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heme/theme2.xml" ContentType="application/vnd.openxmlformats-officedocument.them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9" r:id="rId10"/>
    <p:sldId id="270" r:id="rId11"/>
    <p:sldId id="265" r:id="rId12"/>
    <p:sldId id="268" r:id="rId13"/>
    <p:sldId id="266" r:id="rId14"/>
    <p:sldId id="267" r:id="rId15"/>
    <p:sldId id="271" r:id="rId16"/>
    <p:sldId id="277" r:id="rId17"/>
    <p:sldId id="278" r:id="rId18"/>
    <p:sldId id="280" r:id="rId19"/>
  </p:sldIdLst>
  <p:sldSz cx="12192000" cy="6858000"/>
  <p:notesSz cx="6858000" cy="9144000"/>
  <p:custDataLst>
    <p:tags r:id="rId2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y08649_ueq2eE3q" initials="x"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7" d="100"/>
          <a:sy n="107" d="100"/>
        </p:scale>
        <p:origin x="-678" y="-84"/>
      </p:cViewPr>
      <p:guideLst>
        <p:guide orient="horz" pos="2160"/>
        <p:guide pos="3803"/>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heme" Target="../theme/theme2.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2022/9/25</a:t>
            </a:fld>
            <a:endParaRPr lang="zh-CN" altLang="en-US" strike="noStrike" noProof="1"/>
          </a:p>
        </p:txBody>
      </p:sp>
      <p:sp>
        <p:nvSpPr>
          <p:cNvPr id="2052" name="幻灯片图像占位符 3"/>
          <p:cNvSpPr>
            <a:spLocks noGrp="1" noRot="1" noChangeAspect="1"/>
          </p:cNvSpPr>
          <p:nvPr>
            <p:ph type="sldImg" idx="6"/>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idx="7"/>
            <p:custDataLst>
              <p:tags r:id="rId5"/>
            </p:custDataLst>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181195319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custDataLst>
              <p:tags r:id="rId1"/>
            </p:custDataLst>
          </p:nvPr>
        </p:nvSpPr>
        <p:spPr/>
      </p:sp>
      <p:sp>
        <p:nvSpPr>
          <p:cNvPr id="5122" name="文本占位符 2"/>
          <p:cNvSpPr>
            <a:spLocks noGrp="1"/>
          </p:cNvSpPr>
          <p:nvPr>
            <p:ph type="body" idx="1"/>
            <p:custDataLst>
              <p:tags r:id="rId2"/>
            </p:custDataLst>
          </p:nvPr>
        </p:nvSpPr>
        <p:spPr/>
        <p:txBody>
          <a:bodyPr lIns="91440" tIns="45720" rIns="91440" bIns="45720" anchor="t" anchorCtr="0"/>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2"/>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3"/>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8"/>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3"/>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image" Target="../media/image2.png"/><Relationship Id="rId5" Type="http://schemas.openxmlformats.org/officeDocument/2006/relationships/tags" Target="../tags/tag75.xml"/><Relationship Id="rId10" Type="http://schemas.openxmlformats.org/officeDocument/2006/relationships/image" Target="../media/image1.jpeg"/><Relationship Id="rId4" Type="http://schemas.openxmlformats.org/officeDocument/2006/relationships/tags" Target="../tags/tag7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s/_rels/slide11.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1.jpeg"/><Relationship Id="rId5" Type="http://schemas.openxmlformats.org/officeDocument/2006/relationships/slideLayout" Target="../slideLayouts/slideLayout2.xml"/><Relationship Id="rId4" Type="http://schemas.openxmlformats.org/officeDocument/2006/relationships/tags" Target="../tags/tag114.xml"/></Relationships>
</file>

<file path=ppt/slides/_rels/slide12.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1.jpeg"/><Relationship Id="rId5" Type="http://schemas.openxmlformats.org/officeDocument/2006/relationships/slideLayout" Target="../slideLayouts/slideLayout2.xml"/><Relationship Id="rId4" Type="http://schemas.openxmlformats.org/officeDocument/2006/relationships/tags" Target="../tags/tag118.xml"/></Relationships>
</file>

<file path=ppt/slides/_rels/slide13.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slideLayout" Target="../slideLayouts/slideLayout2.xml"/><Relationship Id="rId4" Type="http://schemas.openxmlformats.org/officeDocument/2006/relationships/tags" Target="../tags/tag122.xml"/></Relationships>
</file>

<file path=ppt/slides/_rels/slide14.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1.jpeg"/><Relationship Id="rId4" Type="http://schemas.openxmlformats.org/officeDocument/2006/relationships/tags" Target="../tags/tag129.xml"/><Relationship Id="rId9"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1.jpe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97.xml"/><Relationship Id="rId7" Type="http://schemas.openxmlformats.org/officeDocument/2006/relationships/image" Target="../media/image1.jpe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3.jpeg"/><Relationship Id="rId5" Type="http://schemas.openxmlformats.org/officeDocument/2006/relationships/slideLayout" Target="../slideLayouts/slideLayout2.xml"/><Relationship Id="rId4" Type="http://schemas.openxmlformats.org/officeDocument/2006/relationships/tags" Target="../tags/tag98.xml"/></Relationships>
</file>

<file path=ppt/slides/_rels/slide8.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image" Target="../media/image4.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图片 32"/>
          <p:cNvPicPr>
            <a:picLocks noChangeAspect="1"/>
          </p:cNvPicPr>
          <p:nvPr>
            <p:custDataLst>
              <p:tags r:id="rId1"/>
            </p:custDataLst>
          </p:nvPr>
        </p:nvPicPr>
        <p:blipFill>
          <a:blip r:embed="rId10">
            <a:clrChange>
              <a:clrFrom>
                <a:srgbClr val="F1F1F1"/>
              </a:clrFrom>
              <a:clrTo>
                <a:srgbClr val="F1F1F1">
                  <a:alpha val="0"/>
                </a:srgbClr>
              </a:clrTo>
            </a:clrChange>
          </a:blip>
          <a:stretch>
            <a:fillRect/>
          </a:stretch>
        </p:blipFill>
        <p:spPr>
          <a:xfrm>
            <a:off x="7912100" y="2987675"/>
            <a:ext cx="4268788" cy="3870325"/>
          </a:xfrm>
          <a:prstGeom prst="rect">
            <a:avLst/>
          </a:prstGeom>
          <a:noFill/>
          <a:ln w="9525">
            <a:noFill/>
          </a:ln>
        </p:spPr>
      </p:pic>
      <p:sp>
        <p:nvSpPr>
          <p:cNvPr id="5" name="矩形 4"/>
          <p:cNvSpPr/>
          <p:nvPr>
            <p:custDataLst>
              <p:tags r:id="rId2"/>
            </p:custDataLst>
          </p:nvPr>
        </p:nvSpPr>
        <p:spPr>
          <a:xfrm>
            <a:off x="-10795" y="2752725"/>
            <a:ext cx="12192000" cy="4105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 strike="noStrike" noProof="1">
              <a:solidFill>
                <a:schemeClr val="accent6">
                  <a:lumMod val="75000"/>
                </a:schemeClr>
              </a:solidFill>
            </a:endParaRPr>
          </a:p>
        </p:txBody>
      </p:sp>
      <p:pic>
        <p:nvPicPr>
          <p:cNvPr id="4098" name="图片 1"/>
          <p:cNvPicPr>
            <a:picLocks noChangeAspect="1"/>
          </p:cNvPicPr>
          <p:nvPr>
            <p:custDataLst>
              <p:tags r:id="rId3"/>
            </p:custDataLst>
          </p:nvPr>
        </p:nvPicPr>
        <p:blipFill>
          <a:blip r:embed="rId11"/>
          <a:stretch>
            <a:fillRect/>
          </a:stretch>
        </p:blipFill>
        <p:spPr>
          <a:xfrm>
            <a:off x="371475" y="766763"/>
            <a:ext cx="5322888" cy="5324475"/>
          </a:xfrm>
          <a:prstGeom prst="rect">
            <a:avLst/>
          </a:prstGeom>
          <a:noFill/>
          <a:ln w="9525">
            <a:noFill/>
          </a:ln>
        </p:spPr>
      </p:pic>
      <p:sp>
        <p:nvSpPr>
          <p:cNvPr id="4099" name="文本框 9"/>
          <p:cNvSpPr txBox="1"/>
          <p:nvPr>
            <p:custDataLst>
              <p:tags r:id="rId4"/>
            </p:custDataLst>
          </p:nvPr>
        </p:nvSpPr>
        <p:spPr>
          <a:xfrm>
            <a:off x="6688138" y="1646238"/>
            <a:ext cx="6099175" cy="1106487"/>
          </a:xfrm>
          <a:prstGeom prst="rect">
            <a:avLst/>
          </a:prstGeom>
          <a:noFill/>
          <a:ln w="9525">
            <a:noFill/>
          </a:ln>
        </p:spPr>
        <p:txBody>
          <a:bodyPr wrap="square" anchor="t" anchorCtr="0">
            <a:spAutoFit/>
          </a:bodyPr>
          <a:lstStyle/>
          <a:p>
            <a:r>
              <a:rPr lang="zh-CN" altLang="en-US" sz="6600" b="1">
                <a:solidFill>
                  <a:srgbClr val="A40000"/>
                </a:solidFill>
                <a:latin typeface="微软雅黑" panose="020B0503020204020204" charset="-122"/>
                <a:ea typeface="微软雅黑" panose="020B0503020204020204" charset="-122"/>
              </a:rPr>
              <a:t>语文</a:t>
            </a:r>
            <a:r>
              <a:rPr lang="zh-CN" altLang="en-US" sz="2800">
                <a:latin typeface="Arial" panose="020B0604020202020204" pitchFamily="34" charset="0"/>
                <a:ea typeface="宋体" panose="02010600030101010101" pitchFamily="2" charset="-122"/>
              </a:rPr>
              <a:t>（统编版）</a:t>
            </a:r>
          </a:p>
        </p:txBody>
      </p:sp>
      <p:sp>
        <p:nvSpPr>
          <p:cNvPr id="4100" name="文本框 12"/>
          <p:cNvSpPr txBox="1"/>
          <p:nvPr>
            <p:custDataLst>
              <p:tags r:id="rId5"/>
            </p:custDataLst>
          </p:nvPr>
        </p:nvSpPr>
        <p:spPr>
          <a:xfrm>
            <a:off x="10304463" y="2382838"/>
            <a:ext cx="254000" cy="112713"/>
          </a:xfrm>
          <a:prstGeom prst="rect">
            <a:avLst/>
          </a:prstGeom>
          <a:noFill/>
          <a:ln w="9525">
            <a:noFill/>
          </a:ln>
        </p:spPr>
        <p:txBody>
          <a:bodyPr wrap="none" anchor="t" anchorCtr="0">
            <a:spAutoFit/>
          </a:bodyPr>
          <a:lstStyle/>
          <a:p>
            <a:r>
              <a:rPr lang="zh-CN" altLang="en-US" sz="135" noProof="1">
                <a:latin typeface="Arial" panose="020B0604020202020204" pitchFamily="34" charset="0"/>
                <a:ea typeface="宋体" panose="02010600030101010101" pitchFamily="2" charset="-122"/>
                <a:cs typeface="+mn-cs"/>
              </a:rPr>
              <a:t>必修上册</a:t>
            </a:r>
            <a:endParaRPr lang="zh-CN" altLang="en-US" sz="135" noProof="1">
              <a:latin typeface="Arial" panose="020B0604020202020204" pitchFamily="34" charset="0"/>
              <a:ea typeface="宋体" panose="02010600030101010101" pitchFamily="2" charset="-122"/>
            </a:endParaRPr>
          </a:p>
        </p:txBody>
      </p:sp>
      <p:sp>
        <p:nvSpPr>
          <p:cNvPr id="4101" name="文本框 13"/>
          <p:cNvSpPr txBox="1"/>
          <p:nvPr>
            <p:custDataLst>
              <p:tags r:id="rId6"/>
            </p:custDataLst>
          </p:nvPr>
        </p:nvSpPr>
        <p:spPr>
          <a:xfrm>
            <a:off x="7031673" y="3428683"/>
            <a:ext cx="3616325" cy="583565"/>
          </a:xfrm>
          <a:prstGeom prst="rect">
            <a:avLst/>
          </a:prstGeom>
          <a:noFill/>
          <a:ln w="9525">
            <a:noFill/>
          </a:ln>
        </p:spPr>
        <p:txBody>
          <a:bodyPr wrap="square" anchor="t" anchorCtr="0">
            <a:spAutoFit/>
          </a:bodyPr>
          <a:lstStyle/>
          <a:p>
            <a:r>
              <a:rPr lang="zh-CN" altLang="en-US" sz="3200" b="1">
                <a:latin typeface="微软雅黑" panose="020B0503020204020204" charset="-122"/>
                <a:ea typeface="微软雅黑" panose="020B0503020204020204" charset="-122"/>
              </a:rPr>
              <a:t>第六单元</a:t>
            </a:r>
            <a:r>
              <a:rPr lang="en-US" altLang="zh-CN" sz="2400">
                <a:latin typeface="Arial" panose="020B0604020202020204" pitchFamily="34" charset="0"/>
                <a:ea typeface="宋体" panose="02010600030101010101" pitchFamily="2" charset="-122"/>
                <a:sym typeface="宋体" panose="02010600030101010101" pitchFamily="2" charset="-122"/>
              </a:rPr>
              <a:t>1</a:t>
            </a:r>
            <a:r>
              <a:rPr lang="en-US" sz="2400">
                <a:latin typeface="Arial" panose="020B0604020202020204" pitchFamily="34" charset="0"/>
                <a:ea typeface="宋体" panose="02010600030101010101" pitchFamily="2" charset="-122"/>
                <a:sym typeface="宋体" panose="02010600030101010101" pitchFamily="2" charset="-122"/>
              </a:rPr>
              <a:t>0</a:t>
            </a:r>
            <a:r>
              <a:rPr lang="zh-CN" altLang="en-US" sz="2400">
                <a:latin typeface="Arial" panose="020B0604020202020204" pitchFamily="34" charset="0"/>
                <a:ea typeface="宋体" panose="02010600030101010101" pitchFamily="2" charset="-122"/>
                <a:sym typeface="宋体" panose="02010600030101010101" pitchFamily="2" charset="-122"/>
              </a:rPr>
              <a:t>课</a:t>
            </a:r>
            <a:r>
              <a:rPr lang="zh-CN" altLang="en-US" sz="3200" b="1">
                <a:latin typeface="微软雅黑" panose="020B0503020204020204" charset="-122"/>
                <a:ea typeface="微软雅黑" panose="020B0503020204020204" charset="-122"/>
              </a:rPr>
              <a:t> </a:t>
            </a:r>
          </a:p>
        </p:txBody>
      </p:sp>
      <p:sp>
        <p:nvSpPr>
          <p:cNvPr id="4102" name="文本框 14"/>
          <p:cNvSpPr txBox="1"/>
          <p:nvPr>
            <p:custDataLst>
              <p:tags r:id="rId7"/>
            </p:custDataLst>
          </p:nvPr>
        </p:nvSpPr>
        <p:spPr>
          <a:xfrm>
            <a:off x="6455728" y="4364673"/>
            <a:ext cx="5888037" cy="583565"/>
          </a:xfrm>
          <a:prstGeom prst="rect">
            <a:avLst/>
          </a:prstGeom>
          <a:noFill/>
          <a:ln w="9525">
            <a:noFill/>
          </a:ln>
        </p:spPr>
        <p:txBody>
          <a:bodyPr wrap="square" anchor="t" anchorCtr="0">
            <a:spAutoFit/>
          </a:bodyPr>
          <a:lstStyle/>
          <a:p>
            <a:r>
              <a:rPr lang="en-US" altLang="zh-CN" sz="3200">
                <a:latin typeface="楷体" panose="02010609060101010101" pitchFamily="49" charset="-122"/>
                <a:ea typeface="楷体" panose="02010609060101010101" pitchFamily="49" charset="-122"/>
              </a:rPr>
              <a:t>  </a:t>
            </a:r>
            <a:r>
              <a:rPr lang="zh-CN" altLang="en-US" sz="2000" b="1">
                <a:latin typeface="微软雅黑 Light" panose="020B0502040204020203" charset="-122"/>
                <a:ea typeface="微软雅黑 Light" panose="020B0502040204020203" charset="-122"/>
              </a:rPr>
              <a:t>《劝学》《</a:t>
            </a:r>
            <a:r>
              <a:rPr lang="zh-CN" altLang="en-US" sz="2000" b="1">
                <a:latin typeface="微软雅黑 Light" panose="020B0502040204020203" charset="-122"/>
                <a:ea typeface="微软雅黑 Light" panose="020B0502040204020203" charset="-122"/>
                <a:sym typeface="+mn-ea"/>
              </a:rPr>
              <a:t>师说</a:t>
            </a:r>
            <a:r>
              <a:rPr lang="zh-CN" altLang="en-US" sz="2000" b="1">
                <a:latin typeface="微软雅黑 Light" panose="020B0502040204020203" charset="-122"/>
                <a:ea typeface="微软雅黑 Light" panose="020B0502040204020203" charset="-122"/>
              </a:rPr>
              <a:t>》</a:t>
            </a:r>
            <a:r>
              <a:rPr lang="zh-CN" altLang="en-US" sz="2000" b="1">
                <a:latin typeface="微软雅黑 Light" panose="020B0502040204020203" charset="-122"/>
                <a:ea typeface="微软雅黑 Light" panose="020B0502040204020203" charset="-122"/>
                <a:sym typeface="宋体" panose="02010600030101010101" pitchFamily="2" charset="-122"/>
              </a:rPr>
              <a:t>群文阅读</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43025" y="6812598"/>
            <a:ext cx="10972800" cy="1143000"/>
          </a:xfrm>
        </p:spPr>
        <p:txBody>
          <a:bodyPr/>
          <a:lstStyle/>
          <a:p>
            <a:endParaRPr lang="zh-CN" altLang="en-US"/>
          </a:p>
        </p:txBody>
      </p:sp>
      <p:sp>
        <p:nvSpPr>
          <p:cNvPr id="3" name="内容占位符 2"/>
          <p:cNvSpPr>
            <a:spLocks noGrp="1"/>
          </p:cNvSpPr>
          <p:nvPr>
            <p:ph idx="1"/>
            <p:custDataLst>
              <p:tags r:id="rId2"/>
            </p:custDataLst>
          </p:nvPr>
        </p:nvSpPr>
        <p:spPr>
          <a:xfrm>
            <a:off x="9070340" y="175260"/>
            <a:ext cx="2893060" cy="6336030"/>
          </a:xfrm>
          <a:ln w="28575" cmpd="sng">
            <a:solidFill>
              <a:srgbClr val="00B050"/>
            </a:solidFill>
            <a:prstDash val="solid"/>
          </a:ln>
        </p:spPr>
        <p:txBody>
          <a:bodyPr/>
          <a:lstStyle/>
          <a:p>
            <a:pPr marL="0" indent="0">
              <a:buNone/>
            </a:pPr>
            <a:r>
              <a:rPr lang="en-US" altLang="zh-CN" sz="2400"/>
              <a:t>    </a:t>
            </a:r>
            <a:r>
              <a:rPr lang="zh-CN" altLang="en-US" sz="2400"/>
              <a:t>圣人无</a:t>
            </a:r>
            <a:r>
              <a:rPr lang="zh-CN" altLang="en-US" sz="2400">
                <a:solidFill>
                  <a:srgbClr val="FF0000"/>
                </a:solidFill>
              </a:rPr>
              <a:t>常</a:t>
            </a:r>
            <a:r>
              <a:rPr lang="zh-CN" altLang="en-US" sz="2400"/>
              <a:t>师。孔子</a:t>
            </a:r>
            <a:r>
              <a:rPr lang="zh-CN" altLang="en-US" sz="2400">
                <a:solidFill>
                  <a:srgbClr val="FF0000"/>
                </a:solidFill>
              </a:rPr>
              <a:t>师</a:t>
            </a:r>
            <a:r>
              <a:rPr lang="zh-CN" altLang="en-US" sz="2400"/>
              <a:t>郯子、苌弘、师襄、老聃。郯子</a:t>
            </a:r>
            <a:r>
              <a:rPr lang="zh-CN" altLang="en-US" sz="2400">
                <a:solidFill>
                  <a:srgbClr val="FF0000"/>
                </a:solidFill>
              </a:rPr>
              <a:t>之徒</a:t>
            </a:r>
            <a:r>
              <a:rPr lang="zh-CN" altLang="en-US" sz="2400"/>
              <a:t>，其</a:t>
            </a:r>
            <a:r>
              <a:rPr lang="zh-CN" altLang="en-US" sz="2400">
                <a:solidFill>
                  <a:srgbClr val="FF0000"/>
                </a:solidFill>
              </a:rPr>
              <a:t>贤</a:t>
            </a:r>
            <a:r>
              <a:rPr lang="zh-CN" altLang="en-US" sz="2400"/>
              <a:t>不及孔子。孔子曰：三人行，则必有我师。</a:t>
            </a:r>
            <a:r>
              <a:rPr lang="zh-CN" altLang="en-US" sz="2400" u="sng"/>
              <a:t>是故弟子</a:t>
            </a:r>
            <a:r>
              <a:rPr lang="zh-CN" altLang="en-US" sz="2400" u="sng">
                <a:solidFill>
                  <a:srgbClr val="FF0000"/>
                </a:solidFill>
              </a:rPr>
              <a:t>不必</a:t>
            </a:r>
            <a:r>
              <a:rPr lang="zh-CN" altLang="en-US" sz="2400" u="sng"/>
              <a:t>不如师，师不必贤</a:t>
            </a:r>
            <a:r>
              <a:rPr lang="zh-CN" altLang="en-US" sz="2400" u="sng">
                <a:solidFill>
                  <a:srgbClr val="4427D7"/>
                </a:solidFill>
              </a:rPr>
              <a:t>于</a:t>
            </a:r>
            <a:r>
              <a:rPr lang="zh-CN" altLang="en-US" sz="2400" u="sng"/>
              <a:t>弟子，</a:t>
            </a:r>
            <a:r>
              <a:rPr lang="zh-CN" altLang="en-US" sz="2400"/>
              <a:t>闻道有先后，</a:t>
            </a:r>
            <a:r>
              <a:rPr lang="zh-CN" altLang="en-US" sz="2400">
                <a:solidFill>
                  <a:srgbClr val="FF0000"/>
                </a:solidFill>
              </a:rPr>
              <a:t>术业</a:t>
            </a:r>
            <a:r>
              <a:rPr lang="zh-CN" altLang="en-US" sz="2400"/>
              <a:t>有专</a:t>
            </a:r>
            <a:r>
              <a:rPr lang="zh-CN" altLang="en-US" sz="2400">
                <a:solidFill>
                  <a:srgbClr val="FF0000"/>
                </a:solidFill>
              </a:rPr>
              <a:t>攻</a:t>
            </a:r>
            <a:r>
              <a:rPr lang="zh-CN" altLang="en-US" sz="2400"/>
              <a:t>，如是而已。 </a:t>
            </a:r>
          </a:p>
          <a:p>
            <a:pPr marL="0" indent="0">
              <a:buNone/>
            </a:pPr>
            <a:r>
              <a:rPr lang="en-US" altLang="zh-CN" sz="2400"/>
              <a:t>        </a:t>
            </a:r>
            <a:r>
              <a:rPr lang="zh-CN" altLang="en-US" sz="2400"/>
              <a:t>李氏子蟠，年十七，好</a:t>
            </a:r>
            <a:r>
              <a:rPr lang="zh-CN" altLang="en-US" sz="2400">
                <a:solidFill>
                  <a:srgbClr val="FF0000"/>
                </a:solidFill>
              </a:rPr>
              <a:t>古文</a:t>
            </a:r>
            <a:r>
              <a:rPr lang="zh-CN" altLang="en-US" sz="2400"/>
              <a:t>，</a:t>
            </a:r>
            <a:r>
              <a:rPr lang="zh-CN" altLang="en-US" sz="2400">
                <a:solidFill>
                  <a:srgbClr val="FF0000"/>
                </a:solidFill>
              </a:rPr>
              <a:t>六艺经传</a:t>
            </a:r>
            <a:r>
              <a:rPr lang="zh-CN" altLang="en-US" sz="2400"/>
              <a:t>皆</a:t>
            </a:r>
            <a:r>
              <a:rPr lang="zh-CN" altLang="en-US" sz="2400">
                <a:solidFill>
                  <a:srgbClr val="FF0000"/>
                </a:solidFill>
              </a:rPr>
              <a:t>通</a:t>
            </a:r>
            <a:r>
              <a:rPr lang="zh-CN" altLang="en-US" sz="2400"/>
              <a:t>习之，</a:t>
            </a:r>
            <a:r>
              <a:rPr lang="zh-CN" altLang="en-US" sz="2400" u="sng"/>
              <a:t>不拘</a:t>
            </a:r>
            <a:r>
              <a:rPr lang="zh-CN" altLang="en-US" sz="2400" u="sng">
                <a:solidFill>
                  <a:srgbClr val="4427D7"/>
                </a:solidFill>
              </a:rPr>
              <a:t>于</a:t>
            </a:r>
            <a:r>
              <a:rPr lang="zh-CN" altLang="en-US" sz="2400" u="sng"/>
              <a:t>时，学</a:t>
            </a:r>
            <a:r>
              <a:rPr lang="zh-CN" altLang="en-US" sz="2400" u="sng">
                <a:solidFill>
                  <a:srgbClr val="4427D7"/>
                </a:solidFill>
              </a:rPr>
              <a:t>于</a:t>
            </a:r>
            <a:r>
              <a:rPr lang="zh-CN" altLang="en-US" sz="2400" u="sng"/>
              <a:t>余</a:t>
            </a:r>
            <a:r>
              <a:rPr lang="zh-CN" altLang="en-US" sz="2400"/>
              <a:t>。余</a:t>
            </a:r>
            <a:r>
              <a:rPr lang="zh-CN" altLang="en-US" sz="2400">
                <a:solidFill>
                  <a:srgbClr val="FF0000"/>
                </a:solidFill>
              </a:rPr>
              <a:t>嘉</a:t>
            </a:r>
            <a:r>
              <a:rPr lang="zh-CN" altLang="en-US" sz="2400"/>
              <a:t>其能行古</a:t>
            </a:r>
            <a:r>
              <a:rPr lang="zh-CN" altLang="en-US" sz="2400">
                <a:solidFill>
                  <a:srgbClr val="FF0000"/>
                </a:solidFill>
              </a:rPr>
              <a:t>道</a:t>
            </a:r>
            <a:r>
              <a:rPr lang="zh-CN" altLang="en-US" sz="2400"/>
              <a:t>，作《师说》以</a:t>
            </a:r>
            <a:r>
              <a:rPr lang="zh-CN" altLang="en-US" sz="2400">
                <a:solidFill>
                  <a:srgbClr val="FF0000"/>
                </a:solidFill>
              </a:rPr>
              <a:t>贻</a:t>
            </a:r>
            <a:r>
              <a:rPr lang="zh-CN" altLang="en-US" sz="2400"/>
              <a:t>之。 </a:t>
            </a:r>
          </a:p>
        </p:txBody>
      </p:sp>
      <p:sp>
        <p:nvSpPr>
          <p:cNvPr id="4" name="文本框 3"/>
          <p:cNvSpPr txBox="1"/>
          <p:nvPr>
            <p:custDataLst>
              <p:tags r:id="rId3"/>
            </p:custDataLst>
          </p:nvPr>
        </p:nvSpPr>
        <p:spPr>
          <a:xfrm>
            <a:off x="119380" y="44450"/>
            <a:ext cx="2623820" cy="6739255"/>
          </a:xfrm>
          <a:prstGeom prst="rect">
            <a:avLst/>
          </a:prstGeom>
          <a:noFill/>
          <a:ln w="19050">
            <a:solidFill>
              <a:srgbClr val="00B050"/>
            </a:solidFill>
          </a:ln>
        </p:spPr>
        <p:txBody>
          <a:bodyPr wrap="square" rtlCol="0">
            <a:spAutoFit/>
          </a:bodyPr>
          <a:lstStyle/>
          <a:p>
            <a:r>
              <a:rPr lang="en-US" altLang="zh-CN" sz="2400">
                <a:sym typeface="+mn-ea"/>
              </a:rPr>
              <a:t>   </a:t>
            </a:r>
            <a:r>
              <a:rPr lang="en-US" altLang="zh-CN" sz="2000">
                <a:sym typeface="+mn-ea"/>
              </a:rPr>
              <a:t>     </a:t>
            </a:r>
            <a:r>
              <a:rPr lang="en-US" altLang="zh-CN" sz="2400">
                <a:sym typeface="+mn-ea"/>
              </a:rPr>
              <a:t>  </a:t>
            </a:r>
            <a:r>
              <a:rPr lang="zh-CN" altLang="en-US" sz="2400">
                <a:sym typeface="+mn-ea"/>
              </a:rPr>
              <a:t>师说</a:t>
            </a:r>
          </a:p>
          <a:p>
            <a:r>
              <a:rPr lang="en-US" altLang="zh-CN" sz="2400">
                <a:sym typeface="+mn-ea"/>
              </a:rPr>
              <a:t>   </a:t>
            </a:r>
            <a:r>
              <a:rPr lang="zh-CN" altLang="en-US" sz="2400">
                <a:sym typeface="+mn-ea"/>
              </a:rPr>
              <a:t>古之学者必有师</a:t>
            </a:r>
            <a:r>
              <a:rPr lang="zh-CN" altLang="en-US" sz="1400">
                <a:sym typeface="+mn-ea"/>
              </a:rPr>
              <a:t>。</a:t>
            </a:r>
            <a:r>
              <a:rPr lang="zh-CN" altLang="en-US" sz="2400">
                <a:sym typeface="+mn-ea"/>
              </a:rPr>
              <a:t>师者</a:t>
            </a:r>
            <a:r>
              <a:rPr lang="en-US" altLang="zh-CN" sz="2000">
                <a:sym typeface="+mn-ea"/>
              </a:rPr>
              <a:t>, </a:t>
            </a:r>
            <a:r>
              <a:rPr lang="zh-CN" altLang="en-US" sz="2400">
                <a:solidFill>
                  <a:srgbClr val="4427D7"/>
                </a:solidFill>
                <a:sym typeface="+mn-ea"/>
              </a:rPr>
              <a:t>所以</a:t>
            </a:r>
            <a:r>
              <a:rPr lang="zh-CN" altLang="en-US" sz="2400">
                <a:sym typeface="+mn-ea"/>
              </a:rPr>
              <a:t>传道</a:t>
            </a:r>
            <a:r>
              <a:rPr lang="zh-CN" altLang="en-US" sz="2400">
                <a:solidFill>
                  <a:srgbClr val="FF0000"/>
                </a:solidFill>
                <a:sym typeface="+mn-ea"/>
              </a:rPr>
              <a:t>受业</a:t>
            </a:r>
            <a:r>
              <a:rPr lang="zh-CN" altLang="en-US" sz="2400">
                <a:sym typeface="+mn-ea"/>
              </a:rPr>
              <a:t>解惑也</a:t>
            </a:r>
            <a:r>
              <a:rPr lang="zh-CN" altLang="en-US" sz="1200">
                <a:sym typeface="+mn-ea"/>
              </a:rPr>
              <a:t>。</a:t>
            </a:r>
            <a:r>
              <a:rPr lang="zh-CN" altLang="en-US" sz="2400">
                <a:sym typeface="+mn-ea"/>
              </a:rPr>
              <a:t>人非生而知之者</a:t>
            </a:r>
            <a:r>
              <a:rPr lang="en-US" altLang="zh-CN" sz="2400">
                <a:sym typeface="+mn-ea"/>
              </a:rPr>
              <a:t>, </a:t>
            </a:r>
            <a:r>
              <a:rPr lang="zh-CN" altLang="en-US" sz="2400">
                <a:solidFill>
                  <a:srgbClr val="FF0000"/>
                </a:solidFill>
                <a:sym typeface="+mn-ea"/>
              </a:rPr>
              <a:t>孰</a:t>
            </a:r>
            <a:r>
              <a:rPr lang="zh-CN" altLang="en-US" sz="2400">
                <a:sym typeface="+mn-ea"/>
              </a:rPr>
              <a:t>能无惑</a:t>
            </a:r>
            <a:r>
              <a:rPr lang="en-US" altLang="zh-CN" sz="1400">
                <a:sym typeface="+mn-ea"/>
              </a:rPr>
              <a:t>? </a:t>
            </a:r>
            <a:r>
              <a:rPr lang="zh-CN" altLang="en-US" sz="2400">
                <a:solidFill>
                  <a:srgbClr val="FF0000"/>
                </a:solidFill>
                <a:sym typeface="+mn-ea"/>
              </a:rPr>
              <a:t>惑</a:t>
            </a:r>
            <a:r>
              <a:rPr lang="zh-CN" altLang="en-US" sz="2400">
                <a:sym typeface="+mn-ea"/>
              </a:rPr>
              <a:t>而不从师</a:t>
            </a:r>
            <a:r>
              <a:rPr lang="en-US" altLang="zh-CN" sz="2400">
                <a:sym typeface="+mn-ea"/>
              </a:rPr>
              <a:t>,</a:t>
            </a:r>
            <a:r>
              <a:rPr lang="zh-CN" altLang="en-US" sz="2400">
                <a:sym typeface="+mn-ea"/>
              </a:rPr>
              <a:t>其</a:t>
            </a:r>
            <a:r>
              <a:rPr lang="zh-CN" altLang="en-US" sz="2400">
                <a:solidFill>
                  <a:srgbClr val="FF0000"/>
                </a:solidFill>
                <a:sym typeface="+mn-ea"/>
              </a:rPr>
              <a:t>为惑</a:t>
            </a:r>
            <a:r>
              <a:rPr lang="zh-CN" altLang="en-US" sz="2400">
                <a:sym typeface="+mn-ea"/>
              </a:rPr>
              <a:t>也</a:t>
            </a:r>
            <a:r>
              <a:rPr lang="en-US" altLang="zh-CN" sz="2400">
                <a:sym typeface="+mn-ea"/>
              </a:rPr>
              <a:t>, </a:t>
            </a:r>
            <a:r>
              <a:rPr lang="zh-CN" altLang="en-US" sz="2400">
                <a:sym typeface="+mn-ea"/>
              </a:rPr>
              <a:t>终不解矣</a:t>
            </a:r>
            <a:r>
              <a:rPr lang="zh-CN" altLang="en-US" sz="1600">
                <a:sym typeface="+mn-ea"/>
              </a:rPr>
              <a:t>。</a:t>
            </a:r>
            <a:endParaRPr lang="zh-CN" altLang="en-US" sz="2400">
              <a:sym typeface="+mn-ea"/>
            </a:endParaRPr>
          </a:p>
          <a:p>
            <a:r>
              <a:rPr lang="en-US" altLang="zh-CN" sz="2400">
                <a:sym typeface="+mn-ea"/>
              </a:rPr>
              <a:t>   </a:t>
            </a:r>
            <a:r>
              <a:rPr lang="zh-CN" altLang="en-US" sz="2400" u="sng">
                <a:sym typeface="+mn-ea"/>
              </a:rPr>
              <a:t>生</a:t>
            </a:r>
            <a:r>
              <a:rPr lang="zh-CN" altLang="en-US" sz="2400" u="sng">
                <a:solidFill>
                  <a:srgbClr val="4427D7"/>
                </a:solidFill>
                <a:sym typeface="+mn-ea"/>
              </a:rPr>
              <a:t>乎</a:t>
            </a:r>
            <a:r>
              <a:rPr lang="zh-CN" altLang="en-US" sz="2400" u="sng">
                <a:sym typeface="+mn-ea"/>
              </a:rPr>
              <a:t>吾前</a:t>
            </a:r>
            <a:r>
              <a:rPr lang="en-US" altLang="zh-CN" sz="2400" u="sng">
                <a:sym typeface="+mn-ea"/>
              </a:rPr>
              <a:t>, </a:t>
            </a:r>
            <a:r>
              <a:rPr lang="zh-CN" altLang="en-US" sz="2400" u="sng">
                <a:sym typeface="+mn-ea"/>
              </a:rPr>
              <a:t>其闻道也</a:t>
            </a:r>
            <a:r>
              <a:rPr lang="zh-CN" altLang="en-US" sz="2400" u="sng">
                <a:solidFill>
                  <a:srgbClr val="FF0000"/>
                </a:solidFill>
                <a:sym typeface="+mn-ea"/>
              </a:rPr>
              <a:t>固</a:t>
            </a:r>
            <a:r>
              <a:rPr lang="zh-CN" altLang="en-US" sz="2400" u="sng">
                <a:sym typeface="+mn-ea"/>
              </a:rPr>
              <a:t>先乎吾</a:t>
            </a:r>
            <a:r>
              <a:rPr lang="en-US" altLang="zh-CN" sz="2400" u="sng">
                <a:sym typeface="+mn-ea"/>
              </a:rPr>
              <a:t>, </a:t>
            </a:r>
            <a:r>
              <a:rPr lang="zh-CN" altLang="en-US" sz="2400" u="sng">
                <a:sym typeface="+mn-ea"/>
              </a:rPr>
              <a:t>吾从而</a:t>
            </a:r>
            <a:r>
              <a:rPr lang="zh-CN" altLang="en-US" sz="2400" u="sng">
                <a:solidFill>
                  <a:srgbClr val="FF0000"/>
                </a:solidFill>
                <a:sym typeface="+mn-ea"/>
              </a:rPr>
              <a:t>师</a:t>
            </a:r>
            <a:r>
              <a:rPr lang="zh-CN" altLang="en-US" sz="2400" u="sng">
                <a:sym typeface="+mn-ea"/>
              </a:rPr>
              <a:t>之</a:t>
            </a:r>
            <a:r>
              <a:rPr lang="en-US" altLang="zh-CN" sz="2400">
                <a:sym typeface="+mn-ea"/>
              </a:rPr>
              <a:t>; </a:t>
            </a:r>
            <a:r>
              <a:rPr lang="zh-CN" altLang="en-US" sz="2400">
                <a:sym typeface="+mn-ea"/>
              </a:rPr>
              <a:t>生乎吾后</a:t>
            </a:r>
            <a:r>
              <a:rPr lang="en-US" altLang="zh-CN" sz="2400">
                <a:sym typeface="+mn-ea"/>
              </a:rPr>
              <a:t>, </a:t>
            </a:r>
            <a:r>
              <a:rPr lang="zh-CN" altLang="en-US" sz="2400">
                <a:sym typeface="+mn-ea"/>
              </a:rPr>
              <a:t>其闻道也</a:t>
            </a:r>
            <a:r>
              <a:rPr lang="zh-CN" altLang="en-US" sz="2400">
                <a:solidFill>
                  <a:srgbClr val="FF0000"/>
                </a:solidFill>
                <a:sym typeface="+mn-ea"/>
              </a:rPr>
              <a:t>亦</a:t>
            </a:r>
            <a:r>
              <a:rPr lang="zh-CN" altLang="en-US" sz="2400">
                <a:sym typeface="+mn-ea"/>
              </a:rPr>
              <a:t>先乎吾</a:t>
            </a:r>
            <a:r>
              <a:rPr lang="en-US" altLang="zh-CN" sz="2400">
                <a:sym typeface="+mn-ea"/>
              </a:rPr>
              <a:t>, </a:t>
            </a:r>
            <a:r>
              <a:rPr lang="zh-CN" altLang="en-US" sz="2400">
                <a:sym typeface="+mn-ea"/>
              </a:rPr>
              <a:t>吾从</a:t>
            </a:r>
            <a:r>
              <a:rPr lang="zh-CN" altLang="en-US" sz="2400">
                <a:solidFill>
                  <a:srgbClr val="4427D7"/>
                </a:solidFill>
                <a:sym typeface="+mn-ea"/>
              </a:rPr>
              <a:t>而</a:t>
            </a:r>
            <a:r>
              <a:rPr lang="zh-CN" altLang="en-US" sz="2400">
                <a:sym typeface="+mn-ea"/>
              </a:rPr>
              <a:t>师之</a:t>
            </a:r>
            <a:r>
              <a:rPr lang="zh-CN" altLang="en-US" sz="1800">
                <a:sym typeface="+mn-ea"/>
              </a:rPr>
              <a:t>。</a:t>
            </a:r>
            <a:r>
              <a:rPr lang="zh-CN" altLang="en-US" sz="2400" u="sng">
                <a:sym typeface="+mn-ea"/>
              </a:rPr>
              <a:t>吾</a:t>
            </a:r>
            <a:r>
              <a:rPr lang="zh-CN" altLang="en-US" sz="2400" u="sng">
                <a:solidFill>
                  <a:srgbClr val="FF0000"/>
                </a:solidFill>
                <a:sym typeface="+mn-ea"/>
              </a:rPr>
              <a:t>师</a:t>
            </a:r>
            <a:r>
              <a:rPr lang="zh-CN" altLang="en-US" sz="2400" u="sng">
                <a:sym typeface="+mn-ea"/>
              </a:rPr>
              <a:t>道也</a:t>
            </a:r>
            <a:r>
              <a:rPr lang="en-US" altLang="zh-CN" sz="2400" u="sng">
                <a:sym typeface="+mn-ea"/>
              </a:rPr>
              <a:t>, </a:t>
            </a:r>
            <a:r>
              <a:rPr lang="zh-CN" altLang="en-US" sz="2400" u="sng">
                <a:sym typeface="+mn-ea"/>
              </a:rPr>
              <a:t>夫</a:t>
            </a:r>
            <a:r>
              <a:rPr lang="zh-CN" altLang="en-US" sz="2400" u="sng">
                <a:solidFill>
                  <a:srgbClr val="FF0000"/>
                </a:solidFill>
                <a:sym typeface="+mn-ea"/>
              </a:rPr>
              <a:t>庸知</a:t>
            </a:r>
            <a:r>
              <a:rPr lang="zh-CN" altLang="en-US" sz="2400" u="sng">
                <a:sym typeface="+mn-ea"/>
              </a:rPr>
              <a:t>其年之先后生于吾乎</a:t>
            </a:r>
            <a:r>
              <a:rPr lang="en-US" altLang="zh-CN" sz="1800" u="sng">
                <a:sym typeface="+mn-ea"/>
              </a:rPr>
              <a:t>?</a:t>
            </a:r>
            <a:endParaRPr lang="zh-CN" altLang="en-US" sz="2400" u="sng">
              <a:sym typeface="+mn-ea"/>
            </a:endParaRPr>
          </a:p>
          <a:p>
            <a:r>
              <a:rPr lang="zh-CN" altLang="en-US" sz="2400">
                <a:sym typeface="+mn-ea"/>
              </a:rPr>
              <a:t>是故</a:t>
            </a:r>
            <a:r>
              <a:rPr lang="zh-CN" altLang="en-US" sz="2400">
                <a:solidFill>
                  <a:srgbClr val="FF0000"/>
                </a:solidFill>
                <a:sym typeface="+mn-ea"/>
              </a:rPr>
              <a:t>无</a:t>
            </a:r>
            <a:r>
              <a:rPr lang="zh-CN" altLang="en-US" sz="2400">
                <a:sym typeface="+mn-ea"/>
              </a:rPr>
              <a:t>贵无贱</a:t>
            </a:r>
            <a:r>
              <a:rPr lang="en-US" altLang="zh-CN" sz="2400">
                <a:sym typeface="+mn-ea"/>
              </a:rPr>
              <a:t>, </a:t>
            </a:r>
            <a:r>
              <a:rPr lang="zh-CN" altLang="en-US" sz="2400">
                <a:sym typeface="+mn-ea"/>
              </a:rPr>
              <a:t>无长无少</a:t>
            </a:r>
            <a:r>
              <a:rPr lang="en-US" altLang="zh-CN" sz="2400">
                <a:sym typeface="+mn-ea"/>
              </a:rPr>
              <a:t>,</a:t>
            </a:r>
            <a:r>
              <a:rPr lang="zh-CN" altLang="en-US" sz="2400" u="sng">
                <a:sym typeface="+mn-ea"/>
              </a:rPr>
              <a:t>道</a:t>
            </a:r>
            <a:r>
              <a:rPr lang="en-US" altLang="zh-CN" sz="2400" u="sng">
                <a:sym typeface="+mn-ea"/>
              </a:rPr>
              <a:t> </a:t>
            </a:r>
            <a:r>
              <a:rPr lang="zh-CN" altLang="en-US" sz="2400" u="sng">
                <a:sym typeface="+mn-ea"/>
              </a:rPr>
              <a:t>之所存</a:t>
            </a:r>
            <a:r>
              <a:rPr lang="en-US" altLang="zh-CN" sz="2400" u="sng">
                <a:sym typeface="+mn-ea"/>
              </a:rPr>
              <a:t>,</a:t>
            </a:r>
            <a:r>
              <a:rPr lang="zh-CN" altLang="en-US" sz="2400" u="sng">
                <a:sym typeface="+mn-ea"/>
              </a:rPr>
              <a:t>师之所存也。</a:t>
            </a:r>
          </a:p>
        </p:txBody>
      </p:sp>
      <p:sp>
        <p:nvSpPr>
          <p:cNvPr id="5" name="文本框 4"/>
          <p:cNvSpPr txBox="1"/>
          <p:nvPr>
            <p:custDataLst>
              <p:tags r:id="rId4"/>
            </p:custDataLst>
          </p:nvPr>
        </p:nvSpPr>
        <p:spPr>
          <a:xfrm>
            <a:off x="6824345" y="158115"/>
            <a:ext cx="2152015" cy="6369685"/>
          </a:xfrm>
          <a:prstGeom prst="rect">
            <a:avLst/>
          </a:prstGeom>
          <a:noFill/>
          <a:ln w="19050">
            <a:solidFill>
              <a:srgbClr val="FF0000"/>
            </a:solidFill>
          </a:ln>
        </p:spPr>
        <p:txBody>
          <a:bodyPr wrap="square" rtlCol="0">
            <a:spAutoFit/>
          </a:bodyPr>
          <a:lstStyle/>
          <a:p>
            <a:r>
              <a:rPr lang="zh-CN" altLang="en-US" sz="2400">
                <a:sym typeface="+mn-ea"/>
              </a:rPr>
              <a:t>巫医乐师百工之人</a:t>
            </a:r>
            <a:r>
              <a:rPr lang="en-US" altLang="zh-CN" sz="2400">
                <a:sym typeface="+mn-ea"/>
              </a:rPr>
              <a:t>, </a:t>
            </a:r>
            <a:r>
              <a:rPr lang="zh-CN" altLang="en-US" sz="2400">
                <a:sym typeface="+mn-ea"/>
              </a:rPr>
              <a:t>不</a:t>
            </a:r>
            <a:r>
              <a:rPr lang="zh-CN" altLang="en-US" sz="2400">
                <a:solidFill>
                  <a:srgbClr val="FF0000"/>
                </a:solidFill>
                <a:sym typeface="+mn-ea"/>
              </a:rPr>
              <a:t>耻</a:t>
            </a:r>
            <a:r>
              <a:rPr lang="zh-CN" altLang="en-US" sz="2400">
                <a:sym typeface="+mn-ea"/>
              </a:rPr>
              <a:t>相</a:t>
            </a:r>
            <a:r>
              <a:rPr lang="zh-CN" altLang="en-US" sz="2400">
                <a:solidFill>
                  <a:srgbClr val="FF0000"/>
                </a:solidFill>
                <a:sym typeface="+mn-ea"/>
              </a:rPr>
              <a:t>师</a:t>
            </a:r>
            <a:r>
              <a:rPr lang="zh-CN" altLang="en-US" sz="2400">
                <a:sym typeface="+mn-ea"/>
              </a:rPr>
              <a:t>。士大夫</a:t>
            </a:r>
            <a:r>
              <a:rPr lang="zh-CN" altLang="en-US" sz="2400">
                <a:solidFill>
                  <a:srgbClr val="FF0000"/>
                </a:solidFill>
                <a:sym typeface="+mn-ea"/>
              </a:rPr>
              <a:t>之族</a:t>
            </a:r>
            <a:r>
              <a:rPr lang="en-US" altLang="zh-CN" sz="2400">
                <a:sym typeface="+mn-ea"/>
              </a:rPr>
              <a:t>,</a:t>
            </a:r>
            <a:r>
              <a:rPr lang="zh-CN" altLang="en-US" sz="2400">
                <a:sym typeface="+mn-ea"/>
              </a:rPr>
              <a:t>曰师曰弟子云者</a:t>
            </a:r>
            <a:r>
              <a:rPr lang="en-US" altLang="zh-CN" sz="2400">
                <a:sym typeface="+mn-ea"/>
              </a:rPr>
              <a:t>,</a:t>
            </a:r>
            <a:r>
              <a:rPr lang="zh-CN" altLang="en-US" sz="2400">
                <a:solidFill>
                  <a:srgbClr val="4427D7"/>
                </a:solidFill>
                <a:sym typeface="+mn-ea"/>
              </a:rPr>
              <a:t>则</a:t>
            </a:r>
            <a:r>
              <a:rPr lang="zh-CN" altLang="en-US" sz="2400">
                <a:sym typeface="+mn-ea"/>
              </a:rPr>
              <a:t>群聚而笑之。问之，则曰</a:t>
            </a:r>
            <a:r>
              <a:rPr lang="zh-CN" altLang="en-US" sz="2000">
                <a:sym typeface="+mn-ea"/>
              </a:rPr>
              <a:t>：“</a:t>
            </a:r>
            <a:r>
              <a:rPr lang="zh-CN" altLang="en-US" sz="2400">
                <a:sym typeface="+mn-ea"/>
              </a:rPr>
              <a:t>彼与彼年相若也</a:t>
            </a:r>
            <a:r>
              <a:rPr lang="en-US" altLang="zh-CN" sz="2400">
                <a:sym typeface="+mn-ea"/>
              </a:rPr>
              <a:t>,</a:t>
            </a:r>
            <a:r>
              <a:rPr lang="zh-CN" altLang="en-US" sz="2400">
                <a:sym typeface="+mn-ea"/>
              </a:rPr>
              <a:t>道相似也</a:t>
            </a:r>
            <a:r>
              <a:rPr lang="en-US" altLang="zh-CN" sz="2400">
                <a:sym typeface="+mn-ea"/>
              </a:rPr>
              <a:t>,</a:t>
            </a:r>
            <a:r>
              <a:rPr lang="zh-CN" altLang="en-US" sz="2400" u="sng">
                <a:sym typeface="+mn-ea"/>
              </a:rPr>
              <a:t>位卑则足</a:t>
            </a:r>
            <a:r>
              <a:rPr lang="zh-CN" altLang="en-US" sz="2400" u="sng">
                <a:solidFill>
                  <a:srgbClr val="FF0000"/>
                </a:solidFill>
                <a:sym typeface="+mn-ea"/>
              </a:rPr>
              <a:t>羞</a:t>
            </a:r>
            <a:r>
              <a:rPr lang="en-US" altLang="zh-CN" sz="2400" u="sng">
                <a:sym typeface="+mn-ea"/>
              </a:rPr>
              <a:t>,</a:t>
            </a:r>
            <a:r>
              <a:rPr lang="zh-CN" altLang="en-US" sz="2400" u="sng">
                <a:sym typeface="+mn-ea"/>
              </a:rPr>
              <a:t>官盛则近谀。</a:t>
            </a:r>
            <a:r>
              <a:rPr lang="en-US" altLang="zh-CN" sz="2400">
                <a:sym typeface="+mn-ea"/>
              </a:rPr>
              <a:t>”</a:t>
            </a:r>
            <a:r>
              <a:rPr lang="zh-CN" altLang="en-US" sz="2400">
                <a:sym typeface="+mn-ea"/>
              </a:rPr>
              <a:t>呜呼！师道之不复</a:t>
            </a:r>
            <a:r>
              <a:rPr lang="en-US" altLang="zh-CN" sz="2400">
                <a:sym typeface="+mn-ea"/>
              </a:rPr>
              <a:t>,</a:t>
            </a:r>
            <a:r>
              <a:rPr lang="zh-CN" altLang="en-US" sz="2400">
                <a:sym typeface="+mn-ea"/>
              </a:rPr>
              <a:t>可知矣。巫医乐师百工之人</a:t>
            </a:r>
            <a:r>
              <a:rPr lang="en-US" altLang="zh-CN" sz="2400">
                <a:sym typeface="+mn-ea"/>
              </a:rPr>
              <a:t>,</a:t>
            </a:r>
            <a:r>
              <a:rPr lang="zh-CN" altLang="en-US" sz="2400">
                <a:sym typeface="+mn-ea"/>
              </a:rPr>
              <a:t>君子</a:t>
            </a:r>
            <a:r>
              <a:rPr lang="zh-CN" altLang="en-US" sz="2400">
                <a:solidFill>
                  <a:srgbClr val="FF0000"/>
                </a:solidFill>
                <a:sym typeface="+mn-ea"/>
              </a:rPr>
              <a:t>不齿</a:t>
            </a:r>
            <a:r>
              <a:rPr lang="en-US" altLang="zh-CN" sz="2400">
                <a:sym typeface="+mn-ea"/>
              </a:rPr>
              <a:t>,</a:t>
            </a:r>
            <a:r>
              <a:rPr lang="zh-CN" altLang="en-US" sz="2400" u="sng">
                <a:sym typeface="+mn-ea"/>
              </a:rPr>
              <a:t>今其智</a:t>
            </a:r>
            <a:r>
              <a:rPr lang="zh-CN" altLang="en-US" sz="2400" u="sng">
                <a:solidFill>
                  <a:srgbClr val="4427D7"/>
                </a:solidFill>
                <a:sym typeface="+mn-ea"/>
              </a:rPr>
              <a:t>乃</a:t>
            </a:r>
            <a:r>
              <a:rPr lang="zh-CN" altLang="en-US" sz="2400" u="sng">
                <a:sym typeface="+mn-ea"/>
              </a:rPr>
              <a:t>反不能及</a:t>
            </a:r>
            <a:r>
              <a:rPr lang="en-US" altLang="zh-CN" sz="2400" u="sng">
                <a:sym typeface="+mn-ea"/>
              </a:rPr>
              <a:t>,</a:t>
            </a:r>
            <a:r>
              <a:rPr lang="zh-CN" altLang="en-US" sz="2400" u="sng">
                <a:solidFill>
                  <a:srgbClr val="4427D7"/>
                </a:solidFill>
                <a:sym typeface="+mn-ea"/>
              </a:rPr>
              <a:t>其</a:t>
            </a:r>
            <a:r>
              <a:rPr lang="zh-CN" altLang="en-US" sz="2400" u="sng">
                <a:sym typeface="+mn-ea"/>
              </a:rPr>
              <a:t>可怪也欤！</a:t>
            </a:r>
          </a:p>
        </p:txBody>
      </p:sp>
      <p:sp>
        <p:nvSpPr>
          <p:cNvPr id="6" name="文本框 5"/>
          <p:cNvSpPr txBox="1"/>
          <p:nvPr>
            <p:custDataLst>
              <p:tags r:id="rId5"/>
            </p:custDataLst>
          </p:nvPr>
        </p:nvSpPr>
        <p:spPr>
          <a:xfrm>
            <a:off x="2880995" y="188595"/>
            <a:ext cx="1922780" cy="6369685"/>
          </a:xfrm>
          <a:prstGeom prst="rect">
            <a:avLst/>
          </a:prstGeom>
          <a:noFill/>
          <a:ln w="19050">
            <a:solidFill>
              <a:srgbClr val="FF0000"/>
            </a:solidFill>
          </a:ln>
        </p:spPr>
        <p:txBody>
          <a:bodyPr wrap="square" rtlCol="0">
            <a:spAutoFit/>
          </a:bodyPr>
          <a:lstStyle/>
          <a:p>
            <a:r>
              <a:rPr lang="zh-CN" altLang="en-US" sz="2400">
                <a:sym typeface="+mn-ea"/>
              </a:rPr>
              <a:t>嗟乎</a:t>
            </a:r>
            <a:r>
              <a:rPr lang="zh-CN" altLang="en-US" sz="1800">
                <a:sym typeface="+mn-ea"/>
              </a:rPr>
              <a:t>！</a:t>
            </a:r>
            <a:r>
              <a:rPr lang="zh-CN" altLang="en-US" sz="2400">
                <a:sym typeface="+mn-ea"/>
              </a:rPr>
              <a:t>师</a:t>
            </a:r>
            <a:r>
              <a:rPr lang="zh-CN" altLang="en-US" sz="2400">
                <a:solidFill>
                  <a:srgbClr val="FF0000"/>
                </a:solidFill>
                <a:sym typeface="+mn-ea"/>
              </a:rPr>
              <a:t>道</a:t>
            </a:r>
            <a:r>
              <a:rPr lang="zh-CN" altLang="en-US" sz="2400">
                <a:sym typeface="+mn-ea"/>
              </a:rPr>
              <a:t>之不传也久矣</a:t>
            </a:r>
            <a:r>
              <a:rPr lang="zh-CN" altLang="en-US" sz="1800">
                <a:sym typeface="+mn-ea"/>
              </a:rPr>
              <a:t>！</a:t>
            </a:r>
            <a:r>
              <a:rPr lang="zh-CN" altLang="en-US" sz="2400">
                <a:solidFill>
                  <a:srgbClr val="FF0000"/>
                </a:solidFill>
                <a:sym typeface="+mn-ea"/>
              </a:rPr>
              <a:t>欲</a:t>
            </a:r>
            <a:r>
              <a:rPr lang="zh-CN" altLang="en-US" sz="2400">
                <a:sym typeface="+mn-ea"/>
              </a:rPr>
              <a:t>人之无惑也难矣</a:t>
            </a:r>
            <a:r>
              <a:rPr lang="zh-CN" altLang="en-US" sz="2000">
                <a:sym typeface="+mn-ea"/>
              </a:rPr>
              <a:t>！</a:t>
            </a:r>
            <a:endParaRPr lang="zh-CN" altLang="en-US" sz="2400">
              <a:sym typeface="+mn-ea"/>
            </a:endParaRPr>
          </a:p>
          <a:p>
            <a:r>
              <a:rPr lang="zh-CN" altLang="en-US" sz="2400" u="sng">
                <a:sym typeface="+mn-ea"/>
              </a:rPr>
              <a:t>古之圣人</a:t>
            </a:r>
            <a:r>
              <a:rPr lang="en-US" altLang="zh-CN" sz="2400" u="sng">
                <a:sym typeface="+mn-ea"/>
              </a:rPr>
              <a:t>,</a:t>
            </a:r>
            <a:r>
              <a:rPr lang="zh-CN" altLang="en-US" sz="2400" u="sng">
                <a:sym typeface="+mn-ea"/>
              </a:rPr>
              <a:t>其</a:t>
            </a:r>
            <a:r>
              <a:rPr lang="zh-CN" altLang="en-US" sz="2400" u="sng">
                <a:solidFill>
                  <a:srgbClr val="FF0000"/>
                </a:solidFill>
                <a:sym typeface="+mn-ea"/>
              </a:rPr>
              <a:t>出</a:t>
            </a:r>
            <a:r>
              <a:rPr lang="zh-CN" altLang="en-US" sz="2400" u="sng">
                <a:sym typeface="+mn-ea"/>
              </a:rPr>
              <a:t>人也远矣</a:t>
            </a:r>
            <a:r>
              <a:rPr lang="en-US" altLang="zh-CN" sz="2400" u="sng">
                <a:sym typeface="+mn-ea"/>
              </a:rPr>
              <a:t>,</a:t>
            </a:r>
            <a:r>
              <a:rPr lang="zh-CN" altLang="en-US" sz="2400" u="sng">
                <a:solidFill>
                  <a:srgbClr val="4427D7"/>
                </a:solidFill>
                <a:sym typeface="+mn-ea"/>
              </a:rPr>
              <a:t>犹且</a:t>
            </a:r>
            <a:r>
              <a:rPr lang="zh-CN" altLang="en-US" sz="2400" u="sng">
                <a:sym typeface="+mn-ea"/>
              </a:rPr>
              <a:t>从师而问焉</a:t>
            </a:r>
            <a:r>
              <a:rPr lang="en-US" altLang="zh-CN" sz="2400">
                <a:sym typeface="+mn-ea"/>
              </a:rPr>
              <a:t>;</a:t>
            </a:r>
            <a:r>
              <a:rPr lang="zh-CN" altLang="en-US" sz="2400">
                <a:sym typeface="+mn-ea"/>
              </a:rPr>
              <a:t>今之众人</a:t>
            </a:r>
            <a:r>
              <a:rPr lang="en-US" altLang="zh-CN" sz="2400">
                <a:sym typeface="+mn-ea"/>
              </a:rPr>
              <a:t>,</a:t>
            </a:r>
            <a:r>
              <a:rPr lang="zh-CN" altLang="en-US" sz="2400">
                <a:sym typeface="+mn-ea"/>
              </a:rPr>
              <a:t>其</a:t>
            </a:r>
            <a:r>
              <a:rPr lang="zh-CN" altLang="en-US" sz="2400">
                <a:solidFill>
                  <a:srgbClr val="FF0000"/>
                </a:solidFill>
                <a:sym typeface="+mn-ea"/>
              </a:rPr>
              <a:t>下</a:t>
            </a:r>
            <a:r>
              <a:rPr lang="zh-CN" altLang="en-US" sz="2400">
                <a:sym typeface="+mn-ea"/>
              </a:rPr>
              <a:t>圣人也亦远矣</a:t>
            </a:r>
            <a:r>
              <a:rPr lang="en-US" altLang="zh-CN" sz="2400">
                <a:sym typeface="+mn-ea"/>
              </a:rPr>
              <a:t>,</a:t>
            </a:r>
            <a:r>
              <a:rPr lang="zh-CN" altLang="en-US" sz="2400">
                <a:solidFill>
                  <a:srgbClr val="4427D7"/>
                </a:solidFill>
                <a:sym typeface="+mn-ea"/>
              </a:rPr>
              <a:t>而</a:t>
            </a:r>
            <a:r>
              <a:rPr lang="zh-CN" altLang="en-US" sz="2400">
                <a:sym typeface="+mn-ea"/>
              </a:rPr>
              <a:t>耻学</a:t>
            </a:r>
            <a:r>
              <a:rPr lang="zh-CN" altLang="en-US" sz="2400">
                <a:solidFill>
                  <a:srgbClr val="4427D7"/>
                </a:solidFill>
                <a:sym typeface="+mn-ea"/>
              </a:rPr>
              <a:t>于</a:t>
            </a:r>
            <a:r>
              <a:rPr lang="zh-CN" altLang="en-US" sz="2400">
                <a:sym typeface="+mn-ea"/>
              </a:rPr>
              <a:t>师</a:t>
            </a:r>
            <a:r>
              <a:rPr lang="zh-CN" altLang="en-US" sz="1800">
                <a:sym typeface="+mn-ea"/>
              </a:rPr>
              <a:t>。</a:t>
            </a:r>
            <a:r>
              <a:rPr lang="zh-CN" altLang="en-US" sz="2400">
                <a:solidFill>
                  <a:srgbClr val="FF0000"/>
                </a:solidFill>
                <a:sym typeface="+mn-ea"/>
              </a:rPr>
              <a:t>是故</a:t>
            </a:r>
            <a:r>
              <a:rPr lang="zh-CN" altLang="en-US" sz="2400">
                <a:sym typeface="+mn-ea"/>
              </a:rPr>
              <a:t>圣益圣</a:t>
            </a:r>
            <a:r>
              <a:rPr lang="en-US" altLang="zh-CN" sz="2400">
                <a:sym typeface="+mn-ea"/>
              </a:rPr>
              <a:t>,</a:t>
            </a:r>
            <a:r>
              <a:rPr lang="zh-CN" altLang="en-US" sz="2400">
                <a:sym typeface="+mn-ea"/>
              </a:rPr>
              <a:t>愚益愚</a:t>
            </a:r>
            <a:r>
              <a:rPr lang="zh-CN" altLang="en-US" sz="1600">
                <a:sym typeface="+mn-ea"/>
              </a:rPr>
              <a:t>。</a:t>
            </a:r>
            <a:r>
              <a:rPr lang="zh-CN" altLang="en-US" sz="2400">
                <a:sym typeface="+mn-ea"/>
              </a:rPr>
              <a:t>圣人之所以为圣</a:t>
            </a:r>
            <a:r>
              <a:rPr lang="en-US" altLang="zh-CN" sz="2400">
                <a:sym typeface="+mn-ea"/>
              </a:rPr>
              <a:t>,</a:t>
            </a:r>
            <a:r>
              <a:rPr lang="zh-CN" altLang="en-US" sz="2400">
                <a:sym typeface="+mn-ea"/>
              </a:rPr>
              <a:t>愚人之所以为愚</a:t>
            </a:r>
            <a:r>
              <a:rPr lang="en-US" altLang="zh-CN" sz="2400">
                <a:sym typeface="+mn-ea"/>
              </a:rPr>
              <a:t>,</a:t>
            </a:r>
            <a:r>
              <a:rPr lang="zh-CN" altLang="en-US" sz="2400" u="sng">
                <a:solidFill>
                  <a:srgbClr val="4427D7"/>
                </a:solidFill>
                <a:sym typeface="+mn-ea"/>
              </a:rPr>
              <a:t>其</a:t>
            </a:r>
            <a:r>
              <a:rPr lang="zh-CN" altLang="en-US" sz="2400" u="sng">
                <a:sym typeface="+mn-ea"/>
              </a:rPr>
              <a:t>皆</a:t>
            </a:r>
            <a:r>
              <a:rPr lang="zh-CN" altLang="en-US" sz="2400" u="sng">
                <a:solidFill>
                  <a:srgbClr val="FF0000"/>
                </a:solidFill>
                <a:sym typeface="+mn-ea"/>
              </a:rPr>
              <a:t>出于</a:t>
            </a:r>
            <a:r>
              <a:rPr lang="zh-CN" altLang="en-US" sz="2400" u="sng">
                <a:sym typeface="+mn-ea"/>
              </a:rPr>
              <a:t>此乎</a:t>
            </a:r>
            <a:r>
              <a:rPr lang="zh-CN" altLang="en-US" sz="1800" u="sng">
                <a:sym typeface="+mn-ea"/>
              </a:rPr>
              <a:t>？</a:t>
            </a:r>
          </a:p>
        </p:txBody>
      </p:sp>
      <p:sp>
        <p:nvSpPr>
          <p:cNvPr id="7" name="文本框 6"/>
          <p:cNvSpPr txBox="1"/>
          <p:nvPr>
            <p:custDataLst>
              <p:tags r:id="rId6"/>
            </p:custDataLst>
          </p:nvPr>
        </p:nvSpPr>
        <p:spPr>
          <a:xfrm>
            <a:off x="4959350" y="188595"/>
            <a:ext cx="1710055" cy="6369685"/>
          </a:xfrm>
          <a:prstGeom prst="rect">
            <a:avLst/>
          </a:prstGeom>
          <a:noFill/>
          <a:ln w="19050">
            <a:solidFill>
              <a:srgbClr val="FF0000"/>
            </a:solidFill>
          </a:ln>
        </p:spPr>
        <p:txBody>
          <a:bodyPr wrap="square" rtlCol="0">
            <a:spAutoFit/>
          </a:bodyPr>
          <a:lstStyle/>
          <a:p>
            <a:r>
              <a:rPr lang="zh-CN" altLang="en-US">
                <a:sym typeface="+mn-ea"/>
              </a:rPr>
              <a:t> </a:t>
            </a:r>
            <a:r>
              <a:rPr lang="zh-CN" altLang="en-US" sz="2400">
                <a:sym typeface="+mn-ea"/>
              </a:rPr>
              <a:t>爱其子</a:t>
            </a:r>
            <a:r>
              <a:rPr lang="en-US" altLang="zh-CN" sz="2400">
                <a:sym typeface="+mn-ea"/>
              </a:rPr>
              <a:t>,</a:t>
            </a:r>
            <a:r>
              <a:rPr lang="zh-CN" altLang="en-US" sz="2400">
                <a:sym typeface="+mn-ea"/>
              </a:rPr>
              <a:t>择师而教之</a:t>
            </a:r>
            <a:r>
              <a:rPr lang="en-US" altLang="zh-CN" sz="2400">
                <a:sym typeface="+mn-ea"/>
              </a:rPr>
              <a:t>;</a:t>
            </a:r>
            <a:r>
              <a:rPr lang="zh-CN" altLang="en-US" sz="2400" u="sng">
                <a:solidFill>
                  <a:srgbClr val="4427D7"/>
                </a:solidFill>
                <a:sym typeface="+mn-ea"/>
              </a:rPr>
              <a:t>于</a:t>
            </a:r>
            <a:r>
              <a:rPr lang="zh-CN" altLang="en-US" sz="2400" u="sng">
                <a:sym typeface="+mn-ea"/>
              </a:rPr>
              <a:t>其身也</a:t>
            </a:r>
            <a:r>
              <a:rPr lang="en-US" altLang="zh-CN" sz="2400" u="sng">
                <a:sym typeface="+mn-ea"/>
              </a:rPr>
              <a:t>,</a:t>
            </a:r>
            <a:r>
              <a:rPr lang="zh-CN" altLang="en-US" sz="2400" u="sng">
                <a:sym typeface="+mn-ea"/>
              </a:rPr>
              <a:t>则</a:t>
            </a:r>
            <a:r>
              <a:rPr lang="zh-CN" altLang="en-US" sz="2400" u="sng">
                <a:solidFill>
                  <a:srgbClr val="FF0000"/>
                </a:solidFill>
                <a:sym typeface="+mn-ea"/>
              </a:rPr>
              <a:t>耻师</a:t>
            </a:r>
            <a:r>
              <a:rPr lang="zh-CN" altLang="en-US" sz="2400" u="sng">
                <a:sym typeface="+mn-ea"/>
              </a:rPr>
              <a:t>焉</a:t>
            </a:r>
            <a:r>
              <a:rPr lang="en-US" altLang="zh-CN" sz="2400" u="sng">
                <a:sym typeface="+mn-ea"/>
              </a:rPr>
              <a:t>,</a:t>
            </a:r>
            <a:r>
              <a:rPr lang="zh-CN" altLang="en-US" sz="2400">
                <a:solidFill>
                  <a:srgbClr val="FF0000"/>
                </a:solidFill>
                <a:sym typeface="+mn-ea"/>
              </a:rPr>
              <a:t>惑</a:t>
            </a:r>
            <a:r>
              <a:rPr lang="zh-CN" altLang="en-US" sz="2400">
                <a:sym typeface="+mn-ea"/>
              </a:rPr>
              <a:t>矣</a:t>
            </a:r>
            <a:r>
              <a:rPr lang="zh-CN" altLang="en-US" sz="1800">
                <a:sym typeface="+mn-ea"/>
              </a:rPr>
              <a:t>。</a:t>
            </a:r>
            <a:r>
              <a:rPr lang="zh-CN" altLang="en-US" sz="2400">
                <a:sym typeface="+mn-ea"/>
              </a:rPr>
              <a:t>彼童子之师</a:t>
            </a:r>
            <a:r>
              <a:rPr lang="en-US" altLang="zh-CN" sz="2400">
                <a:sym typeface="+mn-ea"/>
              </a:rPr>
              <a:t>,</a:t>
            </a:r>
            <a:r>
              <a:rPr lang="zh-CN" altLang="en-US" sz="2400">
                <a:sym typeface="+mn-ea"/>
              </a:rPr>
              <a:t>授之书而习其句读</a:t>
            </a:r>
            <a:r>
              <a:rPr lang="zh-CN" altLang="en-US" sz="2400">
                <a:solidFill>
                  <a:srgbClr val="4427D7"/>
                </a:solidFill>
                <a:sym typeface="+mn-ea"/>
              </a:rPr>
              <a:t>者</a:t>
            </a:r>
            <a:r>
              <a:rPr lang="en-US" altLang="zh-CN" sz="2400">
                <a:sym typeface="+mn-ea"/>
              </a:rPr>
              <a:t>,</a:t>
            </a:r>
            <a:r>
              <a:rPr lang="zh-CN" altLang="en-US" sz="2400">
                <a:sym typeface="+mn-ea"/>
              </a:rPr>
              <a:t>非吾</a:t>
            </a:r>
            <a:r>
              <a:rPr lang="zh-CN" altLang="en-US" sz="2400">
                <a:solidFill>
                  <a:srgbClr val="FF0000"/>
                </a:solidFill>
                <a:sym typeface="+mn-ea"/>
              </a:rPr>
              <a:t>所谓</a:t>
            </a:r>
            <a:r>
              <a:rPr lang="zh-CN" altLang="en-US" sz="2400">
                <a:sym typeface="+mn-ea"/>
              </a:rPr>
              <a:t>传其道解其惑者也</a:t>
            </a:r>
            <a:r>
              <a:rPr lang="zh-CN" altLang="en-US" sz="1800">
                <a:sym typeface="+mn-ea"/>
              </a:rPr>
              <a:t>。</a:t>
            </a:r>
            <a:r>
              <a:rPr lang="zh-CN" altLang="en-US" sz="2400" u="sng">
                <a:sym typeface="+mn-ea"/>
              </a:rPr>
              <a:t>句读之不知</a:t>
            </a:r>
            <a:r>
              <a:rPr lang="en-US" altLang="zh-CN" sz="2400">
                <a:sym typeface="+mn-ea"/>
              </a:rPr>
              <a:t>,</a:t>
            </a:r>
            <a:r>
              <a:rPr lang="en-US" altLang="zh-CN" sz="2400" u="sng">
                <a:sym typeface="+mn-ea"/>
              </a:rPr>
              <a:t> </a:t>
            </a:r>
            <a:r>
              <a:rPr lang="zh-CN" altLang="en-US" sz="2400" u="sng">
                <a:sym typeface="+mn-ea"/>
              </a:rPr>
              <a:t>惑之不解</a:t>
            </a:r>
            <a:r>
              <a:rPr lang="en-US" altLang="zh-CN" sz="2400" u="sng">
                <a:sym typeface="+mn-ea"/>
              </a:rPr>
              <a:t>, </a:t>
            </a:r>
            <a:r>
              <a:rPr lang="zh-CN" altLang="en-US" sz="2400" u="sng">
                <a:solidFill>
                  <a:srgbClr val="FF0000"/>
                </a:solidFill>
                <a:sym typeface="+mn-ea"/>
              </a:rPr>
              <a:t>或</a:t>
            </a:r>
            <a:r>
              <a:rPr lang="zh-CN" altLang="en-US" sz="2400" u="sng">
                <a:sym typeface="+mn-ea"/>
              </a:rPr>
              <a:t>师焉</a:t>
            </a:r>
            <a:r>
              <a:rPr lang="en-US" altLang="zh-CN" sz="2400" u="sng">
                <a:sym typeface="+mn-ea"/>
              </a:rPr>
              <a:t>, </a:t>
            </a:r>
            <a:r>
              <a:rPr lang="zh-CN" altLang="en-US" sz="2400" u="sng">
                <a:sym typeface="+mn-ea"/>
              </a:rPr>
              <a:t>或不焉</a:t>
            </a:r>
            <a:r>
              <a:rPr lang="en-US" altLang="zh-CN" sz="2400">
                <a:sym typeface="+mn-ea"/>
              </a:rPr>
              <a:t>, </a:t>
            </a:r>
            <a:r>
              <a:rPr lang="zh-CN" altLang="en-US" sz="2400">
                <a:solidFill>
                  <a:srgbClr val="FF0000"/>
                </a:solidFill>
                <a:sym typeface="+mn-ea"/>
              </a:rPr>
              <a:t>小</a:t>
            </a:r>
            <a:r>
              <a:rPr lang="zh-CN" altLang="en-US" sz="2400">
                <a:sym typeface="+mn-ea"/>
              </a:rPr>
              <a:t>学而</a:t>
            </a:r>
            <a:r>
              <a:rPr lang="zh-CN" altLang="en-US" sz="2400">
                <a:solidFill>
                  <a:srgbClr val="FF0000"/>
                </a:solidFill>
                <a:sym typeface="+mn-ea"/>
              </a:rPr>
              <a:t>大</a:t>
            </a:r>
            <a:r>
              <a:rPr lang="zh-CN" altLang="en-US" sz="2400">
                <a:sym typeface="+mn-ea"/>
              </a:rPr>
              <a:t>遗</a:t>
            </a:r>
            <a:r>
              <a:rPr lang="en-US" altLang="zh-CN" sz="2400">
                <a:sym typeface="+mn-ea"/>
              </a:rPr>
              <a:t> ,</a:t>
            </a:r>
            <a:r>
              <a:rPr lang="zh-CN" altLang="en-US" sz="2400">
                <a:sym typeface="+mn-ea"/>
              </a:rPr>
              <a:t>吾未</a:t>
            </a:r>
            <a:r>
              <a:rPr lang="zh-CN" altLang="en-US" sz="2400">
                <a:solidFill>
                  <a:srgbClr val="FF0000"/>
                </a:solidFill>
                <a:sym typeface="+mn-ea"/>
              </a:rPr>
              <a:t>见</a:t>
            </a:r>
            <a:r>
              <a:rPr lang="zh-CN" altLang="en-US" sz="2400">
                <a:sym typeface="+mn-ea"/>
              </a:rPr>
              <a:t>其明也。</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custDataLst>
              <p:tags r:id="rId1"/>
            </p:custDataLst>
          </p:nvPr>
        </p:nvSpPr>
        <p:spPr/>
        <p:txBody>
          <a:bodyPr anchor="ctr" anchorCtr="0"/>
          <a:lstStyle/>
          <a:p>
            <a:r>
              <a:rPr lang="zh-CN" altLang="en-US">
                <a:solidFill>
                  <a:srgbClr val="FF0000"/>
                </a:solidFill>
              </a:rPr>
              <a:t>学习任务二：梳理思路，把握</a:t>
            </a:r>
            <a:r>
              <a:rPr lang="en-US" altLang="zh-CN">
                <a:solidFill>
                  <a:srgbClr val="FF0000"/>
                </a:solidFill>
              </a:rPr>
              <a:t>“</a:t>
            </a:r>
            <a:r>
              <a:rPr lang="zh-CN" altLang="en-US">
                <a:solidFill>
                  <a:srgbClr val="FF0000"/>
                </a:solidFill>
              </a:rPr>
              <a:t>学习之道</a:t>
            </a:r>
            <a:r>
              <a:rPr lang="en-US" altLang="zh-CN">
                <a:solidFill>
                  <a:srgbClr val="FF0000"/>
                </a:solidFill>
              </a:rPr>
              <a:t>”</a:t>
            </a:r>
          </a:p>
        </p:txBody>
      </p:sp>
      <p:sp>
        <p:nvSpPr>
          <p:cNvPr id="13314" name="内容占位符 2"/>
          <p:cNvSpPr>
            <a:spLocks noGrp="1"/>
          </p:cNvSpPr>
          <p:nvPr>
            <p:ph idx="1"/>
            <p:custDataLst>
              <p:tags r:id="rId2"/>
            </p:custDataLst>
          </p:nvPr>
        </p:nvSpPr>
        <p:spPr>
          <a:xfrm>
            <a:off x="609600" y="1600200"/>
            <a:ext cx="10972800" cy="2463800"/>
          </a:xfrm>
        </p:spPr>
        <p:txBody>
          <a:bodyPr anchor="t" anchorCtr="0"/>
          <a:lstStyle/>
          <a:p>
            <a:r>
              <a:rPr lang="zh-CN" altLang="en-US"/>
              <a:t>小组合作完成下面的活动</a:t>
            </a:r>
          </a:p>
          <a:p>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活动一：通过翻译，依据对内容的理解，找出两文中每段的中心句和全文的中心观点，然后用思维导图图示文章主要内容之间的关联。</a:t>
            </a:r>
          </a:p>
          <a:p>
            <a:endPar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endParaRPr>
          </a:p>
          <a:p>
            <a:endPar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custDataLst>
              <p:tags r:id="rId3"/>
            </p:custDataLst>
          </p:nvPr>
        </p:nvSpPr>
        <p:spPr>
          <a:xfrm>
            <a:off x="1055370" y="4246245"/>
            <a:ext cx="11005820" cy="953135"/>
          </a:xfrm>
          <a:prstGeom prst="rect">
            <a:avLst/>
          </a:prstGeom>
          <a:noFill/>
        </p:spPr>
        <p:txBody>
          <a:bodyPr wrap="square" rtlCol="0" anchor="t">
            <a:spAutoFit/>
          </a:bodyPr>
          <a:lstStyle/>
          <a:p>
            <a:pPr algn="l"/>
            <a:r>
              <a:rPr lang="zh-CN" altLang="en-US" sz="3200" b="1" i="1">
                <a:solidFill>
                  <a:srgbClr val="FD5C0C"/>
                </a:solidFill>
                <a:sym typeface="+mn-ea"/>
              </a:rPr>
              <a:t>小组展示，互相学习，取长补短。</a:t>
            </a:r>
          </a:p>
          <a:p>
            <a:pPr algn="l"/>
            <a:r>
              <a:rPr lang="zh-CN" altLang="en-US" sz="2400" b="1">
                <a:gradFill>
                  <a:gsLst>
                    <a:gs pos="0">
                      <a:srgbClr val="012D86"/>
                    </a:gs>
                    <a:gs pos="100000">
                      <a:srgbClr val="0E2557"/>
                    </a:gs>
                  </a:gsLst>
                  <a:lin scaled="0"/>
                </a:gradFill>
                <a:sym typeface="+mn-ea"/>
              </a:rPr>
              <a:t>（思维导图合理即可，形式可以多样，归纳的</a:t>
            </a:r>
            <a:r>
              <a:rPr lang="en-US" altLang="zh-CN" sz="2400" b="1">
                <a:gradFill>
                  <a:gsLst>
                    <a:gs pos="0">
                      <a:srgbClr val="012D86"/>
                    </a:gs>
                    <a:gs pos="100000">
                      <a:srgbClr val="0E2557"/>
                    </a:gs>
                  </a:gsLst>
                  <a:lin scaled="0"/>
                </a:gradFill>
                <a:sym typeface="+mn-ea"/>
              </a:rPr>
              <a:t>“</a:t>
            </a:r>
            <a:r>
              <a:rPr lang="zh-CN" altLang="en-US" sz="2400" b="1">
                <a:gradFill>
                  <a:gsLst>
                    <a:gs pos="0">
                      <a:srgbClr val="012D86"/>
                    </a:gs>
                    <a:gs pos="100000">
                      <a:srgbClr val="0E2557"/>
                    </a:gs>
                  </a:gsLst>
                  <a:lin scaled="0"/>
                </a:gradFill>
                <a:sym typeface="+mn-ea"/>
              </a:rPr>
              <a:t>学习之道</a:t>
            </a:r>
            <a:r>
              <a:rPr lang="en-US" altLang="zh-CN" sz="2400" b="1">
                <a:gradFill>
                  <a:gsLst>
                    <a:gs pos="0">
                      <a:srgbClr val="012D86"/>
                    </a:gs>
                    <a:gs pos="100000">
                      <a:srgbClr val="0E2557"/>
                    </a:gs>
                  </a:gsLst>
                  <a:lin scaled="0"/>
                </a:gradFill>
                <a:sym typeface="+mn-ea"/>
              </a:rPr>
              <a:t>”</a:t>
            </a:r>
            <a:r>
              <a:rPr lang="zh-CN" altLang="en-US" sz="2400" b="1">
                <a:gradFill>
                  <a:gsLst>
                    <a:gs pos="0">
                      <a:srgbClr val="012D86"/>
                    </a:gs>
                    <a:gs pos="100000">
                      <a:srgbClr val="0E2557"/>
                    </a:gs>
                  </a:gsLst>
                  <a:lin scaled="0"/>
                </a:gradFill>
                <a:sym typeface="+mn-ea"/>
              </a:rPr>
              <a:t>不要求面面俱到）</a:t>
            </a:r>
          </a:p>
        </p:txBody>
      </p:sp>
      <p:pic>
        <p:nvPicPr>
          <p:cNvPr id="9217" name="内容占位符 5"/>
          <p:cNvPicPr>
            <a:picLocks noGrp="1" noChangeAspect="1"/>
          </p:cNvPicPr>
          <p:nvPr>
            <p:custDataLst>
              <p:tags r:id="rId4"/>
            </p:custDataLst>
          </p:nvPr>
        </p:nvPicPr>
        <p:blipFill>
          <a:blip r:embed="rId6">
            <a:clrChange>
              <a:clrFrom>
                <a:srgbClr val="F1F1F1"/>
              </a:clrFrom>
              <a:clrTo>
                <a:srgbClr val="F1F1F1">
                  <a:alpha val="0"/>
                </a:srgbClr>
              </a:clrTo>
            </a:clrChange>
          </a:blip>
          <a:stretch>
            <a:fillRect/>
          </a:stretch>
        </p:blipFill>
        <p:spPr>
          <a:xfrm>
            <a:off x="1701800" y="4433888"/>
            <a:ext cx="10490200" cy="24241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内容占位符 5"/>
          <p:cNvPicPr>
            <a:picLocks noGrp="1" noChangeAspect="1"/>
          </p:cNvPicPr>
          <p:nvPr>
            <p:ph idx="1"/>
            <p:custDataLst>
              <p:tags r:id="rId1"/>
            </p:custDataLst>
          </p:nvPr>
        </p:nvPicPr>
        <p:blipFill>
          <a:blip r:embed="rId6">
            <a:clrChange>
              <a:clrFrom>
                <a:srgbClr val="F1F1F1"/>
              </a:clrFrom>
              <a:clrTo>
                <a:srgbClr val="F1F1F1">
                  <a:alpha val="0"/>
                </a:srgbClr>
              </a:clrTo>
            </a:clrChange>
          </a:blip>
          <a:stretch>
            <a:fillRect/>
          </a:stretch>
        </p:blipFill>
        <p:spPr>
          <a:xfrm>
            <a:off x="1701800" y="4433888"/>
            <a:ext cx="10490200" cy="2424112"/>
          </a:xfrm>
        </p:spPr>
      </p:pic>
      <p:sp>
        <p:nvSpPr>
          <p:cNvPr id="2" name="标题 1"/>
          <p:cNvSpPr>
            <a:spLocks noGrp="1"/>
          </p:cNvSpPr>
          <p:nvPr>
            <p:ph type="title"/>
            <p:custDataLst>
              <p:tags r:id="rId2"/>
            </p:custDataLst>
          </p:nvPr>
        </p:nvSpPr>
        <p:spPr>
          <a:xfrm>
            <a:off x="609600" y="620395"/>
            <a:ext cx="10972800" cy="2143125"/>
          </a:xfrm>
        </p:spPr>
        <p:txBody>
          <a:bodyPr/>
          <a:lstStyle/>
          <a:p>
            <a:pPr algn="l"/>
            <a:r>
              <a:rPr lang="zh-CN" altLang="en-US" sz="36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活动二：</a:t>
            </a:r>
            <a:r>
              <a:rPr lang="zh-CN" altLang="en-US"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两文中都阐释了学习的重要性，其中有关</a:t>
            </a:r>
            <a:r>
              <a:rPr lang="en-US" altLang="zh-CN"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学习之道</a:t>
            </a:r>
            <a:r>
              <a:rPr lang="en-US" altLang="zh-CN"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都涉及到了哪些具体内容，依据文本分条概括。小组同学一起概括梳理。</a:t>
            </a:r>
          </a:p>
        </p:txBody>
      </p:sp>
      <p:sp>
        <p:nvSpPr>
          <p:cNvPr id="3" name="文本框 2"/>
          <p:cNvSpPr txBox="1"/>
          <p:nvPr>
            <p:custDataLst>
              <p:tags r:id="rId3"/>
            </p:custDataLst>
          </p:nvPr>
        </p:nvSpPr>
        <p:spPr>
          <a:xfrm>
            <a:off x="3288030" y="2763520"/>
            <a:ext cx="7560310" cy="3907790"/>
          </a:xfrm>
          <a:prstGeom prst="rect">
            <a:avLst/>
          </a:prstGeom>
          <a:noFill/>
        </p:spPr>
        <p:txBody>
          <a:bodyPr wrap="square" rtlCol="0">
            <a:spAutoFit/>
          </a:bodyPr>
          <a:lstStyle/>
          <a:p>
            <a:pPr>
              <a:buFont typeface="Wingdings" panose="05000000000000000000" charset="0"/>
            </a:pPr>
            <a:r>
              <a:rPr lang="zh-CN" altLang="en-US" sz="3200" b="1">
                <a:solidFill>
                  <a:srgbClr val="FF0000"/>
                </a:solidFill>
              </a:rPr>
              <a:t>总结：</a:t>
            </a:r>
          </a:p>
          <a:p>
            <a:pPr marL="342900" indent="-342900">
              <a:buFont typeface="Wingdings" panose="05000000000000000000" charset="0"/>
              <a:buChar char="Ø"/>
            </a:pPr>
            <a:r>
              <a:rPr lang="zh-CN" altLang="en-US" sz="2400">
                <a:solidFill>
                  <a:srgbClr val="FF0000"/>
                </a:solidFill>
              </a:rPr>
              <a:t>1、要长期坚持学习</a:t>
            </a:r>
          </a:p>
          <a:p>
            <a:pPr marL="342900" indent="-342900">
              <a:buFont typeface="Wingdings" panose="05000000000000000000" charset="0"/>
              <a:buChar char="Ø"/>
            </a:pPr>
            <a:r>
              <a:rPr lang="zh-CN" altLang="en-US" sz="2400">
                <a:solidFill>
                  <a:srgbClr val="FF0000"/>
                </a:solidFill>
              </a:rPr>
              <a:t>2、要广泛学习</a:t>
            </a:r>
          </a:p>
          <a:p>
            <a:pPr marL="342900" indent="-342900">
              <a:buFont typeface="Wingdings" panose="05000000000000000000" charset="0"/>
              <a:buChar char="Ø"/>
            </a:pPr>
            <a:r>
              <a:rPr lang="zh-CN" altLang="en-US" sz="2400">
                <a:solidFill>
                  <a:srgbClr val="FF0000"/>
                </a:solidFill>
              </a:rPr>
              <a:t>3、要弄懂事物的原理，并学会运用到生活中</a:t>
            </a:r>
          </a:p>
          <a:p>
            <a:pPr marL="342900" indent="-342900">
              <a:buFont typeface="Wingdings" panose="05000000000000000000" charset="0"/>
              <a:buChar char="Ø"/>
            </a:pPr>
            <a:r>
              <a:rPr lang="zh-CN" altLang="en-US" sz="2400">
                <a:solidFill>
                  <a:srgbClr val="FF0000"/>
                </a:solidFill>
              </a:rPr>
              <a:t>4、要长期积累，不能半途而废</a:t>
            </a:r>
          </a:p>
          <a:p>
            <a:pPr marL="342900" indent="-342900">
              <a:buFont typeface="Wingdings" panose="05000000000000000000" charset="0"/>
              <a:buChar char="Ø"/>
            </a:pPr>
            <a:r>
              <a:rPr lang="zh-CN" altLang="en-US" sz="2400">
                <a:solidFill>
                  <a:srgbClr val="FF0000"/>
                </a:solidFill>
              </a:rPr>
              <a:t>5、要专心学习，不可浮躁</a:t>
            </a:r>
          </a:p>
          <a:p>
            <a:pPr marL="342900" indent="-342900">
              <a:buFont typeface="Wingdings" panose="05000000000000000000" charset="0"/>
              <a:buChar char="Ø"/>
            </a:pPr>
            <a:r>
              <a:rPr lang="zh-CN" altLang="en-US" sz="2400">
                <a:solidFill>
                  <a:srgbClr val="FF0000"/>
                </a:solidFill>
              </a:rPr>
              <a:t>6、要善于求教，不耻下问</a:t>
            </a:r>
          </a:p>
          <a:p>
            <a:pPr marL="342900" indent="-342900">
              <a:buFont typeface="Wingdings" panose="05000000000000000000" charset="0"/>
              <a:buChar char="Ø"/>
            </a:pPr>
            <a:r>
              <a:rPr lang="zh-CN" altLang="en-US" sz="2400">
                <a:solidFill>
                  <a:srgbClr val="FF0000"/>
                </a:solidFill>
              </a:rPr>
              <a:t>7、不能只追求肤浅的基础知识，还要向纵深探究</a:t>
            </a:r>
          </a:p>
          <a:p>
            <a:pPr marL="342900" indent="-342900">
              <a:buFont typeface="Wingdings" panose="05000000000000000000" charset="0"/>
              <a:buChar char="Ø"/>
            </a:pPr>
            <a:r>
              <a:rPr lang="zh-CN" altLang="en-US" sz="2400">
                <a:solidFill>
                  <a:srgbClr val="FF0000"/>
                </a:solidFill>
              </a:rPr>
              <a:t>8、学习做人的道理</a:t>
            </a:r>
          </a:p>
          <a:p>
            <a:pPr marL="342900" indent="-342900">
              <a:buFont typeface="Wingdings" panose="05000000000000000000" charset="0"/>
              <a:buChar char="Ø"/>
            </a:pPr>
            <a:r>
              <a:rPr lang="zh-CN" altLang="en-US" sz="2400">
                <a:solidFill>
                  <a:srgbClr val="FF0000"/>
                </a:solidFill>
              </a:rPr>
              <a:t>9、要形成学习的风气和氛围</a:t>
            </a:r>
          </a:p>
        </p:txBody>
      </p:sp>
      <p:sp>
        <p:nvSpPr>
          <p:cNvPr id="5" name="文本框 4"/>
          <p:cNvSpPr txBox="1"/>
          <p:nvPr>
            <p:custDataLst>
              <p:tags r:id="rId4"/>
            </p:custDataLst>
          </p:nvPr>
        </p:nvSpPr>
        <p:spPr>
          <a:xfrm>
            <a:off x="407035" y="3140710"/>
            <a:ext cx="2590800" cy="2553335"/>
          </a:xfrm>
          <a:prstGeom prst="rect">
            <a:avLst/>
          </a:prstGeom>
          <a:noFill/>
        </p:spPr>
        <p:txBody>
          <a:bodyPr wrap="square" rtlCol="0">
            <a:spAutoFit/>
          </a:bodyPr>
          <a:lstStyle/>
          <a:p>
            <a:r>
              <a:rPr lang="zh-CN" altLang="en-US" sz="4000" b="1"/>
              <a:t>班内展示，互相补充，并探究其合理性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custDataLst>
              <p:tags r:id="rId1"/>
            </p:custDataLst>
          </p:nvPr>
        </p:nvSpPr>
        <p:spPr>
          <a:xfrm>
            <a:off x="609600" y="116205"/>
            <a:ext cx="10972800" cy="718185"/>
          </a:xfrm>
        </p:spPr>
        <p:txBody>
          <a:bodyPr anchor="ctr" anchorCtr="0"/>
          <a:lstStyle/>
          <a:p>
            <a:pPr algn="l"/>
            <a:r>
              <a:rPr lang="zh-CN" altLang="en-US" sz="4400">
                <a:solidFill>
                  <a:srgbClr val="FF0000"/>
                </a:solidFill>
              </a:rPr>
              <a:t>学习任务三：理解观点的针对性</a:t>
            </a:r>
          </a:p>
        </p:txBody>
      </p:sp>
      <p:sp>
        <p:nvSpPr>
          <p:cNvPr id="14338" name="内容占位符 2"/>
          <p:cNvSpPr>
            <a:spLocks noGrp="1"/>
          </p:cNvSpPr>
          <p:nvPr>
            <p:ph idx="1"/>
            <p:custDataLst>
              <p:tags r:id="rId2"/>
            </p:custDataLst>
          </p:nvPr>
        </p:nvSpPr>
        <p:spPr>
          <a:xfrm>
            <a:off x="119380" y="1844675"/>
            <a:ext cx="5953125" cy="4733290"/>
          </a:xfrm>
          <a:ln>
            <a:solidFill>
              <a:srgbClr val="00B050"/>
            </a:solidFill>
          </a:ln>
        </p:spPr>
        <p:txBody>
          <a:bodyPr anchor="t" anchorCtr="0"/>
          <a:lstStyle/>
          <a:p>
            <a:r>
              <a:rPr lang="zh-CN" altLang="en-US" sz="2000"/>
              <a:t>荀子（约前313-前238），名况，字卿，战国末期赵国人。</a:t>
            </a:r>
            <a:r>
              <a:rPr lang="zh-CN" altLang="en-US" sz="2000">
                <a:sym typeface="+mn-ea"/>
              </a:rPr>
              <a:t>著名思想家、文学家、政治家，儒家代表人物之一，时人尊称“荀卿”。荀子对儒家思想有所发展，提倡“性恶论”，常被拿来与孟子的“性善论”作比较。他强调教育和礼法的作用，主张治理天下既要靠“法制”，又要重视教化兼用“礼”治。强调“行”对于“知”的必要性和后天学习的重要性，认为后天环境和教育可以改变人的本性。</a:t>
            </a:r>
            <a:endParaRPr lang="zh-CN" altLang="en-US" sz="2000"/>
          </a:p>
          <a:p>
            <a:r>
              <a:rPr lang="zh-CN" altLang="en-US" sz="2000"/>
              <a:t>曾游学于齐，荀子五十岁游齐，曾三为稷下学宫祭酒。祭酒是学宫的最高 长官，相当于现在的大学校长。三为祭酒可见其主持稷下学宫时间之长。稷下学宫是齐国 专设的求学讲学的机构，老师来自全国各地，学生来自四面八方， 要求学生受业求学是祭酒考虑的重要问题。</a:t>
            </a:r>
            <a:endParaRPr lang="zh-CN" altLang="en-US" sz="2000">
              <a:solidFill>
                <a:srgbClr val="FF0000"/>
              </a:solidFill>
            </a:endParaRPr>
          </a:p>
        </p:txBody>
      </p:sp>
      <p:sp>
        <p:nvSpPr>
          <p:cNvPr id="3" name="文本框 2"/>
          <p:cNvSpPr txBox="1"/>
          <p:nvPr>
            <p:custDataLst>
              <p:tags r:id="rId3"/>
            </p:custDataLst>
          </p:nvPr>
        </p:nvSpPr>
        <p:spPr>
          <a:xfrm>
            <a:off x="839470" y="692785"/>
            <a:ext cx="10577830" cy="953135"/>
          </a:xfrm>
          <a:prstGeom prst="rect">
            <a:avLst/>
          </a:prstGeom>
          <a:noFill/>
        </p:spPr>
        <p:txBody>
          <a:bodyPr wrap="square" rtlCol="0">
            <a:spAutoFit/>
          </a:bodyPr>
          <a:lstStyle/>
          <a:p>
            <a:pPr algn="l"/>
            <a:r>
              <a:rPr lang="zh-CN" altLang="en-US" sz="2800">
                <a:solidFill>
                  <a:srgbClr val="4427D7"/>
                </a:solidFill>
                <a:latin typeface="楷体" panose="02010609060101010101" pitchFamily="49" charset="-122"/>
                <a:ea typeface="楷体" panose="02010609060101010101" pitchFamily="49" charset="-122"/>
                <a:sym typeface="+mn-ea"/>
              </a:rPr>
              <a:t>活动一：了解作者及时代背景，进一步探究作者的观点是在怎样的情况下提出来的，说说写作议论文时你有什么借鉴？</a:t>
            </a:r>
          </a:p>
        </p:txBody>
      </p:sp>
      <p:sp>
        <p:nvSpPr>
          <p:cNvPr id="2" name="内容占位符 2"/>
          <p:cNvSpPr>
            <a:spLocks noGrp="1"/>
          </p:cNvSpPr>
          <p:nvPr>
            <p:custDataLst>
              <p:tags r:id="rId4"/>
            </p:custDataLst>
          </p:nvPr>
        </p:nvSpPr>
        <p:spPr>
          <a:xfrm>
            <a:off x="6167755" y="1861185"/>
            <a:ext cx="5828030" cy="4716780"/>
          </a:xfrm>
          <a:prstGeom prst="rect">
            <a:avLst/>
          </a:prstGeom>
          <a:noFill/>
          <a:ln w="9525">
            <a:solidFill>
              <a:srgbClr val="0070C0"/>
            </a:solidFill>
          </a:ln>
        </p:spPr>
        <p:txBody>
          <a:bodyPr anchor="t" anchorCtr="0"/>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r>
              <a:rPr lang="zh-CN" altLang="en-US" sz="2000"/>
              <a:t>韩愈(768—824)，字退之，河南河阳(今河南孟州市)人，唐代文学家、思想家、哲学家，古文运动的倡导者。每自称 “郡望昌黎，故世称“韩昌黎”，晚年任吏部侍郎，故又称“韩吏部”，谥号“文”，故后世又称他为“韩文公”。 韩愈三进国子监做博士，一度担任国子监祭酒，招收弟子，亲授学业，留下了论说师道、激励后进和提携人才的文章。主要作品有《师说》</a:t>
            </a:r>
            <a:r>
              <a:rPr lang="zh-CN" altLang="en-US" sz="2000">
                <a:sym typeface="+mn-ea"/>
              </a:rPr>
              <a:t>《进学解》</a:t>
            </a:r>
            <a:r>
              <a:rPr lang="zh-CN" altLang="en-US" sz="2000"/>
              <a:t>《马说》《原毁》《祭十二郎文》等。他的作品被后人编为《昌黎先生集》。其散文题材广泛，内容深刻，形式多样，语言质朴，气势雄壮，是其所倡导的“古文”的集大成者。苏轼称他“文起八代（东汉魏晋宋齐梁陈隋）之衰”，明人将他列为“唐宋八大家”之首。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custDataLst>
              <p:tags r:id="rId1"/>
            </p:custDataLst>
          </p:nvPr>
        </p:nvSpPr>
        <p:spPr>
          <a:xfrm>
            <a:off x="927100" y="2997200"/>
            <a:ext cx="11170285" cy="3474720"/>
          </a:xfrm>
        </p:spPr>
        <p:txBody>
          <a:bodyPr anchor="ctr" anchorCtr="0"/>
          <a:lstStyle/>
          <a:p>
            <a:pPr marL="342900" indent="-342900" algn="l">
              <a:buFont typeface="Arial" panose="020B0604020202020204" pitchFamily="34" charset="0"/>
              <a:buChar char="•"/>
            </a:pPr>
            <a:r>
              <a:rPr lang="zh-CN" altLang="en-US" sz="2000">
                <a:sym typeface="+mn-ea"/>
              </a:rPr>
              <a:t>  </a:t>
            </a:r>
            <a:r>
              <a:rPr lang="zh-CN" altLang="en-US" sz="2800" b="1">
                <a:solidFill>
                  <a:srgbClr val="4427D7"/>
                </a:solidFill>
                <a:sym typeface="+mn-ea"/>
              </a:rPr>
              <a:t>（柳宗元《答韦中立论师道书》）“今之世不闻有师;有,辄哗笑之,以为狂人。独韩愈奋不顾流俗,犯笑侮,收召后学,作《师说》,因抗颜而为师。世果群怪聚骂,指目牵引,而增与为言辞。愈以是得狂名。居长安,炊不暇熟,又挈挈而东,如是者数矣。”</a:t>
            </a:r>
            <a:br>
              <a:rPr lang="zh-CN" altLang="en-US" sz="2800" b="1">
                <a:solidFill>
                  <a:srgbClr val="4427D7"/>
                </a:solidFill>
                <a:sym typeface="+mn-ea"/>
              </a:rPr>
            </a:br>
            <a:r>
              <a:rPr lang="en-US" altLang="zh-CN" sz="2000" b="1">
                <a:solidFill>
                  <a:srgbClr val="4427D7"/>
                </a:solidFill>
                <a:sym typeface="+mn-ea"/>
              </a:rPr>
              <a:t>    </a:t>
            </a:r>
            <a:r>
              <a:rPr lang="zh-CN" altLang="en-US" sz="2000" b="1">
                <a:solidFill>
                  <a:srgbClr val="00B050"/>
                </a:solidFill>
                <a:latin typeface="楷体" panose="02010609060101010101" pitchFamily="49" charset="-122"/>
                <a:ea typeface="楷体" panose="02010609060101010101" pitchFamily="49" charset="-122"/>
                <a:cs typeface="楷体" panose="02010609060101010101" pitchFamily="49" charset="-122"/>
              </a:rPr>
              <a:t>译文：孟子说：“人的毛病在于喜欢做别人的老师。”从魏晋以来，人们更加不追随老师学习，现在(唐)则没听说有人敢为人师；有的话往往讥笑他，认为是个狂妄的人。只有韩愈奋勇不顾世俗的眼光，勇于触犯众人的忌讳，甘愿承受他人的讥笑和侮辱，招收后进学生，写了师说这篇文章，容色严正地当地老师。世人果然君起责怪他，指指点点，互递眼色，相互拉扯，加油添醋的非议他。韩愈因此得了狂妄的名声；住在长安，饭都来不及煮熟，又忽忙东去，这种情形已经很多次了。</a:t>
            </a:r>
          </a:p>
        </p:txBody>
      </p:sp>
      <p:sp>
        <p:nvSpPr>
          <p:cNvPr id="15362" name="内容占位符 2"/>
          <p:cNvSpPr>
            <a:spLocks noGrp="1"/>
          </p:cNvSpPr>
          <p:nvPr>
            <p:ph idx="1"/>
            <p:custDataLst>
              <p:tags r:id="rId2"/>
            </p:custDataLst>
          </p:nvPr>
        </p:nvSpPr>
        <p:spPr>
          <a:xfrm>
            <a:off x="927735" y="332105"/>
            <a:ext cx="11022965" cy="2753360"/>
          </a:xfrm>
        </p:spPr>
        <p:txBody>
          <a:bodyPr anchor="t" anchorCtr="0"/>
          <a:lstStyle/>
          <a:p>
            <a:r>
              <a:rPr lang="zh-CN" altLang="en-US" sz="2400"/>
              <a:t>魏晋南北朝时期形成了以士族为核心的门阀制度。门阀制度重</a:t>
            </a:r>
            <a:r>
              <a:rPr lang="zh-CN" altLang="en-US" sz="2400">
                <a:solidFill>
                  <a:srgbClr val="FF0000"/>
                </a:solidFill>
              </a:rPr>
              <a:t>门第</a:t>
            </a:r>
            <a:r>
              <a:rPr lang="zh-CN" altLang="en-US" sz="2400"/>
              <a:t>之分,严士庶之别,</a:t>
            </a:r>
            <a:r>
              <a:rPr lang="zh-CN" altLang="en-US" sz="2400">
                <a:solidFill>
                  <a:srgbClr val="FF0000"/>
                </a:solidFill>
              </a:rPr>
              <a:t>士族子弟</a:t>
            </a:r>
            <a:r>
              <a:rPr lang="zh-CN" altLang="en-US" sz="2400"/>
              <a:t>凭高贵门第就可以做官,他们不需要学习,也看不起老师,他们尊“家法”而鄙从师。到唐代,改以</a:t>
            </a:r>
            <a:r>
              <a:rPr lang="zh-CN" altLang="en-US" sz="2400">
                <a:solidFill>
                  <a:srgbClr val="FF0000"/>
                </a:solidFill>
              </a:rPr>
              <a:t>官爵</a:t>
            </a:r>
            <a:r>
              <a:rPr lang="zh-CN" altLang="en-US" sz="2400"/>
              <a:t>的高下为区分门第的标准。这对择师也有很大的影响,在当时士大夫阶层中,就普遍存在着从师“位卑则足羞,官盛则近谀”的心理。韩愈写作此文时35岁,正在国子监任教,对这种风气深恶痛绝,他一方面“收召后学”,另一方面借为文赠李蟠来倡导“师道”,对此风气</a:t>
            </a:r>
            <a:r>
              <a:rPr lang="zh-CN" altLang="en-US" sz="2400">
                <a:solidFill>
                  <a:srgbClr val="FF0000"/>
                </a:solidFill>
              </a:rPr>
              <a:t>予以抨击</a:t>
            </a:r>
            <a:r>
              <a:rPr lang="zh-CN" altLang="en-US" sz="2400"/>
              <a:t>,表现出非凡的勇气。</a:t>
            </a:r>
            <a:r>
              <a:rPr lang="zh-CN" altLang="en-US" sz="2000"/>
              <a:t>    </a:t>
            </a:r>
          </a:p>
        </p:txBody>
      </p:sp>
      <p:sp>
        <p:nvSpPr>
          <p:cNvPr id="3" name="文本框 2"/>
          <p:cNvSpPr txBox="1"/>
          <p:nvPr>
            <p:custDataLst>
              <p:tags r:id="rId3"/>
            </p:custDataLst>
          </p:nvPr>
        </p:nvSpPr>
        <p:spPr>
          <a:xfrm>
            <a:off x="319405" y="692785"/>
            <a:ext cx="664210" cy="5077460"/>
          </a:xfrm>
          <a:prstGeom prst="rect">
            <a:avLst/>
          </a:prstGeom>
          <a:noFill/>
        </p:spPr>
        <p:txBody>
          <a:bodyPr wrap="square" rtlCol="0">
            <a:spAutoFit/>
          </a:bodyPr>
          <a:lstStyle/>
          <a:p>
            <a:pPr algn="l"/>
            <a:r>
              <a:rPr lang="zh-CN" altLang="en-US" sz="3600">
                <a:solidFill>
                  <a:srgbClr val="FF0000"/>
                </a:solidFill>
                <a:sym typeface="+mn-ea"/>
              </a:rPr>
              <a:t>韩愈与其生活的时代</a:t>
            </a:r>
            <a:endParaRPr lang="zh-CN" altLang="en-US" sz="3600">
              <a:solidFill>
                <a:srgbClr val="FF0000"/>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35280" y="188595"/>
            <a:ext cx="10972800" cy="622300"/>
          </a:xfrm>
          <a:gradFill>
            <a:gsLst>
              <a:gs pos="50000">
                <a:srgbClr val="E7E7B2"/>
              </a:gs>
              <a:gs pos="0">
                <a:srgbClr val="EFEFCC"/>
              </a:gs>
              <a:gs pos="100000">
                <a:srgbClr val="DFDF98"/>
              </a:gs>
            </a:gsLst>
            <a:lin scaled="1"/>
          </a:gradFill>
        </p:spPr>
        <p:txBody>
          <a:bodyPr/>
          <a:lstStyle/>
          <a:p>
            <a:pPr algn="l"/>
            <a:r>
              <a:rPr lang="zh-CN" altLang="en-US" sz="4000">
                <a:solidFill>
                  <a:srgbClr val="00B050"/>
                </a:solidFill>
              </a:rPr>
              <a:t>班内交流老师引导，形成较为一致的看法</a:t>
            </a:r>
          </a:p>
        </p:txBody>
      </p:sp>
      <p:sp>
        <p:nvSpPr>
          <p:cNvPr id="3" name="内容占位符 2"/>
          <p:cNvSpPr>
            <a:spLocks noGrp="1"/>
          </p:cNvSpPr>
          <p:nvPr>
            <p:ph idx="1"/>
            <p:custDataLst>
              <p:tags r:id="rId2"/>
            </p:custDataLst>
          </p:nvPr>
        </p:nvSpPr>
        <p:spPr>
          <a:xfrm>
            <a:off x="479425" y="1052830"/>
            <a:ext cx="10972800" cy="3228975"/>
          </a:xfrm>
        </p:spPr>
        <p:txBody>
          <a:bodyPr/>
          <a:lstStyle/>
          <a:p>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荀子提出</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学不可以已</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的观点，一方面与他的哲学思想是密切关相关的，与孟子的</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性善论</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相反，荀子主张</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性恶论</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，认为人的本性是</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恶</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，故强调道德教育的必要性，强调后天学习的重要性。这大概是荀子鼓励学习的主要原因。</a:t>
            </a:r>
          </a:p>
          <a:p>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另一方面，荀子作为国子监祭酒，国家教育机构的最高长官，相当于现在的大学校长，倡导学习，鼓励学习也是其身份所致。这一点韩愈是</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与之</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相同的。韩愈作为国子监祭酒，又是正统儒家</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仁义道德</a:t>
            </a:r>
            <a:r>
              <a:rPr lang="en-US" altLang="zh-CN" sz="2400">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4427D7"/>
                </a:solidFill>
                <a:latin typeface="楷体" panose="02010609060101010101" pitchFamily="49" charset="-122"/>
                <a:ea typeface="楷体" panose="02010609060101010101" pitchFamily="49" charset="-122"/>
                <a:cs typeface="楷体" panose="02010609060101010101" pitchFamily="49" charset="-122"/>
              </a:rPr>
              <a:t>观念的继承者，有感于当时士大夫阶层不能从师而学的不利于人才发展的现状，积极倡导从师而学。</a:t>
            </a:r>
            <a:endParaRPr lang="zh-CN" altLang="en-US" sz="2800">
              <a:solidFill>
                <a:srgbClr val="4427D7"/>
              </a:solidFill>
              <a:latin typeface="楷体" panose="02010609060101010101" pitchFamily="49" charset="-122"/>
              <a:ea typeface="楷体" panose="02010609060101010101" pitchFamily="49" charset="-122"/>
              <a:cs typeface="楷体" panose="02010609060101010101" pitchFamily="49" charset="-122"/>
            </a:endParaRPr>
          </a:p>
        </p:txBody>
      </p:sp>
      <p:pic>
        <p:nvPicPr>
          <p:cNvPr id="9217" name="内容占位符 5"/>
          <p:cNvPicPr>
            <a:picLocks noGrp="1" noChangeAspect="1"/>
          </p:cNvPicPr>
          <p:nvPr>
            <p:custDataLst>
              <p:tags r:id="rId3"/>
            </p:custDataLst>
          </p:nvPr>
        </p:nvPicPr>
        <p:blipFill>
          <a:blip r:embed="rId10">
            <a:clrChange>
              <a:clrFrom>
                <a:srgbClr val="F1F1F1"/>
              </a:clrFrom>
              <a:clrTo>
                <a:srgbClr val="F1F1F1">
                  <a:alpha val="0"/>
                </a:srgbClr>
              </a:clrTo>
            </a:clrChange>
          </a:blip>
          <a:stretch>
            <a:fillRect/>
          </a:stretch>
        </p:blipFill>
        <p:spPr>
          <a:xfrm>
            <a:off x="7140575" y="5300980"/>
            <a:ext cx="5051425" cy="1535430"/>
          </a:xfrm>
          <a:prstGeom prst="rect">
            <a:avLst/>
          </a:prstGeom>
          <a:noFill/>
          <a:ln w="9525">
            <a:noFill/>
          </a:ln>
        </p:spPr>
      </p:pic>
      <p:sp>
        <p:nvSpPr>
          <p:cNvPr id="5" name="文本框 4"/>
          <p:cNvSpPr txBox="1"/>
          <p:nvPr>
            <p:custDataLst>
              <p:tags r:id="rId4"/>
            </p:custDataLst>
          </p:nvPr>
        </p:nvSpPr>
        <p:spPr>
          <a:xfrm>
            <a:off x="3471545" y="4941570"/>
            <a:ext cx="8559800" cy="521970"/>
          </a:xfrm>
          <a:prstGeom prst="rect">
            <a:avLst/>
          </a:prstGeom>
          <a:solidFill>
            <a:schemeClr val="accent1"/>
          </a:solidFill>
        </p:spPr>
        <p:txBody>
          <a:bodyPr wrap="none" rtlCol="0" anchor="t">
            <a:spAutoFit/>
          </a:bodyPr>
          <a:lstStyle/>
          <a:p>
            <a:pPr algn="l"/>
            <a:r>
              <a:rPr lang="zh-CN" altLang="en-US" sz="2800">
                <a:sym typeface="+mn-ea"/>
              </a:rPr>
              <a:t>受众</a:t>
            </a:r>
            <a:r>
              <a:rPr lang="en-US" altLang="zh-CN" sz="2800">
                <a:sym typeface="+mn-ea"/>
              </a:rPr>
              <a:t>——</a:t>
            </a:r>
            <a:r>
              <a:rPr lang="zh-CN" altLang="en-US" sz="2800">
                <a:sym typeface="+mn-ea"/>
              </a:rPr>
              <a:t>针对某身份、某立场、某种思想观念的对象 </a:t>
            </a:r>
            <a:r>
              <a:rPr lang="en-US" altLang="zh-CN" sz="2800">
                <a:sym typeface="+mn-ea"/>
              </a:rPr>
              <a:t> </a:t>
            </a:r>
          </a:p>
        </p:txBody>
      </p:sp>
      <p:sp>
        <p:nvSpPr>
          <p:cNvPr id="7" name="文本框 6"/>
          <p:cNvSpPr txBox="1"/>
          <p:nvPr>
            <p:custDataLst>
              <p:tags r:id="rId5"/>
            </p:custDataLst>
          </p:nvPr>
        </p:nvSpPr>
        <p:spPr>
          <a:xfrm>
            <a:off x="3471545" y="5517515"/>
            <a:ext cx="8717280" cy="521970"/>
          </a:xfrm>
          <a:prstGeom prst="rect">
            <a:avLst/>
          </a:prstGeom>
          <a:solidFill>
            <a:schemeClr val="accent1"/>
          </a:solidFill>
        </p:spPr>
        <p:txBody>
          <a:bodyPr wrap="none" rtlCol="0" anchor="t">
            <a:spAutoFit/>
          </a:bodyPr>
          <a:lstStyle/>
          <a:p>
            <a:r>
              <a:rPr lang="zh-CN" altLang="en-US" sz="2800">
                <a:sym typeface="+mn-ea"/>
              </a:rPr>
              <a:t>写作者</a:t>
            </a:r>
            <a:r>
              <a:rPr lang="en-US" altLang="zh-CN" sz="2800">
                <a:sym typeface="+mn-ea"/>
              </a:rPr>
              <a:t>——</a:t>
            </a:r>
            <a:r>
              <a:rPr lang="zh-CN" altLang="en-US" sz="2800">
                <a:sym typeface="+mn-ea"/>
              </a:rPr>
              <a:t>自身的身份、职业、立场、观念、写作目的</a:t>
            </a:r>
          </a:p>
        </p:txBody>
      </p:sp>
      <p:sp>
        <p:nvSpPr>
          <p:cNvPr id="10" name="文本框 9"/>
          <p:cNvSpPr txBox="1"/>
          <p:nvPr>
            <p:custDataLst>
              <p:tags r:id="rId6"/>
            </p:custDataLst>
          </p:nvPr>
        </p:nvSpPr>
        <p:spPr>
          <a:xfrm>
            <a:off x="3503930" y="4350385"/>
            <a:ext cx="7294880" cy="521970"/>
          </a:xfrm>
          <a:prstGeom prst="rect">
            <a:avLst/>
          </a:prstGeom>
          <a:solidFill>
            <a:schemeClr val="accent1"/>
          </a:solidFill>
        </p:spPr>
        <p:txBody>
          <a:bodyPr wrap="none" rtlCol="0" anchor="t">
            <a:spAutoFit/>
          </a:bodyPr>
          <a:lstStyle/>
          <a:p>
            <a:r>
              <a:rPr lang="zh-CN" altLang="en-US" sz="2800"/>
              <a:t>谈论的话题</a:t>
            </a:r>
            <a:r>
              <a:rPr lang="en-US" altLang="zh-CN" sz="2800"/>
              <a:t>——</a:t>
            </a:r>
            <a:r>
              <a:rPr lang="zh-CN" altLang="en-US" sz="2800"/>
              <a:t>针对某问题，某现象、某观点</a:t>
            </a:r>
          </a:p>
        </p:txBody>
      </p:sp>
      <p:sp>
        <p:nvSpPr>
          <p:cNvPr id="12" name="文本框 11"/>
          <p:cNvSpPr txBox="1"/>
          <p:nvPr>
            <p:custDataLst>
              <p:tags r:id="rId7"/>
            </p:custDataLst>
          </p:nvPr>
        </p:nvSpPr>
        <p:spPr>
          <a:xfrm>
            <a:off x="551815" y="4872355"/>
            <a:ext cx="2621280" cy="583565"/>
          </a:xfrm>
          <a:prstGeom prst="rect">
            <a:avLst/>
          </a:prstGeom>
          <a:solidFill>
            <a:schemeClr val="accent1"/>
          </a:solidFill>
        </p:spPr>
        <p:txBody>
          <a:bodyPr wrap="none" rtlCol="0" anchor="t">
            <a:spAutoFit/>
          </a:bodyPr>
          <a:lstStyle/>
          <a:p>
            <a:r>
              <a:rPr lang="zh-CN" altLang="en-US" sz="3200">
                <a:solidFill>
                  <a:srgbClr val="FF0000"/>
                </a:solidFill>
                <a:sym typeface="+mn-ea"/>
              </a:rPr>
              <a:t>观点的针对性</a:t>
            </a:r>
          </a:p>
        </p:txBody>
      </p:sp>
      <p:sp>
        <p:nvSpPr>
          <p:cNvPr id="15" name="新月形 14"/>
          <p:cNvSpPr/>
          <p:nvPr>
            <p:custDataLst>
              <p:tags r:id="rId8"/>
            </p:custDataLst>
          </p:nvPr>
        </p:nvSpPr>
        <p:spPr>
          <a:xfrm>
            <a:off x="3242945" y="4365625"/>
            <a:ext cx="209550" cy="1575435"/>
          </a:xfrm>
          <a:prstGeom prst="mo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l"/>
            <a:r>
              <a:rPr lang="zh-CN" altLang="en-US" sz="4000">
                <a:solidFill>
                  <a:srgbClr val="FF0000"/>
                </a:solidFill>
              </a:rPr>
              <a:t>任务四：理解并学习比喻和对比的论证方法</a:t>
            </a:r>
          </a:p>
        </p:txBody>
      </p:sp>
      <p:sp>
        <p:nvSpPr>
          <p:cNvPr id="3" name="内容占位符 2"/>
          <p:cNvSpPr>
            <a:spLocks noGrp="1"/>
          </p:cNvSpPr>
          <p:nvPr>
            <p:ph idx="1"/>
            <p:custDataLst>
              <p:tags r:id="rId2"/>
            </p:custDataLst>
          </p:nvPr>
        </p:nvSpPr>
        <p:spPr>
          <a:xfrm>
            <a:off x="560705" y="1412875"/>
            <a:ext cx="11071225" cy="4554220"/>
          </a:xfrm>
        </p:spPr>
        <p:txBody>
          <a:bodyPr/>
          <a:lstStyle/>
          <a:p>
            <a:pPr marL="0" indent="0">
              <a:buNone/>
            </a:pPr>
            <a:r>
              <a:rPr lang="zh-CN" altLang="en-US">
                <a:solidFill>
                  <a:srgbClr val="4427D7"/>
                </a:solidFill>
                <a:latin typeface="楷体" panose="02010609060101010101" pitchFamily="49" charset="-122"/>
                <a:ea typeface="楷体" panose="02010609060101010101" pitchFamily="49" charset="-122"/>
              </a:rPr>
              <a:t>活动一：《劝学》全文使用比喻阐释学习的道理，《师说》则注重对比，两相对比表达作者的主张。</a:t>
            </a:r>
          </a:p>
          <a:p>
            <a:pPr marL="0" indent="0">
              <a:buNone/>
            </a:pPr>
            <a:r>
              <a:rPr lang="zh-CN" altLang="en-US">
                <a:solidFill>
                  <a:srgbClr val="4427D7"/>
                </a:solidFill>
                <a:latin typeface="楷体" panose="02010609060101010101" pitchFamily="49" charset="-122"/>
                <a:ea typeface="楷体" panose="02010609060101010101" pitchFamily="49" charset="-122"/>
              </a:rPr>
              <a:t>1、《劝学》全文使用比喻论证观点，说明它们分别用来阐释什么观点的。第二段、第四段如果不运用比喻，你将怎样表达，写一写，与原文比较。</a:t>
            </a:r>
          </a:p>
          <a:p>
            <a:pPr marL="0" algn="l">
              <a:buClrTx/>
              <a:buSzTx/>
              <a:buNone/>
            </a:pPr>
            <a:r>
              <a:rPr lang="zh-CN" altLang="en-US">
                <a:solidFill>
                  <a:srgbClr val="4427D7"/>
                </a:solidFill>
                <a:latin typeface="楷体" panose="02010609060101010101" pitchFamily="49" charset="-122"/>
                <a:ea typeface="楷体" panose="02010609060101010101" pitchFamily="49" charset="-122"/>
              </a:rPr>
              <a:t>2、《师说》第二段使用了三组对比来阐述应“从师而学”的观点，韩愈选取了哪些人从师而学的做法与现实中的哪些人不肯从师的现象进行对比。想一想，如果只列举现实中不从师的现象并批判好不好？为什么？</a:t>
            </a:r>
          </a:p>
        </p:txBody>
      </p:sp>
      <p:pic>
        <p:nvPicPr>
          <p:cNvPr id="9217" name="内容占位符 5"/>
          <p:cNvPicPr>
            <a:picLocks noGrp="1" noChangeAspect="1"/>
          </p:cNvPicPr>
          <p:nvPr>
            <p:custDataLst>
              <p:tags r:id="rId3"/>
            </p:custDataLst>
          </p:nvPr>
        </p:nvPicPr>
        <p:blipFill>
          <a:blip r:embed="rId5">
            <a:clrChange>
              <a:clrFrom>
                <a:srgbClr val="F1F1F1"/>
              </a:clrFrom>
              <a:clrTo>
                <a:srgbClr val="F1F1F1">
                  <a:alpha val="0"/>
                </a:srgbClr>
              </a:clrTo>
            </a:clrChange>
          </a:blip>
          <a:stretch>
            <a:fillRect/>
          </a:stretch>
        </p:blipFill>
        <p:spPr>
          <a:xfrm>
            <a:off x="5521960" y="4808855"/>
            <a:ext cx="6670040" cy="2027555"/>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l"/>
            <a:r>
              <a:rPr lang="zh-CN" altLang="en-US" sz="3600">
                <a:solidFill>
                  <a:srgbClr val="FF0000"/>
                </a:solidFill>
                <a:sym typeface="+mn-ea"/>
              </a:rPr>
              <a:t>任务四：理解并学习比喻和对比的论证方法</a:t>
            </a:r>
          </a:p>
        </p:txBody>
      </p:sp>
      <p:sp>
        <p:nvSpPr>
          <p:cNvPr id="3" name="内容占位符 2"/>
          <p:cNvSpPr>
            <a:spLocks noGrp="1"/>
          </p:cNvSpPr>
          <p:nvPr>
            <p:ph idx="1"/>
            <p:custDataLst>
              <p:tags r:id="rId2"/>
            </p:custDataLst>
          </p:nvPr>
        </p:nvSpPr>
        <p:spPr/>
        <p:txBody>
          <a:bodyPr/>
          <a:lstStyle/>
          <a:p>
            <a:pPr marL="0" indent="0">
              <a:buNone/>
            </a:pPr>
            <a:r>
              <a:rPr lang="zh-CN" altLang="en-US"/>
              <a:t>活动二：有人说，环境改变人；也有人说，是人改变了环境。对于人和环境的关系，你支持哪种观点？结合你身边的环境状况用比喻论证或对比论证写一段文字，表达你的观点。</a:t>
            </a:r>
          </a:p>
        </p:txBody>
      </p:sp>
      <p:pic>
        <p:nvPicPr>
          <p:cNvPr id="9217" name="内容占位符 5"/>
          <p:cNvPicPr>
            <a:picLocks noGrp="1" noChangeAspect="1"/>
          </p:cNvPicPr>
          <p:nvPr>
            <p:custDataLst>
              <p:tags r:id="rId3"/>
            </p:custDataLst>
          </p:nvPr>
        </p:nvPicPr>
        <p:blipFill>
          <a:blip r:embed="rId5">
            <a:clrChange>
              <a:clrFrom>
                <a:srgbClr val="F1F1F1"/>
              </a:clrFrom>
              <a:clrTo>
                <a:srgbClr val="F1F1F1">
                  <a:alpha val="0"/>
                </a:srgbClr>
              </a:clrTo>
            </a:clrChange>
          </a:blip>
          <a:stretch>
            <a:fillRect/>
          </a:stretch>
        </p:blipFill>
        <p:spPr>
          <a:xfrm>
            <a:off x="-40640" y="4246880"/>
            <a:ext cx="12232640" cy="2589530"/>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algn="l"/>
            <a:r>
              <a:rPr lang="zh-CN" altLang="en-US">
                <a:solidFill>
                  <a:srgbClr val="FF0000"/>
                </a:solidFill>
              </a:rPr>
              <a:t>任务五：举办学习交流会</a:t>
            </a:r>
          </a:p>
        </p:txBody>
      </p:sp>
      <p:sp>
        <p:nvSpPr>
          <p:cNvPr id="3" name="内容占位符 2"/>
          <p:cNvSpPr>
            <a:spLocks noGrp="1"/>
          </p:cNvSpPr>
          <p:nvPr>
            <p:ph idx="1"/>
            <p:custDataLst>
              <p:tags r:id="rId2"/>
            </p:custDataLst>
          </p:nvPr>
        </p:nvSpPr>
        <p:spPr>
          <a:xfrm>
            <a:off x="551815" y="1417955"/>
            <a:ext cx="10972800" cy="4525963"/>
          </a:xfrm>
        </p:spPr>
        <p:txBody>
          <a:bodyPr/>
          <a:lstStyle/>
          <a:p>
            <a:r>
              <a:rPr lang="zh-CN" altLang="en-US">
                <a:sym typeface="+mn-ea"/>
              </a:rPr>
              <a:t>本周，年级拟召开</a:t>
            </a:r>
            <a:r>
              <a:rPr lang="en-US" altLang="zh-CN">
                <a:sym typeface="+mn-ea"/>
              </a:rPr>
              <a:t>“</a:t>
            </a:r>
            <a:r>
              <a:rPr lang="zh-CN" altLang="en-US">
                <a:sym typeface="+mn-ea"/>
              </a:rPr>
              <a:t>学习交流会</a:t>
            </a:r>
            <a:r>
              <a:rPr lang="en-US" altLang="zh-CN">
                <a:sym typeface="+mn-ea"/>
              </a:rPr>
              <a:t>”</a:t>
            </a:r>
            <a:r>
              <a:rPr lang="zh-CN" altLang="en-US">
                <a:sym typeface="+mn-ea"/>
              </a:rPr>
              <a:t>。</a:t>
            </a:r>
            <a:endParaRPr lang="en-US" altLang="zh-CN">
              <a:sym typeface="+mn-ea"/>
            </a:endParaRPr>
          </a:p>
          <a:p>
            <a:r>
              <a:rPr lang="zh-CN" altLang="en-US">
                <a:sym typeface="+mn-ea"/>
              </a:rPr>
              <a:t>古圣先哲关于学习的阐述，有利于我们用更好的方法更积极的态度去学习。本课的两篇古代典范作品，我们可以借用来化为我们学习的方法和指导，将你对它的理解整理出来准备作为交流会上的发言材料。</a:t>
            </a:r>
          </a:p>
          <a:p>
            <a:r>
              <a:rPr lang="zh-CN" altLang="en-US">
                <a:sym typeface="+mn-ea"/>
              </a:rPr>
              <a:t>其中也有某些观点，因为其时代性，与我们的观念不完全符合了。你能辩证地看待古人对学习的阐述更好，欢迎提出更有时代意义的符合我们的当下的学习需要的观点。将你的新观点整理出来，也准备发言之用。</a:t>
            </a:r>
            <a:endParaRPr lang="zh-CN" altLang="en-US"/>
          </a:p>
          <a:p>
            <a:endParaRPr lang="zh-CN" altLang="en-US"/>
          </a:p>
        </p:txBody>
      </p:sp>
      <p:pic>
        <p:nvPicPr>
          <p:cNvPr id="9217" name="内容占位符 5"/>
          <p:cNvPicPr>
            <a:picLocks noGrp="1" noChangeAspect="1"/>
          </p:cNvPicPr>
          <p:nvPr>
            <p:custDataLst>
              <p:tags r:id="rId3"/>
            </p:custDataLst>
          </p:nvPr>
        </p:nvPicPr>
        <p:blipFill>
          <a:blip r:embed="rId5">
            <a:clrChange>
              <a:clrFrom>
                <a:srgbClr val="F1F1F1"/>
              </a:clrFrom>
              <a:clrTo>
                <a:srgbClr val="F1F1F1">
                  <a:alpha val="0"/>
                </a:srgbClr>
              </a:clrTo>
            </a:clrChange>
          </a:blip>
          <a:stretch>
            <a:fillRect/>
          </a:stretch>
        </p:blipFill>
        <p:spPr>
          <a:xfrm>
            <a:off x="3425190" y="4941570"/>
            <a:ext cx="8758555" cy="1916430"/>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32"/>
          <p:cNvPicPr>
            <a:picLocks noChangeAspect="1"/>
          </p:cNvPicPr>
          <p:nvPr>
            <p:custDataLst>
              <p:tags r:id="rId1"/>
            </p:custDataLst>
          </p:nvPr>
        </p:nvPicPr>
        <p:blipFill>
          <a:blip r:embed="rId5">
            <a:clrChange>
              <a:clrFrom>
                <a:srgbClr val="F1F1F1"/>
              </a:clrFrom>
              <a:clrTo>
                <a:srgbClr val="F1F1F1">
                  <a:alpha val="0"/>
                </a:srgbClr>
              </a:clrTo>
            </a:clrChange>
          </a:blip>
          <a:stretch>
            <a:fillRect/>
          </a:stretch>
        </p:blipFill>
        <p:spPr>
          <a:xfrm>
            <a:off x="7232650" y="3963988"/>
            <a:ext cx="4959350" cy="2894012"/>
          </a:xfrm>
          <a:prstGeom prst="rect">
            <a:avLst/>
          </a:prstGeom>
          <a:noFill/>
          <a:ln w="9525">
            <a:noFill/>
          </a:ln>
        </p:spPr>
      </p:pic>
      <p:sp>
        <p:nvSpPr>
          <p:cNvPr id="6146" name="标题 1"/>
          <p:cNvSpPr>
            <a:spLocks noGrp="1"/>
          </p:cNvSpPr>
          <p:nvPr>
            <p:ph type="title"/>
            <p:custDataLst>
              <p:tags r:id="rId2"/>
            </p:custDataLst>
          </p:nvPr>
        </p:nvSpPr>
        <p:spPr>
          <a:xfrm>
            <a:off x="609600" y="0"/>
            <a:ext cx="10972800" cy="1184275"/>
          </a:xfrm>
        </p:spPr>
        <p:txBody>
          <a:bodyPr anchor="ctr" anchorCtr="0"/>
          <a:lstStyle/>
          <a:p>
            <a:pPr algn="l"/>
            <a:r>
              <a:rPr lang="zh-CN" altLang="en-US">
                <a:solidFill>
                  <a:srgbClr val="FF0000"/>
                </a:solidFill>
                <a:sym typeface="宋体" panose="02010600030101010101" pitchFamily="2" charset="-122"/>
              </a:rPr>
              <a:t>新课程标准有关要求</a:t>
            </a:r>
            <a:endParaRPr lang="zh-CN" altLang="en-US"/>
          </a:p>
        </p:txBody>
      </p:sp>
      <p:sp>
        <p:nvSpPr>
          <p:cNvPr id="6147" name="内容占位符 2"/>
          <p:cNvSpPr>
            <a:spLocks noGrp="1"/>
          </p:cNvSpPr>
          <p:nvPr>
            <p:ph idx="1"/>
            <p:custDataLst>
              <p:tags r:id="rId3"/>
            </p:custDataLst>
          </p:nvPr>
        </p:nvSpPr>
        <p:spPr>
          <a:xfrm>
            <a:off x="215900" y="980440"/>
            <a:ext cx="11366500" cy="4719954"/>
          </a:xfrm>
        </p:spPr>
        <p:txBody>
          <a:bodyPr anchor="t" anchorCtr="0"/>
          <a:lstStyle/>
          <a:p>
            <a:pPr marL="0" indent="0" fontAlgn="base">
              <a:buNone/>
            </a:pPr>
            <a:r>
              <a:rPr lang="zh-CN" altLang="en-US" strike="noStrike" noProof="1"/>
              <a:t> </a:t>
            </a:r>
            <a:r>
              <a:rPr lang="zh-CN" altLang="en-US" b="1" strike="noStrike" noProof="1">
                <a:solidFill>
                  <a:srgbClr val="3636EC"/>
                </a:solidFill>
              </a:rPr>
              <a:t>  </a:t>
            </a:r>
            <a:r>
              <a:rPr lang="en-US" altLang="zh-CN" b="1" strike="noStrike" noProof="1">
                <a:solidFill>
                  <a:srgbClr val="3636EC"/>
                </a:solidFill>
              </a:rPr>
              <a:t>“</a:t>
            </a:r>
            <a:r>
              <a:rPr lang="zh-CN" altLang="en-US" b="1" strike="noStrike" noProof="1">
                <a:solidFill>
                  <a:srgbClr val="3636EC"/>
                </a:solidFill>
              </a:rPr>
              <a:t>思辨性阅读与表达</a:t>
            </a:r>
            <a:r>
              <a:rPr lang="en-US" altLang="zh-CN" b="1" strike="noStrike" noProof="1">
                <a:solidFill>
                  <a:srgbClr val="3636EC"/>
                </a:solidFill>
              </a:rPr>
              <a:t>”</a:t>
            </a:r>
            <a:r>
              <a:rPr lang="zh-CN" altLang="en-US" b="1" strike="noStrike" noProof="1">
                <a:solidFill>
                  <a:srgbClr val="3636EC"/>
                </a:solidFill>
              </a:rPr>
              <a:t>学习任务群（一）</a:t>
            </a:r>
          </a:p>
          <a:p>
            <a:pPr fontAlgn="base"/>
            <a:r>
              <a:rPr lang="zh-CN" altLang="en-US" sz="2800" strike="noStrike" noProof="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(1)阅读古今中外论说名篇,把握作者的观点、态度和语言特点,理解作者阐述观点的方法和逻辑。阅读近期重要的时事评论,学习作者评说国内外大事或社会热点问题的立场、观点、方法。在阅读各类文本时,分析质疑,多元解读,培养思辨能力。</a:t>
            </a:r>
          </a:p>
          <a:p>
            <a:pPr fontAlgn="base"/>
            <a:r>
              <a:rPr lang="zh-CN" altLang="en-US" sz="2800" strike="noStrike" noProof="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(2)学习表达和阐发自己的观点,力求立论正确,语言准确,论据恰当,讲究逻辑。学习多角度思考问题。学习反驳,能够做到有理有据,以理服人。</a:t>
            </a:r>
          </a:p>
          <a:p>
            <a:pPr fontAlgn="base"/>
            <a:r>
              <a:rPr lang="zh-CN" altLang="en-US" sz="2800" strike="noStrike" noProof="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(3)围绕感兴趣的话题开展讨论和辩论,能理性、有条理地表达自己的观点,平等商讨,有针对性、有风度、有礼貌地进行辩驳。</a:t>
            </a:r>
            <a:r>
              <a:rPr lang="zh-CN" altLang="en-US" strike="noStrike" noProof="1"/>
              <a:t>     </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931863" y="1417638"/>
            <a:ext cx="10650538" cy="5083175"/>
          </a:xfrm>
        </p:spPr>
        <p:txBody>
          <a:bodyPr/>
          <a:lstStyle/>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    根据这样的总体阐述,作为全套高中教材的第一个思辨性单元,人文主题是</a:t>
            </a:r>
            <a:r>
              <a:rPr kumimoji="0" lang="en-US" altLang="zh-CN" sz="3200" b="0" i="0" u="none" strike="noStrike" kern="1200" cap="none" spc="0" normalizeH="0" baseline="0" noProof="1">
                <a:solidFill>
                  <a:schemeClr val="tx1"/>
                </a:solidFill>
                <a:latin typeface="+mn-lt"/>
                <a:ea typeface="+mn-ea"/>
                <a:cs typeface="+mn-cs"/>
              </a:rPr>
              <a:t>“</a:t>
            </a:r>
            <a:r>
              <a:rPr kumimoji="0" lang="zh-CN" altLang="en-US" sz="3200" b="0" i="0" u="none" strike="noStrike" kern="1200" cap="none" spc="0" normalizeH="0" baseline="0" noProof="1">
                <a:solidFill>
                  <a:schemeClr val="tx1"/>
                </a:solidFill>
                <a:latin typeface="+mn-lt"/>
                <a:ea typeface="+mn-ea"/>
                <a:cs typeface="+mn-cs"/>
              </a:rPr>
              <a:t>学习之道</a:t>
            </a:r>
            <a:r>
              <a:rPr kumimoji="0" lang="en-US" altLang="zh-CN" sz="3200" b="0" i="0" u="none" strike="noStrike" kern="1200" cap="none" spc="0" normalizeH="0" baseline="0" noProof="1">
                <a:solidFill>
                  <a:schemeClr val="tx1"/>
                </a:solidFill>
                <a:latin typeface="+mn-lt"/>
                <a:ea typeface="+mn-ea"/>
                <a:cs typeface="+mn-cs"/>
              </a:rPr>
              <a:t>”</a:t>
            </a:r>
            <a:r>
              <a:rPr kumimoji="0" lang="zh-CN" altLang="en-US" sz="3200" b="0" i="0" u="none" strike="noStrike" kern="1200" cap="none" spc="0" normalizeH="0" baseline="0" noProof="1">
                <a:solidFill>
                  <a:schemeClr val="tx1"/>
                </a:solidFill>
                <a:latin typeface="+mn-lt"/>
                <a:ea typeface="+mn-ea"/>
                <a:cs typeface="+mn-cs"/>
              </a:rPr>
              <a:t>。我们将单元目标确定为:</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1</a:t>
            </a:r>
            <a:r>
              <a:rPr kumimoji="0" lang="zh-CN" altLang="en-US"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、让学生对“思辨性阅读与表达”有一个基本的认识,</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2</a:t>
            </a:r>
            <a:r>
              <a:rPr kumimoji="0" lang="zh-CN" altLang="en-US"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、能够理解论述类文章的现实针对性,</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3</a:t>
            </a:r>
            <a:r>
              <a:rPr kumimoji="0" lang="zh-CN" altLang="en-US"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、在阅读时能够把握作者的主要观点和论述思路,感受文章的逻辑思辨力量,</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en-US" altLang="zh-CN"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4</a:t>
            </a:r>
            <a:r>
              <a:rPr kumimoji="0" lang="zh-CN" altLang="en-US" sz="3200"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、能够在表达交流时有理有据地进行论述,增强思维的逻辑性和深刻性。</a:t>
            </a: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0" i="0" u="none" strike="noStrike" kern="1200" cap="none" spc="0" normalizeH="0" baseline="0" noProof="1">
                <a:solidFill>
                  <a:schemeClr val="tx1"/>
                </a:solidFill>
                <a:latin typeface="+mn-lt"/>
                <a:ea typeface="+mn-ea"/>
                <a:cs typeface="+mn-cs"/>
              </a:rPr>
              <a:t>     </a:t>
            </a: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     </a:t>
            </a:r>
          </a:p>
        </p:txBody>
      </p:sp>
      <p:pic>
        <p:nvPicPr>
          <p:cNvPr id="7170" name="图片 32"/>
          <p:cNvPicPr>
            <a:picLocks noChangeAspect="1"/>
          </p:cNvPicPr>
          <p:nvPr>
            <p:custDataLst>
              <p:tags r:id="rId2"/>
            </p:custDataLst>
          </p:nvPr>
        </p:nvPicPr>
        <p:blipFill>
          <a:blip r:embed="rId5">
            <a:clrChange>
              <a:clrFrom>
                <a:srgbClr val="F1F1F1"/>
              </a:clrFrom>
              <a:clrTo>
                <a:srgbClr val="F1F1F1">
                  <a:alpha val="0"/>
                </a:srgbClr>
              </a:clrTo>
            </a:clrChange>
          </a:blip>
          <a:stretch>
            <a:fillRect/>
          </a:stretch>
        </p:blipFill>
        <p:spPr>
          <a:xfrm>
            <a:off x="8494713" y="4421188"/>
            <a:ext cx="3686175" cy="2436812"/>
          </a:xfrm>
          <a:prstGeom prst="rect">
            <a:avLst/>
          </a:prstGeom>
          <a:noFill/>
          <a:ln w="9525">
            <a:noFill/>
          </a:ln>
        </p:spPr>
      </p:pic>
      <p:sp>
        <p:nvSpPr>
          <p:cNvPr id="7171" name="标题 1"/>
          <p:cNvSpPr>
            <a:spLocks noGrp="1"/>
          </p:cNvSpPr>
          <p:nvPr>
            <p:custDataLst>
              <p:tags r:id="rId3"/>
            </p:custDataLst>
          </p:nvPr>
        </p:nvSpPr>
        <p:spPr>
          <a:xfrm>
            <a:off x="609600" y="92075"/>
            <a:ext cx="10515600" cy="1325563"/>
          </a:xfrm>
          <a:prstGeom prst="rect">
            <a:avLst/>
          </a:prstGeom>
          <a:noFill/>
          <a:ln w="9525">
            <a:noFill/>
          </a:ln>
        </p:spPr>
        <p:txBody>
          <a:bodyPr lIns="91440" tIns="45720" rIns="91440" bIns="45720" anchor="ctr" anchorCtr="0"/>
          <a:lstStyle/>
          <a:p>
            <a:pPr>
              <a:lnSpc>
                <a:spcPct val="90000"/>
              </a:lnSpc>
            </a:pPr>
            <a:r>
              <a:rPr lang="zh-CN" altLang="en-US" sz="4400">
                <a:solidFill>
                  <a:srgbClr val="FF0000"/>
                </a:solidFill>
                <a:latin typeface="Arial" panose="020B0604020202020204" pitchFamily="34" charset="0"/>
                <a:ea typeface="宋体" panose="02010600030101010101" pitchFamily="2" charset="-122"/>
                <a:sym typeface="宋体" panose="02010600030101010101" pitchFamily="2" charset="-122"/>
              </a:rPr>
              <a:t>新课程标准有关要求</a:t>
            </a:r>
            <a:endParaRPr lang="zh-CN" altLang="en-US" sz="4400">
              <a:latin typeface="Arial" panose="020B0604020202020204" pitchFamily="34" charset="0"/>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32"/>
          <p:cNvPicPr>
            <a:picLocks noChangeAspect="1"/>
          </p:cNvPicPr>
          <p:nvPr>
            <p:custDataLst>
              <p:tags r:id="rId1"/>
            </p:custDataLst>
          </p:nvPr>
        </p:nvPicPr>
        <p:blipFill>
          <a:blip r:embed="rId5">
            <a:clrChange>
              <a:clrFrom>
                <a:srgbClr val="F1F1F1"/>
              </a:clrFrom>
              <a:clrTo>
                <a:srgbClr val="F1F1F1">
                  <a:alpha val="0"/>
                </a:srgbClr>
              </a:clrTo>
            </a:clrChange>
          </a:blip>
          <a:stretch>
            <a:fillRect/>
          </a:stretch>
        </p:blipFill>
        <p:spPr>
          <a:xfrm>
            <a:off x="8458200" y="2987675"/>
            <a:ext cx="3946525" cy="3870325"/>
          </a:xfrm>
          <a:prstGeom prst="rect">
            <a:avLst/>
          </a:prstGeom>
          <a:noFill/>
          <a:ln w="9525">
            <a:noFill/>
          </a:ln>
        </p:spPr>
      </p:pic>
      <p:sp>
        <p:nvSpPr>
          <p:cNvPr id="8194" name="标题 1"/>
          <p:cNvSpPr>
            <a:spLocks noGrp="1"/>
          </p:cNvSpPr>
          <p:nvPr>
            <p:ph type="title"/>
            <p:custDataLst>
              <p:tags r:id="rId2"/>
            </p:custDataLst>
          </p:nvPr>
        </p:nvSpPr>
        <p:spPr/>
        <p:txBody>
          <a:bodyPr anchor="ctr" anchorCtr="0"/>
          <a:lstStyle/>
          <a:p>
            <a:r>
              <a:rPr lang="zh-CN" altLang="en-US"/>
              <a:t> 单元学习目标</a:t>
            </a:r>
          </a:p>
        </p:txBody>
      </p:sp>
      <p:sp>
        <p:nvSpPr>
          <p:cNvPr id="8195" name="内容占位符 2"/>
          <p:cNvSpPr>
            <a:spLocks noGrp="1"/>
          </p:cNvSpPr>
          <p:nvPr>
            <p:ph idx="1"/>
            <p:custDataLst>
              <p:tags r:id="rId3"/>
            </p:custDataLst>
          </p:nvPr>
        </p:nvSpPr>
        <p:spPr>
          <a:xfrm>
            <a:off x="479425" y="1165860"/>
            <a:ext cx="10972800" cy="4525963"/>
          </a:xfrm>
        </p:spPr>
        <p:txBody>
          <a:bodyPr anchor="t" anchorCtr="0"/>
          <a:lstStyle/>
          <a:p>
            <a:r>
              <a:rPr lang="zh-CN" altLang="en-US"/>
              <a:t> 1.学习富有思辨色彩的古今中外文本,通过对“学习之道”的梳理、探究和反思,把握学习的价值、意义、原则和方法,形成正确的学习观,提高学习能力。（学习情境）</a:t>
            </a:r>
          </a:p>
          <a:p>
            <a:r>
              <a:rPr lang="zh-CN" altLang="en-US"/>
              <a:t> 2.阅读课文,注意</a:t>
            </a:r>
            <a:r>
              <a:rPr lang="zh-CN" altLang="en-US">
                <a:solidFill>
                  <a:srgbClr val="FF0000"/>
                </a:solidFill>
              </a:rPr>
              <a:t>把握思辨类文本中作者的观点和态度</a:t>
            </a:r>
            <a:r>
              <a:rPr lang="zh-CN" altLang="en-US"/>
              <a:t>,理解作者</a:t>
            </a:r>
            <a:r>
              <a:rPr lang="zh-CN" altLang="en-US">
                <a:solidFill>
                  <a:srgbClr val="FF0000"/>
                </a:solidFill>
              </a:rPr>
              <a:t>思考问题的角度</a:t>
            </a:r>
            <a:r>
              <a:rPr lang="zh-CN" altLang="en-US"/>
              <a:t>,学习</a:t>
            </a:r>
            <a:r>
              <a:rPr lang="zh-CN" altLang="en-US">
                <a:solidFill>
                  <a:srgbClr val="FF0000"/>
                </a:solidFill>
              </a:rPr>
              <a:t>有针对性地表达观点</a:t>
            </a:r>
            <a:r>
              <a:rPr lang="zh-CN" altLang="en-US"/>
              <a:t>的方法。</a:t>
            </a:r>
          </a:p>
          <a:p>
            <a:r>
              <a:rPr lang="zh-CN" altLang="en-US"/>
              <a:t> 3.研读课文,</a:t>
            </a:r>
            <a:r>
              <a:rPr lang="zh-CN" altLang="en-US">
                <a:solidFill>
                  <a:srgbClr val="FF0000"/>
                </a:solidFill>
              </a:rPr>
              <a:t>把握说理的逻辑思路</a:t>
            </a:r>
            <a:r>
              <a:rPr lang="zh-CN" altLang="en-US"/>
              <a:t>,</a:t>
            </a:r>
            <a:r>
              <a:rPr lang="zh-CN" altLang="en-US">
                <a:solidFill>
                  <a:srgbClr val="FF0000"/>
                </a:solidFill>
              </a:rPr>
              <a:t>感受思辨中蕴含的逻辑思维,感受思辨的力量,提高理性思维水平</a:t>
            </a:r>
            <a:r>
              <a:rPr lang="zh-CN" altLang="en-US"/>
              <a:t>。</a:t>
            </a:r>
          </a:p>
          <a:p>
            <a:r>
              <a:rPr lang="zh-CN" altLang="en-US"/>
              <a:t> 4.在深入阅读文本、</a:t>
            </a:r>
            <a:r>
              <a:rPr lang="zh-CN" altLang="en-US">
                <a:solidFill>
                  <a:srgbClr val="FF0000"/>
                </a:solidFill>
              </a:rPr>
              <a:t>学习文本论述方法</a:t>
            </a:r>
            <a:r>
              <a:rPr lang="zh-CN" altLang="en-US"/>
              <a:t>的基础上,学会选择合适的角度、</a:t>
            </a:r>
            <a:r>
              <a:rPr lang="zh-CN" altLang="en-US">
                <a:solidFill>
                  <a:srgbClr val="FF0000"/>
                </a:solidFill>
              </a:rPr>
              <a:t>以恰当的方式</a:t>
            </a:r>
            <a:r>
              <a:rPr lang="zh-CN" altLang="en-US"/>
              <a:t>、</a:t>
            </a:r>
            <a:r>
              <a:rPr lang="zh-CN" altLang="en-US">
                <a:solidFill>
                  <a:srgbClr val="FF0000"/>
                </a:solidFill>
              </a:rPr>
              <a:t>有针对性</a:t>
            </a:r>
            <a:r>
              <a:rPr lang="zh-CN" altLang="en-US"/>
              <a:t>地阐述自己的观点。</a:t>
            </a:r>
          </a:p>
          <a:p>
            <a:endParaRPr lang="zh-CN" altLang="en-US"/>
          </a:p>
          <a:p>
            <a:endParaRPr lang="zh-CN" altLang="en-US"/>
          </a:p>
          <a:p>
            <a:r>
              <a:rPr lang="zh-CN" altLang="en-US"/>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内容占位符 5"/>
          <p:cNvPicPr>
            <a:picLocks noGrp="1" noChangeAspect="1"/>
          </p:cNvPicPr>
          <p:nvPr>
            <p:ph idx="1"/>
            <p:custDataLst>
              <p:tags r:id="rId1"/>
            </p:custDataLst>
          </p:nvPr>
        </p:nvPicPr>
        <p:blipFill>
          <a:blip r:embed="rId5">
            <a:clrChange>
              <a:clrFrom>
                <a:srgbClr val="F1F1F1"/>
              </a:clrFrom>
              <a:clrTo>
                <a:srgbClr val="F1F1F1">
                  <a:alpha val="0"/>
                </a:srgbClr>
              </a:clrTo>
            </a:clrChange>
          </a:blip>
          <a:stretch>
            <a:fillRect/>
          </a:stretch>
        </p:blipFill>
        <p:spPr>
          <a:xfrm>
            <a:off x="1701800" y="4433888"/>
            <a:ext cx="10490200" cy="2424112"/>
          </a:xfrm>
        </p:spPr>
      </p:pic>
      <p:sp>
        <p:nvSpPr>
          <p:cNvPr id="9218" name="标题 1"/>
          <p:cNvSpPr>
            <a:spLocks noGrp="1"/>
          </p:cNvSpPr>
          <p:nvPr>
            <p:ph type="title"/>
            <p:custDataLst>
              <p:tags r:id="rId2"/>
            </p:custDataLst>
          </p:nvPr>
        </p:nvSpPr>
        <p:spPr/>
        <p:txBody>
          <a:bodyPr anchor="ctr" anchorCtr="0"/>
          <a:lstStyle/>
          <a:p>
            <a:r>
              <a:rPr lang="zh-CN" altLang="en-US">
                <a:solidFill>
                  <a:srgbClr val="FF0000"/>
                </a:solidFill>
              </a:rPr>
              <a:t>本课学习目标</a:t>
            </a:r>
          </a:p>
        </p:txBody>
      </p:sp>
      <p:sp>
        <p:nvSpPr>
          <p:cNvPr id="9219" name="文本框 2"/>
          <p:cNvSpPr txBox="1"/>
          <p:nvPr>
            <p:custDataLst>
              <p:tags r:id="rId3"/>
            </p:custDataLst>
          </p:nvPr>
        </p:nvSpPr>
        <p:spPr>
          <a:xfrm>
            <a:off x="557213" y="1757363"/>
            <a:ext cx="10579100" cy="3046095"/>
          </a:xfrm>
          <a:prstGeom prst="rect">
            <a:avLst/>
          </a:prstGeom>
          <a:noFill/>
          <a:ln w="9525">
            <a:noFill/>
          </a:ln>
        </p:spPr>
        <p:txBody>
          <a:bodyPr wrap="square" anchor="t" anchorCtr="0">
            <a:spAutoFit/>
          </a:bodyPr>
          <a:lstStyle/>
          <a:p>
            <a:r>
              <a:rPr lang="zh-CN" altLang="en-US" sz="3200">
                <a:latin typeface="Arial" panose="020B0604020202020204" pitchFamily="34" charset="0"/>
                <a:ea typeface="宋体" panose="02010600030101010101" pitchFamily="2" charset="-122"/>
                <a:sym typeface="宋体" panose="02010600030101010101" pitchFamily="2" charset="-122"/>
              </a:rPr>
              <a:t>1.</a:t>
            </a:r>
            <a:r>
              <a:rPr lang="en-US" altLang="zh-CN" sz="3200">
                <a:latin typeface="Arial" panose="020B0604020202020204" pitchFamily="34" charset="0"/>
                <a:ea typeface="宋体" panose="02010600030101010101" pitchFamily="2" charset="-122"/>
                <a:sym typeface="宋体" panose="02010600030101010101" pitchFamily="2" charset="-122"/>
              </a:rPr>
              <a:t> </a:t>
            </a:r>
            <a:r>
              <a:rPr lang="zh-CN" altLang="en-US" sz="3200">
                <a:latin typeface="Arial" panose="020B0604020202020204" pitchFamily="34" charset="0"/>
                <a:ea typeface="宋体" panose="02010600030101010101" pitchFamily="2" charset="-122"/>
                <a:sym typeface="宋体" panose="02010600030101010101" pitchFamily="2" charset="-122"/>
              </a:rPr>
              <a:t>积累文言知识，能够准确翻译浅易文言文。</a:t>
            </a:r>
          </a:p>
          <a:p>
            <a:r>
              <a:rPr lang="zh-CN" altLang="en-US" sz="3200">
                <a:latin typeface="Arial" panose="020B0604020202020204" pitchFamily="34" charset="0"/>
                <a:ea typeface="宋体" panose="02010600030101010101" pitchFamily="2" charset="-122"/>
                <a:sym typeface="宋体" panose="02010600030101010101" pitchFamily="2" charset="-122"/>
              </a:rPr>
              <a:t>2.</a:t>
            </a:r>
            <a:r>
              <a:rPr lang="en-US" altLang="zh-CN" sz="3200">
                <a:latin typeface="Arial" panose="020B0604020202020204" pitchFamily="34" charset="0"/>
                <a:ea typeface="宋体" panose="02010600030101010101" pitchFamily="2" charset="-122"/>
                <a:sym typeface="宋体" panose="02010600030101010101" pitchFamily="2" charset="-122"/>
              </a:rPr>
              <a:t> </a:t>
            </a:r>
            <a:r>
              <a:rPr lang="zh-CN" altLang="en-US" sz="3200">
                <a:latin typeface="Arial" panose="020B0604020202020204" pitchFamily="34" charset="0"/>
                <a:ea typeface="宋体" panose="02010600030101010101" pitchFamily="2" charset="-122"/>
                <a:sym typeface="宋体" panose="02010600030101010101" pitchFamily="2" charset="-122"/>
              </a:rPr>
              <a:t>学习富有思辨色彩的古代文本,通过对“学习之道”的梳理、探究和反思,把握学习的价值、意义、原则和方法,形成正确的学习观,提高学习能力。（学习情境）</a:t>
            </a:r>
            <a:endParaRPr lang="zh-CN" altLang="en-US" sz="3200">
              <a:latin typeface="Arial" panose="020B0604020202020204" pitchFamily="34" charset="0"/>
              <a:ea typeface="宋体" panose="02010600030101010101" pitchFamily="2" charset="-122"/>
            </a:endParaRPr>
          </a:p>
          <a:p>
            <a:r>
              <a:rPr lang="zh-CN" altLang="en-US" sz="3200">
                <a:latin typeface="Arial" panose="020B0604020202020204" pitchFamily="34" charset="0"/>
                <a:ea typeface="宋体" panose="02010600030101010101" pitchFamily="2" charset="-122"/>
                <a:sym typeface="宋体" panose="02010600030101010101" pitchFamily="2" charset="-122"/>
              </a:rPr>
              <a:t>3. 学习联系写作背景，分析作者提出观点的依据，理解论述的针对性；学习比喻论证和对比论证的论证方法 。</a:t>
            </a:r>
            <a:endParaRPr lang="zh-CN" altLang="en-US" sz="2800">
              <a:latin typeface="Arial" panose="020B0604020202020204" pitchFamily="34" charset="0"/>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
          <p:cNvSpPr>
            <a:spLocks noGrp="1"/>
          </p:cNvSpPr>
          <p:nvPr>
            <p:ph type="title"/>
            <p:custDataLst>
              <p:tags r:id="rId1"/>
            </p:custDataLst>
          </p:nvPr>
        </p:nvSpPr>
        <p:spPr/>
        <p:txBody>
          <a:bodyPr anchor="ctr" anchorCtr="0"/>
          <a:lstStyle/>
          <a:p>
            <a:r>
              <a:rPr lang="zh-CN" altLang="en-US"/>
              <a:t>情境导入</a:t>
            </a:r>
          </a:p>
        </p:txBody>
      </p:sp>
      <p:sp>
        <p:nvSpPr>
          <p:cNvPr id="10242" name="内容占位符 2"/>
          <p:cNvSpPr>
            <a:spLocks noGrp="1"/>
          </p:cNvSpPr>
          <p:nvPr>
            <p:ph idx="1"/>
            <p:custDataLst>
              <p:tags r:id="rId2"/>
            </p:custDataLst>
          </p:nvPr>
        </p:nvSpPr>
        <p:spPr>
          <a:xfrm>
            <a:off x="563880" y="1340485"/>
            <a:ext cx="11064240" cy="4526280"/>
          </a:xfrm>
        </p:spPr>
        <p:txBody>
          <a:bodyPr anchor="t" anchorCtr="0"/>
          <a:lstStyle/>
          <a:p>
            <a:r>
              <a:rPr lang="zh-CN" altLang="en-US"/>
              <a:t>学习是永恒的话题。从《</a:t>
            </a:r>
            <a:r>
              <a:rPr lang="zh-CN" altLang="zh-CN"/>
              <a:t>论语</a:t>
            </a:r>
            <a:r>
              <a:rPr lang="zh-CN" altLang="en-US"/>
              <a:t>》中的</a:t>
            </a:r>
            <a:r>
              <a:rPr lang="en-US" altLang="zh-CN"/>
              <a:t>“</a:t>
            </a:r>
            <a:r>
              <a:rPr lang="zh-CN" altLang="en-US"/>
              <a:t>学而时习之，不亦说乎？</a:t>
            </a:r>
            <a:r>
              <a:rPr lang="en-US" altLang="zh-CN">
                <a:sym typeface="宋体" panose="02010600030101010101" pitchFamily="2" charset="-122"/>
              </a:rPr>
              <a:t>”</a:t>
            </a:r>
            <a:r>
              <a:rPr lang="zh-CN" altLang="en-US"/>
              <a:t>到当今社会倡导终身学习和个性化学习，数千年来人们一直在不懈地探索学习之道，以更好地获取知识，提升能力和自身修养。</a:t>
            </a:r>
          </a:p>
          <a:p>
            <a:r>
              <a:rPr lang="en-US" altLang="zh-CN"/>
              <a:t>“</a:t>
            </a:r>
            <a:r>
              <a:rPr lang="zh-CN" altLang="en-US"/>
              <a:t>它山之石可以攻玉。</a:t>
            </a:r>
            <a:r>
              <a:rPr lang="en-US" altLang="zh-CN"/>
              <a:t>”</a:t>
            </a:r>
            <a:r>
              <a:rPr lang="zh-CN" altLang="en-US"/>
              <a:t>本周年级拟召开</a:t>
            </a:r>
            <a:r>
              <a:rPr lang="en-US" altLang="zh-CN"/>
              <a:t>“</a:t>
            </a:r>
            <a:r>
              <a:rPr lang="zh-CN" altLang="en-US"/>
              <a:t>学习交流会</a:t>
            </a:r>
            <a:r>
              <a:rPr lang="en-US" altLang="zh-CN"/>
              <a:t>”</a:t>
            </a:r>
            <a:r>
              <a:rPr lang="zh-CN" altLang="en-US"/>
              <a:t>，古圣先哲关于学习的阐述，有利于我们以更好的方法更积极的态度去学习。学习本课的两篇古代典范作品，将古人的深刻的论述化为我们学习的方法和指导，作为交流会上的发言材料。</a:t>
            </a:r>
          </a:p>
        </p:txBody>
      </p:sp>
      <p:pic>
        <p:nvPicPr>
          <p:cNvPr id="9217" name="内容占位符 5"/>
          <p:cNvPicPr>
            <a:picLocks noGrp="1" noChangeAspect="1"/>
          </p:cNvPicPr>
          <p:nvPr>
            <p:custDataLst>
              <p:tags r:id="rId3"/>
            </p:custDataLst>
          </p:nvPr>
        </p:nvPicPr>
        <p:blipFill>
          <a:blip r:embed="rId5">
            <a:clrChange>
              <a:clrFrom>
                <a:srgbClr val="F1F1F1"/>
              </a:clrFrom>
              <a:clrTo>
                <a:srgbClr val="F1F1F1">
                  <a:alpha val="0"/>
                </a:srgbClr>
              </a:clrTo>
            </a:clrChange>
          </a:blip>
          <a:stretch>
            <a:fillRect/>
          </a:stretch>
        </p:blipFill>
        <p:spPr>
          <a:xfrm>
            <a:off x="1414780" y="4945380"/>
            <a:ext cx="10777220" cy="191262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p:cNvSpPr>
          <p:nvPr>
            <p:ph type="title"/>
            <p:custDataLst>
              <p:tags r:id="rId1"/>
            </p:custDataLst>
          </p:nvPr>
        </p:nvSpPr>
        <p:spPr/>
        <p:txBody>
          <a:bodyPr anchor="ctr" anchorCtr="0"/>
          <a:lstStyle/>
          <a:p>
            <a:r>
              <a:rPr lang="zh-CN" altLang="en-US">
                <a:solidFill>
                  <a:srgbClr val="FF0000"/>
                </a:solidFill>
              </a:rPr>
              <a:t>学习任务一：掌握文言知识</a:t>
            </a:r>
          </a:p>
        </p:txBody>
      </p:sp>
      <p:sp>
        <p:nvSpPr>
          <p:cNvPr id="11266" name="内容占位符 2"/>
          <p:cNvSpPr>
            <a:spLocks noGrp="1"/>
          </p:cNvSpPr>
          <p:nvPr>
            <p:ph idx="1"/>
            <p:custDataLst>
              <p:tags r:id="rId2"/>
            </p:custDataLst>
          </p:nvPr>
        </p:nvSpPr>
        <p:spPr/>
        <p:txBody>
          <a:bodyPr anchor="t" anchorCtr="0"/>
          <a:lstStyle/>
          <a:p>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活动一：1、诵读课文，然后借助课下注释完成两篇基本词语和句式等有关</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知识的理解和掌握。</a:t>
            </a:r>
          </a:p>
          <a:p>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小组内一起解惑答疑。</a:t>
            </a:r>
          </a:p>
          <a:p>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班级内解疑。老师补充。</a:t>
            </a:r>
            <a:endParaRPr lang="zh-CN" altLang="en-US">
              <a:sym typeface="宋体" panose="02010600030101010101" pitchFamily="2" charset="-122"/>
            </a:endParaRPr>
          </a:p>
        </p:txBody>
      </p:sp>
      <p:pic>
        <p:nvPicPr>
          <p:cNvPr id="100" name="图片 99"/>
          <p:cNvPicPr/>
          <p:nvPr>
            <p:custDataLst>
              <p:tags r:id="rId3"/>
            </p:custDataLst>
          </p:nvPr>
        </p:nvPicPr>
        <p:blipFill>
          <a:blip r:embed="rId6"/>
          <a:stretch>
            <a:fillRect/>
          </a:stretch>
        </p:blipFill>
        <p:spPr>
          <a:xfrm>
            <a:off x="1199515" y="3839845"/>
            <a:ext cx="3557270" cy="3018155"/>
          </a:xfrm>
          <a:prstGeom prst="rect">
            <a:avLst/>
          </a:prstGeom>
          <a:noFill/>
          <a:ln w="9525">
            <a:noFill/>
          </a:ln>
        </p:spPr>
      </p:pic>
      <p:pic>
        <p:nvPicPr>
          <p:cNvPr id="9217" name="内容占位符 5"/>
          <p:cNvPicPr>
            <a:picLocks noGrp="1" noChangeAspect="1"/>
          </p:cNvPicPr>
          <p:nvPr>
            <p:custDataLst>
              <p:tags r:id="rId4"/>
            </p:custDataLst>
          </p:nvPr>
        </p:nvPicPr>
        <p:blipFill>
          <a:blip r:embed="rId7">
            <a:clrChange>
              <a:clrFrom>
                <a:srgbClr val="F1F1F1"/>
              </a:clrFrom>
              <a:clrTo>
                <a:srgbClr val="F1F1F1">
                  <a:alpha val="0"/>
                </a:srgbClr>
              </a:clrTo>
            </a:clrChange>
          </a:blip>
          <a:stretch>
            <a:fillRect/>
          </a:stretch>
        </p:blipFill>
        <p:spPr>
          <a:xfrm>
            <a:off x="1701800" y="4433888"/>
            <a:ext cx="10490200" cy="2424112"/>
          </a:xfrm>
          <a:prstGeom prst="rect">
            <a:avLst/>
          </a:prstGeom>
          <a:noFill/>
          <a:ln w="9525">
            <a:no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title"/>
            <p:custDataLst>
              <p:tags r:id="rId1"/>
            </p:custDataLst>
          </p:nvPr>
        </p:nvSpPr>
        <p:spPr/>
        <p:txBody>
          <a:bodyPr anchor="ctr" anchorCtr="0"/>
          <a:lstStyle/>
          <a:p>
            <a:r>
              <a:rPr lang="zh-CN" altLang="en-US">
                <a:solidFill>
                  <a:srgbClr val="FF0000"/>
                </a:solidFill>
              </a:rPr>
              <a:t>学习任务一：</a:t>
            </a:r>
            <a:r>
              <a:rPr lang="zh-CN" altLang="en-US">
                <a:solidFill>
                  <a:srgbClr val="FF0000"/>
                </a:solidFill>
                <a:sym typeface="宋体" panose="02010600030101010101" pitchFamily="2" charset="-122"/>
              </a:rPr>
              <a:t>掌握文言知识</a:t>
            </a:r>
            <a:r>
              <a:rPr lang="zh-CN" altLang="en-US">
                <a:solidFill>
                  <a:srgbClr val="FF0000"/>
                </a:solidFill>
              </a:rPr>
              <a:t/>
            </a:r>
            <a:br>
              <a:rPr lang="zh-CN" altLang="en-US">
                <a:solidFill>
                  <a:srgbClr val="FF0000"/>
                </a:solidFill>
              </a:rPr>
            </a:br>
            <a:endParaRPr lang="zh-CN" altLang="en-US">
              <a:solidFill>
                <a:srgbClr val="FF0000"/>
              </a:solidFill>
            </a:endParaRPr>
          </a:p>
        </p:txBody>
      </p:sp>
      <p:sp>
        <p:nvSpPr>
          <p:cNvPr id="12290" name="内容占位符 2"/>
          <p:cNvSpPr>
            <a:spLocks noGrp="1"/>
          </p:cNvSpPr>
          <p:nvPr>
            <p:ph idx="1"/>
            <p:custDataLst>
              <p:tags r:id="rId2"/>
            </p:custDataLst>
          </p:nvPr>
        </p:nvSpPr>
        <p:spPr>
          <a:xfrm>
            <a:off x="622935" y="1268730"/>
            <a:ext cx="10972800" cy="4525963"/>
          </a:xfrm>
        </p:spPr>
        <p:txBody>
          <a:bodyPr anchor="t" anchorCtr="0"/>
          <a:lstStyle/>
          <a:p>
            <a:pPr marL="0" indent="0">
              <a:buNone/>
            </a:pP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活动二：梳理两篇文章中虚词</a:t>
            </a:r>
            <a:r>
              <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于</a:t>
            </a:r>
            <a:r>
              <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rPr>
              <a:t>”“</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乎</a:t>
            </a:r>
            <a:r>
              <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以</a:t>
            </a:r>
            <a:r>
              <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而</a:t>
            </a:r>
            <a:r>
              <a:rPr lang="en-US" altLang="zh-CN">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的不同用法，各举出例句。小组内一起梳理。</a:t>
            </a:r>
          </a:p>
          <a:p>
            <a:pPr marL="0" indent="0">
              <a:buNone/>
            </a:pPr>
            <a:endParaRPr lang="zh-CN" altLang="en-US">
              <a:sym typeface="宋体" panose="02010600030101010101" pitchFamily="2" charset="-122"/>
            </a:endParaRPr>
          </a:p>
          <a:p>
            <a:pPr marL="0" indent="0">
              <a:buNone/>
            </a:pPr>
            <a:r>
              <a:rPr lang="zh-CN" altLang="en-US">
                <a:sym typeface="宋体" panose="02010600030101010101" pitchFamily="2" charset="-122"/>
              </a:rPr>
              <a:t>（在班内展示，老师点评、指导，小组间互相补充。）</a:t>
            </a:r>
          </a:p>
        </p:txBody>
      </p:sp>
      <p:pic>
        <p:nvPicPr>
          <p:cNvPr id="101" name="图片 100"/>
          <p:cNvPicPr/>
          <p:nvPr>
            <p:custDataLst>
              <p:tags r:id="rId3"/>
            </p:custDataLst>
          </p:nvPr>
        </p:nvPicPr>
        <p:blipFill>
          <a:blip r:embed="rId5"/>
          <a:stretch>
            <a:fillRect/>
          </a:stretch>
        </p:blipFill>
        <p:spPr>
          <a:xfrm>
            <a:off x="7031990" y="3644900"/>
            <a:ext cx="4305300" cy="3048000"/>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951855" y="764540"/>
            <a:ext cx="6005195" cy="606425"/>
          </a:xfrm>
        </p:spPr>
        <p:txBody>
          <a:bodyPr/>
          <a:lstStyle/>
          <a:p>
            <a:pPr algn="l"/>
            <a:r>
              <a:rPr lang="zh-CN" altLang="en-US" sz="3200">
                <a:solidFill>
                  <a:srgbClr val="4427D7"/>
                </a:solidFill>
                <a:latin typeface="楷体" panose="02010609060101010101" pitchFamily="49" charset="-122"/>
                <a:ea typeface="楷体" panose="02010609060101010101" pitchFamily="49" charset="-122"/>
                <a:cs typeface="楷体" panose="02010609060101010101" pitchFamily="49" charset="-122"/>
                <a:sym typeface="+mn-ea"/>
              </a:rPr>
              <a:t>活动三：翻译课文，注意落实重点词语和特殊句式。理解文意。</a:t>
            </a:r>
            <a: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t/>
            </a:r>
            <a:br>
              <a:rPr lang="zh-CN" altLang="en-US">
                <a:solidFill>
                  <a:srgbClr val="4427D7"/>
                </a:solidFill>
                <a:latin typeface="楷体" panose="02010609060101010101" pitchFamily="49" charset="-122"/>
                <a:ea typeface="楷体" panose="02010609060101010101" pitchFamily="49" charset="-122"/>
                <a:cs typeface="楷体" panose="02010609060101010101" pitchFamily="49" charset="-122"/>
              </a:rPr>
            </a:br>
            <a:endParaRPr lang="zh-CN" altLang="en-US" b="1">
              <a:solidFill>
                <a:srgbClr val="4427D7"/>
              </a:solidFill>
            </a:endParaRPr>
          </a:p>
        </p:txBody>
      </p:sp>
      <p:sp>
        <p:nvSpPr>
          <p:cNvPr id="3" name="内容占位符 2"/>
          <p:cNvSpPr>
            <a:spLocks noGrp="1"/>
          </p:cNvSpPr>
          <p:nvPr>
            <p:ph idx="1"/>
            <p:custDataLst>
              <p:tags r:id="rId2"/>
            </p:custDataLst>
          </p:nvPr>
        </p:nvSpPr>
        <p:spPr>
          <a:xfrm>
            <a:off x="186690" y="332740"/>
            <a:ext cx="5822315" cy="6262370"/>
          </a:xfrm>
          <a:ln w="19050">
            <a:solidFill>
              <a:srgbClr val="0070C0"/>
            </a:solidFill>
            <a:prstDash val="solid"/>
          </a:ln>
        </p:spPr>
        <p:txBody>
          <a:bodyPr/>
          <a:lstStyle/>
          <a:p>
            <a:r>
              <a:rPr lang="en-US" altLang="zh-CN" sz="2000" b="1">
                <a:solidFill>
                  <a:srgbClr val="4427D7"/>
                </a:solidFill>
                <a:sym typeface="+mn-ea"/>
              </a:rPr>
              <a:t>                       </a:t>
            </a:r>
            <a:r>
              <a:rPr lang="zh-CN" altLang="en-US" sz="2000" b="1">
                <a:solidFill>
                  <a:srgbClr val="4427D7"/>
                </a:solidFill>
                <a:sym typeface="+mn-ea"/>
              </a:rPr>
              <a:t>劝</a:t>
            </a:r>
            <a:r>
              <a:rPr lang="en-US" altLang="zh-CN" sz="2000" b="1">
                <a:solidFill>
                  <a:srgbClr val="4427D7"/>
                </a:solidFill>
                <a:sym typeface="+mn-ea"/>
              </a:rPr>
              <a:t>   </a:t>
            </a:r>
            <a:r>
              <a:rPr lang="zh-CN" altLang="en-US" sz="2000" b="1">
                <a:solidFill>
                  <a:srgbClr val="4427D7"/>
                </a:solidFill>
                <a:sym typeface="+mn-ea"/>
              </a:rPr>
              <a:t>学</a:t>
            </a:r>
            <a:endParaRPr lang="zh-CN" altLang="en-US" sz="2000" b="1"/>
          </a:p>
          <a:p>
            <a:r>
              <a:rPr lang="zh-CN" altLang="en-US" sz="2000" b="1"/>
              <a:t>君子曰：学不可以</a:t>
            </a:r>
            <a:r>
              <a:rPr lang="zh-CN" altLang="en-US" sz="2000" b="1">
                <a:solidFill>
                  <a:srgbClr val="FF0000"/>
                </a:solidFill>
              </a:rPr>
              <a:t>已</a:t>
            </a:r>
            <a:r>
              <a:rPr lang="zh-CN" altLang="en-US" sz="2000" b="1"/>
              <a:t>。</a:t>
            </a:r>
          </a:p>
          <a:p>
            <a:endParaRPr lang="zh-CN" altLang="en-US" sz="2000" b="1"/>
          </a:p>
          <a:p>
            <a:r>
              <a:rPr lang="zh-CN" altLang="en-US" sz="2000" b="1"/>
              <a:t>青，取之</a:t>
            </a:r>
            <a:r>
              <a:rPr lang="zh-CN" altLang="en-US" sz="2000" b="1">
                <a:solidFill>
                  <a:srgbClr val="FF0000"/>
                </a:solidFill>
              </a:rPr>
              <a:t>于</a:t>
            </a:r>
            <a:r>
              <a:rPr lang="zh-CN" altLang="en-US" sz="2000" b="1"/>
              <a:t>蓝，而青</a:t>
            </a:r>
            <a:r>
              <a:rPr lang="zh-CN" altLang="en-US" sz="2000" b="1">
                <a:solidFill>
                  <a:srgbClr val="FF0000"/>
                </a:solidFill>
              </a:rPr>
              <a:t>于</a:t>
            </a:r>
            <a:r>
              <a:rPr lang="zh-CN" altLang="en-US" sz="2000" b="1"/>
              <a:t>蓝；</a:t>
            </a:r>
          </a:p>
          <a:p>
            <a:r>
              <a:rPr lang="zh-CN" altLang="en-US" sz="2000" b="1"/>
              <a:t>冰，水</a:t>
            </a:r>
            <a:r>
              <a:rPr lang="zh-CN" altLang="en-US" sz="2000" b="1">
                <a:solidFill>
                  <a:srgbClr val="FF0000"/>
                </a:solidFill>
              </a:rPr>
              <a:t>为</a:t>
            </a:r>
            <a:r>
              <a:rPr lang="zh-CN" altLang="en-US" sz="2000" b="1"/>
              <a:t>之，而寒于水。</a:t>
            </a:r>
            <a:r>
              <a:rPr lang="en-US" altLang="zh-CN" sz="2000" b="1"/>
              <a:t>/</a:t>
            </a:r>
            <a:endParaRPr lang="zh-CN" altLang="en-US" sz="2000" b="1"/>
          </a:p>
          <a:p>
            <a:r>
              <a:rPr lang="zh-CN" altLang="en-US" sz="2000" b="1"/>
              <a:t>木直</a:t>
            </a:r>
            <a:r>
              <a:rPr lang="zh-CN" altLang="en-US" sz="2000" b="1">
                <a:solidFill>
                  <a:srgbClr val="FF0000"/>
                </a:solidFill>
              </a:rPr>
              <a:t>中</a:t>
            </a:r>
            <a:r>
              <a:rPr lang="zh-CN" altLang="en-US" sz="2000" b="1"/>
              <a:t>绳，</a:t>
            </a:r>
            <a:r>
              <a:rPr lang="zh-CN" altLang="en-US" sz="2000" b="1" u="sng">
                <a:solidFill>
                  <a:srgbClr val="FF0000"/>
                </a:solidFill>
              </a:rPr>
              <a:t>輮以为轮</a:t>
            </a:r>
            <a:r>
              <a:rPr lang="zh-CN" altLang="en-US" sz="2000" b="1"/>
              <a:t>，其</a:t>
            </a:r>
            <a:r>
              <a:rPr lang="zh-CN" altLang="en-US" sz="2000" b="1">
                <a:solidFill>
                  <a:srgbClr val="FF0000"/>
                </a:solidFill>
              </a:rPr>
              <a:t>曲</a:t>
            </a:r>
            <a:r>
              <a:rPr lang="zh-CN" altLang="en-US" sz="2000" b="1"/>
              <a:t>中</a:t>
            </a:r>
            <a:r>
              <a:rPr lang="zh-CN" altLang="en-US" sz="2000" b="1">
                <a:solidFill>
                  <a:srgbClr val="FF0000"/>
                </a:solidFill>
              </a:rPr>
              <a:t>规</a:t>
            </a:r>
            <a:r>
              <a:rPr lang="zh-CN" altLang="en-US" sz="2000" b="1"/>
              <a:t>。</a:t>
            </a:r>
          </a:p>
          <a:p>
            <a:r>
              <a:rPr lang="zh-CN" altLang="en-US" sz="2000" b="1"/>
              <a:t>虽</a:t>
            </a:r>
            <a:r>
              <a:rPr lang="zh-CN" altLang="en-US" sz="2000" b="1">
                <a:solidFill>
                  <a:srgbClr val="FF0000"/>
                </a:solidFill>
              </a:rPr>
              <a:t>有</a:t>
            </a:r>
            <a:r>
              <a:rPr lang="zh-CN" altLang="en-US" sz="2000" b="1"/>
              <a:t>槁暴，不复</a:t>
            </a:r>
            <a:r>
              <a:rPr lang="zh-CN" altLang="en-US" sz="2000" b="1">
                <a:solidFill>
                  <a:srgbClr val="FF0000"/>
                </a:solidFill>
              </a:rPr>
              <a:t>挺</a:t>
            </a:r>
            <a:r>
              <a:rPr lang="zh-CN" altLang="en-US" sz="2000" b="1"/>
              <a:t>者，輮使之</a:t>
            </a:r>
            <a:r>
              <a:rPr lang="zh-CN" altLang="en-US" sz="2000" b="1">
                <a:solidFill>
                  <a:srgbClr val="FF0000"/>
                </a:solidFill>
              </a:rPr>
              <a:t>然</a:t>
            </a:r>
            <a:r>
              <a:rPr lang="zh-CN" altLang="en-US" sz="2000" b="1"/>
              <a:t>也。</a:t>
            </a:r>
            <a:r>
              <a:rPr lang="en-US" altLang="zh-CN" sz="2000" b="1"/>
              <a:t>/</a:t>
            </a:r>
            <a:endParaRPr lang="zh-CN" altLang="en-US" sz="2000" b="1"/>
          </a:p>
          <a:p>
            <a:r>
              <a:rPr lang="zh-CN" altLang="en-US" sz="2000" b="1"/>
              <a:t>故木</a:t>
            </a:r>
            <a:r>
              <a:rPr lang="zh-CN" altLang="en-US" sz="2000" b="1">
                <a:solidFill>
                  <a:srgbClr val="FF0000"/>
                </a:solidFill>
              </a:rPr>
              <a:t>受</a:t>
            </a:r>
            <a:r>
              <a:rPr lang="zh-CN" altLang="en-US" sz="2000" b="1"/>
              <a:t>绳则</a:t>
            </a:r>
            <a:r>
              <a:rPr lang="zh-CN" altLang="en-US" sz="2000" b="1">
                <a:solidFill>
                  <a:srgbClr val="FF0000"/>
                </a:solidFill>
              </a:rPr>
              <a:t>直</a:t>
            </a:r>
            <a:r>
              <a:rPr lang="zh-CN" altLang="en-US" sz="2000" b="1"/>
              <a:t>，金</a:t>
            </a:r>
            <a:r>
              <a:rPr lang="zh-CN" altLang="en-US" sz="2000" b="1">
                <a:solidFill>
                  <a:srgbClr val="FF0000"/>
                </a:solidFill>
              </a:rPr>
              <a:t>就</a:t>
            </a:r>
            <a:r>
              <a:rPr lang="zh-CN" altLang="en-US" sz="2000" b="1"/>
              <a:t>砺则</a:t>
            </a:r>
            <a:r>
              <a:rPr lang="zh-CN" altLang="en-US" sz="2000" b="1">
                <a:solidFill>
                  <a:srgbClr val="FF0000"/>
                </a:solidFill>
              </a:rPr>
              <a:t>利</a:t>
            </a:r>
            <a:r>
              <a:rPr lang="zh-CN" altLang="en-US" sz="2000" b="1"/>
              <a:t>。</a:t>
            </a:r>
            <a:r>
              <a:rPr lang="en-US" altLang="zh-CN" sz="2000" b="1"/>
              <a:t>/</a:t>
            </a:r>
            <a:endParaRPr lang="zh-CN" altLang="en-US" sz="2000" b="1"/>
          </a:p>
          <a:p>
            <a:r>
              <a:rPr lang="zh-CN" altLang="en-US" sz="2000" b="1"/>
              <a:t>君子博学而日参省乎己，则</a:t>
            </a:r>
            <a:r>
              <a:rPr lang="zh-CN" altLang="en-US" sz="2000" b="1">
                <a:solidFill>
                  <a:srgbClr val="FF0000"/>
                </a:solidFill>
              </a:rPr>
              <a:t>知明</a:t>
            </a:r>
            <a:r>
              <a:rPr lang="zh-CN" altLang="en-US" sz="2000" b="1"/>
              <a:t>而行无过矣。</a:t>
            </a:r>
          </a:p>
          <a:p>
            <a:endParaRPr lang="zh-CN" altLang="en-US" sz="2000" b="1"/>
          </a:p>
          <a:p>
            <a:r>
              <a:rPr lang="zh-CN" altLang="en-US" sz="2000" b="1"/>
              <a:t>吾尝终日而思矣，不如</a:t>
            </a:r>
            <a:r>
              <a:rPr lang="zh-CN" altLang="en-US" sz="2000" b="1">
                <a:solidFill>
                  <a:srgbClr val="FF0000"/>
                </a:solidFill>
              </a:rPr>
              <a:t>须臾</a:t>
            </a:r>
            <a:r>
              <a:rPr lang="zh-CN" altLang="en-US" sz="2000" b="1"/>
              <a:t>之所学也；</a:t>
            </a:r>
          </a:p>
          <a:p>
            <a:r>
              <a:rPr lang="zh-CN" altLang="en-US" sz="2000" b="1"/>
              <a:t>吾尝</a:t>
            </a:r>
            <a:r>
              <a:rPr lang="zh-CN" altLang="en-US" sz="2000" b="1">
                <a:solidFill>
                  <a:srgbClr val="FF0000"/>
                </a:solidFill>
              </a:rPr>
              <a:t>跂</a:t>
            </a:r>
            <a:r>
              <a:rPr lang="zh-CN" altLang="en-US" sz="2000" b="1"/>
              <a:t>而望矣，不如登高之博见也。</a:t>
            </a:r>
            <a:r>
              <a:rPr lang="en-US" altLang="zh-CN" sz="2000" b="1"/>
              <a:t>/</a:t>
            </a:r>
            <a:endParaRPr lang="zh-CN" altLang="en-US" sz="2000" b="1"/>
          </a:p>
          <a:p>
            <a:r>
              <a:rPr lang="zh-CN" altLang="en-US" sz="2000" b="1"/>
              <a:t>登高而招，臂非加长也，而见者远；</a:t>
            </a:r>
          </a:p>
          <a:p>
            <a:r>
              <a:rPr lang="zh-CN" altLang="en-US" sz="2000" b="1"/>
              <a:t>顺风而呼，声非加</a:t>
            </a:r>
            <a:r>
              <a:rPr lang="zh-CN" altLang="en-US" sz="2000" b="1">
                <a:solidFill>
                  <a:srgbClr val="FF0000"/>
                </a:solidFill>
              </a:rPr>
              <a:t>疾</a:t>
            </a:r>
            <a:r>
              <a:rPr lang="zh-CN" altLang="en-US" sz="2000" b="1"/>
              <a:t>也，而闻者</a:t>
            </a:r>
            <a:r>
              <a:rPr lang="zh-CN" altLang="en-US" sz="2000" b="1">
                <a:solidFill>
                  <a:srgbClr val="FF0000"/>
                </a:solidFill>
              </a:rPr>
              <a:t>彰</a:t>
            </a:r>
            <a:r>
              <a:rPr lang="zh-CN" altLang="en-US" sz="2000" b="1"/>
              <a:t>。</a:t>
            </a:r>
            <a:r>
              <a:rPr lang="en-US" altLang="zh-CN" sz="2000" b="1"/>
              <a:t>/</a:t>
            </a:r>
            <a:endParaRPr lang="zh-CN" altLang="en-US" sz="2000" b="1"/>
          </a:p>
          <a:p>
            <a:r>
              <a:rPr lang="zh-CN" altLang="en-US" sz="2000" b="1">
                <a:solidFill>
                  <a:srgbClr val="FF0000"/>
                </a:solidFill>
              </a:rPr>
              <a:t>假</a:t>
            </a:r>
            <a:r>
              <a:rPr lang="zh-CN" altLang="en-US" sz="2000" b="1"/>
              <a:t>舆马者，非利足也，而</a:t>
            </a:r>
            <a:r>
              <a:rPr lang="zh-CN" altLang="en-US" sz="2000" b="1">
                <a:solidFill>
                  <a:srgbClr val="FF0000"/>
                </a:solidFill>
              </a:rPr>
              <a:t>致</a:t>
            </a:r>
            <a:r>
              <a:rPr lang="zh-CN" altLang="en-US" sz="2000" b="1"/>
              <a:t>千里；</a:t>
            </a:r>
          </a:p>
          <a:p>
            <a:r>
              <a:rPr lang="zh-CN" altLang="en-US" sz="2000" b="1"/>
              <a:t>假舟楫者，非能</a:t>
            </a:r>
            <a:r>
              <a:rPr lang="zh-CN" altLang="en-US" sz="2000" b="1">
                <a:solidFill>
                  <a:srgbClr val="FF0000"/>
                </a:solidFill>
              </a:rPr>
              <a:t>水</a:t>
            </a:r>
            <a:r>
              <a:rPr lang="zh-CN" altLang="en-US" sz="2000" b="1"/>
              <a:t>也，而</a:t>
            </a:r>
            <a:r>
              <a:rPr lang="zh-CN" altLang="en-US" sz="2000" b="1">
                <a:solidFill>
                  <a:srgbClr val="FF0000"/>
                </a:solidFill>
              </a:rPr>
              <a:t>绝</a:t>
            </a:r>
            <a:r>
              <a:rPr lang="zh-CN" altLang="en-US" sz="2000" b="1"/>
              <a:t>江河。</a:t>
            </a:r>
            <a:r>
              <a:rPr lang="en-US" altLang="zh-CN" sz="2000" b="1"/>
              <a:t>/</a:t>
            </a:r>
            <a:endParaRPr lang="zh-CN" altLang="en-US" sz="2000" b="1"/>
          </a:p>
          <a:p>
            <a:r>
              <a:rPr lang="zh-CN" altLang="en-US" sz="2000" b="1"/>
              <a:t>君子</a:t>
            </a:r>
            <a:r>
              <a:rPr lang="zh-CN" altLang="en-US" sz="2000" b="1">
                <a:solidFill>
                  <a:srgbClr val="FF0000"/>
                </a:solidFill>
              </a:rPr>
              <a:t>生</a:t>
            </a:r>
            <a:r>
              <a:rPr lang="zh-CN" altLang="en-US" sz="2000" b="1"/>
              <a:t>非异也，善假于物也。</a:t>
            </a:r>
          </a:p>
        </p:txBody>
      </p:sp>
      <p:sp>
        <p:nvSpPr>
          <p:cNvPr id="4" name="文本框 3"/>
          <p:cNvSpPr txBox="1"/>
          <p:nvPr>
            <p:custDataLst>
              <p:tags r:id="rId3"/>
            </p:custDataLst>
          </p:nvPr>
        </p:nvSpPr>
        <p:spPr>
          <a:xfrm>
            <a:off x="6456045" y="1772920"/>
            <a:ext cx="4910455" cy="4707890"/>
          </a:xfrm>
          <a:prstGeom prst="rect">
            <a:avLst/>
          </a:prstGeom>
          <a:noFill/>
          <a:ln w="19050">
            <a:solidFill>
              <a:srgbClr val="00B050"/>
            </a:solidFill>
          </a:ln>
        </p:spPr>
        <p:txBody>
          <a:bodyPr wrap="square" rtlCol="0" anchor="t">
            <a:spAutoFit/>
          </a:bodyPr>
          <a:lstStyle/>
          <a:p>
            <a:pPr marL="342900" indent="-342900" algn="l">
              <a:spcBef>
                <a:spcPct val="20000"/>
              </a:spcBef>
              <a:buClrTx/>
              <a:buSzTx/>
              <a:buFontTx/>
              <a:buChar char="•"/>
            </a:pPr>
            <a:r>
              <a:rPr lang="zh-CN" altLang="en-US" sz="2000" b="1">
                <a:latin typeface="+mn-lt"/>
                <a:ea typeface="+mn-ea"/>
              </a:rPr>
              <a:t>积土成山，风雨兴</a:t>
            </a:r>
            <a:r>
              <a:rPr lang="zh-CN" altLang="en-US" sz="2000" b="1">
                <a:solidFill>
                  <a:srgbClr val="FF0000"/>
                </a:solidFill>
                <a:latin typeface="+mn-lt"/>
                <a:ea typeface="+mn-ea"/>
              </a:rPr>
              <a:t>焉</a:t>
            </a:r>
            <a:r>
              <a:rPr lang="zh-CN" altLang="en-US" sz="2000" b="1">
                <a:latin typeface="+mn-lt"/>
                <a:ea typeface="+mn-ea"/>
              </a:rPr>
              <a:t>；</a:t>
            </a:r>
          </a:p>
          <a:p>
            <a:pPr marL="342900" indent="-342900" algn="l">
              <a:spcBef>
                <a:spcPct val="20000"/>
              </a:spcBef>
              <a:buClrTx/>
              <a:buSzTx/>
              <a:buFontTx/>
              <a:buChar char="•"/>
            </a:pPr>
            <a:r>
              <a:rPr lang="zh-CN" altLang="en-US" sz="2000" b="1">
                <a:latin typeface="+mn-lt"/>
                <a:ea typeface="+mn-ea"/>
              </a:rPr>
              <a:t>积水成渊，蛟龙生焉；</a:t>
            </a:r>
          </a:p>
          <a:p>
            <a:pPr marL="342900" indent="-342900" algn="l">
              <a:spcBef>
                <a:spcPct val="20000"/>
              </a:spcBef>
              <a:buClrTx/>
              <a:buSzTx/>
              <a:buFontTx/>
              <a:buChar char="•"/>
            </a:pPr>
            <a:r>
              <a:rPr lang="zh-CN" altLang="en-US" sz="2000" b="1">
                <a:latin typeface="+mn-lt"/>
                <a:ea typeface="+mn-ea"/>
              </a:rPr>
              <a:t>积</a:t>
            </a:r>
            <a:r>
              <a:rPr lang="zh-CN" altLang="en-US" sz="2000" b="1">
                <a:solidFill>
                  <a:srgbClr val="FF0000"/>
                </a:solidFill>
                <a:latin typeface="+mn-lt"/>
                <a:ea typeface="+mn-ea"/>
              </a:rPr>
              <a:t>善</a:t>
            </a:r>
            <a:r>
              <a:rPr lang="zh-CN" altLang="en-US" sz="2000" b="1">
                <a:latin typeface="+mn-lt"/>
                <a:ea typeface="+mn-ea"/>
              </a:rPr>
              <a:t>成</a:t>
            </a:r>
            <a:r>
              <a:rPr lang="zh-CN" altLang="en-US" sz="2000" b="1">
                <a:solidFill>
                  <a:srgbClr val="FF0000"/>
                </a:solidFill>
                <a:latin typeface="+mn-lt"/>
                <a:ea typeface="+mn-ea"/>
              </a:rPr>
              <a:t>德</a:t>
            </a:r>
            <a:r>
              <a:rPr lang="zh-CN" altLang="en-US" sz="2000" b="1">
                <a:latin typeface="+mn-lt"/>
                <a:ea typeface="+mn-ea"/>
              </a:rPr>
              <a:t>，而</a:t>
            </a:r>
            <a:r>
              <a:rPr lang="zh-CN" altLang="en-US" sz="2000" b="1">
                <a:solidFill>
                  <a:srgbClr val="FF0000"/>
                </a:solidFill>
                <a:latin typeface="+mn-lt"/>
                <a:ea typeface="+mn-ea"/>
              </a:rPr>
              <a:t>神明</a:t>
            </a:r>
            <a:r>
              <a:rPr lang="zh-CN" altLang="en-US" sz="2000" b="1">
                <a:latin typeface="+mn-lt"/>
                <a:ea typeface="+mn-ea"/>
              </a:rPr>
              <a:t>自得，圣心</a:t>
            </a:r>
            <a:r>
              <a:rPr lang="zh-CN" altLang="en-US" sz="2000" b="1">
                <a:solidFill>
                  <a:srgbClr val="FF0000"/>
                </a:solidFill>
                <a:latin typeface="+mn-lt"/>
                <a:ea typeface="+mn-ea"/>
              </a:rPr>
              <a:t>备</a:t>
            </a:r>
            <a:r>
              <a:rPr lang="zh-CN" altLang="en-US" sz="2000" b="1">
                <a:latin typeface="+mn-lt"/>
                <a:ea typeface="+mn-ea"/>
              </a:rPr>
              <a:t>焉。</a:t>
            </a:r>
          </a:p>
          <a:p>
            <a:pPr marL="342900" indent="-342900" algn="l">
              <a:spcBef>
                <a:spcPct val="20000"/>
              </a:spcBef>
              <a:buClrTx/>
              <a:buSzTx/>
              <a:buFontTx/>
              <a:buChar char="•"/>
            </a:pPr>
            <a:r>
              <a:rPr lang="zh-CN" altLang="en-US" sz="2000" b="1">
                <a:latin typeface="+mn-lt"/>
                <a:ea typeface="+mn-ea"/>
              </a:rPr>
              <a:t>故不积跬步，</a:t>
            </a:r>
            <a:r>
              <a:rPr lang="zh-CN" altLang="en-US" sz="2000" b="1">
                <a:solidFill>
                  <a:srgbClr val="FF0000"/>
                </a:solidFill>
                <a:latin typeface="+mn-lt"/>
                <a:ea typeface="+mn-ea"/>
              </a:rPr>
              <a:t>无以</a:t>
            </a:r>
            <a:r>
              <a:rPr lang="zh-CN" altLang="en-US" sz="2000" b="1">
                <a:latin typeface="+mn-lt"/>
                <a:ea typeface="+mn-ea"/>
              </a:rPr>
              <a:t>至千里；</a:t>
            </a:r>
          </a:p>
          <a:p>
            <a:pPr marL="342900" indent="-342900" algn="l">
              <a:spcBef>
                <a:spcPct val="20000"/>
              </a:spcBef>
              <a:buClrTx/>
              <a:buSzTx/>
              <a:buFontTx/>
              <a:buChar char="•"/>
            </a:pPr>
            <a:r>
              <a:rPr lang="zh-CN" altLang="en-US" sz="2000" b="1">
                <a:latin typeface="+mn-lt"/>
                <a:ea typeface="+mn-ea"/>
              </a:rPr>
              <a:t>不积小流，无以成江海。</a:t>
            </a:r>
            <a:r>
              <a:rPr lang="en-US" altLang="zh-CN" sz="2000" b="1">
                <a:latin typeface="+mn-lt"/>
                <a:ea typeface="+mn-ea"/>
              </a:rPr>
              <a:t>/</a:t>
            </a:r>
            <a:endParaRPr lang="zh-CN" altLang="en-US" sz="2000" b="1">
              <a:latin typeface="+mn-lt"/>
              <a:ea typeface="+mn-ea"/>
            </a:endParaRPr>
          </a:p>
          <a:p>
            <a:pPr marL="342900" indent="-342900" algn="l">
              <a:spcBef>
                <a:spcPct val="20000"/>
              </a:spcBef>
              <a:buClrTx/>
              <a:buSzTx/>
              <a:buFontTx/>
              <a:buChar char="•"/>
            </a:pPr>
            <a:r>
              <a:rPr lang="zh-CN" altLang="en-US" sz="2000" b="1">
                <a:latin typeface="+mn-lt"/>
                <a:ea typeface="+mn-ea"/>
              </a:rPr>
              <a:t>骐骥一跃，不能十步；</a:t>
            </a:r>
          </a:p>
          <a:p>
            <a:pPr marL="342900" indent="-342900" algn="l">
              <a:spcBef>
                <a:spcPct val="20000"/>
              </a:spcBef>
              <a:buClrTx/>
              <a:buSzTx/>
              <a:buFontTx/>
              <a:buChar char="•"/>
            </a:pPr>
            <a:r>
              <a:rPr lang="zh-CN" altLang="en-US" sz="2000" b="1">
                <a:latin typeface="+mn-lt"/>
                <a:ea typeface="+mn-ea"/>
              </a:rPr>
              <a:t>驽马</a:t>
            </a:r>
            <a:r>
              <a:rPr lang="zh-CN" altLang="en-US" sz="2000" b="1">
                <a:solidFill>
                  <a:srgbClr val="FF0000"/>
                </a:solidFill>
                <a:latin typeface="+mn-lt"/>
                <a:ea typeface="+mn-ea"/>
              </a:rPr>
              <a:t>十驾</a:t>
            </a:r>
            <a:r>
              <a:rPr lang="zh-CN" altLang="en-US" sz="2000" b="1">
                <a:latin typeface="+mn-lt"/>
                <a:ea typeface="+mn-ea"/>
              </a:rPr>
              <a:t>，功在不舍。</a:t>
            </a:r>
          </a:p>
          <a:p>
            <a:pPr marL="342900" indent="-342900" algn="l">
              <a:spcBef>
                <a:spcPct val="20000"/>
              </a:spcBef>
              <a:buClrTx/>
              <a:buSzTx/>
              <a:buFontTx/>
              <a:buChar char="•"/>
            </a:pPr>
            <a:r>
              <a:rPr lang="zh-CN" altLang="en-US" sz="2000" b="1">
                <a:latin typeface="+mn-lt"/>
                <a:ea typeface="+mn-ea"/>
              </a:rPr>
              <a:t>锲</a:t>
            </a:r>
            <a:r>
              <a:rPr lang="zh-CN" altLang="en-US" sz="2000" b="1">
                <a:solidFill>
                  <a:srgbClr val="FF0000"/>
                </a:solidFill>
                <a:latin typeface="+mn-lt"/>
                <a:ea typeface="+mn-ea"/>
              </a:rPr>
              <a:t>而</a:t>
            </a:r>
            <a:r>
              <a:rPr lang="zh-CN" altLang="en-US" sz="2000" b="1">
                <a:latin typeface="+mn-lt"/>
                <a:ea typeface="+mn-ea"/>
              </a:rPr>
              <a:t>舍之，朽木不折；</a:t>
            </a:r>
          </a:p>
          <a:p>
            <a:pPr marL="342900" indent="-342900" algn="l">
              <a:spcBef>
                <a:spcPct val="20000"/>
              </a:spcBef>
              <a:buClrTx/>
              <a:buSzTx/>
              <a:buFontTx/>
              <a:buChar char="•"/>
            </a:pPr>
            <a:r>
              <a:rPr lang="zh-CN" altLang="en-US" sz="2000" b="1">
                <a:latin typeface="+mn-lt"/>
                <a:ea typeface="+mn-ea"/>
              </a:rPr>
              <a:t>锲而不舍，金石可镂。</a:t>
            </a:r>
            <a:r>
              <a:rPr lang="en-US" altLang="zh-CN" sz="2000" b="1">
                <a:latin typeface="+mn-lt"/>
                <a:ea typeface="+mn-ea"/>
              </a:rPr>
              <a:t>/</a:t>
            </a:r>
            <a:endParaRPr lang="zh-CN" altLang="en-US" sz="2000" b="1">
              <a:latin typeface="+mn-lt"/>
              <a:ea typeface="+mn-ea"/>
            </a:endParaRPr>
          </a:p>
          <a:p>
            <a:pPr marL="342900" indent="-342900" algn="l">
              <a:spcBef>
                <a:spcPct val="20000"/>
              </a:spcBef>
              <a:buClrTx/>
              <a:buSzTx/>
              <a:buFontTx/>
              <a:buChar char="•"/>
            </a:pPr>
            <a:r>
              <a:rPr lang="zh-CN" altLang="en-US" sz="2000" b="1">
                <a:latin typeface="+mn-lt"/>
                <a:ea typeface="+mn-ea"/>
              </a:rPr>
              <a:t>蚓无</a:t>
            </a:r>
            <a:r>
              <a:rPr lang="zh-CN" altLang="en-US" sz="2000" b="1" u="sng">
                <a:latin typeface="+mn-lt"/>
                <a:ea typeface="+mn-ea"/>
              </a:rPr>
              <a:t>爪牙之利，筋骨之强</a:t>
            </a:r>
            <a:r>
              <a:rPr lang="zh-CN" altLang="en-US" sz="2000" b="1">
                <a:latin typeface="+mn-lt"/>
                <a:ea typeface="+mn-ea"/>
              </a:rPr>
              <a:t>，上食埃土，下饮黄泉，</a:t>
            </a:r>
            <a:r>
              <a:rPr lang="zh-CN" altLang="en-US" sz="2000" b="1">
                <a:solidFill>
                  <a:srgbClr val="FF0000"/>
                </a:solidFill>
                <a:latin typeface="+mn-lt"/>
                <a:ea typeface="+mn-ea"/>
              </a:rPr>
              <a:t>用</a:t>
            </a:r>
            <a:r>
              <a:rPr lang="zh-CN" altLang="en-US" sz="2000" b="1">
                <a:latin typeface="+mn-lt"/>
                <a:ea typeface="+mn-ea"/>
              </a:rPr>
              <a:t>心</a:t>
            </a:r>
            <a:r>
              <a:rPr lang="zh-CN" altLang="en-US" sz="2000" b="1">
                <a:solidFill>
                  <a:srgbClr val="FF0000"/>
                </a:solidFill>
                <a:latin typeface="+mn-lt"/>
                <a:ea typeface="+mn-ea"/>
              </a:rPr>
              <a:t>一</a:t>
            </a:r>
            <a:r>
              <a:rPr lang="zh-CN" altLang="en-US" sz="2000" b="1">
                <a:latin typeface="+mn-lt"/>
                <a:ea typeface="+mn-ea"/>
              </a:rPr>
              <a:t>也。</a:t>
            </a:r>
          </a:p>
          <a:p>
            <a:pPr marL="342900" indent="-342900" algn="l">
              <a:spcBef>
                <a:spcPct val="20000"/>
              </a:spcBef>
              <a:buClrTx/>
              <a:buSzTx/>
              <a:buFontTx/>
              <a:buChar char="•"/>
            </a:pPr>
            <a:r>
              <a:rPr lang="zh-CN" altLang="en-US" sz="2000" b="1">
                <a:latin typeface="+mn-lt"/>
                <a:ea typeface="+mn-ea"/>
              </a:rPr>
              <a:t>蟹六跪而二螯，</a:t>
            </a:r>
            <a:r>
              <a:rPr lang="zh-CN" altLang="en-US" sz="2000" b="1">
                <a:solidFill>
                  <a:srgbClr val="FF0000"/>
                </a:solidFill>
                <a:latin typeface="+mn-lt"/>
                <a:ea typeface="+mn-ea"/>
              </a:rPr>
              <a:t>非</a:t>
            </a:r>
            <a:r>
              <a:rPr lang="zh-CN" altLang="en-US" sz="2000" b="1">
                <a:latin typeface="+mn-lt"/>
                <a:ea typeface="+mn-ea"/>
              </a:rPr>
              <a:t>蛇鳝之穴无可</a:t>
            </a:r>
            <a:r>
              <a:rPr lang="zh-CN" altLang="en-US" sz="2000" b="1">
                <a:solidFill>
                  <a:srgbClr val="FF0000"/>
                </a:solidFill>
                <a:latin typeface="+mn-lt"/>
                <a:ea typeface="+mn-ea"/>
              </a:rPr>
              <a:t>寄托者</a:t>
            </a:r>
            <a:r>
              <a:rPr lang="zh-CN" altLang="en-US" sz="2000" b="1">
                <a:latin typeface="+mn-lt"/>
                <a:ea typeface="+mn-ea"/>
              </a:rPr>
              <a:t>，用心躁也。</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779"/>
</p:tagLst>
</file>

<file path=ppt/tags/tag100.xml><?xml version="1.0" encoding="utf-8"?>
<p:tagLst xmlns:a="http://schemas.openxmlformats.org/drawingml/2006/main" xmlns:r="http://schemas.openxmlformats.org/officeDocument/2006/relationships" xmlns:p="http://schemas.openxmlformats.org/presentationml/2006/main">
  <p:tag name="AS_UNIQUEID" val="1889"/>
</p:tagLst>
</file>

<file path=ppt/tags/tag101.xml><?xml version="1.0" encoding="utf-8"?>
<p:tagLst xmlns:a="http://schemas.openxmlformats.org/drawingml/2006/main" xmlns:r="http://schemas.openxmlformats.org/officeDocument/2006/relationships" xmlns:p="http://schemas.openxmlformats.org/presentationml/2006/main">
  <p:tag name="AS_UNIQUEID" val="1890"/>
</p:tagLst>
</file>

<file path=ppt/tags/tag102.xml><?xml version="1.0" encoding="utf-8"?>
<p:tagLst xmlns:a="http://schemas.openxmlformats.org/drawingml/2006/main" xmlns:r="http://schemas.openxmlformats.org/officeDocument/2006/relationships" xmlns:p="http://schemas.openxmlformats.org/presentationml/2006/main">
  <p:tag name="AS_UNIQUEID" val="1892"/>
</p:tagLst>
</file>

<file path=ppt/tags/tag103.xml><?xml version="1.0" encoding="utf-8"?>
<p:tagLst xmlns:a="http://schemas.openxmlformats.org/drawingml/2006/main" xmlns:r="http://schemas.openxmlformats.org/officeDocument/2006/relationships" xmlns:p="http://schemas.openxmlformats.org/presentationml/2006/main">
  <p:tag name="AS_UNIQUEID" val="1893"/>
</p:tagLst>
</file>

<file path=ppt/tags/tag104.xml><?xml version="1.0" encoding="utf-8"?>
<p:tagLst xmlns:a="http://schemas.openxmlformats.org/drawingml/2006/main" xmlns:r="http://schemas.openxmlformats.org/officeDocument/2006/relationships" xmlns:p="http://schemas.openxmlformats.org/presentationml/2006/main">
  <p:tag name="AS_UNIQUEID" val="1894"/>
</p:tagLst>
</file>

<file path=ppt/tags/tag105.xml><?xml version="1.0" encoding="utf-8"?>
<p:tagLst xmlns:a="http://schemas.openxmlformats.org/drawingml/2006/main" xmlns:r="http://schemas.openxmlformats.org/officeDocument/2006/relationships" xmlns:p="http://schemas.openxmlformats.org/presentationml/2006/main">
  <p:tag name="AS_UNIQUEID" val="1896"/>
</p:tagLst>
</file>

<file path=ppt/tags/tag106.xml><?xml version="1.0" encoding="utf-8"?>
<p:tagLst xmlns:a="http://schemas.openxmlformats.org/drawingml/2006/main" xmlns:r="http://schemas.openxmlformats.org/officeDocument/2006/relationships" xmlns:p="http://schemas.openxmlformats.org/presentationml/2006/main">
  <p:tag name="AS_UNIQUEID" val="1897"/>
</p:tagLst>
</file>

<file path=ppt/tags/tag107.xml><?xml version="1.0" encoding="utf-8"?>
<p:tagLst xmlns:a="http://schemas.openxmlformats.org/drawingml/2006/main" xmlns:r="http://schemas.openxmlformats.org/officeDocument/2006/relationships" xmlns:p="http://schemas.openxmlformats.org/presentationml/2006/main">
  <p:tag name="AS_UNIQUEID" val="1898"/>
</p:tagLst>
</file>

<file path=ppt/tags/tag108.xml><?xml version="1.0" encoding="utf-8"?>
<p:tagLst xmlns:a="http://schemas.openxmlformats.org/drawingml/2006/main" xmlns:r="http://schemas.openxmlformats.org/officeDocument/2006/relationships" xmlns:p="http://schemas.openxmlformats.org/presentationml/2006/main">
  <p:tag name="AS_UNIQUEID" val="1899"/>
</p:tagLst>
</file>

<file path=ppt/tags/tag109.xml><?xml version="1.0" encoding="utf-8"?>
<p:tagLst xmlns:a="http://schemas.openxmlformats.org/drawingml/2006/main" xmlns:r="http://schemas.openxmlformats.org/officeDocument/2006/relationships" xmlns:p="http://schemas.openxmlformats.org/presentationml/2006/main">
  <p:tag name="AS_UNIQUEID" val="1900"/>
</p:tagLst>
</file>

<file path=ppt/tags/tag11.xml><?xml version="1.0" encoding="utf-8"?>
<p:tagLst xmlns:a="http://schemas.openxmlformats.org/drawingml/2006/main" xmlns:r="http://schemas.openxmlformats.org/officeDocument/2006/relationships" xmlns:p="http://schemas.openxmlformats.org/presentationml/2006/main">
  <p:tag name="AS_UNIQUEID" val="1780"/>
</p:tagLst>
</file>

<file path=ppt/tags/tag110.xml><?xml version="1.0" encoding="utf-8"?>
<p:tagLst xmlns:a="http://schemas.openxmlformats.org/drawingml/2006/main" xmlns:r="http://schemas.openxmlformats.org/officeDocument/2006/relationships" xmlns:p="http://schemas.openxmlformats.org/presentationml/2006/main">
  <p:tag name="AS_UNIQUEID" val="1901"/>
</p:tagLst>
</file>

<file path=ppt/tags/tag111.xml><?xml version="1.0" encoding="utf-8"?>
<p:tagLst xmlns:a="http://schemas.openxmlformats.org/drawingml/2006/main" xmlns:r="http://schemas.openxmlformats.org/officeDocument/2006/relationships" xmlns:p="http://schemas.openxmlformats.org/presentationml/2006/main">
  <p:tag name="AS_UNIQUEID" val="1903"/>
</p:tagLst>
</file>

<file path=ppt/tags/tag112.xml><?xml version="1.0" encoding="utf-8"?>
<p:tagLst xmlns:a="http://schemas.openxmlformats.org/drawingml/2006/main" xmlns:r="http://schemas.openxmlformats.org/officeDocument/2006/relationships" xmlns:p="http://schemas.openxmlformats.org/presentationml/2006/main">
  <p:tag name="AS_UNIQUEID" val="1904"/>
</p:tagLst>
</file>

<file path=ppt/tags/tag113.xml><?xml version="1.0" encoding="utf-8"?>
<p:tagLst xmlns:a="http://schemas.openxmlformats.org/drawingml/2006/main" xmlns:r="http://schemas.openxmlformats.org/officeDocument/2006/relationships" xmlns:p="http://schemas.openxmlformats.org/presentationml/2006/main">
  <p:tag name="AS_UNIQUEID" val="1905"/>
</p:tagLst>
</file>

<file path=ppt/tags/tag114.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3817.499212598425,&quot;width&quot;:16520}"/>
</p:tagLst>
</file>

<file path=ppt/tags/tag115.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16.xml><?xml version="1.0" encoding="utf-8"?>
<p:tagLst xmlns:a="http://schemas.openxmlformats.org/drawingml/2006/main" xmlns:r="http://schemas.openxmlformats.org/officeDocument/2006/relationships" xmlns:p="http://schemas.openxmlformats.org/presentationml/2006/main">
  <p:tag name="AS_UNIQUEID" val="1907"/>
</p:tagLst>
</file>

<file path=ppt/tags/tag117.xml><?xml version="1.0" encoding="utf-8"?>
<p:tagLst xmlns:a="http://schemas.openxmlformats.org/drawingml/2006/main" xmlns:r="http://schemas.openxmlformats.org/officeDocument/2006/relationships" xmlns:p="http://schemas.openxmlformats.org/presentationml/2006/main">
  <p:tag name="AS_UNIQUEID" val="1908"/>
</p:tagLst>
</file>

<file path=ppt/tags/tag118.xml><?xml version="1.0" encoding="utf-8"?>
<p:tagLst xmlns:a="http://schemas.openxmlformats.org/drawingml/2006/main" xmlns:r="http://schemas.openxmlformats.org/officeDocument/2006/relationships" xmlns:p="http://schemas.openxmlformats.org/presentationml/2006/main">
  <p:tag name="AS_UNIQUEID" val="1909"/>
</p:tagLst>
</file>

<file path=ppt/tags/tag119.xml><?xml version="1.0" encoding="utf-8"?>
<p:tagLst xmlns:a="http://schemas.openxmlformats.org/drawingml/2006/main" xmlns:r="http://schemas.openxmlformats.org/officeDocument/2006/relationships" xmlns:p="http://schemas.openxmlformats.org/presentationml/2006/main">
  <p:tag name="AS_UNIQUEID" val="1911"/>
</p:tagLst>
</file>

<file path=ppt/tags/tag12.xml><?xml version="1.0" encoding="utf-8"?>
<p:tagLst xmlns:a="http://schemas.openxmlformats.org/drawingml/2006/main" xmlns:r="http://schemas.openxmlformats.org/officeDocument/2006/relationships" xmlns:p="http://schemas.openxmlformats.org/presentationml/2006/main">
  <p:tag name="AS_UNIQUEID" val="1782"/>
</p:tagLst>
</file>

<file path=ppt/tags/tag120.xml><?xml version="1.0" encoding="utf-8"?>
<p:tagLst xmlns:a="http://schemas.openxmlformats.org/drawingml/2006/main" xmlns:r="http://schemas.openxmlformats.org/officeDocument/2006/relationships" xmlns:p="http://schemas.openxmlformats.org/presentationml/2006/main">
  <p:tag name="AS_UNIQUEID" val="1912"/>
</p:tagLst>
</file>

<file path=ppt/tags/tag121.xml><?xml version="1.0" encoding="utf-8"?>
<p:tagLst xmlns:a="http://schemas.openxmlformats.org/drawingml/2006/main" xmlns:r="http://schemas.openxmlformats.org/officeDocument/2006/relationships" xmlns:p="http://schemas.openxmlformats.org/presentationml/2006/main">
  <p:tag name="AS_UNIQUEID" val="1913"/>
</p:tagLst>
</file>

<file path=ppt/tags/tag122.xml><?xml version="1.0" encoding="utf-8"?>
<p:tagLst xmlns:a="http://schemas.openxmlformats.org/drawingml/2006/main" xmlns:r="http://schemas.openxmlformats.org/officeDocument/2006/relationships" xmlns:p="http://schemas.openxmlformats.org/presentationml/2006/main">
  <p:tag name="AS_UNIQUEID" val="1914"/>
</p:tagLst>
</file>

<file path=ppt/tags/tag123.xml><?xml version="1.0" encoding="utf-8"?>
<p:tagLst xmlns:a="http://schemas.openxmlformats.org/drawingml/2006/main" xmlns:r="http://schemas.openxmlformats.org/officeDocument/2006/relationships" xmlns:p="http://schemas.openxmlformats.org/presentationml/2006/main">
  <p:tag name="AS_UNIQUEID" val="1916"/>
</p:tagLst>
</file>

<file path=ppt/tags/tag124.xml><?xml version="1.0" encoding="utf-8"?>
<p:tagLst xmlns:a="http://schemas.openxmlformats.org/drawingml/2006/main" xmlns:r="http://schemas.openxmlformats.org/officeDocument/2006/relationships" xmlns:p="http://schemas.openxmlformats.org/presentationml/2006/main">
  <p:tag name="AS_UNIQUEID" val="1917"/>
</p:tagLst>
</file>

<file path=ppt/tags/tag125.xml><?xml version="1.0" encoding="utf-8"?>
<p:tagLst xmlns:a="http://schemas.openxmlformats.org/drawingml/2006/main" xmlns:r="http://schemas.openxmlformats.org/officeDocument/2006/relationships" xmlns:p="http://schemas.openxmlformats.org/presentationml/2006/main">
  <p:tag name="AS_UNIQUEID" val="1918"/>
</p:tagLst>
</file>

<file path=ppt/tags/tag126.xml><?xml version="1.0" encoding="utf-8"?>
<p:tagLst xmlns:a="http://schemas.openxmlformats.org/drawingml/2006/main" xmlns:r="http://schemas.openxmlformats.org/officeDocument/2006/relationships" xmlns:p="http://schemas.openxmlformats.org/presentationml/2006/main">
  <p:tag name="AS_UNIQUEID" val="1920"/>
</p:tagLst>
</file>

<file path=ppt/tags/tag127.xml><?xml version="1.0" encoding="utf-8"?>
<p:tagLst xmlns:a="http://schemas.openxmlformats.org/drawingml/2006/main" xmlns:r="http://schemas.openxmlformats.org/officeDocument/2006/relationships" xmlns:p="http://schemas.openxmlformats.org/presentationml/2006/main">
  <p:tag name="AS_UNIQUEID" val="1921"/>
</p:tagLst>
</file>

<file path=ppt/tags/tag128.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29.xml><?xml version="1.0" encoding="utf-8"?>
<p:tagLst xmlns:a="http://schemas.openxmlformats.org/drawingml/2006/main" xmlns:r="http://schemas.openxmlformats.org/officeDocument/2006/relationships" xmlns:p="http://schemas.openxmlformats.org/presentationml/2006/main">
  <p:tag name="AS_UNIQUEID" val="1922"/>
</p:tagLst>
</file>

<file path=ppt/tags/tag13.xml><?xml version="1.0" encoding="utf-8"?>
<p:tagLst xmlns:a="http://schemas.openxmlformats.org/drawingml/2006/main" xmlns:r="http://schemas.openxmlformats.org/officeDocument/2006/relationships" xmlns:p="http://schemas.openxmlformats.org/presentationml/2006/main">
  <p:tag name="AS_UNIQUEID" val="1783"/>
</p:tagLst>
</file>

<file path=ppt/tags/tag130.xml><?xml version="1.0" encoding="utf-8"?>
<p:tagLst xmlns:a="http://schemas.openxmlformats.org/drawingml/2006/main" xmlns:r="http://schemas.openxmlformats.org/officeDocument/2006/relationships" xmlns:p="http://schemas.openxmlformats.org/presentationml/2006/main">
  <p:tag name="AS_UNIQUEID" val="1923"/>
</p:tagLst>
</file>

<file path=ppt/tags/tag131.xml><?xml version="1.0" encoding="utf-8"?>
<p:tagLst xmlns:a="http://schemas.openxmlformats.org/drawingml/2006/main" xmlns:r="http://schemas.openxmlformats.org/officeDocument/2006/relationships" xmlns:p="http://schemas.openxmlformats.org/presentationml/2006/main">
  <p:tag name="AS_UNIQUEID" val="1924"/>
</p:tagLst>
</file>

<file path=ppt/tags/tag132.xml><?xml version="1.0" encoding="utf-8"?>
<p:tagLst xmlns:a="http://schemas.openxmlformats.org/drawingml/2006/main" xmlns:r="http://schemas.openxmlformats.org/officeDocument/2006/relationships" xmlns:p="http://schemas.openxmlformats.org/presentationml/2006/main">
  <p:tag name="AS_UNIQUEID" val="1925"/>
</p:tagLst>
</file>

<file path=ppt/tags/tag133.xml><?xml version="1.0" encoding="utf-8"?>
<p:tagLst xmlns:a="http://schemas.openxmlformats.org/drawingml/2006/main" xmlns:r="http://schemas.openxmlformats.org/officeDocument/2006/relationships" xmlns:p="http://schemas.openxmlformats.org/presentationml/2006/main">
  <p:tag name="AS_UNIQUEID" val="1926"/>
</p:tagLst>
</file>

<file path=ppt/tags/tag134.xml><?xml version="1.0" encoding="utf-8"?>
<p:tagLst xmlns:a="http://schemas.openxmlformats.org/drawingml/2006/main" xmlns:r="http://schemas.openxmlformats.org/officeDocument/2006/relationships" xmlns:p="http://schemas.openxmlformats.org/presentationml/2006/main">
  <p:tag name="AS_UNIQUEID" val="1928"/>
</p:tagLst>
</file>

<file path=ppt/tags/tag135.xml><?xml version="1.0" encoding="utf-8"?>
<p:tagLst xmlns:a="http://schemas.openxmlformats.org/drawingml/2006/main" xmlns:r="http://schemas.openxmlformats.org/officeDocument/2006/relationships" xmlns:p="http://schemas.openxmlformats.org/presentationml/2006/main">
  <p:tag name="AS_UNIQUEID" val="1929"/>
</p:tagLst>
</file>

<file path=ppt/tags/tag136.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37.xml><?xml version="1.0" encoding="utf-8"?>
<p:tagLst xmlns:a="http://schemas.openxmlformats.org/drawingml/2006/main" xmlns:r="http://schemas.openxmlformats.org/officeDocument/2006/relationships" xmlns:p="http://schemas.openxmlformats.org/presentationml/2006/main">
  <p:tag name="AS_UNIQUEID" val="1931"/>
</p:tagLst>
</file>

<file path=ppt/tags/tag138.xml><?xml version="1.0" encoding="utf-8"?>
<p:tagLst xmlns:a="http://schemas.openxmlformats.org/drawingml/2006/main" xmlns:r="http://schemas.openxmlformats.org/officeDocument/2006/relationships" xmlns:p="http://schemas.openxmlformats.org/presentationml/2006/main">
  <p:tag name="AS_UNIQUEID" val="1932"/>
</p:tagLst>
</file>

<file path=ppt/tags/tag139.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4.xml><?xml version="1.0" encoding="utf-8"?>
<p:tagLst xmlns:a="http://schemas.openxmlformats.org/drawingml/2006/main" xmlns:r="http://schemas.openxmlformats.org/officeDocument/2006/relationships" xmlns:p="http://schemas.openxmlformats.org/presentationml/2006/main">
  <p:tag name="AS_UNIQUEID" val="1784"/>
</p:tagLst>
</file>

<file path=ppt/tags/tag140.xml><?xml version="1.0" encoding="utf-8"?>
<p:tagLst xmlns:a="http://schemas.openxmlformats.org/drawingml/2006/main" xmlns:r="http://schemas.openxmlformats.org/officeDocument/2006/relationships" xmlns:p="http://schemas.openxmlformats.org/presentationml/2006/main">
  <p:tag name="AS_UNIQUEID" val="1934"/>
</p:tagLst>
</file>

<file path=ppt/tags/tag141.xml><?xml version="1.0" encoding="utf-8"?>
<p:tagLst xmlns:a="http://schemas.openxmlformats.org/drawingml/2006/main" xmlns:r="http://schemas.openxmlformats.org/officeDocument/2006/relationships" xmlns:p="http://schemas.openxmlformats.org/presentationml/2006/main">
  <p:tag name="AS_UNIQUEID" val="1935"/>
</p:tagLst>
</file>

<file path=ppt/tags/tag142.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5.xml><?xml version="1.0" encoding="utf-8"?>
<p:tagLst xmlns:a="http://schemas.openxmlformats.org/drawingml/2006/main" xmlns:r="http://schemas.openxmlformats.org/officeDocument/2006/relationships" xmlns:p="http://schemas.openxmlformats.org/presentationml/2006/main">
  <p:tag name="AS_UNIQUEID" val="1785"/>
</p:tagLst>
</file>

<file path=ppt/tags/tag16.xml><?xml version="1.0" encoding="utf-8"?>
<p:tagLst xmlns:a="http://schemas.openxmlformats.org/drawingml/2006/main" xmlns:r="http://schemas.openxmlformats.org/officeDocument/2006/relationships" xmlns:p="http://schemas.openxmlformats.org/presentationml/2006/main">
  <p:tag name="AS_UNIQUEID" val="1786"/>
</p:tagLst>
</file>

<file path=ppt/tags/tag17.xml><?xml version="1.0" encoding="utf-8"?>
<p:tagLst xmlns:a="http://schemas.openxmlformats.org/drawingml/2006/main" xmlns:r="http://schemas.openxmlformats.org/officeDocument/2006/relationships" xmlns:p="http://schemas.openxmlformats.org/presentationml/2006/main">
  <p:tag name="AS_UNIQUEID" val="1788"/>
</p:tagLst>
</file>

<file path=ppt/tags/tag18.xml><?xml version="1.0" encoding="utf-8"?>
<p:tagLst xmlns:a="http://schemas.openxmlformats.org/drawingml/2006/main" xmlns:r="http://schemas.openxmlformats.org/officeDocument/2006/relationships" xmlns:p="http://schemas.openxmlformats.org/presentationml/2006/main">
  <p:tag name="AS_UNIQUEID" val="1789"/>
</p:tagLst>
</file>

<file path=ppt/tags/tag19.xml><?xml version="1.0" encoding="utf-8"?>
<p:tagLst xmlns:a="http://schemas.openxmlformats.org/drawingml/2006/main" xmlns:r="http://schemas.openxmlformats.org/officeDocument/2006/relationships" xmlns:p="http://schemas.openxmlformats.org/presentationml/2006/main">
  <p:tag name="AS_UNIQUEID" val="1790"/>
</p:tagLst>
</file>

<file path=ppt/tags/tag2.xml><?xml version="1.0" encoding="utf-8"?>
<p:tagLst xmlns:a="http://schemas.openxmlformats.org/drawingml/2006/main" xmlns:r="http://schemas.openxmlformats.org/officeDocument/2006/relationships" xmlns:p="http://schemas.openxmlformats.org/presentationml/2006/main">
  <p:tag name="AS_UNIQUEID" val="1845"/>
</p:tagLst>
</file>

<file path=ppt/tags/tag20.xml><?xml version="1.0" encoding="utf-8"?>
<p:tagLst xmlns:a="http://schemas.openxmlformats.org/drawingml/2006/main" xmlns:r="http://schemas.openxmlformats.org/officeDocument/2006/relationships" xmlns:p="http://schemas.openxmlformats.org/presentationml/2006/main">
  <p:tag name="AS_UNIQUEID" val="1791"/>
</p:tagLst>
</file>

<file path=ppt/tags/tag21.xml><?xml version="1.0" encoding="utf-8"?>
<p:tagLst xmlns:a="http://schemas.openxmlformats.org/drawingml/2006/main" xmlns:r="http://schemas.openxmlformats.org/officeDocument/2006/relationships" xmlns:p="http://schemas.openxmlformats.org/presentationml/2006/main">
  <p:tag name="AS_UNIQUEID" val="1792"/>
</p:tagLst>
</file>

<file path=ppt/tags/tag22.xml><?xml version="1.0" encoding="utf-8"?>
<p:tagLst xmlns:a="http://schemas.openxmlformats.org/drawingml/2006/main" xmlns:r="http://schemas.openxmlformats.org/officeDocument/2006/relationships" xmlns:p="http://schemas.openxmlformats.org/presentationml/2006/main">
  <p:tag name="AS_UNIQUEID" val="1794"/>
</p:tagLst>
</file>

<file path=ppt/tags/tag23.xml><?xml version="1.0" encoding="utf-8"?>
<p:tagLst xmlns:a="http://schemas.openxmlformats.org/drawingml/2006/main" xmlns:r="http://schemas.openxmlformats.org/officeDocument/2006/relationships" xmlns:p="http://schemas.openxmlformats.org/presentationml/2006/main">
  <p:tag name="AS_UNIQUEID" val="1795"/>
</p:tagLst>
</file>

<file path=ppt/tags/tag24.xml><?xml version="1.0" encoding="utf-8"?>
<p:tagLst xmlns:a="http://schemas.openxmlformats.org/drawingml/2006/main" xmlns:r="http://schemas.openxmlformats.org/officeDocument/2006/relationships" xmlns:p="http://schemas.openxmlformats.org/presentationml/2006/main">
  <p:tag name="AS_UNIQUEID" val="1796"/>
</p:tagLst>
</file>

<file path=ppt/tags/tag25.xml><?xml version="1.0" encoding="utf-8"?>
<p:tagLst xmlns:a="http://schemas.openxmlformats.org/drawingml/2006/main" xmlns:r="http://schemas.openxmlformats.org/officeDocument/2006/relationships" xmlns:p="http://schemas.openxmlformats.org/presentationml/2006/main">
  <p:tag name="AS_UNIQUEID" val="1797"/>
</p:tagLst>
</file>

<file path=ppt/tags/tag26.xml><?xml version="1.0" encoding="utf-8"?>
<p:tagLst xmlns:a="http://schemas.openxmlformats.org/drawingml/2006/main" xmlns:r="http://schemas.openxmlformats.org/officeDocument/2006/relationships" xmlns:p="http://schemas.openxmlformats.org/presentationml/2006/main">
  <p:tag name="AS_UNIQUEID" val="1798"/>
</p:tagLst>
</file>

<file path=ppt/tags/tag27.xml><?xml version="1.0" encoding="utf-8"?>
<p:tagLst xmlns:a="http://schemas.openxmlformats.org/drawingml/2006/main" xmlns:r="http://schemas.openxmlformats.org/officeDocument/2006/relationships" xmlns:p="http://schemas.openxmlformats.org/presentationml/2006/main">
  <p:tag name="AS_UNIQUEID" val="1799"/>
</p:tagLst>
</file>

<file path=ppt/tags/tag28.xml><?xml version="1.0" encoding="utf-8"?>
<p:tagLst xmlns:a="http://schemas.openxmlformats.org/drawingml/2006/main" xmlns:r="http://schemas.openxmlformats.org/officeDocument/2006/relationships" xmlns:p="http://schemas.openxmlformats.org/presentationml/2006/main">
  <p:tag name="AS_UNIQUEID" val="1801"/>
</p:tagLst>
</file>

<file path=ppt/tags/tag29.xml><?xml version="1.0" encoding="utf-8"?>
<p:tagLst xmlns:a="http://schemas.openxmlformats.org/drawingml/2006/main" xmlns:r="http://schemas.openxmlformats.org/officeDocument/2006/relationships" xmlns:p="http://schemas.openxmlformats.org/presentationml/2006/main">
  <p:tag name="AS_UNIQUEID" val="1802"/>
</p:tagLst>
</file>

<file path=ppt/tags/tag3.xml><?xml version="1.0" encoding="utf-8"?>
<p:tagLst xmlns:a="http://schemas.openxmlformats.org/drawingml/2006/main" xmlns:r="http://schemas.openxmlformats.org/officeDocument/2006/relationships" xmlns:p="http://schemas.openxmlformats.org/presentationml/2006/main">
  <p:tag name="AS_UNIQUEID" val="1846"/>
</p:tagLst>
</file>

<file path=ppt/tags/tag30.xml><?xml version="1.0" encoding="utf-8"?>
<p:tagLst xmlns:a="http://schemas.openxmlformats.org/drawingml/2006/main" xmlns:r="http://schemas.openxmlformats.org/officeDocument/2006/relationships" xmlns:p="http://schemas.openxmlformats.org/presentationml/2006/main">
  <p:tag name="AS_UNIQUEID" val="1803"/>
</p:tagLst>
</file>

<file path=ppt/tags/tag31.xml><?xml version="1.0" encoding="utf-8"?>
<p:tagLst xmlns:a="http://schemas.openxmlformats.org/drawingml/2006/main" xmlns:r="http://schemas.openxmlformats.org/officeDocument/2006/relationships" xmlns:p="http://schemas.openxmlformats.org/presentationml/2006/main">
  <p:tag name="AS_UNIQUEID" val="1804"/>
</p:tagLst>
</file>

<file path=ppt/tags/tag32.xml><?xml version="1.0" encoding="utf-8"?>
<p:tagLst xmlns:a="http://schemas.openxmlformats.org/drawingml/2006/main" xmlns:r="http://schemas.openxmlformats.org/officeDocument/2006/relationships" xmlns:p="http://schemas.openxmlformats.org/presentationml/2006/main">
  <p:tag name="AS_UNIQUEID" val="1805"/>
</p:tagLst>
</file>

<file path=ppt/tags/tag33.xml><?xml version="1.0" encoding="utf-8"?>
<p:tagLst xmlns:a="http://schemas.openxmlformats.org/drawingml/2006/main" xmlns:r="http://schemas.openxmlformats.org/officeDocument/2006/relationships" xmlns:p="http://schemas.openxmlformats.org/presentationml/2006/main">
  <p:tag name="AS_UNIQUEID" val="1806"/>
</p:tagLst>
</file>

<file path=ppt/tags/tag34.xml><?xml version="1.0" encoding="utf-8"?>
<p:tagLst xmlns:a="http://schemas.openxmlformats.org/drawingml/2006/main" xmlns:r="http://schemas.openxmlformats.org/officeDocument/2006/relationships" xmlns:p="http://schemas.openxmlformats.org/presentationml/2006/main">
  <p:tag name="AS_UNIQUEID" val="1807"/>
</p:tagLst>
</file>

<file path=ppt/tags/tag35.xml><?xml version="1.0" encoding="utf-8"?>
<p:tagLst xmlns:a="http://schemas.openxmlformats.org/drawingml/2006/main" xmlns:r="http://schemas.openxmlformats.org/officeDocument/2006/relationships" xmlns:p="http://schemas.openxmlformats.org/presentationml/2006/main">
  <p:tag name="AS_UNIQUEID" val="1808"/>
</p:tagLst>
</file>

<file path=ppt/tags/tag36.xml><?xml version="1.0" encoding="utf-8"?>
<p:tagLst xmlns:a="http://schemas.openxmlformats.org/drawingml/2006/main" xmlns:r="http://schemas.openxmlformats.org/officeDocument/2006/relationships" xmlns:p="http://schemas.openxmlformats.org/presentationml/2006/main">
  <p:tag name="AS_UNIQUEID" val="1810"/>
</p:tagLst>
</file>

<file path=ppt/tags/tag37.xml><?xml version="1.0" encoding="utf-8"?>
<p:tagLst xmlns:a="http://schemas.openxmlformats.org/drawingml/2006/main" xmlns:r="http://schemas.openxmlformats.org/officeDocument/2006/relationships" xmlns:p="http://schemas.openxmlformats.org/presentationml/2006/main">
  <p:tag name="AS_UNIQUEID" val="1811"/>
</p:tagLst>
</file>

<file path=ppt/tags/tag38.xml><?xml version="1.0" encoding="utf-8"?>
<p:tagLst xmlns:a="http://schemas.openxmlformats.org/drawingml/2006/main" xmlns:r="http://schemas.openxmlformats.org/officeDocument/2006/relationships" xmlns:p="http://schemas.openxmlformats.org/presentationml/2006/main">
  <p:tag name="AS_UNIQUEID" val="1812"/>
</p:tagLst>
</file>

<file path=ppt/tags/tag39.xml><?xml version="1.0" encoding="utf-8"?>
<p:tagLst xmlns:a="http://schemas.openxmlformats.org/drawingml/2006/main" xmlns:r="http://schemas.openxmlformats.org/officeDocument/2006/relationships" xmlns:p="http://schemas.openxmlformats.org/presentationml/2006/main">
  <p:tag name="AS_UNIQUEID" val="1813"/>
</p:tagLst>
</file>

<file path=ppt/tags/tag4.xml><?xml version="1.0" encoding="utf-8"?>
<p:tagLst xmlns:a="http://schemas.openxmlformats.org/drawingml/2006/main" xmlns:r="http://schemas.openxmlformats.org/officeDocument/2006/relationships" xmlns:p="http://schemas.openxmlformats.org/presentationml/2006/main">
  <p:tag name="AS_UNIQUEID" val="1847"/>
</p:tagLst>
</file>

<file path=ppt/tags/tag40.xml><?xml version="1.0" encoding="utf-8"?>
<p:tagLst xmlns:a="http://schemas.openxmlformats.org/drawingml/2006/main" xmlns:r="http://schemas.openxmlformats.org/officeDocument/2006/relationships" xmlns:p="http://schemas.openxmlformats.org/presentationml/2006/main">
  <p:tag name="AS_UNIQUEID" val="1815"/>
</p:tagLst>
</file>

<file path=ppt/tags/tag41.xml><?xml version="1.0" encoding="utf-8"?>
<p:tagLst xmlns:a="http://schemas.openxmlformats.org/drawingml/2006/main" xmlns:r="http://schemas.openxmlformats.org/officeDocument/2006/relationships" xmlns:p="http://schemas.openxmlformats.org/presentationml/2006/main">
  <p:tag name="AS_UNIQUEID" val="1816"/>
</p:tagLst>
</file>

<file path=ppt/tags/tag42.xml><?xml version="1.0" encoding="utf-8"?>
<p:tagLst xmlns:a="http://schemas.openxmlformats.org/drawingml/2006/main" xmlns:r="http://schemas.openxmlformats.org/officeDocument/2006/relationships" xmlns:p="http://schemas.openxmlformats.org/presentationml/2006/main">
  <p:tag name="AS_UNIQUEID" val="1817"/>
</p:tagLst>
</file>

<file path=ppt/tags/tag43.xml><?xml version="1.0" encoding="utf-8"?>
<p:tagLst xmlns:a="http://schemas.openxmlformats.org/drawingml/2006/main" xmlns:r="http://schemas.openxmlformats.org/officeDocument/2006/relationships" xmlns:p="http://schemas.openxmlformats.org/presentationml/2006/main">
  <p:tag name="AS_UNIQUEID" val="1819"/>
</p:tagLst>
</file>

<file path=ppt/tags/tag44.xml><?xml version="1.0" encoding="utf-8"?>
<p:tagLst xmlns:a="http://schemas.openxmlformats.org/drawingml/2006/main" xmlns:r="http://schemas.openxmlformats.org/officeDocument/2006/relationships" xmlns:p="http://schemas.openxmlformats.org/presentationml/2006/main">
  <p:tag name="AS_UNIQUEID" val="1820"/>
</p:tagLst>
</file>

<file path=ppt/tags/tag45.xml><?xml version="1.0" encoding="utf-8"?>
<p:tagLst xmlns:a="http://schemas.openxmlformats.org/drawingml/2006/main" xmlns:r="http://schemas.openxmlformats.org/officeDocument/2006/relationships" xmlns:p="http://schemas.openxmlformats.org/presentationml/2006/main">
  <p:tag name="AS_UNIQUEID" val="1821"/>
</p:tagLst>
</file>

<file path=ppt/tags/tag46.xml><?xml version="1.0" encoding="utf-8"?>
<p:tagLst xmlns:a="http://schemas.openxmlformats.org/drawingml/2006/main" xmlns:r="http://schemas.openxmlformats.org/officeDocument/2006/relationships" xmlns:p="http://schemas.openxmlformats.org/presentationml/2006/main">
  <p:tag name="AS_UNIQUEID" val="1822"/>
</p:tagLst>
</file>

<file path=ppt/tags/tag47.xml><?xml version="1.0" encoding="utf-8"?>
<p:tagLst xmlns:a="http://schemas.openxmlformats.org/drawingml/2006/main" xmlns:r="http://schemas.openxmlformats.org/officeDocument/2006/relationships" xmlns:p="http://schemas.openxmlformats.org/presentationml/2006/main">
  <p:tag name="AS_UNIQUEID" val="1823"/>
</p:tagLst>
</file>

<file path=ppt/tags/tag48.xml><?xml version="1.0" encoding="utf-8"?>
<p:tagLst xmlns:a="http://schemas.openxmlformats.org/drawingml/2006/main" xmlns:r="http://schemas.openxmlformats.org/officeDocument/2006/relationships" xmlns:p="http://schemas.openxmlformats.org/presentationml/2006/main">
  <p:tag name="AS_UNIQUEID" val="1824"/>
</p:tagLst>
</file>

<file path=ppt/tags/tag49.xml><?xml version="1.0" encoding="utf-8"?>
<p:tagLst xmlns:a="http://schemas.openxmlformats.org/drawingml/2006/main" xmlns:r="http://schemas.openxmlformats.org/officeDocument/2006/relationships" xmlns:p="http://schemas.openxmlformats.org/presentationml/2006/main">
  <p:tag name="AS_UNIQUEID" val="1826"/>
</p:tagLst>
</file>

<file path=ppt/tags/tag5.xml><?xml version="1.0" encoding="utf-8"?>
<p:tagLst xmlns:a="http://schemas.openxmlformats.org/drawingml/2006/main" xmlns:r="http://schemas.openxmlformats.org/officeDocument/2006/relationships" xmlns:p="http://schemas.openxmlformats.org/presentationml/2006/main">
  <p:tag name="AS_UNIQUEID" val="1848"/>
</p:tagLst>
</file>

<file path=ppt/tags/tag50.xml><?xml version="1.0" encoding="utf-8"?>
<p:tagLst xmlns:a="http://schemas.openxmlformats.org/drawingml/2006/main" xmlns:r="http://schemas.openxmlformats.org/officeDocument/2006/relationships" xmlns:p="http://schemas.openxmlformats.org/presentationml/2006/main">
  <p:tag name="AS_UNIQUEID" val="1827"/>
</p:tagLst>
</file>

<file path=ppt/tags/tag51.xml><?xml version="1.0" encoding="utf-8"?>
<p:tagLst xmlns:a="http://schemas.openxmlformats.org/drawingml/2006/main" xmlns:r="http://schemas.openxmlformats.org/officeDocument/2006/relationships" xmlns:p="http://schemas.openxmlformats.org/presentationml/2006/main">
  <p:tag name="AS_UNIQUEID" val="1828"/>
</p:tagLst>
</file>

<file path=ppt/tags/tag52.xml><?xml version="1.0" encoding="utf-8"?>
<p:tagLst xmlns:a="http://schemas.openxmlformats.org/drawingml/2006/main" xmlns:r="http://schemas.openxmlformats.org/officeDocument/2006/relationships" xmlns:p="http://schemas.openxmlformats.org/presentationml/2006/main">
  <p:tag name="AS_UNIQUEID" val="1829"/>
</p:tagLst>
</file>

<file path=ppt/tags/tag53.xml><?xml version="1.0" encoding="utf-8"?>
<p:tagLst xmlns:a="http://schemas.openxmlformats.org/drawingml/2006/main" xmlns:r="http://schemas.openxmlformats.org/officeDocument/2006/relationships" xmlns:p="http://schemas.openxmlformats.org/presentationml/2006/main">
  <p:tag name="AS_UNIQUEID" val="1830"/>
</p:tagLst>
</file>

<file path=ppt/tags/tag54.xml><?xml version="1.0" encoding="utf-8"?>
<p:tagLst xmlns:a="http://schemas.openxmlformats.org/drawingml/2006/main" xmlns:r="http://schemas.openxmlformats.org/officeDocument/2006/relationships" xmlns:p="http://schemas.openxmlformats.org/presentationml/2006/main">
  <p:tag name="AS_UNIQUEID" val="1831"/>
</p:tagLst>
</file>

<file path=ppt/tags/tag55.xml><?xml version="1.0" encoding="utf-8"?>
<p:tagLst xmlns:a="http://schemas.openxmlformats.org/drawingml/2006/main" xmlns:r="http://schemas.openxmlformats.org/officeDocument/2006/relationships" xmlns:p="http://schemas.openxmlformats.org/presentationml/2006/main">
  <p:tag name="AS_UNIQUEID" val="1833"/>
</p:tagLst>
</file>

<file path=ppt/tags/tag56.xml><?xml version="1.0" encoding="utf-8"?>
<p:tagLst xmlns:a="http://schemas.openxmlformats.org/drawingml/2006/main" xmlns:r="http://schemas.openxmlformats.org/officeDocument/2006/relationships" xmlns:p="http://schemas.openxmlformats.org/presentationml/2006/main">
  <p:tag name="AS_UNIQUEID" val="1834"/>
</p:tagLst>
</file>

<file path=ppt/tags/tag57.xml><?xml version="1.0" encoding="utf-8"?>
<p:tagLst xmlns:a="http://schemas.openxmlformats.org/drawingml/2006/main" xmlns:r="http://schemas.openxmlformats.org/officeDocument/2006/relationships" xmlns:p="http://schemas.openxmlformats.org/presentationml/2006/main">
  <p:tag name="AS_UNIQUEID" val="1835"/>
</p:tagLst>
</file>

<file path=ppt/tags/tag58.xml><?xml version="1.0" encoding="utf-8"?>
<p:tagLst xmlns:a="http://schemas.openxmlformats.org/drawingml/2006/main" xmlns:r="http://schemas.openxmlformats.org/officeDocument/2006/relationships" xmlns:p="http://schemas.openxmlformats.org/presentationml/2006/main">
  <p:tag name="AS_UNIQUEID" val="1836"/>
</p:tagLst>
</file>

<file path=ppt/tags/tag59.xml><?xml version="1.0" encoding="utf-8"?>
<p:tagLst xmlns:a="http://schemas.openxmlformats.org/drawingml/2006/main" xmlns:r="http://schemas.openxmlformats.org/officeDocument/2006/relationships" xmlns:p="http://schemas.openxmlformats.org/presentationml/2006/main">
  <p:tag name="AS_UNIQUEID" val="1837"/>
</p:tagLst>
</file>

<file path=ppt/tags/tag6.xml><?xml version="1.0" encoding="utf-8"?>
<p:tagLst xmlns:a="http://schemas.openxmlformats.org/drawingml/2006/main" xmlns:r="http://schemas.openxmlformats.org/officeDocument/2006/relationships" xmlns:p="http://schemas.openxmlformats.org/presentationml/2006/main">
  <p:tag name="AS_UNIQUEID" val="1849"/>
</p:tagLst>
</file>

<file path=ppt/tags/tag60.xml><?xml version="1.0" encoding="utf-8"?>
<p:tagLst xmlns:a="http://schemas.openxmlformats.org/drawingml/2006/main" xmlns:r="http://schemas.openxmlformats.org/officeDocument/2006/relationships" xmlns:p="http://schemas.openxmlformats.org/presentationml/2006/main">
  <p:tag name="AS_UNIQUEID" val="1839"/>
</p:tagLst>
</file>

<file path=ppt/tags/tag61.xml><?xml version="1.0" encoding="utf-8"?>
<p:tagLst xmlns:a="http://schemas.openxmlformats.org/drawingml/2006/main" xmlns:r="http://schemas.openxmlformats.org/officeDocument/2006/relationships" xmlns:p="http://schemas.openxmlformats.org/presentationml/2006/main">
  <p:tag name="AS_UNIQUEID" val="1840"/>
</p:tagLst>
</file>

<file path=ppt/tags/tag62.xml><?xml version="1.0" encoding="utf-8"?>
<p:tagLst xmlns:a="http://schemas.openxmlformats.org/drawingml/2006/main" xmlns:r="http://schemas.openxmlformats.org/officeDocument/2006/relationships" xmlns:p="http://schemas.openxmlformats.org/presentationml/2006/main">
  <p:tag name="AS_UNIQUEID" val="1841"/>
</p:tagLst>
</file>

<file path=ppt/tags/tag63.xml><?xml version="1.0" encoding="utf-8"?>
<p:tagLst xmlns:a="http://schemas.openxmlformats.org/drawingml/2006/main" xmlns:r="http://schemas.openxmlformats.org/officeDocument/2006/relationships" xmlns:p="http://schemas.openxmlformats.org/presentationml/2006/main">
  <p:tag name="AS_UNIQUEID" val="1842"/>
</p:tagLst>
</file>

<file path=ppt/tags/tag64.xml><?xml version="1.0" encoding="utf-8"?>
<p:tagLst xmlns:a="http://schemas.openxmlformats.org/drawingml/2006/main" xmlns:r="http://schemas.openxmlformats.org/officeDocument/2006/relationships" xmlns:p="http://schemas.openxmlformats.org/presentationml/2006/main">
  <p:tag name="AS_UNIQUEID" val="1843"/>
</p:tagLst>
</file>

<file path=ppt/tags/tag65.xml><?xml version="1.0" encoding="utf-8"?>
<p:tagLst xmlns:a="http://schemas.openxmlformats.org/drawingml/2006/main" xmlns:r="http://schemas.openxmlformats.org/officeDocument/2006/relationships" xmlns:p="http://schemas.openxmlformats.org/presentationml/2006/main">
  <p:tag name="AS_UNIQUEID" val="1851"/>
</p:tagLst>
</file>

<file path=ppt/tags/tag66.xml><?xml version="1.0" encoding="utf-8"?>
<p:tagLst xmlns:a="http://schemas.openxmlformats.org/drawingml/2006/main" xmlns:r="http://schemas.openxmlformats.org/officeDocument/2006/relationships" xmlns:p="http://schemas.openxmlformats.org/presentationml/2006/main">
  <p:tag name="AS_UNIQUEID" val="1852"/>
</p:tagLst>
</file>

<file path=ppt/tags/tag67.xml><?xml version="1.0" encoding="utf-8"?>
<p:tagLst xmlns:a="http://schemas.openxmlformats.org/drawingml/2006/main" xmlns:r="http://schemas.openxmlformats.org/officeDocument/2006/relationships" xmlns:p="http://schemas.openxmlformats.org/presentationml/2006/main">
  <p:tag name="AS_UNIQUEID" val="1853"/>
</p:tagLst>
</file>

<file path=ppt/tags/tag68.xml><?xml version="1.0" encoding="utf-8"?>
<p:tagLst xmlns:a="http://schemas.openxmlformats.org/drawingml/2006/main" xmlns:r="http://schemas.openxmlformats.org/officeDocument/2006/relationships" xmlns:p="http://schemas.openxmlformats.org/presentationml/2006/main">
  <p:tag name="AS_UNIQUEID" val="1854"/>
</p:tagLst>
</file>

<file path=ppt/tags/tag69.xml><?xml version="1.0" encoding="utf-8"?>
<p:tagLst xmlns:a="http://schemas.openxmlformats.org/drawingml/2006/main" xmlns:r="http://schemas.openxmlformats.org/officeDocument/2006/relationships" xmlns:p="http://schemas.openxmlformats.org/presentationml/2006/main">
  <p:tag name="AS_UNIQUEID" val="1855"/>
</p:tagLst>
</file>

<file path=ppt/tags/tag7.xml><?xml version="1.0" encoding="utf-8"?>
<p:tagLst xmlns:a="http://schemas.openxmlformats.org/drawingml/2006/main" xmlns:r="http://schemas.openxmlformats.org/officeDocument/2006/relationships" xmlns:p="http://schemas.openxmlformats.org/presentationml/2006/main">
  <p:tag name="AS_UNIQUEID" val="1776"/>
</p:tagLst>
</file>

<file path=ppt/tags/tag70.xml><?xml version="1.0" encoding="utf-8"?>
<p:tagLst xmlns:a="http://schemas.openxmlformats.org/drawingml/2006/main" xmlns:r="http://schemas.openxmlformats.org/officeDocument/2006/relationships" xmlns:p="http://schemas.openxmlformats.org/presentationml/2006/main">
  <p:tag name="AS_UNIQUEID" val="1856"/>
</p:tagLst>
</file>

<file path=ppt/tags/tag71.xml><?xml version="1.0" encoding="utf-8"?>
<p:tagLst xmlns:a="http://schemas.openxmlformats.org/drawingml/2006/main" xmlns:r="http://schemas.openxmlformats.org/officeDocument/2006/relationships" xmlns:p="http://schemas.openxmlformats.org/presentationml/2006/main">
  <p:tag name="AS_UNIQUEID" val="1774"/>
</p:tagLst>
</file>

<file path=ppt/tags/tag72.xml><?xml version="1.0" encoding="utf-8"?>
<p:tagLst xmlns:a="http://schemas.openxmlformats.org/drawingml/2006/main" xmlns:r="http://schemas.openxmlformats.org/officeDocument/2006/relationships" xmlns:p="http://schemas.openxmlformats.org/presentationml/2006/main">
  <p:tag name="AS_UNIQUEID" val="1861"/>
</p:tagLst>
</file>

<file path=ppt/tags/tag73.xml><?xml version="1.0" encoding="utf-8"?>
<p:tagLst xmlns:a="http://schemas.openxmlformats.org/drawingml/2006/main" xmlns:r="http://schemas.openxmlformats.org/officeDocument/2006/relationships" xmlns:p="http://schemas.openxmlformats.org/presentationml/2006/main">
  <p:tag name="AS_UNIQUEID" val="1862"/>
</p:tagLst>
</file>

<file path=ppt/tags/tag74.xml><?xml version="1.0" encoding="utf-8"?>
<p:tagLst xmlns:a="http://schemas.openxmlformats.org/drawingml/2006/main" xmlns:r="http://schemas.openxmlformats.org/officeDocument/2006/relationships" xmlns:p="http://schemas.openxmlformats.org/presentationml/2006/main">
  <p:tag name="AS_UNIQUEID" val="1863"/>
</p:tagLst>
</file>

<file path=ppt/tags/tag75.xml><?xml version="1.0" encoding="utf-8"?>
<p:tagLst xmlns:a="http://schemas.openxmlformats.org/drawingml/2006/main" xmlns:r="http://schemas.openxmlformats.org/officeDocument/2006/relationships" xmlns:p="http://schemas.openxmlformats.org/presentationml/2006/main">
  <p:tag name="AS_UNIQUEID" val="1864"/>
</p:tagLst>
</file>

<file path=ppt/tags/tag76.xml><?xml version="1.0" encoding="utf-8"?>
<p:tagLst xmlns:a="http://schemas.openxmlformats.org/drawingml/2006/main" xmlns:r="http://schemas.openxmlformats.org/officeDocument/2006/relationships" xmlns:p="http://schemas.openxmlformats.org/presentationml/2006/main">
  <p:tag name="AS_UNIQUEID" val="1865"/>
</p:tagLst>
</file>

<file path=ppt/tags/tag77.xml><?xml version="1.0" encoding="utf-8"?>
<p:tagLst xmlns:a="http://schemas.openxmlformats.org/drawingml/2006/main" xmlns:r="http://schemas.openxmlformats.org/officeDocument/2006/relationships" xmlns:p="http://schemas.openxmlformats.org/presentationml/2006/main">
  <p:tag name="AS_UNIQUEID" val="1866"/>
</p:tagLst>
</file>

<file path=ppt/tags/tag78.xml><?xml version="1.0" encoding="utf-8"?>
<p:tagLst xmlns:a="http://schemas.openxmlformats.org/drawingml/2006/main" xmlns:r="http://schemas.openxmlformats.org/officeDocument/2006/relationships" xmlns:p="http://schemas.openxmlformats.org/presentationml/2006/main">
  <p:tag name="AS_UNIQUEID" val="1858"/>
</p:tagLst>
</file>

<file path=ppt/tags/tag79.xml><?xml version="1.0" encoding="utf-8"?>
<p:tagLst xmlns:a="http://schemas.openxmlformats.org/drawingml/2006/main" xmlns:r="http://schemas.openxmlformats.org/officeDocument/2006/relationships" xmlns:p="http://schemas.openxmlformats.org/presentationml/2006/main">
  <p:tag name="AS_UNIQUEID" val="1859"/>
</p:tagLst>
</file>

<file path=ppt/tags/tag8.xml><?xml version="1.0" encoding="utf-8"?>
<p:tagLst xmlns:a="http://schemas.openxmlformats.org/drawingml/2006/main" xmlns:r="http://schemas.openxmlformats.org/officeDocument/2006/relationships" xmlns:p="http://schemas.openxmlformats.org/presentationml/2006/main">
  <p:tag name="AS_UNIQUEID" val="1777"/>
</p:tagLst>
</file>

<file path=ppt/tags/tag80.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81.xml><?xml version="1.0" encoding="utf-8"?>
<p:tagLst xmlns:a="http://schemas.openxmlformats.org/drawingml/2006/main" xmlns:r="http://schemas.openxmlformats.org/officeDocument/2006/relationships" xmlns:p="http://schemas.openxmlformats.org/presentationml/2006/main">
  <p:tag name="AS_UNIQUEID" val="1869"/>
</p:tagLst>
</file>

<file path=ppt/tags/tag82.xml><?xml version="1.0" encoding="utf-8"?>
<p:tagLst xmlns:a="http://schemas.openxmlformats.org/drawingml/2006/main" xmlns:r="http://schemas.openxmlformats.org/officeDocument/2006/relationships" xmlns:p="http://schemas.openxmlformats.org/presentationml/2006/main">
  <p:tag name="AS_UNIQUEID" val="1870"/>
</p:tagLst>
</file>

<file path=ppt/tags/tag83.xml><?xml version="1.0" encoding="utf-8"?>
<p:tagLst xmlns:a="http://schemas.openxmlformats.org/drawingml/2006/main" xmlns:r="http://schemas.openxmlformats.org/officeDocument/2006/relationships" xmlns:p="http://schemas.openxmlformats.org/presentationml/2006/main">
  <p:tag name="AS_UNIQUEID" val="1872"/>
</p:tagLst>
</file>

<file path=ppt/tags/tag84.xml><?xml version="1.0" encoding="utf-8"?>
<p:tagLst xmlns:a="http://schemas.openxmlformats.org/drawingml/2006/main" xmlns:r="http://schemas.openxmlformats.org/officeDocument/2006/relationships" xmlns:p="http://schemas.openxmlformats.org/presentationml/2006/main">
  <p:tag name="AS_UNIQUEID" val="1774"/>
</p:tagLst>
</file>

<file path=ppt/tags/tag85.xml><?xml version="1.0" encoding="utf-8"?>
<p:tagLst xmlns:a="http://schemas.openxmlformats.org/drawingml/2006/main" xmlns:r="http://schemas.openxmlformats.org/officeDocument/2006/relationships" xmlns:p="http://schemas.openxmlformats.org/presentationml/2006/main">
  <p:tag name="AS_UNIQUEID" val="1873"/>
</p:tagLst>
</file>

<file path=ppt/tags/tag86.xml><?xml version="1.0" encoding="utf-8"?>
<p:tagLst xmlns:a="http://schemas.openxmlformats.org/drawingml/2006/main" xmlns:r="http://schemas.openxmlformats.org/officeDocument/2006/relationships" xmlns:p="http://schemas.openxmlformats.org/presentationml/2006/main">
  <p:tag name="AS_UNIQUEID" val="1774"/>
</p:tagLst>
</file>

<file path=ppt/tags/tag87.xml><?xml version="1.0" encoding="utf-8"?>
<p:tagLst xmlns:a="http://schemas.openxmlformats.org/drawingml/2006/main" xmlns:r="http://schemas.openxmlformats.org/officeDocument/2006/relationships" xmlns:p="http://schemas.openxmlformats.org/presentationml/2006/main">
  <p:tag name="AS_UNIQUEID" val="1875"/>
</p:tagLst>
</file>

<file path=ppt/tags/tag88.xml><?xml version="1.0" encoding="utf-8"?>
<p:tagLst xmlns:a="http://schemas.openxmlformats.org/drawingml/2006/main" xmlns:r="http://schemas.openxmlformats.org/officeDocument/2006/relationships" xmlns:p="http://schemas.openxmlformats.org/presentationml/2006/main">
  <p:tag name="AS_UNIQUEID" val="1876"/>
</p:tagLst>
</file>

<file path=ppt/tags/tag89.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9.xml><?xml version="1.0" encoding="utf-8"?>
<p:tagLst xmlns:a="http://schemas.openxmlformats.org/drawingml/2006/main" xmlns:r="http://schemas.openxmlformats.org/officeDocument/2006/relationships" xmlns:p="http://schemas.openxmlformats.org/presentationml/2006/main">
  <p:tag name="AS_UNIQUEID" val="1778"/>
</p:tagLst>
</file>

<file path=ppt/tags/tag90.xml><?xml version="1.0" encoding="utf-8"?>
<p:tagLst xmlns:a="http://schemas.openxmlformats.org/drawingml/2006/main" xmlns:r="http://schemas.openxmlformats.org/officeDocument/2006/relationships" xmlns:p="http://schemas.openxmlformats.org/presentationml/2006/main">
  <p:tag name="AS_UNIQUEID" val="1878"/>
</p:tagLst>
</file>

<file path=ppt/tags/tag91.xml><?xml version="1.0" encoding="utf-8"?>
<p:tagLst xmlns:a="http://schemas.openxmlformats.org/drawingml/2006/main" xmlns:r="http://schemas.openxmlformats.org/officeDocument/2006/relationships" xmlns:p="http://schemas.openxmlformats.org/presentationml/2006/main">
  <p:tag name="AS_UNIQUEID" val="1879"/>
</p:tagLst>
</file>

<file path=ppt/tags/tag92.xml><?xml version="1.0" encoding="utf-8"?>
<p:tagLst xmlns:a="http://schemas.openxmlformats.org/drawingml/2006/main" xmlns:r="http://schemas.openxmlformats.org/officeDocument/2006/relationships" xmlns:p="http://schemas.openxmlformats.org/presentationml/2006/main">
  <p:tag name="AS_UNIQUEID" val="1881"/>
</p:tagLst>
</file>

<file path=ppt/tags/tag93.xml><?xml version="1.0" encoding="utf-8"?>
<p:tagLst xmlns:a="http://schemas.openxmlformats.org/drawingml/2006/main" xmlns:r="http://schemas.openxmlformats.org/officeDocument/2006/relationships" xmlns:p="http://schemas.openxmlformats.org/presentationml/2006/main">
  <p:tag name="AS_UNIQUEID" val="1882"/>
</p:tagLst>
</file>

<file path=ppt/tags/tag94.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95.xml><?xml version="1.0" encoding="utf-8"?>
<p:tagLst xmlns:a="http://schemas.openxmlformats.org/drawingml/2006/main" xmlns:r="http://schemas.openxmlformats.org/officeDocument/2006/relationships" xmlns:p="http://schemas.openxmlformats.org/presentationml/2006/main">
  <p:tag name="AS_UNIQUEID" val="1884"/>
</p:tagLst>
</file>

<file path=ppt/tags/tag96.xml><?xml version="1.0" encoding="utf-8"?>
<p:tagLst xmlns:a="http://schemas.openxmlformats.org/drawingml/2006/main" xmlns:r="http://schemas.openxmlformats.org/officeDocument/2006/relationships" xmlns:p="http://schemas.openxmlformats.org/presentationml/2006/main">
  <p:tag name="AS_UNIQUEID" val="1885"/>
</p:tagLst>
</file>

<file path=ppt/tags/tag97.xml><?xml version="1.0" encoding="utf-8"?>
<p:tagLst xmlns:a="http://schemas.openxmlformats.org/drawingml/2006/main" xmlns:r="http://schemas.openxmlformats.org/officeDocument/2006/relationships" xmlns:p="http://schemas.openxmlformats.org/presentationml/2006/main">
  <p:tag name="AS_UNIQUEID" val="1886"/>
</p:tagLst>
</file>

<file path=ppt/tags/tag98.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99.xml><?xml version="1.0" encoding="utf-8"?>
<p:tagLst xmlns:a="http://schemas.openxmlformats.org/drawingml/2006/main" xmlns:r="http://schemas.openxmlformats.org/officeDocument/2006/relationships" xmlns:p="http://schemas.openxmlformats.org/presentationml/2006/main">
  <p:tag name="AS_UNIQUEID" val="1888"/>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2857</Words>
  <Application>Microsoft Office PowerPoint</Application>
  <PresentationFormat>自定义</PresentationFormat>
  <Paragraphs>125</Paragraphs>
  <Slides>18</Slides>
  <Notes>1</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默认设计模板</vt:lpstr>
      <vt:lpstr>PowerPoint 演示文稿</vt:lpstr>
      <vt:lpstr>新课程标准有关要求</vt:lpstr>
      <vt:lpstr>PowerPoint 演示文稿</vt:lpstr>
      <vt:lpstr> 单元学习目标</vt:lpstr>
      <vt:lpstr>本课学习目标</vt:lpstr>
      <vt:lpstr>情境导入</vt:lpstr>
      <vt:lpstr>学习任务一：掌握文言知识</vt:lpstr>
      <vt:lpstr>学习任务一：掌握文言知识 </vt:lpstr>
      <vt:lpstr>活动三：翻译课文，注意落实重点词语和特殊句式。理解文意。 </vt:lpstr>
      <vt:lpstr>PowerPoint 演示文稿</vt:lpstr>
      <vt:lpstr>学习任务二：梳理思路，把握“学习之道”</vt:lpstr>
      <vt:lpstr>活动二：两文中都阐释了学习的重要性，其中有关“学习之道”都涉及到了哪些具体内容，依据文本分条概括。小组同学一起概括梳理。</vt:lpstr>
      <vt:lpstr>学习任务三：理解观点的针对性</vt:lpstr>
      <vt:lpstr>  （柳宗元《答韦中立论师道书》）“今之世不闻有师;有,辄哗笑之,以为狂人。独韩愈奋不顾流俗,犯笑侮,收召后学,作《师说》,因抗颜而为师。世果群怪聚骂,指目牵引,而增与为言辞。愈以是得狂名。居长安,炊不暇熟,又挈挈而东,如是者数矣。”     译文：孟子说：“人的毛病在于喜欢做别人的老师。”从魏晋以来，人们更加不追随老师学习，现在(唐)则没听说有人敢为人师；有的话往往讥笑他，认为是个狂妄的人。只有韩愈奋勇不顾世俗的眼光，勇于触犯众人的忌讳，甘愿承受他人的讥笑和侮辱，招收后进学生，写了师说这篇文章，容色严正地当地老师。世人果然君起责怪他，指指点点，互递眼色，相互拉扯，加油添醋的非议他。韩愈因此得了狂妄的名声；住在长安，饭都来不及煮熟，又忽忙东去，这种情形已经很多次了。</vt:lpstr>
      <vt:lpstr>班内交流老师引导，形成较为一致的看法</vt:lpstr>
      <vt:lpstr>任务四：理解并学习比喻和对比的论证方法</vt:lpstr>
      <vt:lpstr>任务四：理解并学习比喻和对比的论证方法</vt:lpstr>
      <vt:lpstr>任务五：举办学习交流会</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2021-10-25T13:29:50Z</cp:lastPrinted>
  <dcterms:created xsi:type="dcterms:W3CDTF">2021-10-25T13:29:50Z</dcterms:created>
  <dcterms:modified xsi:type="dcterms:W3CDTF">2022-09-25T02:35:27Z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