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sldIdLst>
    <p:sldId id="256" r:id="rId2"/>
    <p:sldId id="282" r:id="rId3"/>
    <p:sldId id="432" r:id="rId4"/>
    <p:sldId id="538" r:id="rId5"/>
    <p:sldId id="539" r:id="rId6"/>
    <p:sldId id="540" r:id="rId7"/>
    <p:sldId id="543" r:id="rId8"/>
    <p:sldId id="544" r:id="rId9"/>
    <p:sldId id="545" r:id="rId10"/>
    <p:sldId id="546" r:id="rId11"/>
    <p:sldId id="547" r:id="rId12"/>
    <p:sldId id="548" r:id="rId13"/>
    <p:sldId id="549" r:id="rId14"/>
    <p:sldId id="515" r:id="rId15"/>
    <p:sldId id="600" r:id="rId16"/>
    <p:sldId id="541" r:id="rId17"/>
    <p:sldId id="542" r:id="rId18"/>
    <p:sldId id="488" r:id="rId19"/>
    <p:sldId id="257" r:id="rId20"/>
    <p:sldId id="490" r:id="rId21"/>
    <p:sldId id="448" r:id="rId22"/>
    <p:sldId id="599" r:id="rId23"/>
    <p:sldId id="577" r:id="rId24"/>
    <p:sldId id="578" r:id="rId25"/>
    <p:sldId id="580" r:id="rId26"/>
    <p:sldId id="581" r:id="rId27"/>
    <p:sldId id="579" r:id="rId28"/>
    <p:sldId id="484" r:id="rId29"/>
    <p:sldId id="268" r:id="rId30"/>
    <p:sldId id="286" r:id="rId31"/>
    <p:sldId id="287" r:id="rId32"/>
    <p:sldId id="300" r:id="rId33"/>
    <p:sldId id="301" r:id="rId34"/>
    <p:sldId id="629" r:id="rId35"/>
    <p:sldId id="630" r:id="rId36"/>
    <p:sldId id="631" r:id="rId37"/>
    <p:sldId id="491" r:id="rId38"/>
    <p:sldId id="438" r:id="rId39"/>
    <p:sldId id="460" r:id="rId40"/>
    <p:sldId id="492" r:id="rId41"/>
    <p:sldId id="458" r:id="rId42"/>
    <p:sldId id="459" r:id="rId43"/>
    <p:sldId id="636" r:id="rId44"/>
    <p:sldId id="442" r:id="rId45"/>
    <p:sldId id="646" r:id="rId46"/>
    <p:sldId id="457" r:id="rId47"/>
    <p:sldId id="632" r:id="rId48"/>
    <p:sldId id="634" r:id="rId49"/>
    <p:sldId id="633" r:id="rId50"/>
    <p:sldId id="635" r:id="rId51"/>
    <p:sldId id="647" r:id="rId52"/>
    <p:sldId id="648" r:id="rId53"/>
    <p:sldId id="649" r:id="rId54"/>
    <p:sldId id="650" r:id="rId55"/>
    <p:sldId id="651" r:id="rId56"/>
    <p:sldId id="652" r:id="rId57"/>
    <p:sldId id="487" r:id="rId5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CC"/>
    <a:srgbClr val="0033CC"/>
    <a:srgbClr val="970E03"/>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8" d="100"/>
          <a:sy n="88" d="100"/>
        </p:scale>
        <p:origin x="-1038" y="-108"/>
      </p:cViewPr>
      <p:guideLst>
        <p:guide orient="horz" pos="2136"/>
        <p:guide pos="2924"/>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buFont typeface="Arial" panose="020B0604020202020204" pitchFamily="34" charset="0"/>
              <a:buNone/>
              <a:defRPr sz="1200" noProof="1">
                <a:latin typeface="Arial" panose="020B060402020202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buFont typeface="Arial" panose="020B0604020202020204" pitchFamily="34" charset="0"/>
              <a:buNone/>
              <a:defRPr sz="1200" noProof="1" smtClean="0">
                <a:latin typeface="Arial" panose="020B0604020202020204" pitchFamily="34" charset="0"/>
                <a:ea typeface="宋体" panose="02010600030101010101" pitchFamily="2" charset="-122"/>
              </a:defRPr>
            </a:lvl1pPr>
          </a:lstStyle>
          <a:p>
            <a:pPr>
              <a:defRPr/>
            </a:pPr>
            <a:fld id="{BA4854D3-3668-4C02-B1BA-BCAEB730A301}" type="datetimeFigureOut">
              <a:rPr lang="zh-CN" altLang="en-US"/>
              <a:pPr>
                <a:defRPr/>
              </a:pPr>
              <a:t>2020/3/14</a:t>
            </a:fld>
            <a:endParaRPr lang="zh-CN" altLang="en-US"/>
          </a:p>
        </p:txBody>
      </p:sp>
      <p:sp>
        <p:nvSpPr>
          <p:cNvPr id="13316" name="幻灯片图像占位符 3"/>
          <p:cNvSpPr>
            <a:spLocks noGrp="1" noRot="1" noChangeAspect="1"/>
          </p:cNvSpPr>
          <p:nvPr>
            <p:ph type="sldImg"/>
          </p:nvPr>
        </p:nvSpPr>
        <p:spPr bwMode="auto">
          <a:xfrm>
            <a:off x="1371600" y="1143000"/>
            <a:ext cx="4114800" cy="3086100"/>
          </a:xfrm>
          <a:prstGeom prst="rect">
            <a:avLst/>
          </a:prstGeom>
          <a:noFill/>
          <a:ln w="12700">
            <a:solidFill>
              <a:srgbClr val="000000"/>
            </a:solidFill>
            <a:round/>
            <a:headEnd/>
            <a:tailEnd/>
          </a:ln>
        </p:spPr>
      </p:sp>
      <p:sp>
        <p:nvSpPr>
          <p:cNvPr id="3077" name="备注占位符 4"/>
          <p:cNvSpPr>
            <a:spLocks noGrp="1"/>
          </p:cNvSpPr>
          <p:nvPr>
            <p:ph type="body" sz="quarter"/>
          </p:nvPr>
        </p:nvSpPr>
        <p:spPr>
          <a:xfrm>
            <a:off x="685800" y="4400550"/>
            <a:ext cx="5486400" cy="3600450"/>
          </a:xfrm>
          <a:prstGeom prst="rect">
            <a:avLst/>
          </a:prstGeom>
          <a:noFill/>
          <a:ln w="9525">
            <a:noFill/>
          </a:ln>
        </p:spPr>
        <p:txBody>
          <a:bodyPr vert="horz" lIns="91440" tIns="45720" rIns="91440" bIns="45720" anchor="t"/>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buFont typeface="Arial" panose="020B0604020202020204" pitchFamily="34" charset="0"/>
              <a:buNone/>
              <a:defRPr sz="1200" noProof="1">
                <a:latin typeface="Arial" panose="020B060402020202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buFont typeface="Arial" panose="020B0604020202020204" pitchFamily="34" charset="0"/>
              <a:buNone/>
              <a:defRPr sz="1200" noProof="1" smtClean="0">
                <a:latin typeface="Arial" panose="020B0604020202020204" pitchFamily="34" charset="0"/>
                <a:ea typeface="宋体" panose="02010600030101010101" pitchFamily="2" charset="-122"/>
              </a:defRPr>
            </a:lvl1pPr>
          </a:lstStyle>
          <a:p>
            <a:pPr>
              <a:defRPr/>
            </a:pPr>
            <a:fld id="{69C4EC77-CCDD-4632-9208-A0239BC05C0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幻灯片图像占位符 1"/>
          <p:cNvSpPr>
            <a:spLocks noGrp="1" noRot="1"/>
          </p:cNvSpPr>
          <p:nvPr>
            <p:ph type="sldImg"/>
          </p:nvPr>
        </p:nvSpPr>
        <p:spPr>
          <a:ln/>
        </p:spPr>
      </p:sp>
      <p:sp>
        <p:nvSpPr>
          <p:cNvPr id="37890" name="文本占位符 2"/>
          <p:cNvSpPr>
            <a:spLocks noGrp="1"/>
          </p:cNvSpPr>
          <p:nvPr>
            <p:ph type="body"/>
          </p:nvPr>
        </p:nvSpPr>
        <p:spPr bwMode="auto">
          <a:noFill/>
        </p:spPr>
        <p:txBody>
          <a:bodyPr wrap="square" numCol="1" anchorCtr="0" compatLnSpc="1">
            <a:prstTxWarp prst="textNoShape">
              <a:avLst/>
            </a:prstTxWarp>
          </a:bodyPr>
          <a:lstStyle/>
          <a:p>
            <a:pPr>
              <a:spcBef>
                <a:spcPct val="0"/>
              </a:spcBef>
            </a:pPr>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1658938" y="1600200"/>
            <a:ext cx="6837362" cy="3200400"/>
            <a:chOff x="0" y="0"/>
            <a:chExt cx="4307" cy="2016"/>
          </a:xfrm>
        </p:grpSpPr>
        <p:sp>
          <p:nvSpPr>
            <p:cNvPr id="5" name="Oval 3"/>
            <p:cNvSpPr>
              <a:spLocks noChangeArrowheads="1"/>
            </p:cNvSpPr>
            <p:nvPr/>
          </p:nvSpPr>
          <p:spPr bwMode="auto">
            <a:xfrm flipH="1">
              <a:off x="3347" y="0"/>
              <a:ext cx="960" cy="960"/>
            </a:xfrm>
            <a:prstGeom prst="ellipse">
              <a:avLst/>
            </a:prstGeom>
            <a:solidFill>
              <a:schemeClr val="accent2"/>
            </a:solidFill>
            <a:ln w="9525">
              <a:noFill/>
              <a:round/>
            </a:ln>
            <a:effectLst/>
          </p:spPr>
          <p:txBody>
            <a:bodyPr wrap="none" anchor="ctr"/>
            <a:lstStyle/>
            <a:p>
              <a:pPr algn="ctr">
                <a:buFont typeface="Arial" panose="020B0604020202020204" pitchFamily="34" charset="0"/>
                <a:buNone/>
                <a:defRPr/>
              </a:pPr>
              <a:endParaRPr lang="zh-CN" altLang="en-US" sz="2400">
                <a:latin typeface="Times New Roman" panose="02020603050405020304" pitchFamily="18" charset="0"/>
                <a:ea typeface="宋体" panose="02010600030101010101" pitchFamily="2" charset="-122"/>
              </a:endParaRPr>
            </a:p>
          </p:txBody>
        </p:sp>
        <p:sp>
          <p:nvSpPr>
            <p:cNvPr id="6" name="Oval 4"/>
            <p:cNvSpPr>
              <a:spLocks noChangeArrowheads="1"/>
            </p:cNvSpPr>
            <p:nvPr/>
          </p:nvSpPr>
          <p:spPr bwMode="auto">
            <a:xfrm flipH="1">
              <a:off x="2219" y="0"/>
              <a:ext cx="960" cy="960"/>
            </a:xfrm>
            <a:prstGeom prst="ellipse">
              <a:avLst/>
            </a:prstGeom>
            <a:solidFill>
              <a:schemeClr val="accent2"/>
            </a:solidFill>
            <a:ln w="9525">
              <a:noFill/>
              <a:round/>
            </a:ln>
            <a:effectLst/>
          </p:spPr>
          <p:txBody>
            <a:bodyPr wrap="none" anchor="ctr"/>
            <a:lstStyle/>
            <a:p>
              <a:pPr algn="ctr">
                <a:buFont typeface="Arial" panose="020B0604020202020204" pitchFamily="34" charset="0"/>
                <a:buNone/>
                <a:defRPr/>
              </a:pPr>
              <a:endParaRPr lang="zh-CN" altLang="en-US" sz="2400">
                <a:latin typeface="Times New Roman" panose="02020603050405020304" pitchFamily="18" charset="0"/>
                <a:ea typeface="宋体" panose="02010600030101010101" pitchFamily="2" charset="-122"/>
              </a:endParaRPr>
            </a:p>
          </p:txBody>
        </p:sp>
        <p:sp>
          <p:nvSpPr>
            <p:cNvPr id="7" name="Oval 5"/>
            <p:cNvSpPr>
              <a:spLocks noChangeArrowheads="1"/>
            </p:cNvSpPr>
            <p:nvPr/>
          </p:nvSpPr>
          <p:spPr bwMode="auto">
            <a:xfrm flipH="1">
              <a:off x="1091" y="0"/>
              <a:ext cx="960" cy="960"/>
            </a:xfrm>
            <a:prstGeom prst="ellipse">
              <a:avLst/>
            </a:prstGeom>
            <a:noFill/>
            <a:ln w="28575" cmpd="sng">
              <a:solidFill>
                <a:schemeClr val="accent2"/>
              </a:solidFill>
              <a:round/>
            </a:ln>
            <a:effectLst/>
          </p:spPr>
          <p:txBody>
            <a:bodyPr wrap="none" anchor="ctr"/>
            <a:lstStyle/>
            <a:p>
              <a:pPr algn="ctr">
                <a:buFont typeface="Arial" panose="020B0604020202020204" pitchFamily="34" charset="0"/>
                <a:buNone/>
                <a:defRPr/>
              </a:pPr>
              <a:endParaRPr lang="zh-CN" altLang="en-US" sz="2400">
                <a:latin typeface="Times New Roman" panose="02020603050405020304" pitchFamily="18" charset="0"/>
                <a:ea typeface="宋体" panose="02010600030101010101" pitchFamily="2" charset="-122"/>
              </a:endParaRPr>
            </a:p>
          </p:txBody>
        </p:sp>
        <p:sp>
          <p:nvSpPr>
            <p:cNvPr id="8" name="Oval 6"/>
            <p:cNvSpPr>
              <a:spLocks noChangeArrowheads="1"/>
            </p:cNvSpPr>
            <p:nvPr/>
          </p:nvSpPr>
          <p:spPr bwMode="auto">
            <a:xfrm flipH="1">
              <a:off x="1091" y="1056"/>
              <a:ext cx="960" cy="960"/>
            </a:xfrm>
            <a:prstGeom prst="ellipse">
              <a:avLst/>
            </a:prstGeom>
            <a:solidFill>
              <a:schemeClr val="accent2"/>
            </a:solidFill>
            <a:ln w="9525">
              <a:noFill/>
              <a:round/>
            </a:ln>
            <a:effectLst/>
          </p:spPr>
          <p:txBody>
            <a:bodyPr wrap="none" anchor="ctr"/>
            <a:lstStyle/>
            <a:p>
              <a:pPr algn="ctr">
                <a:buFont typeface="Arial" panose="020B0604020202020204" pitchFamily="34" charset="0"/>
                <a:buNone/>
                <a:defRPr/>
              </a:pPr>
              <a:endParaRPr lang="zh-CN" altLang="en-US" sz="2400">
                <a:latin typeface="Times New Roman" panose="02020603050405020304" pitchFamily="18" charset="0"/>
                <a:ea typeface="宋体" panose="02010600030101010101" pitchFamily="2" charset="-122"/>
              </a:endParaRPr>
            </a:p>
          </p:txBody>
        </p:sp>
        <p:sp>
          <p:nvSpPr>
            <p:cNvPr id="9" name="Oval 7"/>
            <p:cNvSpPr>
              <a:spLocks noChangeArrowheads="1"/>
            </p:cNvSpPr>
            <p:nvPr/>
          </p:nvSpPr>
          <p:spPr bwMode="auto">
            <a:xfrm flipH="1">
              <a:off x="0" y="1056"/>
              <a:ext cx="960" cy="960"/>
            </a:xfrm>
            <a:prstGeom prst="ellipse">
              <a:avLst/>
            </a:prstGeom>
            <a:solidFill>
              <a:schemeClr val="accent2"/>
            </a:solidFill>
            <a:ln w="9525">
              <a:noFill/>
              <a:round/>
            </a:ln>
            <a:effectLst/>
          </p:spPr>
          <p:txBody>
            <a:bodyPr wrap="none" anchor="ctr"/>
            <a:lstStyle/>
            <a:p>
              <a:pPr algn="ctr">
                <a:buFont typeface="Arial" panose="020B0604020202020204" pitchFamily="34" charset="0"/>
                <a:buNone/>
                <a:defRPr/>
              </a:pPr>
              <a:endParaRPr lang="zh-CN" altLang="en-US" sz="2400">
                <a:latin typeface="Times New Roman" panose="02020603050405020304" pitchFamily="18" charset="0"/>
                <a:ea typeface="宋体" panose="02010600030101010101" pitchFamily="2" charset="-122"/>
              </a:endParaRPr>
            </a:p>
          </p:txBody>
        </p:sp>
        <p:sp>
          <p:nvSpPr>
            <p:cNvPr id="10" name="Oval 8"/>
            <p:cNvSpPr>
              <a:spLocks noChangeArrowheads="1"/>
            </p:cNvSpPr>
            <p:nvPr/>
          </p:nvSpPr>
          <p:spPr bwMode="auto">
            <a:xfrm flipH="1">
              <a:off x="3347" y="1056"/>
              <a:ext cx="960" cy="960"/>
            </a:xfrm>
            <a:prstGeom prst="ellipse">
              <a:avLst/>
            </a:prstGeom>
            <a:noFill/>
            <a:ln w="28575" cmpd="sng">
              <a:solidFill>
                <a:schemeClr val="accent2"/>
              </a:solidFill>
              <a:round/>
            </a:ln>
            <a:effectLst/>
          </p:spPr>
          <p:txBody>
            <a:bodyPr wrap="none" anchor="ctr"/>
            <a:lstStyle/>
            <a:p>
              <a:pPr algn="ctr">
                <a:buFont typeface="Arial" panose="020B0604020202020204" pitchFamily="34" charset="0"/>
                <a:buNone/>
                <a:defRPr/>
              </a:pPr>
              <a:endParaRPr lang="zh-CN" altLang="en-US" sz="2400">
                <a:latin typeface="Times New Roman" panose="02020603050405020304" pitchFamily="18" charset="0"/>
                <a:ea typeface="宋体" panose="02010600030101010101" pitchFamily="2" charset="-122"/>
              </a:endParaRPr>
            </a:p>
          </p:txBody>
        </p:sp>
      </p:grpSp>
      <p:sp>
        <p:nvSpPr>
          <p:cNvPr id="2060" name="Rectangle 12"/>
          <p:cNvSpPr>
            <a:spLocks noGrp="1" noChangeArrowheads="1"/>
          </p:cNvSpPr>
          <p:nvPr>
            <p:ph type="ctrTitle"/>
          </p:nvPr>
        </p:nvSpPr>
        <p:spPr>
          <a:xfrm>
            <a:off x="685800" y="1219200"/>
            <a:ext cx="7772400" cy="1933575"/>
          </a:xfrm>
        </p:spPr>
        <p:txBody>
          <a:bodyPr anchor="b"/>
          <a:lstStyle>
            <a:lvl1pPr algn="r">
              <a:defRPr sz="4400"/>
            </a:lvl1pPr>
          </a:lstStyle>
          <a:p>
            <a:r>
              <a:rPr lang="zh-CN" noProof="1"/>
              <a:t>单击此处编辑母版标题样式</a:t>
            </a:r>
          </a:p>
        </p:txBody>
      </p:sp>
      <p:sp>
        <p:nvSpPr>
          <p:cNvPr id="2061" name="Rectangle 13"/>
          <p:cNvSpPr>
            <a:spLocks noGrp="1" noChangeArrowheads="1"/>
          </p:cNvSpPr>
          <p:nvPr>
            <p:ph type="subTitle" idx="1"/>
          </p:nvPr>
        </p:nvSpPr>
        <p:spPr>
          <a:xfrm>
            <a:off x="2057400" y="3505200"/>
            <a:ext cx="6400800" cy="1752600"/>
          </a:xfrm>
        </p:spPr>
        <p:txBody>
          <a:bodyPr/>
          <a:lstStyle>
            <a:lvl1pPr marL="0" indent="0" algn="r">
              <a:buFont typeface="Wingdings" panose="05000000000000000000" pitchFamily="2" charset="2"/>
              <a:buNone/>
              <a:defRPr/>
            </a:lvl1pPr>
          </a:lstStyle>
          <a:p>
            <a:r>
              <a:rPr lang="zh-CN" noProof="1"/>
              <a:t>单击此处编辑母版副标题样式</a:t>
            </a:r>
          </a:p>
        </p:txBody>
      </p:sp>
      <p:sp>
        <p:nvSpPr>
          <p:cNvPr id="11" name="Rectangle 9"/>
          <p:cNvSpPr>
            <a:spLocks noGrp="1" noChangeArrowheads="1"/>
          </p:cNvSpPr>
          <p:nvPr>
            <p:ph type="dt" sz="half" idx="10"/>
          </p:nvPr>
        </p:nvSpPr>
        <p:spPr/>
        <p:txBody>
          <a:bodyPr/>
          <a:lstStyle>
            <a:lvl1pPr>
              <a:defRPr/>
            </a:lvl1pPr>
          </a:lstStyle>
          <a:p>
            <a:pPr>
              <a:defRPr/>
            </a:pPr>
            <a:endParaRPr lang="en-US"/>
          </a:p>
        </p:txBody>
      </p:sp>
      <p:sp>
        <p:nvSpPr>
          <p:cNvPr id="12" name="Rectangle 10"/>
          <p:cNvSpPr>
            <a:spLocks noGrp="1" noChangeArrowheads="1"/>
          </p:cNvSpPr>
          <p:nvPr>
            <p:ph type="ftr" sz="quarter" idx="11"/>
          </p:nvPr>
        </p:nvSpPr>
        <p:spPr/>
        <p:txBody>
          <a:bodyPr/>
          <a:lstStyle>
            <a:lvl1pPr>
              <a:defRPr/>
            </a:lvl1pPr>
          </a:lstStyle>
          <a:p>
            <a:pPr>
              <a:defRPr/>
            </a:pPr>
            <a:endParaRPr lang="en-US"/>
          </a:p>
        </p:txBody>
      </p:sp>
      <p:sp>
        <p:nvSpPr>
          <p:cNvPr id="13" name="Rectangle 11"/>
          <p:cNvSpPr>
            <a:spLocks noGrp="1" noChangeArrowheads="1"/>
          </p:cNvSpPr>
          <p:nvPr>
            <p:ph type="sldNum" sz="quarter" idx="12"/>
          </p:nvPr>
        </p:nvSpPr>
        <p:spPr/>
        <p:txBody>
          <a:bodyPr/>
          <a:lstStyle>
            <a:lvl1pPr>
              <a:defRPr/>
            </a:lvl1pPr>
          </a:lstStyle>
          <a:p>
            <a:pPr>
              <a:defRPr/>
            </a:pPr>
            <a:fld id="{7760A3A3-7805-4B33-B0AA-CEB06B0AD52B}" type="slidenum">
              <a:rPr lang="zh-CN" altLang="en-US"/>
              <a:pPr>
                <a:defRPr/>
              </a:pPr>
              <a:t>‹#›</a:t>
            </a:fld>
            <a:endParaRPr lang="zh-CN" altLang="en-US">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Rectangle 9"/>
          <p:cNvSpPr>
            <a:spLocks noGrp="1" noChangeArrowheads="1"/>
          </p:cNvSpPr>
          <p:nvPr>
            <p:ph type="dt" sz="half" idx="10"/>
          </p:nvPr>
        </p:nvSpPr>
        <p:spPr>
          <a:ln/>
        </p:spPr>
        <p:txBody>
          <a:bodyPr/>
          <a:lstStyle>
            <a:lvl1pPr>
              <a:defRPr/>
            </a:lvl1pPr>
          </a:lstStyle>
          <a:p>
            <a:pPr>
              <a:defRPr/>
            </a:pPr>
            <a:endParaRPr lang="en-US"/>
          </a:p>
        </p:txBody>
      </p:sp>
      <p:sp>
        <p:nvSpPr>
          <p:cNvPr id="5" name="Rectangle 10"/>
          <p:cNvSpPr>
            <a:spLocks noGrp="1" noChangeArrowheads="1"/>
          </p:cNvSpPr>
          <p:nvPr>
            <p:ph type="ftr" sz="quarter" idx="11"/>
          </p:nvPr>
        </p:nvSpPr>
        <p:spPr>
          <a:ln/>
        </p:spPr>
        <p:txBody>
          <a:bodyPr/>
          <a:lstStyle>
            <a:lvl1pPr>
              <a:defRPr/>
            </a:lvl1pPr>
          </a:lstStyle>
          <a:p>
            <a:pPr>
              <a:defRPr/>
            </a:pPr>
            <a:endParaRPr lang="en-US"/>
          </a:p>
        </p:txBody>
      </p:sp>
      <p:sp>
        <p:nvSpPr>
          <p:cNvPr id="6" name="Rectangle 11"/>
          <p:cNvSpPr>
            <a:spLocks noGrp="1" noChangeArrowheads="1"/>
          </p:cNvSpPr>
          <p:nvPr>
            <p:ph type="sldNum" sz="quarter" idx="12"/>
          </p:nvPr>
        </p:nvSpPr>
        <p:spPr>
          <a:ln/>
        </p:spPr>
        <p:txBody>
          <a:bodyPr/>
          <a:lstStyle>
            <a:lvl1pPr>
              <a:defRPr/>
            </a:lvl1pPr>
          </a:lstStyle>
          <a:p>
            <a:pPr>
              <a:defRPr/>
            </a:pPr>
            <a:fld id="{AE1AA7BD-44AF-4FF1-82E9-122E77FD5386}" type="slidenum">
              <a:rPr lang="zh-CN" altLang="en-US"/>
              <a:pPr>
                <a:defRPr/>
              </a:pPr>
              <a:t>‹#›</a:t>
            </a:fld>
            <a:endParaRPr lang="zh-CN" altLang="en-US">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6287"/>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19800" cy="5856287"/>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Rectangle 9"/>
          <p:cNvSpPr>
            <a:spLocks noGrp="1" noChangeArrowheads="1"/>
          </p:cNvSpPr>
          <p:nvPr>
            <p:ph type="dt" sz="half" idx="10"/>
          </p:nvPr>
        </p:nvSpPr>
        <p:spPr>
          <a:ln/>
        </p:spPr>
        <p:txBody>
          <a:bodyPr/>
          <a:lstStyle>
            <a:lvl1pPr>
              <a:defRPr/>
            </a:lvl1pPr>
          </a:lstStyle>
          <a:p>
            <a:pPr>
              <a:defRPr/>
            </a:pPr>
            <a:endParaRPr lang="en-US"/>
          </a:p>
        </p:txBody>
      </p:sp>
      <p:sp>
        <p:nvSpPr>
          <p:cNvPr id="5" name="Rectangle 10"/>
          <p:cNvSpPr>
            <a:spLocks noGrp="1" noChangeArrowheads="1"/>
          </p:cNvSpPr>
          <p:nvPr>
            <p:ph type="ftr" sz="quarter" idx="11"/>
          </p:nvPr>
        </p:nvSpPr>
        <p:spPr>
          <a:ln/>
        </p:spPr>
        <p:txBody>
          <a:bodyPr/>
          <a:lstStyle>
            <a:lvl1pPr>
              <a:defRPr/>
            </a:lvl1pPr>
          </a:lstStyle>
          <a:p>
            <a:pPr>
              <a:defRPr/>
            </a:pPr>
            <a:endParaRPr lang="en-US"/>
          </a:p>
        </p:txBody>
      </p:sp>
      <p:sp>
        <p:nvSpPr>
          <p:cNvPr id="6" name="Rectangle 11"/>
          <p:cNvSpPr>
            <a:spLocks noGrp="1" noChangeArrowheads="1"/>
          </p:cNvSpPr>
          <p:nvPr>
            <p:ph type="sldNum" sz="quarter" idx="12"/>
          </p:nvPr>
        </p:nvSpPr>
        <p:spPr>
          <a:ln/>
        </p:spPr>
        <p:txBody>
          <a:bodyPr/>
          <a:lstStyle>
            <a:lvl1pPr>
              <a:defRPr/>
            </a:lvl1pPr>
          </a:lstStyle>
          <a:p>
            <a:pPr>
              <a:defRPr/>
            </a:pPr>
            <a:fld id="{3252E211-2EDD-4667-AA04-6949FB0BEF18}" type="slidenum">
              <a:rPr lang="zh-CN" altLang="en-US"/>
              <a:pPr>
                <a:defRPr/>
              </a:pPr>
              <a:t>‹#›</a:t>
            </a:fld>
            <a:endParaRPr lang="zh-CN" altLang="en-US">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Rectangle 9"/>
          <p:cNvSpPr>
            <a:spLocks noGrp="1" noChangeArrowheads="1"/>
          </p:cNvSpPr>
          <p:nvPr>
            <p:ph type="dt" sz="half" idx="10"/>
          </p:nvPr>
        </p:nvSpPr>
        <p:spPr>
          <a:ln/>
        </p:spPr>
        <p:txBody>
          <a:bodyPr/>
          <a:lstStyle>
            <a:lvl1pPr>
              <a:defRPr/>
            </a:lvl1pPr>
          </a:lstStyle>
          <a:p>
            <a:pPr>
              <a:defRPr/>
            </a:pPr>
            <a:endParaRPr lang="en-US"/>
          </a:p>
        </p:txBody>
      </p:sp>
      <p:sp>
        <p:nvSpPr>
          <p:cNvPr id="5" name="Rectangle 10"/>
          <p:cNvSpPr>
            <a:spLocks noGrp="1" noChangeArrowheads="1"/>
          </p:cNvSpPr>
          <p:nvPr>
            <p:ph type="ftr" sz="quarter" idx="11"/>
          </p:nvPr>
        </p:nvSpPr>
        <p:spPr>
          <a:ln/>
        </p:spPr>
        <p:txBody>
          <a:bodyPr/>
          <a:lstStyle>
            <a:lvl1pPr>
              <a:defRPr/>
            </a:lvl1pPr>
          </a:lstStyle>
          <a:p>
            <a:pPr>
              <a:defRPr/>
            </a:pPr>
            <a:endParaRPr lang="en-US"/>
          </a:p>
        </p:txBody>
      </p:sp>
      <p:sp>
        <p:nvSpPr>
          <p:cNvPr id="6" name="Rectangle 11"/>
          <p:cNvSpPr>
            <a:spLocks noGrp="1" noChangeArrowheads="1"/>
          </p:cNvSpPr>
          <p:nvPr>
            <p:ph type="sldNum" sz="quarter" idx="12"/>
          </p:nvPr>
        </p:nvSpPr>
        <p:spPr>
          <a:ln/>
        </p:spPr>
        <p:txBody>
          <a:bodyPr/>
          <a:lstStyle>
            <a:lvl1pPr>
              <a:defRPr/>
            </a:lvl1pPr>
          </a:lstStyle>
          <a:p>
            <a:pPr>
              <a:defRPr/>
            </a:pPr>
            <a:fld id="{D61DA66A-AC6B-4EB5-9B31-7FF80AD09897}" type="slidenum">
              <a:rPr lang="zh-CN" altLang="en-US"/>
              <a:pPr>
                <a:defRPr/>
              </a:pPr>
              <a:t>‹#›</a:t>
            </a:fld>
            <a:endParaRPr lang="zh-CN" altLang="en-US">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4" name="Rectangle 9"/>
          <p:cNvSpPr>
            <a:spLocks noGrp="1" noChangeArrowheads="1"/>
          </p:cNvSpPr>
          <p:nvPr>
            <p:ph type="dt" sz="half" idx="10"/>
          </p:nvPr>
        </p:nvSpPr>
        <p:spPr>
          <a:ln/>
        </p:spPr>
        <p:txBody>
          <a:bodyPr/>
          <a:lstStyle>
            <a:lvl1pPr>
              <a:defRPr/>
            </a:lvl1pPr>
          </a:lstStyle>
          <a:p>
            <a:pPr>
              <a:defRPr/>
            </a:pPr>
            <a:endParaRPr lang="en-US"/>
          </a:p>
        </p:txBody>
      </p:sp>
      <p:sp>
        <p:nvSpPr>
          <p:cNvPr id="5" name="Rectangle 10"/>
          <p:cNvSpPr>
            <a:spLocks noGrp="1" noChangeArrowheads="1"/>
          </p:cNvSpPr>
          <p:nvPr>
            <p:ph type="ftr" sz="quarter" idx="11"/>
          </p:nvPr>
        </p:nvSpPr>
        <p:spPr>
          <a:ln/>
        </p:spPr>
        <p:txBody>
          <a:bodyPr/>
          <a:lstStyle>
            <a:lvl1pPr>
              <a:defRPr/>
            </a:lvl1pPr>
          </a:lstStyle>
          <a:p>
            <a:pPr>
              <a:defRPr/>
            </a:pPr>
            <a:endParaRPr lang="en-US"/>
          </a:p>
        </p:txBody>
      </p:sp>
      <p:sp>
        <p:nvSpPr>
          <p:cNvPr id="6" name="Rectangle 11"/>
          <p:cNvSpPr>
            <a:spLocks noGrp="1" noChangeArrowheads="1"/>
          </p:cNvSpPr>
          <p:nvPr>
            <p:ph type="sldNum" sz="quarter" idx="12"/>
          </p:nvPr>
        </p:nvSpPr>
        <p:spPr>
          <a:ln/>
        </p:spPr>
        <p:txBody>
          <a:bodyPr/>
          <a:lstStyle>
            <a:lvl1pPr>
              <a:defRPr/>
            </a:lvl1pPr>
          </a:lstStyle>
          <a:p>
            <a:pPr>
              <a:defRPr/>
            </a:pPr>
            <a:fld id="{D37B8BEC-6CB1-47B4-8B1A-3B4291B0D87C}" type="slidenum">
              <a:rPr lang="zh-CN" altLang="en-US"/>
              <a:pPr>
                <a:defRPr/>
              </a:pPr>
              <a:t>‹#›</a:t>
            </a:fld>
            <a:endParaRPr lang="zh-CN" altLang="en-US">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Rectangle 9"/>
          <p:cNvSpPr>
            <a:spLocks noGrp="1" noChangeArrowheads="1"/>
          </p:cNvSpPr>
          <p:nvPr>
            <p:ph type="dt" sz="half" idx="10"/>
          </p:nvPr>
        </p:nvSpPr>
        <p:spPr>
          <a:ln/>
        </p:spPr>
        <p:txBody>
          <a:bodyPr/>
          <a:lstStyle>
            <a:lvl1pPr>
              <a:defRPr/>
            </a:lvl1pPr>
          </a:lstStyle>
          <a:p>
            <a:pPr>
              <a:defRPr/>
            </a:pPr>
            <a:endParaRPr lang="en-US"/>
          </a:p>
        </p:txBody>
      </p:sp>
      <p:sp>
        <p:nvSpPr>
          <p:cNvPr id="6" name="Rectangle 10"/>
          <p:cNvSpPr>
            <a:spLocks noGrp="1" noChangeArrowheads="1"/>
          </p:cNvSpPr>
          <p:nvPr>
            <p:ph type="ftr" sz="quarter" idx="11"/>
          </p:nvPr>
        </p:nvSpPr>
        <p:spPr>
          <a:ln/>
        </p:spPr>
        <p:txBody>
          <a:bodyPr/>
          <a:lstStyle>
            <a:lvl1pPr>
              <a:defRPr/>
            </a:lvl1pPr>
          </a:lstStyle>
          <a:p>
            <a:pPr>
              <a:defRPr/>
            </a:pPr>
            <a:endParaRPr lang="en-US"/>
          </a:p>
        </p:txBody>
      </p:sp>
      <p:sp>
        <p:nvSpPr>
          <p:cNvPr id="7" name="Rectangle 11"/>
          <p:cNvSpPr>
            <a:spLocks noGrp="1" noChangeArrowheads="1"/>
          </p:cNvSpPr>
          <p:nvPr>
            <p:ph type="sldNum" sz="quarter" idx="12"/>
          </p:nvPr>
        </p:nvSpPr>
        <p:spPr>
          <a:ln/>
        </p:spPr>
        <p:txBody>
          <a:bodyPr/>
          <a:lstStyle>
            <a:lvl1pPr>
              <a:defRPr/>
            </a:lvl1pPr>
          </a:lstStyle>
          <a:p>
            <a:pPr>
              <a:defRPr/>
            </a:pPr>
            <a:fld id="{8E3A859D-90AC-4419-9169-2DEBCBE4F3D1}" type="slidenum">
              <a:rPr lang="zh-CN" altLang="en-US"/>
              <a:pPr>
                <a:defRPr/>
              </a:pPr>
              <a:t>‹#›</a:t>
            </a:fld>
            <a:endParaRPr lang="zh-CN" altLang="en-US">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Rectangle 9"/>
          <p:cNvSpPr>
            <a:spLocks noGrp="1" noChangeArrowheads="1"/>
          </p:cNvSpPr>
          <p:nvPr>
            <p:ph type="dt" sz="half" idx="10"/>
          </p:nvPr>
        </p:nvSpPr>
        <p:spPr>
          <a:ln/>
        </p:spPr>
        <p:txBody>
          <a:bodyPr/>
          <a:lstStyle>
            <a:lvl1pPr>
              <a:defRPr/>
            </a:lvl1pPr>
          </a:lstStyle>
          <a:p>
            <a:pPr>
              <a:defRPr/>
            </a:pPr>
            <a:endParaRPr lang="en-US"/>
          </a:p>
        </p:txBody>
      </p:sp>
      <p:sp>
        <p:nvSpPr>
          <p:cNvPr id="8" name="Rectangle 10"/>
          <p:cNvSpPr>
            <a:spLocks noGrp="1" noChangeArrowheads="1"/>
          </p:cNvSpPr>
          <p:nvPr>
            <p:ph type="ftr" sz="quarter" idx="11"/>
          </p:nvPr>
        </p:nvSpPr>
        <p:spPr>
          <a:ln/>
        </p:spPr>
        <p:txBody>
          <a:bodyPr/>
          <a:lstStyle>
            <a:lvl1pPr>
              <a:defRPr/>
            </a:lvl1pPr>
          </a:lstStyle>
          <a:p>
            <a:pPr>
              <a:defRPr/>
            </a:pPr>
            <a:endParaRPr lang="en-US"/>
          </a:p>
        </p:txBody>
      </p:sp>
      <p:sp>
        <p:nvSpPr>
          <p:cNvPr id="9" name="Rectangle 11"/>
          <p:cNvSpPr>
            <a:spLocks noGrp="1" noChangeArrowheads="1"/>
          </p:cNvSpPr>
          <p:nvPr>
            <p:ph type="sldNum" sz="quarter" idx="12"/>
          </p:nvPr>
        </p:nvSpPr>
        <p:spPr>
          <a:ln/>
        </p:spPr>
        <p:txBody>
          <a:bodyPr/>
          <a:lstStyle>
            <a:lvl1pPr>
              <a:defRPr/>
            </a:lvl1pPr>
          </a:lstStyle>
          <a:p>
            <a:pPr>
              <a:defRPr/>
            </a:pPr>
            <a:fld id="{2969B50B-66E9-42C7-946E-E646AC4DCAA6}" type="slidenum">
              <a:rPr lang="zh-CN" altLang="en-US"/>
              <a:pPr>
                <a:defRPr/>
              </a:pPr>
              <a:t>‹#›</a:t>
            </a:fld>
            <a:endParaRPr lang="zh-CN" altLang="en-US">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Rectangle 9"/>
          <p:cNvSpPr>
            <a:spLocks noGrp="1" noChangeArrowheads="1"/>
          </p:cNvSpPr>
          <p:nvPr>
            <p:ph type="dt" sz="half" idx="10"/>
          </p:nvPr>
        </p:nvSpPr>
        <p:spPr>
          <a:ln/>
        </p:spPr>
        <p:txBody>
          <a:bodyPr/>
          <a:lstStyle>
            <a:lvl1pPr>
              <a:defRPr/>
            </a:lvl1pPr>
          </a:lstStyle>
          <a:p>
            <a:pPr>
              <a:defRPr/>
            </a:pPr>
            <a:endParaRPr lang="en-US"/>
          </a:p>
        </p:txBody>
      </p:sp>
      <p:sp>
        <p:nvSpPr>
          <p:cNvPr id="4" name="Rectangle 10"/>
          <p:cNvSpPr>
            <a:spLocks noGrp="1" noChangeArrowheads="1"/>
          </p:cNvSpPr>
          <p:nvPr>
            <p:ph type="ftr" sz="quarter" idx="11"/>
          </p:nvPr>
        </p:nvSpPr>
        <p:spPr>
          <a:ln/>
        </p:spPr>
        <p:txBody>
          <a:bodyPr/>
          <a:lstStyle>
            <a:lvl1pPr>
              <a:defRPr/>
            </a:lvl1pPr>
          </a:lstStyle>
          <a:p>
            <a:pPr>
              <a:defRPr/>
            </a:pPr>
            <a:endParaRPr lang="en-US"/>
          </a:p>
        </p:txBody>
      </p:sp>
      <p:sp>
        <p:nvSpPr>
          <p:cNvPr id="5" name="Rectangle 11"/>
          <p:cNvSpPr>
            <a:spLocks noGrp="1" noChangeArrowheads="1"/>
          </p:cNvSpPr>
          <p:nvPr>
            <p:ph type="sldNum" sz="quarter" idx="12"/>
          </p:nvPr>
        </p:nvSpPr>
        <p:spPr>
          <a:ln/>
        </p:spPr>
        <p:txBody>
          <a:bodyPr/>
          <a:lstStyle>
            <a:lvl1pPr>
              <a:defRPr/>
            </a:lvl1pPr>
          </a:lstStyle>
          <a:p>
            <a:pPr>
              <a:defRPr/>
            </a:pPr>
            <a:fld id="{3D400417-E27F-4834-85D9-C3F9D6908713}" type="slidenum">
              <a:rPr lang="zh-CN" altLang="en-US"/>
              <a:pPr>
                <a:defRPr/>
              </a:pPr>
              <a:t>‹#›</a:t>
            </a:fld>
            <a:endParaRPr lang="zh-CN" altLang="en-US">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9"/>
          <p:cNvSpPr>
            <a:spLocks noGrp="1" noChangeArrowheads="1"/>
          </p:cNvSpPr>
          <p:nvPr>
            <p:ph type="dt" sz="half" idx="10"/>
          </p:nvPr>
        </p:nvSpPr>
        <p:spPr>
          <a:ln/>
        </p:spPr>
        <p:txBody>
          <a:bodyPr/>
          <a:lstStyle>
            <a:lvl1pPr>
              <a:defRPr/>
            </a:lvl1pPr>
          </a:lstStyle>
          <a:p>
            <a:pPr>
              <a:defRPr/>
            </a:pPr>
            <a:endParaRPr lang="en-US"/>
          </a:p>
        </p:txBody>
      </p:sp>
      <p:sp>
        <p:nvSpPr>
          <p:cNvPr id="3" name="Rectangle 10"/>
          <p:cNvSpPr>
            <a:spLocks noGrp="1" noChangeArrowheads="1"/>
          </p:cNvSpPr>
          <p:nvPr>
            <p:ph type="ftr" sz="quarter" idx="11"/>
          </p:nvPr>
        </p:nvSpPr>
        <p:spPr>
          <a:ln/>
        </p:spPr>
        <p:txBody>
          <a:bodyPr/>
          <a:lstStyle>
            <a:lvl1pPr>
              <a:defRPr/>
            </a:lvl1pPr>
          </a:lstStyle>
          <a:p>
            <a:pPr>
              <a:defRPr/>
            </a:pPr>
            <a:endParaRPr lang="en-US"/>
          </a:p>
        </p:txBody>
      </p:sp>
      <p:sp>
        <p:nvSpPr>
          <p:cNvPr id="4" name="Rectangle 11"/>
          <p:cNvSpPr>
            <a:spLocks noGrp="1" noChangeArrowheads="1"/>
          </p:cNvSpPr>
          <p:nvPr>
            <p:ph type="sldNum" sz="quarter" idx="12"/>
          </p:nvPr>
        </p:nvSpPr>
        <p:spPr>
          <a:ln/>
        </p:spPr>
        <p:txBody>
          <a:bodyPr/>
          <a:lstStyle>
            <a:lvl1pPr>
              <a:defRPr/>
            </a:lvl1pPr>
          </a:lstStyle>
          <a:p>
            <a:pPr>
              <a:defRPr/>
            </a:pPr>
            <a:fld id="{740046E8-4B3F-40F8-8B9A-C0169127674C}" type="slidenum">
              <a:rPr lang="zh-CN" altLang="en-US"/>
              <a:pPr>
                <a:defRPr/>
              </a:pPr>
              <a:t>‹#›</a:t>
            </a:fld>
            <a:endParaRPr lang="zh-CN" altLang="en-US">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Rectangle 9"/>
          <p:cNvSpPr>
            <a:spLocks noGrp="1" noChangeArrowheads="1"/>
          </p:cNvSpPr>
          <p:nvPr>
            <p:ph type="dt" sz="half" idx="10"/>
          </p:nvPr>
        </p:nvSpPr>
        <p:spPr>
          <a:ln/>
        </p:spPr>
        <p:txBody>
          <a:bodyPr/>
          <a:lstStyle>
            <a:lvl1pPr>
              <a:defRPr/>
            </a:lvl1pPr>
          </a:lstStyle>
          <a:p>
            <a:pPr>
              <a:defRPr/>
            </a:pPr>
            <a:endParaRPr lang="en-US"/>
          </a:p>
        </p:txBody>
      </p:sp>
      <p:sp>
        <p:nvSpPr>
          <p:cNvPr id="6" name="Rectangle 10"/>
          <p:cNvSpPr>
            <a:spLocks noGrp="1" noChangeArrowheads="1"/>
          </p:cNvSpPr>
          <p:nvPr>
            <p:ph type="ftr" sz="quarter" idx="11"/>
          </p:nvPr>
        </p:nvSpPr>
        <p:spPr>
          <a:ln/>
        </p:spPr>
        <p:txBody>
          <a:bodyPr/>
          <a:lstStyle>
            <a:lvl1pPr>
              <a:defRPr/>
            </a:lvl1pPr>
          </a:lstStyle>
          <a:p>
            <a:pPr>
              <a:defRPr/>
            </a:pPr>
            <a:endParaRPr lang="en-US"/>
          </a:p>
        </p:txBody>
      </p:sp>
      <p:sp>
        <p:nvSpPr>
          <p:cNvPr id="7" name="Rectangle 11"/>
          <p:cNvSpPr>
            <a:spLocks noGrp="1" noChangeArrowheads="1"/>
          </p:cNvSpPr>
          <p:nvPr>
            <p:ph type="sldNum" sz="quarter" idx="12"/>
          </p:nvPr>
        </p:nvSpPr>
        <p:spPr>
          <a:ln/>
        </p:spPr>
        <p:txBody>
          <a:bodyPr/>
          <a:lstStyle>
            <a:lvl1pPr>
              <a:defRPr/>
            </a:lvl1pPr>
          </a:lstStyle>
          <a:p>
            <a:pPr>
              <a:defRPr/>
            </a:pPr>
            <a:fld id="{979113DA-2FAB-4386-A061-E59158D7508C}" type="slidenum">
              <a:rPr lang="zh-CN" altLang="en-US"/>
              <a:pPr>
                <a:defRPr/>
              </a:pPr>
              <a:t>‹#›</a:t>
            </a:fld>
            <a:endParaRPr lang="zh-CN" altLang="en-US">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Rectangle 9"/>
          <p:cNvSpPr>
            <a:spLocks noGrp="1" noChangeArrowheads="1"/>
          </p:cNvSpPr>
          <p:nvPr>
            <p:ph type="dt" sz="half" idx="10"/>
          </p:nvPr>
        </p:nvSpPr>
        <p:spPr>
          <a:ln/>
        </p:spPr>
        <p:txBody>
          <a:bodyPr/>
          <a:lstStyle>
            <a:lvl1pPr>
              <a:defRPr/>
            </a:lvl1pPr>
          </a:lstStyle>
          <a:p>
            <a:pPr>
              <a:defRPr/>
            </a:pPr>
            <a:endParaRPr lang="en-US"/>
          </a:p>
        </p:txBody>
      </p:sp>
      <p:sp>
        <p:nvSpPr>
          <p:cNvPr id="6" name="Rectangle 10"/>
          <p:cNvSpPr>
            <a:spLocks noGrp="1" noChangeArrowheads="1"/>
          </p:cNvSpPr>
          <p:nvPr>
            <p:ph type="ftr" sz="quarter" idx="11"/>
          </p:nvPr>
        </p:nvSpPr>
        <p:spPr>
          <a:ln/>
        </p:spPr>
        <p:txBody>
          <a:bodyPr/>
          <a:lstStyle>
            <a:lvl1pPr>
              <a:defRPr/>
            </a:lvl1pPr>
          </a:lstStyle>
          <a:p>
            <a:pPr>
              <a:defRPr/>
            </a:pPr>
            <a:endParaRPr lang="en-US"/>
          </a:p>
        </p:txBody>
      </p:sp>
      <p:sp>
        <p:nvSpPr>
          <p:cNvPr id="7" name="Rectangle 11"/>
          <p:cNvSpPr>
            <a:spLocks noGrp="1" noChangeArrowheads="1"/>
          </p:cNvSpPr>
          <p:nvPr>
            <p:ph type="sldNum" sz="quarter" idx="12"/>
          </p:nvPr>
        </p:nvSpPr>
        <p:spPr>
          <a:ln/>
        </p:spPr>
        <p:txBody>
          <a:bodyPr/>
          <a:lstStyle>
            <a:lvl1pPr>
              <a:defRPr/>
            </a:lvl1pPr>
          </a:lstStyle>
          <a:p>
            <a:pPr>
              <a:defRPr/>
            </a:pPr>
            <a:fld id="{CAB23771-8F4D-43ED-AAED-6C97BE497DB8}" type="slidenum">
              <a:rPr lang="zh-CN" altLang="en-US"/>
              <a:pPr>
                <a:defRPr/>
              </a:pPr>
              <a:t>‹#›</a:t>
            </a:fld>
            <a:endParaRPr lang="zh-CN" altLang="en-US">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1071563" y="304800"/>
            <a:ext cx="7615237" cy="1106488"/>
            <a:chOff x="0" y="0"/>
            <a:chExt cx="4797" cy="697"/>
          </a:xfrm>
        </p:grpSpPr>
        <p:sp>
          <p:nvSpPr>
            <p:cNvPr id="2" name="Oval 3"/>
            <p:cNvSpPr>
              <a:spLocks noChangeArrowheads="1"/>
            </p:cNvSpPr>
            <p:nvPr/>
          </p:nvSpPr>
          <p:spPr bwMode="auto">
            <a:xfrm flipH="1">
              <a:off x="2392" y="0"/>
              <a:ext cx="696" cy="696"/>
            </a:xfrm>
            <a:prstGeom prst="ellipse">
              <a:avLst/>
            </a:prstGeom>
            <a:solidFill>
              <a:schemeClr val="accent2"/>
            </a:solidFill>
            <a:ln w="9525">
              <a:noFill/>
              <a:round/>
            </a:ln>
            <a:effectLst/>
          </p:spPr>
          <p:txBody>
            <a:bodyPr wrap="none" anchor="ctr"/>
            <a:lstStyle/>
            <a:p>
              <a:pPr algn="ctr">
                <a:buFont typeface="Arial" panose="020B0604020202020204" pitchFamily="34" charset="0"/>
                <a:buNone/>
                <a:defRPr/>
              </a:pPr>
              <a:endParaRPr lang="zh-CN" altLang="en-US" sz="2400">
                <a:latin typeface="Times New Roman" panose="02020603050405020304" pitchFamily="18" charset="0"/>
                <a:ea typeface="宋体" panose="02010600030101010101" pitchFamily="2" charset="-122"/>
              </a:endParaRPr>
            </a:p>
          </p:txBody>
        </p:sp>
        <p:sp>
          <p:nvSpPr>
            <p:cNvPr id="1028" name="Oval 4"/>
            <p:cNvSpPr>
              <a:spLocks noChangeArrowheads="1"/>
            </p:cNvSpPr>
            <p:nvPr/>
          </p:nvSpPr>
          <p:spPr bwMode="auto">
            <a:xfrm flipH="1">
              <a:off x="4102" y="0"/>
              <a:ext cx="695" cy="696"/>
            </a:xfrm>
            <a:prstGeom prst="ellipse">
              <a:avLst/>
            </a:prstGeom>
            <a:solidFill>
              <a:schemeClr val="accent2"/>
            </a:solidFill>
            <a:ln w="9525">
              <a:noFill/>
              <a:round/>
            </a:ln>
            <a:effectLst/>
          </p:spPr>
          <p:txBody>
            <a:bodyPr wrap="none" anchor="ctr"/>
            <a:lstStyle/>
            <a:p>
              <a:pPr algn="ctr">
                <a:buFont typeface="Arial" panose="020B0604020202020204" pitchFamily="34" charset="0"/>
                <a:buNone/>
                <a:defRPr/>
              </a:pPr>
              <a:endParaRPr lang="zh-CN" altLang="en-US" sz="2400">
                <a:latin typeface="Times New Roman" panose="02020603050405020304" pitchFamily="18" charset="0"/>
                <a:ea typeface="宋体" panose="02010600030101010101" pitchFamily="2" charset="-122"/>
              </a:endParaRPr>
            </a:p>
          </p:txBody>
        </p:sp>
        <p:sp>
          <p:nvSpPr>
            <p:cNvPr id="1029" name="Oval 5"/>
            <p:cNvSpPr>
              <a:spLocks noChangeArrowheads="1"/>
            </p:cNvSpPr>
            <p:nvPr/>
          </p:nvSpPr>
          <p:spPr bwMode="auto">
            <a:xfrm flipH="1">
              <a:off x="0" y="1"/>
              <a:ext cx="695" cy="696"/>
            </a:xfrm>
            <a:prstGeom prst="ellipse">
              <a:avLst/>
            </a:prstGeom>
            <a:solidFill>
              <a:schemeClr val="accent2"/>
            </a:solidFill>
            <a:ln w="9525">
              <a:noFill/>
              <a:round/>
            </a:ln>
            <a:effectLst/>
          </p:spPr>
          <p:txBody>
            <a:bodyPr wrap="none" anchor="ctr"/>
            <a:lstStyle/>
            <a:p>
              <a:pPr algn="ctr">
                <a:buFont typeface="Arial" panose="020B0604020202020204" pitchFamily="34" charset="0"/>
                <a:buNone/>
                <a:defRPr/>
              </a:pPr>
              <a:endParaRPr lang="zh-CN" altLang="en-US" sz="2400">
                <a:latin typeface="Times New Roman" panose="02020603050405020304" pitchFamily="18" charset="0"/>
                <a:ea typeface="宋体" panose="02010600030101010101" pitchFamily="2" charset="-122"/>
              </a:endParaRPr>
            </a:p>
          </p:txBody>
        </p:sp>
        <p:sp>
          <p:nvSpPr>
            <p:cNvPr id="1030" name="Oval 6"/>
            <p:cNvSpPr>
              <a:spLocks noChangeArrowheads="1"/>
            </p:cNvSpPr>
            <p:nvPr/>
          </p:nvSpPr>
          <p:spPr bwMode="auto">
            <a:xfrm flipH="1">
              <a:off x="3309" y="0"/>
              <a:ext cx="695" cy="696"/>
            </a:xfrm>
            <a:prstGeom prst="ellipse">
              <a:avLst/>
            </a:prstGeom>
            <a:noFill/>
            <a:ln w="28575" cmpd="sng">
              <a:solidFill>
                <a:schemeClr val="accent2"/>
              </a:solidFill>
              <a:round/>
            </a:ln>
            <a:effectLst/>
          </p:spPr>
          <p:txBody>
            <a:bodyPr wrap="none" anchor="ctr"/>
            <a:lstStyle/>
            <a:p>
              <a:pPr algn="ctr">
                <a:buFont typeface="Arial" panose="020B0604020202020204" pitchFamily="34" charset="0"/>
                <a:buNone/>
                <a:defRPr/>
              </a:pPr>
              <a:endParaRPr lang="zh-CN" altLang="en-US" sz="2400">
                <a:latin typeface="Times New Roman" panose="02020603050405020304" pitchFamily="18" charset="0"/>
                <a:ea typeface="宋体" panose="02010600030101010101" pitchFamily="2" charset="-122"/>
              </a:endParaRPr>
            </a:p>
          </p:txBody>
        </p:sp>
        <p:sp>
          <p:nvSpPr>
            <p:cNvPr id="3" name="Oval 7"/>
            <p:cNvSpPr>
              <a:spLocks noChangeArrowheads="1"/>
            </p:cNvSpPr>
            <p:nvPr/>
          </p:nvSpPr>
          <p:spPr bwMode="auto">
            <a:xfrm flipH="1">
              <a:off x="811" y="0"/>
              <a:ext cx="695" cy="696"/>
            </a:xfrm>
            <a:prstGeom prst="ellipse">
              <a:avLst/>
            </a:prstGeom>
            <a:noFill/>
            <a:ln w="28575" cmpd="sng">
              <a:solidFill>
                <a:schemeClr val="accent2"/>
              </a:solidFill>
              <a:round/>
            </a:ln>
            <a:effectLst/>
          </p:spPr>
          <p:txBody>
            <a:bodyPr wrap="none" anchor="ctr"/>
            <a:lstStyle/>
            <a:p>
              <a:pPr algn="ctr">
                <a:buFont typeface="Arial" panose="020B0604020202020204" pitchFamily="34" charset="0"/>
                <a:buNone/>
                <a:defRPr/>
              </a:pPr>
              <a:endParaRPr lang="zh-CN" altLang="en-US" sz="2400">
                <a:latin typeface="Times New Roman" panose="02020603050405020304" pitchFamily="18" charset="0"/>
                <a:ea typeface="宋体" panose="02010600030101010101" pitchFamily="2" charset="-122"/>
              </a:endParaRPr>
            </a:p>
          </p:txBody>
        </p:sp>
      </p:grpSp>
      <p:sp>
        <p:nvSpPr>
          <p:cNvPr id="1027" name="Rectangle 8"/>
          <p:cNvSpPr>
            <a:spLocks noGrp="1"/>
          </p:cNvSpPr>
          <p:nvPr>
            <p:ph type="body"/>
          </p:nvPr>
        </p:nvSpPr>
        <p:spPr bwMode="auto">
          <a:xfrm>
            <a:off x="457200" y="1600200"/>
            <a:ext cx="8229600" cy="4530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33" name="Rectangle 9"/>
          <p:cNvSpPr>
            <a:spLocks noGrp="1" noChangeArrowheads="1"/>
          </p:cNvSpPr>
          <p:nvPr>
            <p:ph type="dt" sz="half" idx="2"/>
          </p:nvPr>
        </p:nvSpPr>
        <p:spPr bwMode="auto">
          <a:xfrm>
            <a:off x="457200" y="6248400"/>
            <a:ext cx="2133600" cy="457200"/>
          </a:xfrm>
          <a:prstGeom prst="rect">
            <a:avLst/>
          </a:prstGeom>
          <a:noFill/>
          <a:ln w="9525">
            <a:noFill/>
            <a:miter lim="800000"/>
          </a:ln>
          <a:effectLst/>
        </p:spPr>
        <p:txBody>
          <a:bodyPr vert="horz" wrap="square" lIns="91440" tIns="45720" rIns="91440" bIns="45720" numCol="1" anchor="t" anchorCtr="0" compatLnSpc="1"/>
          <a:lstStyle>
            <a:lvl1pPr>
              <a:buFont typeface="Arial" panose="020B0604020202020204" pitchFamily="34" charset="0"/>
              <a:buNone/>
              <a:defRPr sz="1000">
                <a:latin typeface="Arial" panose="020B0604020202020204" pitchFamily="34" charset="0"/>
                <a:ea typeface="宋体" panose="02010600030101010101" pitchFamily="2" charset="-122"/>
              </a:defRPr>
            </a:lvl1pPr>
          </a:lstStyle>
          <a:p>
            <a:pPr>
              <a:defRPr/>
            </a:pPr>
            <a:endParaRPr lang="en-US"/>
          </a:p>
        </p:txBody>
      </p:sp>
      <p:sp>
        <p:nvSpPr>
          <p:cNvPr id="1034" name="Rectangle 10"/>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a:buFont typeface="Arial" panose="020B0604020202020204" pitchFamily="34" charset="0"/>
              <a:buNone/>
              <a:defRPr sz="1000">
                <a:latin typeface="Arial" panose="020B0604020202020204" pitchFamily="34" charset="0"/>
                <a:ea typeface="宋体" panose="02010600030101010101" pitchFamily="2" charset="-122"/>
              </a:defRPr>
            </a:lvl1pPr>
          </a:lstStyle>
          <a:p>
            <a:pPr>
              <a:defRPr/>
            </a:pPr>
            <a:endParaRPr lang="en-US"/>
          </a:p>
        </p:txBody>
      </p:sp>
      <p:sp>
        <p:nvSpPr>
          <p:cNvPr id="1035" name="Rectangle 11"/>
          <p:cNvSpPr>
            <a:spLocks noGrp="1" noChangeArrowheads="1"/>
          </p:cNvSpPr>
          <p:nvPr>
            <p:ph type="sldNum" sz="quarter" idx="4"/>
          </p:nvPr>
        </p:nvSpPr>
        <p:spPr bwMode="auto">
          <a:xfrm>
            <a:off x="6553200" y="6248400"/>
            <a:ext cx="2133600" cy="457200"/>
          </a:xfrm>
          <a:prstGeom prst="rect">
            <a:avLst/>
          </a:prstGeom>
          <a:noFill/>
          <a:ln w="9525">
            <a:noFill/>
            <a:miter lim="800000"/>
          </a:ln>
          <a:effectLst/>
        </p:spPr>
        <p:txBody>
          <a:bodyPr vert="horz" wrap="square" lIns="91440" tIns="45720" rIns="91440" bIns="45720" numCol="1" anchor="t" anchorCtr="0" compatLnSpc="1"/>
          <a:lstStyle>
            <a:lvl1pPr algn="r">
              <a:buFont typeface="Arial" panose="020B0604020202020204" pitchFamily="34" charset="0"/>
              <a:buNone/>
              <a:defRPr sz="1000" noProof="1" dirty="0">
                <a:latin typeface="Arial" panose="020B0604020202020204" pitchFamily="34" charset="0"/>
                <a:ea typeface="宋体" panose="02010600030101010101" pitchFamily="2" charset="-122"/>
                <a:cs typeface="+mn-ea"/>
              </a:defRPr>
            </a:lvl1pPr>
          </a:lstStyle>
          <a:p>
            <a:pPr>
              <a:defRPr/>
            </a:pPr>
            <a:fld id="{F95C3B35-B293-4EBA-8B93-998041293D37}" type="slidenum">
              <a:rPr lang="zh-CN" altLang="en-US"/>
              <a:pPr>
                <a:defRPr/>
              </a:pPr>
              <a:t>‹#›</a:t>
            </a:fld>
            <a:endParaRPr lang="zh-CN" altLang="en-US"/>
          </a:p>
        </p:txBody>
      </p:sp>
      <p:sp>
        <p:nvSpPr>
          <p:cNvPr id="1031" name="Rectangle 12"/>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Tree>
  </p:cSld>
  <p:clrMap bg1="lt1" tx1="dk1" bg2="lt2" tx2="dk2" accent1="accent1" accent2="accent2" accent3="accent3" accent4="accent4" accent5="accent5" accent6="accent6" hlink="hlink" folHlink="folHlink"/>
  <p:sldLayoutIdLst>
    <p:sldLayoutId id="2147483660"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accent1"/>
        </a:buClr>
        <a:buFont typeface="Wingdings"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700">
          <a:solidFill>
            <a:schemeClr val="tx1"/>
          </a:solidFill>
          <a:latin typeface="+mn-lt"/>
          <a:ea typeface="+mn-ea"/>
        </a:defRPr>
      </a:lvl2pPr>
      <a:lvl3pPr marL="1143000" indent="-228600" algn="l" rtl="0" eaLnBrk="0" fontAlgn="base" hangingPunct="0">
        <a:spcBef>
          <a:spcPct val="20000"/>
        </a:spcBef>
        <a:spcAft>
          <a:spcPct val="0"/>
        </a:spcAft>
        <a:buClr>
          <a:schemeClr val="accent1"/>
        </a:buClr>
        <a:buFont typeface="Wingdings" pitchFamily="2" charset="2"/>
        <a:buChar char="l"/>
        <a:defRPr sz="2300">
          <a:solidFill>
            <a:schemeClr val="tx1"/>
          </a:solidFill>
          <a:latin typeface="+mn-lt"/>
          <a:ea typeface="+mn-ea"/>
        </a:defRPr>
      </a:lvl3pPr>
      <a:lvl4pPr marL="1600200" indent="-228600" algn="l" rtl="0" eaLnBrk="0" fontAlgn="base" hangingPunct="0">
        <a:spcBef>
          <a:spcPct val="20000"/>
        </a:spcBef>
        <a:spcAft>
          <a:spcPct val="0"/>
        </a:spcAft>
        <a:buClr>
          <a:schemeClr val="accent1"/>
        </a:buClr>
        <a:buFont typeface="Wingdings"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Font typeface="Wingdings" pitchFamily="2" charset="2"/>
        <a:buChar char=""/>
        <a:defRPr sz="2000">
          <a:solidFill>
            <a:schemeClr val="tx1"/>
          </a:solidFill>
          <a:latin typeface="+mn-lt"/>
          <a:ea typeface="+mn-ea"/>
        </a:defRPr>
      </a:lvl5pPr>
      <a:lvl6pPr marL="2514600" indent="-228600" algn="l" rtl="0" fontAlgn="base">
        <a:spcBef>
          <a:spcPct val="20000"/>
        </a:spcBef>
        <a:spcAft>
          <a:spcPct val="0"/>
        </a:spcAft>
        <a:buClr>
          <a:schemeClr val="accent1"/>
        </a:buClr>
        <a:buFont typeface="Wingdings" panose="05000000000000000000" pitchFamily="2" charset="2"/>
        <a:buChar char=""/>
        <a:defRPr sz="2000">
          <a:solidFill>
            <a:schemeClr val="tx1"/>
          </a:solidFill>
          <a:latin typeface="+mn-lt"/>
          <a:ea typeface="+mn-ea"/>
        </a:defRPr>
      </a:lvl6pPr>
      <a:lvl7pPr marL="2971800" indent="-228600" algn="l" rtl="0" fontAlgn="base">
        <a:spcBef>
          <a:spcPct val="20000"/>
        </a:spcBef>
        <a:spcAft>
          <a:spcPct val="0"/>
        </a:spcAft>
        <a:buClr>
          <a:schemeClr val="accent1"/>
        </a:buClr>
        <a:buFont typeface="Wingdings" panose="05000000000000000000" pitchFamily="2" charset="2"/>
        <a:buChar char=""/>
        <a:defRPr sz="2000">
          <a:solidFill>
            <a:schemeClr val="tx1"/>
          </a:solidFill>
          <a:latin typeface="+mn-lt"/>
          <a:ea typeface="+mn-ea"/>
        </a:defRPr>
      </a:lvl7pPr>
      <a:lvl8pPr marL="3429000" indent="-228600" algn="l" rtl="0" fontAlgn="base">
        <a:spcBef>
          <a:spcPct val="20000"/>
        </a:spcBef>
        <a:spcAft>
          <a:spcPct val="0"/>
        </a:spcAft>
        <a:buClr>
          <a:schemeClr val="accent1"/>
        </a:buClr>
        <a:buFont typeface="Wingdings" panose="05000000000000000000" pitchFamily="2" charset="2"/>
        <a:buChar char=""/>
        <a:defRPr sz="2000">
          <a:solidFill>
            <a:schemeClr val="tx1"/>
          </a:solidFill>
          <a:latin typeface="+mn-lt"/>
          <a:ea typeface="+mn-ea"/>
        </a:defRPr>
      </a:lvl8pPr>
      <a:lvl9pPr marL="3886200" indent="-228600" algn="l" rtl="0" fontAlgn="base">
        <a:spcBef>
          <a:spcPct val="20000"/>
        </a:spcBef>
        <a:spcAft>
          <a:spcPct val="0"/>
        </a:spcAft>
        <a:buClr>
          <a:schemeClr val="accent1"/>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image.baidu.com/i?ct=503316480&amp;z=368240851&amp;tn=baiduimagedetail&amp;word=&#32769;&#33293;&amp;in=6" TargetMode="Externa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3.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7" name="Rectangle 2"/>
          <p:cNvSpPr>
            <a:spLocks noGrp="1"/>
          </p:cNvSpPr>
          <p:nvPr>
            <p:ph type="ctrTitle"/>
          </p:nvPr>
        </p:nvSpPr>
        <p:spPr>
          <a:xfrm>
            <a:off x="539750" y="765175"/>
            <a:ext cx="7772400" cy="1143000"/>
          </a:xfrm>
        </p:spPr>
        <p:txBody>
          <a:bodyPr/>
          <a:lstStyle/>
          <a:p>
            <a:pPr algn="ctr" eaLnBrk="1" hangingPunct="1"/>
            <a:r>
              <a:rPr lang="zh-CN" altLang="zh-CN" smtClean="0"/>
              <a:t>            </a:t>
            </a:r>
            <a:endParaRPr lang="zh-CN" altLang="zh-CN" smtClean="0">
              <a:solidFill>
                <a:srgbClr val="970E03"/>
              </a:solidFill>
            </a:endParaRPr>
          </a:p>
        </p:txBody>
      </p:sp>
      <p:sp>
        <p:nvSpPr>
          <p:cNvPr id="14338" name="Text Box 4"/>
          <p:cNvSpPr txBox="1">
            <a:spLocks noChangeArrowheads="1"/>
          </p:cNvSpPr>
          <p:nvPr/>
        </p:nvSpPr>
        <p:spPr bwMode="auto">
          <a:xfrm>
            <a:off x="2060575" y="471488"/>
            <a:ext cx="5329238" cy="1311275"/>
          </a:xfrm>
          <a:prstGeom prst="rect">
            <a:avLst/>
          </a:prstGeom>
          <a:noFill/>
          <a:ln w="9525">
            <a:noFill/>
            <a:miter lim="800000"/>
            <a:headEnd/>
            <a:tailEnd/>
          </a:ln>
        </p:spPr>
        <p:txBody>
          <a:bodyPr>
            <a:spAutoFit/>
          </a:bodyPr>
          <a:lstStyle/>
          <a:p>
            <a:pPr algn="ctr">
              <a:spcBef>
                <a:spcPct val="50000"/>
              </a:spcBef>
              <a:buFont typeface="Arial" charset="0"/>
              <a:buNone/>
            </a:pPr>
            <a:r>
              <a:rPr lang="zh-CN" altLang="en-US" sz="8000" b="1">
                <a:solidFill>
                  <a:srgbClr val="FF0000"/>
                </a:solidFill>
                <a:ea typeface="黑体" pitchFamily="49" charset="-122"/>
              </a:rPr>
              <a:t>骆驼祥子</a:t>
            </a:r>
            <a:endParaRPr lang="en-US" altLang="zh-CN" sz="8000" b="1">
              <a:solidFill>
                <a:srgbClr val="FF0000"/>
              </a:solidFill>
              <a:ea typeface="黑体" pitchFamily="49" charset="-122"/>
            </a:endParaRPr>
          </a:p>
        </p:txBody>
      </p:sp>
      <p:sp>
        <p:nvSpPr>
          <p:cNvPr id="14339" name="Text Box 5"/>
          <p:cNvSpPr txBox="1">
            <a:spLocks noChangeArrowheads="1"/>
          </p:cNvSpPr>
          <p:nvPr/>
        </p:nvSpPr>
        <p:spPr bwMode="auto">
          <a:xfrm>
            <a:off x="4859338" y="2420938"/>
            <a:ext cx="3960812" cy="1006475"/>
          </a:xfrm>
          <a:prstGeom prst="rect">
            <a:avLst/>
          </a:prstGeom>
          <a:noFill/>
          <a:ln w="9525">
            <a:noFill/>
            <a:miter lim="800000"/>
            <a:headEnd/>
            <a:tailEnd/>
          </a:ln>
        </p:spPr>
        <p:txBody>
          <a:bodyPr>
            <a:spAutoFit/>
          </a:bodyPr>
          <a:lstStyle/>
          <a:p>
            <a:pPr algn="ctr">
              <a:spcBef>
                <a:spcPct val="50000"/>
              </a:spcBef>
              <a:buFont typeface="Arial" charset="0"/>
              <a:buNone/>
            </a:pPr>
            <a:r>
              <a:rPr lang="zh-CN" altLang="en-US" sz="6000" b="1">
                <a:solidFill>
                  <a:srgbClr val="0033CC"/>
                </a:solidFill>
                <a:ea typeface="黑体" pitchFamily="49" charset="-122"/>
              </a:rPr>
              <a:t>老舍</a:t>
            </a:r>
            <a:endParaRPr lang="en-US" altLang="zh-CN" sz="6000" b="1">
              <a:solidFill>
                <a:srgbClr val="0033CC"/>
              </a:solidFill>
              <a:ea typeface="黑体" pitchFamily="49" charset="-122"/>
            </a:endParaRPr>
          </a:p>
        </p:txBody>
      </p:sp>
      <p:pic>
        <p:nvPicPr>
          <p:cNvPr id="60420" name="Picture 4" descr="老舍《骆驼祥子》剧照"/>
          <p:cNvPicPr>
            <a:picLocks noChangeAspect="1"/>
          </p:cNvPicPr>
          <p:nvPr/>
        </p:nvPicPr>
        <p:blipFill>
          <a:blip r:embed="rId2"/>
          <a:srcRect/>
          <a:stretch>
            <a:fillRect/>
          </a:stretch>
        </p:blipFill>
        <p:spPr bwMode="auto">
          <a:xfrm>
            <a:off x="539750" y="2112963"/>
            <a:ext cx="4724400" cy="41576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60420"/>
                                        </p:tgtEl>
                                        <p:attrNameLst>
                                          <p:attrName>style.visibility</p:attrName>
                                        </p:attrNameLst>
                                      </p:cBhvr>
                                      <p:to>
                                        <p:strVal val="visible"/>
                                      </p:to>
                                    </p:set>
                                    <p:animEffect transition="in" filter="box(out)">
                                      <p:cBhvr>
                                        <p:cTn id="7" dur="500"/>
                                        <p:tgtEl>
                                          <p:spTgt spid="604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内容占位符 2"/>
          <p:cNvSpPr>
            <a:spLocks noGrp="1"/>
          </p:cNvSpPr>
          <p:nvPr>
            <p:ph idx="1"/>
          </p:nvPr>
        </p:nvSpPr>
        <p:spPr>
          <a:xfrm>
            <a:off x="457200" y="520700"/>
            <a:ext cx="8229600" cy="5610225"/>
          </a:xfrm>
        </p:spPr>
        <p:txBody>
          <a:bodyPr/>
          <a:lstStyle/>
          <a:p>
            <a:pPr marL="0" indent="0">
              <a:buFont typeface="Wingdings" pitchFamily="2" charset="2"/>
              <a:buNone/>
            </a:pPr>
            <a:r>
              <a:rPr lang="zh-CN" altLang="en-US" b="1" smtClean="0"/>
              <a:t>老车夫的遭遇让祥子开始对自己的未来和理想产生怀疑</a:t>
            </a:r>
          </a:p>
          <a:p>
            <a:pPr marL="0" indent="0">
              <a:buFont typeface="Wingdings" pitchFamily="2" charset="2"/>
              <a:buNone/>
            </a:pPr>
            <a:r>
              <a:rPr lang="zh-CN" altLang="en-US" b="1" smtClean="0">
                <a:solidFill>
                  <a:srgbClr val="FF0000"/>
                </a:solidFill>
              </a:rPr>
              <a:t>十一、祭灶那晚，祥子拉曹先生回家，被孙侦探抓住，侦探威逼利诱，最后把祥子所有积蓄都敲诈走了。祥子第二次买车的希望成了泡影。</a:t>
            </a:r>
          </a:p>
          <a:p>
            <a:pPr marL="0" indent="0">
              <a:buFont typeface="Wingdings" pitchFamily="2" charset="2"/>
              <a:buNone/>
            </a:pPr>
            <a:r>
              <a:rPr lang="zh-CN" altLang="en-US" b="1" smtClean="0"/>
              <a:t>十二、曹先生被自己的学生阮明恶意诬告。曹家大乱，祥子就去隔壁王家找车夫老程凑合了一晚</a:t>
            </a:r>
          </a:p>
          <a:p>
            <a:pPr marL="0" indent="0">
              <a:buFont typeface="Wingdings" pitchFamily="2" charset="2"/>
              <a:buNone/>
            </a:pPr>
            <a:r>
              <a:rPr lang="zh-CN" altLang="en-US" b="1" smtClean="0">
                <a:solidFill>
                  <a:srgbClr val="FF0000"/>
                </a:solidFill>
              </a:rPr>
              <a:t>十三、祥子第二天找曹先生一家，却发现他们已经逃走，祥子的生活没了着落，只能再</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内容占位符 2"/>
          <p:cNvSpPr>
            <a:spLocks noGrp="1"/>
          </p:cNvSpPr>
          <p:nvPr>
            <p:ph idx="1"/>
          </p:nvPr>
        </p:nvSpPr>
        <p:spPr>
          <a:xfrm>
            <a:off x="174625" y="141288"/>
            <a:ext cx="8969375" cy="6556375"/>
          </a:xfrm>
        </p:spPr>
        <p:txBody>
          <a:bodyPr/>
          <a:lstStyle/>
          <a:p>
            <a:pPr marL="0" indent="0">
              <a:buFont typeface="Wingdings" pitchFamily="2" charset="2"/>
              <a:buNone/>
            </a:pPr>
            <a:r>
              <a:rPr lang="zh-CN" altLang="en-US" b="1" smtClean="0">
                <a:solidFill>
                  <a:srgbClr val="FF0000"/>
                </a:solidFill>
              </a:rPr>
              <a:t>次回到刘四爷的车厂</a:t>
            </a:r>
          </a:p>
          <a:p>
            <a:pPr marL="0" indent="0">
              <a:buFont typeface="Wingdings" pitchFamily="2" charset="2"/>
              <a:buNone/>
            </a:pPr>
            <a:r>
              <a:rPr lang="zh-CN" altLang="en-US" b="1" smtClean="0"/>
              <a:t>十四、刘四爷不想让拉车的祥子以女婿的身份继承自己的产业，在大寿当天对祥子和虎妞大发脾气。虎妞与刘四当场撕破脸，并决心跟祥子走</a:t>
            </a:r>
          </a:p>
          <a:p>
            <a:pPr marL="0" indent="0">
              <a:buFont typeface="Wingdings" pitchFamily="2" charset="2"/>
              <a:buNone/>
            </a:pPr>
            <a:r>
              <a:rPr lang="zh-CN" altLang="en-US" b="1" smtClean="0">
                <a:solidFill>
                  <a:srgbClr val="FF0000"/>
                </a:solidFill>
              </a:rPr>
              <a:t>十五、虎妞和祥子租房成了亲，婚后祥子才知道虎妞并没有怀孕。祥子气愤难当，十分讨厌虎妞。他拒绝虎妞向刘四爷屈服的提议，希望虎妞能拿钱给他买车</a:t>
            </a:r>
          </a:p>
          <a:p>
            <a:pPr marL="0" indent="0">
              <a:buFont typeface="Wingdings" pitchFamily="2" charset="2"/>
              <a:buNone/>
            </a:pPr>
            <a:r>
              <a:rPr lang="zh-CN" altLang="en-US" b="1" smtClean="0"/>
              <a:t>十六、婚后的虎妞市侩至极，令祥子无法忍受。元宵过后，祥子去赁车，十七那天开始拉车，虎妞心中不悦，并与祥子商量买车的事。</a:t>
            </a:r>
          </a:p>
          <a:p>
            <a:pPr marL="0" indent="0">
              <a:buFont typeface="Wingdings" pitchFamily="2" charset="2"/>
              <a:buNone/>
            </a:pPr>
            <a:r>
              <a:rPr lang="zh-CN" altLang="en-US" b="1" smtClean="0"/>
              <a:t>十七、刘四卖掉人和车厂，改名为</a:t>
            </a:r>
            <a:r>
              <a:rPr lang="en-US" altLang="zh-CN" b="1" smtClean="0"/>
              <a:t>“</a:t>
            </a:r>
            <a:r>
              <a:rPr lang="zh-CN" altLang="en-US" b="1" smtClean="0"/>
              <a:t>仁和车厂</a:t>
            </a:r>
            <a:r>
              <a:rPr lang="en-US" altLang="zh-CN" b="1" smtClean="0"/>
              <a:t>”</a:t>
            </a:r>
            <a:r>
              <a:rPr lang="zh-CN" altLang="en-US" smtClean="0"/>
              <a:t>，</a:t>
            </a:r>
          </a:p>
          <a:p>
            <a:pPr marL="0" indent="0">
              <a:buFont typeface="Wingdings" pitchFamily="2" charset="2"/>
              <a:buNone/>
            </a:pPr>
            <a:endParaRPr lang="zh-CN" altLang="en-US"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内容占位符 2"/>
          <p:cNvSpPr>
            <a:spLocks noGrp="1"/>
          </p:cNvSpPr>
          <p:nvPr>
            <p:ph idx="1"/>
          </p:nvPr>
        </p:nvSpPr>
        <p:spPr>
          <a:xfrm>
            <a:off x="160338" y="142875"/>
            <a:ext cx="8850312" cy="6515100"/>
          </a:xfrm>
        </p:spPr>
        <p:txBody>
          <a:bodyPr/>
          <a:lstStyle/>
          <a:p>
            <a:pPr marL="0" indent="0">
              <a:buFont typeface="Wingdings" pitchFamily="2" charset="2"/>
              <a:buNone/>
            </a:pPr>
            <a:r>
              <a:rPr lang="zh-CN" altLang="en-US" b="1" smtClean="0">
                <a:solidFill>
                  <a:srgbClr val="FF0000"/>
                </a:solidFill>
              </a:rPr>
              <a:t>拿钱享福去了。虎妞依靠父亲的希望落了空，买下了同院二强子的一辆二手车。二强子好吃懒做，把女儿小福子卖了换钱。小福子被丈夫抛弃，回来以后和虎妞成为好朋友，为了养家糊口做了暗娼。虎妞则为他提供房子，从中获利。</a:t>
            </a:r>
            <a:endParaRPr lang="zh-CN" altLang="en-US" b="1" smtClean="0"/>
          </a:p>
          <a:p>
            <a:pPr marL="0" indent="0">
              <a:buFont typeface="Wingdings" pitchFamily="2" charset="2"/>
              <a:buNone/>
            </a:pPr>
            <a:r>
              <a:rPr lang="zh-CN" altLang="en-US" b="1" smtClean="0"/>
              <a:t>十八、二强子看着女儿心里矛盾痛苦。虎妞不久就怀孕了，祥子却病倒了。为了生计，祥子硬撑着去拉车，最后身体垮了，只能在家养病。虎妞年纪已大，却总是使唤小福子做事，吃喝也不怠慢，最终难产而死。</a:t>
            </a:r>
          </a:p>
          <a:p>
            <a:pPr marL="0" indent="0">
              <a:buFont typeface="Wingdings" pitchFamily="2" charset="2"/>
              <a:buNone/>
            </a:pPr>
            <a:r>
              <a:rPr lang="zh-CN" altLang="en-US" b="1" smtClean="0">
                <a:solidFill>
                  <a:srgbClr val="FF0000"/>
                </a:solidFill>
              </a:rPr>
              <a:t>十九、为了给虎妞办丧事，祥子被迫卖掉了车。他和小福子互相喜欢，为了帮小福子养家糊口，祥子去夏家拉包月，认识了夏太太。</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内容占位符 2"/>
          <p:cNvSpPr>
            <a:spLocks noGrp="1"/>
          </p:cNvSpPr>
          <p:nvPr>
            <p:ph idx="1"/>
          </p:nvPr>
        </p:nvSpPr>
        <p:spPr>
          <a:xfrm>
            <a:off x="282575" y="88900"/>
            <a:ext cx="8713788" cy="6459538"/>
          </a:xfrm>
        </p:spPr>
        <p:txBody>
          <a:bodyPr/>
          <a:lstStyle/>
          <a:p>
            <a:pPr marL="0" indent="0">
              <a:buFont typeface="Wingdings" pitchFamily="2" charset="2"/>
              <a:buNone/>
            </a:pPr>
            <a:r>
              <a:rPr lang="zh-CN" altLang="en-US" b="1" smtClean="0">
                <a:solidFill>
                  <a:srgbClr val="FF0000"/>
                </a:solidFill>
              </a:rPr>
              <a:t>二十、年轻风骚的夏太太引诱祥子使他染病，后慢慢变得堕落。走投无路的祥子又找到曹先生家，让曹先生指点出路。曹先生承诺给他和小福子提供工作外加一间房。祥子心里有了一丝希望，扭头去找小福子，却杳无音讯</a:t>
            </a:r>
            <a:r>
              <a:rPr lang="zh-CN" altLang="en-US" b="1" smtClean="0"/>
              <a:t>。</a:t>
            </a:r>
          </a:p>
          <a:p>
            <a:pPr marL="0" indent="0">
              <a:buFont typeface="Wingdings" pitchFamily="2" charset="2"/>
              <a:buNone/>
            </a:pPr>
            <a:r>
              <a:rPr lang="zh-CN" altLang="en-US" b="1" smtClean="0"/>
              <a:t>二十一、祥子在路上遇见小马儿的祖父，与他攀谈中，才知道小马儿已经死了半年多，并且知道小福子可能在白房子，马上便去寻她，却发现小福子早早几个月前就因为不堪忍受屈辱上吊死了。祥子的精神彻底崩溃，思想发生了巨大转变。</a:t>
            </a:r>
          </a:p>
          <a:p>
            <a:pPr marL="0" indent="0">
              <a:buFont typeface="Wingdings" pitchFamily="2" charset="2"/>
              <a:buNone/>
            </a:pPr>
            <a:r>
              <a:rPr lang="zh-CN" altLang="en-US" b="1" smtClean="0">
                <a:solidFill>
                  <a:srgbClr val="FF0000"/>
                </a:solidFill>
              </a:rPr>
              <a:t>二十二、祥子为了钱出卖阮明也不拉车靠着给人送殡度过残余的时日，最终堕落</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文本框 14337"/>
          <p:cNvSpPr txBox="1">
            <a:spLocks noChangeArrowheads="1"/>
          </p:cNvSpPr>
          <p:nvPr/>
        </p:nvSpPr>
        <p:spPr bwMode="auto">
          <a:xfrm>
            <a:off x="195263" y="190500"/>
            <a:ext cx="4592637" cy="639763"/>
          </a:xfrm>
          <a:prstGeom prst="rect">
            <a:avLst/>
          </a:prstGeom>
          <a:noFill/>
          <a:ln w="9525">
            <a:noFill/>
            <a:miter lim="800000"/>
            <a:headEnd/>
            <a:tailEnd/>
          </a:ln>
        </p:spPr>
        <p:txBody>
          <a:bodyPr>
            <a:spAutoFit/>
          </a:bodyPr>
          <a:lstStyle/>
          <a:p>
            <a:pPr>
              <a:buFont typeface="Arial" charset="0"/>
              <a:buNone/>
            </a:pPr>
            <a:r>
              <a:rPr lang="zh-CN" altLang="en-US" sz="3600" b="1">
                <a:solidFill>
                  <a:srgbClr val="0066FF"/>
                </a:solidFill>
                <a:hlinkClick r:id="rId2" action="ppaction://hlinksldjump"/>
              </a:rPr>
              <a:t>总体框架</a:t>
            </a:r>
            <a:endParaRPr lang="zh-CN" altLang="en-US" sz="3600" b="1">
              <a:solidFill>
                <a:srgbClr val="0066FF"/>
              </a:solidFill>
            </a:endParaRPr>
          </a:p>
        </p:txBody>
      </p:sp>
      <p:sp>
        <p:nvSpPr>
          <p:cNvPr id="14339" name="文本框 14338"/>
          <p:cNvSpPr txBox="1">
            <a:spLocks noChangeArrowheads="1"/>
          </p:cNvSpPr>
          <p:nvPr/>
        </p:nvSpPr>
        <p:spPr bwMode="auto">
          <a:xfrm>
            <a:off x="395288" y="836613"/>
            <a:ext cx="8596312" cy="6070600"/>
          </a:xfrm>
          <a:prstGeom prst="rect">
            <a:avLst/>
          </a:prstGeom>
          <a:noFill/>
          <a:ln w="9525">
            <a:noFill/>
            <a:miter lim="800000"/>
            <a:headEnd/>
            <a:tailEnd/>
          </a:ln>
        </p:spPr>
        <p:txBody>
          <a:bodyPr>
            <a:spAutoFit/>
          </a:bodyPr>
          <a:lstStyle/>
          <a:p>
            <a:pPr>
              <a:buFont typeface="Arial" charset="0"/>
              <a:buNone/>
            </a:pPr>
            <a:r>
              <a:rPr lang="zh-CN" altLang="en-US" sz="2800" b="1"/>
              <a:t>祥子的</a:t>
            </a:r>
            <a:r>
              <a:rPr lang="zh-CN" altLang="en-US" sz="2800" b="1">
                <a:solidFill>
                  <a:srgbClr val="FF0066"/>
                </a:solidFill>
              </a:rPr>
              <a:t>三起三落</a:t>
            </a:r>
          </a:p>
          <a:p>
            <a:pPr>
              <a:buFont typeface="Arial" charset="0"/>
              <a:buNone/>
            </a:pPr>
            <a:r>
              <a:rPr lang="zh-CN" altLang="en-US" sz="2800" b="1"/>
              <a:t>　　一起：来到北平当人力车夫，</a:t>
            </a:r>
            <a:r>
              <a:rPr lang="zh-CN" altLang="en-US" sz="2800" b="1">
                <a:solidFill>
                  <a:srgbClr val="CC3300"/>
                </a:solidFill>
              </a:rPr>
              <a:t>苦干三年</a:t>
            </a:r>
            <a:r>
              <a:rPr lang="zh-CN" altLang="en-US" sz="2800" b="1"/>
              <a:t>，凑足一百块钱，</a:t>
            </a:r>
            <a:r>
              <a:rPr lang="zh-CN" altLang="en-US" sz="2800" b="1">
                <a:solidFill>
                  <a:srgbClr val="CC3300"/>
                </a:solidFill>
              </a:rPr>
              <a:t>买</a:t>
            </a:r>
            <a:r>
              <a:rPr lang="zh-CN" altLang="en-US" sz="2800" b="1"/>
              <a:t>了</a:t>
            </a:r>
            <a:r>
              <a:rPr lang="zh-CN" altLang="en-US" sz="2800" b="1">
                <a:solidFill>
                  <a:srgbClr val="CC3300"/>
                </a:solidFill>
              </a:rPr>
              <a:t>辆新车</a:t>
            </a:r>
            <a:r>
              <a:rPr lang="zh-CN" altLang="en-US" sz="2800" b="1"/>
              <a:t>。</a:t>
            </a:r>
          </a:p>
          <a:p>
            <a:pPr>
              <a:buFont typeface="Arial" charset="0"/>
              <a:buNone/>
            </a:pPr>
            <a:r>
              <a:rPr lang="zh-CN" altLang="en-US" sz="2800" b="1"/>
              <a:t>　　一落：有一次</a:t>
            </a:r>
            <a:r>
              <a:rPr lang="zh-CN" altLang="en-US" sz="2800" b="1">
                <a:solidFill>
                  <a:srgbClr val="CC3300"/>
                </a:solidFill>
              </a:rPr>
              <a:t>连人带车被</a:t>
            </a:r>
            <a:r>
              <a:rPr lang="zh-CN" altLang="en-US" sz="2800" b="1"/>
              <a:t>宪兵</a:t>
            </a:r>
            <a:r>
              <a:rPr lang="zh-CN" altLang="en-US" sz="2800" b="1">
                <a:solidFill>
                  <a:srgbClr val="CC3300"/>
                </a:solidFill>
              </a:rPr>
              <a:t>抓</a:t>
            </a:r>
            <a:r>
              <a:rPr lang="zh-CN" altLang="en-US" sz="2800" b="1"/>
              <a:t>去当</a:t>
            </a:r>
            <a:r>
              <a:rPr lang="zh-CN" altLang="en-US" sz="2800" b="1">
                <a:solidFill>
                  <a:srgbClr val="CC3300"/>
                </a:solidFill>
              </a:rPr>
              <a:t>壮丁</a:t>
            </a:r>
            <a:r>
              <a:rPr lang="zh-CN" altLang="en-US" sz="2800" b="1"/>
              <a:t>。理想第一次破灭。</a:t>
            </a:r>
          </a:p>
          <a:p>
            <a:pPr>
              <a:buFont typeface="Arial" charset="0"/>
              <a:buNone/>
            </a:pPr>
            <a:r>
              <a:rPr lang="zh-CN" altLang="en-US" sz="2800" b="1"/>
              <a:t>　　二起：卖骆驼，拼命拉车，</a:t>
            </a:r>
            <a:r>
              <a:rPr lang="zh-CN" altLang="en-US" sz="2800" b="1">
                <a:solidFill>
                  <a:srgbClr val="CC3300"/>
                </a:solidFill>
              </a:rPr>
              <a:t>省吃俭用攒钱</a:t>
            </a:r>
            <a:r>
              <a:rPr lang="zh-CN" altLang="en-US" sz="2800" b="1"/>
              <a:t>准备</a:t>
            </a:r>
            <a:r>
              <a:rPr lang="zh-CN" altLang="en-US" sz="2800" b="1">
                <a:solidFill>
                  <a:srgbClr val="CC3300"/>
                </a:solidFill>
              </a:rPr>
              <a:t>买</a:t>
            </a:r>
            <a:r>
              <a:rPr lang="zh-CN" altLang="en-US" sz="2800" b="1"/>
              <a:t>新车。</a:t>
            </a:r>
          </a:p>
          <a:p>
            <a:pPr>
              <a:buFont typeface="Arial" charset="0"/>
              <a:buNone/>
            </a:pPr>
            <a:r>
              <a:rPr lang="zh-CN" altLang="en-US" sz="2800" b="1"/>
              <a:t>　　二落：干包月时，祥子辛苦攒的钱也</a:t>
            </a:r>
            <a:r>
              <a:rPr lang="zh-CN" altLang="en-US" sz="2800" b="1">
                <a:solidFill>
                  <a:srgbClr val="CC3300"/>
                </a:solidFill>
              </a:rPr>
              <a:t>被孙侦探骗</a:t>
            </a:r>
            <a:r>
              <a:rPr lang="zh-CN" altLang="en-US" sz="2800" b="1"/>
              <a:t>去，第二次</a:t>
            </a:r>
            <a:r>
              <a:rPr lang="zh-CN" altLang="en-US" sz="2800" b="1">
                <a:solidFill>
                  <a:srgbClr val="CC3300"/>
                </a:solidFill>
              </a:rPr>
              <a:t>希望破灭</a:t>
            </a:r>
            <a:r>
              <a:rPr lang="zh-CN" altLang="en-US" sz="2800" b="1"/>
              <a:t>。</a:t>
            </a:r>
          </a:p>
          <a:p>
            <a:pPr>
              <a:buFont typeface="Arial" charset="0"/>
              <a:buNone/>
            </a:pPr>
            <a:r>
              <a:rPr lang="zh-CN" altLang="en-US" sz="2800" b="1"/>
              <a:t>　　三起：</a:t>
            </a:r>
            <a:r>
              <a:rPr lang="zh-CN" altLang="en-US" sz="2800" b="1">
                <a:solidFill>
                  <a:srgbClr val="CC3300"/>
                </a:solidFill>
              </a:rPr>
              <a:t>虎妞</a:t>
            </a:r>
            <a:r>
              <a:rPr lang="zh-CN" altLang="en-US" sz="2800" b="1"/>
              <a:t>以低价给祥子</a:t>
            </a:r>
            <a:r>
              <a:rPr lang="zh-CN" altLang="en-US" sz="2800" b="1">
                <a:solidFill>
                  <a:srgbClr val="CC3300"/>
                </a:solidFill>
              </a:rPr>
              <a:t>买</a:t>
            </a:r>
            <a:r>
              <a:rPr lang="zh-CN" altLang="en-US" sz="2800" b="1"/>
              <a:t>了邻居二强子的</a:t>
            </a:r>
            <a:r>
              <a:rPr lang="zh-CN" altLang="en-US" sz="2800" b="1">
                <a:solidFill>
                  <a:srgbClr val="CC3300"/>
                </a:solidFill>
              </a:rPr>
              <a:t>车</a:t>
            </a:r>
            <a:r>
              <a:rPr lang="zh-CN" altLang="en-US" sz="2800" b="1"/>
              <a:t>，</a:t>
            </a:r>
            <a:r>
              <a:rPr lang="zh-CN" altLang="en-US" sz="2800" b="1">
                <a:solidFill>
                  <a:srgbClr val="CC3300"/>
                </a:solidFill>
              </a:rPr>
              <a:t>祥子</a:t>
            </a:r>
            <a:r>
              <a:rPr lang="zh-CN" altLang="en-US" sz="2800" b="1"/>
              <a:t>又</a:t>
            </a:r>
            <a:r>
              <a:rPr lang="zh-CN" altLang="en-US" sz="2800" b="1">
                <a:solidFill>
                  <a:srgbClr val="CC3300"/>
                </a:solidFill>
              </a:rPr>
              <a:t>有车</a:t>
            </a:r>
            <a:r>
              <a:rPr lang="zh-CN" altLang="en-US" sz="2800" b="1"/>
              <a:t>了。</a:t>
            </a:r>
          </a:p>
          <a:p>
            <a:pPr>
              <a:buFont typeface="Arial" charset="0"/>
              <a:buNone/>
            </a:pPr>
            <a:r>
              <a:rPr lang="zh-CN" altLang="en-US" sz="2800" b="1"/>
              <a:t>　　三落：为了</a:t>
            </a:r>
            <a:r>
              <a:rPr lang="zh-CN" altLang="en-US" sz="2800" b="1">
                <a:solidFill>
                  <a:srgbClr val="CC3300"/>
                </a:solidFill>
              </a:rPr>
              <a:t>置办</a:t>
            </a:r>
            <a:r>
              <a:rPr lang="zh-CN" altLang="en-US" sz="2800" b="1"/>
              <a:t>虎妞的</a:t>
            </a:r>
            <a:r>
              <a:rPr lang="zh-CN" altLang="en-US" sz="2800" b="1">
                <a:solidFill>
                  <a:srgbClr val="CC3300"/>
                </a:solidFill>
              </a:rPr>
              <a:t>丧事</a:t>
            </a:r>
            <a:r>
              <a:rPr lang="zh-CN" altLang="en-US" sz="2800" b="1"/>
              <a:t>，祥子</a:t>
            </a:r>
            <a:r>
              <a:rPr lang="zh-CN" altLang="en-US" sz="2800" b="1">
                <a:solidFill>
                  <a:srgbClr val="CC3300"/>
                </a:solidFill>
              </a:rPr>
              <a:t>又卖掉</a:t>
            </a:r>
            <a:r>
              <a:rPr lang="zh-CN" altLang="en-US" sz="2800" b="1"/>
              <a:t>了车。</a:t>
            </a:r>
          </a:p>
          <a:p>
            <a:pPr>
              <a:buFont typeface="Arial" charset="0"/>
              <a:buNone/>
            </a:pPr>
            <a:r>
              <a:rPr lang="zh-CN" altLang="en-US" sz="2800" b="1"/>
              <a:t>　　祥子的</a:t>
            </a:r>
            <a:r>
              <a:rPr lang="zh-CN" altLang="en-US" sz="2800" b="1">
                <a:solidFill>
                  <a:srgbClr val="FF0066"/>
                </a:solidFill>
              </a:rPr>
              <a:t>命运三部曲</a:t>
            </a:r>
            <a:r>
              <a:rPr lang="zh-CN" altLang="en-US" sz="2800" b="1"/>
              <a:t>是“</a:t>
            </a:r>
            <a:r>
              <a:rPr lang="zh-CN" altLang="en-US" sz="2800" b="1" u="sng"/>
              <a:t>精神向上</a:t>
            </a:r>
            <a:r>
              <a:rPr lang="en-US" altLang="zh-CN" sz="2800" b="1" u="sng"/>
              <a:t>——</a:t>
            </a:r>
            <a:r>
              <a:rPr lang="zh-CN" altLang="en-US" sz="2800" b="1" u="sng"/>
              <a:t>不甘失败</a:t>
            </a:r>
            <a:r>
              <a:rPr lang="en-US" altLang="zh-CN" sz="2800" b="1" u="sng"/>
              <a:t>——</a:t>
            </a:r>
            <a:r>
              <a:rPr lang="zh-CN" altLang="en-US" sz="2800" b="1" u="sng"/>
              <a:t>自甘堕落”。</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Effect transition="in" filter="fade">
                                      <p:cBhvr>
                                        <p:cTn id="7" dur="1000"/>
                                        <p:tgtEl>
                                          <p:spTgt spid="14339">
                                            <p:txEl>
                                              <p:pRg st="0" end="0"/>
                                            </p:txEl>
                                          </p:spTgt>
                                        </p:tgtEl>
                                      </p:cBhvr>
                                    </p:animEffect>
                                    <p:anim calcmode="lin" valueType="num">
                                      <p:cBhvr>
                                        <p:cTn id="8" dur="1000" fill="hold"/>
                                        <p:tgtEl>
                                          <p:spTgt spid="1433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3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4339">
                                            <p:txEl>
                                              <p:pRg st="1" end="1"/>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4339">
                                            <p:txEl>
                                              <p:pRg st="2" end="2"/>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4339">
                                            <p:txEl>
                                              <p:pRg st="3" end="3"/>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4339">
                                            <p:txEl>
                                              <p:pRg st="4" end="4"/>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14339">
                                            <p:txEl>
                                              <p:pRg st="5" end="5"/>
                                            </p:tx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14339">
                                            <p:txEl>
                                              <p:pRg st="6" end="6"/>
                                            </p:tx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1433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内容占位符 2"/>
          <p:cNvSpPr>
            <a:spLocks noGrp="1"/>
          </p:cNvSpPr>
          <p:nvPr>
            <p:ph idx="1"/>
          </p:nvPr>
        </p:nvSpPr>
        <p:spPr>
          <a:xfrm>
            <a:off x="342900" y="400050"/>
            <a:ext cx="8343900" cy="5730875"/>
          </a:xfrm>
        </p:spPr>
        <p:txBody>
          <a:bodyPr/>
          <a:lstStyle/>
          <a:p>
            <a:pPr marL="0" indent="0">
              <a:buFont typeface="Wingdings" pitchFamily="2" charset="2"/>
              <a:buNone/>
            </a:pPr>
            <a:r>
              <a:rPr lang="zh-CN" altLang="en-US" smtClean="0"/>
              <a:t>主要事件：</a:t>
            </a:r>
          </a:p>
          <a:p>
            <a:pPr marL="0" indent="0">
              <a:buFont typeface="Wingdings" pitchFamily="2" charset="2"/>
              <a:buNone/>
            </a:pPr>
            <a:r>
              <a:rPr lang="zh-CN" altLang="en-US" smtClean="0"/>
              <a:t>攒钱买车；军营出逃；被孙侦探敲诈；和虎妞成亲；卖车葬虎妞；染上恶习；被夏太太引诱得病；出卖阮明；彻底堕落。</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0050"/>
            <a:ext cx="8229600" cy="5730875"/>
          </a:xfrm>
        </p:spPr>
        <p:txBody>
          <a:bodyPr/>
          <a:lstStyle/>
          <a:p>
            <a:pPr marL="0" indent="0">
              <a:buFont typeface="Wingdings" pitchFamily="2" charset="2"/>
              <a:buNone/>
            </a:pPr>
            <a:r>
              <a:rPr lang="en-US" altLang="zh-CN" smtClean="0"/>
              <a:t> </a:t>
            </a:r>
            <a:r>
              <a:rPr lang="zh-CN" altLang="en-US" b="1" smtClean="0"/>
              <a:t>回顾小说内容，回答问题</a:t>
            </a:r>
          </a:p>
          <a:p>
            <a:pPr marL="0" indent="0">
              <a:buFont typeface="Wingdings" pitchFamily="2" charset="2"/>
              <a:buNone/>
            </a:pPr>
            <a:r>
              <a:rPr lang="zh-CN" altLang="en-US" b="1" smtClean="0"/>
              <a:t> 请问，小说的题目</a:t>
            </a:r>
            <a:r>
              <a:rPr lang="en-US" altLang="zh-CN" b="1" smtClean="0"/>
              <a:t>“</a:t>
            </a:r>
            <a:r>
              <a:rPr lang="zh-CN" altLang="en-US" b="1" smtClean="0"/>
              <a:t>骆驼祥子</a:t>
            </a:r>
            <a:r>
              <a:rPr lang="en-US" altLang="zh-CN" b="1" smtClean="0"/>
              <a:t>”</a:t>
            </a:r>
            <a:r>
              <a:rPr lang="zh-CN" altLang="en-US" b="1" smtClean="0"/>
              <a:t>主要包括哪些含义？</a:t>
            </a:r>
          </a:p>
          <a:p>
            <a:pPr marL="0" indent="0">
              <a:buFont typeface="Wingdings" pitchFamily="2" charset="2"/>
              <a:buNone/>
            </a:pPr>
            <a:r>
              <a:rPr lang="zh-CN" altLang="en-US" b="1" smtClean="0"/>
              <a:t>  </a:t>
            </a:r>
            <a:r>
              <a:rPr lang="zh-CN" altLang="en-US" b="1" smtClean="0">
                <a:solidFill>
                  <a:srgbClr val="FF0000"/>
                </a:solidFill>
              </a:rPr>
              <a:t> 以</a:t>
            </a:r>
            <a:r>
              <a:rPr lang="en-US" altLang="zh-CN" b="1" smtClean="0">
                <a:solidFill>
                  <a:srgbClr val="FF0000"/>
                </a:solidFill>
              </a:rPr>
              <a:t>“</a:t>
            </a:r>
            <a:r>
              <a:rPr lang="zh-CN" altLang="en-US" b="1" smtClean="0">
                <a:solidFill>
                  <a:srgbClr val="FF0000"/>
                </a:solidFill>
              </a:rPr>
              <a:t>骆驼祥子</a:t>
            </a:r>
            <a:r>
              <a:rPr lang="en-US" altLang="zh-CN" b="1" smtClean="0">
                <a:solidFill>
                  <a:srgbClr val="FF0000"/>
                </a:solidFill>
              </a:rPr>
              <a:t>”</a:t>
            </a:r>
            <a:r>
              <a:rPr lang="zh-CN" altLang="en-US" b="1" smtClean="0">
                <a:solidFill>
                  <a:srgbClr val="FF0000"/>
                </a:solidFill>
              </a:rPr>
              <a:t>命名有三层含义</a:t>
            </a:r>
          </a:p>
          <a:p>
            <a:pPr marL="0" indent="0">
              <a:buFont typeface="Wingdings" pitchFamily="2" charset="2"/>
              <a:buNone/>
            </a:pPr>
            <a:r>
              <a:rPr lang="zh-CN" altLang="en-US" b="1" smtClean="0">
                <a:solidFill>
                  <a:srgbClr val="FF0000"/>
                </a:solidFill>
              </a:rPr>
              <a:t>  ⑴点明小说的主人公</a:t>
            </a:r>
            <a:r>
              <a:rPr lang="en-US" altLang="zh-CN" b="1" smtClean="0">
                <a:solidFill>
                  <a:srgbClr val="FF0000"/>
                </a:solidFill>
              </a:rPr>
              <a:t>—</a:t>
            </a:r>
            <a:r>
              <a:rPr lang="zh-CN" altLang="en-US" b="1" smtClean="0">
                <a:solidFill>
                  <a:srgbClr val="FF0000"/>
                </a:solidFill>
              </a:rPr>
              <a:t>祥子</a:t>
            </a:r>
          </a:p>
          <a:p>
            <a:pPr marL="0" indent="0">
              <a:buFont typeface="Wingdings" pitchFamily="2" charset="2"/>
              <a:buNone/>
            </a:pPr>
            <a:r>
              <a:rPr lang="zh-CN" altLang="en-US" b="1" smtClean="0">
                <a:solidFill>
                  <a:srgbClr val="FF0000"/>
                </a:solidFill>
              </a:rPr>
              <a:t>⑵概括著作的一个主要情节</a:t>
            </a:r>
            <a:r>
              <a:rPr lang="en-US" altLang="zh-CN" b="1" smtClean="0">
                <a:solidFill>
                  <a:srgbClr val="FF0000"/>
                </a:solidFill>
              </a:rPr>
              <a:t>—</a:t>
            </a:r>
            <a:r>
              <a:rPr lang="zh-CN" altLang="en-US" b="1" smtClean="0">
                <a:solidFill>
                  <a:srgbClr val="FF0000"/>
                </a:solidFill>
              </a:rPr>
              <a:t>骆驼祥子称号的由来。</a:t>
            </a:r>
          </a:p>
          <a:p>
            <a:pPr marL="0" indent="0">
              <a:buFont typeface="Wingdings" pitchFamily="2" charset="2"/>
              <a:buNone/>
            </a:pPr>
            <a:r>
              <a:rPr lang="zh-CN" altLang="en-US" b="1" smtClean="0">
                <a:solidFill>
                  <a:srgbClr val="FF0000"/>
                </a:solidFill>
              </a:rPr>
              <a:t>⑶揭示主人公的性格</a:t>
            </a:r>
            <a:r>
              <a:rPr lang="en-US" altLang="zh-CN" b="1" smtClean="0">
                <a:solidFill>
                  <a:srgbClr val="FF0000"/>
                </a:solidFill>
              </a:rPr>
              <a:t>—</a:t>
            </a:r>
            <a:r>
              <a:rPr lang="zh-CN" altLang="en-US" b="1" smtClean="0">
                <a:solidFill>
                  <a:srgbClr val="FF0000"/>
                </a:solidFill>
              </a:rPr>
              <a:t>像骆驼一样吃苦耐劳、沉默憨厚</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14400" y="509588"/>
            <a:ext cx="8229600" cy="5678487"/>
          </a:xfrm>
        </p:spPr>
        <p:txBody>
          <a:bodyPr/>
          <a:lstStyle/>
          <a:p>
            <a:r>
              <a:rPr lang="zh-CN" altLang="en-US" b="1" smtClean="0"/>
              <a:t>请简单介绍小说围绕祥子主要讲述了哪些故事？用四个字概括</a:t>
            </a:r>
          </a:p>
          <a:p>
            <a:r>
              <a:rPr lang="zh-CN" altLang="en-US" smtClean="0"/>
              <a:t>   </a:t>
            </a:r>
            <a:r>
              <a:rPr lang="zh-CN" altLang="en-US" b="1" smtClean="0">
                <a:solidFill>
                  <a:srgbClr val="FF0000"/>
                </a:solidFill>
              </a:rPr>
              <a:t>三起三落</a:t>
            </a:r>
          </a:p>
          <a:p>
            <a:r>
              <a:rPr lang="zh-CN" altLang="en-US" b="1" smtClean="0"/>
              <a:t>⑴奋斗三年买了车→被十几个大兵抢了车</a:t>
            </a:r>
          </a:p>
          <a:p>
            <a:r>
              <a:rPr lang="zh-CN" altLang="en-US" b="1" smtClean="0"/>
              <a:t>⑵从军营逃出来卖骆驼又攒钱买车→被孙侦探敲诈一空</a:t>
            </a:r>
          </a:p>
          <a:p>
            <a:r>
              <a:rPr lang="zh-CN" altLang="en-US" b="1" smtClean="0"/>
              <a:t>⑶结婚后靠虎妞买了车→最后下葬虎妞卖了车</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ext Box 2"/>
          <p:cNvSpPr txBox="1">
            <a:spLocks noChangeArrowheads="1"/>
          </p:cNvSpPr>
          <p:nvPr/>
        </p:nvSpPr>
        <p:spPr bwMode="auto">
          <a:xfrm>
            <a:off x="-444500" y="836613"/>
            <a:ext cx="9855200" cy="7046912"/>
          </a:xfrm>
          <a:prstGeom prst="rect">
            <a:avLst/>
          </a:prstGeom>
          <a:noFill/>
          <a:ln w="9525">
            <a:noFill/>
            <a:miter lim="800000"/>
            <a:headEnd/>
            <a:tailEnd/>
          </a:ln>
        </p:spPr>
        <p:txBody>
          <a:bodyPr>
            <a:spAutoFit/>
          </a:bodyPr>
          <a:lstStyle/>
          <a:p>
            <a:pPr>
              <a:buFont typeface="Arial" charset="0"/>
              <a:buNone/>
            </a:pPr>
            <a:r>
              <a:rPr lang="zh-CN" altLang="en-US" sz="3200" b="1">
                <a:latin typeface="黑体" pitchFamily="49" charset="-122"/>
                <a:ea typeface="黑体" pitchFamily="49" charset="-122"/>
              </a:rPr>
              <a:t>    补充故事情节：        </a:t>
            </a:r>
            <a:r>
              <a:rPr lang="zh-CN" altLang="en-US" sz="2800" b="1">
                <a:latin typeface="黑体" pitchFamily="49" charset="-122"/>
                <a:ea typeface="黑体" pitchFamily="49" charset="-122"/>
              </a:rPr>
              <a:t> </a:t>
            </a:r>
          </a:p>
          <a:p>
            <a:pPr>
              <a:buFont typeface="Arial" charset="0"/>
              <a:buNone/>
            </a:pPr>
            <a:r>
              <a:rPr lang="zh-CN" altLang="en-US" sz="3200" b="1">
                <a:latin typeface="黑体" pitchFamily="49" charset="-122"/>
                <a:ea typeface="黑体" pitchFamily="49" charset="-122"/>
              </a:rPr>
              <a:t>       </a:t>
            </a:r>
            <a:r>
              <a:rPr lang="zh-CN" altLang="en-US" sz="3200" b="1">
                <a:solidFill>
                  <a:srgbClr val="0000FF"/>
                </a:solidFill>
                <a:latin typeface="黑体" pitchFamily="49" charset="-122"/>
                <a:ea typeface="黑体" pitchFamily="49" charset="-122"/>
              </a:rPr>
              <a:t>三年攒钱 喜买新车</a:t>
            </a:r>
            <a:r>
              <a:rPr lang="zh-CN" altLang="en-US" sz="3200" b="1">
                <a:solidFill>
                  <a:srgbClr val="0000FF"/>
                </a:solidFill>
                <a:latin typeface="黑体" pitchFamily="49" charset="-122"/>
                <a:ea typeface="黑体" pitchFamily="49" charset="-122"/>
                <a:sym typeface="Arial" charset="0"/>
              </a:rPr>
              <a:t>→连人带车 被兵抢走</a:t>
            </a:r>
          </a:p>
          <a:p>
            <a:pPr>
              <a:buFont typeface="Arial" charset="0"/>
              <a:buNone/>
            </a:pPr>
            <a:endParaRPr lang="zh-CN" altLang="en-US" sz="3200" b="1">
              <a:solidFill>
                <a:srgbClr val="0000FF"/>
              </a:solidFill>
              <a:latin typeface="黑体" pitchFamily="49" charset="-122"/>
              <a:ea typeface="黑体" pitchFamily="49" charset="-122"/>
              <a:sym typeface="Arial" charset="0"/>
            </a:endParaRPr>
          </a:p>
          <a:p>
            <a:pPr>
              <a:buFont typeface="Arial" charset="0"/>
              <a:buNone/>
            </a:pPr>
            <a:r>
              <a:rPr lang="zh-CN" altLang="en-US" sz="3200" b="1">
                <a:solidFill>
                  <a:srgbClr val="0000FF"/>
                </a:solidFill>
                <a:latin typeface="黑体" pitchFamily="49" charset="-122"/>
                <a:ea typeface="黑体" pitchFamily="49" charset="-122"/>
                <a:sym typeface="Arial" charset="0"/>
              </a:rPr>
              <a:t>     →</a:t>
            </a:r>
            <a:r>
              <a:rPr lang="zh-CN" altLang="en-US" sz="3200" b="1">
                <a:solidFill>
                  <a:srgbClr val="FF0000"/>
                </a:solidFill>
                <a:latin typeface="黑体" pitchFamily="49" charset="-122"/>
                <a:ea typeface="黑体" pitchFamily="49" charset="-122"/>
                <a:sym typeface="Arial" charset="0"/>
              </a:rPr>
              <a:t>逃出兵营 贱卖骆驼→怒辞杨宅 虎妞设诱</a:t>
            </a:r>
          </a:p>
          <a:p>
            <a:pPr>
              <a:buFont typeface="Arial" charset="0"/>
              <a:buNone/>
            </a:pPr>
            <a:endParaRPr lang="zh-CN" altLang="en-US" sz="3200" b="1">
              <a:solidFill>
                <a:srgbClr val="FF0000"/>
              </a:solidFill>
              <a:latin typeface="黑体" pitchFamily="49" charset="-122"/>
              <a:ea typeface="黑体" pitchFamily="49" charset="-122"/>
              <a:sym typeface="Arial" charset="0"/>
            </a:endParaRPr>
          </a:p>
          <a:p>
            <a:pPr>
              <a:buFont typeface="Arial" charset="0"/>
              <a:buNone/>
            </a:pPr>
            <a:r>
              <a:rPr lang="zh-CN" altLang="en-US" sz="3200" b="1">
                <a:solidFill>
                  <a:srgbClr val="FF0000"/>
                </a:solidFill>
                <a:latin typeface="黑体" pitchFamily="49" charset="-122"/>
                <a:ea typeface="黑体" pitchFamily="49" charset="-122"/>
                <a:sym typeface="Arial" charset="0"/>
              </a:rPr>
              <a:t>     </a:t>
            </a:r>
            <a:r>
              <a:rPr lang="zh-CN" altLang="en-US" sz="3200" b="1">
                <a:solidFill>
                  <a:srgbClr val="0000FF"/>
                </a:solidFill>
                <a:latin typeface="黑体" pitchFamily="49" charset="-122"/>
                <a:ea typeface="黑体" pitchFamily="49" charset="-122"/>
                <a:sym typeface="Arial" charset="0"/>
              </a:rPr>
              <a:t>→</a:t>
            </a:r>
            <a:r>
              <a:rPr lang="zh-CN" altLang="en-US" sz="3200" b="1">
                <a:solidFill>
                  <a:srgbClr val="FF0000"/>
                </a:solidFill>
                <a:latin typeface="黑体" pitchFamily="49" charset="-122"/>
                <a:ea typeface="黑体" pitchFamily="49" charset="-122"/>
                <a:sym typeface="Arial" charset="0"/>
              </a:rPr>
              <a:t>曹府拉车 虎妞施计→茶馆行善 理想蒙尘</a:t>
            </a:r>
          </a:p>
          <a:p>
            <a:pPr>
              <a:buFont typeface="Arial" charset="0"/>
              <a:buNone/>
            </a:pPr>
            <a:endParaRPr lang="zh-CN" altLang="en-US" sz="3200" b="1">
              <a:solidFill>
                <a:srgbClr val="FF0000"/>
              </a:solidFill>
              <a:latin typeface="黑体" pitchFamily="49" charset="-122"/>
              <a:ea typeface="黑体" pitchFamily="49" charset="-122"/>
              <a:sym typeface="Arial" charset="0"/>
            </a:endParaRPr>
          </a:p>
          <a:p>
            <a:pPr>
              <a:buFont typeface="Arial" charset="0"/>
              <a:buNone/>
            </a:pPr>
            <a:r>
              <a:rPr lang="zh-CN" altLang="en-US" sz="3600" b="1">
                <a:solidFill>
                  <a:srgbClr val="FF0000"/>
                </a:solidFill>
                <a:latin typeface="黑体" pitchFamily="49" charset="-122"/>
                <a:ea typeface="黑体" pitchFamily="49" charset="-122"/>
                <a:sym typeface="Arial" charset="0"/>
              </a:rPr>
              <a:t>    </a:t>
            </a:r>
            <a:r>
              <a:rPr lang="zh-CN" altLang="en-US" sz="3200" b="1">
                <a:solidFill>
                  <a:srgbClr val="0000FF"/>
                </a:solidFill>
                <a:latin typeface="黑体" pitchFamily="49" charset="-122"/>
                <a:ea typeface="黑体" pitchFamily="49" charset="-122"/>
                <a:sym typeface="Arial" charset="0"/>
              </a:rPr>
              <a:t>→</a:t>
            </a:r>
            <a:r>
              <a:rPr lang="zh-CN" altLang="en-US" sz="3200" b="1">
                <a:solidFill>
                  <a:srgbClr val="FF0000"/>
                </a:solidFill>
                <a:latin typeface="黑体" pitchFamily="49" charset="-122"/>
                <a:ea typeface="黑体" pitchFamily="49" charset="-122"/>
                <a:sym typeface="Arial" charset="0"/>
              </a:rPr>
              <a:t>侦探敲诈 丢了现金→</a:t>
            </a:r>
            <a:r>
              <a:rPr lang="zh-CN" altLang="en-US" sz="3200" b="1">
                <a:latin typeface="黑体" pitchFamily="49" charset="-122"/>
                <a:ea typeface="黑体" pitchFamily="49" charset="-122"/>
                <a:sym typeface="Arial" charset="0"/>
              </a:rPr>
              <a:t>父女翻脸 虎妞下嫁</a:t>
            </a:r>
          </a:p>
          <a:p>
            <a:pPr>
              <a:buFont typeface="Arial" charset="0"/>
              <a:buNone/>
            </a:pPr>
            <a:endParaRPr lang="zh-CN" altLang="en-US" sz="3200" b="1">
              <a:latin typeface="黑体" pitchFamily="49" charset="-122"/>
              <a:ea typeface="黑体" pitchFamily="49" charset="-122"/>
              <a:sym typeface="Arial" charset="0"/>
            </a:endParaRPr>
          </a:p>
          <a:p>
            <a:pPr>
              <a:buFont typeface="Arial" charset="0"/>
              <a:buNone/>
            </a:pPr>
            <a:r>
              <a:rPr lang="zh-CN" altLang="en-US" sz="3200" b="1">
                <a:latin typeface="黑体" pitchFamily="49" charset="-122"/>
                <a:ea typeface="黑体" pitchFamily="49" charset="-122"/>
                <a:sym typeface="Arial" charset="0"/>
              </a:rPr>
              <a:t>     →再次买车 葬妻卖车</a:t>
            </a:r>
            <a:r>
              <a:rPr lang="zh-CN" altLang="en-US" sz="3200" b="1">
                <a:solidFill>
                  <a:srgbClr val="0000FF"/>
                </a:solidFill>
                <a:latin typeface="黑体" pitchFamily="49" charset="-122"/>
                <a:ea typeface="黑体" pitchFamily="49" charset="-122"/>
                <a:sym typeface="Arial" charset="0"/>
              </a:rPr>
              <a:t>→夏妾勾引 身染脏病</a:t>
            </a:r>
          </a:p>
          <a:p>
            <a:pPr>
              <a:buFont typeface="Arial" charset="0"/>
              <a:buNone/>
            </a:pPr>
            <a:endParaRPr lang="zh-CN" altLang="en-US" sz="3200" b="1">
              <a:solidFill>
                <a:srgbClr val="0000FF"/>
              </a:solidFill>
              <a:latin typeface="黑体" pitchFamily="49" charset="-122"/>
              <a:ea typeface="黑体" pitchFamily="49" charset="-122"/>
              <a:sym typeface="Arial" charset="0"/>
            </a:endParaRPr>
          </a:p>
          <a:p>
            <a:pPr>
              <a:buFont typeface="Arial" charset="0"/>
              <a:buNone/>
            </a:pPr>
            <a:r>
              <a:rPr lang="zh-CN" altLang="en-US" sz="3200" b="1">
                <a:solidFill>
                  <a:srgbClr val="0000FF"/>
                </a:solidFill>
                <a:latin typeface="黑体" pitchFamily="49" charset="-122"/>
                <a:ea typeface="黑体" pitchFamily="49" charset="-122"/>
                <a:sym typeface="Arial" charset="0"/>
              </a:rPr>
              <a:t>     →</a:t>
            </a:r>
            <a:r>
              <a:rPr lang="zh-CN" altLang="en-US" sz="3200" b="1">
                <a:solidFill>
                  <a:srgbClr val="FF0000"/>
                </a:solidFill>
                <a:latin typeface="黑体" pitchFamily="49" charset="-122"/>
                <a:ea typeface="黑体" pitchFamily="49" charset="-122"/>
                <a:sym typeface="Arial" charset="0"/>
              </a:rPr>
              <a:t>小福子死 绝望透顶</a:t>
            </a:r>
            <a:r>
              <a:rPr lang="zh-CN" altLang="en-US" sz="3200" b="1">
                <a:solidFill>
                  <a:srgbClr val="0000FF"/>
                </a:solidFill>
                <a:latin typeface="黑体" pitchFamily="49" charset="-122"/>
                <a:ea typeface="黑体" pitchFamily="49" charset="-122"/>
                <a:sym typeface="Arial" charset="0"/>
              </a:rPr>
              <a:t>→彻底堕落 行尸走肉</a:t>
            </a:r>
          </a:p>
          <a:p>
            <a:pPr>
              <a:buFont typeface="Arial" charset="0"/>
              <a:buNone/>
            </a:pPr>
            <a:endParaRPr lang="zh-CN" altLang="en-US" sz="3200" b="1">
              <a:solidFill>
                <a:srgbClr val="0000FF"/>
              </a:solidFill>
              <a:latin typeface="黑体" pitchFamily="49" charset="-122"/>
              <a:ea typeface="黑体" pitchFamily="49" charset="-122"/>
              <a:sym typeface="Arial" charset="0"/>
            </a:endParaRPr>
          </a:p>
          <a:p>
            <a:pPr>
              <a:buFont typeface="Arial" charset="0"/>
              <a:buNone/>
            </a:pPr>
            <a:endParaRPr lang="zh-CN" altLang="en-US" sz="3200" b="1">
              <a:solidFill>
                <a:srgbClr val="0000FF"/>
              </a:solidFill>
              <a:latin typeface="黑体" pitchFamily="49" charset="-122"/>
              <a:ea typeface="黑体" pitchFamily="49" charset="-122"/>
              <a:sym typeface="Arial" charset="0"/>
            </a:endParaRPr>
          </a:p>
        </p:txBody>
      </p:sp>
      <p:sp>
        <p:nvSpPr>
          <p:cNvPr id="31746" name="Rectangle 3"/>
          <p:cNvSpPr>
            <a:spLocks noGrp="1"/>
          </p:cNvSpPr>
          <p:nvPr>
            <p:ph type="title"/>
          </p:nvPr>
        </p:nvSpPr>
        <p:spPr>
          <a:xfrm>
            <a:off x="0" y="0"/>
            <a:ext cx="9144000" cy="836613"/>
          </a:xfrm>
        </p:spPr>
        <p:txBody>
          <a:bodyPr/>
          <a:lstStyle/>
          <a:p>
            <a:pPr algn="ctr" eaLnBrk="1" hangingPunct="1"/>
            <a:r>
              <a:rPr lang="zh-CN" altLang="en-US" b="1" smtClean="0">
                <a:solidFill>
                  <a:srgbClr val="0033CC"/>
                </a:solidFill>
              </a:rPr>
              <a:t>自学检测（一）</a:t>
            </a:r>
          </a:p>
        </p:txBody>
      </p:sp>
      <p:sp>
        <p:nvSpPr>
          <p:cNvPr id="9220" name="Rectangle 4"/>
          <p:cNvSpPr>
            <a:spLocks noChangeArrowheads="1"/>
          </p:cNvSpPr>
          <p:nvPr/>
        </p:nvSpPr>
        <p:spPr bwMode="auto">
          <a:xfrm>
            <a:off x="6804025" y="1341438"/>
            <a:ext cx="1727200" cy="431800"/>
          </a:xfrm>
          <a:prstGeom prst="rect">
            <a:avLst/>
          </a:prstGeom>
          <a:solidFill>
            <a:schemeClr val="accent1"/>
          </a:solidFill>
          <a:ln w="9525">
            <a:solidFill>
              <a:schemeClr val="tx1"/>
            </a:solidFill>
            <a:miter lim="800000"/>
            <a:headEnd/>
            <a:tailEnd/>
          </a:ln>
        </p:spPr>
        <p:txBody>
          <a:bodyPr wrap="none" anchor="ctr"/>
          <a:lstStyle/>
          <a:p>
            <a:pPr>
              <a:buFont typeface="Arial" charset="0"/>
              <a:buNone/>
            </a:pPr>
            <a:endParaRPr lang="zh-CN" altLang="en-US"/>
          </a:p>
        </p:txBody>
      </p:sp>
      <p:sp>
        <p:nvSpPr>
          <p:cNvPr id="9221" name="Rectangle 5"/>
          <p:cNvSpPr>
            <a:spLocks noChangeArrowheads="1"/>
          </p:cNvSpPr>
          <p:nvPr/>
        </p:nvSpPr>
        <p:spPr bwMode="auto">
          <a:xfrm>
            <a:off x="6732588" y="4292600"/>
            <a:ext cx="1727200" cy="431800"/>
          </a:xfrm>
          <a:prstGeom prst="rect">
            <a:avLst/>
          </a:prstGeom>
          <a:solidFill>
            <a:schemeClr val="accent1"/>
          </a:solidFill>
          <a:ln w="9525">
            <a:solidFill>
              <a:schemeClr val="tx1"/>
            </a:solidFill>
            <a:miter lim="800000"/>
            <a:headEnd/>
            <a:tailEnd/>
          </a:ln>
        </p:spPr>
        <p:txBody>
          <a:bodyPr wrap="none" anchor="ctr"/>
          <a:lstStyle/>
          <a:p>
            <a:pPr>
              <a:buFont typeface="Arial" charset="0"/>
              <a:buNone/>
            </a:pPr>
            <a:endParaRPr lang="zh-CN" altLang="en-US"/>
          </a:p>
        </p:txBody>
      </p:sp>
      <p:sp>
        <p:nvSpPr>
          <p:cNvPr id="9222" name="Rectangle 6"/>
          <p:cNvSpPr>
            <a:spLocks noChangeArrowheads="1"/>
          </p:cNvSpPr>
          <p:nvPr/>
        </p:nvSpPr>
        <p:spPr bwMode="auto">
          <a:xfrm>
            <a:off x="2771775" y="4292600"/>
            <a:ext cx="1727200" cy="431800"/>
          </a:xfrm>
          <a:prstGeom prst="rect">
            <a:avLst/>
          </a:prstGeom>
          <a:solidFill>
            <a:schemeClr val="accent1"/>
          </a:solidFill>
          <a:ln w="9525">
            <a:solidFill>
              <a:schemeClr val="tx1"/>
            </a:solidFill>
            <a:miter lim="800000"/>
            <a:headEnd/>
            <a:tailEnd/>
          </a:ln>
        </p:spPr>
        <p:txBody>
          <a:bodyPr wrap="none" anchor="ctr"/>
          <a:lstStyle/>
          <a:p>
            <a:pPr>
              <a:buFont typeface="Arial" charset="0"/>
              <a:buNone/>
            </a:pPr>
            <a:endParaRPr lang="zh-CN" altLang="en-US"/>
          </a:p>
        </p:txBody>
      </p:sp>
      <p:sp>
        <p:nvSpPr>
          <p:cNvPr id="9223" name="Rectangle 7"/>
          <p:cNvSpPr>
            <a:spLocks noChangeArrowheads="1"/>
          </p:cNvSpPr>
          <p:nvPr/>
        </p:nvSpPr>
        <p:spPr bwMode="auto">
          <a:xfrm>
            <a:off x="1116013" y="6210300"/>
            <a:ext cx="1727200" cy="647700"/>
          </a:xfrm>
          <a:prstGeom prst="rect">
            <a:avLst/>
          </a:prstGeom>
          <a:solidFill>
            <a:schemeClr val="accent1"/>
          </a:solidFill>
          <a:ln w="9525">
            <a:solidFill>
              <a:schemeClr val="tx1"/>
            </a:solidFill>
            <a:miter lim="800000"/>
            <a:headEnd/>
            <a:tailEnd/>
          </a:ln>
        </p:spPr>
        <p:txBody>
          <a:bodyPr wrap="none" anchor="ctr"/>
          <a:lstStyle/>
          <a:p>
            <a:pPr>
              <a:buFont typeface="Arial" charset="0"/>
              <a:buNone/>
            </a:pPr>
            <a:endParaRPr lang="zh-CN" altLang="en-US"/>
          </a:p>
        </p:txBody>
      </p:sp>
      <p:sp>
        <p:nvSpPr>
          <p:cNvPr id="9224" name="Rectangle 8"/>
          <p:cNvSpPr>
            <a:spLocks noChangeArrowheads="1"/>
          </p:cNvSpPr>
          <p:nvPr/>
        </p:nvSpPr>
        <p:spPr bwMode="auto">
          <a:xfrm>
            <a:off x="2771775" y="5300663"/>
            <a:ext cx="1727200" cy="431800"/>
          </a:xfrm>
          <a:prstGeom prst="rect">
            <a:avLst/>
          </a:prstGeom>
          <a:solidFill>
            <a:schemeClr val="accent1"/>
          </a:solidFill>
          <a:ln w="9525">
            <a:solidFill>
              <a:schemeClr val="tx1"/>
            </a:solidFill>
            <a:miter lim="800000"/>
            <a:headEnd/>
            <a:tailEnd/>
          </a:ln>
        </p:spPr>
        <p:txBody>
          <a:bodyPr wrap="none" anchor="ctr"/>
          <a:lstStyle/>
          <a:p>
            <a:pPr>
              <a:buFont typeface="Arial" charset="0"/>
              <a:buNone/>
            </a:pPr>
            <a:endParaRPr lang="zh-CN" altLang="en-US"/>
          </a:p>
        </p:txBody>
      </p:sp>
      <p:sp>
        <p:nvSpPr>
          <p:cNvPr id="9225" name="Rectangle 9"/>
          <p:cNvSpPr>
            <a:spLocks noChangeArrowheads="1"/>
          </p:cNvSpPr>
          <p:nvPr/>
        </p:nvSpPr>
        <p:spPr bwMode="auto">
          <a:xfrm>
            <a:off x="4932363" y="6308725"/>
            <a:ext cx="1727200" cy="549275"/>
          </a:xfrm>
          <a:prstGeom prst="rect">
            <a:avLst/>
          </a:prstGeom>
          <a:solidFill>
            <a:schemeClr val="accent1"/>
          </a:solidFill>
          <a:ln w="9525">
            <a:solidFill>
              <a:schemeClr val="tx1"/>
            </a:solidFill>
            <a:miter lim="800000"/>
            <a:headEnd/>
            <a:tailEnd/>
          </a:ln>
        </p:spPr>
        <p:txBody>
          <a:bodyPr wrap="none" anchor="ctr"/>
          <a:lstStyle/>
          <a:p>
            <a:pPr>
              <a:buFont typeface="Arial" charset="0"/>
              <a:buNone/>
            </a:pPr>
            <a:endParaRPr lang="zh-CN" altLang="en-US" sz="4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9220"/>
                                        </p:tgtEl>
                                      </p:cBhvr>
                                    </p:animEffect>
                                    <p:set>
                                      <p:cBhvr>
                                        <p:cTn id="7" dur="1" fill="hold">
                                          <p:stCondLst>
                                            <p:cond delay="499"/>
                                          </p:stCondLst>
                                        </p:cTn>
                                        <p:tgtEl>
                                          <p:spTgt spid="922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9222"/>
                                        </p:tgtEl>
                                      </p:cBhvr>
                                    </p:animEffect>
                                    <p:set>
                                      <p:cBhvr>
                                        <p:cTn id="12" dur="1" fill="hold">
                                          <p:stCondLst>
                                            <p:cond delay="499"/>
                                          </p:stCondLst>
                                        </p:cTn>
                                        <p:tgtEl>
                                          <p:spTgt spid="922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0" nodeType="clickEffect">
                                  <p:stCondLst>
                                    <p:cond delay="0"/>
                                  </p:stCondLst>
                                  <p:childTnLst>
                                    <p:animEffect transition="out" filter="blinds(horizontal)">
                                      <p:cBhvr>
                                        <p:cTn id="16" dur="500"/>
                                        <p:tgtEl>
                                          <p:spTgt spid="9221"/>
                                        </p:tgtEl>
                                      </p:cBhvr>
                                    </p:animEffect>
                                    <p:set>
                                      <p:cBhvr>
                                        <p:cTn id="17" dur="1" fill="hold">
                                          <p:stCondLst>
                                            <p:cond delay="499"/>
                                          </p:stCondLst>
                                        </p:cTn>
                                        <p:tgtEl>
                                          <p:spTgt spid="922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0" nodeType="clickEffect">
                                  <p:stCondLst>
                                    <p:cond delay="0"/>
                                  </p:stCondLst>
                                  <p:childTnLst>
                                    <p:animEffect transition="out" filter="blinds(horizontal)">
                                      <p:cBhvr>
                                        <p:cTn id="21" dur="500"/>
                                        <p:tgtEl>
                                          <p:spTgt spid="9224"/>
                                        </p:tgtEl>
                                      </p:cBhvr>
                                    </p:animEffect>
                                    <p:set>
                                      <p:cBhvr>
                                        <p:cTn id="22" dur="1" fill="hold">
                                          <p:stCondLst>
                                            <p:cond delay="499"/>
                                          </p:stCondLst>
                                        </p:cTn>
                                        <p:tgtEl>
                                          <p:spTgt spid="922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3" presetClass="exit" presetSubtype="10" fill="hold" grpId="0" nodeType="clickEffect">
                                  <p:stCondLst>
                                    <p:cond delay="0"/>
                                  </p:stCondLst>
                                  <p:childTnLst>
                                    <p:animEffect transition="out" filter="blinds(horizontal)">
                                      <p:cBhvr>
                                        <p:cTn id="26" dur="500"/>
                                        <p:tgtEl>
                                          <p:spTgt spid="9223"/>
                                        </p:tgtEl>
                                      </p:cBhvr>
                                    </p:animEffect>
                                    <p:set>
                                      <p:cBhvr>
                                        <p:cTn id="27" dur="1" fill="hold">
                                          <p:stCondLst>
                                            <p:cond delay="499"/>
                                          </p:stCondLst>
                                        </p:cTn>
                                        <p:tgtEl>
                                          <p:spTgt spid="922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3" presetClass="exit" presetSubtype="10" fill="hold" grpId="0" nodeType="clickEffect">
                                  <p:stCondLst>
                                    <p:cond delay="0"/>
                                  </p:stCondLst>
                                  <p:childTnLst>
                                    <p:animEffect transition="out" filter="blinds(horizontal)">
                                      <p:cBhvr>
                                        <p:cTn id="31" dur="500"/>
                                        <p:tgtEl>
                                          <p:spTgt spid="9225"/>
                                        </p:tgtEl>
                                      </p:cBhvr>
                                    </p:animEffect>
                                    <p:set>
                                      <p:cBhvr>
                                        <p:cTn id="32" dur="1" fill="hold">
                                          <p:stCondLst>
                                            <p:cond delay="499"/>
                                          </p:stCondLst>
                                        </p:cTn>
                                        <p:tgtEl>
                                          <p:spTgt spid="92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animBg="1"/>
      <p:bldP spid="9221" grpId="0" animBg="1"/>
      <p:bldP spid="9222" grpId="0" animBg="1"/>
      <p:bldP spid="9223" grpId="0" animBg="1"/>
      <p:bldP spid="9224" grpId="0" animBg="1"/>
      <p:bldP spid="9225"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69" name="Rectangle 2"/>
          <p:cNvSpPr>
            <a:spLocks noGrp="1"/>
          </p:cNvSpPr>
          <p:nvPr>
            <p:ph type="title"/>
          </p:nvPr>
        </p:nvSpPr>
        <p:spPr>
          <a:xfrm>
            <a:off x="1619250" y="0"/>
            <a:ext cx="6300788" cy="896938"/>
          </a:xfrm>
        </p:spPr>
        <p:txBody>
          <a:bodyPr/>
          <a:lstStyle/>
          <a:p>
            <a:pPr eaLnBrk="1" hangingPunct="1"/>
            <a:r>
              <a:rPr lang="zh-CN" altLang="en-US" sz="3600" b="1" smtClean="0">
                <a:solidFill>
                  <a:srgbClr val="FF0000"/>
                </a:solidFill>
                <a:latin typeface="黑体" pitchFamily="49" charset="-122"/>
                <a:ea typeface="黑体" pitchFamily="49" charset="-122"/>
              </a:rPr>
              <a:t>自我检测（二）</a:t>
            </a:r>
          </a:p>
        </p:txBody>
      </p:sp>
      <p:sp>
        <p:nvSpPr>
          <p:cNvPr id="11267" name="Rectangle 3"/>
          <p:cNvSpPr>
            <a:spLocks noGrp="1"/>
          </p:cNvSpPr>
          <p:nvPr>
            <p:ph idx="1"/>
          </p:nvPr>
        </p:nvSpPr>
        <p:spPr>
          <a:xfrm>
            <a:off x="0" y="1125538"/>
            <a:ext cx="9144000" cy="5732462"/>
          </a:xfrm>
        </p:spPr>
        <p:txBody>
          <a:bodyPr/>
          <a:lstStyle/>
          <a:p>
            <a:pPr eaLnBrk="1" hangingPunct="1">
              <a:buFont typeface="Wingdings" pitchFamily="2" charset="2"/>
              <a:buNone/>
            </a:pPr>
            <a:r>
              <a:rPr lang="zh-CN" altLang="zh-CN" b="1" smtClean="0"/>
              <a:t>    </a:t>
            </a:r>
          </a:p>
        </p:txBody>
      </p:sp>
      <p:sp>
        <p:nvSpPr>
          <p:cNvPr id="32771" name="Text Box 4"/>
          <p:cNvSpPr txBox="1">
            <a:spLocks noChangeArrowheads="1"/>
          </p:cNvSpPr>
          <p:nvPr/>
        </p:nvSpPr>
        <p:spPr bwMode="auto">
          <a:xfrm>
            <a:off x="684213" y="692150"/>
            <a:ext cx="2519362" cy="366713"/>
          </a:xfrm>
          <a:prstGeom prst="rect">
            <a:avLst/>
          </a:prstGeom>
          <a:noFill/>
          <a:ln w="9525">
            <a:noFill/>
            <a:miter lim="800000"/>
            <a:headEnd/>
            <a:tailEnd/>
          </a:ln>
        </p:spPr>
        <p:txBody>
          <a:bodyPr>
            <a:spAutoFit/>
          </a:bodyPr>
          <a:lstStyle/>
          <a:p>
            <a:pPr>
              <a:spcBef>
                <a:spcPct val="50000"/>
              </a:spcBef>
              <a:buFont typeface="Arial" charset="0"/>
              <a:buNone/>
            </a:pPr>
            <a:endParaRPr lang="zh-CN" altLang="en-US"/>
          </a:p>
        </p:txBody>
      </p:sp>
      <p:sp>
        <p:nvSpPr>
          <p:cNvPr id="32772" name="Text Box 5"/>
          <p:cNvSpPr txBox="1">
            <a:spLocks noChangeArrowheads="1"/>
          </p:cNvSpPr>
          <p:nvPr/>
        </p:nvSpPr>
        <p:spPr bwMode="auto">
          <a:xfrm>
            <a:off x="0" y="908050"/>
            <a:ext cx="9144000" cy="4030663"/>
          </a:xfrm>
          <a:prstGeom prst="rect">
            <a:avLst/>
          </a:prstGeom>
          <a:noFill/>
          <a:ln w="9525">
            <a:noFill/>
            <a:miter lim="800000"/>
            <a:headEnd/>
            <a:tailEnd/>
          </a:ln>
        </p:spPr>
        <p:txBody>
          <a:bodyPr>
            <a:spAutoFit/>
          </a:bodyPr>
          <a:lstStyle/>
          <a:p>
            <a:pPr>
              <a:spcBef>
                <a:spcPct val="50000"/>
              </a:spcBef>
              <a:buFont typeface="Arial" charset="0"/>
              <a:buNone/>
            </a:pPr>
            <a:r>
              <a:rPr lang="zh-CN" altLang="en-US" sz="2800" b="1">
                <a:latin typeface="黑体" pitchFamily="49" charset="-122"/>
                <a:ea typeface="黑体" pitchFamily="49" charset="-122"/>
              </a:rPr>
              <a:t>总结以上内容，完成</a:t>
            </a:r>
            <a:r>
              <a:rPr lang="en-US" altLang="zh-CN" sz="2800" b="1">
                <a:latin typeface="黑体" pitchFamily="49" charset="-122"/>
                <a:ea typeface="黑体" pitchFamily="49" charset="-122"/>
              </a:rPr>
              <a:t>下列</a:t>
            </a:r>
            <a:r>
              <a:rPr lang="zh-CN" altLang="en-US" sz="2800" b="1">
                <a:latin typeface="黑体" pitchFamily="49" charset="-122"/>
                <a:ea typeface="黑体" pitchFamily="49" charset="-122"/>
              </a:rPr>
              <a:t>填空：</a:t>
            </a:r>
          </a:p>
          <a:p>
            <a:pPr>
              <a:spcBef>
                <a:spcPct val="50000"/>
              </a:spcBef>
              <a:buFont typeface="Arial" charset="0"/>
              <a:buNone/>
            </a:pPr>
            <a:r>
              <a:rPr lang="zh-CN" altLang="en-US" sz="2800" b="1">
                <a:latin typeface="黑体" pitchFamily="49" charset="-122"/>
                <a:ea typeface="黑体" pitchFamily="49" charset="-122"/>
              </a:rPr>
              <a:t>1、</a:t>
            </a:r>
            <a:r>
              <a:rPr lang="en-US" altLang="zh-CN" sz="2800" b="1">
                <a:latin typeface="黑体" pitchFamily="49" charset="-122"/>
                <a:ea typeface="黑体" pitchFamily="49" charset="-122"/>
              </a:rPr>
              <a:t>概括</a:t>
            </a:r>
            <a:r>
              <a:rPr lang="zh-CN" altLang="en-US" sz="2800" b="1">
                <a:latin typeface="黑体" pitchFamily="49" charset="-122"/>
                <a:ea typeface="黑体" pitchFamily="49" charset="-122"/>
              </a:rPr>
              <a:t>作品主题：</a:t>
            </a:r>
          </a:p>
          <a:p>
            <a:pPr>
              <a:buFont typeface="Arial" charset="0"/>
              <a:buNone/>
            </a:pPr>
            <a:r>
              <a:rPr lang="zh-CN" altLang="en-US" sz="2800" b="1">
                <a:solidFill>
                  <a:srgbClr val="0000E5"/>
                </a:solidFill>
                <a:latin typeface="黑体" pitchFamily="49" charset="-122"/>
                <a:ea typeface="黑体" pitchFamily="49" charset="-122"/>
              </a:rPr>
              <a:t>这部小说以</a:t>
            </a:r>
            <a:r>
              <a:rPr lang="zh-CN" altLang="en-US" sz="2800" b="1" u="sng">
                <a:solidFill>
                  <a:srgbClr val="0000E5"/>
                </a:solidFill>
                <a:latin typeface="黑体" pitchFamily="49" charset="-122"/>
                <a:ea typeface="黑体" pitchFamily="49" charset="-122"/>
              </a:rPr>
              <a:t>                </a:t>
            </a:r>
            <a:r>
              <a:rPr lang="zh-CN" altLang="en-US" sz="2800" b="1">
                <a:solidFill>
                  <a:srgbClr val="0000E5"/>
                </a:solidFill>
                <a:latin typeface="黑体" pitchFamily="49" charset="-122"/>
                <a:ea typeface="黑体" pitchFamily="49" charset="-122"/>
              </a:rPr>
              <a:t>为背景，通过描写</a:t>
            </a:r>
            <a:r>
              <a:rPr lang="zh-CN" altLang="en-US" sz="2800" b="1" u="sng">
                <a:solidFill>
                  <a:srgbClr val="0000E5"/>
                </a:solidFill>
                <a:latin typeface="黑体" pitchFamily="49" charset="-122"/>
                <a:ea typeface="黑体" pitchFamily="49" charset="-122"/>
              </a:rPr>
              <a:t>                                     </a:t>
            </a:r>
            <a:r>
              <a:rPr lang="zh-CN" altLang="en-US" sz="2800" b="1">
                <a:solidFill>
                  <a:srgbClr val="0000E5"/>
                </a:solidFill>
                <a:latin typeface="黑体" pitchFamily="49" charset="-122"/>
                <a:ea typeface="黑体" pitchFamily="49" charset="-122"/>
              </a:rPr>
              <a:t>的经历，</a:t>
            </a:r>
          </a:p>
          <a:p>
            <a:pPr>
              <a:buFont typeface="Arial" charset="0"/>
              <a:buNone/>
            </a:pPr>
            <a:r>
              <a:rPr lang="zh-CN" altLang="en-US" sz="2800" b="1">
                <a:solidFill>
                  <a:srgbClr val="0000E5"/>
                </a:solidFill>
                <a:latin typeface="黑体" pitchFamily="49" charset="-122"/>
                <a:ea typeface="黑体" pitchFamily="49" charset="-122"/>
              </a:rPr>
              <a:t>揭露了战乱频繁、黑暗混乱的社会对底层劳动人民的摧残与迫害，告诉人们单靠个人的力量奋斗史没有出路的，从而表现了作者</a:t>
            </a:r>
            <a:r>
              <a:rPr lang="zh-CN" altLang="en-US" sz="2800" b="1" u="sng">
                <a:solidFill>
                  <a:srgbClr val="0000E5"/>
                </a:solidFill>
                <a:latin typeface="黑体" pitchFamily="49" charset="-122"/>
                <a:ea typeface="黑体" pitchFamily="49" charset="-122"/>
              </a:rPr>
              <a:t>                                   </a:t>
            </a:r>
            <a:r>
              <a:rPr lang="zh-CN" altLang="en-US" sz="2800" b="1">
                <a:solidFill>
                  <a:srgbClr val="0000E5"/>
                </a:solidFill>
                <a:latin typeface="黑体" pitchFamily="49" charset="-122"/>
                <a:ea typeface="黑体" pitchFamily="49" charset="-122"/>
              </a:rPr>
              <a:t>。</a:t>
            </a:r>
          </a:p>
          <a:p>
            <a:pPr>
              <a:buFont typeface="Arial" charset="0"/>
              <a:buNone/>
            </a:pPr>
            <a:r>
              <a:rPr lang="zh-CN" altLang="en-US" sz="2800" b="1">
                <a:latin typeface="黑体" pitchFamily="49" charset="-122"/>
                <a:ea typeface="黑体" pitchFamily="49" charset="-122"/>
              </a:rPr>
              <a:t>2、</a:t>
            </a:r>
            <a:r>
              <a:rPr lang="en-US" altLang="zh-CN" sz="2800" b="1">
                <a:latin typeface="黑体" pitchFamily="49" charset="-122"/>
                <a:ea typeface="黑体" pitchFamily="49" charset="-122"/>
              </a:rPr>
              <a:t>复述</a:t>
            </a:r>
            <a:r>
              <a:rPr lang="zh-CN" altLang="en-US" sz="2800" b="1">
                <a:latin typeface="黑体" pitchFamily="49" charset="-122"/>
                <a:ea typeface="黑体" pitchFamily="49" charset="-122"/>
              </a:rPr>
              <a:t>祥子的三起三落。</a:t>
            </a:r>
            <a:br>
              <a:rPr lang="zh-CN" altLang="en-US" sz="2800" b="1">
                <a:latin typeface="黑体" pitchFamily="49" charset="-122"/>
                <a:ea typeface="黑体" pitchFamily="49" charset="-122"/>
              </a:rPr>
            </a:br>
            <a:r>
              <a:rPr lang="zh-CN" altLang="en-US"/>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Effect transition="in" filter="checkerboard(across)">
                                      <p:cBhvr>
                                        <p:cTn id="7" dur="500"/>
                                        <p:tgtEl>
                                          <p:spTgt spid="1126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1" name="Rectangle 2"/>
          <p:cNvSpPr>
            <a:spLocks noGrp="1"/>
          </p:cNvSpPr>
          <p:nvPr>
            <p:ph idx="1"/>
          </p:nvPr>
        </p:nvSpPr>
        <p:spPr>
          <a:xfrm>
            <a:off x="0" y="1125538"/>
            <a:ext cx="9144000" cy="4967287"/>
          </a:xfrm>
        </p:spPr>
        <p:txBody>
          <a:bodyPr/>
          <a:lstStyle/>
          <a:p>
            <a:pPr algn="ctr" eaLnBrk="1" hangingPunct="1">
              <a:buFont typeface="Wingdings" pitchFamily="2" charset="2"/>
              <a:buNone/>
            </a:pPr>
            <a:r>
              <a:rPr lang="zh-CN" altLang="en-US" sz="4800" b="1" smtClean="0">
                <a:solidFill>
                  <a:srgbClr val="FF0000"/>
                </a:solidFill>
                <a:ea typeface="黑体" pitchFamily="49" charset="-122"/>
              </a:rPr>
              <a:t>第一课时</a:t>
            </a:r>
          </a:p>
          <a:p>
            <a:pPr eaLnBrk="1" hangingPunct="1">
              <a:buFont typeface="Wingdings" pitchFamily="2" charset="2"/>
              <a:buNone/>
            </a:pPr>
            <a:endParaRPr lang="en-US" altLang="zh-CN" b="1" smtClean="0"/>
          </a:p>
          <a:p>
            <a:pPr eaLnBrk="1" hangingPunct="1">
              <a:buFont typeface="Wingdings" pitchFamily="2" charset="2"/>
              <a:buNone/>
            </a:pPr>
            <a:r>
              <a:rPr lang="en-US" altLang="zh-CN" sz="3600" b="1" smtClean="0">
                <a:solidFill>
                  <a:srgbClr val="FF0000"/>
                </a:solidFill>
                <a:latin typeface="黑体" pitchFamily="49" charset="-122"/>
                <a:ea typeface="黑体" pitchFamily="49" charset="-122"/>
              </a:rPr>
              <a:t>    </a:t>
            </a:r>
            <a:r>
              <a:rPr lang="zh-CN" altLang="en-US" sz="3600" b="1" smtClean="0">
                <a:solidFill>
                  <a:srgbClr val="FF0000"/>
                </a:solidFill>
                <a:latin typeface="黑体" pitchFamily="49" charset="-122"/>
                <a:ea typeface="黑体" pitchFamily="49" charset="-122"/>
              </a:rPr>
              <a:t>学习目标</a:t>
            </a:r>
          </a:p>
          <a:p>
            <a:pPr eaLnBrk="1" hangingPunct="1">
              <a:buFont typeface="Wingdings" pitchFamily="2" charset="2"/>
              <a:buNone/>
            </a:pPr>
            <a:r>
              <a:rPr lang="en-US" altLang="zh-CN" b="1" smtClean="0">
                <a:latin typeface="黑体" pitchFamily="49" charset="-122"/>
                <a:ea typeface="黑体" pitchFamily="49" charset="-122"/>
              </a:rPr>
              <a:t>    1</a:t>
            </a:r>
            <a:r>
              <a:rPr lang="zh-CN" altLang="en-US" b="1" smtClean="0">
                <a:latin typeface="黑体" pitchFamily="49" charset="-122"/>
                <a:ea typeface="黑体" pitchFamily="49" charset="-122"/>
              </a:rPr>
              <a:t>、了解作者、作品以及创作背景。</a:t>
            </a:r>
            <a:endParaRPr lang="en-US" altLang="zh-CN" b="1" smtClean="0">
              <a:latin typeface="黑体" pitchFamily="49" charset="-122"/>
              <a:ea typeface="黑体" pitchFamily="49" charset="-122"/>
            </a:endParaRPr>
          </a:p>
          <a:p>
            <a:pPr eaLnBrk="1" hangingPunct="1">
              <a:buFont typeface="Wingdings" pitchFamily="2" charset="2"/>
              <a:buNone/>
            </a:pPr>
            <a:r>
              <a:rPr lang="en-US" altLang="zh-CN" b="1" smtClean="0">
                <a:latin typeface="黑体" pitchFamily="49" charset="-122"/>
                <a:ea typeface="黑体" pitchFamily="49" charset="-122"/>
              </a:rPr>
              <a:t>    2</a:t>
            </a:r>
            <a:r>
              <a:rPr lang="zh-CN" altLang="en-US" b="1" smtClean="0">
                <a:latin typeface="黑体" pitchFamily="49" charset="-122"/>
                <a:ea typeface="黑体" pitchFamily="49" charset="-122"/>
              </a:rPr>
              <a:t>、掌握作品的基本情节及其主题。</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p:cNvSpPr>
          <p:nvPr>
            <p:ph type="title"/>
          </p:nvPr>
        </p:nvSpPr>
        <p:spPr>
          <a:xfrm>
            <a:off x="1692275" y="0"/>
            <a:ext cx="6696075" cy="911225"/>
          </a:xfrm>
        </p:spPr>
        <p:txBody>
          <a:bodyPr/>
          <a:lstStyle/>
          <a:p>
            <a:pPr eaLnBrk="1" hangingPunct="1"/>
            <a:endParaRPr lang="zh-CN" altLang="en-US" sz="3600" b="1" smtClean="0">
              <a:solidFill>
                <a:srgbClr val="FF0000"/>
              </a:solidFill>
              <a:latin typeface="黑体" pitchFamily="49" charset="-122"/>
              <a:ea typeface="黑体" pitchFamily="49" charset="-122"/>
            </a:endParaRPr>
          </a:p>
        </p:txBody>
      </p:sp>
      <p:sp>
        <p:nvSpPr>
          <p:cNvPr id="33794" name="Rectangle 3"/>
          <p:cNvSpPr>
            <a:spLocks noGrp="1"/>
          </p:cNvSpPr>
          <p:nvPr>
            <p:ph idx="1"/>
          </p:nvPr>
        </p:nvSpPr>
        <p:spPr>
          <a:xfrm>
            <a:off x="0" y="1125538"/>
            <a:ext cx="8964613" cy="5732462"/>
          </a:xfrm>
        </p:spPr>
        <p:txBody>
          <a:bodyPr/>
          <a:lstStyle/>
          <a:p>
            <a:pPr eaLnBrk="1" hangingPunct="1">
              <a:buFont typeface="Wingdings" pitchFamily="2" charset="2"/>
              <a:buNone/>
            </a:pPr>
            <a:r>
              <a:rPr lang="zh-CN" altLang="zh-CN" b="1" smtClean="0"/>
              <a:t>         </a:t>
            </a:r>
            <a:endParaRPr lang="zh-CN" altLang="zh-CN" sz="4000" b="1" smtClean="0"/>
          </a:p>
        </p:txBody>
      </p:sp>
      <p:sp>
        <p:nvSpPr>
          <p:cNvPr id="33795" name="Text Box 4"/>
          <p:cNvSpPr txBox="1">
            <a:spLocks noChangeArrowheads="1"/>
          </p:cNvSpPr>
          <p:nvPr/>
        </p:nvSpPr>
        <p:spPr bwMode="auto">
          <a:xfrm>
            <a:off x="611188" y="1268413"/>
            <a:ext cx="8064500" cy="366712"/>
          </a:xfrm>
          <a:prstGeom prst="rect">
            <a:avLst/>
          </a:prstGeom>
          <a:noFill/>
          <a:ln w="9525">
            <a:noFill/>
            <a:miter lim="800000"/>
            <a:headEnd/>
            <a:tailEnd/>
          </a:ln>
        </p:spPr>
        <p:txBody>
          <a:bodyPr>
            <a:spAutoFit/>
          </a:bodyPr>
          <a:lstStyle/>
          <a:p>
            <a:pPr>
              <a:spcBef>
                <a:spcPct val="50000"/>
              </a:spcBef>
              <a:buFont typeface="Arial" charset="0"/>
              <a:buNone/>
            </a:pPr>
            <a:endParaRPr lang="zh-CN" altLang="en-US"/>
          </a:p>
        </p:txBody>
      </p:sp>
      <p:sp>
        <p:nvSpPr>
          <p:cNvPr id="33796" name="Rectangle 5"/>
          <p:cNvSpPr>
            <a:spLocks noChangeArrowheads="1"/>
          </p:cNvSpPr>
          <p:nvPr/>
        </p:nvSpPr>
        <p:spPr bwMode="auto">
          <a:xfrm>
            <a:off x="0" y="620713"/>
            <a:ext cx="9144000" cy="2225675"/>
          </a:xfrm>
          <a:prstGeom prst="rect">
            <a:avLst/>
          </a:prstGeom>
          <a:noFill/>
          <a:ln w="9525">
            <a:noFill/>
            <a:miter lim="800000"/>
            <a:headEnd/>
            <a:tailEnd/>
          </a:ln>
        </p:spPr>
        <p:txBody>
          <a:bodyPr>
            <a:spAutoFit/>
          </a:bodyPr>
          <a:lstStyle/>
          <a:p>
            <a:pPr>
              <a:buFont typeface="Arial" charset="0"/>
              <a:buNone/>
            </a:pPr>
            <a:r>
              <a:rPr lang="en-US" altLang="zh-CN" sz="2800" b="1">
                <a:latin typeface="黑体" pitchFamily="49" charset="-122"/>
                <a:ea typeface="黑体" pitchFamily="49" charset="-122"/>
              </a:rPr>
              <a:t>1</a:t>
            </a:r>
            <a:r>
              <a:rPr lang="zh-CN" altLang="en-US" sz="2800" b="1">
                <a:latin typeface="黑体" pitchFamily="49" charset="-122"/>
                <a:ea typeface="黑体" pitchFamily="49" charset="-122"/>
              </a:rPr>
              <a:t>、这部小说以</a:t>
            </a:r>
            <a:r>
              <a:rPr lang="zh-CN" altLang="en-US" sz="2800" b="1" u="sng">
                <a:latin typeface="黑体" pitchFamily="49" charset="-122"/>
                <a:ea typeface="黑体" pitchFamily="49" charset="-122"/>
              </a:rPr>
              <a:t>                          </a:t>
            </a:r>
            <a:r>
              <a:rPr lang="zh-CN" altLang="en-US" sz="2800" b="1">
                <a:latin typeface="黑体" pitchFamily="49" charset="-122"/>
                <a:ea typeface="黑体" pitchFamily="49" charset="-122"/>
              </a:rPr>
              <a:t>为背景，通过描写</a:t>
            </a:r>
            <a:r>
              <a:rPr lang="zh-CN" altLang="en-US" sz="2800" b="1" u="sng">
                <a:latin typeface="黑体" pitchFamily="49" charset="-122"/>
                <a:ea typeface="黑体" pitchFamily="49" charset="-122"/>
              </a:rPr>
              <a:t>                                     </a:t>
            </a:r>
            <a:r>
              <a:rPr lang="zh-CN" altLang="en-US" sz="2800" b="1">
                <a:latin typeface="黑体" pitchFamily="49" charset="-122"/>
                <a:ea typeface="黑体" pitchFamily="49" charset="-122"/>
              </a:rPr>
              <a:t>的经历，</a:t>
            </a:r>
          </a:p>
          <a:p>
            <a:pPr>
              <a:buFont typeface="Arial" charset="0"/>
              <a:buNone/>
            </a:pPr>
            <a:r>
              <a:rPr lang="zh-CN" altLang="en-US" sz="2800" b="1">
                <a:latin typeface="黑体" pitchFamily="49" charset="-122"/>
                <a:ea typeface="黑体" pitchFamily="49" charset="-122"/>
              </a:rPr>
              <a:t>揭露了战乱频繁、黑暗混乱的社会对底层劳动人民的摧残与迫害，告诉人们单靠个人的力量奋斗是没有出路的，从而表现了作者</a:t>
            </a:r>
            <a:r>
              <a:rPr lang="zh-CN" altLang="en-US" sz="2800" b="1" u="sng">
                <a:latin typeface="黑体" pitchFamily="49" charset="-122"/>
                <a:ea typeface="黑体" pitchFamily="49" charset="-122"/>
              </a:rPr>
              <a:t>                                   </a:t>
            </a:r>
            <a:r>
              <a:rPr lang="zh-CN" altLang="en-US" sz="2800" b="1">
                <a:latin typeface="黑体" pitchFamily="49" charset="-122"/>
                <a:ea typeface="黑体" pitchFamily="49" charset="-122"/>
              </a:rPr>
              <a:t>。</a:t>
            </a:r>
          </a:p>
        </p:txBody>
      </p:sp>
      <p:sp>
        <p:nvSpPr>
          <p:cNvPr id="12294" name="Rectangle 6"/>
          <p:cNvSpPr>
            <a:spLocks noChangeArrowheads="1"/>
          </p:cNvSpPr>
          <p:nvPr/>
        </p:nvSpPr>
        <p:spPr bwMode="auto">
          <a:xfrm>
            <a:off x="2339975" y="620713"/>
            <a:ext cx="5400675" cy="519112"/>
          </a:xfrm>
          <a:prstGeom prst="rect">
            <a:avLst/>
          </a:prstGeom>
          <a:noFill/>
          <a:ln w="9525">
            <a:noFill/>
            <a:miter lim="800000"/>
            <a:headEnd/>
            <a:tailEnd/>
          </a:ln>
        </p:spPr>
        <p:txBody>
          <a:bodyPr>
            <a:spAutoFit/>
          </a:bodyPr>
          <a:lstStyle/>
          <a:p>
            <a:pPr>
              <a:buFont typeface="Arial" charset="0"/>
              <a:buNone/>
            </a:pPr>
            <a:r>
              <a:rPr lang="zh-CN" altLang="en-US" sz="2800" b="1">
                <a:solidFill>
                  <a:srgbClr val="FF0000"/>
                </a:solidFill>
                <a:ea typeface="黑体" pitchFamily="49" charset="-122"/>
              </a:rPr>
              <a:t>二十年代末期的北京市民生活</a:t>
            </a:r>
          </a:p>
        </p:txBody>
      </p:sp>
      <p:sp>
        <p:nvSpPr>
          <p:cNvPr id="12295" name="Rectangle 7"/>
          <p:cNvSpPr>
            <a:spLocks noChangeArrowheads="1"/>
          </p:cNvSpPr>
          <p:nvPr/>
        </p:nvSpPr>
        <p:spPr bwMode="auto">
          <a:xfrm>
            <a:off x="1116013" y="1052513"/>
            <a:ext cx="6767512" cy="523875"/>
          </a:xfrm>
          <a:prstGeom prst="rect">
            <a:avLst/>
          </a:prstGeom>
          <a:noFill/>
          <a:ln w="9525">
            <a:noFill/>
            <a:miter lim="800000"/>
            <a:headEnd/>
            <a:tailEnd/>
          </a:ln>
        </p:spPr>
        <p:txBody>
          <a:bodyPr>
            <a:spAutoFit/>
          </a:bodyPr>
          <a:lstStyle/>
          <a:p>
            <a:pPr>
              <a:buFont typeface="Arial" charset="0"/>
              <a:buNone/>
            </a:pPr>
            <a:r>
              <a:rPr lang="zh-CN" altLang="en-US" sz="2800" b="1">
                <a:solidFill>
                  <a:srgbClr val="0033CC"/>
                </a:solidFill>
                <a:ea typeface="黑体" pitchFamily="49" charset="-122"/>
              </a:rPr>
              <a:t>祥子拉车生涯中的三起三落最后沦落末路</a:t>
            </a:r>
          </a:p>
        </p:txBody>
      </p:sp>
      <p:sp>
        <p:nvSpPr>
          <p:cNvPr id="12296" name="Rectangle 8"/>
          <p:cNvSpPr>
            <a:spLocks noChangeArrowheads="1"/>
          </p:cNvSpPr>
          <p:nvPr/>
        </p:nvSpPr>
        <p:spPr bwMode="auto">
          <a:xfrm>
            <a:off x="2195513" y="2349500"/>
            <a:ext cx="6443662" cy="522288"/>
          </a:xfrm>
          <a:prstGeom prst="rect">
            <a:avLst/>
          </a:prstGeom>
          <a:noFill/>
          <a:ln w="9525">
            <a:noFill/>
            <a:miter lim="800000"/>
            <a:headEnd/>
            <a:tailEnd/>
          </a:ln>
        </p:spPr>
        <p:txBody>
          <a:bodyPr>
            <a:spAutoFit/>
          </a:bodyPr>
          <a:lstStyle/>
          <a:p>
            <a:pPr>
              <a:buFont typeface="Arial" charset="0"/>
              <a:buNone/>
            </a:pPr>
            <a:r>
              <a:rPr lang="zh-CN" altLang="en-US" sz="2800" b="1">
                <a:solidFill>
                  <a:srgbClr val="FF0000"/>
                </a:solidFill>
                <a:ea typeface="黑体" pitchFamily="49" charset="-122"/>
              </a:rPr>
              <a:t>对罪恶社会的痛恨和对劳动人民的同情</a:t>
            </a:r>
          </a:p>
        </p:txBody>
      </p:sp>
      <p:sp>
        <p:nvSpPr>
          <p:cNvPr id="33800" name="Rectangle 9"/>
          <p:cNvSpPr>
            <a:spLocks noChangeArrowheads="1"/>
          </p:cNvSpPr>
          <p:nvPr/>
        </p:nvSpPr>
        <p:spPr bwMode="auto">
          <a:xfrm>
            <a:off x="0" y="3068638"/>
            <a:ext cx="4292600" cy="519112"/>
          </a:xfrm>
          <a:prstGeom prst="rect">
            <a:avLst/>
          </a:prstGeom>
          <a:noFill/>
          <a:ln w="9525">
            <a:noFill/>
            <a:miter lim="800000"/>
            <a:headEnd/>
            <a:tailEnd/>
          </a:ln>
        </p:spPr>
        <p:txBody>
          <a:bodyPr wrap="none">
            <a:spAutoFit/>
          </a:bodyPr>
          <a:lstStyle/>
          <a:p>
            <a:pPr>
              <a:buFont typeface="Arial" charset="0"/>
              <a:buNone/>
            </a:pPr>
            <a:r>
              <a:rPr lang="zh-CN" altLang="en-US" sz="2800" b="1">
                <a:latin typeface="黑体" pitchFamily="49" charset="-122"/>
                <a:ea typeface="黑体" pitchFamily="49" charset="-122"/>
              </a:rPr>
              <a:t>2、</a:t>
            </a:r>
            <a:r>
              <a:rPr lang="en-US" altLang="zh-CN" sz="2800" b="1">
                <a:latin typeface="黑体" pitchFamily="49" charset="-122"/>
                <a:ea typeface="黑体" pitchFamily="49" charset="-122"/>
              </a:rPr>
              <a:t>复述</a:t>
            </a:r>
            <a:r>
              <a:rPr lang="zh-CN" altLang="en-US" sz="2800" b="1">
                <a:latin typeface="黑体" pitchFamily="49" charset="-122"/>
                <a:ea typeface="黑体" pitchFamily="49" charset="-122"/>
              </a:rPr>
              <a:t>祥子的三起三落。</a:t>
            </a:r>
          </a:p>
        </p:txBody>
      </p:sp>
      <p:sp>
        <p:nvSpPr>
          <p:cNvPr id="12298" name="Rectangle 10"/>
          <p:cNvSpPr>
            <a:spLocks noChangeArrowheads="1"/>
          </p:cNvSpPr>
          <p:nvPr/>
        </p:nvSpPr>
        <p:spPr bwMode="auto">
          <a:xfrm>
            <a:off x="0" y="3797300"/>
            <a:ext cx="9144000" cy="3046413"/>
          </a:xfrm>
          <a:prstGeom prst="rect">
            <a:avLst/>
          </a:prstGeom>
          <a:noFill/>
          <a:ln w="9525">
            <a:noFill/>
            <a:miter lim="800000"/>
          </a:ln>
        </p:spPr>
        <p:txBody>
          <a:bodyPr>
            <a:spAutoFit/>
          </a:bodyPr>
          <a:lstStyle/>
          <a:p>
            <a:pPr>
              <a:buFont typeface="Arial" panose="020B0604020202020204" pitchFamily="34" charset="0"/>
              <a:buNone/>
              <a:defRPr/>
            </a:pPr>
            <a:r>
              <a:rPr lang="zh-CN" altLang="en-US" sz="3200" b="1" dirty="0">
                <a:solidFill>
                  <a:srgbClr val="0000FF"/>
                </a:solidFill>
                <a:latin typeface="黑体" panose="02010609060101010101" pitchFamily="49" charset="-122"/>
                <a:ea typeface="黑体" panose="02010609060101010101" pitchFamily="49" charset="-122"/>
              </a:rPr>
              <a:t>（1）</a:t>
            </a:r>
            <a:r>
              <a:rPr lang="en-US" sz="3200" b="1" dirty="0">
                <a:solidFill>
                  <a:srgbClr val="FF0000"/>
                </a:solidFill>
                <a:latin typeface="黑体" panose="02010609060101010101" pitchFamily="49" charset="-122"/>
                <a:ea typeface="黑体" panose="02010609060101010101" pitchFamily="49" charset="-122"/>
              </a:rPr>
              <a:t>一</a:t>
            </a:r>
            <a:r>
              <a:rPr lang="zh-CN" altLang="en-US" sz="3200" b="1" dirty="0">
                <a:solidFill>
                  <a:srgbClr val="FF0000"/>
                </a:solidFill>
                <a:latin typeface="黑体" panose="02010609060101010101" pitchFamily="49" charset="-122"/>
                <a:ea typeface="黑体" panose="02010609060101010101" pitchFamily="49" charset="-122"/>
              </a:rPr>
              <a:t>起：</a:t>
            </a:r>
            <a:r>
              <a:rPr lang="zh-CN" altLang="en-US" sz="3200" b="1" dirty="0">
                <a:solidFill>
                  <a:schemeClr val="accent1">
                    <a:lumMod val="50000"/>
                  </a:schemeClr>
                </a:solidFill>
                <a:latin typeface="黑体" panose="02010609060101010101" pitchFamily="49" charset="-122"/>
                <a:ea typeface="黑体" panose="02010609060101010101" pitchFamily="49" charset="-122"/>
              </a:rPr>
              <a:t>奋斗三年挣钱买了车</a:t>
            </a:r>
            <a:r>
              <a:rPr lang="zh-CN" altLang="en-US" sz="3200" b="1" dirty="0">
                <a:latin typeface="黑体" panose="02010609060101010101" pitchFamily="49" charset="-122"/>
                <a:ea typeface="黑体" panose="02010609060101010101" pitchFamily="49" charset="-122"/>
              </a:rPr>
              <a:t>→</a:t>
            </a:r>
            <a:r>
              <a:rPr lang="zh-CN" altLang="en-US" sz="3200" b="1" dirty="0">
                <a:solidFill>
                  <a:srgbClr val="FF0000"/>
                </a:solidFill>
                <a:latin typeface="黑体" panose="02010609060101010101" pitchFamily="49" charset="-122"/>
                <a:ea typeface="黑体" panose="02010609060101010101" pitchFamily="49" charset="-122"/>
              </a:rPr>
              <a:t>一落</a:t>
            </a:r>
            <a:r>
              <a:rPr lang="zh-CN" altLang="en-US" sz="3200" b="1" dirty="0">
                <a:latin typeface="黑体" panose="02010609060101010101" pitchFamily="49" charset="-122"/>
                <a:ea typeface="黑体" panose="02010609060101010101" pitchFamily="49" charset="-122"/>
              </a:rPr>
              <a:t>：被十几个大兵抢了车；</a:t>
            </a:r>
            <a:endParaRPr lang="zh-CN" altLang="en-US" sz="3200" b="1" dirty="0">
              <a:solidFill>
                <a:srgbClr val="0000FF"/>
              </a:solidFill>
              <a:latin typeface="黑体" panose="02010609060101010101" pitchFamily="49" charset="-122"/>
              <a:ea typeface="黑体" panose="02010609060101010101" pitchFamily="49" charset="-122"/>
            </a:endParaRPr>
          </a:p>
          <a:p>
            <a:pPr>
              <a:buFont typeface="Arial" panose="020B0604020202020204" pitchFamily="34" charset="0"/>
              <a:buNone/>
              <a:defRPr/>
            </a:pPr>
            <a:r>
              <a:rPr lang="zh-CN" altLang="en-US" sz="3200" b="1" dirty="0">
                <a:solidFill>
                  <a:srgbClr val="0000FF"/>
                </a:solidFill>
                <a:latin typeface="黑体" panose="02010609060101010101" pitchFamily="49" charset="-122"/>
                <a:ea typeface="黑体" panose="02010609060101010101" pitchFamily="49" charset="-122"/>
              </a:rPr>
              <a:t>（2）</a:t>
            </a:r>
            <a:r>
              <a:rPr lang="en-US" sz="3200" b="1" dirty="0">
                <a:solidFill>
                  <a:srgbClr val="FF0000"/>
                </a:solidFill>
                <a:latin typeface="黑体" panose="02010609060101010101" pitchFamily="49" charset="-122"/>
                <a:ea typeface="黑体" panose="02010609060101010101" pitchFamily="49" charset="-122"/>
              </a:rPr>
              <a:t>二</a:t>
            </a:r>
            <a:r>
              <a:rPr lang="zh-CN" altLang="en-US" sz="3200" b="1" dirty="0">
                <a:solidFill>
                  <a:srgbClr val="FF0000"/>
                </a:solidFill>
                <a:latin typeface="黑体" panose="02010609060101010101" pitchFamily="49" charset="-122"/>
                <a:ea typeface="黑体" panose="02010609060101010101" pitchFamily="49" charset="-122"/>
              </a:rPr>
              <a:t>起：</a:t>
            </a:r>
            <a:r>
              <a:rPr lang="zh-CN" altLang="en-US" sz="3200" b="1" dirty="0">
                <a:solidFill>
                  <a:schemeClr val="accent1">
                    <a:lumMod val="50000"/>
                  </a:schemeClr>
                </a:solidFill>
                <a:latin typeface="黑体" panose="02010609060101010101" pitchFamily="49" charset="-122"/>
                <a:ea typeface="黑体" panose="02010609060101010101" pitchFamily="49" charset="-122"/>
              </a:rPr>
              <a:t>卖骆驼又攒了买车钱</a:t>
            </a:r>
            <a:r>
              <a:rPr lang="zh-CN" altLang="en-US" sz="3200" b="1" dirty="0">
                <a:latin typeface="黑体" panose="02010609060101010101" pitchFamily="49" charset="-122"/>
                <a:ea typeface="黑体" panose="02010609060101010101" pitchFamily="49" charset="-122"/>
              </a:rPr>
              <a:t>→</a:t>
            </a:r>
            <a:r>
              <a:rPr lang="zh-CN" altLang="en-US" sz="3200" b="1" dirty="0">
                <a:solidFill>
                  <a:srgbClr val="FF0000"/>
                </a:solidFill>
                <a:latin typeface="黑体" panose="02010609060101010101" pitchFamily="49" charset="-122"/>
                <a:ea typeface="黑体" panose="02010609060101010101" pitchFamily="49" charset="-122"/>
              </a:rPr>
              <a:t>二落</a:t>
            </a:r>
            <a:r>
              <a:rPr lang="zh-CN" altLang="en-US" sz="3200" b="1" dirty="0">
                <a:latin typeface="黑体" panose="02010609060101010101" pitchFamily="49" charset="-122"/>
                <a:ea typeface="黑体" panose="02010609060101010101" pitchFamily="49" charset="-122"/>
              </a:rPr>
              <a:t>：被孙侦探抢了买车钱；</a:t>
            </a:r>
            <a:endParaRPr lang="zh-CN" altLang="en-US" sz="3200" b="1" dirty="0">
              <a:solidFill>
                <a:srgbClr val="0000FF"/>
              </a:solidFill>
              <a:latin typeface="黑体" panose="02010609060101010101" pitchFamily="49" charset="-122"/>
              <a:ea typeface="黑体" panose="02010609060101010101" pitchFamily="49" charset="-122"/>
            </a:endParaRPr>
          </a:p>
          <a:p>
            <a:pPr>
              <a:buFont typeface="Arial" panose="020B0604020202020204" pitchFamily="34" charset="0"/>
              <a:buNone/>
              <a:defRPr/>
            </a:pPr>
            <a:r>
              <a:rPr lang="zh-CN" altLang="en-US" sz="3200" b="1" dirty="0">
                <a:solidFill>
                  <a:srgbClr val="0000FF"/>
                </a:solidFill>
                <a:latin typeface="黑体" panose="02010609060101010101" pitchFamily="49" charset="-122"/>
                <a:ea typeface="黑体" panose="02010609060101010101" pitchFamily="49" charset="-122"/>
              </a:rPr>
              <a:t>（3）</a:t>
            </a:r>
            <a:r>
              <a:rPr lang="en-US" sz="3200" b="1" dirty="0">
                <a:solidFill>
                  <a:srgbClr val="FF0000"/>
                </a:solidFill>
                <a:latin typeface="黑体" panose="02010609060101010101" pitchFamily="49" charset="-122"/>
                <a:ea typeface="黑体" panose="02010609060101010101" pitchFamily="49" charset="-122"/>
              </a:rPr>
              <a:t>三</a:t>
            </a:r>
            <a:r>
              <a:rPr lang="zh-CN" altLang="en-US" sz="3200" b="1" dirty="0">
                <a:solidFill>
                  <a:srgbClr val="FF0000"/>
                </a:solidFill>
                <a:latin typeface="黑体" panose="02010609060101010101" pitchFamily="49" charset="-122"/>
                <a:ea typeface="黑体" panose="02010609060101010101" pitchFamily="49" charset="-122"/>
              </a:rPr>
              <a:t>起：</a:t>
            </a:r>
            <a:r>
              <a:rPr lang="zh-CN" altLang="en-US" sz="3200" b="1" dirty="0">
                <a:solidFill>
                  <a:schemeClr val="accent1">
                    <a:lumMod val="50000"/>
                  </a:schemeClr>
                </a:solidFill>
                <a:latin typeface="黑体" panose="02010609060101010101" pitchFamily="49" charset="-122"/>
                <a:ea typeface="黑体" panose="02010609060101010101" pitchFamily="49" charset="-122"/>
              </a:rPr>
              <a:t>结婚后靠虎妞买了车</a:t>
            </a:r>
            <a:r>
              <a:rPr lang="zh-CN" altLang="en-US" sz="3200" b="1" dirty="0">
                <a:latin typeface="黑体" panose="02010609060101010101" pitchFamily="49" charset="-122"/>
                <a:ea typeface="黑体" panose="02010609060101010101" pitchFamily="49" charset="-122"/>
              </a:rPr>
              <a:t>→</a:t>
            </a:r>
            <a:r>
              <a:rPr lang="zh-CN" altLang="en-US" sz="3200" b="1" dirty="0">
                <a:solidFill>
                  <a:srgbClr val="FF0000"/>
                </a:solidFill>
                <a:latin typeface="黑体" panose="02010609060101010101" pitchFamily="49" charset="-122"/>
                <a:ea typeface="黑体" panose="02010609060101010101" pitchFamily="49" charset="-122"/>
              </a:rPr>
              <a:t>三落</a:t>
            </a:r>
            <a:r>
              <a:rPr lang="zh-CN" altLang="en-US" sz="3200" b="1" dirty="0">
                <a:latin typeface="黑体" panose="02010609060101010101" pitchFamily="49" charset="-122"/>
                <a:ea typeface="黑体" panose="02010609060101010101" pitchFamily="49" charset="-122"/>
              </a:rPr>
              <a:t>：最后下葬虎妞卖了车。</a:t>
            </a:r>
            <a:endParaRPr lang="zh-CN" altLang="en-US" sz="3200" b="1" dirty="0">
              <a:solidFill>
                <a:srgbClr val="0000FF"/>
              </a:solidFill>
              <a:latin typeface="黑体" panose="02010609060101010101" pitchFamily="49" charset="-122"/>
              <a:ea typeface="黑体" panose="02010609060101010101" pitchFamily="49" charset="-122"/>
            </a:endParaRPr>
          </a:p>
        </p:txBody>
      </p:sp>
      <p:sp>
        <p:nvSpPr>
          <p:cNvPr id="11" name="TextBox 10"/>
          <p:cNvSpPr txBox="1">
            <a:spLocks noChangeArrowheads="1"/>
          </p:cNvSpPr>
          <p:nvPr/>
        </p:nvSpPr>
        <p:spPr bwMode="auto">
          <a:xfrm>
            <a:off x="2411413" y="3933825"/>
            <a:ext cx="3600450" cy="460375"/>
          </a:xfrm>
          <a:prstGeom prst="rect">
            <a:avLst/>
          </a:prstGeom>
          <a:solidFill>
            <a:srgbClr val="A6A6A6"/>
          </a:solidFill>
          <a:ln w="9525">
            <a:noFill/>
            <a:miter lim="800000"/>
            <a:headEnd/>
            <a:tailEnd/>
          </a:ln>
        </p:spPr>
        <p:txBody>
          <a:bodyPr>
            <a:spAutoFit/>
          </a:bodyPr>
          <a:lstStyle/>
          <a:p>
            <a:pPr>
              <a:buFont typeface="Arial" charset="0"/>
              <a:buNone/>
            </a:pPr>
            <a:endParaRPr lang="zh-CN" altLang="en-US" sz="2400"/>
          </a:p>
        </p:txBody>
      </p:sp>
      <p:sp>
        <p:nvSpPr>
          <p:cNvPr id="12" name="TextBox 11"/>
          <p:cNvSpPr txBox="1">
            <a:spLocks noChangeArrowheads="1"/>
          </p:cNvSpPr>
          <p:nvPr/>
        </p:nvSpPr>
        <p:spPr bwMode="auto">
          <a:xfrm>
            <a:off x="0" y="5373688"/>
            <a:ext cx="2627313" cy="461962"/>
          </a:xfrm>
          <a:prstGeom prst="rect">
            <a:avLst/>
          </a:prstGeom>
          <a:solidFill>
            <a:srgbClr val="A6A6A6"/>
          </a:solidFill>
          <a:ln w="9525">
            <a:noFill/>
            <a:miter lim="800000"/>
            <a:headEnd/>
            <a:tailEnd/>
          </a:ln>
        </p:spPr>
        <p:txBody>
          <a:bodyPr>
            <a:spAutoFit/>
          </a:bodyPr>
          <a:lstStyle/>
          <a:p>
            <a:pPr>
              <a:buFont typeface="Arial" charset="0"/>
              <a:buNone/>
            </a:pPr>
            <a:endParaRPr lang="zh-CN" altLang="en-US" sz="2400"/>
          </a:p>
        </p:txBody>
      </p:sp>
      <p:sp>
        <p:nvSpPr>
          <p:cNvPr id="13" name="TextBox 12"/>
          <p:cNvSpPr txBox="1">
            <a:spLocks noChangeArrowheads="1"/>
          </p:cNvSpPr>
          <p:nvPr/>
        </p:nvSpPr>
        <p:spPr bwMode="auto">
          <a:xfrm>
            <a:off x="7524750" y="4868863"/>
            <a:ext cx="1439863" cy="461962"/>
          </a:xfrm>
          <a:prstGeom prst="rect">
            <a:avLst/>
          </a:prstGeom>
          <a:solidFill>
            <a:srgbClr val="A6A6A6"/>
          </a:solidFill>
          <a:ln w="9525">
            <a:noFill/>
            <a:miter lim="800000"/>
            <a:headEnd/>
            <a:tailEnd/>
          </a:ln>
        </p:spPr>
        <p:txBody>
          <a:bodyPr>
            <a:spAutoFit/>
          </a:bodyPr>
          <a:lstStyle/>
          <a:p>
            <a:pPr>
              <a:buFont typeface="Arial" charset="0"/>
              <a:buNone/>
            </a:pPr>
            <a:endParaRPr lang="zh-CN" altLang="en-US" sz="2400"/>
          </a:p>
        </p:txBody>
      </p:sp>
      <p:sp>
        <p:nvSpPr>
          <p:cNvPr id="14" name="TextBox 13"/>
          <p:cNvSpPr txBox="1">
            <a:spLocks noChangeArrowheads="1"/>
          </p:cNvSpPr>
          <p:nvPr/>
        </p:nvSpPr>
        <p:spPr bwMode="auto">
          <a:xfrm>
            <a:off x="2339975" y="5805488"/>
            <a:ext cx="3600450" cy="461962"/>
          </a:xfrm>
          <a:prstGeom prst="rect">
            <a:avLst/>
          </a:prstGeom>
          <a:solidFill>
            <a:srgbClr val="A6A6A6"/>
          </a:solidFill>
          <a:ln w="9525">
            <a:noFill/>
            <a:miter lim="800000"/>
            <a:headEnd/>
            <a:tailEnd/>
          </a:ln>
        </p:spPr>
        <p:txBody>
          <a:bodyPr>
            <a:spAutoFit/>
          </a:bodyPr>
          <a:lstStyle/>
          <a:p>
            <a:pPr>
              <a:buFont typeface="Arial" charset="0"/>
              <a:buNone/>
            </a:pP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294">
                                            <p:txEl>
                                              <p:pRg st="0" end="0"/>
                                            </p:txEl>
                                          </p:spTgt>
                                        </p:tgtEl>
                                        <p:attrNameLst>
                                          <p:attrName>style.visibility</p:attrName>
                                        </p:attrNameLst>
                                      </p:cBhvr>
                                      <p:to>
                                        <p:strVal val="visible"/>
                                      </p:to>
                                    </p:set>
                                    <p:animEffect transition="in" filter="blinds(horizontal)">
                                      <p:cBhvr>
                                        <p:cTn id="7" dur="500"/>
                                        <p:tgtEl>
                                          <p:spTgt spid="1229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295">
                                            <p:txEl>
                                              <p:pRg st="0" end="0"/>
                                            </p:txEl>
                                          </p:spTgt>
                                        </p:tgtEl>
                                        <p:attrNameLst>
                                          <p:attrName>style.visibility</p:attrName>
                                        </p:attrNameLst>
                                      </p:cBhvr>
                                      <p:to>
                                        <p:strVal val="visible"/>
                                      </p:to>
                                    </p:set>
                                    <p:animEffect transition="in" filter="blinds(horizontal)">
                                      <p:cBhvr>
                                        <p:cTn id="12" dur="500"/>
                                        <p:tgtEl>
                                          <p:spTgt spid="1229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296">
                                            <p:txEl>
                                              <p:pRg st="0" end="0"/>
                                            </p:txEl>
                                          </p:spTgt>
                                        </p:tgtEl>
                                        <p:attrNameLst>
                                          <p:attrName>style.visibility</p:attrName>
                                        </p:attrNameLst>
                                      </p:cBhvr>
                                      <p:to>
                                        <p:strVal val="visible"/>
                                      </p:to>
                                    </p:set>
                                    <p:animEffect transition="in" filter="blinds(horizontal)">
                                      <p:cBhvr>
                                        <p:cTn id="17" dur="500"/>
                                        <p:tgtEl>
                                          <p:spTgt spid="1229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2298">
                                            <p:txEl>
                                              <p:pRg st="0" end="0"/>
                                            </p:txEl>
                                          </p:spTgt>
                                        </p:tgtEl>
                                        <p:attrNameLst>
                                          <p:attrName>style.visibility</p:attrName>
                                        </p:attrNameLst>
                                      </p:cBhvr>
                                      <p:to>
                                        <p:strVal val="visible"/>
                                      </p:to>
                                    </p:set>
                                    <p:animEffect transition="in" filter="blinds(horizontal)">
                                      <p:cBhvr>
                                        <p:cTn id="22" dur="500"/>
                                        <p:tgtEl>
                                          <p:spTgt spid="1229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2298">
                                            <p:txEl>
                                              <p:pRg st="1" end="1"/>
                                            </p:txEl>
                                          </p:spTgt>
                                        </p:tgtEl>
                                        <p:attrNameLst>
                                          <p:attrName>style.visibility</p:attrName>
                                        </p:attrNameLst>
                                      </p:cBhvr>
                                      <p:to>
                                        <p:strVal val="visible"/>
                                      </p:to>
                                    </p:set>
                                    <p:animEffect transition="in" filter="blinds(horizontal)">
                                      <p:cBhvr>
                                        <p:cTn id="27" dur="500"/>
                                        <p:tgtEl>
                                          <p:spTgt spid="12298">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2298">
                                            <p:txEl>
                                              <p:pRg st="2" end="2"/>
                                            </p:txEl>
                                          </p:spTgt>
                                        </p:tgtEl>
                                        <p:attrNameLst>
                                          <p:attrName>style.visibility</p:attrName>
                                        </p:attrNameLst>
                                      </p:cBhvr>
                                      <p:to>
                                        <p:strVal val="visible"/>
                                      </p:to>
                                    </p:set>
                                    <p:animEffect transition="in" filter="blinds(horizontal)">
                                      <p:cBhvr>
                                        <p:cTn id="32" dur="500"/>
                                        <p:tgtEl>
                                          <p:spTgt spid="12298">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xit" presetSubtype="16" fill="hold" grpId="0" nodeType="clickEffect">
                                  <p:stCondLst>
                                    <p:cond delay="0"/>
                                  </p:stCondLst>
                                  <p:childTnLst>
                                    <p:animEffect transition="out" filter="box(i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4" presetClass="exit" presetSubtype="16" fill="hold" grpId="0" nodeType="clickEffect">
                                  <p:stCondLst>
                                    <p:cond delay="0"/>
                                  </p:stCondLst>
                                  <p:childTnLst>
                                    <p:animEffect transition="out" filter="box(in)">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par>
                                <p:cTn id="43" presetID="4" presetClass="exit" presetSubtype="16" fill="hold" grpId="0" nodeType="withEffect">
                                  <p:stCondLst>
                                    <p:cond delay="0"/>
                                  </p:stCondLst>
                                  <p:childTnLst>
                                    <p:animEffect transition="out" filter="box(in)">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4" presetClass="exit" presetSubtype="16" fill="hold" grpId="0" nodeType="clickEffect">
                                  <p:stCondLst>
                                    <p:cond delay="0"/>
                                  </p:stCondLst>
                                  <p:childTnLst>
                                    <p:animEffect transition="out" filter="box(in)">
                                      <p:cBhvr>
                                        <p:cTn id="49" dur="500"/>
                                        <p:tgtEl>
                                          <p:spTgt spid="14"/>
                                        </p:tgtEl>
                                      </p:cBhvr>
                                    </p:animEffect>
                                    <p:set>
                                      <p:cBhvr>
                                        <p:cTn id="50"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69" name="Rectangle 2"/>
          <p:cNvSpPr>
            <a:spLocks noGrp="1"/>
          </p:cNvSpPr>
          <p:nvPr>
            <p:ph idx="1"/>
          </p:nvPr>
        </p:nvSpPr>
        <p:spPr>
          <a:xfrm>
            <a:off x="377825" y="981075"/>
            <a:ext cx="8766175" cy="4608513"/>
          </a:xfrm>
        </p:spPr>
        <p:txBody>
          <a:bodyPr/>
          <a:lstStyle/>
          <a:p>
            <a:pPr eaLnBrk="1" hangingPunct="1">
              <a:lnSpc>
                <a:spcPct val="80000"/>
              </a:lnSpc>
              <a:buFont typeface="Wingdings" pitchFamily="2" charset="2"/>
              <a:buNone/>
            </a:pPr>
            <a:r>
              <a:rPr lang="en-US" altLang="zh-CN" b="1" smtClean="0">
                <a:solidFill>
                  <a:srgbClr val="FF0000"/>
                </a:solidFill>
                <a:latin typeface="黑体" pitchFamily="49" charset="-122"/>
                <a:ea typeface="黑体" pitchFamily="49" charset="-122"/>
              </a:rPr>
              <a:t>2</a:t>
            </a:r>
            <a:r>
              <a:rPr lang="zh-CN" altLang="en-US" sz="4400" b="1" smtClean="0">
                <a:solidFill>
                  <a:srgbClr val="FF0000"/>
                </a:solidFill>
                <a:latin typeface="黑体" pitchFamily="49" charset="-122"/>
                <a:ea typeface="黑体" pitchFamily="49" charset="-122"/>
              </a:rPr>
              <a:t>、祥子的人生是经历了</a:t>
            </a:r>
            <a:r>
              <a:rPr lang="en-US" altLang="zh-CN" sz="4400" b="1" smtClean="0">
                <a:solidFill>
                  <a:srgbClr val="FF0000"/>
                </a:solidFill>
                <a:latin typeface="黑体" pitchFamily="49" charset="-122"/>
                <a:ea typeface="黑体" pitchFamily="49" charset="-122"/>
              </a:rPr>
              <a:t>:</a:t>
            </a:r>
          </a:p>
          <a:p>
            <a:pPr eaLnBrk="1" hangingPunct="1">
              <a:lnSpc>
                <a:spcPct val="80000"/>
              </a:lnSpc>
              <a:buFont typeface="Wingdings" pitchFamily="2" charset="2"/>
              <a:buNone/>
            </a:pPr>
            <a:r>
              <a:rPr lang="zh-CN" altLang="en-US" sz="4400" b="1" smtClean="0">
                <a:solidFill>
                  <a:srgbClr val="FF0000"/>
                </a:solidFill>
                <a:latin typeface="黑体" pitchFamily="49" charset="-122"/>
                <a:ea typeface="黑体" pitchFamily="49" charset="-122"/>
              </a:rPr>
              <a:t>  积极向上</a:t>
            </a:r>
            <a:r>
              <a:rPr lang="en-US" altLang="zh-CN" sz="4400" b="1" smtClean="0">
                <a:solidFill>
                  <a:srgbClr val="FF0000"/>
                </a:solidFill>
                <a:latin typeface="黑体" pitchFamily="49" charset="-122"/>
                <a:ea typeface="黑体" pitchFamily="49" charset="-122"/>
              </a:rPr>
              <a:t>——</a:t>
            </a:r>
            <a:endParaRPr lang="zh-CN" altLang="en-US" sz="4400" b="1" smtClean="0">
              <a:solidFill>
                <a:srgbClr val="FF0000"/>
              </a:solidFill>
              <a:latin typeface="黑体" pitchFamily="49" charset="-122"/>
              <a:ea typeface="黑体" pitchFamily="49" charset="-122"/>
            </a:endParaRPr>
          </a:p>
          <a:p>
            <a:pPr eaLnBrk="1" hangingPunct="1">
              <a:lnSpc>
                <a:spcPct val="80000"/>
              </a:lnSpc>
              <a:buFont typeface="Wingdings" pitchFamily="2" charset="2"/>
              <a:buNone/>
            </a:pPr>
            <a:r>
              <a:rPr lang="zh-CN" altLang="en-US" sz="4400" b="1" smtClean="0">
                <a:solidFill>
                  <a:srgbClr val="FF0000"/>
                </a:solidFill>
                <a:latin typeface="黑体" pitchFamily="49" charset="-122"/>
                <a:ea typeface="黑体" pitchFamily="49" charset="-122"/>
              </a:rPr>
              <a:t>  不甘失败</a:t>
            </a:r>
            <a:r>
              <a:rPr lang="en-US" altLang="zh-CN" sz="4400" b="1" smtClean="0">
                <a:solidFill>
                  <a:srgbClr val="FF0000"/>
                </a:solidFill>
                <a:latin typeface="黑体" pitchFamily="49" charset="-122"/>
                <a:ea typeface="黑体" pitchFamily="49" charset="-122"/>
              </a:rPr>
              <a:t>——</a:t>
            </a:r>
            <a:endParaRPr lang="en-US" altLang="zh-CN" sz="4400" b="1" smtClean="0">
              <a:solidFill>
                <a:srgbClr val="FF0000"/>
              </a:solidFill>
              <a:ea typeface="黑体" pitchFamily="49" charset="-122"/>
            </a:endParaRPr>
          </a:p>
          <a:p>
            <a:pPr eaLnBrk="1" hangingPunct="1">
              <a:lnSpc>
                <a:spcPct val="80000"/>
              </a:lnSpc>
              <a:buFont typeface="Wingdings" pitchFamily="2" charset="2"/>
              <a:buNone/>
            </a:pPr>
            <a:r>
              <a:rPr lang="zh-CN" altLang="en-US" sz="4400" b="1" smtClean="0">
                <a:solidFill>
                  <a:srgbClr val="FF0000"/>
                </a:solidFill>
                <a:latin typeface="黑体" pitchFamily="49" charset="-122"/>
                <a:ea typeface="黑体" pitchFamily="49" charset="-122"/>
              </a:rPr>
              <a:t>   自甘堕落。</a:t>
            </a:r>
          </a:p>
        </p:txBody>
      </p:sp>
      <p:sp>
        <p:nvSpPr>
          <p:cNvPr id="34818" name="Rectangle 3"/>
          <p:cNvSpPr>
            <a:spLocks noChangeArrowheads="1"/>
          </p:cNvSpPr>
          <p:nvPr/>
        </p:nvSpPr>
        <p:spPr bwMode="auto">
          <a:xfrm>
            <a:off x="1619250" y="0"/>
            <a:ext cx="6300788" cy="896938"/>
          </a:xfrm>
          <a:prstGeom prst="rect">
            <a:avLst/>
          </a:prstGeom>
          <a:noFill/>
          <a:ln w="9525">
            <a:noFill/>
            <a:miter lim="800000"/>
            <a:headEnd/>
            <a:tailEnd/>
          </a:ln>
        </p:spPr>
        <p:txBody>
          <a:bodyPr anchor="ctr"/>
          <a:lstStyle/>
          <a:p>
            <a:pPr>
              <a:buFont typeface="Arial" charset="0"/>
              <a:buNone/>
            </a:pPr>
            <a:endParaRPr lang="zh-CN" altLang="en-US" sz="3600" b="1">
              <a:solidFill>
                <a:srgbClr val="0033CC"/>
              </a:solidFill>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6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16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16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169">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169">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169">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169">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169">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16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标题 1"/>
          <p:cNvSpPr>
            <a:spLocks noGrp="1"/>
          </p:cNvSpPr>
          <p:nvPr>
            <p:ph type="title"/>
          </p:nvPr>
        </p:nvSpPr>
        <p:spPr/>
        <p:txBody>
          <a:bodyPr/>
          <a:lstStyle/>
          <a:p>
            <a:r>
              <a:rPr lang="zh-CN" altLang="en-US" smtClean="0"/>
              <a:t>祥子的性格特点</a:t>
            </a:r>
          </a:p>
        </p:txBody>
      </p:sp>
      <p:sp>
        <p:nvSpPr>
          <p:cNvPr id="35842" name="内容占位符 2"/>
          <p:cNvSpPr>
            <a:spLocks noGrp="1"/>
          </p:cNvSpPr>
          <p:nvPr>
            <p:ph idx="1"/>
          </p:nvPr>
        </p:nvSpPr>
        <p:spPr/>
        <p:txBody>
          <a:bodyPr/>
          <a:lstStyle/>
          <a:p>
            <a:r>
              <a:rPr lang="zh-CN" altLang="en-US" b="1" smtClean="0">
                <a:solidFill>
                  <a:srgbClr val="FF0000"/>
                </a:solidFill>
              </a:rPr>
              <a:t>前期：勤劳节俭，质朴善良；</a:t>
            </a:r>
          </a:p>
          <a:p>
            <a:r>
              <a:rPr lang="zh-CN" altLang="en-US" b="1" smtClean="0">
                <a:solidFill>
                  <a:srgbClr val="FF0000"/>
                </a:solidFill>
              </a:rPr>
              <a:t>中期：自私懒惰，贪图享受；</a:t>
            </a:r>
          </a:p>
          <a:p>
            <a:r>
              <a:rPr lang="zh-CN" altLang="en-US" b="1" smtClean="0">
                <a:solidFill>
                  <a:srgbClr val="FF0000"/>
                </a:solidFill>
              </a:rPr>
              <a:t>后期：沉沦颓废，偷奸耍赖。</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内容占位符 2"/>
          <p:cNvSpPr>
            <a:spLocks noGrp="1"/>
          </p:cNvSpPr>
          <p:nvPr>
            <p:ph idx="1"/>
          </p:nvPr>
        </p:nvSpPr>
        <p:spPr>
          <a:xfrm>
            <a:off x="268288" y="331788"/>
            <a:ext cx="8661400" cy="6243637"/>
          </a:xfrm>
        </p:spPr>
        <p:txBody>
          <a:bodyPr/>
          <a:lstStyle/>
          <a:p>
            <a:r>
              <a:rPr lang="zh-CN" altLang="en-US" smtClean="0"/>
              <a:t>悲剧原因</a:t>
            </a:r>
          </a:p>
          <a:p>
            <a:r>
              <a:rPr lang="zh-CN" altLang="en-US" b="1" smtClean="0">
                <a:latin typeface="黑体" pitchFamily="49" charset="-122"/>
                <a:ea typeface="黑体" pitchFamily="49" charset="-122"/>
                <a:sym typeface="+mn-ea"/>
              </a:rPr>
              <a:t>客观方面</a:t>
            </a:r>
            <a:endParaRPr lang="zh-CN" altLang="en-US" smtClean="0"/>
          </a:p>
        </p:txBody>
      </p:sp>
      <p:sp>
        <p:nvSpPr>
          <p:cNvPr id="36866" name="文本框 3"/>
          <p:cNvSpPr txBox="1">
            <a:spLocks noChangeArrowheads="1"/>
          </p:cNvSpPr>
          <p:nvPr/>
        </p:nvSpPr>
        <p:spPr bwMode="auto">
          <a:xfrm>
            <a:off x="434975" y="1541463"/>
            <a:ext cx="3190875" cy="1198562"/>
          </a:xfrm>
          <a:prstGeom prst="rect">
            <a:avLst/>
          </a:prstGeom>
          <a:noFill/>
          <a:ln w="9525">
            <a:noFill/>
            <a:miter lim="800000"/>
            <a:headEnd/>
            <a:tailEnd/>
          </a:ln>
        </p:spPr>
        <p:txBody>
          <a:bodyPr>
            <a:spAutoFit/>
          </a:bodyPr>
          <a:lstStyle/>
          <a:p>
            <a:pPr>
              <a:buFont typeface="Arial" charset="0"/>
              <a:buNone/>
            </a:pPr>
            <a:r>
              <a:rPr lang="zh-CN" altLang="en-US" sz="3600" b="1">
                <a:solidFill>
                  <a:srgbClr val="FF0000"/>
                </a:solidFill>
                <a:latin typeface="宋体" charset="-122"/>
                <a:sym typeface="+mn-ea"/>
              </a:rPr>
              <a:t>把人变成鬼的                   旧社会的逼迫</a:t>
            </a:r>
          </a:p>
        </p:txBody>
      </p:sp>
      <p:sp>
        <p:nvSpPr>
          <p:cNvPr id="36867" name="文本框 4"/>
          <p:cNvSpPr txBox="1">
            <a:spLocks noChangeArrowheads="1"/>
          </p:cNvSpPr>
          <p:nvPr/>
        </p:nvSpPr>
        <p:spPr bwMode="auto">
          <a:xfrm>
            <a:off x="434975" y="3348038"/>
            <a:ext cx="3178175" cy="1198562"/>
          </a:xfrm>
          <a:prstGeom prst="rect">
            <a:avLst/>
          </a:prstGeom>
          <a:noFill/>
          <a:ln w="9525">
            <a:noFill/>
            <a:miter lim="800000"/>
            <a:headEnd/>
            <a:tailEnd/>
          </a:ln>
        </p:spPr>
        <p:txBody>
          <a:bodyPr>
            <a:spAutoFit/>
          </a:bodyPr>
          <a:lstStyle/>
          <a:p>
            <a:pPr>
              <a:buFont typeface="Arial" charset="0"/>
              <a:buNone/>
            </a:pPr>
            <a:r>
              <a:rPr lang="zh-CN" altLang="en-US" sz="3600" b="1">
                <a:solidFill>
                  <a:srgbClr val="FF0000"/>
                </a:solidFill>
                <a:latin typeface="黑体" pitchFamily="49" charset="-122"/>
                <a:ea typeface="黑体" pitchFamily="49" charset="-122"/>
                <a:sym typeface="+mn-ea"/>
              </a:rPr>
              <a:t>车厂主女儿虎妞的诱骗等</a:t>
            </a:r>
          </a:p>
        </p:txBody>
      </p:sp>
      <p:sp>
        <p:nvSpPr>
          <p:cNvPr id="36868" name="文本框 5"/>
          <p:cNvSpPr txBox="1">
            <a:spLocks noChangeArrowheads="1"/>
          </p:cNvSpPr>
          <p:nvPr/>
        </p:nvSpPr>
        <p:spPr bwMode="auto">
          <a:xfrm>
            <a:off x="4797425" y="809625"/>
            <a:ext cx="3629025" cy="584200"/>
          </a:xfrm>
          <a:prstGeom prst="rect">
            <a:avLst/>
          </a:prstGeom>
          <a:noFill/>
          <a:ln w="9525">
            <a:noFill/>
            <a:miter lim="800000"/>
            <a:headEnd/>
            <a:tailEnd/>
          </a:ln>
        </p:spPr>
        <p:txBody>
          <a:bodyPr>
            <a:spAutoFit/>
          </a:bodyPr>
          <a:lstStyle/>
          <a:p>
            <a:pPr>
              <a:buFont typeface="Arial" charset="0"/>
              <a:buNone/>
            </a:pPr>
            <a:r>
              <a:rPr lang="zh-CN" altLang="en-US" sz="3200" b="1"/>
              <a:t>主观方面</a:t>
            </a:r>
          </a:p>
        </p:txBody>
      </p:sp>
      <p:sp>
        <p:nvSpPr>
          <p:cNvPr id="36869" name="文本框 6"/>
          <p:cNvSpPr txBox="1">
            <a:spLocks noChangeArrowheads="1"/>
          </p:cNvSpPr>
          <p:nvPr/>
        </p:nvSpPr>
        <p:spPr bwMode="auto">
          <a:xfrm>
            <a:off x="3878263" y="1541463"/>
            <a:ext cx="5051425" cy="2554287"/>
          </a:xfrm>
          <a:prstGeom prst="rect">
            <a:avLst/>
          </a:prstGeom>
          <a:noFill/>
          <a:ln w="9525">
            <a:noFill/>
            <a:miter lim="800000"/>
            <a:headEnd/>
            <a:tailEnd/>
          </a:ln>
        </p:spPr>
        <p:txBody>
          <a:bodyPr>
            <a:spAutoFit/>
          </a:bodyPr>
          <a:lstStyle/>
          <a:p>
            <a:pPr latinLnBrk="1">
              <a:spcAft>
                <a:spcPct val="35000"/>
              </a:spcAft>
              <a:buFont typeface="Arial" charset="0"/>
              <a:buNone/>
            </a:pPr>
            <a:r>
              <a:rPr lang="zh-CN" altLang="en-US" sz="3200">
                <a:solidFill>
                  <a:srgbClr val="002060"/>
                </a:solidFill>
                <a:latin typeface="黑体" pitchFamily="49" charset="-122"/>
                <a:ea typeface="黑体" pitchFamily="49" charset="-122"/>
                <a:sym typeface="+mn-ea"/>
              </a:rPr>
              <a:t>祥子与生俱来的小农意识、狭隘的眼光，尤其是他的</a:t>
            </a:r>
            <a:r>
              <a:rPr lang="zh-CN" altLang="en-US" sz="3200" b="1">
                <a:solidFill>
                  <a:srgbClr val="002060"/>
                </a:solidFill>
                <a:latin typeface="黑体" pitchFamily="49" charset="-122"/>
                <a:ea typeface="黑体" pitchFamily="49" charset="-122"/>
                <a:sym typeface="+mn-ea"/>
              </a:rPr>
              <a:t>个人奋斗的思想</a:t>
            </a:r>
            <a:r>
              <a:rPr lang="zh-CN" altLang="en-US" sz="3200">
                <a:solidFill>
                  <a:srgbClr val="002060"/>
                </a:solidFill>
                <a:latin typeface="黑体" pitchFamily="49" charset="-122"/>
                <a:ea typeface="黑体" pitchFamily="49" charset="-122"/>
                <a:sym typeface="+mn-ea"/>
              </a:rPr>
              <a:t>，是造成他悲剧主观因素中最根本的一点。</a:t>
            </a:r>
            <a:endParaRPr lang="zh-CN" altLang="en-US" sz="3200"/>
          </a:p>
        </p:txBody>
      </p:sp>
      <p:sp>
        <p:nvSpPr>
          <p:cNvPr id="36870" name="文本框 7"/>
          <p:cNvSpPr txBox="1">
            <a:spLocks noChangeArrowheads="1"/>
          </p:cNvSpPr>
          <p:nvPr/>
        </p:nvSpPr>
        <p:spPr bwMode="auto">
          <a:xfrm>
            <a:off x="4081463" y="4095750"/>
            <a:ext cx="5062537" cy="2552700"/>
          </a:xfrm>
          <a:prstGeom prst="rect">
            <a:avLst/>
          </a:prstGeom>
          <a:noFill/>
          <a:ln w="9525">
            <a:noFill/>
            <a:miter lim="800000"/>
            <a:headEnd/>
            <a:tailEnd/>
          </a:ln>
        </p:spPr>
        <p:txBody>
          <a:bodyPr>
            <a:spAutoFit/>
          </a:bodyPr>
          <a:lstStyle/>
          <a:p>
            <a:pPr>
              <a:buFont typeface="Arial" charset="0"/>
              <a:buNone/>
            </a:pPr>
            <a:r>
              <a:rPr lang="zh-CN" altLang="en-US" sz="3200" b="1">
                <a:solidFill>
                  <a:srgbClr val="002060"/>
                </a:solidFill>
                <a:latin typeface="黑体" pitchFamily="49" charset="-122"/>
                <a:ea typeface="黑体" pitchFamily="49" charset="-122"/>
                <a:sym typeface="+mn-ea"/>
              </a:rPr>
              <a:t>祥子个人性格上心理上的弱点</a:t>
            </a:r>
            <a:r>
              <a:rPr lang="zh-CN" altLang="en-US" sz="3200">
                <a:solidFill>
                  <a:srgbClr val="002060"/>
                </a:solidFill>
                <a:latin typeface="黑体" pitchFamily="49" charset="-122"/>
                <a:ea typeface="黑体" pitchFamily="49" charset="-122"/>
                <a:sym typeface="+mn-ea"/>
              </a:rPr>
              <a:t>，  比如在接踵而来的打击面前逐渐滋生的自暴自弃，在把握自己上他也缺乏足够的自制能力。</a:t>
            </a:r>
            <a:endParaRPr lang="zh-CN" altLang="en-US" sz="320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zh-CN" altLang="en-US" b="1" kern="1200" cap="all">
                <a:solidFill>
                  <a:srgbClr val="C00000"/>
                </a:solidFill>
                <a:effectLst>
                  <a:reflection blurRad="12700" stA="48000" endA="300" endPos="55000" dir="5400000" sy="-90000" algn="bl" rotWithShape="0"/>
                </a:effectLst>
                <a:latin typeface="华文新魏" panose="02010800040101010101" pitchFamily="2" charset="-122"/>
                <a:ea typeface="华文新魏" panose="02010800040101010101" pitchFamily="2" charset="-122"/>
                <a:sym typeface="+mn-ea"/>
              </a:rPr>
              <a:t>祥子的形象的悲剧意义</a:t>
            </a:r>
            <a:endParaRPr lang="zh-CN" altLang="en-US"/>
          </a:p>
        </p:txBody>
      </p:sp>
      <p:sp>
        <p:nvSpPr>
          <p:cNvPr id="38914" name="内容占位符 2"/>
          <p:cNvSpPr>
            <a:spLocks noGrp="1"/>
          </p:cNvSpPr>
          <p:nvPr>
            <p:ph idx="1"/>
          </p:nvPr>
        </p:nvSpPr>
        <p:spPr/>
        <p:txBody>
          <a:bodyPr/>
          <a:lstStyle/>
          <a:p>
            <a:r>
              <a:rPr lang="zh-CN" altLang="en-US" sz="3600" b="1" smtClean="0">
                <a:solidFill>
                  <a:srgbClr val="002060"/>
                </a:solidFill>
                <a:latin typeface="华文新魏"/>
                <a:ea typeface="华文新魏"/>
                <a:cs typeface="华文新魏"/>
                <a:sym typeface="+mn-ea"/>
              </a:rPr>
              <a:t>祥子的悲剧是强者沉沦的悲剧，是性格和命运的悲剧。它真切地展现了一个不该毁灭者的灭亡的全过程，具有典型的悲剧意义和深沉的悲剧力量。</a:t>
            </a:r>
            <a:endParaRPr lang="ko-KR" altLang="en-US" sz="3600" b="1" smtClean="0">
              <a:solidFill>
                <a:srgbClr val="002060"/>
              </a:solidFill>
              <a:latin typeface="华文新魏"/>
              <a:ea typeface="Dotum" pitchFamily="34" charset="-127"/>
            </a:endParaRPr>
          </a:p>
          <a:p>
            <a:endParaRPr lang="zh-CN" altLang="en-US" sz="3600" smtClean="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zh-CN" altLang="en-US" b="1" kern="1200" cap="all">
                <a:solidFill>
                  <a:srgbClr val="C00000"/>
                </a:solidFill>
                <a:effectLst>
                  <a:reflection blurRad="12700" stA="48000" endA="300" endPos="55000" dir="5400000" sy="-90000" algn="bl" rotWithShape="0"/>
                </a:effectLst>
                <a:latin typeface="华文新魏" panose="02010800040101010101" pitchFamily="2" charset="-122"/>
                <a:ea typeface="华文新魏" panose="02010800040101010101" pitchFamily="2" charset="-122"/>
                <a:sym typeface="+mn-ea"/>
              </a:rPr>
              <a:t>虎妞形象</a:t>
            </a:r>
            <a:endParaRPr lang="zh-CN" altLang="en-US"/>
          </a:p>
        </p:txBody>
      </p:sp>
      <p:sp>
        <p:nvSpPr>
          <p:cNvPr id="3" name="内容占位符 2"/>
          <p:cNvSpPr>
            <a:spLocks noGrp="1"/>
          </p:cNvSpPr>
          <p:nvPr>
            <p:ph idx="1"/>
          </p:nvPr>
        </p:nvSpPr>
        <p:spPr/>
        <p:txBody>
          <a:bodyPr/>
          <a:lstStyle/>
          <a:p>
            <a:pPr marL="0" indent="0">
              <a:buFont typeface="Wingdings" pitchFamily="2" charset="2"/>
              <a:buNone/>
              <a:defRPr/>
            </a:pPr>
            <a:r>
              <a:rPr kumimoji="1" lang="zh-CN" altLang="en-US" sz="3600" b="1" kern="1200" dirty="0">
                <a:solidFill>
                  <a:srgbClr val="009900"/>
                </a:solidFill>
                <a:latin typeface="华文新魏" panose="02010800040101010101" pitchFamily="2" charset="-122"/>
                <a:ea typeface="华文新魏" panose="02010800040101010101" pitchFamily="2" charset="-122"/>
                <a:sym typeface="+mn-ea"/>
              </a:rPr>
              <a:t>泼辣而有心计，男儿性格，很会打</a:t>
            </a:r>
          </a:p>
          <a:p>
            <a:pPr marL="0" indent="0">
              <a:buFont typeface="Wingdings" pitchFamily="2" charset="2"/>
              <a:buNone/>
              <a:defRPr/>
            </a:pPr>
            <a:r>
              <a:rPr kumimoji="1" lang="zh-CN" altLang="en-US" sz="3600" b="1" kern="1200" dirty="0">
                <a:solidFill>
                  <a:srgbClr val="009900"/>
                </a:solidFill>
                <a:latin typeface="华文新魏" panose="02010800040101010101" pitchFamily="2" charset="-122"/>
                <a:ea typeface="华文新魏" panose="02010800040101010101" pitchFamily="2" charset="-122"/>
                <a:sym typeface="+mn-ea"/>
              </a:rPr>
              <a:t>理车场。颇有心计，骗祥子和她</a:t>
            </a:r>
          </a:p>
          <a:p>
            <a:pPr marL="0" indent="0">
              <a:buFont typeface="Wingdings" pitchFamily="2" charset="2"/>
              <a:buNone/>
              <a:defRPr/>
            </a:pPr>
            <a:r>
              <a:rPr kumimoji="1" lang="zh-CN" altLang="en-US" sz="3600" b="1" kern="1200" dirty="0">
                <a:solidFill>
                  <a:srgbClr val="009900"/>
                </a:solidFill>
                <a:latin typeface="华文新魏" panose="02010800040101010101" pitchFamily="2" charset="-122"/>
                <a:ea typeface="华文新魏" panose="02010800040101010101" pitchFamily="2" charset="-122"/>
                <a:sym typeface="+mn-ea"/>
              </a:rPr>
              <a:t>结婚，最终由于她的好吃懒做</a:t>
            </a:r>
          </a:p>
          <a:p>
            <a:pPr marL="0" indent="0">
              <a:buFont typeface="Wingdings" pitchFamily="2" charset="2"/>
              <a:buNone/>
              <a:defRPr/>
            </a:pPr>
            <a:r>
              <a:rPr kumimoji="1" lang="zh-CN" altLang="en-US" sz="3600" b="1" kern="1200" dirty="0">
                <a:solidFill>
                  <a:srgbClr val="009900"/>
                </a:solidFill>
                <a:latin typeface="华文新魏" panose="02010800040101010101" pitchFamily="2" charset="-122"/>
                <a:ea typeface="华文新魏" panose="02010800040101010101" pitchFamily="2" charset="-122"/>
                <a:sym typeface="+mn-ea"/>
              </a:rPr>
              <a:t>引起难产而死去。</a:t>
            </a:r>
            <a:endParaRPr kumimoji="1" lang="zh-CN" altLang="en-US" sz="3600" b="1" kern="1200" dirty="0">
              <a:solidFill>
                <a:srgbClr val="009900"/>
              </a:solidFill>
              <a:latin typeface="华文新魏" panose="02010800040101010101" pitchFamily="2" charset="-122"/>
              <a:ea typeface="华文新魏" panose="02010800040101010101" pitchFamily="2" charset="-122"/>
            </a:endParaRPr>
          </a:p>
          <a:p>
            <a:pPr>
              <a:defRPr/>
            </a:pPr>
            <a:endParaRPr lang="zh-CN" altLang="en-US" sz="3600"/>
          </a:p>
        </p:txBody>
      </p:sp>
      <p:pic>
        <p:nvPicPr>
          <p:cNvPr id="4" name="Picture 5" descr="骆驼祥子剧照9"/>
          <p:cNvPicPr>
            <a:picLocks noChangeAspect="1" noChangeArrowheads="1"/>
          </p:cNvPicPr>
          <p:nvPr/>
        </p:nvPicPr>
        <p:blipFill>
          <a:blip r:embed="rId2" cstate="print"/>
          <a:srcRect/>
          <a:stretch>
            <a:fillRect/>
          </a:stretch>
        </p:blipFill>
        <p:spPr bwMode="auto">
          <a:xfrm>
            <a:off x="6619942" y="2416166"/>
            <a:ext cx="2066858" cy="3714753"/>
          </a:xfrm>
          <a:prstGeom prst="ellipse">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zh-CN" altLang="en-US" b="1" kern="1200" cap="all" dirty="0">
                <a:effectLst>
                  <a:reflection blurRad="12700" stA="48000" endA="300" endPos="55000" dir="5400000" sy="-90000" algn="bl" rotWithShape="0"/>
                </a:effectLst>
                <a:latin typeface="宋体" panose="02010600030101010101" pitchFamily="2" charset="-122"/>
                <a:sym typeface="+mn-ea"/>
              </a:rPr>
              <a:t>虎妞的形象</a:t>
            </a:r>
            <a:r>
              <a:rPr lang="ko-KR" altLang="en-US" b="1" kern="1200" cap="all" dirty="0">
                <a:effectLst>
                  <a:reflection blurRad="12700" stA="48000" endA="300" endPos="55000" dir="5400000" sy="-90000" algn="bl" rotWithShape="0"/>
                </a:effectLst>
              </a:rPr>
              <a:t/>
            </a:r>
            <a:br>
              <a:rPr lang="ko-KR" altLang="en-US" b="1" kern="1200" cap="all" dirty="0">
                <a:effectLst>
                  <a:reflection blurRad="12700" stA="48000" endA="300" endPos="55000" dir="5400000" sy="-90000" algn="bl" rotWithShape="0"/>
                </a:effectLst>
              </a:rPr>
            </a:br>
            <a:endParaRPr lang="zh-CN" altLang="en-US"/>
          </a:p>
        </p:txBody>
      </p:sp>
      <p:sp>
        <p:nvSpPr>
          <p:cNvPr id="3" name="内容占位符 2"/>
          <p:cNvSpPr>
            <a:spLocks noGrp="1"/>
          </p:cNvSpPr>
          <p:nvPr>
            <p:ph idx="1"/>
          </p:nvPr>
        </p:nvSpPr>
        <p:spPr/>
        <p:txBody>
          <a:bodyPr/>
          <a:lstStyle/>
          <a:p>
            <a:pPr marL="514350" indent="-514350" eaLnBrk="1" hangingPunct="1">
              <a:defRPr/>
            </a:pPr>
            <a:r>
              <a:rPr lang="zh-CN" altLang="en-US" b="1" dirty="0">
                <a:latin typeface="黑体" panose="02010609060101010101" pitchFamily="49" charset="-122"/>
                <a:ea typeface="黑体" panose="02010609060101010101" pitchFamily="49" charset="-122"/>
                <a:sym typeface="+mn-ea"/>
              </a:rPr>
              <a:t>虎妞的性格呈现出二重性</a:t>
            </a:r>
          </a:p>
          <a:p>
            <a:pPr marL="514350" indent="-514350" eaLnBrk="1" hangingPunct="1">
              <a:defRPr/>
            </a:pPr>
            <a:r>
              <a:rPr lang="zh-CN" altLang="en-US" b="1" dirty="0">
                <a:latin typeface="黑体" panose="02010609060101010101" pitchFamily="49" charset="-122"/>
                <a:ea typeface="黑体" panose="02010609060101010101" pitchFamily="49" charset="-122"/>
                <a:sym typeface="+mn-ea"/>
              </a:rPr>
              <a:t> 她对爱情与幸福的追求长期被压抑，身受封建家庭与观念损害，心理因之变态。</a:t>
            </a:r>
            <a:endParaRPr lang="zh-CN" altLang="en-US" b="1" dirty="0">
              <a:latin typeface="黑体" panose="02010609060101010101" pitchFamily="49" charset="-122"/>
              <a:ea typeface="黑体" panose="02010609060101010101" pitchFamily="49" charset="-122"/>
            </a:endParaRPr>
          </a:p>
          <a:p>
            <a:pPr marL="365125" lvl="1" indent="0" eaLnBrk="1" hangingPunct="1">
              <a:buFont typeface="Wingdings" pitchFamily="2" charset="2"/>
              <a:buNone/>
              <a:defRPr/>
            </a:pPr>
            <a:r>
              <a:rPr lang="zh-CN" altLang="en-US" sz="3200" b="1" dirty="0">
                <a:latin typeface="黑体" panose="02010609060101010101" pitchFamily="49" charset="-122"/>
                <a:ea typeface="黑体" panose="02010609060101010101" pitchFamily="49" charset="-122"/>
                <a:sym typeface="+mn-ea"/>
              </a:rPr>
              <a:t>虎妞对于祥子，有感情，要控制祥子。 </a:t>
            </a:r>
            <a:endParaRPr lang="zh-CN" altLang="en-US" sz="3200" b="1" dirty="0">
              <a:latin typeface="黑体" panose="02010609060101010101" pitchFamily="49" charset="-122"/>
              <a:ea typeface="黑体" panose="02010609060101010101" pitchFamily="49" charset="-122"/>
            </a:endParaRPr>
          </a:p>
          <a:p>
            <a:pPr marL="879475" lvl="1" indent="-514350" eaLnBrk="1" hangingPunct="1">
              <a:buFont typeface="Wingdings" pitchFamily="2" charset="2"/>
              <a:buNone/>
              <a:defRPr/>
            </a:pPr>
            <a:r>
              <a:rPr lang="zh-CN" altLang="en-US" sz="3200" b="1" dirty="0">
                <a:latin typeface="黑体" panose="02010609060101010101" pitchFamily="49" charset="-122"/>
                <a:ea typeface="黑体" panose="02010609060101010101" pitchFamily="49" charset="-122"/>
                <a:sym typeface="+mn-ea"/>
              </a:rPr>
              <a:t>虎妞是祥子向上进取的阻力和障碍，是致祥子走向堕落的外在原因之一。</a:t>
            </a:r>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12115"/>
            <a:ext cx="8229600" cy="5718810"/>
          </a:xfrm>
        </p:spPr>
        <p:txBody>
          <a:bodyPr/>
          <a:lstStyle/>
          <a:p>
            <a:pPr marL="514350" indent="-514350" algn="just" eaLnBrk="1" fontAlgn="auto" hangingPunct="1">
              <a:spcAft>
                <a:spcPts val="0"/>
              </a:spcAft>
              <a:buSzPct val="70000"/>
              <a:buFont typeface="Wingdings 2" panose="05020102010507070707"/>
              <a:buChar char=""/>
              <a:defRPr/>
            </a:pPr>
            <a:r>
              <a:rPr kumimoji="1" lang="zh-CN" altLang="en-US" b="1" kern="1200" dirty="0">
                <a:ln w="900" cmpd="sng">
                  <a:solidFill>
                    <a:schemeClr val="accent1">
                      <a:satMod val="190000"/>
                      <a:alpha val="55000"/>
                    </a:schemeClr>
                  </a:solidFill>
                  <a:prstDash val="solid"/>
                </a:ln>
                <a:solidFill>
                  <a:srgbClr val="C00000"/>
                </a:solidFill>
                <a:effectLst>
                  <a:innerShdw blurRad="101600" dist="76200" dir="5400000">
                    <a:schemeClr val="accent1">
                      <a:satMod val="190000"/>
                      <a:tint val="100000"/>
                      <a:alpha val="74000"/>
                    </a:schemeClr>
                  </a:innerShdw>
                </a:effectLst>
                <a:latin typeface="华文新魏" panose="02010800040101010101" pitchFamily="2" charset="-122"/>
                <a:ea typeface="华文新魏" panose="02010800040101010101" pitchFamily="2" charset="-122"/>
                <a:sym typeface="+mn-ea"/>
              </a:rPr>
              <a:t>小说的主题</a:t>
            </a:r>
            <a:endParaRPr kumimoji="1" lang="en-US" altLang="zh-CN" b="1" kern="1200" dirty="0">
              <a:ln w="900" cmpd="sng">
                <a:solidFill>
                  <a:schemeClr val="accent1">
                    <a:satMod val="190000"/>
                    <a:alpha val="55000"/>
                  </a:schemeClr>
                </a:solidFill>
                <a:prstDash val="solid"/>
              </a:ln>
              <a:solidFill>
                <a:srgbClr val="C00000"/>
              </a:solidFill>
              <a:effectLst>
                <a:innerShdw blurRad="101600" dist="76200" dir="5400000">
                  <a:schemeClr val="accent1">
                    <a:satMod val="190000"/>
                    <a:tint val="100000"/>
                    <a:alpha val="74000"/>
                  </a:schemeClr>
                </a:innerShdw>
              </a:effectLst>
              <a:latin typeface="华文新魏" panose="02010800040101010101" pitchFamily="2" charset="-122"/>
              <a:ea typeface="华文新魏" panose="02010800040101010101" pitchFamily="2" charset="-122"/>
            </a:endParaRPr>
          </a:p>
          <a:p>
            <a:pPr marL="514350" indent="-514350" algn="just" eaLnBrk="1" fontAlgn="auto" hangingPunct="1">
              <a:spcAft>
                <a:spcPts val="0"/>
              </a:spcAft>
              <a:buSzPct val="70000"/>
              <a:buFont typeface="+mj-lt"/>
              <a:buAutoNum type="arabicPeriod"/>
              <a:defRPr/>
            </a:pPr>
            <a:r>
              <a:rPr kumimoji="1" lang="zh-CN" altLang="en-US" b="1" kern="1200" dirty="0">
                <a:solidFill>
                  <a:srgbClr val="6600CC"/>
                </a:solidFill>
                <a:latin typeface="华文新魏" panose="02010800040101010101" pitchFamily="2" charset="-122"/>
                <a:ea typeface="华文新魏" panose="02010800040101010101" pitchFamily="2" charset="-122"/>
                <a:sym typeface="+mn-ea"/>
              </a:rPr>
              <a:t>社会批判，社会悲剧。 </a:t>
            </a:r>
            <a:endParaRPr kumimoji="1" lang="en-US" altLang="zh-CN" b="1" kern="1200" dirty="0">
              <a:solidFill>
                <a:srgbClr val="6600CC"/>
              </a:solidFill>
              <a:latin typeface="华文新魏" panose="02010800040101010101" pitchFamily="2" charset="-122"/>
              <a:ea typeface="华文新魏" panose="02010800040101010101" pitchFamily="2" charset="-122"/>
            </a:endParaRPr>
          </a:p>
          <a:p>
            <a:pPr marL="514350" indent="-514350" eaLnBrk="1" fontAlgn="auto" hangingPunct="1">
              <a:spcAft>
                <a:spcPts val="0"/>
              </a:spcAft>
              <a:buSzPct val="70000"/>
              <a:buFont typeface="+mj-lt"/>
              <a:buAutoNum type="arabicPeriod"/>
              <a:defRPr/>
            </a:pPr>
            <a:r>
              <a:rPr kumimoji="1" lang="zh-CN" altLang="en-US" b="1" kern="1200" dirty="0">
                <a:solidFill>
                  <a:srgbClr val="6600CC"/>
                </a:solidFill>
                <a:latin typeface="华文新魏" panose="02010800040101010101" pitchFamily="2" charset="-122"/>
                <a:ea typeface="华文新魏" panose="02010800040101010101" pitchFamily="2" charset="-122"/>
                <a:sym typeface="+mn-ea"/>
              </a:rPr>
              <a:t>传统文明与落后国民性的批判，性格悲剧。 </a:t>
            </a:r>
            <a:endParaRPr kumimoji="1" lang="en-US" altLang="zh-CN" b="1" kern="1200" dirty="0">
              <a:solidFill>
                <a:srgbClr val="6600CC"/>
              </a:solidFill>
              <a:latin typeface="华文新魏" panose="02010800040101010101" pitchFamily="2" charset="-122"/>
              <a:ea typeface="华文新魏" panose="02010800040101010101" pitchFamily="2" charset="-122"/>
            </a:endParaRPr>
          </a:p>
          <a:p>
            <a:pPr marL="514350" indent="-514350" eaLnBrk="1" fontAlgn="auto" hangingPunct="1">
              <a:spcAft>
                <a:spcPts val="0"/>
              </a:spcAft>
              <a:buSzPct val="70000"/>
              <a:buFont typeface="+mj-lt"/>
              <a:buAutoNum type="arabicPeriod"/>
              <a:defRPr/>
            </a:pPr>
            <a:r>
              <a:rPr kumimoji="1" lang="zh-CN" altLang="en-US" b="1" kern="1200" dirty="0">
                <a:solidFill>
                  <a:srgbClr val="6600CC"/>
                </a:solidFill>
                <a:latin typeface="华文新魏" panose="02010800040101010101" pitchFamily="2" charset="-122"/>
                <a:ea typeface="华文新魏" panose="02010800040101010101" pitchFamily="2" charset="-122"/>
                <a:sym typeface="+mn-ea"/>
              </a:rPr>
              <a:t>思考城市文明病如何与人性冲突的问题。 </a:t>
            </a:r>
            <a:endParaRPr kumimoji="1" lang="en-US" altLang="zh-CN" b="1" kern="1200" dirty="0">
              <a:solidFill>
                <a:srgbClr val="6600CC"/>
              </a:solidFill>
              <a:latin typeface="华文新魏" panose="02010800040101010101" pitchFamily="2" charset="-122"/>
              <a:ea typeface="华文新魏" panose="02010800040101010101" pitchFamily="2" charset="-122"/>
            </a:endParaRPr>
          </a:p>
          <a:p>
            <a:pPr marL="514350" indent="-514350" eaLnBrk="1" fontAlgn="auto" hangingPunct="1">
              <a:spcAft>
                <a:spcPts val="0"/>
              </a:spcAft>
              <a:buSzPct val="70000"/>
              <a:buFont typeface="Wingdings 2" panose="05020102010507070707"/>
              <a:buChar char=""/>
              <a:defRPr/>
            </a:pPr>
            <a:r>
              <a:rPr kumimoji="1" lang="en-US" altLang="zh-CN" b="1" kern="1200" dirty="0">
                <a:ln w="900" cmpd="sng">
                  <a:solidFill>
                    <a:schemeClr val="accent1">
                      <a:satMod val="190000"/>
                      <a:alpha val="55000"/>
                    </a:schemeClr>
                  </a:solidFill>
                  <a:prstDash val="solid"/>
                </a:ln>
                <a:solidFill>
                  <a:srgbClr val="C00000"/>
                </a:solidFill>
                <a:effectLst>
                  <a:innerShdw blurRad="101600" dist="76200" dir="5400000">
                    <a:schemeClr val="accent1">
                      <a:satMod val="190000"/>
                      <a:tint val="100000"/>
                      <a:alpha val="74000"/>
                    </a:schemeClr>
                  </a:innerShdw>
                </a:effectLst>
                <a:latin typeface="华文新魏" panose="02010800040101010101" pitchFamily="2" charset="-122"/>
                <a:ea typeface="华文新魏" panose="02010800040101010101" pitchFamily="2" charset="-122"/>
                <a:sym typeface="+mn-ea"/>
              </a:rPr>
              <a:t>《</a:t>
            </a:r>
            <a:r>
              <a:rPr kumimoji="1" lang="zh-CN" altLang="en-US" b="1" kern="1200" dirty="0">
                <a:ln w="900" cmpd="sng">
                  <a:solidFill>
                    <a:schemeClr val="accent1">
                      <a:satMod val="190000"/>
                      <a:alpha val="55000"/>
                    </a:schemeClr>
                  </a:solidFill>
                  <a:prstDash val="solid"/>
                </a:ln>
                <a:solidFill>
                  <a:srgbClr val="C00000"/>
                </a:solidFill>
                <a:effectLst>
                  <a:innerShdw blurRad="101600" dist="76200" dir="5400000">
                    <a:schemeClr val="accent1">
                      <a:satMod val="190000"/>
                      <a:tint val="100000"/>
                      <a:alpha val="74000"/>
                    </a:schemeClr>
                  </a:innerShdw>
                </a:effectLst>
                <a:latin typeface="华文新魏" panose="02010800040101010101" pitchFamily="2" charset="-122"/>
                <a:ea typeface="华文新魏" panose="02010800040101010101" pitchFamily="2" charset="-122"/>
                <a:sym typeface="+mn-ea"/>
              </a:rPr>
              <a:t>骆驼祥子</a:t>
            </a:r>
            <a:r>
              <a:rPr kumimoji="1" lang="en-US" altLang="zh-CN" b="1" kern="1200" dirty="0">
                <a:ln w="900" cmpd="sng">
                  <a:solidFill>
                    <a:schemeClr val="accent1">
                      <a:satMod val="190000"/>
                      <a:alpha val="55000"/>
                    </a:schemeClr>
                  </a:solidFill>
                  <a:prstDash val="solid"/>
                </a:ln>
                <a:solidFill>
                  <a:srgbClr val="C00000"/>
                </a:solidFill>
                <a:effectLst>
                  <a:innerShdw blurRad="101600" dist="76200" dir="5400000">
                    <a:schemeClr val="accent1">
                      <a:satMod val="190000"/>
                      <a:tint val="100000"/>
                      <a:alpha val="74000"/>
                    </a:schemeClr>
                  </a:innerShdw>
                </a:effectLst>
                <a:latin typeface="华文新魏" panose="02010800040101010101" pitchFamily="2" charset="-122"/>
                <a:ea typeface="华文新魏" panose="02010800040101010101" pitchFamily="2" charset="-122"/>
                <a:sym typeface="+mn-ea"/>
              </a:rPr>
              <a:t>》</a:t>
            </a:r>
            <a:r>
              <a:rPr kumimoji="1" lang="zh-CN" altLang="en-US" b="1" kern="1200" dirty="0">
                <a:ln w="900" cmpd="sng">
                  <a:solidFill>
                    <a:schemeClr val="accent1">
                      <a:satMod val="190000"/>
                      <a:alpha val="55000"/>
                    </a:schemeClr>
                  </a:solidFill>
                  <a:prstDash val="solid"/>
                </a:ln>
                <a:solidFill>
                  <a:srgbClr val="C00000"/>
                </a:solidFill>
                <a:effectLst>
                  <a:innerShdw blurRad="101600" dist="76200" dir="5400000">
                    <a:schemeClr val="accent1">
                      <a:satMod val="190000"/>
                      <a:tint val="100000"/>
                      <a:alpha val="74000"/>
                    </a:schemeClr>
                  </a:innerShdw>
                </a:effectLst>
                <a:latin typeface="华文新魏" panose="02010800040101010101" pitchFamily="2" charset="-122"/>
                <a:ea typeface="华文新魏" panose="02010800040101010101" pitchFamily="2" charset="-122"/>
                <a:sym typeface="+mn-ea"/>
              </a:rPr>
              <a:t>的艺术特色</a:t>
            </a:r>
            <a:endParaRPr kumimoji="1" lang="en-US" altLang="zh-CN" b="1" kern="1200" dirty="0">
              <a:ln w="900" cmpd="sng">
                <a:solidFill>
                  <a:schemeClr val="accent1">
                    <a:satMod val="190000"/>
                    <a:alpha val="55000"/>
                  </a:schemeClr>
                </a:solidFill>
                <a:prstDash val="solid"/>
              </a:ln>
              <a:solidFill>
                <a:srgbClr val="C00000"/>
              </a:solidFill>
              <a:effectLst>
                <a:innerShdw blurRad="101600" dist="76200" dir="5400000">
                  <a:schemeClr val="accent1">
                    <a:satMod val="190000"/>
                    <a:tint val="100000"/>
                    <a:alpha val="74000"/>
                  </a:schemeClr>
                </a:innerShdw>
              </a:effectLst>
              <a:latin typeface="华文新魏" panose="02010800040101010101" pitchFamily="2" charset="-122"/>
              <a:ea typeface="华文新魏" panose="02010800040101010101" pitchFamily="2" charset="-122"/>
            </a:endParaRPr>
          </a:p>
          <a:p>
            <a:pPr marL="514350" indent="-514350" eaLnBrk="1" fontAlgn="auto" hangingPunct="1">
              <a:spcAft>
                <a:spcPts val="0"/>
              </a:spcAft>
              <a:buSzPct val="70000"/>
              <a:buFont typeface="+mj-lt"/>
              <a:buAutoNum type="arabicPeriod"/>
              <a:defRPr/>
            </a:pPr>
            <a:r>
              <a:rPr kumimoji="1" lang="zh-CN" altLang="en-US" b="1" kern="1200" dirty="0">
                <a:solidFill>
                  <a:srgbClr val="6600CC"/>
                </a:solidFill>
                <a:latin typeface="华文新魏" panose="02010800040101010101" pitchFamily="2" charset="-122"/>
                <a:ea typeface="华文新魏" panose="02010800040101010101" pitchFamily="2" charset="-122"/>
                <a:sym typeface="+mn-ea"/>
              </a:rPr>
              <a:t>结构紧凑，落笔谨严。作品以祥子的“三起三落”为发展线索，以他和虎妞的“爱情”纠葛为中心。</a:t>
            </a:r>
            <a:endParaRPr kumimoji="1" lang="en-US" altLang="zh-CN" b="1" kern="1200" dirty="0">
              <a:solidFill>
                <a:srgbClr val="6600CC"/>
              </a:solidFill>
              <a:latin typeface="华文新魏" panose="02010800040101010101" pitchFamily="2" charset="-122"/>
              <a:ea typeface="华文新魏" panose="02010800040101010101" pitchFamily="2" charset="-122"/>
            </a:endParaRPr>
          </a:p>
          <a:p>
            <a:pPr marL="514350" indent="-514350" eaLnBrk="1" fontAlgn="auto" hangingPunct="1">
              <a:spcAft>
                <a:spcPts val="0"/>
              </a:spcAft>
              <a:buSzPct val="70000"/>
              <a:buFont typeface="+mj-lt"/>
              <a:buAutoNum type="arabicPeriod"/>
              <a:defRPr/>
            </a:pPr>
            <a:r>
              <a:rPr kumimoji="1" lang="zh-CN" altLang="en-US" b="1" kern="1200" dirty="0">
                <a:solidFill>
                  <a:srgbClr val="6600CC"/>
                </a:solidFill>
                <a:latin typeface="华文新魏" panose="02010800040101010101" pitchFamily="2" charset="-122"/>
                <a:ea typeface="华文新魏" panose="02010800040101010101" pitchFamily="2" charset="-122"/>
                <a:sym typeface="+mn-ea"/>
              </a:rPr>
              <a:t>丰富、多变、细腻的心理描写。</a:t>
            </a:r>
            <a:endParaRPr kumimoji="1" lang="en-US" altLang="zh-CN" b="1" kern="1200" dirty="0">
              <a:solidFill>
                <a:srgbClr val="6600CC"/>
              </a:solidFill>
              <a:latin typeface="华文新魏" panose="02010800040101010101" pitchFamily="2" charset="-122"/>
              <a:ea typeface="华文新魏" panose="02010800040101010101" pitchFamily="2" charset="-122"/>
            </a:endParaRPr>
          </a:p>
          <a:p>
            <a:pPr marL="514350" indent="-514350" eaLnBrk="1" fontAlgn="auto" hangingPunct="1">
              <a:spcAft>
                <a:spcPts val="0"/>
              </a:spcAft>
              <a:buSzPct val="70000"/>
              <a:buFont typeface="+mj-lt"/>
              <a:buAutoNum type="arabicPeriod"/>
              <a:defRPr/>
            </a:pPr>
            <a:r>
              <a:rPr kumimoji="1" lang="zh-CN" altLang="en-US" b="1" kern="1200" dirty="0">
                <a:solidFill>
                  <a:srgbClr val="6600CC"/>
                </a:solidFill>
                <a:latin typeface="华文新魏" panose="02010800040101010101" pitchFamily="2" charset="-122"/>
                <a:ea typeface="华文新魏" panose="02010800040101010101" pitchFamily="2" charset="-122"/>
                <a:sym typeface="+mn-ea"/>
              </a:rPr>
              <a:t>鲜明突出的“京味儿”。</a:t>
            </a:r>
            <a:endParaRPr kumimoji="1" lang="en-US" altLang="zh-CN" b="1" kern="1200" dirty="0">
              <a:solidFill>
                <a:srgbClr val="6600CC"/>
              </a:solidFill>
              <a:latin typeface="华文新魏" panose="02010800040101010101" pitchFamily="2" charset="-122"/>
              <a:ea typeface="华文新魏" panose="02010800040101010101" pitchFamily="2" charset="-122"/>
            </a:endParaRPr>
          </a:p>
          <a:p>
            <a:pPr>
              <a:defRPr/>
            </a:pPr>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3010" name="Rectangle 2"/>
          <p:cNvSpPr>
            <a:spLocks noChangeArrowheads="1"/>
          </p:cNvSpPr>
          <p:nvPr/>
        </p:nvSpPr>
        <p:spPr bwMode="auto">
          <a:xfrm>
            <a:off x="107950" y="476250"/>
            <a:ext cx="8532813" cy="1739900"/>
          </a:xfrm>
          <a:prstGeom prst="rect">
            <a:avLst/>
          </a:prstGeom>
          <a:noFill/>
          <a:ln w="9525">
            <a:noFill/>
            <a:miter lim="800000"/>
            <a:headEnd/>
            <a:tailEnd/>
          </a:ln>
        </p:spPr>
        <p:txBody>
          <a:bodyPr>
            <a:spAutoFit/>
          </a:bodyPr>
          <a:lstStyle/>
          <a:p>
            <a:pPr>
              <a:buFont typeface="Arial" charset="0"/>
              <a:buNone/>
            </a:pPr>
            <a:r>
              <a:rPr lang="zh-CN" altLang="en-US" sz="3600" b="1">
                <a:solidFill>
                  <a:srgbClr val="0033CC"/>
                </a:solidFill>
                <a:latin typeface="黑体" pitchFamily="49" charset="-122"/>
                <a:ea typeface="黑体" pitchFamily="49" charset="-122"/>
                <a:sym typeface="Arial" charset="0"/>
              </a:rPr>
              <a:t>选做题：</a:t>
            </a:r>
          </a:p>
          <a:p>
            <a:pPr>
              <a:buFont typeface="Arial" charset="0"/>
              <a:buNone/>
            </a:pPr>
            <a:r>
              <a:rPr lang="zh-CN" altLang="en-US" sz="3600" b="1">
                <a:solidFill>
                  <a:srgbClr val="0033CC"/>
                </a:solidFill>
                <a:latin typeface="黑体" pitchFamily="49" charset="-122"/>
                <a:ea typeface="黑体" pitchFamily="49" charset="-122"/>
                <a:sym typeface="Arial" charset="0"/>
              </a:rPr>
              <a:t>三、</a:t>
            </a:r>
            <a:r>
              <a:rPr lang="zh-CN" altLang="en-US" sz="3600" b="1">
                <a:solidFill>
                  <a:srgbClr val="0033CC"/>
                </a:solidFill>
                <a:latin typeface="黑体" pitchFamily="49" charset="-122"/>
                <a:ea typeface="黑体" pitchFamily="49" charset="-122"/>
              </a:rPr>
              <a:t>虎妞最后是怎样死的？祥子是靠什么帮她办丧事的？</a:t>
            </a:r>
          </a:p>
        </p:txBody>
      </p:sp>
      <p:sp>
        <p:nvSpPr>
          <p:cNvPr id="16387" name="Rectangle 3"/>
          <p:cNvSpPr>
            <a:spLocks noChangeArrowheads="1"/>
          </p:cNvSpPr>
          <p:nvPr/>
        </p:nvSpPr>
        <p:spPr bwMode="auto">
          <a:xfrm>
            <a:off x="0" y="2127250"/>
            <a:ext cx="9144000" cy="1323975"/>
          </a:xfrm>
          <a:prstGeom prst="rect">
            <a:avLst/>
          </a:prstGeom>
          <a:noFill/>
          <a:ln w="9525">
            <a:noFill/>
            <a:miter lim="800000"/>
            <a:headEnd/>
            <a:tailEnd/>
          </a:ln>
        </p:spPr>
        <p:txBody>
          <a:bodyPr>
            <a:spAutoFit/>
          </a:bodyPr>
          <a:lstStyle/>
          <a:p>
            <a:pPr>
              <a:buFont typeface="Arial" charset="0"/>
              <a:buNone/>
            </a:pPr>
            <a:r>
              <a:rPr lang="zh-CN" altLang="en-US" sz="4000" b="1">
                <a:ea typeface="黑体" pitchFamily="49" charset="-122"/>
              </a:rPr>
              <a:t>      </a:t>
            </a:r>
            <a:r>
              <a:rPr lang="zh-CN" altLang="en-US" sz="4000" b="1">
                <a:solidFill>
                  <a:srgbClr val="FF0000"/>
                </a:solidFill>
                <a:ea typeface="黑体" pitchFamily="49" charset="-122"/>
              </a:rPr>
              <a:t>虎妞是生产时难产而死的；祥子卖了车子来帮她办丧事。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Rectangle 2"/>
          <p:cNvSpPr>
            <a:spLocks noGrp="1"/>
          </p:cNvSpPr>
          <p:nvPr>
            <p:ph idx="1"/>
          </p:nvPr>
        </p:nvSpPr>
        <p:spPr>
          <a:xfrm>
            <a:off x="755650" y="549275"/>
            <a:ext cx="7343775" cy="5589588"/>
          </a:xfrm>
        </p:spPr>
        <p:txBody>
          <a:bodyPr/>
          <a:lstStyle/>
          <a:p>
            <a:pPr eaLnBrk="1" hangingPunct="1">
              <a:buFont typeface="Wingdings" pitchFamily="2" charset="2"/>
              <a:buNone/>
            </a:pPr>
            <a:r>
              <a:rPr lang="en-US" altLang="zh-CN" sz="4400" b="1" smtClean="0">
                <a:solidFill>
                  <a:srgbClr val="FF0000"/>
                </a:solidFill>
                <a:ea typeface="黑体" pitchFamily="49" charset="-122"/>
              </a:rPr>
              <a:t>               </a:t>
            </a:r>
            <a:r>
              <a:rPr lang="zh-CN" altLang="en-US" sz="4400" b="1" smtClean="0">
                <a:solidFill>
                  <a:srgbClr val="FF0000"/>
                </a:solidFill>
                <a:ea typeface="黑体" pitchFamily="49" charset="-122"/>
              </a:rPr>
              <a:t>第二课时</a:t>
            </a:r>
          </a:p>
          <a:p>
            <a:pPr eaLnBrk="1" hangingPunct="1">
              <a:buFont typeface="Wingdings" pitchFamily="2" charset="2"/>
              <a:buNone/>
            </a:pPr>
            <a:endParaRPr lang="en-US" altLang="zh-CN" b="1" smtClean="0">
              <a:solidFill>
                <a:srgbClr val="0033CC"/>
              </a:solidFill>
              <a:latin typeface="黑体" pitchFamily="49" charset="-122"/>
              <a:ea typeface="黑体" pitchFamily="49" charset="-122"/>
            </a:endParaRPr>
          </a:p>
          <a:p>
            <a:pPr eaLnBrk="1" hangingPunct="1">
              <a:buFont typeface="Wingdings" pitchFamily="2" charset="2"/>
              <a:buNone/>
            </a:pPr>
            <a:r>
              <a:rPr lang="zh-CN" altLang="en-US" sz="4000" b="1" smtClean="0">
                <a:solidFill>
                  <a:srgbClr val="0033CC"/>
                </a:solidFill>
                <a:latin typeface="黑体" pitchFamily="49" charset="-122"/>
                <a:ea typeface="黑体" pitchFamily="49" charset="-122"/>
              </a:rPr>
              <a:t>学习目标（</a:t>
            </a:r>
            <a:r>
              <a:rPr lang="en-US" altLang="zh-CN" sz="4000" b="1" smtClean="0">
                <a:solidFill>
                  <a:srgbClr val="0033CC"/>
                </a:solidFill>
                <a:latin typeface="黑体" pitchFamily="49" charset="-122"/>
                <a:ea typeface="黑体" pitchFamily="49" charset="-122"/>
              </a:rPr>
              <a:t>1</a:t>
            </a:r>
            <a:r>
              <a:rPr lang="zh-CN" altLang="en-US" sz="4000" b="1" smtClean="0">
                <a:solidFill>
                  <a:srgbClr val="0033CC"/>
                </a:solidFill>
                <a:latin typeface="黑体" pitchFamily="49" charset="-122"/>
                <a:ea typeface="黑体" pitchFamily="49" charset="-122"/>
              </a:rPr>
              <a:t>分钟）</a:t>
            </a:r>
          </a:p>
          <a:p>
            <a:pPr eaLnBrk="1" hangingPunct="1">
              <a:buFont typeface="Wingdings" pitchFamily="2" charset="2"/>
              <a:buNone/>
            </a:pPr>
            <a:r>
              <a:rPr lang="en-US" altLang="zh-CN" sz="4000" b="1" smtClean="0">
                <a:latin typeface="黑体" pitchFamily="49" charset="-122"/>
                <a:ea typeface="黑体" pitchFamily="49" charset="-122"/>
              </a:rPr>
              <a:t>1</a:t>
            </a:r>
            <a:r>
              <a:rPr lang="zh-CN" altLang="en-US" sz="4000" b="1" smtClean="0">
                <a:latin typeface="黑体" pitchFamily="49" charset="-122"/>
                <a:ea typeface="黑体" pitchFamily="49" charset="-122"/>
              </a:rPr>
              <a:t>、分析人物的</a:t>
            </a:r>
            <a:r>
              <a:rPr lang="zh-CN" altLang="en-US" sz="4000" b="1" smtClean="0">
                <a:solidFill>
                  <a:srgbClr val="FF0000"/>
                </a:solidFill>
                <a:latin typeface="黑体" pitchFamily="49" charset="-122"/>
                <a:ea typeface="黑体" pitchFamily="49" charset="-122"/>
              </a:rPr>
              <a:t>性格特征。</a:t>
            </a:r>
          </a:p>
          <a:p>
            <a:pPr eaLnBrk="1" hangingPunct="1">
              <a:buFont typeface="Wingdings" pitchFamily="2" charset="2"/>
              <a:buNone/>
            </a:pPr>
            <a:r>
              <a:rPr lang="en-US" altLang="zh-CN" sz="4000" b="1" smtClean="0">
                <a:latin typeface="黑体" pitchFamily="49" charset="-122"/>
                <a:ea typeface="黑体" pitchFamily="49" charset="-122"/>
              </a:rPr>
              <a:t>2</a:t>
            </a:r>
            <a:r>
              <a:rPr lang="zh-CN" altLang="en-US" sz="4000" b="1" smtClean="0">
                <a:latin typeface="黑体" pitchFamily="49" charset="-122"/>
                <a:ea typeface="黑体" pitchFamily="49" charset="-122"/>
              </a:rPr>
              <a:t>、分析作品的</a:t>
            </a:r>
            <a:r>
              <a:rPr lang="zh-CN" altLang="en-US" sz="4000" b="1" smtClean="0">
                <a:solidFill>
                  <a:srgbClr val="FF0000"/>
                </a:solidFill>
                <a:latin typeface="黑体" pitchFamily="49" charset="-122"/>
                <a:ea typeface="黑体" pitchFamily="49" charset="-122"/>
              </a:rPr>
              <a:t>艺术特色。</a:t>
            </a:r>
          </a:p>
          <a:p>
            <a:pPr eaLnBrk="1" hangingPunct="1">
              <a:buFont typeface="Wingdings" pitchFamily="2" charset="2"/>
              <a:buNone/>
            </a:pPr>
            <a:r>
              <a:rPr lang="en-US" altLang="zh-CN" sz="4000" b="1" smtClean="0">
                <a:latin typeface="黑体" pitchFamily="49" charset="-122"/>
                <a:ea typeface="黑体" pitchFamily="49" charset="-122"/>
              </a:rPr>
              <a:t>3</a:t>
            </a:r>
            <a:r>
              <a:rPr lang="zh-CN" altLang="en-US" sz="4000" b="1" smtClean="0">
                <a:latin typeface="黑体" pitchFamily="49" charset="-122"/>
                <a:ea typeface="黑体" pitchFamily="49" charset="-122"/>
              </a:rPr>
              <a:t>、谈谈作品的</a:t>
            </a:r>
            <a:r>
              <a:rPr lang="zh-CN" altLang="en-US" sz="4000" b="1" smtClean="0">
                <a:solidFill>
                  <a:srgbClr val="FF0000"/>
                </a:solidFill>
                <a:latin typeface="黑体" pitchFamily="49" charset="-122"/>
                <a:ea typeface="黑体" pitchFamily="49" charset="-122"/>
              </a:rPr>
              <a:t>阅读感受。</a:t>
            </a:r>
          </a:p>
          <a:p>
            <a:pPr eaLnBrk="1" hangingPunct="1">
              <a:buFont typeface="Wingdings" pitchFamily="2" charset="2"/>
              <a:buNone/>
            </a:pPr>
            <a:endParaRPr lang="zh-CN" altLang="en-US" sz="4800" b="1" smtClean="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8434">
                                            <p:txEl>
                                              <p:pRg st="0" end="0"/>
                                            </p:txEl>
                                          </p:spTgt>
                                        </p:tgtEl>
                                        <p:attrNameLst>
                                          <p:attrName>style.visibility</p:attrName>
                                        </p:attrNameLst>
                                      </p:cBhvr>
                                      <p:to>
                                        <p:strVal val="visible"/>
                                      </p:to>
                                    </p:set>
                                    <p:animEffect transition="in" filter="checkerboard(across)">
                                      <p:cBhvr>
                                        <p:cTn id="7" dur="500"/>
                                        <p:tgtEl>
                                          <p:spTgt spid="1843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8434">
                                            <p:txEl>
                                              <p:pRg st="2" end="2"/>
                                            </p:txEl>
                                          </p:spTgt>
                                        </p:tgtEl>
                                        <p:attrNameLst>
                                          <p:attrName>style.visibility</p:attrName>
                                        </p:attrNameLst>
                                      </p:cBhvr>
                                      <p:to>
                                        <p:strVal val="visible"/>
                                      </p:to>
                                    </p:set>
                                    <p:animEffect transition="in" filter="checkerboard(across)">
                                      <p:cBhvr>
                                        <p:cTn id="12" dur="500"/>
                                        <p:tgtEl>
                                          <p:spTgt spid="1843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8434">
                                            <p:txEl>
                                              <p:pRg st="3" end="3"/>
                                            </p:txEl>
                                          </p:spTgt>
                                        </p:tgtEl>
                                        <p:attrNameLst>
                                          <p:attrName>style.visibility</p:attrName>
                                        </p:attrNameLst>
                                      </p:cBhvr>
                                      <p:to>
                                        <p:strVal val="visible"/>
                                      </p:to>
                                    </p:set>
                                    <p:animEffect transition="in" filter="checkerboard(across)">
                                      <p:cBhvr>
                                        <p:cTn id="17" dur="500"/>
                                        <p:tgtEl>
                                          <p:spTgt spid="1843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8434">
                                            <p:txEl>
                                              <p:pRg st="4" end="4"/>
                                            </p:txEl>
                                          </p:spTgt>
                                        </p:tgtEl>
                                        <p:attrNameLst>
                                          <p:attrName>style.visibility</p:attrName>
                                        </p:attrNameLst>
                                      </p:cBhvr>
                                      <p:to>
                                        <p:strVal val="visible"/>
                                      </p:to>
                                    </p:set>
                                    <p:animEffect transition="in" filter="checkerboard(across)">
                                      <p:cBhvr>
                                        <p:cTn id="22" dur="500"/>
                                        <p:tgtEl>
                                          <p:spTgt spid="18434">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8434">
                                            <p:txEl>
                                              <p:pRg st="5" end="5"/>
                                            </p:txEl>
                                          </p:spTgt>
                                        </p:tgtEl>
                                        <p:attrNameLst>
                                          <p:attrName>style.visibility</p:attrName>
                                        </p:attrNameLst>
                                      </p:cBhvr>
                                      <p:to>
                                        <p:strVal val="visible"/>
                                      </p:to>
                                    </p:set>
                                    <p:animEffect transition="in" filter="checkerboard(across)">
                                      <p:cBhvr>
                                        <p:cTn id="27" dur="500"/>
                                        <p:tgtEl>
                                          <p:spTgt spid="1843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build="p"/>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5" name="Rectangle 2"/>
          <p:cNvSpPr>
            <a:spLocks noGrp="1"/>
          </p:cNvSpPr>
          <p:nvPr>
            <p:ph idx="1"/>
          </p:nvPr>
        </p:nvSpPr>
        <p:spPr>
          <a:xfrm>
            <a:off x="0" y="1296988"/>
            <a:ext cx="9144000" cy="5561012"/>
          </a:xfrm>
        </p:spPr>
        <p:txBody>
          <a:bodyPr/>
          <a:lstStyle/>
          <a:p>
            <a:pPr eaLnBrk="1" hangingPunct="1">
              <a:buFont typeface="Wingdings" pitchFamily="2" charset="2"/>
              <a:buNone/>
            </a:pPr>
            <a:r>
              <a:rPr lang="zh-CN" altLang="en-US" sz="4000" b="1" smtClean="0">
                <a:solidFill>
                  <a:srgbClr val="0033CC"/>
                </a:solidFill>
                <a:latin typeface="黑体" pitchFamily="49" charset="-122"/>
                <a:ea typeface="黑体" pitchFamily="49" charset="-122"/>
              </a:rPr>
              <a:t>  走近作者，了解作品</a:t>
            </a:r>
          </a:p>
          <a:p>
            <a:pPr eaLnBrk="1" hangingPunct="1">
              <a:buFont typeface="Wingdings" pitchFamily="2" charset="2"/>
              <a:buNone/>
            </a:pPr>
            <a:endParaRPr lang="en-US" altLang="zh-CN" sz="2800" b="1" smtClean="0">
              <a:latin typeface="黑体" pitchFamily="49" charset="-122"/>
              <a:ea typeface="黑体" pitchFamily="49" charset="-122"/>
            </a:endParaRPr>
          </a:p>
          <a:p>
            <a:pPr eaLnBrk="1" hangingPunct="1">
              <a:buFont typeface="Wingdings" pitchFamily="2" charset="2"/>
              <a:buNone/>
            </a:pPr>
            <a:r>
              <a:rPr lang="zh-CN" altLang="en-US" sz="2800" b="1" smtClean="0">
                <a:latin typeface="黑体" pitchFamily="49" charset="-122"/>
                <a:ea typeface="黑体" pitchFamily="49" charset="-122"/>
              </a:rPr>
              <a:t>1</a:t>
            </a:r>
            <a:r>
              <a:rPr lang="en-US" altLang="zh-CN" sz="2800" b="1" smtClean="0">
                <a:latin typeface="黑体" pitchFamily="49" charset="-122"/>
                <a:ea typeface="黑体" pitchFamily="49" charset="-122"/>
              </a:rPr>
              <a:t>、</a:t>
            </a:r>
            <a:r>
              <a:rPr lang="zh-CN" altLang="en-US" sz="2800" b="1" smtClean="0">
                <a:latin typeface="黑体" pitchFamily="49" charset="-122"/>
                <a:ea typeface="黑体" pitchFamily="49" charset="-122"/>
              </a:rPr>
              <a:t>老舍</a:t>
            </a:r>
            <a:r>
              <a:rPr lang="en-US" altLang="zh-CN" sz="2800" b="1" smtClean="0">
                <a:latin typeface="黑体" pitchFamily="49" charset="-122"/>
                <a:ea typeface="黑体" pitchFamily="49" charset="-122"/>
              </a:rPr>
              <a:t>,</a:t>
            </a:r>
            <a:r>
              <a:rPr lang="zh-CN" altLang="en-US" sz="2800" b="1" smtClean="0">
                <a:latin typeface="黑体" pitchFamily="49" charset="-122"/>
                <a:ea typeface="黑体" pitchFamily="49" charset="-122"/>
              </a:rPr>
              <a:t>原名</a:t>
            </a:r>
            <a:r>
              <a:rPr lang="zh-CN" altLang="en-US" sz="2800" b="1" u="sng" smtClean="0">
                <a:latin typeface="黑体" pitchFamily="49" charset="-122"/>
                <a:ea typeface="黑体" pitchFamily="49" charset="-122"/>
              </a:rPr>
              <a:t>           </a:t>
            </a:r>
            <a:r>
              <a:rPr lang="zh-CN" altLang="en-US" sz="2800" b="1" smtClean="0">
                <a:latin typeface="黑体" pitchFamily="49" charset="-122"/>
                <a:ea typeface="黑体" pitchFamily="49" charset="-122"/>
              </a:rPr>
              <a:t>，字舍予，是中国现代</a:t>
            </a:r>
            <a:r>
              <a:rPr lang="zh-CN" altLang="en-US" sz="2800" b="1" u="sng" smtClean="0">
                <a:latin typeface="黑体" pitchFamily="49" charset="-122"/>
                <a:ea typeface="黑体" pitchFamily="49" charset="-122"/>
              </a:rPr>
              <a:t>           </a:t>
            </a:r>
            <a:r>
              <a:rPr lang="zh-CN" altLang="en-US" sz="2800" b="1" smtClean="0">
                <a:latin typeface="黑体" pitchFamily="49" charset="-122"/>
                <a:ea typeface="黑体" pitchFamily="49" charset="-122"/>
              </a:rPr>
              <a:t>、戏剧家、著名作家，杰出的语言大师，被誉为</a:t>
            </a:r>
            <a:r>
              <a:rPr lang="zh-CN" altLang="en-US" sz="2800" b="1" smtClean="0">
                <a:ea typeface="黑体" pitchFamily="49" charset="-122"/>
              </a:rPr>
              <a:t>“</a:t>
            </a:r>
            <a:r>
              <a:rPr lang="zh-CN" altLang="en-US" sz="2800" b="1" smtClean="0">
                <a:latin typeface="黑体" pitchFamily="49" charset="-122"/>
                <a:ea typeface="黑体" pitchFamily="49" charset="-122"/>
              </a:rPr>
              <a:t> </a:t>
            </a:r>
            <a:r>
              <a:rPr lang="zh-CN" altLang="en-US" sz="2800" b="1" u="sng" smtClean="0">
                <a:latin typeface="黑体" pitchFamily="49" charset="-122"/>
                <a:ea typeface="黑体" pitchFamily="49" charset="-122"/>
              </a:rPr>
              <a:t>                </a:t>
            </a:r>
            <a:r>
              <a:rPr lang="zh-CN" altLang="en-US" sz="2800" b="1" u="sng" smtClean="0">
                <a:ea typeface="黑体" pitchFamily="49" charset="-122"/>
              </a:rPr>
              <a:t>”</a:t>
            </a:r>
            <a:r>
              <a:rPr lang="zh-CN" altLang="en-US" sz="2800" b="1" smtClean="0">
                <a:latin typeface="黑体" pitchFamily="49" charset="-122"/>
                <a:ea typeface="黑体" pitchFamily="49" charset="-122"/>
              </a:rPr>
              <a:t>。老舍这一笔名最初在小说</a:t>
            </a:r>
            <a:r>
              <a:rPr lang="en-US" altLang="zh-CN" sz="2800" b="1" smtClean="0">
                <a:latin typeface="黑体" pitchFamily="49" charset="-122"/>
                <a:ea typeface="黑体" pitchFamily="49" charset="-122"/>
              </a:rPr>
              <a:t>《 </a:t>
            </a:r>
            <a:r>
              <a:rPr lang="en-US" altLang="zh-CN" sz="2800" b="1" u="sng" smtClean="0">
                <a:latin typeface="黑体" pitchFamily="49" charset="-122"/>
                <a:ea typeface="黑体" pitchFamily="49" charset="-122"/>
              </a:rPr>
              <a:t>                </a:t>
            </a:r>
            <a:r>
              <a:rPr lang="en-US" altLang="zh-CN" sz="2800" b="1" smtClean="0">
                <a:latin typeface="黑体" pitchFamily="49" charset="-122"/>
                <a:ea typeface="黑体" pitchFamily="49" charset="-122"/>
              </a:rPr>
              <a:t>》</a:t>
            </a:r>
            <a:r>
              <a:rPr lang="zh-CN" altLang="en-US" sz="2800" b="1" smtClean="0">
                <a:latin typeface="黑体" pitchFamily="49" charset="-122"/>
                <a:ea typeface="黑体" pitchFamily="49" charset="-122"/>
              </a:rPr>
              <a:t>中使用。 </a:t>
            </a:r>
          </a:p>
          <a:p>
            <a:pPr eaLnBrk="1" hangingPunct="1">
              <a:buFont typeface="Wingdings" pitchFamily="2" charset="2"/>
              <a:buNone/>
            </a:pPr>
            <a:r>
              <a:rPr lang="en-US" altLang="zh-CN" sz="2800" b="1" smtClean="0">
                <a:latin typeface="黑体" pitchFamily="49" charset="-122"/>
                <a:ea typeface="黑体" pitchFamily="49" charset="-122"/>
              </a:rPr>
              <a:t> 2</a:t>
            </a:r>
            <a:r>
              <a:rPr lang="zh-CN" altLang="en-US" sz="2800" b="1" smtClean="0">
                <a:latin typeface="黑体" pitchFamily="49" charset="-122"/>
                <a:ea typeface="黑体" pitchFamily="49" charset="-122"/>
              </a:rPr>
              <a:t>、初期的作品，如</a:t>
            </a:r>
            <a:r>
              <a:rPr lang="en-US" altLang="zh-CN" sz="2800" b="1" smtClean="0">
                <a:latin typeface="黑体" pitchFamily="49" charset="-122"/>
                <a:ea typeface="黑体" pitchFamily="49" charset="-122"/>
              </a:rPr>
              <a:t>《</a:t>
            </a:r>
            <a:r>
              <a:rPr lang="zh-CN" altLang="en-US" sz="2800" b="1" smtClean="0">
                <a:latin typeface="黑体" pitchFamily="49" charset="-122"/>
                <a:ea typeface="黑体" pitchFamily="49" charset="-122"/>
              </a:rPr>
              <a:t>老张的哲学</a:t>
            </a:r>
            <a:r>
              <a:rPr lang="en-US" altLang="zh-CN" sz="2800" b="1" smtClean="0">
                <a:latin typeface="黑体" pitchFamily="49" charset="-122"/>
                <a:ea typeface="黑体" pitchFamily="49" charset="-122"/>
              </a:rPr>
              <a:t>》</a:t>
            </a:r>
            <a:r>
              <a:rPr lang="zh-CN" altLang="en-US" sz="2800" b="1" smtClean="0">
                <a:latin typeface="黑体" pitchFamily="49" charset="-122"/>
                <a:ea typeface="黑体" pitchFamily="49" charset="-122"/>
              </a:rPr>
              <a:t>、</a:t>
            </a:r>
            <a:r>
              <a:rPr lang="en-US" altLang="zh-CN" sz="2800" b="1" smtClean="0">
                <a:latin typeface="黑体" pitchFamily="49" charset="-122"/>
                <a:ea typeface="黑体" pitchFamily="49" charset="-122"/>
              </a:rPr>
              <a:t>《</a:t>
            </a:r>
            <a:r>
              <a:rPr lang="zh-CN" altLang="en-US" sz="2800" b="1" smtClean="0">
                <a:latin typeface="黑体" pitchFamily="49" charset="-122"/>
                <a:ea typeface="黑体" pitchFamily="49" charset="-122"/>
              </a:rPr>
              <a:t>赵子曰</a:t>
            </a:r>
            <a:r>
              <a:rPr lang="en-US" altLang="zh-CN" sz="2800" b="1" smtClean="0">
                <a:latin typeface="黑体" pitchFamily="49" charset="-122"/>
                <a:ea typeface="黑体" pitchFamily="49" charset="-122"/>
              </a:rPr>
              <a:t>》</a:t>
            </a:r>
            <a:r>
              <a:rPr lang="zh-CN" altLang="en-US" sz="2800" b="1" smtClean="0">
                <a:latin typeface="黑体" pitchFamily="49" charset="-122"/>
                <a:ea typeface="黑体" pitchFamily="49" charset="-122"/>
              </a:rPr>
              <a:t>、</a:t>
            </a:r>
            <a:r>
              <a:rPr lang="en-US" altLang="zh-CN" sz="2800" b="1" smtClean="0">
                <a:latin typeface="黑体" pitchFamily="49" charset="-122"/>
                <a:ea typeface="黑体" pitchFamily="49" charset="-122"/>
              </a:rPr>
              <a:t>《</a:t>
            </a:r>
            <a:r>
              <a:rPr lang="zh-CN" altLang="en-US" sz="2800" b="1" smtClean="0">
                <a:latin typeface="黑体" pitchFamily="49" charset="-122"/>
                <a:ea typeface="黑体" pitchFamily="49" charset="-122"/>
              </a:rPr>
              <a:t>二马</a:t>
            </a:r>
            <a:r>
              <a:rPr lang="en-US" altLang="zh-CN" sz="2800" b="1" smtClean="0">
                <a:latin typeface="黑体" pitchFamily="49" charset="-122"/>
                <a:ea typeface="黑体" pitchFamily="49" charset="-122"/>
              </a:rPr>
              <a:t>》</a:t>
            </a:r>
            <a:r>
              <a:rPr lang="zh-CN" altLang="en-US" sz="2800" b="1" smtClean="0">
                <a:latin typeface="黑体" pitchFamily="49" charset="-122"/>
                <a:ea typeface="黑体" pitchFamily="49" charset="-122"/>
              </a:rPr>
              <a:t>等，幽默中含有讽刺，１９３６年推出了自己的典型代表作</a:t>
            </a:r>
            <a:r>
              <a:rPr lang="en-US" altLang="zh-CN" sz="2800" b="1" u="sng" smtClean="0">
                <a:latin typeface="黑体" pitchFamily="49" charset="-122"/>
                <a:ea typeface="黑体" pitchFamily="49" charset="-122"/>
              </a:rPr>
              <a:t>《               》</a:t>
            </a:r>
            <a:r>
              <a:rPr lang="zh-CN" altLang="en-US" sz="2800" b="1" smtClean="0">
                <a:latin typeface="黑体" pitchFamily="49" charset="-122"/>
                <a:ea typeface="黑体" pitchFamily="49" charset="-122"/>
              </a:rPr>
              <a:t>。</a:t>
            </a:r>
            <a:r>
              <a:rPr lang="en-US" altLang="zh-CN" sz="2800" b="1" smtClean="0">
                <a:latin typeface="黑体" pitchFamily="49" charset="-122"/>
                <a:ea typeface="黑体" pitchFamily="49" charset="-122"/>
              </a:rPr>
              <a:t>40</a:t>
            </a:r>
            <a:r>
              <a:rPr lang="zh-CN" altLang="en-US" sz="2800" b="1" smtClean="0">
                <a:latin typeface="黑体" pitchFamily="49" charset="-122"/>
                <a:ea typeface="黑体" pitchFamily="49" charset="-122"/>
              </a:rPr>
              <a:t>年代的作品有：长篇小说</a:t>
            </a:r>
            <a:r>
              <a:rPr lang="en-US" altLang="zh-CN" sz="2800" b="1" smtClean="0">
                <a:latin typeface="黑体" pitchFamily="49" charset="-122"/>
                <a:ea typeface="黑体" pitchFamily="49" charset="-122"/>
              </a:rPr>
              <a:t>《</a:t>
            </a:r>
            <a:r>
              <a:rPr lang="zh-CN" altLang="en-US" sz="2800" b="1" smtClean="0">
                <a:latin typeface="黑体" pitchFamily="49" charset="-122"/>
                <a:ea typeface="黑体" pitchFamily="49" charset="-122"/>
              </a:rPr>
              <a:t>火葬</a:t>
            </a:r>
            <a:r>
              <a:rPr lang="en-US" altLang="zh-CN" sz="2800" b="1" smtClean="0">
                <a:latin typeface="黑体" pitchFamily="49" charset="-122"/>
                <a:ea typeface="黑体" pitchFamily="49" charset="-122"/>
              </a:rPr>
              <a:t>》</a:t>
            </a:r>
            <a:r>
              <a:rPr lang="zh-CN" altLang="en-US" sz="2800" b="1" smtClean="0">
                <a:latin typeface="黑体" pitchFamily="49" charset="-122"/>
                <a:ea typeface="黑体" pitchFamily="49" charset="-122"/>
              </a:rPr>
              <a:t>、</a:t>
            </a:r>
            <a:r>
              <a:rPr lang="en-US" altLang="zh-CN" sz="2800" b="1" u="sng" smtClean="0">
                <a:latin typeface="黑体" pitchFamily="49" charset="-122"/>
                <a:ea typeface="黑体" pitchFamily="49" charset="-122"/>
              </a:rPr>
              <a:t>《               》</a:t>
            </a:r>
            <a:r>
              <a:rPr lang="zh-CN" altLang="en-US" sz="2800" b="1" smtClean="0">
                <a:latin typeface="黑体" pitchFamily="49" charset="-122"/>
                <a:ea typeface="黑体" pitchFamily="49" charset="-122"/>
              </a:rPr>
              <a:t>等，剧本</a:t>
            </a:r>
            <a:r>
              <a:rPr lang="en-US" altLang="zh-CN" sz="2800" b="1" u="sng" smtClean="0">
                <a:latin typeface="黑体" pitchFamily="49" charset="-122"/>
                <a:ea typeface="黑体" pitchFamily="49" charset="-122"/>
              </a:rPr>
              <a:t>《           》</a:t>
            </a:r>
            <a:r>
              <a:rPr lang="zh-CN" altLang="en-US" sz="2800" b="1" smtClean="0">
                <a:latin typeface="黑体" pitchFamily="49" charset="-122"/>
                <a:ea typeface="黑体" pitchFamily="49" charset="-122"/>
              </a:rPr>
              <a:t>、</a:t>
            </a:r>
            <a:r>
              <a:rPr lang="en-US" altLang="zh-CN" sz="2800" b="1" smtClean="0">
                <a:latin typeface="黑体" pitchFamily="49" charset="-122"/>
                <a:ea typeface="黑体" pitchFamily="49" charset="-122"/>
              </a:rPr>
              <a:t>《</a:t>
            </a:r>
            <a:r>
              <a:rPr lang="zh-CN" altLang="en-US" sz="2800" b="1" smtClean="0">
                <a:latin typeface="黑体" pitchFamily="49" charset="-122"/>
                <a:ea typeface="黑体" pitchFamily="49" charset="-122"/>
              </a:rPr>
              <a:t>茶馆</a:t>
            </a:r>
            <a:r>
              <a:rPr lang="en-US" altLang="zh-CN" sz="2800" b="1" smtClean="0">
                <a:latin typeface="黑体" pitchFamily="49" charset="-122"/>
                <a:ea typeface="黑体" pitchFamily="49" charset="-122"/>
              </a:rPr>
              <a:t>》</a:t>
            </a:r>
            <a:r>
              <a:rPr lang="zh-CN" altLang="en-US" sz="2800" b="1" smtClean="0">
                <a:latin typeface="黑体" pitchFamily="49" charset="-122"/>
                <a:ea typeface="黑体" pitchFamily="49" charset="-122"/>
              </a:rPr>
              <a:t>等。</a:t>
            </a:r>
          </a:p>
        </p:txBody>
      </p:sp>
      <p:sp>
        <p:nvSpPr>
          <p:cNvPr id="16386" name="Rectangle 3"/>
          <p:cNvSpPr>
            <a:spLocks noChangeArrowheads="1"/>
          </p:cNvSpPr>
          <p:nvPr/>
        </p:nvSpPr>
        <p:spPr bwMode="auto">
          <a:xfrm>
            <a:off x="2484438" y="2406650"/>
            <a:ext cx="1584325" cy="519113"/>
          </a:xfrm>
          <a:prstGeom prst="rect">
            <a:avLst/>
          </a:prstGeom>
          <a:noFill/>
          <a:ln w="9525">
            <a:noFill/>
            <a:miter lim="800000"/>
            <a:headEnd/>
            <a:tailEnd/>
          </a:ln>
        </p:spPr>
        <p:txBody>
          <a:bodyPr>
            <a:spAutoFit/>
          </a:bodyPr>
          <a:lstStyle/>
          <a:p>
            <a:pPr>
              <a:buFont typeface="Arial" charset="0"/>
              <a:buNone/>
            </a:pPr>
            <a:r>
              <a:rPr lang="zh-CN" altLang="en-US" sz="2800" b="1">
                <a:solidFill>
                  <a:srgbClr val="FF0000"/>
                </a:solidFill>
                <a:ea typeface="黑体" pitchFamily="49" charset="-122"/>
              </a:rPr>
              <a:t>舒庆春</a:t>
            </a:r>
          </a:p>
        </p:txBody>
      </p:sp>
      <p:sp>
        <p:nvSpPr>
          <p:cNvPr id="16387" name="Rectangle 4"/>
          <p:cNvSpPr>
            <a:spLocks noChangeArrowheads="1"/>
          </p:cNvSpPr>
          <p:nvPr/>
        </p:nvSpPr>
        <p:spPr bwMode="auto">
          <a:xfrm>
            <a:off x="1116013" y="2924175"/>
            <a:ext cx="1584325" cy="519113"/>
          </a:xfrm>
          <a:prstGeom prst="rect">
            <a:avLst/>
          </a:prstGeom>
          <a:noFill/>
          <a:ln w="9525">
            <a:noFill/>
            <a:miter lim="800000"/>
            <a:headEnd/>
            <a:tailEnd/>
          </a:ln>
        </p:spPr>
        <p:txBody>
          <a:bodyPr>
            <a:spAutoFit/>
          </a:bodyPr>
          <a:lstStyle/>
          <a:p>
            <a:pPr>
              <a:buFont typeface="Arial" charset="0"/>
              <a:buNone/>
            </a:pPr>
            <a:r>
              <a:rPr lang="zh-CN" altLang="en-US" sz="2800" b="1">
                <a:solidFill>
                  <a:srgbClr val="FF0000"/>
                </a:solidFill>
                <a:ea typeface="黑体" pitchFamily="49" charset="-122"/>
              </a:rPr>
              <a:t>小说家</a:t>
            </a:r>
          </a:p>
        </p:txBody>
      </p:sp>
      <p:sp>
        <p:nvSpPr>
          <p:cNvPr id="16388" name="Rectangle 5"/>
          <p:cNvSpPr>
            <a:spLocks noChangeArrowheads="1"/>
          </p:cNvSpPr>
          <p:nvPr/>
        </p:nvSpPr>
        <p:spPr bwMode="auto">
          <a:xfrm>
            <a:off x="2195513" y="3357563"/>
            <a:ext cx="2881312" cy="519112"/>
          </a:xfrm>
          <a:prstGeom prst="rect">
            <a:avLst/>
          </a:prstGeom>
          <a:noFill/>
          <a:ln w="9525">
            <a:noFill/>
            <a:miter lim="800000"/>
            <a:headEnd/>
            <a:tailEnd/>
          </a:ln>
        </p:spPr>
        <p:txBody>
          <a:bodyPr>
            <a:spAutoFit/>
          </a:bodyPr>
          <a:lstStyle/>
          <a:p>
            <a:pPr>
              <a:buFont typeface="Arial" charset="0"/>
              <a:buNone/>
            </a:pPr>
            <a:r>
              <a:rPr lang="zh-CN" altLang="en-US" sz="2800" b="1">
                <a:solidFill>
                  <a:srgbClr val="FF0000"/>
                </a:solidFill>
                <a:ea typeface="黑体" pitchFamily="49" charset="-122"/>
              </a:rPr>
              <a:t>人民艺术家</a:t>
            </a:r>
          </a:p>
        </p:txBody>
      </p:sp>
      <p:sp>
        <p:nvSpPr>
          <p:cNvPr id="16389" name="Rectangle 6"/>
          <p:cNvSpPr>
            <a:spLocks noChangeArrowheads="1"/>
          </p:cNvSpPr>
          <p:nvPr/>
        </p:nvSpPr>
        <p:spPr bwMode="auto">
          <a:xfrm>
            <a:off x="2195513" y="3789363"/>
            <a:ext cx="2278062" cy="519112"/>
          </a:xfrm>
          <a:prstGeom prst="rect">
            <a:avLst/>
          </a:prstGeom>
          <a:noFill/>
          <a:ln w="9525">
            <a:noFill/>
            <a:miter lim="800000"/>
            <a:headEnd/>
            <a:tailEnd/>
          </a:ln>
        </p:spPr>
        <p:txBody>
          <a:bodyPr>
            <a:spAutoFit/>
          </a:bodyPr>
          <a:lstStyle/>
          <a:p>
            <a:pPr>
              <a:buFont typeface="Arial" charset="0"/>
              <a:buNone/>
            </a:pPr>
            <a:r>
              <a:rPr lang="zh-CN" altLang="en-US" sz="2800" b="1">
                <a:solidFill>
                  <a:srgbClr val="FF0000"/>
                </a:solidFill>
                <a:ea typeface="黑体" pitchFamily="49" charset="-122"/>
              </a:rPr>
              <a:t>老张的哲学</a:t>
            </a:r>
          </a:p>
        </p:txBody>
      </p:sp>
      <p:sp>
        <p:nvSpPr>
          <p:cNvPr id="16390" name="Rectangle 7"/>
          <p:cNvSpPr>
            <a:spLocks noChangeArrowheads="1"/>
          </p:cNvSpPr>
          <p:nvPr/>
        </p:nvSpPr>
        <p:spPr bwMode="auto">
          <a:xfrm>
            <a:off x="2268538" y="5084763"/>
            <a:ext cx="2449512" cy="519112"/>
          </a:xfrm>
          <a:prstGeom prst="rect">
            <a:avLst/>
          </a:prstGeom>
          <a:noFill/>
          <a:ln w="9525">
            <a:noFill/>
            <a:miter lim="800000"/>
            <a:headEnd/>
            <a:tailEnd/>
          </a:ln>
        </p:spPr>
        <p:txBody>
          <a:bodyPr>
            <a:spAutoFit/>
          </a:bodyPr>
          <a:lstStyle/>
          <a:p>
            <a:pPr algn="ctr">
              <a:buFont typeface="Arial" charset="0"/>
              <a:buNone/>
            </a:pPr>
            <a:r>
              <a:rPr lang="zh-CN" altLang="en-US" sz="2800" b="1">
                <a:solidFill>
                  <a:srgbClr val="FF0000"/>
                </a:solidFill>
                <a:ea typeface="黑体" pitchFamily="49" charset="-122"/>
              </a:rPr>
              <a:t>骆驼祥子</a:t>
            </a:r>
          </a:p>
        </p:txBody>
      </p:sp>
      <p:sp>
        <p:nvSpPr>
          <p:cNvPr id="16391" name="Rectangle 8"/>
          <p:cNvSpPr>
            <a:spLocks noChangeArrowheads="1"/>
          </p:cNvSpPr>
          <p:nvPr/>
        </p:nvSpPr>
        <p:spPr bwMode="auto">
          <a:xfrm>
            <a:off x="4211638" y="5589588"/>
            <a:ext cx="2160587" cy="519112"/>
          </a:xfrm>
          <a:prstGeom prst="rect">
            <a:avLst/>
          </a:prstGeom>
          <a:noFill/>
          <a:ln w="9525">
            <a:noFill/>
            <a:miter lim="800000"/>
            <a:headEnd/>
            <a:tailEnd/>
          </a:ln>
        </p:spPr>
        <p:txBody>
          <a:bodyPr>
            <a:spAutoFit/>
          </a:bodyPr>
          <a:lstStyle/>
          <a:p>
            <a:pPr>
              <a:buFont typeface="Arial" charset="0"/>
              <a:buNone/>
            </a:pPr>
            <a:r>
              <a:rPr lang="zh-CN" altLang="en-US" sz="2800" b="1">
                <a:solidFill>
                  <a:srgbClr val="FF0000"/>
                </a:solidFill>
                <a:ea typeface="黑体" pitchFamily="49" charset="-122"/>
              </a:rPr>
              <a:t>四世同堂</a:t>
            </a:r>
          </a:p>
        </p:txBody>
      </p:sp>
      <p:sp>
        <p:nvSpPr>
          <p:cNvPr id="16392" name="Rectangle 9"/>
          <p:cNvSpPr>
            <a:spLocks noChangeArrowheads="1"/>
          </p:cNvSpPr>
          <p:nvPr/>
        </p:nvSpPr>
        <p:spPr bwMode="auto">
          <a:xfrm>
            <a:off x="755650" y="5949950"/>
            <a:ext cx="2159000" cy="519113"/>
          </a:xfrm>
          <a:prstGeom prst="rect">
            <a:avLst/>
          </a:prstGeom>
          <a:noFill/>
          <a:ln w="9525">
            <a:noFill/>
            <a:miter lim="800000"/>
            <a:headEnd/>
            <a:tailEnd/>
          </a:ln>
        </p:spPr>
        <p:txBody>
          <a:bodyPr>
            <a:spAutoFit/>
          </a:bodyPr>
          <a:lstStyle/>
          <a:p>
            <a:pPr algn="ctr">
              <a:buFont typeface="Arial" charset="0"/>
              <a:buNone/>
            </a:pPr>
            <a:r>
              <a:rPr lang="zh-CN" altLang="en-US" sz="2800" b="1">
                <a:solidFill>
                  <a:srgbClr val="FF0000"/>
                </a:solidFill>
                <a:ea typeface="黑体" pitchFamily="49" charset="-122"/>
              </a:rPr>
              <a:t>龙须沟</a:t>
            </a:r>
          </a:p>
        </p:txBody>
      </p:sp>
      <p:pic>
        <p:nvPicPr>
          <p:cNvPr id="16393" name="Picture 10"/>
          <p:cNvPicPr>
            <a:picLocks noChangeAspect="1"/>
          </p:cNvPicPr>
          <p:nvPr/>
        </p:nvPicPr>
        <p:blipFill>
          <a:blip r:embed="rId2"/>
          <a:srcRect/>
          <a:stretch>
            <a:fillRect/>
          </a:stretch>
        </p:blipFill>
        <p:spPr bwMode="auto">
          <a:xfrm>
            <a:off x="6084888" y="0"/>
            <a:ext cx="3059112" cy="2636838"/>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7" name="Rectangle 2"/>
          <p:cNvSpPr>
            <a:spLocks noGrp="1"/>
          </p:cNvSpPr>
          <p:nvPr>
            <p:ph idx="1"/>
          </p:nvPr>
        </p:nvSpPr>
        <p:spPr>
          <a:xfrm>
            <a:off x="0" y="809625"/>
            <a:ext cx="9144000" cy="6048375"/>
          </a:xfrm>
        </p:spPr>
        <p:txBody>
          <a:bodyPr/>
          <a:lstStyle/>
          <a:p>
            <a:pPr eaLnBrk="1" hangingPunct="1">
              <a:lnSpc>
                <a:spcPct val="90000"/>
              </a:lnSpc>
              <a:buFont typeface="Wingdings" pitchFamily="2" charset="2"/>
              <a:buNone/>
            </a:pPr>
            <a:r>
              <a:rPr lang="en-US" altLang="zh-CN" sz="3600" b="1" smtClean="0">
                <a:solidFill>
                  <a:srgbClr val="FF0000"/>
                </a:solidFill>
                <a:latin typeface="黑体" pitchFamily="49" charset="-122"/>
                <a:ea typeface="黑体" pitchFamily="49" charset="-122"/>
              </a:rPr>
              <a:t>    </a:t>
            </a:r>
            <a:r>
              <a:rPr lang="zh-CN" altLang="en-US" sz="3600" b="1" smtClean="0">
                <a:solidFill>
                  <a:srgbClr val="FF0000"/>
                </a:solidFill>
                <a:latin typeface="黑体" pitchFamily="49" charset="-122"/>
                <a:ea typeface="黑体" pitchFamily="49" charset="-122"/>
              </a:rPr>
              <a:t>自学指导</a:t>
            </a:r>
            <a:r>
              <a:rPr lang="en-US" altLang="zh-CN" sz="3600" b="1" smtClean="0">
                <a:solidFill>
                  <a:srgbClr val="FF0000"/>
                </a:solidFill>
                <a:latin typeface="黑体" pitchFamily="49" charset="-122"/>
                <a:ea typeface="黑体" pitchFamily="49" charset="-122"/>
              </a:rPr>
              <a:t>（</a:t>
            </a:r>
            <a:r>
              <a:rPr lang="zh-CN" altLang="en-US" sz="3600" b="1" smtClean="0">
                <a:solidFill>
                  <a:srgbClr val="FF0000"/>
                </a:solidFill>
                <a:latin typeface="黑体" pitchFamily="49" charset="-122"/>
                <a:ea typeface="黑体" pitchFamily="49" charset="-122"/>
              </a:rPr>
              <a:t>一）</a:t>
            </a:r>
          </a:p>
          <a:p>
            <a:pPr eaLnBrk="1" hangingPunct="1">
              <a:lnSpc>
                <a:spcPct val="90000"/>
              </a:lnSpc>
              <a:buFont typeface="Wingdings" pitchFamily="2" charset="2"/>
              <a:buNone/>
            </a:pPr>
            <a:endParaRPr lang="en-US" altLang="zh-CN" b="1" smtClean="0">
              <a:solidFill>
                <a:srgbClr val="0033CC"/>
              </a:solidFill>
              <a:latin typeface="黑体" pitchFamily="49" charset="-122"/>
              <a:ea typeface="黑体" pitchFamily="49" charset="-122"/>
            </a:endParaRPr>
          </a:p>
          <a:p>
            <a:pPr eaLnBrk="1" hangingPunct="1">
              <a:lnSpc>
                <a:spcPct val="90000"/>
              </a:lnSpc>
              <a:buFont typeface="Wingdings" pitchFamily="2" charset="2"/>
              <a:buNone/>
            </a:pPr>
            <a:r>
              <a:rPr lang="zh-CN" altLang="en-US" b="1" smtClean="0">
                <a:solidFill>
                  <a:srgbClr val="0033CC"/>
                </a:solidFill>
                <a:latin typeface="黑体" pitchFamily="49" charset="-122"/>
                <a:ea typeface="黑体" pitchFamily="49" charset="-122"/>
              </a:rPr>
              <a:t>阅读名著资料</a:t>
            </a:r>
            <a:r>
              <a:rPr lang="en-US" altLang="zh-CN" b="1" smtClean="0">
                <a:solidFill>
                  <a:srgbClr val="0033CC"/>
                </a:solidFill>
                <a:latin typeface="黑体" pitchFamily="49" charset="-122"/>
                <a:ea typeface="黑体" pitchFamily="49" charset="-122"/>
              </a:rPr>
              <a:t>，思考下列问题：</a:t>
            </a:r>
          </a:p>
          <a:p>
            <a:pPr eaLnBrk="1" hangingPunct="1">
              <a:lnSpc>
                <a:spcPct val="90000"/>
              </a:lnSpc>
              <a:buFont typeface="Wingdings" pitchFamily="2" charset="2"/>
              <a:buNone/>
            </a:pPr>
            <a:r>
              <a:rPr lang="en-US" altLang="zh-CN" sz="3600" b="1" smtClean="0">
                <a:latin typeface="黑体" pitchFamily="49" charset="-122"/>
                <a:ea typeface="黑体" pitchFamily="49" charset="-122"/>
              </a:rPr>
              <a:t>1</a:t>
            </a:r>
            <a:r>
              <a:rPr lang="zh-CN" altLang="en-US" sz="3600" b="1" smtClean="0">
                <a:latin typeface="黑体" pitchFamily="49" charset="-122"/>
                <a:ea typeface="黑体" pitchFamily="49" charset="-122"/>
              </a:rPr>
              <a:t>、结合文本，说说祥子是个怎样的人？</a:t>
            </a:r>
          </a:p>
          <a:p>
            <a:pPr eaLnBrk="1" hangingPunct="1">
              <a:lnSpc>
                <a:spcPct val="90000"/>
              </a:lnSpc>
              <a:buFont typeface="Wingdings" pitchFamily="2" charset="2"/>
              <a:buNone/>
            </a:pPr>
            <a:r>
              <a:rPr lang="zh-CN" altLang="en-US" sz="3600" b="1" smtClean="0">
                <a:latin typeface="黑体" pitchFamily="49" charset="-122"/>
                <a:ea typeface="黑体" pitchFamily="49" charset="-122"/>
              </a:rPr>
              <a:t>（指导：分为堕落前、堕落后来分析。）</a:t>
            </a:r>
          </a:p>
          <a:p>
            <a:pPr eaLnBrk="1" hangingPunct="1">
              <a:lnSpc>
                <a:spcPct val="90000"/>
              </a:lnSpc>
              <a:buFont typeface="Wingdings" pitchFamily="2" charset="2"/>
              <a:buNone/>
            </a:pPr>
            <a:r>
              <a:rPr lang="en-US" altLang="zh-CN" sz="3600" b="1" smtClean="0">
                <a:latin typeface="黑体" pitchFamily="49" charset="-122"/>
                <a:ea typeface="黑体" pitchFamily="49" charset="-122"/>
              </a:rPr>
              <a:t>2</a:t>
            </a:r>
            <a:r>
              <a:rPr lang="zh-CN" altLang="en-US" sz="3600" b="1" smtClean="0">
                <a:latin typeface="黑体" pitchFamily="49" charset="-122"/>
                <a:ea typeface="黑体" pitchFamily="49" charset="-122"/>
              </a:rPr>
              <a:t>、分析虎妞的人物形象。</a:t>
            </a:r>
            <a:endParaRPr lang="en-US" altLang="zh-CN" sz="3600" b="1" smtClean="0">
              <a:latin typeface="黑体" pitchFamily="49" charset="-122"/>
              <a:ea typeface="黑体" pitchFamily="49" charset="-122"/>
            </a:endParaRPr>
          </a:p>
          <a:p>
            <a:pPr eaLnBrk="1" hangingPunct="1">
              <a:lnSpc>
                <a:spcPct val="90000"/>
              </a:lnSpc>
              <a:buFont typeface="Wingdings" pitchFamily="2" charset="2"/>
              <a:buNone/>
            </a:pPr>
            <a:r>
              <a:rPr lang="en-US" altLang="zh-CN" sz="3600" b="1" smtClean="0">
                <a:latin typeface="黑体" pitchFamily="49" charset="-122"/>
                <a:ea typeface="黑体" pitchFamily="49" charset="-122"/>
              </a:rPr>
              <a:t>3</a:t>
            </a:r>
            <a:r>
              <a:rPr lang="zh-CN" altLang="en-US" sz="3600" b="1" smtClean="0">
                <a:latin typeface="黑体" pitchFamily="49" charset="-122"/>
                <a:ea typeface="黑体" pitchFamily="49" charset="-122"/>
              </a:rPr>
              <a:t>、刘四爷是个怎样的人？</a:t>
            </a:r>
          </a:p>
          <a:p>
            <a:pPr eaLnBrk="1" hangingPunct="1">
              <a:lnSpc>
                <a:spcPct val="90000"/>
              </a:lnSpc>
              <a:buFont typeface="Wingdings" pitchFamily="2" charset="2"/>
              <a:buNone/>
            </a:pPr>
            <a:r>
              <a:rPr lang="en-US" altLang="zh-CN" sz="3600" b="1" smtClean="0">
                <a:latin typeface="黑体" pitchFamily="49" charset="-122"/>
                <a:ea typeface="黑体" pitchFamily="49" charset="-122"/>
              </a:rPr>
              <a:t>4</a:t>
            </a:r>
            <a:r>
              <a:rPr lang="zh-CN" altLang="en-US" sz="3600" b="1" smtClean="0">
                <a:latin typeface="黑体" pitchFamily="49" charset="-122"/>
                <a:ea typeface="黑体" pitchFamily="49" charset="-122"/>
              </a:rPr>
              <a:t>、小福子的性格怎么样？她的死对祥子有怎么样的影响？</a:t>
            </a:r>
            <a:endParaRPr lang="en-US" altLang="zh-CN" sz="3600" b="1" smtClean="0">
              <a:solidFill>
                <a:srgbClr val="FF0000"/>
              </a:solidFill>
              <a:latin typeface="黑体" pitchFamily="49" charset="-122"/>
              <a:ea typeface="黑体" pitchFamily="49" charset="-122"/>
            </a:endParaRPr>
          </a:p>
          <a:p>
            <a:pPr algn="ctr" eaLnBrk="1" hangingPunct="1">
              <a:lnSpc>
                <a:spcPct val="90000"/>
              </a:lnSpc>
              <a:buFont typeface="Wingdings" pitchFamily="2" charset="2"/>
              <a:buNone/>
            </a:pPr>
            <a:r>
              <a:rPr lang="en-US" altLang="zh-CN" sz="3600" b="1" smtClean="0">
                <a:solidFill>
                  <a:srgbClr val="FF0000"/>
                </a:solidFill>
                <a:latin typeface="黑体" pitchFamily="49" charset="-122"/>
                <a:ea typeface="黑体" pitchFamily="49" charset="-122"/>
              </a:rPr>
              <a:t>   </a:t>
            </a:r>
            <a:endParaRPr lang="zh-CN" altLang="en-US" sz="3600" b="1" smtClean="0">
              <a:solidFill>
                <a:srgbClr val="FF0000"/>
              </a:solidFill>
              <a:latin typeface="黑体" pitchFamily="49" charset="-122"/>
              <a:ea typeface="黑体" pitchFamily="49"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1" name="Rectangle 2"/>
          <p:cNvSpPr>
            <a:spLocks noGrp="1"/>
          </p:cNvSpPr>
          <p:nvPr>
            <p:ph idx="1"/>
          </p:nvPr>
        </p:nvSpPr>
        <p:spPr>
          <a:xfrm>
            <a:off x="395288" y="-17463"/>
            <a:ext cx="8316912" cy="1214438"/>
          </a:xfrm>
        </p:spPr>
        <p:txBody>
          <a:bodyPr/>
          <a:lstStyle/>
          <a:p>
            <a:pPr eaLnBrk="1" hangingPunct="1">
              <a:lnSpc>
                <a:spcPct val="90000"/>
              </a:lnSpc>
              <a:buFont typeface="Wingdings" pitchFamily="2" charset="2"/>
              <a:buNone/>
            </a:pPr>
            <a:r>
              <a:rPr lang="zh-CN" altLang="en-US" sz="3600" b="1" smtClean="0">
                <a:solidFill>
                  <a:srgbClr val="FF0000"/>
                </a:solidFill>
                <a:latin typeface="黑体" pitchFamily="49" charset="-122"/>
                <a:ea typeface="黑体" pitchFamily="49" charset="-122"/>
              </a:rPr>
              <a:t>自学检测</a:t>
            </a:r>
            <a:r>
              <a:rPr lang="en-US" altLang="zh-CN" sz="3600" b="1" smtClean="0">
                <a:solidFill>
                  <a:srgbClr val="FF0000"/>
                </a:solidFill>
                <a:latin typeface="黑体" pitchFamily="49" charset="-122"/>
                <a:ea typeface="黑体" pitchFamily="49" charset="-122"/>
              </a:rPr>
              <a:t>一</a:t>
            </a:r>
          </a:p>
          <a:p>
            <a:pPr eaLnBrk="1" hangingPunct="1">
              <a:lnSpc>
                <a:spcPct val="90000"/>
              </a:lnSpc>
              <a:buFont typeface="Wingdings" pitchFamily="2" charset="2"/>
              <a:buNone/>
            </a:pPr>
            <a:r>
              <a:rPr lang="en-US" altLang="zh-CN" b="1" smtClean="0">
                <a:latin typeface="黑体" pitchFamily="49" charset="-122"/>
                <a:ea typeface="黑体" pitchFamily="49" charset="-122"/>
              </a:rPr>
              <a:t>1</a:t>
            </a:r>
            <a:r>
              <a:rPr lang="zh-CN" altLang="en-US" b="1" smtClean="0">
                <a:latin typeface="黑体" pitchFamily="49" charset="-122"/>
                <a:ea typeface="黑体" pitchFamily="49" charset="-122"/>
              </a:rPr>
              <a:t>、结合文本，分析祥子的性格特征。</a:t>
            </a:r>
          </a:p>
        </p:txBody>
      </p:sp>
      <p:sp>
        <p:nvSpPr>
          <p:cNvPr id="20483" name="Rectangle 3"/>
          <p:cNvSpPr>
            <a:spLocks noChangeArrowheads="1"/>
          </p:cNvSpPr>
          <p:nvPr/>
        </p:nvSpPr>
        <p:spPr bwMode="auto">
          <a:xfrm>
            <a:off x="0" y="1111250"/>
            <a:ext cx="9144000" cy="5089525"/>
          </a:xfrm>
          <a:prstGeom prst="rect">
            <a:avLst/>
          </a:prstGeom>
          <a:noFill/>
          <a:ln w="9525">
            <a:noFill/>
            <a:miter lim="800000"/>
            <a:headEnd/>
            <a:tailEnd/>
          </a:ln>
        </p:spPr>
        <p:txBody>
          <a:bodyPr>
            <a:spAutoFit/>
          </a:bodyPr>
          <a:lstStyle/>
          <a:p>
            <a:pPr>
              <a:spcBef>
                <a:spcPct val="20000"/>
              </a:spcBef>
              <a:buClr>
                <a:schemeClr val="accent1"/>
              </a:buClr>
              <a:buFont typeface="Wingdings" pitchFamily="2" charset="2"/>
              <a:buNone/>
            </a:pPr>
            <a:r>
              <a:rPr lang="zh-CN" altLang="en-US" sz="2800" b="1">
                <a:ea typeface="黑体" pitchFamily="49" charset="-122"/>
              </a:rPr>
              <a:t>    堕落前：</a:t>
            </a:r>
            <a:r>
              <a:rPr lang="zh-CN" altLang="en-US" sz="2800" b="1">
                <a:ea typeface="黑体" pitchFamily="49" charset="-122"/>
                <a:sym typeface="+mn-ea"/>
              </a:rPr>
              <a:t>祥子</a:t>
            </a:r>
            <a:r>
              <a:rPr lang="zh-CN" altLang="en-US" sz="2800" b="1">
                <a:solidFill>
                  <a:srgbClr val="0033CC"/>
                </a:solidFill>
                <a:ea typeface="黑体" pitchFamily="49" charset="-122"/>
                <a:sym typeface="+mn-ea"/>
              </a:rPr>
              <a:t>善良纯朴，热爱劳动</a:t>
            </a:r>
            <a:r>
              <a:rPr lang="zh-CN" altLang="en-US" sz="2800" b="1">
                <a:ea typeface="黑体" pitchFamily="49" charset="-122"/>
                <a:sym typeface="+mn-ea"/>
              </a:rPr>
              <a:t>，</a:t>
            </a:r>
            <a:r>
              <a:rPr lang="zh-CN" altLang="en-US" sz="2800" b="1">
                <a:solidFill>
                  <a:srgbClr val="0033CC"/>
                </a:solidFill>
                <a:ea typeface="黑体" pitchFamily="49" charset="-122"/>
                <a:sym typeface="+mn-ea"/>
              </a:rPr>
              <a:t>对生活具有骆驼一般的积极和坚韧的精神</a:t>
            </a:r>
            <a:r>
              <a:rPr lang="zh-CN" altLang="en-US" sz="2800" b="1">
                <a:ea typeface="黑体" pitchFamily="49" charset="-122"/>
                <a:sym typeface="+mn-ea"/>
              </a:rPr>
              <a:t>。</a:t>
            </a:r>
            <a:r>
              <a:rPr lang="zh-CN" altLang="en-US" sz="2800" b="1">
                <a:ea typeface="黑体" pitchFamily="49" charset="-122"/>
              </a:rPr>
              <a:t>          </a:t>
            </a:r>
          </a:p>
          <a:p>
            <a:pPr>
              <a:spcBef>
                <a:spcPct val="20000"/>
              </a:spcBef>
              <a:buClr>
                <a:schemeClr val="accent1"/>
              </a:buClr>
              <a:buFont typeface="Wingdings" pitchFamily="2" charset="2"/>
              <a:buNone/>
            </a:pPr>
            <a:r>
              <a:rPr lang="zh-CN" altLang="en-US" sz="2800" b="1">
                <a:solidFill>
                  <a:srgbClr val="FF0000"/>
                </a:solidFill>
                <a:ea typeface="黑体" pitchFamily="49" charset="-122"/>
              </a:rPr>
              <a:t>他一贯要强和奋斗，不愿听从高妈的话放高利贷，不想贪图刘四的六十辆车，不愿听虎妞的话去做小买卖，都说明他所认为的“有了自己的车就有了一切”，并不是想借此往上爬。他所梦想的不过是以自己的劳动求得一种独立自主的生活。</a:t>
            </a:r>
          </a:p>
          <a:p>
            <a:pPr>
              <a:spcBef>
                <a:spcPct val="20000"/>
              </a:spcBef>
              <a:buClr>
                <a:schemeClr val="accent1"/>
              </a:buClr>
              <a:buFont typeface="Wingdings" pitchFamily="2" charset="2"/>
              <a:buNone/>
            </a:pPr>
            <a:r>
              <a:rPr lang="zh-CN" altLang="en-US" sz="2800" b="1">
                <a:solidFill>
                  <a:srgbClr val="0000FF"/>
                </a:solidFill>
                <a:ea typeface="黑体" pitchFamily="49" charset="-122"/>
              </a:rPr>
              <a:t>               自私懒惰、出卖灵魂、自暴自弃、吃喝嫖赌样样俱全。</a:t>
            </a:r>
            <a:endParaRPr lang="zh-CN" altLang="en-US" sz="3600" b="1">
              <a:solidFill>
                <a:srgbClr val="0033CC"/>
              </a:solidFill>
              <a:ea typeface="黑体" pitchFamily="49" charset="-122"/>
            </a:endParaRPr>
          </a:p>
          <a:p>
            <a:pPr>
              <a:spcBef>
                <a:spcPct val="20000"/>
              </a:spcBef>
              <a:buClr>
                <a:schemeClr val="accent1"/>
              </a:buClr>
              <a:buFont typeface="Wingdings" pitchFamily="2" charset="2"/>
              <a:buNone/>
            </a:pPr>
            <a:r>
              <a:rPr lang="zh-CN" altLang="en-US" sz="2800" b="1">
                <a:ea typeface="黑体" pitchFamily="49" charset="-122"/>
              </a:rPr>
              <a:t>以前是拼命拉车赚钱，现在却总为自己找借口，挑舒服的做，拉车要看心情，看天气，变得懒散，没了斗志。</a:t>
            </a:r>
            <a:endParaRPr lang="zh-CN" altLang="en-US" sz="3600" b="1">
              <a:solidFill>
                <a:srgbClr val="0033CC"/>
              </a:solidFill>
              <a:ea typeface="黑体" pitchFamily="49" charset="-122"/>
            </a:endParaRPr>
          </a:p>
        </p:txBody>
      </p:sp>
      <p:sp>
        <p:nvSpPr>
          <p:cNvPr id="46083" name="TextBox 5"/>
          <p:cNvSpPr txBox="1">
            <a:spLocks noChangeArrowheads="1"/>
          </p:cNvSpPr>
          <p:nvPr/>
        </p:nvSpPr>
        <p:spPr bwMode="auto">
          <a:xfrm>
            <a:off x="0" y="4221163"/>
            <a:ext cx="1439863" cy="523875"/>
          </a:xfrm>
          <a:prstGeom prst="rect">
            <a:avLst/>
          </a:prstGeom>
          <a:noFill/>
          <a:ln w="9525">
            <a:noFill/>
            <a:miter lim="800000"/>
            <a:headEnd/>
            <a:tailEnd/>
          </a:ln>
        </p:spPr>
        <p:txBody>
          <a:bodyPr>
            <a:spAutoFit/>
          </a:bodyPr>
          <a:lstStyle/>
          <a:p>
            <a:pPr>
              <a:buFont typeface="Arial" charset="0"/>
              <a:buNone/>
            </a:pPr>
            <a:r>
              <a:rPr lang="zh-CN" altLang="en-US" sz="2800" b="1">
                <a:solidFill>
                  <a:srgbClr val="0033CC"/>
                </a:solidFill>
                <a:ea typeface="黑体" pitchFamily="49" charset="-122"/>
              </a:rPr>
              <a:t>堕落后：</a:t>
            </a:r>
            <a:endParaRPr lang="zh-CN" altLang="en-US"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483">
                                            <p:txEl>
                                              <p:charRg st="0" end="46"/>
                                            </p:txEl>
                                          </p:spTgt>
                                        </p:tgtEl>
                                        <p:attrNameLst>
                                          <p:attrName>style.visibility</p:attrName>
                                        </p:attrNameLst>
                                      </p:cBhvr>
                                      <p:to>
                                        <p:strVal val="visible"/>
                                      </p:to>
                                    </p:set>
                                    <p:animEffect transition="in" filter="blinds(horizontal)">
                                      <p:cBhvr>
                                        <p:cTn id="7" dur="500"/>
                                        <p:tgtEl>
                                          <p:spTgt spid="20483">
                                            <p:txEl>
                                              <p:charRg st="0" end="46"/>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483">
                                            <p:txEl>
                                              <p:charRg st="1" end="1"/>
                                            </p:txEl>
                                          </p:spTgt>
                                        </p:tgtEl>
                                        <p:attrNameLst>
                                          <p:attrName>style.visibility</p:attrName>
                                        </p:attrNameLst>
                                      </p:cBhvr>
                                      <p:to>
                                        <p:strVal val="visible"/>
                                      </p:to>
                                    </p:set>
                                    <p:animEffect transition="in" filter="blinds(horizontal)">
                                      <p:cBhvr>
                                        <p:cTn id="12" dur="500"/>
                                        <p:tgtEl>
                                          <p:spTgt spid="20483">
                                            <p:txEl>
                                              <p:char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0483">
                                            <p:txEl>
                                              <p:charRg st="152" end="192"/>
                                            </p:txEl>
                                          </p:spTgt>
                                        </p:tgtEl>
                                        <p:attrNameLst>
                                          <p:attrName>style.visibility</p:attrName>
                                        </p:attrNameLst>
                                      </p:cBhvr>
                                      <p:to>
                                        <p:strVal val="visible"/>
                                      </p:to>
                                    </p:set>
                                    <p:animEffect transition="in" filter="blinds(horizontal)">
                                      <p:cBhvr>
                                        <p:cTn id="17" dur="500"/>
                                        <p:tgtEl>
                                          <p:spTgt spid="20483">
                                            <p:txEl>
                                              <p:charRg st="152" end="19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0483">
                                            <p:txEl>
                                              <p:charRg st="192" end="241"/>
                                            </p:txEl>
                                          </p:spTgt>
                                        </p:tgtEl>
                                        <p:attrNameLst>
                                          <p:attrName>style.visibility</p:attrName>
                                        </p:attrNameLst>
                                      </p:cBhvr>
                                      <p:to>
                                        <p:strVal val="visible"/>
                                      </p:to>
                                    </p:set>
                                    <p:animEffect transition="in" filter="blinds(horizontal)">
                                      <p:cBhvr>
                                        <p:cTn id="22" dur="500"/>
                                        <p:tgtEl>
                                          <p:spTgt spid="20483">
                                            <p:txEl>
                                              <p:charRg st="192" end="24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5" name="Rectangle 2"/>
          <p:cNvSpPr>
            <a:spLocks noGrp="1"/>
          </p:cNvSpPr>
          <p:nvPr>
            <p:ph idx="1"/>
          </p:nvPr>
        </p:nvSpPr>
        <p:spPr>
          <a:xfrm>
            <a:off x="395288" y="692150"/>
            <a:ext cx="8135937" cy="720725"/>
          </a:xfrm>
        </p:spPr>
        <p:txBody>
          <a:bodyPr/>
          <a:lstStyle/>
          <a:p>
            <a:pPr eaLnBrk="1" hangingPunct="1">
              <a:buFont typeface="Wingdings" pitchFamily="2" charset="2"/>
              <a:buNone/>
            </a:pPr>
            <a:r>
              <a:rPr lang="en-US" altLang="zh-CN" b="1" smtClean="0"/>
              <a:t>2</a:t>
            </a:r>
            <a:r>
              <a:rPr lang="zh-CN" altLang="en-US" b="1" smtClean="0"/>
              <a:t>、</a:t>
            </a:r>
            <a:r>
              <a:rPr lang="zh-CN" altLang="en-US" b="1" smtClean="0">
                <a:latin typeface="黑体" pitchFamily="49" charset="-122"/>
                <a:ea typeface="黑体" pitchFamily="49" charset="-122"/>
              </a:rPr>
              <a:t>分析虎妞的人物形象。</a:t>
            </a:r>
            <a:r>
              <a:rPr lang="zh-CN" altLang="en-US" b="1" smtClean="0"/>
              <a:t> </a:t>
            </a:r>
          </a:p>
        </p:txBody>
      </p:sp>
      <p:sp>
        <p:nvSpPr>
          <p:cNvPr id="21507" name="Text Box 3"/>
          <p:cNvSpPr txBox="1">
            <a:spLocks noChangeArrowheads="1"/>
          </p:cNvSpPr>
          <p:nvPr/>
        </p:nvSpPr>
        <p:spPr bwMode="auto">
          <a:xfrm>
            <a:off x="0" y="1773238"/>
            <a:ext cx="9144000" cy="4278312"/>
          </a:xfrm>
          <a:prstGeom prst="rect">
            <a:avLst/>
          </a:prstGeom>
          <a:noFill/>
          <a:ln w="9525">
            <a:noFill/>
            <a:miter lim="800000"/>
            <a:headEnd/>
            <a:tailEnd/>
          </a:ln>
        </p:spPr>
        <p:txBody>
          <a:bodyPr>
            <a:spAutoFit/>
          </a:bodyPr>
          <a:lstStyle/>
          <a:p>
            <a:pPr>
              <a:spcBef>
                <a:spcPct val="50000"/>
              </a:spcBef>
              <a:buFont typeface="Arial" charset="0"/>
              <a:buNone/>
            </a:pPr>
            <a:r>
              <a:rPr lang="zh-CN" altLang="en-US" sz="2800" b="1">
                <a:solidFill>
                  <a:srgbClr val="FF0000"/>
                </a:solidFill>
              </a:rPr>
              <a:t>       </a:t>
            </a:r>
            <a:r>
              <a:rPr lang="zh-CN" altLang="en-US" sz="3200" b="1">
                <a:ea typeface="黑体" pitchFamily="49" charset="-122"/>
              </a:rPr>
              <a:t>虎妞，管理车厂的工人，刘四的女儿。</a:t>
            </a:r>
            <a:r>
              <a:rPr lang="zh-CN" altLang="en-US" sz="3200" b="1">
                <a:solidFill>
                  <a:srgbClr val="FF0000"/>
                </a:solidFill>
                <a:ea typeface="黑体" pitchFamily="49" charset="-122"/>
              </a:rPr>
              <a:t>大胆泼辣</a:t>
            </a:r>
            <a:r>
              <a:rPr lang="zh-CN" altLang="en-US" sz="3200" b="1">
                <a:solidFill>
                  <a:srgbClr val="0033CC"/>
                </a:solidFill>
                <a:ea typeface="黑体" pitchFamily="49" charset="-122"/>
              </a:rPr>
              <a:t>又有点变态；例如：说话大大咧咧，为了追求祥子，用枕头假扮怀孕。</a:t>
            </a:r>
          </a:p>
          <a:p>
            <a:pPr>
              <a:spcBef>
                <a:spcPct val="50000"/>
              </a:spcBef>
              <a:buFont typeface="Arial" charset="0"/>
              <a:buNone/>
            </a:pPr>
            <a:r>
              <a:rPr lang="zh-CN" altLang="en-US" sz="3200" b="1">
                <a:solidFill>
                  <a:srgbClr val="0033CC"/>
                </a:solidFill>
                <a:ea typeface="黑体" pitchFamily="49" charset="-122"/>
              </a:rPr>
              <a:t>      既敢于追求幸福，真诚地对待祥子，又贪吃懒惰、好逸恶劳，总想控制祥子，具有</a:t>
            </a:r>
            <a:r>
              <a:rPr lang="zh-CN" altLang="en-US" sz="3200" b="1">
                <a:solidFill>
                  <a:srgbClr val="FF0000"/>
                </a:solidFill>
                <a:ea typeface="黑体" pitchFamily="49" charset="-122"/>
              </a:rPr>
              <a:t>双重性格</a:t>
            </a:r>
            <a:r>
              <a:rPr lang="zh-CN" altLang="en-US" sz="3200" b="1">
                <a:solidFill>
                  <a:srgbClr val="0033CC"/>
                </a:solidFill>
                <a:ea typeface="黑体" pitchFamily="49" charset="-122"/>
              </a:rPr>
              <a:t>。</a:t>
            </a:r>
            <a:r>
              <a:rPr lang="zh-CN" altLang="en-US" sz="3200" b="1">
                <a:ea typeface="黑体" pitchFamily="49" charset="-122"/>
              </a:rPr>
              <a:t>虎妞既是一个旧社会沾染了许多恶习的妇女，又是旧社会的牺牲品。厉害、泼辣又极富同情心的虎妞，是书中最鲜明、生动的人物。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507"/>
                                        </p:tgtEl>
                                        <p:attrNameLst>
                                          <p:attrName>style.visibility</p:attrName>
                                        </p:attrNameLst>
                                      </p:cBhvr>
                                      <p:to>
                                        <p:strVal val="visible"/>
                                      </p:to>
                                    </p:set>
                                    <p:anim calcmode="lin" valueType="num">
                                      <p:cBhvr additive="base">
                                        <p:cTn id="7" dur="500" fill="hold"/>
                                        <p:tgtEl>
                                          <p:spTgt spid="21507"/>
                                        </p:tgtEl>
                                        <p:attrNameLst>
                                          <p:attrName>ppt_x</p:attrName>
                                        </p:attrNameLst>
                                      </p:cBhvr>
                                      <p:tavLst>
                                        <p:tav tm="0">
                                          <p:val>
                                            <p:strVal val="#ppt_x"/>
                                          </p:val>
                                        </p:tav>
                                        <p:tav tm="100000">
                                          <p:val>
                                            <p:strVal val="#ppt_x"/>
                                          </p:val>
                                        </p:tav>
                                      </p:tavLst>
                                    </p:anim>
                                    <p:anim calcmode="lin" valueType="num">
                                      <p:cBhvr additive="base">
                                        <p:cTn id="8" dur="500" fill="hold"/>
                                        <p:tgtEl>
                                          <p:spTgt spid="215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129" name="Rectangle 2"/>
          <p:cNvSpPr>
            <a:spLocks noGrp="1"/>
          </p:cNvSpPr>
          <p:nvPr>
            <p:ph idx="1"/>
          </p:nvPr>
        </p:nvSpPr>
        <p:spPr>
          <a:xfrm>
            <a:off x="0" y="333375"/>
            <a:ext cx="9144000" cy="935038"/>
          </a:xfrm>
        </p:spPr>
        <p:txBody>
          <a:bodyPr/>
          <a:lstStyle/>
          <a:p>
            <a:pPr eaLnBrk="1" hangingPunct="1">
              <a:buFont typeface="Wingdings" pitchFamily="2" charset="2"/>
              <a:buNone/>
            </a:pPr>
            <a:r>
              <a:rPr lang="en-US" altLang="zh-CN" b="1" smtClean="0"/>
              <a:t>3</a:t>
            </a:r>
            <a:r>
              <a:rPr lang="zh-CN" altLang="en-US" b="1" smtClean="0"/>
              <a:t>、</a:t>
            </a:r>
            <a:r>
              <a:rPr lang="zh-CN" altLang="en-US" b="1" smtClean="0">
                <a:latin typeface="黑体" pitchFamily="49" charset="-122"/>
                <a:ea typeface="黑体" pitchFamily="49" charset="-122"/>
              </a:rPr>
              <a:t>刘四爷是个怎样的人</a:t>
            </a:r>
            <a:r>
              <a:rPr lang="zh-CN" altLang="en-US" b="1" smtClean="0"/>
              <a:t> ？</a:t>
            </a:r>
          </a:p>
        </p:txBody>
      </p:sp>
      <p:sp>
        <p:nvSpPr>
          <p:cNvPr id="22531" name="Text Box 3"/>
          <p:cNvSpPr txBox="1">
            <a:spLocks noChangeArrowheads="1"/>
          </p:cNvSpPr>
          <p:nvPr/>
        </p:nvSpPr>
        <p:spPr bwMode="auto">
          <a:xfrm>
            <a:off x="323850" y="4221163"/>
            <a:ext cx="5400675" cy="522287"/>
          </a:xfrm>
          <a:prstGeom prst="rect">
            <a:avLst/>
          </a:prstGeom>
          <a:noFill/>
          <a:ln w="9525">
            <a:noFill/>
            <a:miter lim="800000"/>
            <a:headEnd/>
            <a:tailEnd/>
          </a:ln>
        </p:spPr>
        <p:txBody>
          <a:bodyPr>
            <a:spAutoFit/>
          </a:bodyPr>
          <a:lstStyle/>
          <a:p>
            <a:pPr>
              <a:spcBef>
                <a:spcPct val="50000"/>
              </a:spcBef>
              <a:buFont typeface="Arial" charset="0"/>
              <a:buNone/>
            </a:pPr>
            <a:r>
              <a:rPr lang="zh-CN" altLang="en-US" sz="2800" b="1">
                <a:solidFill>
                  <a:srgbClr val="FF0000"/>
                </a:solidFill>
                <a:ea typeface="黑体" pitchFamily="49" charset="-122"/>
              </a:rPr>
              <a:t>乐于助人、要强、勤劳善良。</a:t>
            </a:r>
          </a:p>
        </p:txBody>
      </p:sp>
      <p:sp>
        <p:nvSpPr>
          <p:cNvPr id="22532" name="Text Box 4"/>
          <p:cNvSpPr txBox="1">
            <a:spLocks noChangeArrowheads="1"/>
          </p:cNvSpPr>
          <p:nvPr/>
        </p:nvSpPr>
        <p:spPr bwMode="auto">
          <a:xfrm>
            <a:off x="0" y="1268413"/>
            <a:ext cx="9144000" cy="1878012"/>
          </a:xfrm>
          <a:prstGeom prst="rect">
            <a:avLst/>
          </a:prstGeom>
          <a:noFill/>
          <a:ln w="9525">
            <a:noFill/>
            <a:miter lim="800000"/>
            <a:headEnd/>
            <a:tailEnd/>
          </a:ln>
        </p:spPr>
        <p:txBody>
          <a:bodyPr>
            <a:spAutoFit/>
          </a:bodyPr>
          <a:lstStyle/>
          <a:p>
            <a:pPr>
              <a:spcBef>
                <a:spcPct val="50000"/>
              </a:spcBef>
              <a:buFont typeface="Arial" charset="0"/>
              <a:buNone/>
            </a:pPr>
            <a:r>
              <a:rPr lang="zh-CN" altLang="en-US" sz="3200" b="1">
                <a:solidFill>
                  <a:srgbClr val="FF0000"/>
                </a:solidFill>
                <a:ea typeface="黑体" pitchFamily="49" charset="-122"/>
              </a:rPr>
              <a:t>虎妞的父亲，</a:t>
            </a:r>
            <a:r>
              <a:rPr lang="zh-CN" altLang="en-US" sz="2800" b="1">
                <a:solidFill>
                  <a:srgbClr val="FF0000"/>
                </a:solidFill>
                <a:ea typeface="黑体" pitchFamily="49" charset="-122"/>
              </a:rPr>
              <a:t>当过清兵，开过赌场，买卖过人口，放过阎王账，他为了虎妞能帮他看场子、免得钱被虎妞带走，处处阻拦虎妞和祥子的婚事。</a:t>
            </a:r>
            <a:r>
              <a:rPr lang="zh-CN" altLang="en-US" sz="2800" b="1">
                <a:solidFill>
                  <a:srgbClr val="0033CC"/>
                </a:solidFill>
                <a:ea typeface="黑体" pitchFamily="49" charset="-122"/>
              </a:rPr>
              <a:t>残忍霸道，是一个典型的剥削阶级人物，极端自私自利。</a:t>
            </a:r>
          </a:p>
        </p:txBody>
      </p:sp>
      <p:sp>
        <p:nvSpPr>
          <p:cNvPr id="48132" name="Rectangle 5"/>
          <p:cNvSpPr>
            <a:spLocks noChangeArrowheads="1"/>
          </p:cNvSpPr>
          <p:nvPr/>
        </p:nvSpPr>
        <p:spPr bwMode="auto">
          <a:xfrm>
            <a:off x="0" y="3573463"/>
            <a:ext cx="9144000" cy="584200"/>
          </a:xfrm>
          <a:prstGeom prst="rect">
            <a:avLst/>
          </a:prstGeom>
          <a:noFill/>
          <a:ln w="9525">
            <a:noFill/>
            <a:miter lim="800000"/>
            <a:headEnd/>
            <a:tailEnd/>
          </a:ln>
        </p:spPr>
        <p:txBody>
          <a:bodyPr>
            <a:spAutoFit/>
          </a:bodyPr>
          <a:lstStyle/>
          <a:p>
            <a:pPr>
              <a:buFont typeface="Arial" charset="0"/>
              <a:buNone/>
            </a:pPr>
            <a:r>
              <a:rPr lang="en-US" altLang="zh-CN" sz="3200" b="1">
                <a:latin typeface="黑体" pitchFamily="49" charset="-122"/>
                <a:ea typeface="黑体" pitchFamily="49" charset="-122"/>
              </a:rPr>
              <a:t>4</a:t>
            </a:r>
            <a:r>
              <a:rPr lang="zh-CN" altLang="en-US" sz="3200" b="1">
                <a:latin typeface="黑体" pitchFamily="49" charset="-122"/>
                <a:ea typeface="黑体" pitchFamily="49" charset="-122"/>
              </a:rPr>
              <a:t>、小福子的性格怎样？对祥子有着怎样的影响？</a:t>
            </a:r>
            <a:endParaRPr lang="en-US" altLang="zh-CN" sz="3200" b="1">
              <a:latin typeface="黑体" pitchFamily="49" charset="-122"/>
              <a:ea typeface="黑体" pitchFamily="49" charset="-122"/>
            </a:endParaRPr>
          </a:p>
        </p:txBody>
      </p:sp>
      <p:sp>
        <p:nvSpPr>
          <p:cNvPr id="22534" name="Rectangle 6"/>
          <p:cNvSpPr>
            <a:spLocks noChangeArrowheads="1"/>
          </p:cNvSpPr>
          <p:nvPr/>
        </p:nvSpPr>
        <p:spPr bwMode="auto">
          <a:xfrm>
            <a:off x="250825" y="4724400"/>
            <a:ext cx="8713788" cy="1873250"/>
          </a:xfrm>
          <a:prstGeom prst="rect">
            <a:avLst/>
          </a:prstGeom>
          <a:noFill/>
          <a:ln w="9525">
            <a:noFill/>
            <a:miter lim="800000"/>
            <a:headEnd/>
            <a:tailEnd/>
          </a:ln>
        </p:spPr>
        <p:txBody>
          <a:bodyPr>
            <a:spAutoFit/>
          </a:bodyPr>
          <a:lstStyle/>
          <a:p>
            <a:pPr>
              <a:buFont typeface="Arial" charset="0"/>
              <a:buNone/>
            </a:pPr>
            <a:r>
              <a:rPr lang="zh-CN" altLang="en-US" sz="2800" b="1">
                <a:solidFill>
                  <a:srgbClr val="3333FF"/>
                </a:solidFill>
                <a:latin typeface="黑体" pitchFamily="49" charset="-122"/>
                <a:ea typeface="黑体" pitchFamily="49" charset="-122"/>
              </a:rPr>
              <a:t>她是黑暗社会留给祥子对生活的最后一线希望，她自杀后，祥子从一个坚持奋斗的个人主义者变成一个活死人，不对别人负责，也不对自己负责，放弃了自己的生命意志，只是凭本能活着。</a:t>
            </a:r>
            <a:r>
              <a:rPr lang="zh-CN" altLang="en-US" sz="2800">
                <a:latin typeface="黑体" pitchFamily="49" charset="-122"/>
                <a:ea typeface="黑体" pitchFamily="49"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2"/>
                                        </p:tgtEl>
                                        <p:attrNameLst>
                                          <p:attrName>style.visibility</p:attrName>
                                        </p:attrNameLst>
                                      </p:cBhvr>
                                      <p:to>
                                        <p:strVal val="visible"/>
                                      </p:to>
                                    </p:set>
                                    <p:anim calcmode="lin" valueType="num">
                                      <p:cBhvr additive="base">
                                        <p:cTn id="7" dur="500" fill="hold"/>
                                        <p:tgtEl>
                                          <p:spTgt spid="22532"/>
                                        </p:tgtEl>
                                        <p:attrNameLst>
                                          <p:attrName>ppt_x</p:attrName>
                                        </p:attrNameLst>
                                      </p:cBhvr>
                                      <p:tavLst>
                                        <p:tav tm="0">
                                          <p:val>
                                            <p:strVal val="#ppt_x"/>
                                          </p:val>
                                        </p:tav>
                                        <p:tav tm="100000">
                                          <p:val>
                                            <p:strVal val="#ppt_x"/>
                                          </p:val>
                                        </p:tav>
                                      </p:tavLst>
                                    </p:anim>
                                    <p:anim calcmode="lin" valueType="num">
                                      <p:cBhvr additive="base">
                                        <p:cTn id="8" dur="500" fill="hold"/>
                                        <p:tgtEl>
                                          <p:spTgt spid="225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531"/>
                                        </p:tgtEl>
                                        <p:attrNameLst>
                                          <p:attrName>style.visibility</p:attrName>
                                        </p:attrNameLst>
                                      </p:cBhvr>
                                      <p:to>
                                        <p:strVal val="visible"/>
                                      </p:to>
                                    </p:set>
                                    <p:anim calcmode="lin" valueType="num">
                                      <p:cBhvr additive="base">
                                        <p:cTn id="13" dur="500" fill="hold"/>
                                        <p:tgtEl>
                                          <p:spTgt spid="22531"/>
                                        </p:tgtEl>
                                        <p:attrNameLst>
                                          <p:attrName>ppt_x</p:attrName>
                                        </p:attrNameLst>
                                      </p:cBhvr>
                                      <p:tavLst>
                                        <p:tav tm="0">
                                          <p:val>
                                            <p:strVal val="#ppt_x"/>
                                          </p:val>
                                        </p:tav>
                                        <p:tav tm="100000">
                                          <p:val>
                                            <p:strVal val="#ppt_x"/>
                                          </p:val>
                                        </p:tav>
                                      </p:tavLst>
                                    </p:anim>
                                    <p:anim calcmode="lin" valueType="num">
                                      <p:cBhvr additive="base">
                                        <p:cTn id="14" dur="500" fill="hold"/>
                                        <p:tgtEl>
                                          <p:spTgt spid="2253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22534">
                                            <p:txEl>
                                              <p:pRg st="0" end="0"/>
                                            </p:txEl>
                                          </p:spTgt>
                                        </p:tgtEl>
                                        <p:attrNameLst>
                                          <p:attrName>style.visibility</p:attrName>
                                        </p:attrNameLst>
                                      </p:cBhvr>
                                      <p:to>
                                        <p:strVal val="visible"/>
                                      </p:to>
                                    </p:set>
                                    <p:animEffect transition="in" filter="blinds(horizontal)">
                                      <p:cBhvr>
                                        <p:cTn id="19" dur="500"/>
                                        <p:tgtEl>
                                          <p:spTgt spid="225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p:bldP spid="2253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标题 1"/>
          <p:cNvSpPr>
            <a:spLocks noGrp="1"/>
          </p:cNvSpPr>
          <p:nvPr>
            <p:ph type="title"/>
          </p:nvPr>
        </p:nvSpPr>
        <p:spPr>
          <a:xfrm>
            <a:off x="457200" y="274638"/>
            <a:ext cx="8229600" cy="725487"/>
          </a:xfrm>
        </p:spPr>
        <p:txBody>
          <a:bodyPr/>
          <a:lstStyle/>
          <a:p>
            <a:r>
              <a:rPr lang="zh-CN" altLang="en-US" smtClean="0"/>
              <a:t>曹先生是怎样的人</a:t>
            </a:r>
          </a:p>
        </p:txBody>
      </p:sp>
      <p:sp>
        <p:nvSpPr>
          <p:cNvPr id="3" name="内容占位符 2"/>
          <p:cNvSpPr>
            <a:spLocks noGrp="1"/>
          </p:cNvSpPr>
          <p:nvPr>
            <p:ph idx="1"/>
          </p:nvPr>
        </p:nvSpPr>
        <p:spPr>
          <a:xfrm>
            <a:off x="184150" y="1001713"/>
            <a:ext cx="8775700" cy="5599112"/>
          </a:xfrm>
        </p:spPr>
        <p:txBody>
          <a:bodyPr/>
          <a:lstStyle/>
          <a:p>
            <a:pPr marL="0" indent="0">
              <a:buFont typeface="Wingdings" pitchFamily="2" charset="2"/>
              <a:buNone/>
              <a:defRPr/>
            </a:pPr>
            <a:r>
              <a:rPr lang="en-US" altLang="zh-CN"/>
              <a:t>   </a:t>
            </a:r>
            <a:r>
              <a:rPr lang="zh-CN" altLang="en-US" b="1">
                <a:solidFill>
                  <a:srgbClr val="FF0000"/>
                </a:solidFill>
              </a:rPr>
              <a:t>一个平凡的教书人，爱好传统美术，待人宽厚，被祥子认为是</a:t>
            </a:r>
            <a:r>
              <a:rPr lang="en-US" altLang="zh-CN" b="1">
                <a:solidFill>
                  <a:srgbClr val="FF0000"/>
                </a:solidFill>
              </a:rPr>
              <a:t>“</a:t>
            </a:r>
            <a:r>
              <a:rPr lang="zh-CN" altLang="en-US" b="1">
                <a:solidFill>
                  <a:srgbClr val="FF0000"/>
                </a:solidFill>
              </a:rPr>
              <a:t>圣人</a:t>
            </a:r>
            <a:r>
              <a:rPr lang="en-US" altLang="zh-CN" b="1">
                <a:solidFill>
                  <a:srgbClr val="FF0000"/>
                </a:solidFill>
              </a:rPr>
              <a:t>”</a:t>
            </a:r>
            <a:r>
              <a:rPr lang="zh-CN" altLang="en-US" b="1">
                <a:solidFill>
                  <a:srgbClr val="FF0000"/>
                </a:solidFill>
              </a:rPr>
              <a:t>。由于当局说他教书时思想过激而被认为是革命，但是他的思想受到时代局限，这也使他没有成为真正的战士。</a:t>
            </a:r>
          </a:p>
          <a:p>
            <a:pPr marL="0" indent="0">
              <a:buFont typeface="Wingdings" pitchFamily="2" charset="2"/>
              <a:buNone/>
              <a:defRPr/>
            </a:pPr>
            <a:r>
              <a:rPr lang="zh-CN" altLang="en-US" b="1"/>
              <a:t>性格特点：</a:t>
            </a:r>
            <a:endParaRPr lang="zh-CN" altLang="en-US" b="1">
              <a:solidFill>
                <a:srgbClr val="FF0000"/>
              </a:solidFill>
            </a:endParaRPr>
          </a:p>
          <a:p>
            <a:pPr marL="0" indent="0">
              <a:buFont typeface="Wingdings" pitchFamily="2" charset="2"/>
              <a:buNone/>
              <a:defRPr/>
            </a:pPr>
            <a:r>
              <a:rPr lang="zh-CN" altLang="en-US" b="1">
                <a:solidFill>
                  <a:schemeClr val="accent1">
                    <a:lumMod val="50000"/>
                  </a:schemeClr>
                </a:solidFill>
              </a:rPr>
              <a:t>待人和善，思想民主，富有同情心，较为正直和进步</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标题 1"/>
          <p:cNvSpPr>
            <a:spLocks noGrp="1"/>
          </p:cNvSpPr>
          <p:nvPr>
            <p:ph type="title"/>
          </p:nvPr>
        </p:nvSpPr>
        <p:spPr/>
        <p:txBody>
          <a:bodyPr/>
          <a:lstStyle/>
          <a:p>
            <a:r>
              <a:rPr lang="zh-CN" altLang="en-US" smtClean="0"/>
              <a:t>高妈的性格特点：</a:t>
            </a:r>
          </a:p>
        </p:txBody>
      </p:sp>
      <p:sp>
        <p:nvSpPr>
          <p:cNvPr id="3" name="内容占位符 2"/>
          <p:cNvSpPr>
            <a:spLocks noGrp="1"/>
          </p:cNvSpPr>
          <p:nvPr>
            <p:ph idx="1"/>
          </p:nvPr>
        </p:nvSpPr>
        <p:spPr/>
        <p:txBody>
          <a:bodyPr/>
          <a:lstStyle/>
          <a:p>
            <a:pPr>
              <a:defRPr/>
            </a:pPr>
            <a:r>
              <a:rPr lang="zh-CN" altLang="en-US" b="1"/>
              <a:t>高妈作为一个微不足道的小人物，乐于助人。她经历了生活的种种不幸，学会了在旧社会最底层生活的方法，是适应了旧社会的为数不多的劳动人民的代表</a:t>
            </a:r>
          </a:p>
          <a:p>
            <a:pPr marL="0" indent="0">
              <a:buFont typeface="Wingdings" pitchFamily="2" charset="2"/>
              <a:buNone/>
              <a:defRPr/>
            </a:pPr>
            <a:r>
              <a:rPr lang="zh-CN" altLang="en-US" b="1">
                <a:solidFill>
                  <a:srgbClr val="FF0000"/>
                </a:solidFill>
              </a:rPr>
              <a:t>性格特点：心地善良，做事仔细，有心计</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1638"/>
            <a:ext cx="8229600" cy="5729287"/>
          </a:xfrm>
        </p:spPr>
        <p:txBody>
          <a:bodyPr/>
          <a:lstStyle/>
          <a:p>
            <a:pPr marL="0" indent="0">
              <a:buFont typeface="Wingdings" pitchFamily="2" charset="2"/>
              <a:buNone/>
              <a:defRPr/>
            </a:pPr>
            <a:r>
              <a:rPr lang="zh-CN" altLang="en-US" b="1"/>
              <a:t>孙侦探：代表的是旧社会黑暗权势对像祥子这样的社会最底层人民的生命意志的捣毁，他狠毒奸诈，借着自己的势力作威作福，是个彻头彻尾的反面人物形象</a:t>
            </a:r>
          </a:p>
          <a:p>
            <a:pPr marL="0" indent="0">
              <a:buFont typeface="Wingdings" pitchFamily="2" charset="2"/>
              <a:buNone/>
              <a:defRPr/>
            </a:pPr>
            <a:r>
              <a:rPr lang="zh-CN" altLang="en-US" b="1"/>
              <a:t>  </a:t>
            </a:r>
            <a:r>
              <a:rPr lang="zh-CN" altLang="en-US" b="1">
                <a:solidFill>
                  <a:schemeClr val="accent1">
                    <a:lumMod val="50000"/>
                  </a:schemeClr>
                </a:solidFill>
              </a:rPr>
              <a:t>人物形象：狡诈奸邪，恃强凌弱，尖酸刻薄</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7"/>
          <p:cNvSpPr>
            <a:spLocks noChangeArrowheads="1"/>
          </p:cNvSpPr>
          <p:nvPr/>
        </p:nvSpPr>
        <p:spPr bwMode="auto">
          <a:xfrm>
            <a:off x="1763713" y="260350"/>
            <a:ext cx="1970087" cy="522288"/>
          </a:xfrm>
          <a:prstGeom prst="rect">
            <a:avLst/>
          </a:prstGeom>
          <a:noFill/>
          <a:ln w="9525">
            <a:noFill/>
            <a:miter lim="800000"/>
            <a:headEnd/>
            <a:tailEnd/>
          </a:ln>
        </p:spPr>
        <p:txBody>
          <a:bodyPr wrap="none">
            <a:spAutoFit/>
          </a:bodyPr>
          <a:lstStyle/>
          <a:p>
            <a:pPr>
              <a:buFont typeface="Arial" charset="0"/>
              <a:buNone/>
            </a:pPr>
            <a:r>
              <a:rPr lang="zh-CN" altLang="en-US" sz="2800" b="1"/>
              <a:t>学生讨论，</a:t>
            </a:r>
          </a:p>
        </p:txBody>
      </p:sp>
      <p:sp>
        <p:nvSpPr>
          <p:cNvPr id="52226" name="Rectangle 8"/>
          <p:cNvSpPr>
            <a:spLocks noChangeArrowheads="1"/>
          </p:cNvSpPr>
          <p:nvPr/>
        </p:nvSpPr>
        <p:spPr bwMode="auto">
          <a:xfrm>
            <a:off x="0" y="1052513"/>
            <a:ext cx="9144000" cy="5132387"/>
          </a:xfrm>
          <a:prstGeom prst="rect">
            <a:avLst/>
          </a:prstGeom>
          <a:noFill/>
          <a:ln w="9525">
            <a:noFill/>
            <a:miter lim="800000"/>
            <a:headEnd/>
            <a:tailEnd/>
          </a:ln>
        </p:spPr>
        <p:txBody>
          <a:bodyPr>
            <a:spAutoFit/>
          </a:bodyPr>
          <a:lstStyle/>
          <a:p>
            <a:pPr>
              <a:spcBef>
                <a:spcPct val="20000"/>
              </a:spcBef>
              <a:buClr>
                <a:schemeClr val="accent1"/>
              </a:buClr>
              <a:buFont typeface="Wingdings" pitchFamily="2" charset="2"/>
              <a:buNone/>
            </a:pPr>
            <a:r>
              <a:rPr lang="zh-CN" altLang="en-US" sz="2800" b="1">
                <a:ea typeface="黑体" pitchFamily="49" charset="-122"/>
              </a:rPr>
              <a:t>分析人物形象必须结合具体的故事情节、社会背景、作品主题去分析。</a:t>
            </a:r>
            <a:endParaRPr lang="en-US" altLang="zh-CN" sz="2800" b="1">
              <a:ea typeface="黑体" pitchFamily="49" charset="-122"/>
            </a:endParaRPr>
          </a:p>
          <a:p>
            <a:pPr>
              <a:spcBef>
                <a:spcPct val="50000"/>
              </a:spcBef>
              <a:buFont typeface="Arial" charset="0"/>
              <a:buNone/>
            </a:pPr>
            <a:r>
              <a:rPr lang="zh-CN" altLang="en-US" sz="2800" b="1">
                <a:ea typeface="黑体" pitchFamily="49" charset="-122"/>
              </a:rPr>
              <a:t>比如分析虎妞的形象：</a:t>
            </a:r>
            <a:r>
              <a:rPr lang="zh-CN" altLang="en-US" sz="2800" b="1">
                <a:solidFill>
                  <a:srgbClr val="FF0000"/>
                </a:solidFill>
                <a:ea typeface="黑体" pitchFamily="49" charset="-122"/>
              </a:rPr>
              <a:t>大胆泼辣</a:t>
            </a:r>
            <a:r>
              <a:rPr lang="zh-CN" altLang="en-US" sz="2800" b="1">
                <a:solidFill>
                  <a:srgbClr val="0033CC"/>
                </a:solidFill>
                <a:ea typeface="黑体" pitchFamily="49" charset="-122"/>
              </a:rPr>
              <a:t>体现在：说话大大咧咧；</a:t>
            </a:r>
            <a:r>
              <a:rPr lang="zh-CN" altLang="en-US" sz="2800" b="1">
                <a:ea typeface="黑体" pitchFamily="49" charset="-122"/>
              </a:rPr>
              <a:t>帮助父亲办事是把好手；</a:t>
            </a:r>
            <a:r>
              <a:rPr lang="zh-CN" altLang="en-US" sz="2800" b="1">
                <a:solidFill>
                  <a:srgbClr val="0033CC"/>
                </a:solidFill>
                <a:ea typeface="黑体" pitchFamily="49" charset="-122"/>
              </a:rPr>
              <a:t>为了追求祥子，用枕头假扮怀孕。</a:t>
            </a:r>
            <a:endParaRPr lang="en-US" altLang="zh-CN" sz="2800" b="1">
              <a:solidFill>
                <a:srgbClr val="0033CC"/>
              </a:solidFill>
              <a:ea typeface="黑体" pitchFamily="49" charset="-122"/>
            </a:endParaRPr>
          </a:p>
          <a:p>
            <a:pPr>
              <a:spcBef>
                <a:spcPct val="50000"/>
              </a:spcBef>
              <a:buFont typeface="Arial" charset="0"/>
              <a:buNone/>
            </a:pPr>
            <a:r>
              <a:rPr lang="zh-CN" altLang="en-US" sz="2800" b="1">
                <a:solidFill>
                  <a:srgbClr val="FF0000"/>
                </a:solidFill>
                <a:ea typeface="黑体" pitchFamily="49" charset="-122"/>
              </a:rPr>
              <a:t>变态</a:t>
            </a:r>
            <a:r>
              <a:rPr lang="zh-CN" altLang="en-US" sz="2800" b="1">
                <a:solidFill>
                  <a:srgbClr val="0033CC"/>
                </a:solidFill>
                <a:ea typeface="黑体" pitchFamily="49" charset="-122"/>
              </a:rPr>
              <a:t>体现在逼小福子。</a:t>
            </a:r>
            <a:r>
              <a:rPr lang="zh-CN" altLang="en-US" sz="2800" b="1">
                <a:solidFill>
                  <a:srgbClr val="FF0000"/>
                </a:solidFill>
                <a:ea typeface="黑体" pitchFamily="49" charset="-122"/>
              </a:rPr>
              <a:t>敢作敢为</a:t>
            </a:r>
            <a:r>
              <a:rPr lang="zh-CN" altLang="en-US" sz="2800" b="1">
                <a:ea typeface="黑体" pitchFamily="49" charset="-122"/>
              </a:rPr>
              <a:t>体现在：为了和祥子结婚不惜与有钱的父亲</a:t>
            </a:r>
            <a:r>
              <a:rPr lang="en-US" altLang="zh-CN" sz="2800" b="1">
                <a:ea typeface="黑体" pitchFamily="49" charset="-122"/>
              </a:rPr>
              <a:t>——</a:t>
            </a:r>
            <a:r>
              <a:rPr lang="zh-CN" altLang="en-US" sz="2800" b="1">
                <a:ea typeface="黑体" pitchFamily="49" charset="-122"/>
              </a:rPr>
              <a:t>人和车厂的主人刘四爷决裂。</a:t>
            </a:r>
          </a:p>
          <a:p>
            <a:pPr>
              <a:spcBef>
                <a:spcPct val="50000"/>
              </a:spcBef>
              <a:buFont typeface="Arial" charset="0"/>
              <a:buNone/>
            </a:pPr>
            <a:r>
              <a:rPr lang="zh-CN" altLang="en-US" sz="2800" b="1">
                <a:ea typeface="黑体" pitchFamily="49" charset="-122"/>
              </a:rPr>
              <a:t>所以虎妞是一个具有</a:t>
            </a:r>
            <a:r>
              <a:rPr lang="zh-CN" altLang="en-US" sz="2800" b="1">
                <a:solidFill>
                  <a:srgbClr val="FF0000"/>
                </a:solidFill>
                <a:ea typeface="黑体" pitchFamily="49" charset="-122"/>
              </a:rPr>
              <a:t>双重性格</a:t>
            </a:r>
            <a:r>
              <a:rPr lang="zh-CN" altLang="en-US" sz="2800" b="1">
                <a:ea typeface="黑体" pitchFamily="49" charset="-122"/>
              </a:rPr>
              <a:t>的人，她既是一个旧社会沾染了许多恶习的妇女，又是旧社会的牺牲品。厉害、泼辣又极富同情心的虎妞，是书中最鲜明、生动的人物。</a:t>
            </a:r>
          </a:p>
          <a:p>
            <a:pPr>
              <a:spcBef>
                <a:spcPct val="20000"/>
              </a:spcBef>
              <a:buClr>
                <a:schemeClr val="accent1"/>
              </a:buClr>
              <a:buFont typeface="Wingdings" pitchFamily="2" charset="2"/>
              <a:buNone/>
            </a:pPr>
            <a:endParaRPr lang="en-US" altLang="zh-CN" sz="2800" b="1">
              <a:ea typeface="黑体" pitchFamily="49"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249" name="Rectangle 2"/>
          <p:cNvSpPr>
            <a:spLocks noGrp="1"/>
          </p:cNvSpPr>
          <p:nvPr>
            <p:ph type="title"/>
          </p:nvPr>
        </p:nvSpPr>
        <p:spPr>
          <a:xfrm>
            <a:off x="1763713" y="115888"/>
            <a:ext cx="6192837" cy="1143000"/>
          </a:xfrm>
        </p:spPr>
        <p:txBody>
          <a:bodyPr/>
          <a:lstStyle/>
          <a:p>
            <a:pPr eaLnBrk="1" hangingPunct="1"/>
            <a:r>
              <a:rPr lang="zh-CN" altLang="en-US" sz="3600" b="1" smtClean="0">
                <a:solidFill>
                  <a:srgbClr val="FF0000"/>
                </a:solidFill>
                <a:latin typeface="黑体" pitchFamily="49" charset="-122"/>
                <a:ea typeface="黑体" pitchFamily="49" charset="-122"/>
              </a:rPr>
              <a:t>自学指导（二）</a:t>
            </a:r>
          </a:p>
        </p:txBody>
      </p:sp>
      <p:sp>
        <p:nvSpPr>
          <p:cNvPr id="53250" name="Rectangle 3"/>
          <p:cNvSpPr>
            <a:spLocks noGrp="1"/>
          </p:cNvSpPr>
          <p:nvPr>
            <p:ph idx="1"/>
          </p:nvPr>
        </p:nvSpPr>
        <p:spPr>
          <a:xfrm>
            <a:off x="0" y="1484313"/>
            <a:ext cx="9144000" cy="5373687"/>
          </a:xfrm>
        </p:spPr>
        <p:txBody>
          <a:bodyPr/>
          <a:lstStyle/>
          <a:p>
            <a:pPr eaLnBrk="1" hangingPunct="1">
              <a:buFont typeface="Wingdings" pitchFamily="2" charset="2"/>
              <a:buNone/>
            </a:pPr>
            <a:r>
              <a:rPr lang="zh-CN" altLang="en-US" sz="3600" b="1" smtClean="0">
                <a:latin typeface="黑体" pitchFamily="49" charset="-122"/>
                <a:ea typeface="黑体" pitchFamily="49" charset="-122"/>
              </a:rPr>
              <a:t>阅读</a:t>
            </a:r>
          </a:p>
          <a:p>
            <a:pPr eaLnBrk="1" hangingPunct="1">
              <a:buFont typeface="Wingdings" pitchFamily="2" charset="2"/>
              <a:buNone/>
            </a:pPr>
            <a:r>
              <a:rPr lang="en-US" altLang="zh-CN" b="1" smtClean="0">
                <a:latin typeface="黑体" pitchFamily="49" charset="-122"/>
                <a:ea typeface="黑体" pitchFamily="49" charset="-122"/>
              </a:rPr>
              <a:t>1</a:t>
            </a:r>
            <a:r>
              <a:rPr lang="zh-CN" altLang="en-US" b="1" smtClean="0">
                <a:latin typeface="黑体" pitchFamily="49" charset="-122"/>
                <a:ea typeface="黑体" pitchFamily="49" charset="-122"/>
              </a:rPr>
              <a:t>、圈划出小说的艺术特色。</a:t>
            </a:r>
          </a:p>
          <a:p>
            <a:pPr eaLnBrk="1" hangingPunct="1">
              <a:buFont typeface="Wingdings" pitchFamily="2" charset="2"/>
              <a:buNone/>
            </a:pPr>
            <a:r>
              <a:rPr lang="en-US" altLang="zh-CN" b="1" smtClean="0"/>
              <a:t>2</a:t>
            </a:r>
            <a:r>
              <a:rPr lang="zh-CN" altLang="en-US" b="1" smtClean="0"/>
              <a:t>、</a:t>
            </a:r>
            <a:r>
              <a:rPr lang="zh-CN" altLang="en-US" b="1" smtClean="0">
                <a:ea typeface="黑体" pitchFamily="49" charset="-122"/>
              </a:rPr>
              <a:t>阅读这部名著之后，你有什么感受？请谈谈</a:t>
            </a:r>
          </a:p>
          <a:p>
            <a:pPr eaLnBrk="1" hangingPunct="1">
              <a:buFont typeface="Wingdings" pitchFamily="2" charset="2"/>
              <a:buNone/>
            </a:pPr>
            <a:endParaRPr lang="zh-CN" altLang="en-US" b="1" smtClean="0">
              <a:latin typeface="黑体" pitchFamily="49" charset="-122"/>
              <a:ea typeface="黑体" pitchFamily="49" charset="-122"/>
            </a:endParaRPr>
          </a:p>
          <a:p>
            <a:pPr eaLnBrk="1" hangingPunct="1">
              <a:buFont typeface="Wingdings" pitchFamily="2" charset="2"/>
              <a:buNone/>
            </a:pPr>
            <a:endParaRPr lang="zh-CN" altLang="en-US" sz="2400" b="1" smtClean="0">
              <a:solidFill>
                <a:srgbClr val="FF0000"/>
              </a:solidFill>
              <a:latin typeface="黑体" pitchFamily="49" charset="-122"/>
              <a:ea typeface="黑体" pitchFamily="49" charset="-122"/>
            </a:endParaRPr>
          </a:p>
          <a:p>
            <a:pPr algn="ctr" eaLnBrk="1" hangingPunct="1">
              <a:buFont typeface="Wingdings" pitchFamily="2" charset="2"/>
              <a:buNone/>
            </a:pPr>
            <a:r>
              <a:rPr lang="zh-CN" altLang="en-US" b="1" smtClean="0">
                <a:solidFill>
                  <a:srgbClr val="FF0000"/>
                </a:solidFill>
                <a:latin typeface="黑体" pitchFamily="49" charset="-122"/>
                <a:ea typeface="黑体" pitchFamily="49" charset="-122"/>
              </a:rPr>
              <a:t>   </a:t>
            </a:r>
            <a:endParaRPr lang="en-US" altLang="zh-CN" b="1" smtClean="0">
              <a:solidFill>
                <a:srgbClr val="FF0000"/>
              </a:solidFill>
              <a:latin typeface="黑体" pitchFamily="49" charset="-122"/>
              <a:ea typeface="黑体" pitchFamily="49" charset="-122"/>
            </a:endParaRPr>
          </a:p>
          <a:p>
            <a:pPr algn="ctr" eaLnBrk="1" hangingPunct="1">
              <a:buFont typeface="Wingdings" pitchFamily="2" charset="2"/>
              <a:buNone/>
            </a:pPr>
            <a:endParaRPr lang="en-US" altLang="zh-CN" sz="2800" b="1" smtClean="0">
              <a:solidFill>
                <a:srgbClr val="FF0000"/>
              </a:solidFill>
              <a:latin typeface="黑体" pitchFamily="49" charset="-122"/>
              <a:ea typeface="黑体" pitchFamily="49" charset="-122"/>
            </a:endParaRPr>
          </a:p>
          <a:p>
            <a:pPr algn="ctr" eaLnBrk="1" hangingPunct="1">
              <a:buFont typeface="Wingdings" pitchFamily="2" charset="2"/>
              <a:buNone/>
            </a:pPr>
            <a:endParaRPr lang="en-US" altLang="zh-CN" sz="2800" b="1" smtClean="0">
              <a:solidFill>
                <a:srgbClr val="FF0000"/>
              </a:solidFill>
              <a:latin typeface="黑体" pitchFamily="49" charset="-122"/>
              <a:ea typeface="黑体" pitchFamily="49" charset="-122"/>
            </a:endParaRPr>
          </a:p>
          <a:p>
            <a:pPr algn="ctr" eaLnBrk="1" hangingPunct="1">
              <a:buFont typeface="Wingdings" pitchFamily="2" charset="2"/>
              <a:buNone/>
            </a:pPr>
            <a:endParaRPr lang="zh-CN" altLang="en-US" sz="2800" b="1" smtClean="0">
              <a:solidFill>
                <a:srgbClr val="FF0000"/>
              </a:solidFill>
              <a:latin typeface="黑体" pitchFamily="49" charset="-122"/>
              <a:ea typeface="黑体" pitchFamily="49"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4273" name="Rectangle 2"/>
          <p:cNvSpPr>
            <a:spLocks noGrp="1"/>
          </p:cNvSpPr>
          <p:nvPr>
            <p:ph idx="1"/>
          </p:nvPr>
        </p:nvSpPr>
        <p:spPr>
          <a:xfrm>
            <a:off x="250825" y="260350"/>
            <a:ext cx="8351838" cy="1008063"/>
          </a:xfrm>
        </p:spPr>
        <p:txBody>
          <a:bodyPr/>
          <a:lstStyle/>
          <a:p>
            <a:pPr eaLnBrk="1" hangingPunct="1">
              <a:buFont typeface="Wingdings" pitchFamily="2" charset="2"/>
              <a:buNone/>
            </a:pPr>
            <a:r>
              <a:rPr lang="zh-CN" altLang="en-US" b="1" smtClean="0">
                <a:solidFill>
                  <a:srgbClr val="FF0000"/>
                </a:solidFill>
              </a:rPr>
              <a:t>二、谈谈阅读小说后的感受、启示。</a:t>
            </a:r>
          </a:p>
        </p:txBody>
      </p:sp>
      <p:sp>
        <p:nvSpPr>
          <p:cNvPr id="28675" name="Rectangle 3"/>
          <p:cNvSpPr>
            <a:spLocks noChangeArrowheads="1"/>
          </p:cNvSpPr>
          <p:nvPr/>
        </p:nvSpPr>
        <p:spPr bwMode="auto">
          <a:xfrm>
            <a:off x="0" y="1125538"/>
            <a:ext cx="9001125" cy="6069012"/>
          </a:xfrm>
          <a:prstGeom prst="rect">
            <a:avLst/>
          </a:prstGeom>
          <a:noFill/>
          <a:ln w="9525">
            <a:noFill/>
            <a:miter lim="800000"/>
            <a:headEnd/>
            <a:tailEnd/>
          </a:ln>
        </p:spPr>
        <p:txBody>
          <a:bodyPr>
            <a:spAutoFit/>
          </a:bodyPr>
          <a:lstStyle/>
          <a:p>
            <a:pPr>
              <a:lnSpc>
                <a:spcPct val="90000"/>
              </a:lnSpc>
              <a:spcBef>
                <a:spcPct val="20000"/>
              </a:spcBef>
              <a:buClr>
                <a:schemeClr val="accent1"/>
              </a:buClr>
              <a:buFont typeface="Wingdings" pitchFamily="2" charset="2"/>
              <a:buNone/>
            </a:pPr>
            <a:r>
              <a:rPr lang="en-US" altLang="zh-CN" sz="3600" b="1"/>
              <a:t>1</a:t>
            </a:r>
            <a:r>
              <a:rPr lang="zh-CN" altLang="en-US" sz="3600" b="1"/>
              <a:t>、小说让我们知道故事发生的</a:t>
            </a:r>
            <a:r>
              <a:rPr lang="en-US" altLang="zh-CN" sz="3600" b="1"/>
              <a:t>20</a:t>
            </a:r>
            <a:r>
              <a:rPr lang="zh-CN" altLang="en-US" sz="3600" b="1"/>
              <a:t>世纪</a:t>
            </a:r>
            <a:r>
              <a:rPr lang="en-US" altLang="zh-CN" sz="3600" b="1"/>
              <a:t>20</a:t>
            </a:r>
            <a:r>
              <a:rPr lang="zh-CN" altLang="en-US" sz="3600" b="1"/>
              <a:t>年代初中国的黑暗的社会现实，以及当时劳动人民真实的艰苦的生活状况。</a:t>
            </a:r>
          </a:p>
          <a:p>
            <a:pPr>
              <a:lnSpc>
                <a:spcPct val="90000"/>
              </a:lnSpc>
              <a:spcBef>
                <a:spcPct val="20000"/>
              </a:spcBef>
              <a:buClr>
                <a:schemeClr val="accent1"/>
              </a:buClr>
              <a:buFont typeface="Wingdings" pitchFamily="2" charset="2"/>
              <a:buNone/>
            </a:pPr>
            <a:r>
              <a:rPr lang="en-US" altLang="zh-CN" sz="3600" b="1"/>
              <a:t>2</a:t>
            </a:r>
            <a:r>
              <a:rPr lang="zh-CN" altLang="en-US" sz="3600" b="1"/>
              <a:t>、善于运用个性化的语言。老舍采用经过加工的</a:t>
            </a:r>
            <a:r>
              <a:rPr lang="zh-CN" altLang="en-US" sz="3600" b="1">
                <a:solidFill>
                  <a:srgbClr val="FF0000"/>
                </a:solidFill>
              </a:rPr>
              <a:t>北京口语</a:t>
            </a:r>
            <a:r>
              <a:rPr lang="zh-CN" altLang="en-US" sz="3600" b="1"/>
              <a:t>来刻画人物，叙述故事，表达情感，富有</a:t>
            </a:r>
            <a:r>
              <a:rPr lang="zh-CN" altLang="en-US" sz="3600" b="1">
                <a:solidFill>
                  <a:srgbClr val="FF0000"/>
                </a:solidFill>
              </a:rPr>
              <a:t>地方特色，不愧为语言艺术大师</a:t>
            </a:r>
            <a:r>
              <a:rPr lang="zh-CN" altLang="en-US" sz="3600" b="1"/>
              <a:t>。</a:t>
            </a:r>
          </a:p>
          <a:p>
            <a:pPr>
              <a:lnSpc>
                <a:spcPct val="90000"/>
              </a:lnSpc>
              <a:spcBef>
                <a:spcPct val="20000"/>
              </a:spcBef>
              <a:buClr>
                <a:schemeClr val="accent1"/>
              </a:buClr>
              <a:buFont typeface="Wingdings" pitchFamily="2" charset="2"/>
              <a:buNone/>
            </a:pPr>
            <a:r>
              <a:rPr lang="en-US" altLang="zh-CN" sz="3600" b="1"/>
              <a:t>3</a:t>
            </a:r>
            <a:r>
              <a:rPr lang="zh-CN" altLang="en-US" sz="3600" b="1"/>
              <a:t>、在当时的社会中，个人的努力不一定会得到相应的回报，靠个人的力量奋斗是没有出路的。</a:t>
            </a:r>
          </a:p>
          <a:p>
            <a:pPr>
              <a:lnSpc>
                <a:spcPct val="90000"/>
              </a:lnSpc>
              <a:spcBef>
                <a:spcPct val="50000"/>
              </a:spcBef>
              <a:buClr>
                <a:schemeClr val="accent1"/>
              </a:buClr>
              <a:buFont typeface="Wingdings" pitchFamily="2" charset="2"/>
              <a:buChar char="l"/>
            </a:pPr>
            <a:endParaRPr lang="zh-CN" altLang="en-US" sz="36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animEffect transition="in" filter="blinds(horizontal)">
                                      <p:cBhvr>
                                        <p:cTn id="7" dur="500"/>
                                        <p:tgtEl>
                                          <p:spTgt spid="286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8675">
                                            <p:txEl>
                                              <p:charRg st="54" end="115"/>
                                            </p:txEl>
                                          </p:spTgt>
                                        </p:tgtEl>
                                        <p:attrNameLst>
                                          <p:attrName>style.visibility</p:attrName>
                                        </p:attrNameLst>
                                      </p:cBhvr>
                                      <p:to>
                                        <p:strVal val="visible"/>
                                      </p:to>
                                    </p:set>
                                    <p:animEffect transition="in" filter="blinds(horizontal)">
                                      <p:cBhvr>
                                        <p:cTn id="12" dur="500"/>
                                        <p:tgtEl>
                                          <p:spTgt spid="28675">
                                            <p:txEl>
                                              <p:charRg st="54" end="11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8675">
                                            <p:txEl>
                                              <p:charRg st="115" end="158"/>
                                            </p:txEl>
                                          </p:spTgt>
                                        </p:tgtEl>
                                        <p:attrNameLst>
                                          <p:attrName>style.visibility</p:attrName>
                                        </p:attrNameLst>
                                      </p:cBhvr>
                                      <p:to>
                                        <p:strVal val="visible"/>
                                      </p:to>
                                    </p:set>
                                    <p:animEffect transition="in" filter="blinds(horizontal)">
                                      <p:cBhvr>
                                        <p:cTn id="17" dur="500"/>
                                        <p:tgtEl>
                                          <p:spTgt spid="28675">
                                            <p:txEl>
                                              <p:charRg st="115" end="15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5" descr="u=3205116566,2420836675&amp;gp=1">
            <a:hlinkClick r:id="rId3"/>
          </p:cNvPr>
          <p:cNvPicPr>
            <a:picLocks noGrp="1" noChangeAspect="1"/>
          </p:cNvPicPr>
          <p:nvPr>
            <p:ph idx="1"/>
            <p:custDataLst>
              <p:tags r:id="rId1"/>
            </p:custDataLst>
          </p:nvPr>
        </p:nvPicPr>
        <p:blipFill>
          <a:blip r:embed="rId4"/>
          <a:srcRect/>
          <a:stretch>
            <a:fillRect/>
          </a:stretch>
        </p:blipFill>
        <p:spPr>
          <a:xfrm>
            <a:off x="6402388" y="263525"/>
            <a:ext cx="2563812" cy="2708275"/>
          </a:xfrm>
        </p:spPr>
      </p:pic>
      <p:sp>
        <p:nvSpPr>
          <p:cNvPr id="17410" name="文本框 3"/>
          <p:cNvSpPr txBox="1">
            <a:spLocks noChangeArrowheads="1"/>
          </p:cNvSpPr>
          <p:nvPr/>
        </p:nvSpPr>
        <p:spPr bwMode="auto">
          <a:xfrm>
            <a:off x="463550" y="2443163"/>
            <a:ext cx="7797800" cy="3106737"/>
          </a:xfrm>
          <a:prstGeom prst="rect">
            <a:avLst/>
          </a:prstGeom>
          <a:noFill/>
          <a:ln w="9525">
            <a:noFill/>
            <a:miter lim="800000"/>
            <a:headEnd/>
            <a:tailEnd/>
          </a:ln>
        </p:spPr>
        <p:txBody>
          <a:bodyPr>
            <a:spAutoFit/>
          </a:bodyPr>
          <a:lstStyle/>
          <a:p>
            <a:pPr>
              <a:buFont typeface="Arial" charset="0"/>
              <a:buNone/>
            </a:pPr>
            <a:r>
              <a:rPr lang="zh-CN" altLang="en-US" sz="2800"/>
              <a:t>一个最多产的作家：著述洋洋千万言</a:t>
            </a:r>
          </a:p>
          <a:p>
            <a:pPr>
              <a:buFont typeface="Arial" charset="0"/>
              <a:buNone/>
            </a:pPr>
            <a:r>
              <a:rPr lang="zh-CN" altLang="en-US" sz="2800"/>
              <a:t>一个最全面的作家：小说、散文、诗歌、戏剧……</a:t>
            </a:r>
          </a:p>
          <a:p>
            <a:pPr>
              <a:buFont typeface="Arial" charset="0"/>
              <a:buNone/>
            </a:pPr>
            <a:r>
              <a:rPr lang="zh-CN" altLang="en-US" sz="2800"/>
              <a:t>一个最有味道的作家：执京味小说之牛耳</a:t>
            </a:r>
          </a:p>
          <a:p>
            <a:pPr>
              <a:buFont typeface="Arial" charset="0"/>
              <a:buNone/>
            </a:pPr>
            <a:r>
              <a:rPr lang="zh-CN" altLang="en-US" sz="2800"/>
              <a:t>一个敢于面对死亡，并且一定能够在死的黑洞中透析生命的作家</a:t>
            </a:r>
          </a:p>
          <a:p>
            <a:pPr>
              <a:buFont typeface="Arial" charset="0"/>
              <a:buNone/>
            </a:pPr>
            <a:r>
              <a:rPr lang="zh-CN" altLang="en-US" sz="2800"/>
              <a:t>一个被国际文坛久久关注并不断被神话的作家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0243"/>
                                        </p:tgtEl>
                                        <p:attrNameLst>
                                          <p:attrName>style.visibility</p:attrName>
                                        </p:attrNameLst>
                                      </p:cBhvr>
                                      <p:to>
                                        <p:strVal val="visible"/>
                                      </p:to>
                                    </p:set>
                                    <p:animEffect transition="in" filter="slide(fromBottom)">
                                      <p:cBhvr>
                                        <p:cTn id="7" dur="5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p:cNvSpPr>
          <p:nvPr>
            <p:ph idx="1"/>
          </p:nvPr>
        </p:nvSpPr>
        <p:spPr>
          <a:xfrm>
            <a:off x="395288" y="1412875"/>
            <a:ext cx="8424862" cy="5445125"/>
          </a:xfrm>
        </p:spPr>
        <p:txBody>
          <a:bodyPr/>
          <a:lstStyle/>
          <a:p>
            <a:pPr eaLnBrk="1" hangingPunct="1">
              <a:buFont typeface="Wingdings" pitchFamily="2" charset="2"/>
              <a:buNone/>
            </a:pPr>
            <a:r>
              <a:rPr lang="zh-CN" altLang="en-US" b="1" smtClean="0">
                <a:solidFill>
                  <a:srgbClr val="0000FF"/>
                </a:solidFill>
                <a:latin typeface="黑体" pitchFamily="49" charset="-122"/>
                <a:ea typeface="黑体" pitchFamily="49" charset="-122"/>
              </a:rPr>
              <a:t>（1）、热汤像股线似的一直通到腹部，打了两个响嗝，他知道自己又有了命。</a:t>
            </a:r>
          </a:p>
          <a:p>
            <a:pPr eaLnBrk="1" hangingPunct="1">
              <a:buFont typeface="Wingdings" pitchFamily="2" charset="2"/>
              <a:buNone/>
            </a:pPr>
            <a:r>
              <a:rPr lang="zh-CN" altLang="en-US" b="1" smtClean="0">
                <a:solidFill>
                  <a:srgbClr val="0000FF"/>
                </a:solidFill>
                <a:latin typeface="黑体" pitchFamily="49" charset="-122"/>
                <a:ea typeface="黑体" pitchFamily="49" charset="-122"/>
              </a:rPr>
              <a:t> （2）、她拿出一毛钱来，道：</a:t>
            </a:r>
            <a:r>
              <a:rPr lang="zh-CN" altLang="en-US" b="1" smtClean="0">
                <a:solidFill>
                  <a:srgbClr val="0000FF"/>
                </a:solidFill>
                <a:ea typeface="黑体" pitchFamily="49" charset="-122"/>
              </a:rPr>
              <a:t>“</a:t>
            </a:r>
            <a:r>
              <a:rPr lang="zh-CN" altLang="en-US" b="1" smtClean="0">
                <a:solidFill>
                  <a:srgbClr val="0000FF"/>
                </a:solidFill>
                <a:latin typeface="黑体" pitchFamily="49" charset="-122"/>
                <a:ea typeface="黑体" pitchFamily="49" charset="-122"/>
              </a:rPr>
              <a:t>拿去，别拿眼紧扫搭着我！</a:t>
            </a:r>
            <a:r>
              <a:rPr lang="zh-CN" altLang="en-US" b="1" smtClean="0">
                <a:solidFill>
                  <a:srgbClr val="0000FF"/>
                </a:solidFill>
                <a:ea typeface="黑体" pitchFamily="49" charset="-122"/>
              </a:rPr>
              <a:t>”</a:t>
            </a:r>
            <a:endParaRPr lang="zh-CN" altLang="en-US" b="1" smtClean="0">
              <a:solidFill>
                <a:srgbClr val="0000FF"/>
              </a:solidFill>
              <a:latin typeface="黑体" pitchFamily="49" charset="-122"/>
              <a:ea typeface="黑体" pitchFamily="49" charset="-122"/>
            </a:endParaRPr>
          </a:p>
          <a:p>
            <a:pPr eaLnBrk="1" hangingPunct="1">
              <a:buFont typeface="Wingdings" pitchFamily="2" charset="2"/>
              <a:buNone/>
            </a:pPr>
            <a:r>
              <a:rPr lang="zh-CN" altLang="en-US" b="1" smtClean="0">
                <a:solidFill>
                  <a:srgbClr val="0000FF"/>
                </a:solidFill>
                <a:latin typeface="黑体" pitchFamily="49" charset="-122"/>
                <a:ea typeface="黑体" pitchFamily="49" charset="-122"/>
              </a:rPr>
              <a:t> （3）、刘四爷的眼里不揉沙子</a:t>
            </a:r>
            <a:r>
              <a:rPr lang="zh-CN" altLang="en-US" b="1" smtClean="0">
                <a:solidFill>
                  <a:srgbClr val="0000FF"/>
                </a:solidFill>
                <a:ea typeface="黑体" pitchFamily="49" charset="-122"/>
                <a:sym typeface="宋体" charset="-122"/>
              </a:rPr>
              <a:t>……</a:t>
            </a:r>
            <a:r>
              <a:rPr lang="zh-CN" altLang="en-US" b="1" smtClean="0">
                <a:solidFill>
                  <a:srgbClr val="0000FF"/>
                </a:solidFill>
                <a:latin typeface="黑体" pitchFamily="49" charset="-122"/>
                <a:ea typeface="黑体" pitchFamily="49" charset="-122"/>
                <a:sym typeface="宋体" charset="-122"/>
              </a:rPr>
              <a:t>刘四自幼便是放屁崩坑儿的人！</a:t>
            </a:r>
          </a:p>
          <a:p>
            <a:pPr eaLnBrk="1" hangingPunct="1">
              <a:buFont typeface="Wingdings" pitchFamily="2" charset="2"/>
              <a:buNone/>
            </a:pPr>
            <a:r>
              <a:rPr lang="zh-CN" altLang="en-US" b="1" smtClean="0">
                <a:solidFill>
                  <a:srgbClr val="FF0000"/>
                </a:solidFill>
                <a:latin typeface="黑体" pitchFamily="49" charset="-122"/>
                <a:ea typeface="黑体" pitchFamily="49" charset="-122"/>
              </a:rPr>
              <a:t>艺术特色：</a:t>
            </a:r>
          </a:p>
          <a:p>
            <a:pPr eaLnBrk="1" hangingPunct="1">
              <a:buFont typeface="Wingdings" pitchFamily="2" charset="2"/>
              <a:buNone/>
            </a:pPr>
            <a:r>
              <a:rPr lang="en-US" altLang="zh-CN" b="1" smtClean="0">
                <a:solidFill>
                  <a:srgbClr val="FF0000"/>
                </a:solidFill>
                <a:latin typeface="黑体" pitchFamily="49" charset="-122"/>
                <a:ea typeface="黑体" pitchFamily="49" charset="-122"/>
              </a:rPr>
              <a:t>1</a:t>
            </a:r>
            <a:r>
              <a:rPr lang="zh-CN" altLang="en-US" b="1" smtClean="0">
                <a:solidFill>
                  <a:srgbClr val="FF0000"/>
                </a:solidFill>
                <a:latin typeface="黑体" pitchFamily="49" charset="-122"/>
                <a:ea typeface="黑体" pitchFamily="49" charset="-122"/>
              </a:rPr>
              <a:t>、</a:t>
            </a:r>
            <a:r>
              <a:rPr lang="zh-CN" altLang="en-US" b="1" smtClean="0">
                <a:latin typeface="黑体" pitchFamily="49" charset="-122"/>
                <a:ea typeface="黑体" pitchFamily="49" charset="-122"/>
              </a:rPr>
              <a:t>京味儿</a:t>
            </a:r>
            <a:r>
              <a:rPr lang="zh-CN" altLang="en-US" b="1" smtClean="0">
                <a:solidFill>
                  <a:srgbClr val="FF0000"/>
                </a:solidFill>
                <a:latin typeface="黑体" pitchFamily="49" charset="-122"/>
                <a:ea typeface="黑体" pitchFamily="49" charset="-122"/>
              </a:rPr>
              <a:t>特别重，语言</a:t>
            </a:r>
            <a:r>
              <a:rPr lang="zh-CN" altLang="en-US" b="1" smtClean="0">
                <a:latin typeface="黑体" pitchFamily="49" charset="-122"/>
                <a:ea typeface="黑体" pitchFamily="49" charset="-122"/>
              </a:rPr>
              <a:t>朴实自然，生动活泼</a:t>
            </a:r>
            <a:r>
              <a:rPr lang="zh-CN" altLang="en-US" b="1" smtClean="0">
                <a:solidFill>
                  <a:srgbClr val="FF0000"/>
                </a:solidFill>
                <a:latin typeface="黑体" pitchFamily="49" charset="-122"/>
                <a:ea typeface="黑体" pitchFamily="49" charset="-122"/>
              </a:rPr>
              <a:t>，具有</a:t>
            </a:r>
            <a:r>
              <a:rPr lang="zh-CN" altLang="en-US" b="1" smtClean="0">
                <a:latin typeface="黑体" pitchFamily="49" charset="-122"/>
                <a:ea typeface="黑体" pitchFamily="49" charset="-122"/>
              </a:rPr>
              <a:t>鲜明的</a:t>
            </a:r>
            <a:r>
              <a:rPr lang="zh-CN" altLang="en-US" b="1" smtClean="0">
                <a:solidFill>
                  <a:srgbClr val="FF0000"/>
                </a:solidFill>
                <a:latin typeface="黑体" pitchFamily="49" charset="-122"/>
                <a:ea typeface="黑体" pitchFamily="49" charset="-122"/>
              </a:rPr>
              <a:t>民族风格</a:t>
            </a:r>
            <a:r>
              <a:rPr lang="zh-CN" altLang="en-US" b="1" smtClean="0">
                <a:latin typeface="黑体" pitchFamily="49" charset="-122"/>
                <a:ea typeface="黑体" pitchFamily="49" charset="-122"/>
              </a:rPr>
              <a:t>和地方特色</a:t>
            </a:r>
            <a:r>
              <a:rPr lang="zh-CN" altLang="en-US" b="1" smtClean="0">
                <a:solidFill>
                  <a:srgbClr val="FF0000"/>
                </a:solidFill>
                <a:latin typeface="黑体" pitchFamily="49" charset="-122"/>
                <a:ea typeface="黑体" pitchFamily="49" charset="-122"/>
              </a:rPr>
              <a:t>。</a:t>
            </a:r>
          </a:p>
        </p:txBody>
      </p:sp>
      <p:sp>
        <p:nvSpPr>
          <p:cNvPr id="55298" name="Rectangle 3"/>
          <p:cNvSpPr>
            <a:spLocks noGrp="1"/>
          </p:cNvSpPr>
          <p:nvPr>
            <p:ph type="title"/>
          </p:nvPr>
        </p:nvSpPr>
        <p:spPr>
          <a:xfrm>
            <a:off x="250825" y="-90488"/>
            <a:ext cx="8229600" cy="1133476"/>
          </a:xfrm>
        </p:spPr>
        <p:txBody>
          <a:bodyPr/>
          <a:lstStyle/>
          <a:p>
            <a:pPr eaLnBrk="1" hangingPunct="1"/>
            <a:r>
              <a:rPr lang="zh-CN" altLang="en-US" b="1" smtClean="0">
                <a:solidFill>
                  <a:srgbClr val="FF0000"/>
                </a:solidFill>
                <a:latin typeface="黑体" pitchFamily="49" charset="-122"/>
                <a:ea typeface="黑体" pitchFamily="49" charset="-122"/>
              </a:rPr>
              <a:t>自学检测（二）</a:t>
            </a:r>
          </a:p>
        </p:txBody>
      </p:sp>
      <p:sp>
        <p:nvSpPr>
          <p:cNvPr id="25604" name="Rectangle 4"/>
          <p:cNvSpPr>
            <a:spLocks noChangeArrowheads="1"/>
          </p:cNvSpPr>
          <p:nvPr/>
        </p:nvSpPr>
        <p:spPr bwMode="auto">
          <a:xfrm>
            <a:off x="2916238" y="5805488"/>
            <a:ext cx="1655762" cy="431800"/>
          </a:xfrm>
          <a:prstGeom prst="rect">
            <a:avLst/>
          </a:prstGeom>
          <a:solidFill>
            <a:schemeClr val="accent1"/>
          </a:solidFill>
          <a:ln w="9525">
            <a:solidFill>
              <a:schemeClr val="tx1"/>
            </a:solidFill>
            <a:miter lim="800000"/>
            <a:headEnd/>
            <a:tailEnd/>
          </a:ln>
        </p:spPr>
        <p:txBody>
          <a:bodyPr wrap="none" anchor="ctr"/>
          <a:lstStyle/>
          <a:p>
            <a:pPr>
              <a:buFont typeface="Arial" charset="0"/>
              <a:buNone/>
            </a:pPr>
            <a:endParaRPr lang="zh-CN" altLang="en-US"/>
          </a:p>
        </p:txBody>
      </p:sp>
      <p:sp>
        <p:nvSpPr>
          <p:cNvPr id="25605" name="Rectangle 5"/>
          <p:cNvSpPr>
            <a:spLocks noChangeArrowheads="1"/>
          </p:cNvSpPr>
          <p:nvPr/>
        </p:nvSpPr>
        <p:spPr bwMode="auto">
          <a:xfrm>
            <a:off x="6875463" y="5300663"/>
            <a:ext cx="1512887" cy="504825"/>
          </a:xfrm>
          <a:prstGeom prst="rect">
            <a:avLst/>
          </a:prstGeom>
          <a:solidFill>
            <a:schemeClr val="accent1"/>
          </a:solidFill>
          <a:ln w="9525">
            <a:solidFill>
              <a:schemeClr val="tx1"/>
            </a:solidFill>
            <a:miter lim="800000"/>
            <a:headEnd/>
            <a:tailEnd/>
          </a:ln>
        </p:spPr>
        <p:txBody>
          <a:bodyPr wrap="none" anchor="ctr"/>
          <a:lstStyle/>
          <a:p>
            <a:pPr>
              <a:buFont typeface="Arial" charset="0"/>
              <a:buNone/>
            </a:pPr>
            <a:endParaRPr lang="zh-CN" altLang="en-US"/>
          </a:p>
        </p:txBody>
      </p:sp>
      <p:sp>
        <p:nvSpPr>
          <p:cNvPr id="25606" name="Rectangle 6"/>
          <p:cNvSpPr>
            <a:spLocks noChangeArrowheads="1"/>
          </p:cNvSpPr>
          <p:nvPr/>
        </p:nvSpPr>
        <p:spPr bwMode="auto">
          <a:xfrm>
            <a:off x="1116013" y="5229225"/>
            <a:ext cx="1152525" cy="503238"/>
          </a:xfrm>
          <a:prstGeom prst="rect">
            <a:avLst/>
          </a:prstGeom>
          <a:solidFill>
            <a:schemeClr val="accent1"/>
          </a:solidFill>
          <a:ln w="9525">
            <a:solidFill>
              <a:schemeClr val="tx1"/>
            </a:solidFill>
            <a:miter lim="800000"/>
            <a:headEnd/>
            <a:tailEnd/>
          </a:ln>
        </p:spPr>
        <p:txBody>
          <a:bodyPr wrap="none" anchor="ctr"/>
          <a:lstStyle/>
          <a:p>
            <a:pPr>
              <a:buFont typeface="Arial" charset="0"/>
              <a:buNone/>
            </a:pPr>
            <a:endParaRPr lang="zh-CN" altLang="en-US"/>
          </a:p>
        </p:txBody>
      </p:sp>
      <p:sp>
        <p:nvSpPr>
          <p:cNvPr id="55302" name="Rectangle 7"/>
          <p:cNvSpPr>
            <a:spLocks noChangeArrowheads="1"/>
          </p:cNvSpPr>
          <p:nvPr/>
        </p:nvSpPr>
        <p:spPr bwMode="auto">
          <a:xfrm>
            <a:off x="14288" y="549275"/>
            <a:ext cx="8229600" cy="1143000"/>
          </a:xfrm>
          <a:prstGeom prst="rect">
            <a:avLst/>
          </a:prstGeom>
          <a:noFill/>
          <a:ln w="9525">
            <a:noFill/>
            <a:miter lim="800000"/>
            <a:headEnd/>
            <a:tailEnd/>
          </a:ln>
        </p:spPr>
        <p:txBody>
          <a:bodyPr anchor="ctr"/>
          <a:lstStyle/>
          <a:p>
            <a:pPr>
              <a:buFont typeface="Arial" charset="0"/>
              <a:buNone/>
            </a:pPr>
            <a:r>
              <a:rPr lang="zh-CN" altLang="en-US" sz="3800" b="1">
                <a:latin typeface="黑体" pitchFamily="49" charset="-122"/>
                <a:ea typeface="黑体" pitchFamily="49" charset="-122"/>
              </a:rPr>
              <a:t>一、根据材料，补充艺术特色</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25604"/>
                                        </p:tgtEl>
                                      </p:cBhvr>
                                    </p:animEffect>
                                    <p:set>
                                      <p:cBhvr>
                                        <p:cTn id="7" dur="1" fill="hold">
                                          <p:stCondLst>
                                            <p:cond delay="499"/>
                                          </p:stCondLst>
                                        </p:cTn>
                                        <p:tgtEl>
                                          <p:spTgt spid="2560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25605"/>
                                        </p:tgtEl>
                                      </p:cBhvr>
                                    </p:animEffect>
                                    <p:set>
                                      <p:cBhvr>
                                        <p:cTn id="12" dur="1" fill="hold">
                                          <p:stCondLst>
                                            <p:cond delay="499"/>
                                          </p:stCondLst>
                                        </p:cTn>
                                        <p:tgtEl>
                                          <p:spTgt spid="2560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0" nodeType="clickEffect">
                                  <p:stCondLst>
                                    <p:cond delay="0"/>
                                  </p:stCondLst>
                                  <p:childTnLst>
                                    <p:animEffect transition="out" filter="blinds(horizontal)">
                                      <p:cBhvr>
                                        <p:cTn id="16" dur="500"/>
                                        <p:tgtEl>
                                          <p:spTgt spid="25606"/>
                                        </p:tgtEl>
                                      </p:cBhvr>
                                    </p:animEffect>
                                    <p:set>
                                      <p:cBhvr>
                                        <p:cTn id="17" dur="1" fill="hold">
                                          <p:stCondLst>
                                            <p:cond delay="499"/>
                                          </p:stCondLst>
                                        </p:cTn>
                                        <p:tgtEl>
                                          <p:spTgt spid="2560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animBg="1"/>
      <p:bldP spid="25605" grpId="0" animBg="1"/>
      <p:bldP spid="25606" grpId="0" animBg="1"/>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6321" name="Rectangle 2"/>
          <p:cNvSpPr>
            <a:spLocks noGrp="1"/>
          </p:cNvSpPr>
          <p:nvPr>
            <p:ph idx="1"/>
          </p:nvPr>
        </p:nvSpPr>
        <p:spPr>
          <a:xfrm>
            <a:off x="34925" y="692150"/>
            <a:ext cx="8929688" cy="4530725"/>
          </a:xfrm>
        </p:spPr>
        <p:txBody>
          <a:bodyPr/>
          <a:lstStyle/>
          <a:p>
            <a:pPr eaLnBrk="1" hangingPunct="1">
              <a:spcBef>
                <a:spcPct val="50000"/>
              </a:spcBef>
              <a:buClrTx/>
              <a:buFont typeface="Wingdings" pitchFamily="2" charset="2"/>
              <a:buNone/>
            </a:pPr>
            <a:r>
              <a:rPr lang="zh-CN" altLang="en-US" sz="3600" b="1" smtClean="0">
                <a:solidFill>
                  <a:srgbClr val="FF0000"/>
                </a:solidFill>
                <a:latin typeface="黑体" pitchFamily="49" charset="-122"/>
                <a:ea typeface="黑体" pitchFamily="49" charset="-122"/>
              </a:rPr>
              <a:t>   围绕祥子</a:t>
            </a:r>
            <a:r>
              <a:rPr lang="zh-CN" altLang="en-US" sz="3600" b="1" smtClean="0">
                <a:latin typeface="黑体" pitchFamily="49" charset="-122"/>
                <a:ea typeface="黑体" pitchFamily="49" charset="-122"/>
              </a:rPr>
              <a:t>积极向上</a:t>
            </a:r>
            <a:r>
              <a:rPr lang="en-US" altLang="zh-CN" sz="3600" b="1" smtClean="0">
                <a:ea typeface="黑体" pitchFamily="49" charset="-122"/>
              </a:rPr>
              <a:t>——</a:t>
            </a:r>
            <a:r>
              <a:rPr lang="zh-CN" altLang="en-US" sz="3600" b="1" smtClean="0">
                <a:latin typeface="黑体" pitchFamily="49" charset="-122"/>
                <a:ea typeface="黑体" pitchFamily="49" charset="-122"/>
              </a:rPr>
              <a:t>不甘失败</a:t>
            </a:r>
            <a:r>
              <a:rPr lang="en-US" altLang="zh-CN" sz="3600" b="1" smtClean="0">
                <a:ea typeface="黑体" pitchFamily="49" charset="-122"/>
              </a:rPr>
              <a:t>——</a:t>
            </a:r>
            <a:r>
              <a:rPr lang="zh-CN" altLang="en-US" sz="3600" b="1" smtClean="0">
                <a:latin typeface="黑体" pitchFamily="49" charset="-122"/>
                <a:ea typeface="黑体" pitchFamily="49" charset="-122"/>
              </a:rPr>
              <a:t>自甘堕落</a:t>
            </a:r>
            <a:r>
              <a:rPr lang="zh-CN" altLang="en-US" sz="3600" b="1" smtClean="0">
                <a:solidFill>
                  <a:srgbClr val="FF0000"/>
                </a:solidFill>
                <a:latin typeface="黑体" pitchFamily="49" charset="-122"/>
                <a:ea typeface="黑体" pitchFamily="49" charset="-122"/>
              </a:rPr>
              <a:t>（三起三落）这条生活道路的主线，安排事件，展开情节，并引出其他人物，单线严谨，既充分展示了祥子性格发展变化的轨迹，又深刻揭示祥子与其所处的广阔而复杂的社会环境之间的密切联系。</a:t>
            </a:r>
          </a:p>
          <a:p>
            <a:pPr eaLnBrk="1" hangingPunct="1"/>
            <a:endParaRPr lang="zh-CN" altLang="en-US" smtClean="0">
              <a:latin typeface="黑体" pitchFamily="49" charset="-122"/>
              <a:ea typeface="黑体" pitchFamily="49" charset="-122"/>
            </a:endParaRPr>
          </a:p>
        </p:txBody>
      </p:sp>
      <p:sp>
        <p:nvSpPr>
          <p:cNvPr id="56322" name="Rectangle 3"/>
          <p:cNvSpPr>
            <a:spLocks noChangeArrowheads="1"/>
          </p:cNvSpPr>
          <p:nvPr/>
        </p:nvSpPr>
        <p:spPr bwMode="auto">
          <a:xfrm>
            <a:off x="17463" y="4868863"/>
            <a:ext cx="8964612" cy="1008062"/>
          </a:xfrm>
          <a:prstGeom prst="rect">
            <a:avLst/>
          </a:prstGeom>
          <a:noFill/>
          <a:ln w="9525">
            <a:noFill/>
            <a:miter lim="800000"/>
            <a:headEnd/>
            <a:tailEnd/>
          </a:ln>
        </p:spPr>
        <p:txBody>
          <a:bodyPr/>
          <a:lstStyle/>
          <a:p>
            <a:pPr marL="342900" indent="-342900">
              <a:lnSpc>
                <a:spcPct val="90000"/>
              </a:lnSpc>
              <a:buFont typeface="Arial" charset="0"/>
              <a:buNone/>
            </a:pPr>
            <a:r>
              <a:rPr lang="en-US" altLang="zh-CN" sz="3200" b="1">
                <a:latin typeface="黑体" pitchFamily="49" charset="-122"/>
                <a:ea typeface="黑体" pitchFamily="49" charset="-122"/>
              </a:rPr>
              <a:t>2</a:t>
            </a:r>
            <a:r>
              <a:rPr lang="zh-CN" altLang="en-US" sz="3200" b="1">
                <a:latin typeface="黑体" pitchFamily="49" charset="-122"/>
                <a:ea typeface="黑体" pitchFamily="49" charset="-122"/>
              </a:rPr>
              <a:t>、采用传统小说的纵向结构，情节清晰。</a:t>
            </a:r>
            <a:endParaRPr lang="zh-CN" altLang="en-US" sz="2800" b="1">
              <a:latin typeface="黑体" pitchFamily="49" charset="-122"/>
              <a:ea typeface="黑体" pitchFamily="49" charset="-122"/>
            </a:endParaRPr>
          </a:p>
        </p:txBody>
      </p:sp>
      <p:sp>
        <p:nvSpPr>
          <p:cNvPr id="26628" name="Rectangle 4"/>
          <p:cNvSpPr>
            <a:spLocks noChangeArrowheads="1"/>
          </p:cNvSpPr>
          <p:nvPr/>
        </p:nvSpPr>
        <p:spPr bwMode="auto">
          <a:xfrm>
            <a:off x="3635375" y="4868863"/>
            <a:ext cx="865188" cy="504825"/>
          </a:xfrm>
          <a:prstGeom prst="rect">
            <a:avLst/>
          </a:prstGeom>
          <a:solidFill>
            <a:schemeClr val="accent1"/>
          </a:solidFill>
          <a:ln w="9525">
            <a:solidFill>
              <a:schemeClr val="tx1"/>
            </a:solidFill>
            <a:miter lim="800000"/>
            <a:headEnd/>
            <a:tailEnd/>
          </a:ln>
        </p:spPr>
        <p:txBody>
          <a:bodyPr wrap="none" anchor="ctr"/>
          <a:lstStyle/>
          <a:p>
            <a:pPr>
              <a:buFont typeface="Arial" charset="0"/>
              <a:buNone/>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26628"/>
                                        </p:tgtEl>
                                      </p:cBhvr>
                                    </p:animEffect>
                                    <p:set>
                                      <p:cBhvr>
                                        <p:cTn id="7" dur="1" fill="hold">
                                          <p:stCondLst>
                                            <p:cond delay="499"/>
                                          </p:stCondLst>
                                        </p:cTn>
                                        <p:tgtEl>
                                          <p:spTgt spid="266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animBg="1"/>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7345" name="Rectangle 2"/>
          <p:cNvSpPr>
            <a:spLocks noGrp="1"/>
          </p:cNvSpPr>
          <p:nvPr>
            <p:ph idx="1"/>
          </p:nvPr>
        </p:nvSpPr>
        <p:spPr>
          <a:xfrm>
            <a:off x="457200" y="476250"/>
            <a:ext cx="8229600" cy="4530725"/>
          </a:xfrm>
        </p:spPr>
        <p:txBody>
          <a:bodyPr/>
          <a:lstStyle/>
          <a:p>
            <a:pPr eaLnBrk="1" hangingPunct="1">
              <a:lnSpc>
                <a:spcPct val="90000"/>
              </a:lnSpc>
              <a:spcBef>
                <a:spcPct val="0"/>
              </a:spcBef>
              <a:buClrTx/>
              <a:buFont typeface="Wingdings" pitchFamily="2" charset="2"/>
              <a:buNone/>
            </a:pPr>
            <a:r>
              <a:rPr lang="zh-CN" altLang="en-US" smtClean="0">
                <a:latin typeface="黑体" pitchFamily="49" charset="-122"/>
                <a:ea typeface="黑体" pitchFamily="49" charset="-122"/>
              </a:rPr>
              <a:t>（</a:t>
            </a:r>
            <a:r>
              <a:rPr lang="en-US" altLang="zh-CN" smtClean="0">
                <a:latin typeface="黑体" pitchFamily="49" charset="-122"/>
                <a:ea typeface="黑体" pitchFamily="49" charset="-122"/>
              </a:rPr>
              <a:t>1</a:t>
            </a:r>
            <a:r>
              <a:rPr lang="zh-CN" altLang="en-US" smtClean="0">
                <a:latin typeface="黑体" pitchFamily="49" charset="-122"/>
                <a:ea typeface="黑体" pitchFamily="49" charset="-122"/>
              </a:rPr>
              <a:t>）、祥子的手哆嗦得更厉害了，揣起保单，拉起车，几乎要哭出来。拉到个僻静地方，细细端详自己的车，在漆板上试着照照自己的脸！越看越可爱，就是那不尽合自己的理想的地方也都可以原谅了，因为已经是自己的车了。 </a:t>
            </a:r>
          </a:p>
          <a:p>
            <a:pPr eaLnBrk="1" hangingPunct="1">
              <a:lnSpc>
                <a:spcPct val="90000"/>
              </a:lnSpc>
              <a:spcBef>
                <a:spcPct val="0"/>
              </a:spcBef>
              <a:buClrTx/>
              <a:buFont typeface="Wingdings" pitchFamily="2" charset="2"/>
              <a:buNone/>
            </a:pPr>
            <a:r>
              <a:rPr lang="zh-CN" altLang="en-US" smtClean="0">
                <a:solidFill>
                  <a:srgbClr val="0000FF"/>
                </a:solidFill>
                <a:latin typeface="黑体" pitchFamily="49" charset="-122"/>
                <a:ea typeface="黑体" pitchFamily="49" charset="-122"/>
              </a:rPr>
              <a:t>（</a:t>
            </a:r>
            <a:r>
              <a:rPr lang="en-US" altLang="zh-CN" smtClean="0">
                <a:solidFill>
                  <a:srgbClr val="0000FF"/>
                </a:solidFill>
                <a:latin typeface="黑体" pitchFamily="49" charset="-122"/>
                <a:ea typeface="黑体" pitchFamily="49" charset="-122"/>
              </a:rPr>
              <a:t>2</a:t>
            </a:r>
            <a:r>
              <a:rPr lang="zh-CN" altLang="en-US" smtClean="0">
                <a:solidFill>
                  <a:srgbClr val="0000FF"/>
                </a:solidFill>
                <a:latin typeface="黑体" pitchFamily="49" charset="-122"/>
                <a:ea typeface="黑体" pitchFamily="49" charset="-122"/>
              </a:rPr>
              <a:t>）、他已经顾不过命来。雨住一会儿．又下一阵儿，比以前小了许多，祥子一口气跑回了家。抱着火，烤了一阵，他哆嗦得像风雨中的树叶。</a:t>
            </a:r>
            <a:endParaRPr lang="zh-CN" altLang="en-US" smtClean="0">
              <a:latin typeface="黑体" pitchFamily="49" charset="-122"/>
              <a:ea typeface="黑体" pitchFamily="49" charset="-122"/>
            </a:endParaRPr>
          </a:p>
          <a:p>
            <a:pPr eaLnBrk="1" hangingPunct="1">
              <a:lnSpc>
                <a:spcPct val="90000"/>
              </a:lnSpc>
            </a:pPr>
            <a:endParaRPr lang="zh-CN" altLang="en-US" smtClean="0">
              <a:latin typeface="黑体" pitchFamily="49" charset="-122"/>
              <a:ea typeface="黑体" pitchFamily="49" charset="-122"/>
            </a:endParaRPr>
          </a:p>
        </p:txBody>
      </p:sp>
      <p:sp>
        <p:nvSpPr>
          <p:cNvPr id="57346" name="Rectangle 3"/>
          <p:cNvSpPr>
            <a:spLocks noChangeArrowheads="1"/>
          </p:cNvSpPr>
          <p:nvPr/>
        </p:nvSpPr>
        <p:spPr bwMode="auto">
          <a:xfrm>
            <a:off x="179388" y="5157788"/>
            <a:ext cx="8893175" cy="1190625"/>
          </a:xfrm>
          <a:prstGeom prst="rect">
            <a:avLst/>
          </a:prstGeom>
          <a:noFill/>
          <a:ln w="9525">
            <a:noFill/>
            <a:miter lim="800000"/>
            <a:headEnd/>
            <a:tailEnd/>
          </a:ln>
        </p:spPr>
        <p:txBody>
          <a:bodyPr>
            <a:spAutoFit/>
          </a:bodyPr>
          <a:lstStyle/>
          <a:p>
            <a:pPr>
              <a:buFont typeface="Arial" charset="0"/>
              <a:buNone/>
            </a:pPr>
            <a:r>
              <a:rPr lang="en-US" altLang="zh-CN" sz="3600" b="1">
                <a:solidFill>
                  <a:srgbClr val="FF0000"/>
                </a:solidFill>
                <a:latin typeface="黑体" pitchFamily="49" charset="-122"/>
                <a:ea typeface="黑体" pitchFamily="49" charset="-122"/>
              </a:rPr>
              <a:t>3</a:t>
            </a:r>
            <a:r>
              <a:rPr lang="zh-CN" altLang="en-US" sz="3600" b="1">
                <a:solidFill>
                  <a:srgbClr val="FF0000"/>
                </a:solidFill>
                <a:latin typeface="黑体" pitchFamily="49" charset="-122"/>
                <a:ea typeface="黑体" pitchFamily="49" charset="-122"/>
              </a:rPr>
              <a:t>、善于抓住富有特征的</a:t>
            </a:r>
            <a:r>
              <a:rPr lang="zh-CN" altLang="en-US" sz="3600" b="1">
                <a:latin typeface="黑体" pitchFamily="49" charset="-122"/>
                <a:ea typeface="黑体" pitchFamily="49" charset="-122"/>
              </a:rPr>
              <a:t>动作、、肖像</a:t>
            </a:r>
            <a:r>
              <a:rPr lang="zh-CN" altLang="en-US" sz="3600" b="1">
                <a:solidFill>
                  <a:srgbClr val="FF0000"/>
                </a:solidFill>
                <a:latin typeface="黑体" pitchFamily="49" charset="-122"/>
                <a:ea typeface="黑体" pitchFamily="49" charset="-122"/>
              </a:rPr>
              <a:t>描写和</a:t>
            </a:r>
            <a:r>
              <a:rPr lang="zh-CN" altLang="en-US" sz="3600" b="1">
                <a:latin typeface="黑体" pitchFamily="49" charset="-122"/>
                <a:ea typeface="黑体" pitchFamily="49" charset="-122"/>
              </a:rPr>
              <a:t>心理</a:t>
            </a:r>
            <a:r>
              <a:rPr lang="zh-CN" altLang="en-US" sz="3600" b="1">
                <a:solidFill>
                  <a:srgbClr val="FF0000"/>
                </a:solidFill>
                <a:latin typeface="黑体" pitchFamily="49" charset="-122"/>
                <a:ea typeface="黑体" pitchFamily="49" charset="-122"/>
              </a:rPr>
              <a:t>描写来刻画人物。</a:t>
            </a:r>
          </a:p>
        </p:txBody>
      </p:sp>
      <p:sp>
        <p:nvSpPr>
          <p:cNvPr id="27652" name="Rectangle 4"/>
          <p:cNvSpPr>
            <a:spLocks noChangeArrowheads="1"/>
          </p:cNvSpPr>
          <p:nvPr/>
        </p:nvSpPr>
        <p:spPr bwMode="auto">
          <a:xfrm>
            <a:off x="5076825" y="5229225"/>
            <a:ext cx="1079500" cy="503238"/>
          </a:xfrm>
          <a:prstGeom prst="rect">
            <a:avLst/>
          </a:prstGeom>
          <a:solidFill>
            <a:schemeClr val="accent1"/>
          </a:solidFill>
          <a:ln w="9525">
            <a:solidFill>
              <a:schemeClr val="tx1"/>
            </a:solidFill>
            <a:miter lim="800000"/>
            <a:headEnd/>
            <a:tailEnd/>
          </a:ln>
        </p:spPr>
        <p:txBody>
          <a:bodyPr wrap="none" anchor="ctr"/>
          <a:lstStyle/>
          <a:p>
            <a:pPr>
              <a:buFont typeface="Arial" charset="0"/>
              <a:buNone/>
            </a:pPr>
            <a:endParaRPr lang="zh-CN" altLang="en-US"/>
          </a:p>
        </p:txBody>
      </p:sp>
      <p:sp>
        <p:nvSpPr>
          <p:cNvPr id="27653" name="Rectangle 5"/>
          <p:cNvSpPr>
            <a:spLocks noChangeArrowheads="1"/>
          </p:cNvSpPr>
          <p:nvPr/>
        </p:nvSpPr>
        <p:spPr bwMode="auto">
          <a:xfrm>
            <a:off x="755650" y="5732463"/>
            <a:ext cx="863600" cy="576262"/>
          </a:xfrm>
          <a:prstGeom prst="rect">
            <a:avLst/>
          </a:prstGeom>
          <a:solidFill>
            <a:schemeClr val="accent1"/>
          </a:solidFill>
          <a:ln w="9525">
            <a:solidFill>
              <a:schemeClr val="tx1"/>
            </a:solidFill>
            <a:miter lim="800000"/>
            <a:headEnd/>
            <a:tailEnd/>
          </a:ln>
        </p:spPr>
        <p:txBody>
          <a:bodyPr wrap="none" anchor="ctr"/>
          <a:lstStyle/>
          <a:p>
            <a:pPr>
              <a:buFont typeface="Arial" charset="0"/>
              <a:buNone/>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27652"/>
                                        </p:tgtEl>
                                      </p:cBhvr>
                                    </p:animEffect>
                                    <p:set>
                                      <p:cBhvr>
                                        <p:cTn id="7" dur="1" fill="hold">
                                          <p:stCondLst>
                                            <p:cond delay="499"/>
                                          </p:stCondLst>
                                        </p:cTn>
                                        <p:tgtEl>
                                          <p:spTgt spid="2765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27653"/>
                                        </p:tgtEl>
                                      </p:cBhvr>
                                    </p:animEffect>
                                    <p:set>
                                      <p:cBhvr>
                                        <p:cTn id="12" dur="1" fill="hold">
                                          <p:stCondLst>
                                            <p:cond delay="499"/>
                                          </p:stCondLst>
                                        </p:cTn>
                                        <p:tgtEl>
                                          <p:spTgt spid="2765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animBg="1"/>
      <p:bldP spid="27653"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标题 1"/>
          <p:cNvSpPr>
            <a:spLocks noGrp="1"/>
          </p:cNvSpPr>
          <p:nvPr>
            <p:ph type="title"/>
          </p:nvPr>
        </p:nvSpPr>
        <p:spPr/>
        <p:txBody>
          <a:bodyPr/>
          <a:lstStyle/>
          <a:p>
            <a:endParaRPr lang="zh-CN" altLang="en-US" smtClean="0"/>
          </a:p>
        </p:txBody>
      </p:sp>
      <p:sp>
        <p:nvSpPr>
          <p:cNvPr id="3" name="内容占位符 2"/>
          <p:cNvSpPr>
            <a:spLocks noGrp="1"/>
          </p:cNvSpPr>
          <p:nvPr>
            <p:ph idx="1"/>
          </p:nvPr>
        </p:nvSpPr>
        <p:spPr/>
        <p:txBody>
          <a:bodyPr/>
          <a:lstStyle/>
          <a:p>
            <a:pPr marL="514350" indent="-514350" algn="just" eaLnBrk="1" fontAlgn="auto" hangingPunct="1">
              <a:spcAft>
                <a:spcPts val="0"/>
              </a:spcAft>
              <a:buSzPct val="70000"/>
              <a:buFont typeface="Wingdings 2" panose="05020102010507070707"/>
              <a:buChar char=""/>
              <a:defRPr/>
            </a:pPr>
            <a:r>
              <a:rPr kumimoji="1" lang="zh-CN" altLang="en-US" sz="4000" b="1" kern="1200" dirty="0">
                <a:ln w="900" cmpd="sng">
                  <a:solidFill>
                    <a:schemeClr val="accent1">
                      <a:satMod val="190000"/>
                      <a:alpha val="55000"/>
                    </a:schemeClr>
                  </a:solidFill>
                  <a:prstDash val="solid"/>
                </a:ln>
                <a:solidFill>
                  <a:srgbClr val="C00000"/>
                </a:solidFill>
                <a:effectLst>
                  <a:innerShdw blurRad="101600" dist="76200" dir="5400000">
                    <a:schemeClr val="accent1">
                      <a:satMod val="190000"/>
                      <a:tint val="100000"/>
                      <a:alpha val="74000"/>
                    </a:schemeClr>
                  </a:innerShdw>
                </a:effectLst>
                <a:latin typeface="华文新魏" panose="02010800040101010101" pitchFamily="2" charset="-122"/>
                <a:ea typeface="华文新魏" panose="02010800040101010101" pitchFamily="2" charset="-122"/>
                <a:sym typeface="+mn-ea"/>
              </a:rPr>
              <a:t>小说的主题</a:t>
            </a:r>
            <a:endParaRPr kumimoji="1" lang="en-US" altLang="zh-CN" sz="4000" b="1" kern="1200" dirty="0">
              <a:ln w="900" cmpd="sng">
                <a:solidFill>
                  <a:schemeClr val="accent1">
                    <a:satMod val="190000"/>
                    <a:alpha val="55000"/>
                  </a:schemeClr>
                </a:solidFill>
                <a:prstDash val="solid"/>
              </a:ln>
              <a:solidFill>
                <a:srgbClr val="C00000"/>
              </a:solidFill>
              <a:effectLst>
                <a:innerShdw blurRad="101600" dist="76200" dir="5400000">
                  <a:schemeClr val="accent1">
                    <a:satMod val="190000"/>
                    <a:tint val="100000"/>
                    <a:alpha val="74000"/>
                  </a:schemeClr>
                </a:innerShdw>
              </a:effectLst>
              <a:latin typeface="华文新魏" panose="02010800040101010101" pitchFamily="2" charset="-122"/>
              <a:ea typeface="华文新魏" panose="02010800040101010101" pitchFamily="2" charset="-122"/>
            </a:endParaRPr>
          </a:p>
          <a:p>
            <a:pPr marL="514350" indent="-514350" algn="just" eaLnBrk="1" fontAlgn="auto" hangingPunct="1">
              <a:spcAft>
                <a:spcPts val="0"/>
              </a:spcAft>
              <a:buSzPct val="70000"/>
              <a:buFont typeface="+mj-lt"/>
              <a:buAutoNum type="arabicPeriod"/>
              <a:defRPr/>
            </a:pPr>
            <a:r>
              <a:rPr kumimoji="1" lang="zh-CN" altLang="en-US" sz="4000" b="1" kern="1200" dirty="0">
                <a:solidFill>
                  <a:srgbClr val="6600CC"/>
                </a:solidFill>
                <a:latin typeface="华文新魏" panose="02010800040101010101" pitchFamily="2" charset="-122"/>
                <a:ea typeface="华文新魏" panose="02010800040101010101" pitchFamily="2" charset="-122"/>
                <a:sym typeface="+mn-ea"/>
              </a:rPr>
              <a:t>社会批判，社会悲剧。 </a:t>
            </a:r>
            <a:endParaRPr kumimoji="1" lang="en-US" altLang="zh-CN" sz="4000" b="1" kern="1200" dirty="0">
              <a:solidFill>
                <a:srgbClr val="6600CC"/>
              </a:solidFill>
              <a:latin typeface="华文新魏" panose="02010800040101010101" pitchFamily="2" charset="-122"/>
              <a:ea typeface="华文新魏" panose="02010800040101010101" pitchFamily="2" charset="-122"/>
            </a:endParaRPr>
          </a:p>
          <a:p>
            <a:pPr marL="514350" indent="-514350" eaLnBrk="1" fontAlgn="auto" hangingPunct="1">
              <a:spcAft>
                <a:spcPts val="0"/>
              </a:spcAft>
              <a:buSzPct val="70000"/>
              <a:buFont typeface="+mj-lt"/>
              <a:buAutoNum type="arabicPeriod"/>
              <a:defRPr/>
            </a:pPr>
            <a:r>
              <a:rPr kumimoji="1" lang="zh-CN" altLang="en-US" sz="4000" b="1" kern="1200" dirty="0">
                <a:solidFill>
                  <a:srgbClr val="6600CC"/>
                </a:solidFill>
                <a:latin typeface="华文新魏" panose="02010800040101010101" pitchFamily="2" charset="-122"/>
                <a:ea typeface="华文新魏" panose="02010800040101010101" pitchFamily="2" charset="-122"/>
                <a:sym typeface="+mn-ea"/>
              </a:rPr>
              <a:t>传统文明与落后国民性的批判，性格悲剧。 </a:t>
            </a:r>
            <a:endParaRPr kumimoji="1" lang="en-US" altLang="zh-CN" sz="4000" b="1" kern="1200" dirty="0">
              <a:solidFill>
                <a:srgbClr val="6600CC"/>
              </a:solidFill>
              <a:latin typeface="华文新魏" panose="02010800040101010101" pitchFamily="2" charset="-122"/>
              <a:ea typeface="华文新魏" panose="02010800040101010101" pitchFamily="2" charset="-122"/>
            </a:endParaRPr>
          </a:p>
          <a:p>
            <a:pPr marL="514350" indent="-514350" eaLnBrk="1" fontAlgn="auto" hangingPunct="1">
              <a:spcAft>
                <a:spcPts val="0"/>
              </a:spcAft>
              <a:buSzPct val="70000"/>
              <a:buFont typeface="+mj-lt"/>
              <a:buAutoNum type="arabicPeriod"/>
              <a:defRPr/>
            </a:pPr>
            <a:r>
              <a:rPr kumimoji="1" lang="zh-CN" altLang="en-US" sz="4000" b="1" kern="1200" dirty="0">
                <a:solidFill>
                  <a:srgbClr val="6600CC"/>
                </a:solidFill>
                <a:latin typeface="华文新魏" panose="02010800040101010101" pitchFamily="2" charset="-122"/>
                <a:ea typeface="华文新魏" panose="02010800040101010101" pitchFamily="2" charset="-122"/>
                <a:sym typeface="+mn-ea"/>
              </a:rPr>
              <a:t>思考城市文明病如何与人性冲突的问题。</a:t>
            </a:r>
            <a:endParaRPr lang="zh-CN" altLang="en-US" sz="400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9393" name="Rectangle 2"/>
          <p:cNvSpPr>
            <a:spLocks noGrp="1"/>
          </p:cNvSpPr>
          <p:nvPr>
            <p:ph type="title"/>
          </p:nvPr>
        </p:nvSpPr>
        <p:spPr>
          <a:xfrm>
            <a:off x="971550" y="44450"/>
            <a:ext cx="7451725" cy="1143000"/>
          </a:xfrm>
        </p:spPr>
        <p:txBody>
          <a:bodyPr/>
          <a:lstStyle/>
          <a:p>
            <a:pPr eaLnBrk="1" hangingPunct="1"/>
            <a:r>
              <a:rPr lang="zh-CN" altLang="en-US" sz="3600" b="1" smtClean="0">
                <a:solidFill>
                  <a:srgbClr val="FF0000"/>
                </a:solidFill>
                <a:latin typeface="黑体" pitchFamily="49" charset="-122"/>
                <a:ea typeface="黑体" pitchFamily="49" charset="-122"/>
              </a:rPr>
              <a:t>学生讨论，</a:t>
            </a:r>
          </a:p>
        </p:txBody>
      </p:sp>
      <p:sp>
        <p:nvSpPr>
          <p:cNvPr id="59394" name="Rectangle 3"/>
          <p:cNvSpPr>
            <a:spLocks noGrp="1"/>
          </p:cNvSpPr>
          <p:nvPr>
            <p:ph idx="1"/>
          </p:nvPr>
        </p:nvSpPr>
        <p:spPr>
          <a:xfrm>
            <a:off x="0" y="1125538"/>
            <a:ext cx="9144000" cy="5732462"/>
          </a:xfrm>
        </p:spPr>
        <p:txBody>
          <a:bodyPr/>
          <a:lstStyle/>
          <a:p>
            <a:pPr algn="ctr" eaLnBrk="1" hangingPunct="1">
              <a:lnSpc>
                <a:spcPct val="80000"/>
              </a:lnSpc>
              <a:buFont typeface="Wingdings" pitchFamily="2" charset="2"/>
              <a:buNone/>
            </a:pPr>
            <a:r>
              <a:rPr lang="zh-CN" altLang="en-US" sz="3600" b="1" smtClean="0">
                <a:solidFill>
                  <a:srgbClr val="FF0000"/>
                </a:solidFill>
                <a:latin typeface="黑体" pitchFamily="49" charset="-122"/>
                <a:ea typeface="黑体" pitchFamily="49" charset="-122"/>
              </a:rPr>
              <a:t>名著</a:t>
            </a:r>
            <a:r>
              <a:rPr lang="en-US" altLang="zh-CN" sz="3600" b="1" smtClean="0">
                <a:solidFill>
                  <a:srgbClr val="FF0000"/>
                </a:solidFill>
                <a:latin typeface="黑体" pitchFamily="49" charset="-122"/>
                <a:ea typeface="黑体" pitchFamily="49" charset="-122"/>
              </a:rPr>
              <a:t>怎样读</a:t>
            </a:r>
          </a:p>
          <a:p>
            <a:pPr eaLnBrk="1" hangingPunct="1">
              <a:lnSpc>
                <a:spcPct val="80000"/>
              </a:lnSpc>
              <a:buFont typeface="Wingdings" pitchFamily="2" charset="2"/>
              <a:buNone/>
            </a:pPr>
            <a:endParaRPr lang="zh-CN" altLang="en-US" sz="3600" b="1" smtClean="0">
              <a:solidFill>
                <a:srgbClr val="FF0000"/>
              </a:solidFill>
              <a:latin typeface="黑体" pitchFamily="49" charset="-122"/>
              <a:ea typeface="黑体" pitchFamily="49" charset="-122"/>
            </a:endParaRPr>
          </a:p>
          <a:p>
            <a:pPr eaLnBrk="1" hangingPunct="1">
              <a:lnSpc>
                <a:spcPct val="80000"/>
              </a:lnSpc>
              <a:buFont typeface="Wingdings" pitchFamily="2" charset="2"/>
              <a:buNone/>
            </a:pPr>
            <a:r>
              <a:rPr lang="zh-CN" altLang="en-US" b="1" smtClean="0">
                <a:latin typeface="黑体" pitchFamily="49" charset="-122"/>
                <a:ea typeface="黑体" pitchFamily="49" charset="-122"/>
              </a:rPr>
              <a:t>    </a:t>
            </a:r>
            <a:r>
              <a:rPr lang="zh-CN" altLang="en-US" b="1" smtClean="0">
                <a:solidFill>
                  <a:srgbClr val="0000FF"/>
                </a:solidFill>
                <a:latin typeface="黑体" pitchFamily="49" charset="-122"/>
                <a:ea typeface="黑体" pitchFamily="49" charset="-122"/>
              </a:rPr>
              <a:t>（一）读题目，       思考含义；</a:t>
            </a:r>
          </a:p>
          <a:p>
            <a:pPr eaLnBrk="1" hangingPunct="1">
              <a:lnSpc>
                <a:spcPct val="80000"/>
              </a:lnSpc>
              <a:buFont typeface="Wingdings" pitchFamily="2" charset="2"/>
              <a:buNone/>
            </a:pPr>
            <a:endParaRPr lang="zh-CN" altLang="en-US" b="1" smtClean="0">
              <a:solidFill>
                <a:srgbClr val="0000FF"/>
              </a:solidFill>
              <a:latin typeface="黑体" pitchFamily="49" charset="-122"/>
              <a:ea typeface="黑体" pitchFamily="49" charset="-122"/>
            </a:endParaRPr>
          </a:p>
          <a:p>
            <a:pPr eaLnBrk="1" hangingPunct="1">
              <a:lnSpc>
                <a:spcPct val="80000"/>
              </a:lnSpc>
              <a:buFont typeface="Wingdings" pitchFamily="2" charset="2"/>
              <a:buNone/>
            </a:pPr>
            <a:r>
              <a:rPr lang="zh-CN" altLang="en-US" b="1" smtClean="0">
                <a:solidFill>
                  <a:srgbClr val="0000FF"/>
                </a:solidFill>
                <a:latin typeface="黑体" pitchFamily="49" charset="-122"/>
                <a:ea typeface="黑体" pitchFamily="49" charset="-122"/>
              </a:rPr>
              <a:t>    </a:t>
            </a:r>
            <a:r>
              <a:rPr lang="zh-CN" altLang="en-US" b="1" smtClean="0">
                <a:solidFill>
                  <a:srgbClr val="FF0000"/>
                </a:solidFill>
                <a:latin typeface="黑体" pitchFamily="49" charset="-122"/>
                <a:ea typeface="黑体" pitchFamily="49" charset="-122"/>
              </a:rPr>
              <a:t>（二）读故事，       梳理情节；</a:t>
            </a:r>
          </a:p>
          <a:p>
            <a:pPr eaLnBrk="1" hangingPunct="1">
              <a:lnSpc>
                <a:spcPct val="80000"/>
              </a:lnSpc>
              <a:buFont typeface="Wingdings" pitchFamily="2" charset="2"/>
              <a:buNone/>
            </a:pPr>
            <a:endParaRPr lang="zh-CN" altLang="en-US" b="1" smtClean="0">
              <a:solidFill>
                <a:srgbClr val="FF0000"/>
              </a:solidFill>
              <a:latin typeface="黑体" pitchFamily="49" charset="-122"/>
              <a:ea typeface="黑体" pitchFamily="49" charset="-122"/>
            </a:endParaRPr>
          </a:p>
          <a:p>
            <a:pPr eaLnBrk="1" hangingPunct="1">
              <a:lnSpc>
                <a:spcPct val="80000"/>
              </a:lnSpc>
              <a:buFont typeface="Wingdings" pitchFamily="2" charset="2"/>
              <a:buNone/>
            </a:pPr>
            <a:r>
              <a:rPr lang="zh-CN" altLang="en-US" b="1" smtClean="0">
                <a:solidFill>
                  <a:srgbClr val="FF0000"/>
                </a:solidFill>
                <a:latin typeface="黑体" pitchFamily="49" charset="-122"/>
                <a:ea typeface="黑体" pitchFamily="49" charset="-122"/>
              </a:rPr>
              <a:t>    </a:t>
            </a:r>
            <a:r>
              <a:rPr lang="zh-CN" altLang="en-US" b="1" smtClean="0">
                <a:solidFill>
                  <a:srgbClr val="0033CC"/>
                </a:solidFill>
                <a:latin typeface="黑体" pitchFamily="49" charset="-122"/>
                <a:ea typeface="黑体" pitchFamily="49" charset="-122"/>
              </a:rPr>
              <a:t>（三）</a:t>
            </a:r>
            <a:r>
              <a:rPr lang="zh-CN" altLang="en-US" b="1" smtClean="0">
                <a:solidFill>
                  <a:srgbClr val="0000FF"/>
                </a:solidFill>
                <a:latin typeface="黑体" pitchFamily="49" charset="-122"/>
                <a:ea typeface="黑体" pitchFamily="49" charset="-122"/>
              </a:rPr>
              <a:t>读背景，       总结主旨；</a:t>
            </a:r>
          </a:p>
          <a:p>
            <a:pPr eaLnBrk="1" hangingPunct="1">
              <a:lnSpc>
                <a:spcPct val="80000"/>
              </a:lnSpc>
              <a:buFont typeface="Wingdings" pitchFamily="2" charset="2"/>
              <a:buNone/>
            </a:pPr>
            <a:endParaRPr lang="zh-CN" altLang="en-US" b="1" smtClean="0">
              <a:solidFill>
                <a:srgbClr val="FF0000"/>
              </a:solidFill>
              <a:latin typeface="黑体" pitchFamily="49" charset="-122"/>
              <a:ea typeface="黑体" pitchFamily="49" charset="-122"/>
            </a:endParaRPr>
          </a:p>
          <a:p>
            <a:pPr eaLnBrk="1" hangingPunct="1">
              <a:lnSpc>
                <a:spcPct val="80000"/>
              </a:lnSpc>
              <a:buFont typeface="Wingdings" pitchFamily="2" charset="2"/>
              <a:buNone/>
            </a:pPr>
            <a:r>
              <a:rPr lang="zh-CN" altLang="en-US" b="1" smtClean="0">
                <a:solidFill>
                  <a:srgbClr val="0000FF"/>
                </a:solidFill>
                <a:latin typeface="黑体" pitchFamily="49" charset="-122"/>
                <a:ea typeface="黑体" pitchFamily="49" charset="-122"/>
              </a:rPr>
              <a:t>    （四）</a:t>
            </a:r>
            <a:r>
              <a:rPr lang="zh-CN" altLang="en-US" b="1" smtClean="0">
                <a:solidFill>
                  <a:srgbClr val="FF0000"/>
                </a:solidFill>
                <a:latin typeface="黑体" pitchFamily="49" charset="-122"/>
                <a:ea typeface="黑体" pitchFamily="49" charset="-122"/>
              </a:rPr>
              <a:t>读人物，       分析形象；</a:t>
            </a:r>
          </a:p>
          <a:p>
            <a:pPr eaLnBrk="1" hangingPunct="1">
              <a:lnSpc>
                <a:spcPct val="80000"/>
              </a:lnSpc>
              <a:buFont typeface="Wingdings" pitchFamily="2" charset="2"/>
              <a:buNone/>
            </a:pPr>
            <a:endParaRPr lang="zh-CN" altLang="en-US" b="1" smtClean="0">
              <a:solidFill>
                <a:srgbClr val="0000FF"/>
              </a:solidFill>
              <a:latin typeface="黑体" pitchFamily="49" charset="-122"/>
              <a:ea typeface="黑体" pitchFamily="49" charset="-122"/>
            </a:endParaRPr>
          </a:p>
          <a:p>
            <a:pPr eaLnBrk="1" hangingPunct="1">
              <a:lnSpc>
                <a:spcPct val="80000"/>
              </a:lnSpc>
              <a:buFont typeface="Wingdings" pitchFamily="2" charset="2"/>
              <a:buNone/>
            </a:pPr>
            <a:r>
              <a:rPr lang="zh-CN" altLang="en-US" b="1" smtClean="0">
                <a:solidFill>
                  <a:srgbClr val="0000FF"/>
                </a:solidFill>
                <a:latin typeface="黑体" pitchFamily="49" charset="-122"/>
                <a:ea typeface="黑体" pitchFamily="49" charset="-122"/>
              </a:rPr>
              <a:t>    （五）读语言，       体验特色。</a:t>
            </a:r>
          </a:p>
          <a:p>
            <a:pPr eaLnBrk="1" hangingPunct="1">
              <a:lnSpc>
                <a:spcPct val="80000"/>
              </a:lnSpc>
            </a:pPr>
            <a:endParaRPr lang="zh-CN" altLang="en-US" sz="3600" smtClean="0">
              <a:solidFill>
                <a:srgbClr val="FF0000"/>
              </a:solidFill>
              <a:latin typeface="黑体" pitchFamily="49" charset="-122"/>
              <a:ea typeface="黑体" pitchFamily="49" charset="-122"/>
            </a:endParaRPr>
          </a:p>
          <a:p>
            <a:pPr eaLnBrk="1" hangingPunct="1">
              <a:lnSpc>
                <a:spcPct val="80000"/>
              </a:lnSpc>
            </a:pPr>
            <a:endParaRPr lang="zh-CN" altLang="en-US" sz="2800" b="1" smtClean="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标题 1"/>
          <p:cNvSpPr>
            <a:spLocks noGrp="1"/>
          </p:cNvSpPr>
          <p:nvPr>
            <p:ph type="title"/>
          </p:nvPr>
        </p:nvSpPr>
        <p:spPr/>
        <p:txBody>
          <a:bodyPr/>
          <a:lstStyle/>
          <a:p>
            <a:endParaRPr lang="zh-CN" altLang="en-US" smtClean="0"/>
          </a:p>
        </p:txBody>
      </p:sp>
      <p:sp>
        <p:nvSpPr>
          <p:cNvPr id="60418" name="内容占位符 2"/>
          <p:cNvSpPr>
            <a:spLocks noGrp="1"/>
          </p:cNvSpPr>
          <p:nvPr>
            <p:ph idx="1"/>
          </p:nvPr>
        </p:nvSpPr>
        <p:spPr/>
        <p:txBody>
          <a:bodyPr/>
          <a:lstStyle/>
          <a:p>
            <a:r>
              <a:rPr lang="en-US" altLang="zh-CN" smtClean="0"/>
              <a:t>              </a:t>
            </a:r>
            <a:r>
              <a:rPr lang="zh-CN" altLang="en-US" sz="4400" b="1" smtClean="0">
                <a:solidFill>
                  <a:srgbClr val="FF0000"/>
                </a:solidFill>
              </a:rPr>
              <a:t>第三课时</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61442" name="Rectangle 2"/>
          <p:cNvSpPr>
            <a:spLocks noGrp="1"/>
          </p:cNvSpPr>
          <p:nvPr>
            <p:ph type="title"/>
          </p:nvPr>
        </p:nvSpPr>
        <p:spPr>
          <a:xfrm>
            <a:off x="468313" y="419100"/>
            <a:ext cx="7991475" cy="1138238"/>
          </a:xfrm>
        </p:spPr>
        <p:txBody>
          <a:bodyPr/>
          <a:lstStyle/>
          <a:p>
            <a:pPr eaLnBrk="1" hangingPunct="1"/>
            <a:r>
              <a:rPr lang="zh-CN" altLang="en-US" sz="3400" smtClean="0">
                <a:solidFill>
                  <a:srgbClr val="FF0000"/>
                </a:solidFill>
              </a:rPr>
              <a:t>         </a:t>
            </a:r>
            <a:r>
              <a:rPr lang="zh-CN" altLang="en-US" sz="3400" b="1" smtClean="0">
                <a:solidFill>
                  <a:srgbClr val="FF0000"/>
                </a:solidFill>
              </a:rPr>
              <a:t>当堂训练</a:t>
            </a:r>
            <a:br>
              <a:rPr lang="zh-CN" altLang="en-US" sz="3400" b="1" smtClean="0">
                <a:solidFill>
                  <a:srgbClr val="FF0000"/>
                </a:solidFill>
              </a:rPr>
            </a:br>
            <a:r>
              <a:rPr lang="zh-CN" altLang="en-US" sz="3400" b="1" smtClean="0">
                <a:solidFill>
                  <a:srgbClr val="0033CC"/>
                </a:solidFill>
                <a:ea typeface="黑体" pitchFamily="49" charset="-122"/>
              </a:rPr>
              <a:t>一、填空题</a:t>
            </a:r>
          </a:p>
        </p:txBody>
      </p:sp>
      <p:sp>
        <p:nvSpPr>
          <p:cNvPr id="61443" name="Rectangle 3"/>
          <p:cNvSpPr>
            <a:spLocks noChangeArrowheads="1"/>
          </p:cNvSpPr>
          <p:nvPr/>
        </p:nvSpPr>
        <p:spPr bwMode="auto">
          <a:xfrm>
            <a:off x="0" y="1628775"/>
            <a:ext cx="9144000" cy="4933950"/>
          </a:xfrm>
          <a:prstGeom prst="rect">
            <a:avLst/>
          </a:prstGeom>
          <a:noFill/>
          <a:ln w="9525">
            <a:noFill/>
            <a:miter lim="800000"/>
            <a:headEnd/>
            <a:tailEnd/>
          </a:ln>
        </p:spPr>
        <p:txBody>
          <a:bodyPr/>
          <a:lstStyle/>
          <a:p>
            <a:pPr marL="342900" indent="-342900">
              <a:buFont typeface="Arial" charset="0"/>
              <a:buNone/>
            </a:pPr>
            <a:r>
              <a:rPr lang="zh-CN" altLang="en-US" sz="3600" b="1"/>
              <a:t>          </a:t>
            </a:r>
            <a:r>
              <a:rPr lang="zh-CN" altLang="en-US" sz="3200" b="1">
                <a:latin typeface="黑体" pitchFamily="49" charset="-122"/>
                <a:ea typeface="黑体" pitchFamily="49" charset="-122"/>
              </a:rPr>
              <a:t>小说以二十年代末期的北京市民生活为背</a:t>
            </a:r>
            <a:r>
              <a:rPr lang="en-US" altLang="zh-CN" sz="3200" b="1">
                <a:latin typeface="黑体" pitchFamily="49" charset="-122"/>
                <a:ea typeface="黑体" pitchFamily="49" charset="-122"/>
              </a:rPr>
              <a:t>景，以人力车夫祥子的坎坷悲惨生活遭遇为主要情节，祥子来自农村，他</a:t>
            </a:r>
            <a:r>
              <a:rPr lang="en-US" altLang="zh-CN" sz="3200" b="1" u="sng">
                <a:latin typeface="黑体" pitchFamily="49" charset="-122"/>
                <a:ea typeface="黑体" pitchFamily="49" charset="-122"/>
              </a:rPr>
              <a:t>                 </a:t>
            </a:r>
            <a:r>
              <a:rPr lang="zh-CN" altLang="en-US" sz="3200" b="1">
                <a:latin typeface="黑体" pitchFamily="49" charset="-122"/>
                <a:ea typeface="黑体" pitchFamily="49" charset="-122"/>
              </a:rPr>
              <a:t>，祥子最大的梦想不过</a:t>
            </a:r>
            <a:r>
              <a:rPr lang="zh-CN" altLang="en-US" sz="3200" b="1" u="sng">
                <a:latin typeface="黑体" pitchFamily="49" charset="-122"/>
                <a:ea typeface="黑体" pitchFamily="49" charset="-122"/>
              </a:rPr>
              <a:t>是</a:t>
            </a:r>
            <a:r>
              <a:rPr lang="zh-CN" altLang="en-US" sz="3200" b="1">
                <a:latin typeface="黑体" pitchFamily="49" charset="-122"/>
                <a:ea typeface="黑体" pitchFamily="49" charset="-122"/>
              </a:rPr>
              <a:t> </a:t>
            </a:r>
            <a:r>
              <a:rPr lang="zh-CN" altLang="en-US" sz="3200" b="1" u="sng">
                <a:latin typeface="黑体" pitchFamily="49" charset="-122"/>
                <a:ea typeface="黑体" pitchFamily="49" charset="-122"/>
              </a:rPr>
              <a:t>                  </a:t>
            </a:r>
            <a:r>
              <a:rPr lang="en-US" altLang="zh-CN" sz="3200" b="1">
                <a:latin typeface="黑体" pitchFamily="49" charset="-122"/>
                <a:ea typeface="黑体" pitchFamily="49" charset="-122"/>
              </a:rPr>
              <a:t>。但是他的希望一次又一次破灭，他与命运的抗争最终以惨败告终。到小说结尾，祥子已经变</a:t>
            </a:r>
            <a:r>
              <a:rPr lang="zh-CN" altLang="en-US" sz="3200" b="1">
                <a:latin typeface="黑体" pitchFamily="49" charset="-122"/>
                <a:ea typeface="黑体" pitchFamily="49" charset="-122"/>
              </a:rPr>
              <a:t>成</a:t>
            </a:r>
            <a:r>
              <a:rPr lang="zh-CN" altLang="en-US" sz="3200" b="1" u="sng">
                <a:latin typeface="黑体" pitchFamily="49" charset="-122"/>
                <a:ea typeface="黑体" pitchFamily="49" charset="-122"/>
              </a:rPr>
              <a:t>了</a:t>
            </a:r>
            <a:r>
              <a:rPr lang="zh-CN" altLang="en-US" sz="3200" b="1" u="sng">
                <a:ea typeface="黑体" pitchFamily="49" charset="-122"/>
              </a:rPr>
              <a:t> </a:t>
            </a:r>
            <a:r>
              <a:rPr lang="zh-CN" altLang="en-US" sz="3200" b="1" u="sng">
                <a:latin typeface="黑体" pitchFamily="49" charset="-122"/>
                <a:ea typeface="黑体" pitchFamily="49" charset="-122"/>
              </a:rPr>
              <a:t>                                     </a:t>
            </a:r>
            <a:r>
              <a:rPr lang="zh-CN" altLang="en-US" sz="3600" b="1">
                <a:latin typeface="黑体" pitchFamily="49" charset="-122"/>
                <a:ea typeface="黑体" pitchFamily="49" charset="-122"/>
              </a:rPr>
              <a:t>。</a:t>
            </a:r>
            <a:r>
              <a:rPr lang="zh-CN" altLang="en-US" sz="3600" b="1">
                <a:ea typeface="黑体" pitchFamily="49" charset="-122"/>
              </a:rPr>
              <a:t>                      </a:t>
            </a:r>
            <a:endParaRPr lang="zh-CN" altLang="en-US" sz="3600" b="1">
              <a:latin typeface="黑体" pitchFamily="49" charset="-122"/>
              <a:ea typeface="黑体" pitchFamily="49" charset="-122"/>
            </a:endParaRPr>
          </a:p>
          <a:p>
            <a:pPr marL="342900" indent="-342900">
              <a:spcBef>
                <a:spcPct val="20000"/>
              </a:spcBef>
              <a:buClr>
                <a:schemeClr val="accent1"/>
              </a:buClr>
              <a:buFont typeface="Wingdings" pitchFamily="2" charset="2"/>
              <a:buChar char="l"/>
            </a:pPr>
            <a:endParaRPr lang="zh-CN" altLang="en-US" sz="2800">
              <a:latin typeface="黑体" pitchFamily="49" charset="-122"/>
              <a:ea typeface="黑体" pitchFamily="49" charset="-122"/>
            </a:endParaRPr>
          </a:p>
        </p:txBody>
      </p:sp>
      <p:sp>
        <p:nvSpPr>
          <p:cNvPr id="30724" name="Rectangle 4"/>
          <p:cNvSpPr>
            <a:spLocks noChangeArrowheads="1"/>
          </p:cNvSpPr>
          <p:nvPr/>
        </p:nvSpPr>
        <p:spPr bwMode="auto">
          <a:xfrm>
            <a:off x="4859338" y="2781300"/>
            <a:ext cx="4538662" cy="461963"/>
          </a:xfrm>
          <a:prstGeom prst="rect">
            <a:avLst/>
          </a:prstGeom>
          <a:noFill/>
          <a:ln w="9525">
            <a:noFill/>
            <a:miter lim="800000"/>
            <a:headEnd/>
            <a:tailEnd/>
          </a:ln>
        </p:spPr>
        <p:txBody>
          <a:bodyPr>
            <a:spAutoFit/>
          </a:bodyPr>
          <a:lstStyle/>
          <a:p>
            <a:pPr>
              <a:buFont typeface="Arial" charset="0"/>
              <a:buNone/>
            </a:pPr>
            <a:r>
              <a:rPr lang="zh-CN" altLang="en-US" sz="2400" b="1">
                <a:solidFill>
                  <a:srgbClr val="FF0000"/>
                </a:solidFill>
                <a:ea typeface="黑体" pitchFamily="49" charset="-122"/>
              </a:rPr>
              <a:t>老实、健壮、坚忍</a:t>
            </a:r>
          </a:p>
        </p:txBody>
      </p:sp>
      <p:sp>
        <p:nvSpPr>
          <p:cNvPr id="30725" name="Rectangle 5"/>
          <p:cNvSpPr>
            <a:spLocks noChangeArrowheads="1"/>
          </p:cNvSpPr>
          <p:nvPr/>
        </p:nvSpPr>
        <p:spPr bwMode="auto">
          <a:xfrm>
            <a:off x="4859338" y="3213100"/>
            <a:ext cx="2635250" cy="457200"/>
          </a:xfrm>
          <a:prstGeom prst="rect">
            <a:avLst/>
          </a:prstGeom>
          <a:noFill/>
          <a:ln w="9525">
            <a:noFill/>
            <a:miter lim="800000"/>
            <a:headEnd/>
            <a:tailEnd/>
          </a:ln>
        </p:spPr>
        <p:txBody>
          <a:bodyPr wrap="none">
            <a:spAutoFit/>
          </a:bodyPr>
          <a:lstStyle/>
          <a:p>
            <a:pPr>
              <a:buFont typeface="Arial" charset="0"/>
              <a:buNone/>
            </a:pPr>
            <a:r>
              <a:rPr lang="zh-CN" altLang="en-US" sz="2400" b="1">
                <a:solidFill>
                  <a:srgbClr val="FF0000"/>
                </a:solidFill>
                <a:ea typeface="黑体" pitchFamily="49" charset="-122"/>
              </a:rPr>
              <a:t>拥有一辆自己的车</a:t>
            </a:r>
          </a:p>
        </p:txBody>
      </p:sp>
      <p:sp>
        <p:nvSpPr>
          <p:cNvPr id="30726" name="Rectangle 6"/>
          <p:cNvSpPr>
            <a:spLocks noChangeArrowheads="1"/>
          </p:cNvSpPr>
          <p:nvPr/>
        </p:nvSpPr>
        <p:spPr bwMode="auto">
          <a:xfrm>
            <a:off x="1042988" y="4652963"/>
            <a:ext cx="7416800" cy="676275"/>
          </a:xfrm>
          <a:prstGeom prst="rect">
            <a:avLst/>
          </a:prstGeom>
          <a:noFill/>
          <a:ln w="9525">
            <a:noFill/>
            <a:miter lim="800000"/>
            <a:headEnd/>
            <a:tailEnd/>
          </a:ln>
        </p:spPr>
        <p:txBody>
          <a:bodyPr>
            <a:spAutoFit/>
          </a:bodyPr>
          <a:lstStyle/>
          <a:p>
            <a:pPr>
              <a:lnSpc>
                <a:spcPct val="80000"/>
              </a:lnSpc>
              <a:spcBef>
                <a:spcPct val="20000"/>
              </a:spcBef>
              <a:buFont typeface="Arial" charset="0"/>
              <a:buNone/>
            </a:pPr>
            <a:r>
              <a:rPr lang="zh-CN" altLang="en-US" sz="2400" b="1">
                <a:solidFill>
                  <a:srgbClr val="FF0000"/>
                </a:solidFill>
                <a:ea typeface="黑体" pitchFamily="49" charset="-122"/>
              </a:rPr>
              <a:t>麻木、潦倒、狡猾、好占便宜、吃喝嫖赌、自暴自弃的行尸走肉。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724">
                                            <p:txEl>
                                              <p:pRg st="0" end="0"/>
                                            </p:txEl>
                                          </p:spTgt>
                                        </p:tgtEl>
                                        <p:attrNameLst>
                                          <p:attrName>style.visibility</p:attrName>
                                        </p:attrNameLst>
                                      </p:cBhvr>
                                      <p:to>
                                        <p:strVal val="visible"/>
                                      </p:to>
                                    </p:set>
                                    <p:animEffect transition="in" filter="blinds(horizontal)">
                                      <p:cBhvr>
                                        <p:cTn id="7" dur="500"/>
                                        <p:tgtEl>
                                          <p:spTgt spid="3072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0725">
                                            <p:txEl>
                                              <p:pRg st="0" end="0"/>
                                            </p:txEl>
                                          </p:spTgt>
                                        </p:tgtEl>
                                        <p:attrNameLst>
                                          <p:attrName>style.visibility</p:attrName>
                                        </p:attrNameLst>
                                      </p:cBhvr>
                                      <p:to>
                                        <p:strVal val="visible"/>
                                      </p:to>
                                    </p:set>
                                    <p:animEffect transition="in" filter="blinds(horizontal)">
                                      <p:cBhvr>
                                        <p:cTn id="12" dur="500"/>
                                        <p:tgtEl>
                                          <p:spTgt spid="3072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0726">
                                            <p:txEl>
                                              <p:pRg st="0" end="0"/>
                                            </p:txEl>
                                          </p:spTgt>
                                        </p:tgtEl>
                                        <p:attrNameLst>
                                          <p:attrName>style.visibility</p:attrName>
                                        </p:attrNameLst>
                                      </p:cBhvr>
                                      <p:to>
                                        <p:strVal val="visible"/>
                                      </p:to>
                                    </p:set>
                                    <p:animEffect transition="in" filter="blinds(horizontal)">
                                      <p:cBhvr>
                                        <p:cTn id="17" dur="500"/>
                                        <p:tgtEl>
                                          <p:spTgt spid="3072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内容占位符 2"/>
          <p:cNvSpPr>
            <a:spLocks noGrp="1"/>
          </p:cNvSpPr>
          <p:nvPr>
            <p:ph idx="1"/>
          </p:nvPr>
        </p:nvSpPr>
        <p:spPr>
          <a:xfrm>
            <a:off x="457200" y="349250"/>
            <a:ext cx="8229600" cy="5781675"/>
          </a:xfrm>
        </p:spPr>
        <p:txBody>
          <a:bodyPr/>
          <a:lstStyle/>
          <a:p>
            <a:pPr marL="0" indent="0">
              <a:buFont typeface="Wingdings" pitchFamily="2" charset="2"/>
              <a:buNone/>
            </a:pPr>
            <a:r>
              <a:rPr lang="zh-CN" altLang="en-US" smtClean="0"/>
              <a:t>练习</a:t>
            </a:r>
          </a:p>
          <a:p>
            <a:pPr marL="0" indent="0">
              <a:buFont typeface="Wingdings" pitchFamily="2" charset="2"/>
              <a:buNone/>
            </a:pPr>
            <a:r>
              <a:rPr lang="en-US" altLang="zh-CN" smtClean="0"/>
              <a:t>1</a:t>
            </a:r>
            <a:r>
              <a:rPr lang="zh-CN" altLang="en-US" smtClean="0"/>
              <a:t>、下列属于老舍作品的（   ）</a:t>
            </a:r>
          </a:p>
          <a:p>
            <a:pPr marL="0" indent="0">
              <a:buFont typeface="Wingdings" pitchFamily="2" charset="2"/>
              <a:buNone/>
            </a:pPr>
            <a:r>
              <a:rPr lang="en-US" altLang="zh-CN" smtClean="0"/>
              <a:t>A.</a:t>
            </a:r>
            <a:r>
              <a:rPr lang="zh-CN" altLang="en-US" smtClean="0"/>
              <a:t>《茶馆》  </a:t>
            </a:r>
            <a:r>
              <a:rPr lang="en-US" altLang="zh-CN" smtClean="0"/>
              <a:t>B.</a:t>
            </a:r>
            <a:r>
              <a:rPr lang="zh-CN" altLang="en-US" smtClean="0"/>
              <a:t>繁星春水  </a:t>
            </a:r>
          </a:p>
          <a:p>
            <a:pPr marL="0" indent="0">
              <a:buFont typeface="Wingdings" pitchFamily="2" charset="2"/>
              <a:buNone/>
            </a:pPr>
            <a:r>
              <a:rPr lang="en-US" altLang="zh-CN" smtClean="0"/>
              <a:t>C.</a:t>
            </a:r>
            <a:r>
              <a:rPr lang="zh-CN" altLang="en-US" smtClean="0"/>
              <a:t>《死水》  </a:t>
            </a:r>
            <a:r>
              <a:rPr lang="en-US" altLang="zh-CN" smtClean="0"/>
              <a:t>D.</a:t>
            </a:r>
            <a:r>
              <a:rPr lang="zh-CN" altLang="en-US" smtClean="0"/>
              <a:t>《我的大学》</a:t>
            </a:r>
          </a:p>
          <a:p>
            <a:pPr marL="0" indent="0">
              <a:buFont typeface="Wingdings" pitchFamily="2" charset="2"/>
              <a:buNone/>
            </a:pPr>
            <a:r>
              <a:rPr lang="en-US" altLang="zh-CN" smtClean="0"/>
              <a:t>2</a:t>
            </a:r>
            <a:r>
              <a:rPr lang="zh-CN" altLang="en-US" smtClean="0"/>
              <a:t>、下列关于</a:t>
            </a:r>
            <a:r>
              <a:rPr lang="en-US" altLang="zh-CN" smtClean="0"/>
              <a:t>“</a:t>
            </a:r>
            <a:r>
              <a:rPr lang="zh-CN" altLang="en-US" smtClean="0"/>
              <a:t>虎妞</a:t>
            </a:r>
            <a:r>
              <a:rPr lang="en-US" altLang="zh-CN" smtClean="0"/>
              <a:t>”</a:t>
            </a:r>
            <a:r>
              <a:rPr lang="zh-CN" altLang="en-US" smtClean="0"/>
              <a:t>的情节，按先后排列顺序正确的是（   ）</a:t>
            </a:r>
          </a:p>
          <a:p>
            <a:pPr marL="0" indent="0">
              <a:buFont typeface="Wingdings" pitchFamily="2" charset="2"/>
              <a:buNone/>
            </a:pPr>
            <a:r>
              <a:rPr lang="zh-CN" altLang="en-US" smtClean="0"/>
              <a:t>①虎妞掏钱买车   ②虎妞假装怀孕</a:t>
            </a:r>
          </a:p>
          <a:p>
            <a:pPr marL="0" indent="0">
              <a:buFont typeface="Wingdings" pitchFamily="2" charset="2"/>
              <a:buNone/>
            </a:pPr>
            <a:r>
              <a:rPr lang="zh-CN" altLang="en-US" smtClean="0"/>
              <a:t>③虎妞</a:t>
            </a:r>
            <a:r>
              <a:rPr lang="en-US" altLang="zh-CN" smtClean="0"/>
              <a:t>“</a:t>
            </a:r>
            <a:r>
              <a:rPr lang="zh-CN" altLang="en-US" smtClean="0"/>
              <a:t>下嫁</a:t>
            </a:r>
            <a:r>
              <a:rPr lang="en-US" altLang="zh-CN" smtClean="0"/>
              <a:t>”</a:t>
            </a:r>
            <a:r>
              <a:rPr lang="zh-CN" altLang="en-US" smtClean="0"/>
              <a:t>祥子 ④虎妞和父亲彻底吵翻</a:t>
            </a:r>
          </a:p>
          <a:p>
            <a:pPr marL="0" indent="0">
              <a:buFont typeface="Wingdings" pitchFamily="2" charset="2"/>
              <a:buNone/>
            </a:pPr>
            <a:r>
              <a:rPr lang="en-US" altLang="zh-CN" smtClean="0"/>
              <a:t>A.③④②①  B.②③①④</a:t>
            </a:r>
          </a:p>
          <a:p>
            <a:pPr marL="0" indent="0">
              <a:buFont typeface="Wingdings" pitchFamily="2" charset="2"/>
              <a:buNone/>
            </a:pPr>
            <a:r>
              <a:rPr lang="en-US" altLang="zh-CN" smtClean="0"/>
              <a:t>C.③②①④  D.②④③①</a:t>
            </a:r>
          </a:p>
          <a:p>
            <a:pPr marL="0" indent="0">
              <a:buFont typeface="Wingdings" pitchFamily="2" charset="2"/>
              <a:buNone/>
            </a:pPr>
            <a:r>
              <a:rPr lang="en-US" altLang="zh-CN" smtClean="0"/>
              <a:t>.</a:t>
            </a:r>
          </a:p>
        </p:txBody>
      </p:sp>
      <p:sp>
        <p:nvSpPr>
          <p:cNvPr id="4" name="文本框 3"/>
          <p:cNvSpPr txBox="1">
            <a:spLocks noChangeArrowheads="1"/>
          </p:cNvSpPr>
          <p:nvPr/>
        </p:nvSpPr>
        <p:spPr bwMode="auto">
          <a:xfrm>
            <a:off x="5195888" y="938213"/>
            <a:ext cx="887412" cy="584200"/>
          </a:xfrm>
          <a:prstGeom prst="rect">
            <a:avLst/>
          </a:prstGeom>
          <a:noFill/>
          <a:ln w="9525">
            <a:noFill/>
            <a:miter lim="800000"/>
            <a:headEnd/>
            <a:tailEnd/>
          </a:ln>
        </p:spPr>
        <p:txBody>
          <a:bodyPr>
            <a:spAutoFit/>
          </a:bodyPr>
          <a:lstStyle/>
          <a:p>
            <a:pPr>
              <a:buFont typeface="Arial" charset="0"/>
              <a:buNone/>
            </a:pPr>
            <a:r>
              <a:rPr lang="en-US" altLang="zh-CN" sz="3200" b="1"/>
              <a:t>A</a:t>
            </a:r>
          </a:p>
        </p:txBody>
      </p:sp>
      <p:sp>
        <p:nvSpPr>
          <p:cNvPr id="5" name="文本框 4"/>
          <p:cNvSpPr txBox="1">
            <a:spLocks noChangeArrowheads="1"/>
          </p:cNvSpPr>
          <p:nvPr/>
        </p:nvSpPr>
        <p:spPr bwMode="auto">
          <a:xfrm>
            <a:off x="2549525" y="3246438"/>
            <a:ext cx="511175" cy="582612"/>
          </a:xfrm>
          <a:prstGeom prst="rect">
            <a:avLst/>
          </a:prstGeom>
          <a:noFill/>
          <a:ln w="9525">
            <a:noFill/>
            <a:miter lim="800000"/>
            <a:headEnd/>
            <a:tailEnd/>
          </a:ln>
        </p:spPr>
        <p:txBody>
          <a:bodyPr>
            <a:spAutoFit/>
          </a:bodyPr>
          <a:lstStyle/>
          <a:p>
            <a:pPr>
              <a:buFont typeface="Arial" charset="0"/>
              <a:buNone/>
            </a:pPr>
            <a:r>
              <a:rPr lang="en-US" altLang="zh-CN" sz="3200"/>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74675" y="446088"/>
            <a:ext cx="8229600" cy="5965825"/>
          </a:xfrm>
        </p:spPr>
        <p:txBody>
          <a:bodyPr/>
          <a:lstStyle/>
          <a:p>
            <a:pPr>
              <a:defRPr/>
            </a:pPr>
            <a:r>
              <a:rPr lang="zh-CN" altLang="en-US"/>
              <a:t>一、填空题。</a:t>
            </a:r>
          </a:p>
          <a:p>
            <a:pPr marL="0" indent="0">
              <a:buFont typeface="Wingdings" pitchFamily="2" charset="2"/>
              <a:buNone/>
              <a:defRPr/>
            </a:pPr>
            <a:r>
              <a:rPr lang="zh-CN" altLang="en-US"/>
              <a:t>1.《骆驼祥子》的作者是</a:t>
            </a:r>
            <a:r>
              <a:rPr lang="zh-CN" altLang="en-US" u="sng"/>
              <a:t>       </a:t>
            </a:r>
            <a:r>
              <a:rPr lang="zh-CN" altLang="en-US"/>
              <a:t>,原名</a:t>
            </a:r>
            <a:r>
              <a:rPr lang="zh-CN" altLang="en-US" u="sng"/>
              <a:t>        </a:t>
            </a:r>
            <a:r>
              <a:rPr lang="zh-CN" altLang="en-US"/>
              <a:t>,有“</a:t>
            </a:r>
            <a:r>
              <a:rPr lang="zh-CN" altLang="en-US" u="sng"/>
              <a:t>            </a:t>
            </a:r>
            <a:r>
              <a:rPr lang="zh-CN" altLang="en-US"/>
              <a:t>                       </a:t>
            </a:r>
          </a:p>
          <a:p>
            <a:pPr marL="0" indent="0">
              <a:buFont typeface="Wingdings" pitchFamily="2" charset="2"/>
              <a:buNone/>
              <a:defRPr/>
            </a:pPr>
            <a:r>
              <a:rPr lang="zh-CN" altLang="en-US"/>
              <a:t> </a:t>
            </a:r>
            <a:r>
              <a:rPr lang="zh-CN" altLang="en-US" u="sng"/>
              <a:t>              的</a:t>
            </a:r>
            <a:r>
              <a:rPr lang="zh-CN" altLang="en-US"/>
              <a:t>称号。其代表作还有长篇小说</a:t>
            </a:r>
          </a:p>
          <a:p>
            <a:pPr marL="0" indent="0">
              <a:buFont typeface="Wingdings" pitchFamily="2" charset="2"/>
              <a:buNone/>
              <a:defRPr/>
            </a:pPr>
            <a:r>
              <a:rPr lang="zh-CN" altLang="en-US"/>
              <a:t>《              》,剧本《</a:t>
            </a:r>
            <a:r>
              <a:rPr lang="zh-CN" altLang="en-US">
                <a:solidFill>
                  <a:srgbClr val="FF0000"/>
                </a:solidFill>
              </a:rPr>
              <a:t>茶馆</a:t>
            </a:r>
            <a:r>
              <a:rPr lang="zh-CN" altLang="en-US"/>
              <a:t>》《       》</a:t>
            </a:r>
          </a:p>
          <a:p>
            <a:pPr marL="0" indent="0">
              <a:buFont typeface="Wingdings" pitchFamily="2" charset="2"/>
              <a:buNone/>
              <a:defRPr/>
            </a:pPr>
            <a:r>
              <a:rPr lang="zh-CN" altLang="en-US"/>
              <a:t>2.祥子是老舍笔下一个被侮辱、被损害的下层劳动者形象,他本是农民,进城以后以</a:t>
            </a:r>
            <a:r>
              <a:rPr lang="zh-CN" altLang="en-US" u="sng"/>
              <a:t>       </a:t>
            </a:r>
            <a:r>
              <a:rPr lang="zh-CN" altLang="en-US"/>
              <a:t>为生。</a:t>
            </a:r>
            <a:r>
              <a:rPr lang="zh-CN" altLang="en-US" u="sng"/>
              <a:t>       </a:t>
            </a:r>
            <a:r>
              <a:rPr lang="zh-CN" altLang="en-US"/>
              <a:t>是祥子的妻子,也是车厂主</a:t>
            </a:r>
            <a:r>
              <a:rPr lang="zh-CN" altLang="en-US" u="sng"/>
              <a:t>       </a:t>
            </a:r>
            <a:r>
              <a:rPr lang="zh-CN" altLang="en-US"/>
              <a:t>的女儿。</a:t>
            </a:r>
          </a:p>
          <a:p>
            <a:pPr marL="0" indent="0">
              <a:buFont typeface="Wingdings" pitchFamily="2" charset="2"/>
              <a:buNone/>
              <a:defRPr/>
            </a:pPr>
            <a:r>
              <a:rPr lang="zh-CN" altLang="en-US"/>
              <a:t>3.《骆驼祥子》中的</a:t>
            </a:r>
            <a:r>
              <a:rPr lang="zh-CN" altLang="en-US" u="sng"/>
              <a:t>          </a:t>
            </a:r>
            <a:r>
              <a:rPr lang="zh-CN" altLang="en-US"/>
              <a:t>是一个美丽、要强、勤俭的女子,后因生活所迫沦为娼妓,终因不堪生活的屈辱而含恨自缢。</a:t>
            </a:r>
          </a:p>
          <a:p>
            <a:pPr>
              <a:defRPr/>
            </a:pPr>
            <a:endParaRPr lang="zh-CN" altLang="en-US"/>
          </a:p>
        </p:txBody>
      </p:sp>
      <p:sp>
        <p:nvSpPr>
          <p:cNvPr id="4" name="文本框 3"/>
          <p:cNvSpPr txBox="1">
            <a:spLocks noChangeArrowheads="1"/>
          </p:cNvSpPr>
          <p:nvPr/>
        </p:nvSpPr>
        <p:spPr bwMode="auto">
          <a:xfrm>
            <a:off x="6702425" y="1095375"/>
            <a:ext cx="1498600" cy="520700"/>
          </a:xfrm>
          <a:prstGeom prst="rect">
            <a:avLst/>
          </a:prstGeom>
          <a:noFill/>
          <a:ln w="9525">
            <a:noFill/>
            <a:miter lim="800000"/>
            <a:headEnd/>
            <a:tailEnd/>
          </a:ln>
        </p:spPr>
        <p:txBody>
          <a:bodyPr>
            <a:spAutoFit/>
          </a:bodyPr>
          <a:lstStyle/>
          <a:p>
            <a:pPr>
              <a:buFont typeface="Arial" charset="0"/>
              <a:buNone/>
            </a:pPr>
            <a:r>
              <a:rPr lang="zh-CN" altLang="en-US" sz="2800" b="1">
                <a:solidFill>
                  <a:srgbClr val="FF0000"/>
                </a:solidFill>
              </a:rPr>
              <a:t>舒庆春</a:t>
            </a:r>
          </a:p>
        </p:txBody>
      </p:sp>
      <p:sp>
        <p:nvSpPr>
          <p:cNvPr id="5" name="文本框 4"/>
          <p:cNvSpPr txBox="1">
            <a:spLocks noChangeArrowheads="1"/>
          </p:cNvSpPr>
          <p:nvPr/>
        </p:nvSpPr>
        <p:spPr bwMode="auto">
          <a:xfrm>
            <a:off x="5048250" y="1095375"/>
            <a:ext cx="919163" cy="460375"/>
          </a:xfrm>
          <a:prstGeom prst="rect">
            <a:avLst/>
          </a:prstGeom>
          <a:noFill/>
          <a:ln w="9525">
            <a:noFill/>
            <a:miter lim="800000"/>
            <a:headEnd/>
            <a:tailEnd/>
          </a:ln>
        </p:spPr>
        <p:txBody>
          <a:bodyPr>
            <a:spAutoFit/>
          </a:bodyPr>
          <a:lstStyle/>
          <a:p>
            <a:pPr>
              <a:buFont typeface="Arial" charset="0"/>
              <a:buNone/>
            </a:pPr>
            <a:r>
              <a:rPr lang="zh-CN" altLang="en-US" sz="2400" b="1">
                <a:solidFill>
                  <a:srgbClr val="FF0000"/>
                </a:solidFill>
              </a:rPr>
              <a:t>舍</a:t>
            </a:r>
            <a:r>
              <a:rPr lang="zh-CN" altLang="en-US" sz="2400" b="1">
                <a:solidFill>
                  <a:srgbClr val="FF0000"/>
                </a:solidFill>
                <a:sym typeface="+mn-ea"/>
              </a:rPr>
              <a:t>老</a:t>
            </a:r>
          </a:p>
        </p:txBody>
      </p:sp>
      <p:sp>
        <p:nvSpPr>
          <p:cNvPr id="6" name="文本框 5"/>
          <p:cNvSpPr txBox="1">
            <a:spLocks noChangeArrowheads="1"/>
          </p:cNvSpPr>
          <p:nvPr/>
        </p:nvSpPr>
        <p:spPr bwMode="auto">
          <a:xfrm>
            <a:off x="665163" y="1555750"/>
            <a:ext cx="2195512" cy="520700"/>
          </a:xfrm>
          <a:prstGeom prst="rect">
            <a:avLst/>
          </a:prstGeom>
          <a:noFill/>
          <a:ln w="9525">
            <a:noFill/>
            <a:miter lim="800000"/>
            <a:headEnd/>
            <a:tailEnd/>
          </a:ln>
        </p:spPr>
        <p:txBody>
          <a:bodyPr>
            <a:spAutoFit/>
          </a:bodyPr>
          <a:lstStyle/>
          <a:p>
            <a:pPr>
              <a:buFont typeface="Arial" charset="0"/>
              <a:buNone/>
            </a:pPr>
            <a:r>
              <a:rPr lang="zh-CN" altLang="en-US" sz="2800" b="1">
                <a:solidFill>
                  <a:srgbClr val="FF0000"/>
                </a:solidFill>
              </a:rPr>
              <a:t>人民艺术家</a:t>
            </a:r>
          </a:p>
        </p:txBody>
      </p:sp>
      <p:sp>
        <p:nvSpPr>
          <p:cNvPr id="7" name="文本框 6"/>
          <p:cNvSpPr txBox="1">
            <a:spLocks noChangeArrowheads="1"/>
          </p:cNvSpPr>
          <p:nvPr/>
        </p:nvSpPr>
        <p:spPr bwMode="auto">
          <a:xfrm>
            <a:off x="1330325" y="2225675"/>
            <a:ext cx="1663700" cy="520700"/>
          </a:xfrm>
          <a:prstGeom prst="rect">
            <a:avLst/>
          </a:prstGeom>
          <a:noFill/>
          <a:ln w="9525">
            <a:noFill/>
            <a:miter lim="800000"/>
            <a:headEnd/>
            <a:tailEnd/>
          </a:ln>
        </p:spPr>
        <p:txBody>
          <a:bodyPr>
            <a:spAutoFit/>
          </a:bodyPr>
          <a:lstStyle/>
          <a:p>
            <a:pPr>
              <a:buFont typeface="Arial" charset="0"/>
              <a:buNone/>
            </a:pPr>
            <a:r>
              <a:rPr lang="zh-CN" altLang="en-US" sz="2800" b="1">
                <a:solidFill>
                  <a:srgbClr val="FF0000"/>
                </a:solidFill>
              </a:rPr>
              <a:t>四世同堂</a:t>
            </a:r>
          </a:p>
        </p:txBody>
      </p:sp>
      <p:sp>
        <p:nvSpPr>
          <p:cNvPr id="8" name="文本框 7"/>
          <p:cNvSpPr txBox="1">
            <a:spLocks noChangeArrowheads="1"/>
          </p:cNvSpPr>
          <p:nvPr/>
        </p:nvSpPr>
        <p:spPr bwMode="auto">
          <a:xfrm>
            <a:off x="6053138" y="2225675"/>
            <a:ext cx="1255712" cy="520700"/>
          </a:xfrm>
          <a:prstGeom prst="rect">
            <a:avLst/>
          </a:prstGeom>
          <a:noFill/>
          <a:ln w="9525">
            <a:noFill/>
            <a:miter lim="800000"/>
            <a:headEnd/>
            <a:tailEnd/>
          </a:ln>
        </p:spPr>
        <p:txBody>
          <a:bodyPr>
            <a:spAutoFit/>
          </a:bodyPr>
          <a:lstStyle/>
          <a:p>
            <a:pPr>
              <a:buFont typeface="Arial" charset="0"/>
              <a:buNone/>
            </a:pPr>
            <a:r>
              <a:rPr lang="zh-CN" altLang="en-US" sz="2800">
                <a:solidFill>
                  <a:srgbClr val="FF0000"/>
                </a:solidFill>
              </a:rPr>
              <a:t>龙须沟</a:t>
            </a:r>
          </a:p>
        </p:txBody>
      </p:sp>
      <p:sp>
        <p:nvSpPr>
          <p:cNvPr id="9" name="文本框 8"/>
          <p:cNvSpPr txBox="1">
            <a:spLocks noChangeArrowheads="1"/>
          </p:cNvSpPr>
          <p:nvPr/>
        </p:nvSpPr>
        <p:spPr bwMode="auto">
          <a:xfrm>
            <a:off x="7367588" y="3363913"/>
            <a:ext cx="1020762" cy="522287"/>
          </a:xfrm>
          <a:prstGeom prst="rect">
            <a:avLst/>
          </a:prstGeom>
          <a:noFill/>
          <a:ln w="9525">
            <a:noFill/>
            <a:miter lim="800000"/>
            <a:headEnd/>
            <a:tailEnd/>
          </a:ln>
        </p:spPr>
        <p:txBody>
          <a:bodyPr>
            <a:spAutoFit/>
          </a:bodyPr>
          <a:lstStyle/>
          <a:p>
            <a:pPr>
              <a:buFont typeface="Arial" charset="0"/>
              <a:buNone/>
            </a:pPr>
            <a:r>
              <a:rPr lang="zh-CN" altLang="en-US" sz="2800">
                <a:solidFill>
                  <a:srgbClr val="FF0000"/>
                </a:solidFill>
              </a:rPr>
              <a:t>拉车</a:t>
            </a:r>
          </a:p>
        </p:txBody>
      </p:sp>
      <p:sp>
        <p:nvSpPr>
          <p:cNvPr id="10" name="文本框 9"/>
          <p:cNvSpPr txBox="1">
            <a:spLocks noChangeArrowheads="1"/>
          </p:cNvSpPr>
          <p:nvPr/>
        </p:nvSpPr>
        <p:spPr bwMode="auto">
          <a:xfrm>
            <a:off x="1330325" y="3844925"/>
            <a:ext cx="1081088" cy="522288"/>
          </a:xfrm>
          <a:prstGeom prst="rect">
            <a:avLst/>
          </a:prstGeom>
          <a:noFill/>
          <a:ln w="9525">
            <a:noFill/>
            <a:miter lim="800000"/>
            <a:headEnd/>
            <a:tailEnd/>
          </a:ln>
        </p:spPr>
        <p:txBody>
          <a:bodyPr>
            <a:spAutoFit/>
          </a:bodyPr>
          <a:lstStyle/>
          <a:p>
            <a:pPr>
              <a:buFont typeface="Arial" charset="0"/>
              <a:buNone/>
            </a:pPr>
            <a:r>
              <a:rPr lang="zh-CN" altLang="en-US" sz="2800">
                <a:solidFill>
                  <a:srgbClr val="FF0000"/>
                </a:solidFill>
              </a:rPr>
              <a:t>虎妞</a:t>
            </a:r>
          </a:p>
        </p:txBody>
      </p:sp>
      <p:sp>
        <p:nvSpPr>
          <p:cNvPr id="11" name="文本框 10"/>
          <p:cNvSpPr txBox="1">
            <a:spLocks noChangeArrowheads="1"/>
          </p:cNvSpPr>
          <p:nvPr/>
        </p:nvSpPr>
        <p:spPr bwMode="auto">
          <a:xfrm>
            <a:off x="6754813" y="3889375"/>
            <a:ext cx="1057275" cy="520700"/>
          </a:xfrm>
          <a:prstGeom prst="rect">
            <a:avLst/>
          </a:prstGeom>
          <a:noFill/>
          <a:ln w="9525">
            <a:noFill/>
            <a:miter lim="800000"/>
            <a:headEnd/>
            <a:tailEnd/>
          </a:ln>
        </p:spPr>
        <p:txBody>
          <a:bodyPr>
            <a:spAutoFit/>
          </a:bodyPr>
          <a:lstStyle/>
          <a:p>
            <a:pPr>
              <a:buFont typeface="Arial" charset="0"/>
              <a:buNone/>
            </a:pPr>
            <a:r>
              <a:rPr lang="zh-CN" altLang="en-US" sz="2800">
                <a:solidFill>
                  <a:srgbClr val="FF0000"/>
                </a:solidFill>
              </a:rPr>
              <a:t>刘四</a:t>
            </a:r>
          </a:p>
        </p:txBody>
      </p:sp>
      <p:sp>
        <p:nvSpPr>
          <p:cNvPr id="12" name="文本框 11"/>
          <p:cNvSpPr txBox="1">
            <a:spLocks noChangeArrowheads="1"/>
          </p:cNvSpPr>
          <p:nvPr/>
        </p:nvSpPr>
        <p:spPr bwMode="auto">
          <a:xfrm>
            <a:off x="4251325" y="4892675"/>
            <a:ext cx="1320800" cy="522288"/>
          </a:xfrm>
          <a:prstGeom prst="rect">
            <a:avLst/>
          </a:prstGeom>
          <a:noFill/>
          <a:ln w="9525">
            <a:noFill/>
            <a:miter lim="800000"/>
            <a:headEnd/>
            <a:tailEnd/>
          </a:ln>
        </p:spPr>
        <p:txBody>
          <a:bodyPr>
            <a:spAutoFit/>
          </a:bodyPr>
          <a:lstStyle/>
          <a:p>
            <a:pPr>
              <a:buFont typeface="Arial" charset="0"/>
              <a:buNone/>
            </a:pPr>
            <a:r>
              <a:rPr lang="zh-CN" altLang="en-US" sz="2800" b="1">
                <a:solidFill>
                  <a:srgbClr val="FF0000"/>
                </a:solidFill>
              </a:rPr>
              <a:t>小福子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1638"/>
            <a:ext cx="8229600" cy="5729287"/>
          </a:xfrm>
        </p:spPr>
        <p:txBody>
          <a:bodyPr/>
          <a:lstStyle/>
          <a:p>
            <a:pPr marL="0" indent="0">
              <a:buFont typeface="Wingdings" pitchFamily="2" charset="2"/>
              <a:buNone/>
              <a:defRPr/>
            </a:pPr>
            <a:r>
              <a:rPr lang="zh-CN" altLang="en-US">
                <a:sym typeface="+mn-ea"/>
              </a:rPr>
              <a:t>4.有一个人因为一个不及格的分数,告发了曹</a:t>
            </a:r>
            <a:endParaRPr lang="zh-CN" altLang="en-US"/>
          </a:p>
          <a:p>
            <a:pPr marL="0" indent="0">
              <a:buFont typeface="Wingdings" pitchFamily="2" charset="2"/>
              <a:buNone/>
              <a:defRPr/>
            </a:pPr>
            <a:r>
              <a:rPr lang="zh-CN" altLang="en-US">
                <a:sym typeface="+mn-ea"/>
              </a:rPr>
              <a:t>先生,这个人是 </a:t>
            </a:r>
            <a:r>
              <a:rPr lang="en-US" altLang="zh-CN">
                <a:sym typeface="+mn-ea"/>
              </a:rPr>
              <a:t>————</a:t>
            </a:r>
            <a:r>
              <a:rPr lang="zh-CN" altLang="en-US">
                <a:sym typeface="+mn-ea"/>
              </a:rPr>
              <a:t>                                            </a:t>
            </a:r>
            <a:endParaRPr lang="zh-CN" altLang="en-US"/>
          </a:p>
          <a:p>
            <a:pPr marL="0" indent="0">
              <a:buFont typeface="Wingdings" pitchFamily="2" charset="2"/>
              <a:buNone/>
              <a:defRPr/>
            </a:pPr>
            <a:r>
              <a:rPr lang="zh-CN" altLang="en-US">
                <a:sym typeface="+mn-ea"/>
              </a:rPr>
              <a:t>5.祥子最大的梦想是</a:t>
            </a:r>
            <a:r>
              <a:rPr lang="zh-CN" altLang="en-US" u="sng">
                <a:sym typeface="+mn-ea"/>
              </a:rPr>
              <a:t>                             </a:t>
            </a:r>
            <a:r>
              <a:rPr lang="zh-CN" altLang="en-US">
                <a:sym typeface="+mn-ea"/>
              </a:rPr>
              <a:t>他买的第二辆车因</a:t>
            </a:r>
            <a:r>
              <a:rPr lang="zh-CN" altLang="en-US" u="sng">
                <a:sym typeface="+mn-ea"/>
              </a:rPr>
              <a:t>                   </a:t>
            </a:r>
            <a:r>
              <a:rPr lang="zh-CN" altLang="en-US">
                <a:sym typeface="+mn-ea"/>
              </a:rPr>
              <a:t>而被卖掉。</a:t>
            </a:r>
            <a:endParaRPr lang="zh-CN" altLang="en-US"/>
          </a:p>
          <a:p>
            <a:pPr marL="0" indent="0">
              <a:buFont typeface="Wingdings" pitchFamily="2" charset="2"/>
              <a:buNone/>
              <a:defRPr/>
            </a:pPr>
            <a:r>
              <a:rPr lang="zh-CN" altLang="en-US">
                <a:sym typeface="+mn-ea"/>
              </a:rPr>
              <a:t>6.“我算是明白了,干苦活儿的打算独自一个人混好,比登天还难。”这是</a:t>
            </a:r>
            <a:r>
              <a:rPr lang="zh-CN" altLang="en-US" u="sng">
                <a:sym typeface="+mn-ea"/>
              </a:rPr>
              <a:t>            </a:t>
            </a:r>
            <a:r>
              <a:rPr lang="zh-CN" altLang="en-US">
                <a:sym typeface="+mn-ea"/>
              </a:rPr>
              <a:t>感叹。</a:t>
            </a:r>
            <a:endParaRPr lang="zh-CN" altLang="en-US"/>
          </a:p>
          <a:p>
            <a:pPr marL="0" indent="0">
              <a:buFont typeface="Wingdings" pitchFamily="2" charset="2"/>
              <a:buNone/>
              <a:defRPr/>
            </a:pPr>
            <a:r>
              <a:rPr lang="zh-CN" altLang="en-US">
                <a:sym typeface="+mn-ea"/>
              </a:rPr>
              <a:t>7.《骆驼祥子》中祥子最尊重,也是最关心祥子的人是_</a:t>
            </a:r>
            <a:r>
              <a:rPr lang="zh-CN" altLang="en-US" u="sng">
                <a:sym typeface="+mn-ea"/>
              </a:rPr>
              <a:t>            </a:t>
            </a:r>
            <a:r>
              <a:rPr lang="zh-CN" altLang="en-US">
                <a:sym typeface="+mn-ea"/>
              </a:rPr>
              <a:t>,他和他的太太对祥子的态度很和气,他家的小男孩叫</a:t>
            </a:r>
            <a:r>
              <a:rPr lang="zh-CN" altLang="en-US" u="sng">
                <a:sym typeface="+mn-ea"/>
              </a:rPr>
              <a:t>             </a:t>
            </a:r>
            <a:r>
              <a:rPr lang="zh-CN" altLang="en-US">
                <a:sym typeface="+mn-ea"/>
              </a:rPr>
              <a:t>他家的女仆是</a:t>
            </a:r>
            <a:r>
              <a:rPr lang="zh-CN" altLang="en-US" u="sng">
                <a:sym typeface="+mn-ea"/>
              </a:rPr>
              <a:t>        </a:t>
            </a:r>
            <a:r>
              <a:rPr lang="zh-CN" altLang="en-US">
                <a:sym typeface="+mn-ea"/>
              </a:rPr>
              <a:t>,她劝祥子把钱_</a:t>
            </a:r>
            <a:r>
              <a:rPr lang="zh-CN" altLang="en-US" u="sng">
                <a:sym typeface="+mn-ea"/>
              </a:rPr>
              <a:t>                        </a:t>
            </a:r>
            <a:r>
              <a:rPr lang="zh-CN" altLang="en-US">
                <a:sym typeface="+mn-ea"/>
              </a:rPr>
              <a:t>,祥子没有接受她的建议。</a:t>
            </a:r>
            <a:endParaRPr lang="zh-CN" altLang="en-US"/>
          </a:p>
          <a:p>
            <a:pPr>
              <a:defRPr/>
            </a:pPr>
            <a:endParaRPr lang="zh-CN" altLang="en-US"/>
          </a:p>
        </p:txBody>
      </p:sp>
      <p:sp>
        <p:nvSpPr>
          <p:cNvPr id="4" name="文本框 3"/>
          <p:cNvSpPr txBox="1">
            <a:spLocks noChangeArrowheads="1"/>
          </p:cNvSpPr>
          <p:nvPr/>
        </p:nvSpPr>
        <p:spPr bwMode="auto">
          <a:xfrm>
            <a:off x="3201988" y="847725"/>
            <a:ext cx="2090737" cy="520700"/>
          </a:xfrm>
          <a:prstGeom prst="rect">
            <a:avLst/>
          </a:prstGeom>
          <a:noFill/>
          <a:ln w="9525">
            <a:noFill/>
            <a:miter lim="800000"/>
            <a:headEnd/>
            <a:tailEnd/>
          </a:ln>
        </p:spPr>
        <p:txBody>
          <a:bodyPr>
            <a:spAutoFit/>
          </a:bodyPr>
          <a:lstStyle/>
          <a:p>
            <a:pPr>
              <a:buFont typeface="Arial" charset="0"/>
              <a:buNone/>
            </a:pPr>
            <a:r>
              <a:rPr lang="zh-CN" altLang="en-US" sz="2800" b="1">
                <a:solidFill>
                  <a:srgbClr val="FF0000"/>
                </a:solidFill>
              </a:rPr>
              <a:t>阮明</a:t>
            </a:r>
          </a:p>
        </p:txBody>
      </p:sp>
      <p:sp>
        <p:nvSpPr>
          <p:cNvPr id="5" name="文本框 4"/>
          <p:cNvSpPr txBox="1">
            <a:spLocks noChangeArrowheads="1"/>
          </p:cNvSpPr>
          <p:nvPr/>
        </p:nvSpPr>
        <p:spPr bwMode="auto">
          <a:xfrm>
            <a:off x="4152900" y="1517650"/>
            <a:ext cx="3078163" cy="520700"/>
          </a:xfrm>
          <a:prstGeom prst="rect">
            <a:avLst/>
          </a:prstGeom>
          <a:noFill/>
          <a:ln w="9525">
            <a:noFill/>
            <a:miter lim="800000"/>
            <a:headEnd/>
            <a:tailEnd/>
          </a:ln>
        </p:spPr>
        <p:txBody>
          <a:bodyPr>
            <a:spAutoFit/>
          </a:bodyPr>
          <a:lstStyle/>
          <a:p>
            <a:pPr>
              <a:buFont typeface="Arial" charset="0"/>
              <a:buNone/>
            </a:pPr>
            <a:r>
              <a:rPr lang="zh-CN" altLang="en-US" sz="2800" b="1">
                <a:solidFill>
                  <a:srgbClr val="FF0000"/>
                </a:solidFill>
              </a:rPr>
              <a:t>有一辆自己的新车</a:t>
            </a:r>
          </a:p>
        </p:txBody>
      </p:sp>
      <p:sp>
        <p:nvSpPr>
          <p:cNvPr id="6" name="文本框 5"/>
          <p:cNvSpPr txBox="1">
            <a:spLocks noChangeArrowheads="1"/>
          </p:cNvSpPr>
          <p:nvPr/>
        </p:nvSpPr>
        <p:spPr bwMode="auto">
          <a:xfrm>
            <a:off x="3019425" y="2203450"/>
            <a:ext cx="2538413" cy="520700"/>
          </a:xfrm>
          <a:prstGeom prst="rect">
            <a:avLst/>
          </a:prstGeom>
          <a:noFill/>
          <a:ln w="9525">
            <a:noFill/>
            <a:miter lim="800000"/>
            <a:headEnd/>
            <a:tailEnd/>
          </a:ln>
        </p:spPr>
        <p:txBody>
          <a:bodyPr>
            <a:spAutoFit/>
          </a:bodyPr>
          <a:lstStyle/>
          <a:p>
            <a:pPr>
              <a:buFont typeface="Arial" charset="0"/>
              <a:buNone/>
            </a:pPr>
            <a:r>
              <a:rPr lang="zh-CN" altLang="en-US" sz="2800" b="1">
                <a:solidFill>
                  <a:srgbClr val="FF0000"/>
                </a:solidFill>
              </a:rPr>
              <a:t>给虎妞办丧事</a:t>
            </a:r>
          </a:p>
        </p:txBody>
      </p:sp>
      <p:sp>
        <p:nvSpPr>
          <p:cNvPr id="7" name="文本框 6"/>
          <p:cNvSpPr txBox="1">
            <a:spLocks noChangeArrowheads="1"/>
          </p:cNvSpPr>
          <p:nvPr/>
        </p:nvSpPr>
        <p:spPr bwMode="auto">
          <a:xfrm>
            <a:off x="5557838" y="3168650"/>
            <a:ext cx="1412875" cy="520700"/>
          </a:xfrm>
          <a:prstGeom prst="rect">
            <a:avLst/>
          </a:prstGeom>
          <a:noFill/>
          <a:ln w="9525">
            <a:noFill/>
            <a:miter lim="800000"/>
            <a:headEnd/>
            <a:tailEnd/>
          </a:ln>
        </p:spPr>
        <p:txBody>
          <a:bodyPr>
            <a:spAutoFit/>
          </a:bodyPr>
          <a:lstStyle/>
          <a:p>
            <a:pPr>
              <a:buFont typeface="Arial" charset="0"/>
              <a:buNone/>
            </a:pPr>
            <a:r>
              <a:rPr lang="zh-CN" altLang="en-US" sz="2800" b="1">
                <a:solidFill>
                  <a:srgbClr val="FF0000"/>
                </a:solidFill>
              </a:rPr>
              <a:t>老马</a:t>
            </a:r>
          </a:p>
        </p:txBody>
      </p:sp>
      <p:sp>
        <p:nvSpPr>
          <p:cNvPr id="8" name="文本框 7"/>
          <p:cNvSpPr txBox="1">
            <a:spLocks noChangeArrowheads="1"/>
          </p:cNvSpPr>
          <p:nvPr/>
        </p:nvSpPr>
        <p:spPr bwMode="auto">
          <a:xfrm>
            <a:off x="2276475" y="4289425"/>
            <a:ext cx="1431925" cy="520700"/>
          </a:xfrm>
          <a:prstGeom prst="rect">
            <a:avLst/>
          </a:prstGeom>
          <a:noFill/>
          <a:ln w="9525">
            <a:noFill/>
            <a:miter lim="800000"/>
            <a:headEnd/>
            <a:tailEnd/>
          </a:ln>
        </p:spPr>
        <p:txBody>
          <a:bodyPr>
            <a:spAutoFit/>
          </a:bodyPr>
          <a:lstStyle/>
          <a:p>
            <a:pPr>
              <a:buFont typeface="Arial" charset="0"/>
              <a:buNone/>
            </a:pPr>
            <a:r>
              <a:rPr lang="zh-CN" altLang="en-US" sz="2800" b="1">
                <a:solidFill>
                  <a:srgbClr val="FF0000"/>
                </a:solidFill>
              </a:rPr>
              <a:t>曹先生</a:t>
            </a:r>
          </a:p>
        </p:txBody>
      </p:sp>
      <p:sp>
        <p:nvSpPr>
          <p:cNvPr id="9" name="文本框 8"/>
          <p:cNvSpPr txBox="1">
            <a:spLocks noChangeArrowheads="1"/>
          </p:cNvSpPr>
          <p:nvPr/>
        </p:nvSpPr>
        <p:spPr bwMode="auto">
          <a:xfrm>
            <a:off x="5292725" y="4732338"/>
            <a:ext cx="1295400" cy="582612"/>
          </a:xfrm>
          <a:prstGeom prst="rect">
            <a:avLst/>
          </a:prstGeom>
          <a:noFill/>
          <a:ln w="9525">
            <a:noFill/>
            <a:miter lim="800000"/>
            <a:headEnd/>
            <a:tailEnd/>
          </a:ln>
        </p:spPr>
        <p:txBody>
          <a:bodyPr>
            <a:spAutoFit/>
          </a:bodyPr>
          <a:lstStyle/>
          <a:p>
            <a:pPr>
              <a:buFont typeface="Arial" charset="0"/>
              <a:buNone/>
            </a:pPr>
            <a:r>
              <a:rPr lang="zh-CN" altLang="en-US" sz="3200" b="1">
                <a:solidFill>
                  <a:srgbClr val="FF0000"/>
                </a:solidFill>
              </a:rPr>
              <a:t>小文</a:t>
            </a:r>
          </a:p>
        </p:txBody>
      </p:sp>
      <p:sp>
        <p:nvSpPr>
          <p:cNvPr id="10" name="文本框 9"/>
          <p:cNvSpPr txBox="1">
            <a:spLocks noChangeArrowheads="1"/>
          </p:cNvSpPr>
          <p:nvPr/>
        </p:nvSpPr>
        <p:spPr bwMode="auto">
          <a:xfrm>
            <a:off x="1158875" y="5197475"/>
            <a:ext cx="1609725" cy="520700"/>
          </a:xfrm>
          <a:prstGeom prst="rect">
            <a:avLst/>
          </a:prstGeom>
          <a:noFill/>
          <a:ln w="9525">
            <a:noFill/>
            <a:miter lim="800000"/>
            <a:headEnd/>
            <a:tailEnd/>
          </a:ln>
        </p:spPr>
        <p:txBody>
          <a:bodyPr>
            <a:spAutoFit/>
          </a:bodyPr>
          <a:lstStyle/>
          <a:p>
            <a:pPr>
              <a:buFont typeface="Arial" charset="0"/>
              <a:buNone/>
            </a:pPr>
            <a:r>
              <a:rPr lang="zh-CN" altLang="en-US" sz="2800" b="1">
                <a:solidFill>
                  <a:srgbClr val="FF0000"/>
                </a:solidFill>
              </a:rPr>
              <a:t>高妈</a:t>
            </a:r>
          </a:p>
        </p:txBody>
      </p:sp>
      <p:sp>
        <p:nvSpPr>
          <p:cNvPr id="11" name="文本框 10"/>
          <p:cNvSpPr txBox="1">
            <a:spLocks noChangeArrowheads="1"/>
          </p:cNvSpPr>
          <p:nvPr/>
        </p:nvSpPr>
        <p:spPr bwMode="auto">
          <a:xfrm>
            <a:off x="4624388" y="5314950"/>
            <a:ext cx="3430587" cy="522288"/>
          </a:xfrm>
          <a:prstGeom prst="rect">
            <a:avLst/>
          </a:prstGeom>
          <a:noFill/>
          <a:ln w="9525">
            <a:noFill/>
            <a:miter lim="800000"/>
            <a:headEnd/>
            <a:tailEnd/>
          </a:ln>
        </p:spPr>
        <p:txBody>
          <a:bodyPr>
            <a:spAutoFit/>
          </a:bodyPr>
          <a:lstStyle/>
          <a:p>
            <a:pPr>
              <a:buFont typeface="Arial" charset="0"/>
              <a:buNone/>
            </a:pPr>
            <a:r>
              <a:rPr lang="zh-CN" altLang="en-US" sz="2800" b="1">
                <a:solidFill>
                  <a:srgbClr val="FF0000"/>
                </a:solidFill>
              </a:rPr>
              <a:t>把钱存入银行或放贷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标题 1"/>
          <p:cNvSpPr>
            <a:spLocks noGrp="1"/>
          </p:cNvSpPr>
          <p:nvPr>
            <p:ph type="title"/>
          </p:nvPr>
        </p:nvSpPr>
        <p:spPr/>
        <p:txBody>
          <a:bodyPr/>
          <a:lstStyle/>
          <a:p>
            <a:endParaRPr lang="zh-CN" altLang="en-US" smtClean="0"/>
          </a:p>
        </p:txBody>
      </p:sp>
      <p:pic>
        <p:nvPicPr>
          <p:cNvPr id="7" name="Picture 2" descr="C:\Documents and Settings\Administrator\바탕 화면\문학\1434270.jpg"/>
          <p:cNvPicPr>
            <a:picLocks noChangeAspect="1" noChangeArrowheads="1"/>
          </p:cNvPicPr>
          <p:nvPr>
            <p:ph idx="1"/>
            <p:custDataLst>
              <p:tags r:id="rId1"/>
            </p:custDataLst>
          </p:nvPr>
        </p:nvPicPr>
        <p:blipFill>
          <a:blip r:embed="rId3"/>
          <a:srcRect/>
          <a:stretch>
            <a:fillRect/>
          </a:stretch>
        </p:blipFill>
        <p:spPr>
          <a:xfrm>
            <a:off x="733425" y="493713"/>
            <a:ext cx="7953375" cy="6096000"/>
          </a:xfrm>
          <a:ln w="38100" cap="sq">
            <a:solidFill>
              <a:srgbClr val="000000"/>
            </a:solidFill>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Bottom)">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内容占位符 2"/>
          <p:cNvSpPr>
            <a:spLocks noGrp="1"/>
          </p:cNvSpPr>
          <p:nvPr>
            <p:ph idx="1"/>
          </p:nvPr>
        </p:nvSpPr>
        <p:spPr>
          <a:xfrm>
            <a:off x="457200" y="479425"/>
            <a:ext cx="8229600" cy="5651500"/>
          </a:xfrm>
        </p:spPr>
        <p:txBody>
          <a:bodyPr/>
          <a:lstStyle/>
          <a:p>
            <a:pPr marL="0" indent="0">
              <a:buFont typeface="Wingdings" pitchFamily="2" charset="2"/>
              <a:buNone/>
            </a:pPr>
            <a:r>
              <a:rPr lang="zh-CN" altLang="en-US" smtClean="0">
                <a:sym typeface="+mn-ea"/>
              </a:rPr>
              <a:t>8.“他是一个'坚壮、沉默而又有生气'的上等车夫,为了争取起码的生存权利而奋斗、挣扎,最终走上了一条自我毁灭的道路。”这部小说作品的名字叫《             》,与人力车夫相关的两位女性是</a:t>
            </a:r>
            <a:r>
              <a:rPr lang="zh-CN" altLang="en-US" u="sng" smtClean="0">
                <a:sym typeface="+mn-ea"/>
              </a:rPr>
              <a:t>           </a:t>
            </a:r>
            <a:r>
              <a:rPr lang="zh-CN" altLang="en-US" smtClean="0">
                <a:sym typeface="+mn-ea"/>
              </a:rPr>
              <a:t> 和</a:t>
            </a:r>
            <a:r>
              <a:rPr lang="zh-CN" altLang="en-US" u="sng" smtClean="0">
                <a:sym typeface="+mn-ea"/>
              </a:rPr>
              <a:t>              </a:t>
            </a:r>
            <a:r>
              <a:rPr lang="zh-CN" altLang="en-US" smtClean="0">
                <a:sym typeface="+mn-ea"/>
              </a:rPr>
              <a:t>和             </a:t>
            </a:r>
            <a:endParaRPr lang="zh-CN" altLang="en-US" smtClean="0"/>
          </a:p>
          <a:p>
            <a:pPr marL="0" indent="0">
              <a:buFont typeface="Wingdings" pitchFamily="2" charset="2"/>
              <a:buNone/>
            </a:pPr>
            <a:r>
              <a:rPr lang="zh-CN" altLang="en-US" smtClean="0">
                <a:sym typeface="+mn-ea"/>
              </a:rPr>
              <a:t>9.“两只大圆眼,大鼻子,方嘴,一对大虎牙,一</a:t>
            </a:r>
            <a:endParaRPr lang="zh-CN" altLang="en-US" smtClean="0"/>
          </a:p>
          <a:p>
            <a:pPr marL="0" indent="0">
              <a:buFont typeface="Wingdings" pitchFamily="2" charset="2"/>
              <a:buNone/>
            </a:pPr>
            <a:r>
              <a:rPr lang="zh-CN" altLang="en-US" smtClean="0">
                <a:sym typeface="+mn-ea"/>
              </a:rPr>
              <a:t>张口就像个老虎。个子几乎与祥子一边儿高,头剃得很亮,没留胡子。”这段文字描写的</a:t>
            </a:r>
            <a:r>
              <a:rPr lang="en-US" altLang="zh-CN" smtClean="0">
                <a:sym typeface="+mn-ea"/>
              </a:rPr>
              <a:t>————</a:t>
            </a:r>
            <a:r>
              <a:rPr lang="zh-CN" altLang="en-US" smtClean="0">
                <a:sym typeface="+mn-ea"/>
              </a:rPr>
              <a:t>  </a:t>
            </a:r>
            <a:endParaRPr lang="zh-CN" altLang="en-US" smtClean="0"/>
          </a:p>
          <a:p>
            <a:pPr marL="0" indent="0">
              <a:buFont typeface="Wingdings" pitchFamily="2" charset="2"/>
              <a:buNone/>
            </a:pPr>
            <a:endParaRPr lang="zh-CN" altLang="en-US" smtClean="0"/>
          </a:p>
          <a:p>
            <a:pPr marL="0" indent="0">
              <a:buFont typeface="Wingdings" pitchFamily="2" charset="2"/>
              <a:buNone/>
            </a:pPr>
            <a:endParaRPr lang="zh-CN" altLang="en-US" smtClean="0"/>
          </a:p>
        </p:txBody>
      </p:sp>
      <p:sp>
        <p:nvSpPr>
          <p:cNvPr id="4" name="文本框 3"/>
          <p:cNvSpPr txBox="1">
            <a:spLocks noChangeArrowheads="1"/>
          </p:cNvSpPr>
          <p:nvPr/>
        </p:nvSpPr>
        <p:spPr bwMode="auto">
          <a:xfrm>
            <a:off x="3800475" y="2033588"/>
            <a:ext cx="2066925" cy="522287"/>
          </a:xfrm>
          <a:prstGeom prst="rect">
            <a:avLst/>
          </a:prstGeom>
          <a:noFill/>
          <a:ln w="9525">
            <a:noFill/>
            <a:miter lim="800000"/>
            <a:headEnd/>
            <a:tailEnd/>
          </a:ln>
        </p:spPr>
        <p:txBody>
          <a:bodyPr>
            <a:spAutoFit/>
          </a:bodyPr>
          <a:lstStyle/>
          <a:p>
            <a:pPr>
              <a:buFont typeface="Arial" charset="0"/>
              <a:buNone/>
            </a:pPr>
            <a:r>
              <a:rPr lang="zh-CN" altLang="en-US" sz="2800" b="1">
                <a:solidFill>
                  <a:srgbClr val="FF0000"/>
                </a:solidFill>
              </a:rPr>
              <a:t>骆驼祥子</a:t>
            </a:r>
          </a:p>
        </p:txBody>
      </p:sp>
      <p:sp>
        <p:nvSpPr>
          <p:cNvPr id="5" name="文本框 4"/>
          <p:cNvSpPr txBox="1">
            <a:spLocks noChangeArrowheads="1"/>
          </p:cNvSpPr>
          <p:nvPr/>
        </p:nvSpPr>
        <p:spPr bwMode="auto">
          <a:xfrm>
            <a:off x="3344863" y="2425700"/>
            <a:ext cx="1554162" cy="520700"/>
          </a:xfrm>
          <a:prstGeom prst="rect">
            <a:avLst/>
          </a:prstGeom>
          <a:noFill/>
          <a:ln w="9525">
            <a:noFill/>
            <a:miter lim="800000"/>
            <a:headEnd/>
            <a:tailEnd/>
          </a:ln>
        </p:spPr>
        <p:txBody>
          <a:bodyPr>
            <a:spAutoFit/>
          </a:bodyPr>
          <a:lstStyle/>
          <a:p>
            <a:pPr>
              <a:buFont typeface="Arial" charset="0"/>
              <a:buNone/>
            </a:pPr>
            <a:r>
              <a:rPr lang="zh-CN" altLang="en-US" sz="2800" b="1">
                <a:solidFill>
                  <a:srgbClr val="FF0000"/>
                </a:solidFill>
              </a:rPr>
              <a:t>虎妞</a:t>
            </a:r>
          </a:p>
        </p:txBody>
      </p:sp>
      <p:sp>
        <p:nvSpPr>
          <p:cNvPr id="6" name="文本框 5"/>
          <p:cNvSpPr txBox="1">
            <a:spLocks noChangeArrowheads="1"/>
          </p:cNvSpPr>
          <p:nvPr/>
        </p:nvSpPr>
        <p:spPr bwMode="auto">
          <a:xfrm>
            <a:off x="5273675" y="2425700"/>
            <a:ext cx="1739900" cy="520700"/>
          </a:xfrm>
          <a:prstGeom prst="rect">
            <a:avLst/>
          </a:prstGeom>
          <a:noFill/>
          <a:ln w="9525">
            <a:noFill/>
            <a:miter lim="800000"/>
            <a:headEnd/>
            <a:tailEnd/>
          </a:ln>
        </p:spPr>
        <p:txBody>
          <a:bodyPr>
            <a:spAutoFit/>
          </a:bodyPr>
          <a:lstStyle/>
          <a:p>
            <a:pPr>
              <a:buFont typeface="Arial" charset="0"/>
              <a:buNone/>
            </a:pPr>
            <a:r>
              <a:rPr lang="zh-CN" altLang="en-US" sz="2800" b="1">
                <a:solidFill>
                  <a:srgbClr val="FF0000"/>
                </a:solidFill>
              </a:rPr>
              <a:t>小福子</a:t>
            </a:r>
          </a:p>
        </p:txBody>
      </p:sp>
      <p:sp>
        <p:nvSpPr>
          <p:cNvPr id="7" name="文本框 6"/>
          <p:cNvSpPr txBox="1">
            <a:spLocks noChangeArrowheads="1"/>
          </p:cNvSpPr>
          <p:nvPr/>
        </p:nvSpPr>
        <p:spPr bwMode="auto">
          <a:xfrm>
            <a:off x="1403350" y="4575175"/>
            <a:ext cx="2209800" cy="522288"/>
          </a:xfrm>
          <a:prstGeom prst="rect">
            <a:avLst/>
          </a:prstGeom>
          <a:noFill/>
          <a:ln w="9525">
            <a:noFill/>
            <a:miter lim="800000"/>
            <a:headEnd/>
            <a:tailEnd/>
          </a:ln>
        </p:spPr>
        <p:txBody>
          <a:bodyPr>
            <a:spAutoFit/>
          </a:bodyPr>
          <a:lstStyle/>
          <a:p>
            <a:pPr>
              <a:buFont typeface="Arial" charset="0"/>
              <a:buNone/>
            </a:pPr>
            <a:r>
              <a:rPr lang="zh-CN" altLang="en-US" sz="2800" b="1">
                <a:solidFill>
                  <a:srgbClr val="FF0000"/>
                </a:solidFill>
              </a:rPr>
              <a:t>刘四爷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内容占位符 2"/>
          <p:cNvSpPr>
            <a:spLocks noGrp="1"/>
          </p:cNvSpPr>
          <p:nvPr>
            <p:ph idx="1"/>
          </p:nvPr>
        </p:nvSpPr>
        <p:spPr>
          <a:xfrm>
            <a:off x="236538" y="192088"/>
            <a:ext cx="8723312" cy="6446837"/>
          </a:xfrm>
        </p:spPr>
        <p:txBody>
          <a:bodyPr/>
          <a:lstStyle/>
          <a:p>
            <a:pPr marL="0" indent="0">
              <a:buFont typeface="Wingdings" pitchFamily="2" charset="2"/>
              <a:buNone/>
            </a:pPr>
            <a:r>
              <a:rPr lang="zh-CN" altLang="en-US" sz="2800" smtClean="0"/>
              <a:t>下列文学文化常识中，表述正确的一项（  </a:t>
            </a:r>
            <a:r>
              <a:rPr lang="zh-CN" altLang="en-US" sz="2800" smtClean="0">
                <a:solidFill>
                  <a:srgbClr val="FF0000"/>
                </a:solidFill>
              </a:rPr>
              <a:t>     </a:t>
            </a:r>
            <a:r>
              <a:rPr lang="zh-CN" altLang="en-US" sz="2800" smtClean="0"/>
              <a:t>）</a:t>
            </a:r>
          </a:p>
          <a:p>
            <a:pPr marL="0" indent="0">
              <a:buFont typeface="Wingdings" pitchFamily="2" charset="2"/>
              <a:buNone/>
            </a:pPr>
            <a:r>
              <a:rPr lang="en-US" altLang="zh-CN" sz="2800" smtClean="0"/>
              <a:t>A.</a:t>
            </a:r>
            <a:r>
              <a:rPr lang="zh-CN" altLang="en-US" sz="2800" smtClean="0"/>
              <a:t>《史记》是西汉司马迁编写的我国第一部编年体通史，有本纪、世家、列传、书、表五种体裁，共</a:t>
            </a:r>
            <a:r>
              <a:rPr lang="en-US" altLang="zh-CN" sz="2800" smtClean="0"/>
              <a:t>130</a:t>
            </a:r>
            <a:r>
              <a:rPr lang="zh-CN" altLang="en-US" sz="2800" smtClean="0"/>
              <a:t>篇。这部书被鲁迅成为</a:t>
            </a:r>
            <a:r>
              <a:rPr lang="en-US" altLang="zh-CN" sz="2800" smtClean="0"/>
              <a:t>“</a:t>
            </a:r>
            <a:r>
              <a:rPr lang="zh-CN" altLang="en-US" sz="2800" smtClean="0"/>
              <a:t>史家之绝唱，无韵之《离骚》</a:t>
            </a:r>
            <a:r>
              <a:rPr lang="en-US" altLang="zh-CN" sz="2800" smtClean="0"/>
              <a:t>”</a:t>
            </a:r>
            <a:endParaRPr lang="zh-CN" altLang="en-US" sz="2800" smtClean="0"/>
          </a:p>
          <a:p>
            <a:pPr marL="0" indent="0">
              <a:buFont typeface="Wingdings" pitchFamily="2" charset="2"/>
              <a:buNone/>
            </a:pPr>
            <a:r>
              <a:rPr lang="en-US" altLang="zh-CN" sz="2800" smtClean="0"/>
              <a:t>B.</a:t>
            </a:r>
            <a:r>
              <a:rPr lang="zh-CN" altLang="en-US" sz="2800" smtClean="0"/>
              <a:t>莎士比亚是文艺复兴时期英国伟大的剧作家、诗人，欧洲人文主义文学的集大成者。他创作的四大悲剧是《</a:t>
            </a:r>
          </a:p>
          <a:p>
            <a:pPr marL="0" indent="0">
              <a:buFont typeface="Wingdings" pitchFamily="2" charset="2"/>
              <a:buNone/>
            </a:pPr>
            <a:r>
              <a:rPr lang="zh-CN" altLang="en-US" sz="2800" smtClean="0"/>
              <a:t>哈姆雷特》《罗密欧与朱丽叶》《李尔王》《麦克白》</a:t>
            </a:r>
          </a:p>
          <a:p>
            <a:pPr marL="0" indent="0">
              <a:buFont typeface="Wingdings" pitchFamily="2" charset="2"/>
              <a:buNone/>
            </a:pPr>
            <a:r>
              <a:rPr lang="en-US" altLang="zh-CN" sz="2800" smtClean="0"/>
              <a:t>C.</a:t>
            </a:r>
            <a:r>
              <a:rPr lang="zh-CN" altLang="en-US" sz="2800" smtClean="0"/>
              <a:t>老舍原名舒庆春，字舍予，现代著名作家、戏剧家，被誉为</a:t>
            </a:r>
            <a:r>
              <a:rPr lang="en-US" altLang="zh-CN" sz="2800" smtClean="0"/>
              <a:t>“</a:t>
            </a:r>
            <a:r>
              <a:rPr lang="zh-CN" altLang="en-US" sz="2800" smtClean="0"/>
              <a:t>人民艺术家</a:t>
            </a:r>
            <a:r>
              <a:rPr lang="en-US" altLang="zh-CN" sz="2800" smtClean="0"/>
              <a:t>”</a:t>
            </a:r>
            <a:r>
              <a:rPr lang="zh-CN" altLang="en-US" sz="2800" smtClean="0"/>
              <a:t>。作品有小说《骆驼祥子》《四世同堂》，话剧《茶馆》《龙须沟》</a:t>
            </a:r>
          </a:p>
          <a:p>
            <a:pPr marL="0" indent="0">
              <a:buFont typeface="Wingdings" pitchFamily="2" charset="2"/>
              <a:buNone/>
            </a:pPr>
            <a:r>
              <a:rPr lang="en-US" altLang="zh-CN" sz="2800" smtClean="0"/>
              <a:t>D.</a:t>
            </a:r>
            <a:r>
              <a:rPr lang="zh-CN" altLang="en-US" sz="2800" smtClean="0"/>
              <a:t>在关于朋友关系的各种称谓中，金兰之交指的是情谊契合、亲如兄弟的朋友，竹马之交指的是从小一起长大的朋友，布衣之交指的是以平民身份交往的的朋友</a:t>
            </a:r>
          </a:p>
          <a:p>
            <a:pPr marL="0" indent="0">
              <a:buFont typeface="Wingdings" pitchFamily="2" charset="2"/>
              <a:buNone/>
            </a:pPr>
            <a:endParaRPr lang="zh-CN" altLang="en-US" sz="2800" smtClean="0"/>
          </a:p>
        </p:txBody>
      </p:sp>
      <p:sp>
        <p:nvSpPr>
          <p:cNvPr id="2" name="文本框 1"/>
          <p:cNvSpPr txBox="1">
            <a:spLocks noChangeArrowheads="1"/>
          </p:cNvSpPr>
          <p:nvPr/>
        </p:nvSpPr>
        <p:spPr bwMode="auto">
          <a:xfrm>
            <a:off x="6740525" y="192088"/>
            <a:ext cx="784225" cy="522287"/>
          </a:xfrm>
          <a:prstGeom prst="rect">
            <a:avLst/>
          </a:prstGeom>
          <a:noFill/>
          <a:ln w="9525">
            <a:noFill/>
            <a:miter lim="800000"/>
            <a:headEnd/>
            <a:tailEnd/>
          </a:ln>
        </p:spPr>
        <p:txBody>
          <a:bodyPr>
            <a:spAutoFit/>
          </a:bodyPr>
          <a:lstStyle/>
          <a:p>
            <a:pPr>
              <a:buFont typeface="Arial" charset="0"/>
              <a:buNone/>
            </a:pPr>
            <a:r>
              <a:rPr lang="en-US" altLang="zh-CN" sz="2800" b="1">
                <a:solidFill>
                  <a:srgbClr val="FF0000"/>
                </a:solidFill>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内容占位符 2"/>
          <p:cNvSpPr>
            <a:spLocks noGrp="1"/>
          </p:cNvSpPr>
          <p:nvPr>
            <p:ph idx="1"/>
          </p:nvPr>
        </p:nvSpPr>
        <p:spPr>
          <a:xfrm>
            <a:off x="236538" y="231775"/>
            <a:ext cx="8659812" cy="6511925"/>
          </a:xfrm>
        </p:spPr>
        <p:txBody>
          <a:bodyPr/>
          <a:lstStyle/>
          <a:p>
            <a:pPr marL="0" indent="0">
              <a:buFont typeface="Wingdings" pitchFamily="2" charset="2"/>
              <a:buNone/>
            </a:pPr>
            <a:r>
              <a:rPr lang="zh-CN" altLang="en-US" sz="2800" smtClean="0"/>
              <a:t>名著阅读</a:t>
            </a:r>
            <a:r>
              <a:rPr lang="zh-CN" altLang="en-US" sz="2800" smtClean="0">
                <a:sym typeface="+mn-ea"/>
              </a:rPr>
              <a:t>按要求完成下列各题。</a:t>
            </a:r>
            <a:endParaRPr lang="zh-CN" altLang="en-US" sz="2800" smtClean="0"/>
          </a:p>
          <a:p>
            <a:pPr marL="0" indent="0">
              <a:buFont typeface="Wingdings" pitchFamily="2" charset="2"/>
              <a:buNone/>
            </a:pPr>
            <a:r>
              <a:rPr lang="zh-CN" altLang="en-US" sz="2800" smtClean="0"/>
              <a:t>   拉着空车走了几步，他觉出由脸到脚都被热气围着，连手背上都流了汗。可是，见了座儿，他还想拉，以为跑起来也许倒能有点风。他拉上了个买卖，把车拉起来，他才晓得天气的厉害已经到了不允许任何人工作的程度。一跑，便喘不过气来，而且嘴唇发焦，明知心里不渴，也见水就想喝。不跑呢，那毒花花的太阳把手和脊背都要晒裂。好歹的拉到了地方，他的裤褂全裹在了身上。拿起芭蕉扇扇扇，没用，风是热的。他已经不知喝了几气凉水，可是又跑到茶馆去。两壶热茶喝下去，他心里安静了些。茶由口 4•进去，汗马上 身上出来，好像身上已是空膛的，不会再藏储一点水分。他不敢再动了。</a:t>
            </a:r>
          </a:p>
          <a:p>
            <a:pPr marL="0" indent="0">
              <a:buFont typeface="Wingdings" pitchFamily="2" charset="2"/>
              <a:buNone/>
            </a:pPr>
            <a:r>
              <a:rPr lang="zh-CN" altLang="en-US" sz="2800" smtClean="0"/>
              <a:t>(1) 该选段出自老舍的小说《          》，“他”指的            。</a:t>
            </a:r>
          </a:p>
          <a:p>
            <a:pPr marL="0" indent="0">
              <a:buFont typeface="Wingdings" pitchFamily="2" charset="2"/>
              <a:buNone/>
            </a:pPr>
            <a:r>
              <a:rPr lang="zh-CN" altLang="en-US" sz="2800" smtClean="0"/>
              <a:t>                                 </a:t>
            </a:r>
          </a:p>
          <a:p>
            <a:pPr marL="0" indent="0">
              <a:buFont typeface="Wingdings" pitchFamily="2" charset="2"/>
              <a:buNone/>
            </a:pPr>
            <a:r>
              <a:rPr lang="zh-CN" altLang="en-US" sz="2800" smtClean="0"/>
              <a:t>  </a:t>
            </a:r>
          </a:p>
        </p:txBody>
      </p:sp>
      <p:sp>
        <p:nvSpPr>
          <p:cNvPr id="4" name="文本框 3"/>
          <p:cNvSpPr txBox="1">
            <a:spLocks noChangeArrowheads="1"/>
          </p:cNvSpPr>
          <p:nvPr/>
        </p:nvSpPr>
        <p:spPr bwMode="auto">
          <a:xfrm>
            <a:off x="4559300" y="5945188"/>
            <a:ext cx="1711325" cy="460375"/>
          </a:xfrm>
          <a:prstGeom prst="rect">
            <a:avLst/>
          </a:prstGeom>
          <a:noFill/>
          <a:ln w="9525">
            <a:noFill/>
            <a:miter lim="800000"/>
            <a:headEnd/>
            <a:tailEnd/>
          </a:ln>
        </p:spPr>
        <p:txBody>
          <a:bodyPr>
            <a:spAutoFit/>
          </a:bodyPr>
          <a:lstStyle/>
          <a:p>
            <a:pPr>
              <a:buFont typeface="Arial" charset="0"/>
              <a:buNone/>
            </a:pPr>
            <a:r>
              <a:rPr lang="zh-CN" altLang="en-US" sz="2400">
                <a:solidFill>
                  <a:srgbClr val="FF0000"/>
                </a:solidFill>
              </a:rPr>
              <a:t>骆驼祥子</a:t>
            </a:r>
          </a:p>
        </p:txBody>
      </p:sp>
      <p:sp>
        <p:nvSpPr>
          <p:cNvPr id="5" name="文本框 4"/>
          <p:cNvSpPr txBox="1">
            <a:spLocks noChangeArrowheads="1"/>
          </p:cNvSpPr>
          <p:nvPr/>
        </p:nvSpPr>
        <p:spPr bwMode="auto">
          <a:xfrm>
            <a:off x="8159750" y="5991225"/>
            <a:ext cx="879475" cy="460375"/>
          </a:xfrm>
          <a:prstGeom prst="rect">
            <a:avLst/>
          </a:prstGeom>
          <a:noFill/>
          <a:ln w="9525">
            <a:noFill/>
            <a:miter lim="800000"/>
            <a:headEnd/>
            <a:tailEnd/>
          </a:ln>
        </p:spPr>
        <p:txBody>
          <a:bodyPr>
            <a:spAutoFit/>
          </a:bodyPr>
          <a:lstStyle/>
          <a:p>
            <a:pPr>
              <a:buFont typeface="Arial" charset="0"/>
              <a:buNone/>
            </a:pPr>
            <a:r>
              <a:rPr lang="zh-CN" altLang="en-US" sz="2400">
                <a:solidFill>
                  <a:srgbClr val="FF0000"/>
                </a:solidFill>
              </a:rPr>
              <a:t>祥子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4325" y="322263"/>
            <a:ext cx="8372475" cy="5808662"/>
          </a:xfrm>
        </p:spPr>
        <p:txBody>
          <a:bodyPr/>
          <a:lstStyle/>
          <a:p>
            <a:pPr marL="0" indent="0">
              <a:buFont typeface="Wingdings" pitchFamily="2" charset="2"/>
              <a:buNone/>
            </a:pPr>
            <a:r>
              <a:rPr lang="zh-CN" altLang="en-US" smtClean="0">
                <a:sym typeface="+mn-ea"/>
              </a:rPr>
              <a:t>(2) 请概括选段的主要内容，并结合原著补写两个与“他”相关的情节。</a:t>
            </a:r>
          </a:p>
          <a:p>
            <a:pPr marL="0" indent="0">
              <a:buFont typeface="Wingdings" pitchFamily="2" charset="2"/>
              <a:buNone/>
            </a:pPr>
            <a:r>
              <a:rPr lang="zh-CN" altLang="en-US" smtClean="0">
                <a:solidFill>
                  <a:srgbClr val="FF0000"/>
                </a:solidFill>
              </a:rPr>
              <a:t>祥子在烈日下拉车。</a:t>
            </a:r>
            <a:endParaRPr lang="zh-CN" altLang="en-US" smtClean="0"/>
          </a:p>
          <a:p>
            <a:pPr marL="0" indent="0">
              <a:buFont typeface="Wingdings" pitchFamily="2" charset="2"/>
              <a:buNone/>
            </a:pPr>
            <a:r>
              <a:rPr lang="zh-CN" altLang="en-US" smtClean="0"/>
              <a:t>补写情节：①祥子在暴雨下拉车</a:t>
            </a:r>
          </a:p>
          <a:p>
            <a:pPr marL="0" indent="0">
              <a:buFont typeface="Wingdings" pitchFamily="2" charset="2"/>
              <a:buNone/>
            </a:pPr>
            <a:r>
              <a:rPr lang="zh-CN" altLang="en-US" smtClean="0"/>
              <a:t>                  ②祥子的车被大兵抢走</a:t>
            </a:r>
          </a:p>
          <a:p>
            <a:pPr marL="0" indent="0">
              <a:buFont typeface="Wingdings" pitchFamily="2" charset="2"/>
              <a:buNone/>
            </a:pPr>
            <a:r>
              <a:rPr lang="zh-CN" altLang="en-US" smtClean="0"/>
              <a:t>                  ③祥子的车钱被孙侦探敲诈走</a:t>
            </a:r>
          </a:p>
          <a:p>
            <a:pPr marL="0" indent="0">
              <a:buFont typeface="Wingdings" pitchFamily="2" charset="2"/>
              <a:buNone/>
            </a:pPr>
            <a:r>
              <a:rPr lang="zh-CN" altLang="en-US" smtClean="0"/>
              <a:t>                  ④祥子卖车安葬虎妞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内容占位符 2"/>
          <p:cNvSpPr>
            <a:spLocks noGrp="1"/>
          </p:cNvSpPr>
          <p:nvPr>
            <p:ph idx="1"/>
          </p:nvPr>
        </p:nvSpPr>
        <p:spPr>
          <a:xfrm>
            <a:off x="249238" y="141288"/>
            <a:ext cx="8736012" cy="6497637"/>
          </a:xfrm>
        </p:spPr>
        <p:txBody>
          <a:bodyPr/>
          <a:lstStyle/>
          <a:p>
            <a:pPr marL="0" indent="0">
              <a:buFont typeface="Wingdings" pitchFamily="2" charset="2"/>
              <a:buNone/>
            </a:pPr>
            <a:r>
              <a:rPr lang="zh-CN" altLang="en-US" smtClean="0"/>
              <a:t>⑴根据选文内容填写下表</a:t>
            </a:r>
          </a:p>
        </p:txBody>
      </p:sp>
      <p:graphicFrame>
        <p:nvGraphicFramePr>
          <p:cNvPr id="6" name="表格 5"/>
          <p:cNvGraphicFramePr/>
          <p:nvPr>
            <p:custDataLst>
              <p:tags r:id="rId1"/>
            </p:custDataLst>
          </p:nvPr>
        </p:nvGraphicFramePr>
        <p:xfrm>
          <a:off x="798513" y="898525"/>
          <a:ext cx="7754937" cy="3676650"/>
        </p:xfrm>
        <a:graphic>
          <a:graphicData uri="http://schemas.openxmlformats.org/drawingml/2006/table">
            <a:tbl>
              <a:tblPr firstRow="1" bandRow="1">
                <a:tableStyleId>{5C22544A-7EE6-4342-B048-85BDC9FD1C3A}</a:tableStyleId>
              </a:tblPr>
              <a:tblGrid>
                <a:gridCol w="3844925"/>
                <a:gridCol w="3910330"/>
              </a:tblGrid>
              <a:tr h="717550">
                <a:tc>
                  <a:txBody>
                    <a:bodyPr/>
                    <a:lstStyle/>
                    <a:p>
                      <a:pPr>
                        <a:buNone/>
                      </a:pPr>
                      <a:r>
                        <a:rPr lang="zh-CN" altLang="en-US" sz="2800" b="1"/>
                        <a:t>关于情节</a:t>
                      </a:r>
                    </a:p>
                  </a:txBody>
                  <a:tcPr/>
                </a:tc>
                <a:tc>
                  <a:txBody>
                    <a:bodyPr/>
                    <a:lstStyle/>
                    <a:p>
                      <a:pPr>
                        <a:buNone/>
                      </a:pPr>
                      <a:r>
                        <a:rPr lang="zh-CN" altLang="en-US" sz="2800" b="1"/>
                        <a:t>关于人物</a:t>
                      </a:r>
                    </a:p>
                  </a:txBody>
                  <a:tcPr/>
                </a:tc>
              </a:tr>
              <a:tr h="730250">
                <a:tc>
                  <a:txBody>
                    <a:bodyPr/>
                    <a:lstStyle/>
                    <a:p>
                      <a:pPr>
                        <a:buNone/>
                      </a:pPr>
                      <a:r>
                        <a:rPr lang="zh-CN" altLang="en-US" sz="2800" b="1"/>
                        <a:t>老马一进茶馆就晕倒了</a:t>
                      </a:r>
                    </a:p>
                  </a:txBody>
                  <a:tcPr/>
                </a:tc>
                <a:tc>
                  <a:txBody>
                    <a:bodyPr/>
                    <a:lstStyle/>
                    <a:p>
                      <a:pPr>
                        <a:buNone/>
                      </a:pPr>
                      <a:r>
                        <a:rPr lang="zh-CN" altLang="en-US" sz="2800" b="1"/>
                        <a:t>老马生活很贫苦</a:t>
                      </a:r>
                    </a:p>
                  </a:txBody>
                  <a:tcPr/>
                </a:tc>
              </a:tr>
              <a:tr h="717550">
                <a:tc>
                  <a:txBody>
                    <a:bodyPr/>
                    <a:lstStyle/>
                    <a:p>
                      <a:pPr>
                        <a:buNone/>
                      </a:pPr>
                      <a:r>
                        <a:rPr lang="en-US" altLang="zh-CN" b="1" u="sng">
                          <a:solidFill>
                            <a:srgbClr val="FF0000"/>
                          </a:solidFill>
                        </a:rPr>
                        <a:t> </a:t>
                      </a:r>
                      <a:r>
                        <a:rPr lang="en-US" altLang="zh-CN" b="1" u="sng"/>
                        <a:t>                                              </a:t>
                      </a:r>
                      <a:r>
                        <a:rPr lang="zh-CN" altLang="en-US" b="1"/>
                        <a:t>①</a:t>
                      </a:r>
                    </a:p>
                  </a:txBody>
                  <a:tcPr/>
                </a:tc>
                <a:tc>
                  <a:txBody>
                    <a:bodyPr/>
                    <a:lstStyle/>
                    <a:p>
                      <a:pPr>
                        <a:buNone/>
                      </a:pPr>
                      <a:r>
                        <a:rPr lang="zh-CN" altLang="en-US" sz="2800" b="1"/>
                        <a:t>老马待人</a:t>
                      </a:r>
                      <a:r>
                        <a:rPr lang="zh-CN" altLang="en-US" sz="2800" b="1" u="sng"/>
                        <a:t> </a:t>
                      </a:r>
                      <a:r>
                        <a:rPr lang="zh-CN" altLang="en-US" b="1" u="sng"/>
                        <a:t>  </a:t>
                      </a:r>
                      <a:r>
                        <a:rPr lang="zh-CN" altLang="en-US" sz="2400" b="1" u="sng">
                          <a:solidFill>
                            <a:srgbClr val="FF0000"/>
                          </a:solidFill>
                        </a:rPr>
                        <a:t>  </a:t>
                      </a:r>
                      <a:r>
                        <a:rPr lang="zh-CN" altLang="en-US" b="1" u="sng"/>
                        <a:t>                    </a:t>
                      </a:r>
                      <a:r>
                        <a:rPr lang="zh-CN" altLang="en-US" b="1"/>
                        <a:t>②</a:t>
                      </a:r>
                    </a:p>
                  </a:txBody>
                  <a:tcPr/>
                </a:tc>
              </a:tr>
              <a:tr h="717550">
                <a:tc>
                  <a:txBody>
                    <a:bodyPr/>
                    <a:lstStyle/>
                    <a:p>
                      <a:pPr>
                        <a:buNone/>
                      </a:pPr>
                      <a:r>
                        <a:rPr lang="en-US" altLang="zh-CN" sz="2400" b="1" u="sng">
                          <a:solidFill>
                            <a:srgbClr val="FF0000"/>
                          </a:solidFill>
                        </a:rPr>
                        <a:t> </a:t>
                      </a:r>
                      <a:r>
                        <a:rPr lang="en-US" altLang="zh-CN" b="1" u="sng"/>
                        <a:t>                                    </a:t>
                      </a:r>
                      <a:r>
                        <a:rPr lang="zh-CN" altLang="en-US" b="1"/>
                        <a:t>③</a:t>
                      </a:r>
                    </a:p>
                  </a:txBody>
                  <a:tcPr/>
                </a:tc>
                <a:tc>
                  <a:txBody>
                    <a:bodyPr/>
                    <a:lstStyle/>
                    <a:p>
                      <a:pPr>
                        <a:buNone/>
                      </a:pPr>
                      <a:r>
                        <a:rPr lang="zh-CN" altLang="en-US" sz="2800" b="1"/>
                        <a:t>老马对孙子很疼爱</a:t>
                      </a:r>
                    </a:p>
                  </a:txBody>
                  <a:tcPr/>
                </a:tc>
              </a:tr>
              <a:tr h="717550">
                <a:tc>
                  <a:txBody>
                    <a:bodyPr/>
                    <a:lstStyle/>
                    <a:p>
                      <a:pPr>
                        <a:buNone/>
                      </a:pPr>
                      <a:r>
                        <a:rPr lang="zh-CN" altLang="en-US" sz="2800" b="1"/>
                        <a:t>爷孙吃包子</a:t>
                      </a:r>
                    </a:p>
                  </a:txBody>
                  <a:tcPr/>
                </a:tc>
                <a:tc>
                  <a:txBody>
                    <a:bodyPr/>
                    <a:lstStyle/>
                    <a:p>
                      <a:pPr>
                        <a:buNone/>
                      </a:pPr>
                      <a:r>
                        <a:rPr lang="zh-CN" altLang="en-US" sz="2800" b="1"/>
                        <a:t>老妈因孙子孝顺而</a:t>
                      </a:r>
                      <a:r>
                        <a:rPr lang="zh-CN" altLang="en-US" b="1" u="sng"/>
                        <a:t> ④</a:t>
                      </a:r>
                      <a:r>
                        <a:rPr lang="zh-CN" altLang="en-US" sz="2400" b="1" u="sng">
                          <a:solidFill>
                            <a:srgbClr val="FF0000"/>
                          </a:solidFill>
                        </a:rPr>
                        <a:t> </a:t>
                      </a:r>
                    </a:p>
                    <a:p>
                      <a:pPr>
                        <a:buNone/>
                      </a:pPr>
                      <a:endParaRPr lang="zh-CN" altLang="en-US" b="1"/>
                    </a:p>
                  </a:txBody>
                  <a:tcPr/>
                </a:tc>
              </a:tr>
            </a:tbl>
          </a:graphicData>
        </a:graphic>
      </p:graphicFrame>
      <p:sp>
        <p:nvSpPr>
          <p:cNvPr id="7" name="文本框 6"/>
          <p:cNvSpPr txBox="1">
            <a:spLocks noChangeArrowheads="1"/>
          </p:cNvSpPr>
          <p:nvPr/>
        </p:nvSpPr>
        <p:spPr bwMode="auto">
          <a:xfrm>
            <a:off x="977900" y="2190750"/>
            <a:ext cx="3302000" cy="460375"/>
          </a:xfrm>
          <a:prstGeom prst="rect">
            <a:avLst/>
          </a:prstGeom>
          <a:noFill/>
          <a:ln w="9525">
            <a:noFill/>
            <a:miter lim="800000"/>
            <a:headEnd/>
            <a:tailEnd/>
          </a:ln>
        </p:spPr>
        <p:txBody>
          <a:bodyPr>
            <a:spAutoFit/>
          </a:bodyPr>
          <a:lstStyle/>
          <a:p>
            <a:pPr>
              <a:buFont typeface="Arial" charset="0"/>
              <a:buNone/>
            </a:pPr>
            <a:r>
              <a:rPr lang="zh-CN" altLang="en-US" sz="2400" b="1">
                <a:solidFill>
                  <a:srgbClr val="FF0000"/>
                </a:solidFill>
                <a:sym typeface="+mn-ea"/>
              </a:rPr>
              <a:t>给老马喝糖水，谢众人</a:t>
            </a:r>
          </a:p>
        </p:txBody>
      </p:sp>
      <p:sp>
        <p:nvSpPr>
          <p:cNvPr id="8" name="文本框 7"/>
          <p:cNvSpPr txBox="1">
            <a:spLocks noChangeArrowheads="1"/>
          </p:cNvSpPr>
          <p:nvPr/>
        </p:nvSpPr>
        <p:spPr bwMode="auto">
          <a:xfrm>
            <a:off x="6245225" y="2359025"/>
            <a:ext cx="1481138" cy="460375"/>
          </a:xfrm>
          <a:prstGeom prst="rect">
            <a:avLst/>
          </a:prstGeom>
          <a:noFill/>
          <a:ln w="9525">
            <a:noFill/>
            <a:miter lim="800000"/>
            <a:headEnd/>
            <a:tailEnd/>
          </a:ln>
        </p:spPr>
        <p:txBody>
          <a:bodyPr>
            <a:spAutoFit/>
          </a:bodyPr>
          <a:lstStyle/>
          <a:p>
            <a:pPr>
              <a:buFont typeface="Arial" charset="0"/>
              <a:buNone/>
            </a:pPr>
            <a:r>
              <a:rPr lang="zh-CN" altLang="en-US" sz="2400" b="1">
                <a:solidFill>
                  <a:srgbClr val="FF0000"/>
                </a:solidFill>
                <a:sym typeface="+mn-ea"/>
              </a:rPr>
              <a:t>谦和</a:t>
            </a:r>
            <a:endParaRPr lang="zh-CN" altLang="en-US" sz="2400"/>
          </a:p>
        </p:txBody>
      </p:sp>
      <p:sp>
        <p:nvSpPr>
          <p:cNvPr id="9" name="文本框 8"/>
          <p:cNvSpPr txBox="1">
            <a:spLocks noChangeArrowheads="1"/>
          </p:cNvSpPr>
          <p:nvPr/>
        </p:nvSpPr>
        <p:spPr bwMode="auto">
          <a:xfrm>
            <a:off x="977900" y="2933700"/>
            <a:ext cx="3302000" cy="460375"/>
          </a:xfrm>
          <a:prstGeom prst="rect">
            <a:avLst/>
          </a:prstGeom>
          <a:noFill/>
          <a:ln w="9525">
            <a:noFill/>
            <a:miter lim="800000"/>
            <a:headEnd/>
            <a:tailEnd/>
          </a:ln>
        </p:spPr>
        <p:txBody>
          <a:bodyPr>
            <a:spAutoFit/>
          </a:bodyPr>
          <a:lstStyle/>
          <a:p>
            <a:pPr>
              <a:buFont typeface="Arial" charset="0"/>
              <a:buNone/>
            </a:pPr>
            <a:r>
              <a:rPr lang="zh-CN" altLang="en-US" sz="2400" b="1">
                <a:solidFill>
                  <a:srgbClr val="FF0000"/>
                </a:solidFill>
                <a:sym typeface="+mn-ea"/>
              </a:rPr>
              <a:t>老马把包子省给孙子吃</a:t>
            </a:r>
          </a:p>
        </p:txBody>
      </p:sp>
      <p:sp>
        <p:nvSpPr>
          <p:cNvPr id="10" name="文本框 9"/>
          <p:cNvSpPr txBox="1">
            <a:spLocks noChangeArrowheads="1"/>
          </p:cNvSpPr>
          <p:nvPr/>
        </p:nvSpPr>
        <p:spPr bwMode="auto">
          <a:xfrm>
            <a:off x="4968875" y="4276725"/>
            <a:ext cx="2482850" cy="460375"/>
          </a:xfrm>
          <a:prstGeom prst="rect">
            <a:avLst/>
          </a:prstGeom>
          <a:noFill/>
          <a:ln w="9525">
            <a:noFill/>
            <a:miter lim="800000"/>
            <a:headEnd/>
            <a:tailEnd/>
          </a:ln>
        </p:spPr>
        <p:txBody>
          <a:bodyPr>
            <a:spAutoFit/>
          </a:bodyPr>
          <a:lstStyle/>
          <a:p>
            <a:pPr>
              <a:buFont typeface="Arial" charset="0"/>
              <a:buNone/>
            </a:pPr>
            <a:r>
              <a:rPr lang="zh-CN" altLang="en-US" sz="2400" b="1">
                <a:solidFill>
                  <a:srgbClr val="FF0000"/>
                </a:solidFill>
                <a:sym typeface="+mn-ea"/>
              </a:rPr>
              <a:t>得意 </a:t>
            </a:r>
            <a:r>
              <a:rPr lang="zh-CN" altLang="en-US" sz="2400">
                <a:sym typeface="+mn-ea"/>
              </a:rPr>
              <a:t>  </a:t>
            </a:r>
            <a:r>
              <a:rPr lang="zh-CN" altLang="en-US" u="sng">
                <a:sym typeface="+mn-ea"/>
              </a:rPr>
              <a:t>                 </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内容占位符 2"/>
          <p:cNvSpPr>
            <a:spLocks noGrp="1"/>
          </p:cNvSpPr>
          <p:nvPr>
            <p:ph idx="1"/>
          </p:nvPr>
        </p:nvSpPr>
        <p:spPr>
          <a:xfrm>
            <a:off x="0" y="103188"/>
            <a:ext cx="9026525" cy="6626225"/>
          </a:xfrm>
        </p:spPr>
        <p:txBody>
          <a:bodyPr/>
          <a:lstStyle/>
          <a:p>
            <a:pPr marL="0" indent="0">
              <a:buFont typeface="Wingdings" pitchFamily="2" charset="2"/>
              <a:buNone/>
            </a:pPr>
            <a:r>
              <a:rPr lang="zh-CN" altLang="en-US" smtClean="0"/>
              <a:t>⑵联系上下文，揣摩下列词句</a:t>
            </a:r>
          </a:p>
          <a:p>
            <a:pPr marL="0" indent="0">
              <a:buFont typeface="Wingdings" pitchFamily="2" charset="2"/>
              <a:buNone/>
            </a:pPr>
            <a:r>
              <a:rPr lang="zh-CN" altLang="en-US" smtClean="0"/>
              <a:t>①车夫的头慢慢地往下低，低着低着，全身都出溜下去。（</a:t>
            </a:r>
            <a:r>
              <a:rPr lang="en-US" altLang="zh-CN" smtClean="0"/>
              <a:t>“</a:t>
            </a:r>
            <a:r>
              <a:rPr lang="zh-CN" altLang="en-US" smtClean="0"/>
              <a:t>出溜</a:t>
            </a:r>
            <a:r>
              <a:rPr lang="en-US" altLang="zh-CN" smtClean="0"/>
              <a:t>”</a:t>
            </a:r>
            <a:r>
              <a:rPr lang="zh-CN" altLang="en-US" smtClean="0"/>
              <a:t>是北京方言，请推断其含义，并说说运用这个词的好处。）</a:t>
            </a:r>
          </a:p>
          <a:p>
            <a:pPr marL="0" indent="0">
              <a:buFont typeface="Wingdings" pitchFamily="2" charset="2"/>
              <a:buNone/>
            </a:pPr>
            <a:endParaRPr lang="zh-CN" altLang="en-US" smtClean="0"/>
          </a:p>
          <a:p>
            <a:pPr marL="0" indent="0">
              <a:buFont typeface="Wingdings" pitchFamily="2" charset="2"/>
              <a:buNone/>
            </a:pPr>
            <a:endParaRPr lang="zh-CN" altLang="en-US" smtClean="0"/>
          </a:p>
          <a:p>
            <a:pPr marL="0" indent="0">
              <a:buFont typeface="Wingdings" pitchFamily="2" charset="2"/>
              <a:buNone/>
            </a:pPr>
            <a:r>
              <a:rPr lang="zh-CN" altLang="en-US" smtClean="0"/>
              <a:t>②</a:t>
            </a:r>
            <a:r>
              <a:rPr lang="en-US" altLang="zh-CN" smtClean="0"/>
              <a:t>“</a:t>
            </a:r>
            <a:r>
              <a:rPr lang="zh-CN" altLang="en-US" smtClean="0"/>
              <a:t>哎！</a:t>
            </a:r>
            <a:r>
              <a:rPr lang="en-US" altLang="zh-CN" smtClean="0"/>
              <a:t>”</a:t>
            </a:r>
            <a:r>
              <a:rPr lang="zh-CN" altLang="en-US" smtClean="0"/>
              <a:t>老者像是乐，又像是哭，向大家点着头（为什么老马会有</a:t>
            </a:r>
            <a:r>
              <a:rPr lang="en-US" altLang="zh-CN" smtClean="0"/>
              <a:t>“</a:t>
            </a:r>
            <a:r>
              <a:rPr lang="zh-CN" altLang="en-US" smtClean="0">
                <a:sym typeface="+mn-ea"/>
              </a:rPr>
              <a:t>像是乐，又像是哭</a:t>
            </a:r>
            <a:r>
              <a:rPr lang="en-US" altLang="zh-CN" smtClean="0"/>
              <a:t>”</a:t>
            </a:r>
            <a:r>
              <a:rPr lang="zh-CN" altLang="en-US" smtClean="0"/>
              <a:t>的表情？）</a:t>
            </a:r>
          </a:p>
          <a:p>
            <a:pPr marL="0" indent="0">
              <a:buFont typeface="Wingdings" pitchFamily="2" charset="2"/>
              <a:buNone/>
            </a:pPr>
            <a:endParaRPr lang="zh-CN" altLang="en-US" smtClean="0"/>
          </a:p>
          <a:p>
            <a:pPr marL="0" indent="0">
              <a:buFont typeface="Wingdings" pitchFamily="2" charset="2"/>
              <a:buNone/>
            </a:pPr>
            <a:endParaRPr lang="zh-CN" altLang="en-US" smtClean="0"/>
          </a:p>
          <a:p>
            <a:pPr marL="0" indent="0">
              <a:buFont typeface="Wingdings" pitchFamily="2" charset="2"/>
              <a:buNone/>
            </a:pPr>
            <a:endParaRPr lang="zh-CN" altLang="en-US" smtClean="0"/>
          </a:p>
        </p:txBody>
      </p:sp>
      <p:sp>
        <p:nvSpPr>
          <p:cNvPr id="4" name="文本框 3"/>
          <p:cNvSpPr txBox="1">
            <a:spLocks noChangeArrowheads="1"/>
          </p:cNvSpPr>
          <p:nvPr/>
        </p:nvSpPr>
        <p:spPr bwMode="auto">
          <a:xfrm>
            <a:off x="287338" y="2255838"/>
            <a:ext cx="8856662" cy="954087"/>
          </a:xfrm>
          <a:prstGeom prst="rect">
            <a:avLst/>
          </a:prstGeom>
          <a:noFill/>
          <a:ln w="9525">
            <a:noFill/>
            <a:miter lim="800000"/>
            <a:headEnd/>
            <a:tailEnd/>
          </a:ln>
        </p:spPr>
        <p:txBody>
          <a:bodyPr>
            <a:spAutoFit/>
          </a:bodyPr>
          <a:lstStyle/>
          <a:p>
            <a:pPr>
              <a:buFont typeface="Arial" charset="0"/>
              <a:buNone/>
            </a:pPr>
            <a:r>
              <a:rPr lang="en-US" altLang="zh-CN" sz="2800">
                <a:solidFill>
                  <a:srgbClr val="FF0000"/>
                </a:solidFill>
              </a:rPr>
              <a:t>“</a:t>
            </a:r>
            <a:r>
              <a:rPr lang="zh-CN" altLang="en-US" sz="2800" b="1">
                <a:solidFill>
                  <a:srgbClr val="FF0000"/>
                </a:solidFill>
              </a:rPr>
              <a:t>出溜</a:t>
            </a:r>
            <a:r>
              <a:rPr lang="en-US" altLang="zh-CN" sz="2800" b="1">
                <a:solidFill>
                  <a:srgbClr val="FF0000"/>
                </a:solidFill>
              </a:rPr>
              <a:t>”</a:t>
            </a:r>
            <a:r>
              <a:rPr lang="zh-CN" altLang="en-US" sz="2800" b="1">
                <a:solidFill>
                  <a:srgbClr val="FF0000"/>
                </a:solidFill>
              </a:rPr>
              <a:t>是</a:t>
            </a:r>
            <a:r>
              <a:rPr lang="en-US" altLang="zh-CN" sz="2800" b="1">
                <a:solidFill>
                  <a:srgbClr val="FF0000"/>
                </a:solidFill>
              </a:rPr>
              <a:t>“</a:t>
            </a:r>
            <a:r>
              <a:rPr lang="zh-CN" altLang="en-US" sz="2800" b="1">
                <a:solidFill>
                  <a:srgbClr val="FF0000"/>
                </a:solidFill>
              </a:rPr>
              <a:t>滑</a:t>
            </a:r>
            <a:r>
              <a:rPr lang="en-US" altLang="zh-CN" sz="2800" b="1">
                <a:solidFill>
                  <a:srgbClr val="FF0000"/>
                </a:solidFill>
              </a:rPr>
              <a:t>”</a:t>
            </a:r>
            <a:r>
              <a:rPr lang="zh-CN" altLang="en-US" sz="2800" b="1">
                <a:solidFill>
                  <a:srgbClr val="FF0000"/>
                </a:solidFill>
              </a:rPr>
              <a:t>的意思这里形象地写出了老马又冷又饿、不由自主晕倒的状态</a:t>
            </a:r>
          </a:p>
        </p:txBody>
      </p:sp>
      <p:sp>
        <p:nvSpPr>
          <p:cNvPr id="5" name="文本框 4"/>
          <p:cNvSpPr txBox="1">
            <a:spLocks noChangeArrowheads="1"/>
          </p:cNvSpPr>
          <p:nvPr/>
        </p:nvSpPr>
        <p:spPr bwMode="auto">
          <a:xfrm>
            <a:off x="179388" y="4471988"/>
            <a:ext cx="8667750" cy="1382712"/>
          </a:xfrm>
          <a:prstGeom prst="rect">
            <a:avLst/>
          </a:prstGeom>
          <a:noFill/>
          <a:ln w="9525">
            <a:noFill/>
            <a:miter lim="800000"/>
            <a:headEnd/>
            <a:tailEnd/>
          </a:ln>
        </p:spPr>
        <p:txBody>
          <a:bodyPr>
            <a:spAutoFit/>
          </a:bodyPr>
          <a:lstStyle/>
          <a:p>
            <a:pPr>
              <a:buFont typeface="Arial" charset="0"/>
              <a:buNone/>
            </a:pPr>
            <a:r>
              <a:rPr lang="en-US" altLang="zh-CN" sz="2800" b="1">
                <a:solidFill>
                  <a:srgbClr val="FF0000"/>
                </a:solidFill>
              </a:rPr>
              <a:t>“</a:t>
            </a:r>
            <a:r>
              <a:rPr lang="zh-CN" altLang="en-US" sz="2800" b="1">
                <a:solidFill>
                  <a:srgbClr val="FF0000"/>
                </a:solidFill>
              </a:rPr>
              <a:t>乐</a:t>
            </a:r>
            <a:r>
              <a:rPr lang="en-US" altLang="zh-CN" sz="2800" b="1">
                <a:solidFill>
                  <a:srgbClr val="FF0000"/>
                </a:solidFill>
              </a:rPr>
              <a:t>”</a:t>
            </a:r>
            <a:r>
              <a:rPr lang="zh-CN" altLang="en-US" sz="2800" b="1">
                <a:solidFill>
                  <a:srgbClr val="FF0000"/>
                </a:solidFill>
              </a:rPr>
              <a:t>是因他晕倒后得到了大家的关心和帮助，感到很温暖；像是哭，是因为自己虽努力拉车却依然生活艰难贫苦，感到无助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内容占位符 2"/>
          <p:cNvSpPr>
            <a:spLocks noGrp="1"/>
          </p:cNvSpPr>
          <p:nvPr>
            <p:ph idx="1"/>
          </p:nvPr>
        </p:nvSpPr>
        <p:spPr>
          <a:xfrm>
            <a:off x="196850" y="152400"/>
            <a:ext cx="8947150" cy="6551613"/>
          </a:xfrm>
        </p:spPr>
        <p:txBody>
          <a:bodyPr/>
          <a:lstStyle/>
          <a:p>
            <a:pPr marL="0" indent="0">
              <a:buFont typeface="Wingdings" pitchFamily="2" charset="2"/>
              <a:buNone/>
            </a:pPr>
            <a:r>
              <a:rPr lang="zh-CN" altLang="en-US" smtClean="0"/>
              <a:t>⑶茶馆掌柜的处理车夫忽然晕倒的状况很有经验，这说明了什么？</a:t>
            </a:r>
          </a:p>
          <a:p>
            <a:pPr marL="0" indent="0">
              <a:buFont typeface="Wingdings" pitchFamily="2" charset="2"/>
              <a:buNone/>
            </a:pPr>
            <a:endParaRPr lang="zh-CN" altLang="en-US" smtClean="0"/>
          </a:p>
          <a:p>
            <a:pPr marL="0" indent="0">
              <a:buFont typeface="Wingdings" pitchFamily="2" charset="2"/>
              <a:buNone/>
            </a:pPr>
            <a:endParaRPr lang="zh-CN" altLang="en-US" smtClean="0"/>
          </a:p>
          <a:p>
            <a:pPr marL="0" indent="0">
              <a:buFont typeface="Wingdings" pitchFamily="2" charset="2"/>
              <a:buNone/>
            </a:pPr>
            <a:r>
              <a:rPr lang="zh-CN" altLang="en-US" smtClean="0"/>
              <a:t>⑷在《骆驼祥子》中，老马和小马最终的命运如何？老马这个人物形象有哪些作用？</a:t>
            </a:r>
          </a:p>
        </p:txBody>
      </p:sp>
      <p:sp>
        <p:nvSpPr>
          <p:cNvPr id="4" name="文本框 3"/>
          <p:cNvSpPr txBox="1">
            <a:spLocks noChangeArrowheads="1"/>
          </p:cNvSpPr>
          <p:nvPr/>
        </p:nvSpPr>
        <p:spPr bwMode="auto">
          <a:xfrm>
            <a:off x="431800" y="1185863"/>
            <a:ext cx="8388350" cy="1384300"/>
          </a:xfrm>
          <a:prstGeom prst="rect">
            <a:avLst/>
          </a:prstGeom>
          <a:noFill/>
          <a:ln w="9525">
            <a:noFill/>
            <a:miter lim="800000"/>
            <a:headEnd/>
            <a:tailEnd/>
          </a:ln>
        </p:spPr>
        <p:txBody>
          <a:bodyPr>
            <a:spAutoFit/>
          </a:bodyPr>
          <a:lstStyle/>
          <a:p>
            <a:pPr>
              <a:buFont typeface="Arial" charset="0"/>
              <a:buNone/>
            </a:pPr>
            <a:r>
              <a:rPr lang="zh-CN" altLang="en-US" sz="2800" b="1">
                <a:solidFill>
                  <a:srgbClr val="FF0000"/>
                </a:solidFill>
              </a:rPr>
              <a:t>说明掌柜的善良，常常救助这样的车夫；也说明了车夫因冷、饿晕倒的现象较常见；还说明了底层人民普遍生活很贫苦</a:t>
            </a:r>
          </a:p>
        </p:txBody>
      </p:sp>
      <p:sp>
        <p:nvSpPr>
          <p:cNvPr id="5" name="文本框 4"/>
          <p:cNvSpPr txBox="1">
            <a:spLocks noChangeArrowheads="1"/>
          </p:cNvSpPr>
          <p:nvPr/>
        </p:nvSpPr>
        <p:spPr bwMode="auto">
          <a:xfrm>
            <a:off x="339725" y="3532188"/>
            <a:ext cx="8623300" cy="2246312"/>
          </a:xfrm>
          <a:prstGeom prst="rect">
            <a:avLst/>
          </a:prstGeom>
          <a:noFill/>
          <a:ln w="9525">
            <a:noFill/>
            <a:miter lim="800000"/>
            <a:headEnd/>
            <a:tailEnd/>
          </a:ln>
        </p:spPr>
        <p:txBody>
          <a:bodyPr>
            <a:spAutoFit/>
          </a:bodyPr>
          <a:lstStyle/>
          <a:p>
            <a:pPr>
              <a:buFont typeface="Arial" charset="0"/>
              <a:buNone/>
            </a:pPr>
            <a:r>
              <a:rPr lang="zh-CN" altLang="en-US" sz="2800" b="1">
                <a:solidFill>
                  <a:srgbClr val="FF0000"/>
                </a:solidFill>
              </a:rPr>
              <a:t>小马病死在老马的怀里；老马被迫改行，孤独而凄凉的度过余生。</a:t>
            </a:r>
          </a:p>
          <a:p>
            <a:pPr>
              <a:buFont typeface="Arial" charset="0"/>
              <a:buNone/>
            </a:pPr>
            <a:r>
              <a:rPr lang="zh-CN" altLang="en-US" sz="2800" b="1">
                <a:solidFill>
                  <a:srgbClr val="FF0000"/>
                </a:solidFill>
              </a:rPr>
              <a:t>作用：揭示了勤苦而不能满足基本生活需求的劳动者的共同命运；揭露了不让好人有出路的黑暗的社会现实；成为祥子人生态度转变的关键因素之一</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p:cNvSpPr>
          <p:nvPr>
            <p:ph idx="1"/>
          </p:nvPr>
        </p:nvSpPr>
        <p:spPr>
          <a:xfrm>
            <a:off x="0" y="0"/>
            <a:ext cx="9144000" cy="6858000"/>
          </a:xfrm>
        </p:spPr>
        <p:txBody>
          <a:bodyPr/>
          <a:lstStyle/>
          <a:p>
            <a:pPr eaLnBrk="1" hangingPunct="1">
              <a:lnSpc>
                <a:spcPct val="80000"/>
              </a:lnSpc>
            </a:pPr>
            <a:endParaRPr lang="en-US" altLang="zh-CN" b="1" smtClean="0"/>
          </a:p>
          <a:p>
            <a:pPr eaLnBrk="1" hangingPunct="1">
              <a:lnSpc>
                <a:spcPct val="80000"/>
              </a:lnSpc>
            </a:pPr>
            <a:r>
              <a:rPr lang="zh-CN" altLang="en-US" b="1" smtClean="0"/>
              <a:t>三、（选做题）试分析虎妞的形象。</a:t>
            </a:r>
            <a:endParaRPr lang="en-US" altLang="zh-CN" b="1" smtClean="0"/>
          </a:p>
          <a:p>
            <a:pPr eaLnBrk="1" hangingPunct="1">
              <a:lnSpc>
                <a:spcPct val="80000"/>
              </a:lnSpc>
            </a:pPr>
            <a:endParaRPr lang="zh-CN" altLang="en-US" b="1" smtClean="0"/>
          </a:p>
        </p:txBody>
      </p:sp>
      <p:sp>
        <p:nvSpPr>
          <p:cNvPr id="72706" name="TextBox 2"/>
          <p:cNvSpPr txBox="1">
            <a:spLocks noChangeArrowheads="1"/>
          </p:cNvSpPr>
          <p:nvPr/>
        </p:nvSpPr>
        <p:spPr bwMode="auto">
          <a:xfrm>
            <a:off x="0" y="1125538"/>
            <a:ext cx="9144000" cy="5213350"/>
          </a:xfrm>
          <a:prstGeom prst="rect">
            <a:avLst/>
          </a:prstGeom>
          <a:noFill/>
          <a:ln w="9525">
            <a:noFill/>
            <a:miter lim="800000"/>
            <a:headEnd/>
            <a:tailEnd/>
          </a:ln>
        </p:spPr>
        <p:txBody>
          <a:bodyPr>
            <a:spAutoFit/>
          </a:bodyPr>
          <a:lstStyle/>
          <a:p>
            <a:pPr>
              <a:lnSpc>
                <a:spcPct val="80000"/>
              </a:lnSpc>
              <a:buFont typeface="Arial" charset="0"/>
              <a:buNone/>
            </a:pPr>
            <a:r>
              <a:rPr lang="zh-CN" altLang="en-US" sz="3200" b="1"/>
              <a:t>       她的思想性格相当复杂，不能简单地称之为好人或斥之为坏人。她生长在剥削家庭，深受剥削成性的父亲的影响，长期是父亲的经管车厂的助手。她</a:t>
            </a:r>
            <a:r>
              <a:rPr lang="zh-CN" altLang="en-US" sz="3200" b="1">
                <a:solidFill>
                  <a:srgbClr val="FF0000"/>
                </a:solidFill>
              </a:rPr>
              <a:t>有心计，好逸恶劳，养尊处优，市侩气十足</a:t>
            </a:r>
            <a:r>
              <a:rPr lang="zh-CN" altLang="en-US" sz="3200" b="1"/>
              <a:t>。但她</a:t>
            </a:r>
            <a:r>
              <a:rPr lang="zh-CN" altLang="en-US" sz="3200" b="1">
                <a:solidFill>
                  <a:srgbClr val="FF0000"/>
                </a:solidFill>
              </a:rPr>
              <a:t>泼辣</a:t>
            </a:r>
            <a:r>
              <a:rPr lang="zh-CN" altLang="en-US" sz="3200" b="1"/>
              <a:t>，能办事，因此她的贪得无厌的父亲便不让她出嫁，留在家里当特殊的帮工。另外，由于她长相丑陋，虎头虎脑，性格又粗暴，也无人问津，这就使她形成了</a:t>
            </a:r>
            <a:r>
              <a:rPr lang="zh-CN" altLang="en-US" sz="3200" b="1">
                <a:solidFill>
                  <a:srgbClr val="FF0000"/>
                </a:solidFill>
              </a:rPr>
              <a:t>变态心理</a:t>
            </a:r>
            <a:r>
              <a:rPr lang="zh-CN" altLang="en-US" sz="3200" b="1"/>
              <a:t>。她没有家庭的欢乐，只有失去青春的苦闷，于是也就要到车夫中间去寻求快乐了。他看中年轻老实的祥子，死缠着祥子，并因此和父亲最后决裂。应该说，虎妞有</a:t>
            </a:r>
            <a:r>
              <a:rPr lang="zh-CN" altLang="en-US" sz="3200" b="1">
                <a:solidFill>
                  <a:srgbClr val="FF0000"/>
                </a:solidFill>
              </a:rPr>
              <a:t>使人厌恶的、应当批判和否定的一面</a:t>
            </a:r>
            <a:r>
              <a:rPr lang="zh-CN" altLang="en-US" sz="3200" b="1"/>
              <a:t>，</a:t>
            </a:r>
            <a:r>
              <a:rPr lang="zh-CN" altLang="en-US" sz="3200" b="1">
                <a:solidFill>
                  <a:srgbClr val="FF0000"/>
                </a:solidFill>
              </a:rPr>
              <a:t>也有令人同情、可以肯定的一面</a:t>
            </a:r>
            <a:r>
              <a:rPr lang="zh-CN" altLang="en-US" sz="3200" b="1"/>
              <a: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内容占位符 2"/>
          <p:cNvSpPr>
            <a:spLocks noGrp="1"/>
          </p:cNvSpPr>
          <p:nvPr>
            <p:ph idx="1"/>
          </p:nvPr>
        </p:nvSpPr>
        <p:spPr>
          <a:xfrm>
            <a:off x="457200" y="292100"/>
            <a:ext cx="8229600" cy="5838825"/>
          </a:xfrm>
        </p:spPr>
        <p:txBody>
          <a:bodyPr/>
          <a:lstStyle/>
          <a:p>
            <a:pPr marL="0" indent="0">
              <a:buFont typeface="Wingdings" pitchFamily="2" charset="2"/>
              <a:buNone/>
            </a:pPr>
            <a:r>
              <a:rPr lang="zh-CN" altLang="en-US" smtClean="0"/>
              <a:t>写作背景</a:t>
            </a:r>
          </a:p>
          <a:p>
            <a:pPr marL="0" indent="0">
              <a:buFont typeface="Wingdings" pitchFamily="2" charset="2"/>
              <a:buNone/>
            </a:pPr>
            <a:r>
              <a:rPr lang="zh-CN" altLang="en-US" smtClean="0"/>
              <a:t>    </a:t>
            </a:r>
            <a:r>
              <a:rPr lang="en-US" altLang="zh-CN" b="1" smtClean="0"/>
              <a:t>20---30</a:t>
            </a:r>
            <a:r>
              <a:rPr lang="zh-CN" altLang="en-US" b="1" smtClean="0"/>
              <a:t>年代正是中国现在史上最黑暗、最混乱的多灾多难的年代。新旧军阀不断争权夺势的混战，再加上各种自然灾害的横行，使得中国农村迅速走向破产。而成批破产的农民为了谋生便纷纷涌入城市，祥子就是这些涌入城市的破产农民中的一个典型。</a:t>
            </a:r>
          </a:p>
          <a:p>
            <a:pPr marL="0" indent="0">
              <a:buFont typeface="Wingdings" pitchFamily="2" charset="2"/>
              <a:buNone/>
            </a:pPr>
            <a:r>
              <a:rPr lang="zh-CN" altLang="en-US" b="1" smtClean="0"/>
              <a:t>   小说主要讲述了人力车夫祥子人生中的三起三落，由人堕落为</a:t>
            </a:r>
            <a:r>
              <a:rPr lang="en-US" altLang="zh-CN" b="1" smtClean="0"/>
              <a:t>“</a:t>
            </a:r>
            <a:r>
              <a:rPr lang="zh-CN" altLang="en-US" b="1" smtClean="0"/>
              <a:t>兽</a:t>
            </a:r>
            <a:r>
              <a:rPr lang="en-US" altLang="zh-CN" b="1" smtClean="0"/>
              <a:t>”</a:t>
            </a:r>
            <a:r>
              <a:rPr lang="zh-CN" altLang="en-US" b="1" smtClean="0"/>
              <a:t>的悲惨遭遇，表达了作者对当时黑暗社会的批判，对像祥子一样社会最底层的劳动者苦难命运的同情和关怀</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82563"/>
            <a:ext cx="8229600" cy="6367462"/>
          </a:xfrm>
        </p:spPr>
        <p:txBody>
          <a:bodyPr/>
          <a:lstStyle/>
          <a:p>
            <a:pPr>
              <a:defRPr/>
            </a:pPr>
            <a:r>
              <a:rPr lang="zh-CN" altLang="en-US" b="1" noProof="1"/>
              <a:t>分篇简介</a:t>
            </a:r>
          </a:p>
          <a:p>
            <a:pPr marL="0" indent="0">
              <a:buFont typeface="Wingdings" pitchFamily="2" charset="2"/>
              <a:buNone/>
              <a:defRPr/>
            </a:pPr>
            <a:r>
              <a:rPr lang="zh-CN" altLang="en-US" b="1" noProof="1"/>
              <a:t>一、</a:t>
            </a:r>
            <a:r>
              <a:rPr lang="zh-CN" altLang="en-US" b="1" noProof="1">
                <a:solidFill>
                  <a:srgbClr val="FF0000"/>
                </a:solidFill>
              </a:rPr>
              <a:t>祥子从农村跑到北平城里做了人力车夫，他年轻、勤奋、自律，苦干三年自己买了一辆新车。充满希望的未来似乎正朝他招手</a:t>
            </a:r>
            <a:endParaRPr lang="zh-CN" altLang="en-US" b="1" noProof="1"/>
          </a:p>
          <a:p>
            <a:pPr marL="0" indent="0">
              <a:buFont typeface="Wingdings" pitchFamily="2" charset="2"/>
              <a:buNone/>
              <a:defRPr/>
            </a:pPr>
            <a:r>
              <a:rPr lang="zh-CN" altLang="en-US" b="1" noProof="1"/>
              <a:t>二、战争打响以后，为了多赚钱，祥子冒险把车拉到清华，途中连车带人被大兵抓走</a:t>
            </a:r>
          </a:p>
          <a:p>
            <a:pPr marL="0" indent="0">
              <a:buFont typeface="Wingdings" pitchFamily="2" charset="2"/>
              <a:buNone/>
              <a:defRPr/>
            </a:pPr>
            <a:r>
              <a:rPr lang="zh-CN" altLang="en-US" b="1" noProof="1">
                <a:solidFill>
                  <a:srgbClr val="FF0000"/>
                </a:solidFill>
              </a:rPr>
              <a:t>三、祥子趁乱逃出军营，顺手牵走了三匹骆驼。转手卖掉骆驼以后，祥子开始了新生活</a:t>
            </a:r>
            <a:endParaRPr lang="zh-CN" altLang="en-US" b="1" noProof="1"/>
          </a:p>
          <a:p>
            <a:pPr marL="0" indent="0">
              <a:buFont typeface="Wingdings" pitchFamily="2" charset="2"/>
              <a:buNone/>
              <a:defRPr/>
            </a:pPr>
            <a:r>
              <a:rPr lang="zh-CN" altLang="en-US" b="1" noProof="1"/>
              <a:t>四、祥子生病了，说胡话时讲了骆驼的故事，从此得了</a:t>
            </a:r>
            <a:r>
              <a:rPr lang="en-US" altLang="zh-CN" b="1" noProof="1"/>
              <a:t>“</a:t>
            </a:r>
            <a:r>
              <a:rPr lang="zh-CN" altLang="en-US" b="1" noProof="1"/>
              <a:t>骆驼祥子</a:t>
            </a:r>
            <a:r>
              <a:rPr lang="en-US" altLang="zh-CN" b="1" noProof="1"/>
              <a:t>”</a:t>
            </a:r>
            <a:r>
              <a:rPr lang="zh-CN" altLang="en-US" b="1" noProof="1"/>
              <a:t>的外号。病好以后祥子来到人和车厂，受到了车厂主刘四爷和她女儿</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内容占位符 2"/>
          <p:cNvSpPr>
            <a:spLocks noGrp="1"/>
          </p:cNvSpPr>
          <p:nvPr>
            <p:ph idx="1"/>
          </p:nvPr>
        </p:nvSpPr>
        <p:spPr>
          <a:xfrm>
            <a:off x="457200" y="466725"/>
            <a:ext cx="8229600" cy="5637213"/>
          </a:xfrm>
        </p:spPr>
        <p:txBody>
          <a:bodyPr/>
          <a:lstStyle/>
          <a:p>
            <a:pPr marL="0" indent="0">
              <a:buFont typeface="Wingdings" pitchFamily="2" charset="2"/>
              <a:buNone/>
            </a:pPr>
            <a:r>
              <a:rPr lang="zh-CN" altLang="en-US" b="1" smtClean="0"/>
              <a:t>的款待，并将剩余的三十元钱寄存到刘四爷那里，希望再买一辆车。</a:t>
            </a:r>
          </a:p>
          <a:p>
            <a:pPr marL="0" indent="0">
              <a:buFont typeface="Wingdings" pitchFamily="2" charset="2"/>
              <a:buNone/>
            </a:pPr>
            <a:r>
              <a:rPr lang="zh-CN" altLang="en-US" b="1" smtClean="0">
                <a:solidFill>
                  <a:srgbClr val="FF0000"/>
                </a:solidFill>
              </a:rPr>
              <a:t>五、祥子为了再买车拼命拉车挣钱，不惜去抢同行的生意。他在杨先生家拉包月时受了气，和杨夫人闹翻以后，没多久就辞工离开</a:t>
            </a:r>
            <a:endParaRPr lang="zh-CN" altLang="en-US" b="1" smtClean="0"/>
          </a:p>
          <a:p>
            <a:pPr marL="0" indent="0">
              <a:buFont typeface="Wingdings" pitchFamily="2" charset="2"/>
              <a:buNone/>
            </a:pPr>
            <a:r>
              <a:rPr lang="zh-CN" altLang="en-US" b="1" smtClean="0"/>
              <a:t>六、心事重重的祥子回到车厂，虎妞请祥子喝酒，醉酒后被虎妞骗上床。醒来后，祥子心情复杂，决定离开车厂。</a:t>
            </a:r>
          </a:p>
          <a:p>
            <a:pPr marL="0" indent="0">
              <a:buFont typeface="Wingdings" pitchFamily="2" charset="2"/>
              <a:buNone/>
            </a:pPr>
            <a:r>
              <a:rPr lang="zh-CN" altLang="en-US" b="1" smtClean="0">
                <a:solidFill>
                  <a:srgbClr val="FF0000"/>
                </a:solidFill>
              </a:rPr>
              <a:t>七、祥子遇到了老主顾曹先生，开始到曹家拉包月。曹先生和曹夫人待人和气，祥子又觉得生活有了希望</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内容占位符 2"/>
          <p:cNvSpPr>
            <a:spLocks noGrp="1"/>
          </p:cNvSpPr>
          <p:nvPr>
            <p:ph idx="1"/>
          </p:nvPr>
        </p:nvSpPr>
        <p:spPr>
          <a:xfrm>
            <a:off x="457200" y="292100"/>
            <a:ext cx="8458200" cy="5838825"/>
          </a:xfrm>
        </p:spPr>
        <p:txBody>
          <a:bodyPr/>
          <a:lstStyle/>
          <a:p>
            <a:pPr marL="0" indent="0">
              <a:buFont typeface="Wingdings" pitchFamily="2" charset="2"/>
              <a:buNone/>
            </a:pPr>
            <a:r>
              <a:rPr lang="zh-CN" altLang="en-US" b="1" smtClean="0"/>
              <a:t>八、祥子认识了高妈，知道她的赚钱方式，同时他也在曹家了解到了许多东西。年关将到，祥子打算买点礼物去探望刘四爷并要回寄存在那里的钱，这时虎妞却找上门来。</a:t>
            </a:r>
          </a:p>
          <a:p>
            <a:pPr marL="0" indent="0">
              <a:buFont typeface="Wingdings" pitchFamily="2" charset="2"/>
              <a:buNone/>
            </a:pPr>
            <a:r>
              <a:rPr lang="zh-CN" altLang="en-US" b="1" smtClean="0">
                <a:solidFill>
                  <a:srgbClr val="FF0000"/>
                </a:solidFill>
              </a:rPr>
              <a:t>九、虎妞把祥子寄存的钱还给他，并说自己有了身孕，还让祥子给刘四爷拜寿，设法让刘四爷招他当女婿。祥子心乱如麻，借酒消愁。</a:t>
            </a:r>
          </a:p>
          <a:p>
            <a:pPr marL="0" indent="0">
              <a:buFont typeface="Wingdings" pitchFamily="2" charset="2"/>
              <a:buNone/>
            </a:pPr>
            <a:r>
              <a:rPr lang="zh-CN" altLang="en-US" b="1" smtClean="0"/>
              <a:t>十、祥子在茶馆等曹先生时，发现一个老车夫饿晕在茶馆门口。茶馆掌柜热心救助老车夫，祥子买来包子给老车夫和他的孙子小马</a:t>
            </a:r>
            <a:r>
              <a:rPr lang="zh-CN" altLang="en-US" smtClean="0"/>
              <a:t>儿</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EFSHAPE" val="505702812"/>
  <p:tag name="KSO_WM_UNIT_PLACING_PICTURE_USER_VIEWPORT" val="{&quot;height&quot;:2800,&quot;width&quot;:1980}"/>
</p:tagLst>
</file>

<file path=ppt/tags/tag2.xml><?xml version="1.0" encoding="utf-8"?>
<p:tagLst xmlns:a="http://schemas.openxmlformats.org/drawingml/2006/main" xmlns:r="http://schemas.openxmlformats.org/officeDocument/2006/relationships" xmlns:p="http://schemas.openxmlformats.org/presentationml/2006/main">
  <p:tag name="REFSHAPE" val="159667860"/>
  <p:tag name="KSO_WM_UNIT_PLACING_PICTURE_USER_VIEWPORT" val="{&quot;height&quot;:7135,&quot;width&quot;:5246}"/>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2569afcf-9b2f-49b7-9516-2edf2aca16ef}"/>
</p:tagLst>
</file>

<file path=ppt/theme/theme1.xml><?xml version="1.0" encoding="utf-8"?>
<a:theme xmlns:a="http://schemas.openxmlformats.org/drawingml/2006/main" name="Watermark">
  <a:themeElements>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fontScheme name="Watermark">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Watermark 2">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9D9A1"/>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Watermark 3">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2"/>
        </a:accent5>
        <a:accent6>
          <a:srgbClr val="BDCBBA"/>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Watermark 4">
        <a:dk1>
          <a:srgbClr val="333300"/>
        </a:dk1>
        <a:lt1>
          <a:srgbClr val="FFFFCC"/>
        </a:lt1>
        <a:dk2>
          <a:srgbClr val="336600"/>
        </a:dk2>
        <a:lt2>
          <a:srgbClr val="FFFFCC"/>
        </a:lt2>
        <a:accent1>
          <a:srgbClr val="99CC00"/>
        </a:accent1>
        <a:accent2>
          <a:srgbClr val="669900"/>
        </a:accent2>
        <a:accent3>
          <a:srgbClr val="ADB8AA"/>
        </a:accent3>
        <a:accent4>
          <a:srgbClr val="DADAAE"/>
        </a:accent4>
        <a:accent5>
          <a:srgbClr val="CAE2AA"/>
        </a:accent5>
        <a:accent6>
          <a:srgbClr val="5C8A00"/>
        </a:accent6>
        <a:hlink>
          <a:srgbClr val="CC9900"/>
        </a:hlink>
        <a:folHlink>
          <a:srgbClr val="FFCC00"/>
        </a:folHlink>
      </a:clrScheme>
      <a:clrMap bg1="dk2" tx1="lt1" bg2="dk1" tx2="lt2" accent1="accent1" accent2="accent2" accent3="accent3" accent4="accent4" accent5="accent5" accent6="accent6" hlink="hlink" folHlink="folHlink"/>
    </a:extraClrScheme>
    <a:extraClrScheme>
      <a:clrScheme name="Watermark 5">
        <a:dk1>
          <a:srgbClr val="424458"/>
        </a:dk1>
        <a:lt1>
          <a:srgbClr val="FFFFFF"/>
        </a:lt1>
        <a:dk2>
          <a:srgbClr val="004A48"/>
        </a:dk2>
        <a:lt2>
          <a:srgbClr val="FFFFFF"/>
        </a:lt2>
        <a:accent1>
          <a:srgbClr val="83B200"/>
        </a:accent1>
        <a:accent2>
          <a:srgbClr val="006260"/>
        </a:accent2>
        <a:accent3>
          <a:srgbClr val="AAB1B1"/>
        </a:accent3>
        <a:accent4>
          <a:srgbClr val="DADADA"/>
        </a:accent4>
        <a:accent5>
          <a:srgbClr val="C1D5AA"/>
        </a:accent5>
        <a:accent6>
          <a:srgbClr val="005856"/>
        </a:accent6>
        <a:hlink>
          <a:srgbClr val="6666FF"/>
        </a:hlink>
        <a:folHlink>
          <a:srgbClr val="B2B2B2"/>
        </a:folHlink>
      </a:clrScheme>
      <a:clrMap bg1="dk2" tx1="lt1" bg2="dk1" tx2="lt2" accent1="accent1" accent2="accent2" accent3="accent3" accent4="accent4" accent5="accent5" accent6="accent6" hlink="hlink" folHlink="folHlink"/>
    </a:extraClrScheme>
    <a:extraClrScheme>
      <a:clrScheme name="Watermark 6">
        <a:dk1>
          <a:srgbClr val="000000"/>
        </a:dk1>
        <a:lt1>
          <a:srgbClr val="FFFFFF"/>
        </a:lt1>
        <a:dk2>
          <a:srgbClr val="1C2046"/>
        </a:dk2>
        <a:lt2>
          <a:srgbClr val="FFFFFF"/>
        </a:lt2>
        <a:accent1>
          <a:srgbClr val="00CCFF"/>
        </a:accent1>
        <a:accent2>
          <a:srgbClr val="2D226E"/>
        </a:accent2>
        <a:accent3>
          <a:srgbClr val="ABABB0"/>
        </a:accent3>
        <a:accent4>
          <a:srgbClr val="DADADA"/>
        </a:accent4>
        <a:accent5>
          <a:srgbClr val="AAE2FF"/>
        </a:accent5>
        <a:accent6>
          <a:srgbClr val="281E63"/>
        </a:accent6>
        <a:hlink>
          <a:srgbClr val="666699"/>
        </a:hlink>
        <a:folHlink>
          <a:srgbClr val="9999FF"/>
        </a:folHlink>
      </a:clrScheme>
      <a:clrMap bg1="dk2" tx1="lt1" bg2="dk1" tx2="lt2" accent1="accent1" accent2="accent2" accent3="accent3" accent4="accent4" accent5="accent5" accent6="accent6" hlink="hlink" folHlink="folHlink"/>
    </a:extraClrScheme>
    <a:extraClrScheme>
      <a:clrScheme name="Watermark 7">
        <a:dk1>
          <a:srgbClr val="424458"/>
        </a:dk1>
        <a:lt1>
          <a:srgbClr val="FFFFFF"/>
        </a:lt1>
        <a:dk2>
          <a:srgbClr val="000066"/>
        </a:dk2>
        <a:lt2>
          <a:srgbClr val="FFFFFF"/>
        </a:lt2>
        <a:accent1>
          <a:srgbClr val="6666FF"/>
        </a:accent1>
        <a:accent2>
          <a:srgbClr val="333399"/>
        </a:accent2>
        <a:accent3>
          <a:srgbClr val="AAAAB8"/>
        </a:accent3>
        <a:accent4>
          <a:srgbClr val="DADADA"/>
        </a:accent4>
        <a:accent5>
          <a:srgbClr val="B8B8FF"/>
        </a:accent5>
        <a:accent6>
          <a:srgbClr val="2D2D8A"/>
        </a:accent6>
        <a:hlink>
          <a:srgbClr val="FF9900"/>
        </a:hlink>
        <a:folHlink>
          <a:srgbClr val="CCCC00"/>
        </a:folHlink>
      </a:clrScheme>
      <a:clrMap bg1="dk2" tx1="lt1" bg2="dk1" tx2="lt2" accent1="accent1" accent2="accent2" accent3="accent3" accent4="accent4" accent5="accent5" accent6="accent6" hlink="hlink" folHlink="folHlink"/>
    </a:extraClrScheme>
    <a:extraClrScheme>
      <a:clrScheme name="Watermark 8">
        <a:dk1>
          <a:srgbClr val="1C1C1C"/>
        </a:dk1>
        <a:lt1>
          <a:srgbClr val="FFFFCC"/>
        </a:lt1>
        <a:dk2>
          <a:srgbClr val="390B20"/>
        </a:dk2>
        <a:lt2>
          <a:srgbClr val="FFFFCC"/>
        </a:lt2>
        <a:accent1>
          <a:srgbClr val="FF916F"/>
        </a:accent1>
        <a:accent2>
          <a:srgbClr val="561450"/>
        </a:accent2>
        <a:accent3>
          <a:srgbClr val="AEAAAB"/>
        </a:accent3>
        <a:accent4>
          <a:srgbClr val="DADAAE"/>
        </a:accent4>
        <a:accent5>
          <a:srgbClr val="FFC7BB"/>
        </a:accent5>
        <a:accent6>
          <a:srgbClr val="4D1148"/>
        </a:accent6>
        <a:hlink>
          <a:srgbClr val="637D95"/>
        </a:hlink>
        <a:folHlink>
          <a:srgbClr val="FFCC00"/>
        </a:folHlink>
      </a:clrScheme>
      <a:clrMap bg1="dk2" tx1="lt1" bg2="dk1" tx2="lt2" accent1="accent1" accent2="accent2" accent3="accent3" accent4="accent4" accent5="accent5" accent6="accent6" hlink="hlink" folHlink="folHlink"/>
    </a:extraClrScheme>
    <a:extraClrScheme>
      <a:clrScheme name="Watermark 9">
        <a:dk1>
          <a:srgbClr val="4C0000"/>
        </a:dk1>
        <a:lt1>
          <a:srgbClr val="FFFFFF"/>
        </a:lt1>
        <a:dk2>
          <a:srgbClr val="722104"/>
        </a:dk2>
        <a:lt2>
          <a:srgbClr val="FFFFFF"/>
        </a:lt2>
        <a:accent1>
          <a:srgbClr val="CC6600"/>
        </a:accent1>
        <a:accent2>
          <a:srgbClr val="8A2E00"/>
        </a:accent2>
        <a:accent3>
          <a:srgbClr val="BCABAA"/>
        </a:accent3>
        <a:accent4>
          <a:srgbClr val="DADADA"/>
        </a:accent4>
        <a:accent5>
          <a:srgbClr val="E2B8AA"/>
        </a:accent5>
        <a:accent6>
          <a:srgbClr val="7D2900"/>
        </a:accent6>
        <a:hlink>
          <a:srgbClr val="FFCC00"/>
        </a:hlink>
        <a:folHlink>
          <a:srgbClr val="FF99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Watermark</Template>
  <TotalTime>0</TotalTime>
  <Words>6505</Words>
  <Application>WPS 演示</Application>
  <PresentationFormat>全屏显示(4:3)</PresentationFormat>
  <Paragraphs>319</Paragraphs>
  <Slides>57</Slides>
  <Notes>1</Notes>
  <HiddenSlides>0</HiddenSlides>
  <MMClips>0</MMClips>
  <ScaleCrop>false</ScaleCrop>
  <HeadingPairs>
    <vt:vector size="6" baseType="variant">
      <vt:variant>
        <vt:lpstr>已用的字体</vt:lpstr>
      </vt:variant>
      <vt:variant>
        <vt:i4>9</vt:i4>
      </vt:variant>
      <vt:variant>
        <vt:lpstr>演示文稿设计模板</vt:lpstr>
      </vt:variant>
      <vt:variant>
        <vt:i4>2</vt:i4>
      </vt:variant>
      <vt:variant>
        <vt:lpstr>幻灯片标题</vt:lpstr>
      </vt:variant>
      <vt:variant>
        <vt:i4>57</vt:i4>
      </vt:variant>
    </vt:vector>
  </HeadingPairs>
  <TitlesOfParts>
    <vt:vector size="68" baseType="lpstr">
      <vt:lpstr>Arial</vt:lpstr>
      <vt:lpstr>宋体</vt:lpstr>
      <vt:lpstr>Wingdings</vt:lpstr>
      <vt:lpstr>Calibri</vt:lpstr>
      <vt:lpstr>Times New Roman</vt:lpstr>
      <vt:lpstr>黑体</vt:lpstr>
      <vt:lpstr>+mn-ea</vt:lpstr>
      <vt:lpstr>华文新魏</vt:lpstr>
      <vt:lpstr>Dotum</vt:lpstr>
      <vt:lpstr>Watermark</vt:lpstr>
      <vt:lpstr>Watermark</vt:lpstr>
      <vt:lpstr>            </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自学检测（一）</vt:lpstr>
      <vt:lpstr>自我检测（二）</vt:lpstr>
      <vt:lpstr>幻灯片 20</vt:lpstr>
      <vt:lpstr>幻灯片 21</vt:lpstr>
      <vt:lpstr>祥子的性格特点</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曹先生是怎样的人</vt:lpstr>
      <vt:lpstr>高妈的性格特点：</vt:lpstr>
      <vt:lpstr>幻灯片 36</vt:lpstr>
      <vt:lpstr>幻灯片 37</vt:lpstr>
      <vt:lpstr>自学指导（二）</vt:lpstr>
      <vt:lpstr>幻灯片 39</vt:lpstr>
      <vt:lpstr>自学检测（二）</vt:lpstr>
      <vt:lpstr>幻灯片 41</vt:lpstr>
      <vt:lpstr>幻灯片 42</vt:lpstr>
      <vt:lpstr>幻灯片 43</vt:lpstr>
      <vt:lpstr>学生讨论，</vt:lpstr>
      <vt:lpstr>幻灯片 45</vt:lpstr>
      <vt:lpstr>         当堂训练 一、填空题</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
  <cp:lastModifiedBy>Microsoft</cp:lastModifiedBy>
  <cp:revision>266</cp:revision>
  <dcterms:created xsi:type="dcterms:W3CDTF">2009-12-25T08:36:00Z</dcterms:created>
  <dcterms:modified xsi:type="dcterms:W3CDTF">2020-03-14T13:44:05Z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2052-11.1.0.9513</vt:lpwstr>
  </property>
</Properties>
</file>