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heme/themeOverride1.xml" ContentType="application/vnd.openxmlformats-officedocument.themeOverr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23" r:id="rId3"/>
    <p:sldId id="495" r:id="rId4"/>
    <p:sldId id="496" r:id="rId5"/>
    <p:sldId id="425" r:id="rId6"/>
    <p:sldId id="426" r:id="rId7"/>
    <p:sldId id="482" r:id="rId8"/>
    <p:sldId id="483" r:id="rId9"/>
    <p:sldId id="503" r:id="rId10"/>
    <p:sldId id="512" r:id="rId11"/>
    <p:sldId id="504" r:id="rId12"/>
    <p:sldId id="498" r:id="rId13"/>
    <p:sldId id="499" r:id="rId14"/>
    <p:sldId id="500" r:id="rId15"/>
    <p:sldId id="501" r:id="rId16"/>
    <p:sldId id="509" r:id="rId17"/>
    <p:sldId id="505" r:id="rId18"/>
    <p:sldId id="506" r:id="rId19"/>
    <p:sldId id="507" r:id="rId20"/>
    <p:sldId id="508" r:id="rId21"/>
    <p:sldId id="513" r:id="rId22"/>
    <p:sldId id="514" r:id="rId23"/>
    <p:sldId id="515" r:id="rId24"/>
    <p:sldId id="516" r:id="rId25"/>
    <p:sldId id="517" r:id="rId26"/>
    <p:sldId id="484" r:id="rId27"/>
    <p:sldId id="485" r:id="rId28"/>
    <p:sldId id="486" r:id="rId29"/>
    <p:sldId id="487" r:id="rId30"/>
    <p:sldId id="488" r:id="rId31"/>
    <p:sldId id="489" r:id="rId32"/>
    <p:sldId id="490" r:id="rId33"/>
    <p:sldId id="491" r:id="rId34"/>
    <p:sldId id="492" r:id="rId35"/>
    <p:sldId id="493" r:id="rId36"/>
    <p:sldId id="49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image" Target="../media/image2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image" Target="../media/image1.png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7" Type="http://schemas.openxmlformats.org/officeDocument/2006/relationships/image" Target="../media/image2.png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image" Target="../media/image4.png"/><Relationship Id="rId5" Type="http://schemas.openxmlformats.org/officeDocument/2006/relationships/tags" Target="../tags/tag107.xml"/><Relationship Id="rId10" Type="http://schemas.openxmlformats.org/officeDocument/2006/relationships/image" Target="../media/image3.png"/><Relationship Id="rId4" Type="http://schemas.openxmlformats.org/officeDocument/2006/relationships/tags" Target="../tags/tag106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10" Type="http://schemas.openxmlformats.org/officeDocument/2006/relationships/image" Target="../media/image2.png"/><Relationship Id="rId4" Type="http://schemas.openxmlformats.org/officeDocument/2006/relationships/tags" Target="../tags/tag114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10" Type="http://schemas.openxmlformats.org/officeDocument/2006/relationships/image" Target="../media/image5.png"/><Relationship Id="rId4" Type="http://schemas.openxmlformats.org/officeDocument/2006/relationships/tags" Target="../tags/tag122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10" Type="http://schemas.openxmlformats.org/officeDocument/2006/relationships/image" Target="../media/image2.png"/><Relationship Id="rId4" Type="http://schemas.openxmlformats.org/officeDocument/2006/relationships/tags" Target="../tags/tag130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image" Target="../media/image2.png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39.xml"/><Relationship Id="rId10" Type="http://schemas.openxmlformats.org/officeDocument/2006/relationships/tags" Target="../tags/tag144.xml"/><Relationship Id="rId4" Type="http://schemas.openxmlformats.org/officeDocument/2006/relationships/tags" Target="../tags/tag138.xml"/><Relationship Id="rId9" Type="http://schemas.openxmlformats.org/officeDocument/2006/relationships/tags" Target="../tags/tag14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image" Target="../media/image7.png"/><Relationship Id="rId5" Type="http://schemas.openxmlformats.org/officeDocument/2006/relationships/tags" Target="../tags/tag149.xml"/><Relationship Id="rId10" Type="http://schemas.openxmlformats.org/officeDocument/2006/relationships/image" Target="../media/image6.png"/><Relationship Id="rId4" Type="http://schemas.openxmlformats.org/officeDocument/2006/relationships/tags" Target="../tags/tag148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2" Type="http://schemas.openxmlformats.org/officeDocument/2006/relationships/tags" Target="../tags/tag27.xml"/><Relationship Id="rId16" Type="http://schemas.openxmlformats.org/officeDocument/2006/relationships/image" Target="../media/image1.png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2.png"/><Relationship Id="rId5" Type="http://schemas.openxmlformats.org/officeDocument/2006/relationships/tags" Target="../tags/tag5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1.png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 userDrawn="1">
            <p:custDataLst>
              <p:tags r:id="rId1"/>
            </p:custDataLst>
          </p:nvPr>
        </p:nvSpPr>
        <p:spPr>
          <a:xfrm>
            <a:off x="447675" y="290830"/>
            <a:ext cx="11296650" cy="6276975"/>
          </a:xfrm>
          <a:prstGeom prst="frame">
            <a:avLst>
              <a:gd name="adj1" fmla="val 142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35" y="1270"/>
            <a:ext cx="2932430" cy="4913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rot="10800000">
            <a:off x="9258935" y="1944370"/>
            <a:ext cx="2932430" cy="4913630"/>
          </a:xfrm>
          <a:prstGeom prst="rect">
            <a:avLst/>
          </a:prstGeom>
        </p:spPr>
      </p:pic>
      <p:cxnSp>
        <p:nvCxnSpPr>
          <p:cNvPr id="12" name="稻壳儿搜索【幻雨工作室】_3"/>
          <p:cNvCxnSpPr/>
          <p:nvPr userDrawn="1">
            <p:custDataLst>
              <p:tags r:id="rId4"/>
            </p:custDataLst>
          </p:nvPr>
        </p:nvCxnSpPr>
        <p:spPr>
          <a:xfrm>
            <a:off x="2244090" y="220980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搜索【幻雨工作室】_4"/>
          <p:cNvCxnSpPr/>
          <p:nvPr userDrawn="1">
            <p:custDataLst>
              <p:tags r:id="rId5"/>
            </p:custDataLst>
          </p:nvPr>
        </p:nvCxnSpPr>
        <p:spPr>
          <a:xfrm flipH="1">
            <a:off x="2434590" y="203200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稻壳儿搜索【幻雨工作室】_5"/>
          <p:cNvCxnSpPr/>
          <p:nvPr userDrawn="1">
            <p:custDataLst>
              <p:tags r:id="rId6"/>
            </p:custDataLst>
          </p:nvPr>
        </p:nvCxnSpPr>
        <p:spPr>
          <a:xfrm rot="10800000">
            <a:off x="8677910" y="502666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稻壳儿搜索【幻雨工作室】_6"/>
          <p:cNvCxnSpPr/>
          <p:nvPr userDrawn="1">
            <p:custDataLst>
              <p:tags r:id="rId7"/>
            </p:custDataLst>
          </p:nvPr>
        </p:nvCxnSpPr>
        <p:spPr>
          <a:xfrm rot="10800000" flipH="1">
            <a:off x="9757410" y="439166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859871" y="2631823"/>
            <a:ext cx="6472258" cy="899167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5400" spc="600" baseline="0">
                <a:solidFill>
                  <a:schemeClr val="accent1">
                    <a:lumMod val="50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859871" y="3609702"/>
            <a:ext cx="6472258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243984" y="2031816"/>
            <a:ext cx="7704033" cy="3172499"/>
            <a:chOff x="2243984" y="2031816"/>
            <a:chExt cx="7704033" cy="3172499"/>
          </a:xfrm>
        </p:grpSpPr>
        <p:cxnSp>
          <p:nvCxnSpPr>
            <p:cNvPr id="11" name="稻壳儿搜索【幻雨工作室】_3"/>
            <p:cNvCxnSpPr/>
            <p:nvPr>
              <p:custDataLst>
                <p:tags r:id="rId10"/>
              </p:custDataLst>
            </p:nvPr>
          </p:nvCxnSpPr>
          <p:spPr>
            <a:xfrm>
              <a:off x="2243984" y="2209616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稻壳儿搜索【幻雨工作室】_4"/>
            <p:cNvCxnSpPr/>
            <p:nvPr>
              <p:custDataLst>
                <p:tags r:id="rId11"/>
              </p:custDataLst>
            </p:nvPr>
          </p:nvCxnSpPr>
          <p:spPr>
            <a:xfrm flipH="1">
              <a:off x="2434484" y="2031816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12"/>
              </p:custDataLst>
            </p:nvPr>
          </p:nvCxnSpPr>
          <p:spPr>
            <a:xfrm rot="10800000">
              <a:off x="8678017" y="502651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13"/>
              </p:custDataLst>
            </p:nvPr>
          </p:nvCxnSpPr>
          <p:spPr>
            <a:xfrm rot="10800000" flipH="1">
              <a:off x="9757517" y="439151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646032" y="2833190"/>
            <a:ext cx="4899935" cy="133676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447040" y="290195"/>
            <a:ext cx="11296650" cy="627761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5" y="1270"/>
            <a:ext cx="1578610" cy="26460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114280" y="3375025"/>
            <a:ext cx="2077720" cy="3482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5" y="1270"/>
            <a:ext cx="1219200" cy="204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5" y="1270"/>
            <a:ext cx="1750695" cy="2934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699115" y="4357370"/>
            <a:ext cx="1492250" cy="2500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2243984" y="2121355"/>
            <a:ext cx="7704033" cy="3172499"/>
            <a:chOff x="2243984" y="2121355"/>
            <a:chExt cx="7704033" cy="3172499"/>
          </a:xfrm>
        </p:grpSpPr>
        <p:cxnSp>
          <p:nvCxnSpPr>
            <p:cNvPr id="12" name="稻壳儿搜索【幻雨工作室】_4"/>
            <p:cNvCxnSpPr/>
            <p:nvPr>
              <p:custDataLst>
                <p:tags r:id="rId11"/>
              </p:custDataLst>
            </p:nvPr>
          </p:nvCxnSpPr>
          <p:spPr>
            <a:xfrm>
              <a:off x="2243984" y="229915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12"/>
              </p:custDataLst>
            </p:nvPr>
          </p:nvCxnSpPr>
          <p:spPr>
            <a:xfrm flipH="1">
              <a:off x="2434484" y="212135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13"/>
              </p:custDataLst>
            </p:nvPr>
          </p:nvCxnSpPr>
          <p:spPr>
            <a:xfrm rot="10800000">
              <a:off x="8678017" y="5116054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稻壳儿搜索【幻雨工作室】_7"/>
            <p:cNvCxnSpPr/>
            <p:nvPr>
              <p:custDataLst>
                <p:tags r:id="rId14"/>
              </p:custDataLst>
            </p:nvPr>
          </p:nvCxnSpPr>
          <p:spPr>
            <a:xfrm rot="10800000" flipH="1">
              <a:off x="9757517" y="4481054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8" name="图文框 7"/>
            <p:cNvSpPr/>
            <p:nvPr userDrawn="1">
              <p:custDataLst>
                <p:tags r:id="rId8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506387" y="2934155"/>
            <a:ext cx="4877774" cy="75434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3506382" y="3781116"/>
            <a:ext cx="4877774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6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hemeOverride" Target="../theme/themeOverr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slideLayout" Target="../slideLayouts/slideLayout9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9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9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4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4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4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859871" y="2365123"/>
            <a:ext cx="6472258" cy="899167"/>
          </a:xfrm>
        </p:spPr>
        <p:txBody>
          <a:bodyPr/>
          <a:lstStyle/>
          <a:p>
            <a:r>
              <a:rPr lang="zh-CN" altLang="en-US"/>
              <a:t>小说阅读七讲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FF0000"/>
                </a:solidFill>
              </a:rPr>
              <a:t>第七讲  小说主题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"/>
          <p:cNvSpPr txBox="1"/>
          <p:nvPr>
            <p:custDataLst>
              <p:tags r:id="rId1"/>
            </p:custDataLst>
          </p:nvPr>
        </p:nvSpPr>
        <p:spPr>
          <a:xfrm>
            <a:off x="1524000" y="0"/>
            <a:ext cx="9144000" cy="6739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常见设问方式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找出体现小说主题的句子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或用自己的话概括作品的主题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读了全文后，文章让你明白了什么道理？请联系现实谈谈你的看法。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小说意蕴丰富，你认为它表达了怎样的主题？请结合文本谈谈你的看法和理由。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(4)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读完作品后对你有什么样的启示？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/>
          <p:nvPr>
            <p:custDataLst>
              <p:tags r:id="rId1"/>
            </p:custDataLst>
          </p:nvPr>
        </p:nvSpPr>
        <p:spPr>
          <a:xfrm>
            <a:off x="837416" y="136085"/>
            <a:ext cx="10439885" cy="36379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5000"/>
              </a:spcBef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（二）、主题概括常用术语</a:t>
            </a:r>
          </a:p>
          <a:p>
            <a:pPr lvl="0">
              <a:spcBef>
                <a:spcPct val="25000"/>
              </a:spcBef>
            </a:pPr>
            <a:endParaRPr lang="zh-CN" altLang="en-US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①歌颂、赞扬、弘扬什么。</a:t>
            </a:r>
          </a:p>
          <a:p>
            <a:pPr lvl="0"/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②讽刺、批判、揭露、谴责什么。</a:t>
            </a:r>
          </a:p>
          <a:p>
            <a:pPr lvl="0"/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③揭示什么人生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/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④对什么现象的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反思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/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⑤表达了什么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3554" name="矩形 2"/>
          <p:cNvSpPr/>
          <p:nvPr>
            <p:custDataLst>
              <p:tags r:id="rId2"/>
            </p:custDataLst>
          </p:nvPr>
        </p:nvSpPr>
        <p:spPr>
          <a:xfrm>
            <a:off x="837416" y="4042221"/>
            <a:ext cx="10517168" cy="1972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25000"/>
              </a:spcBef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（三）、语言表达一般模式</a:t>
            </a:r>
          </a:p>
          <a:p>
            <a:pPr lvl="0">
              <a:lnSpc>
                <a:spcPct val="120000"/>
              </a:lnSpc>
              <a:spcBef>
                <a:spcPct val="25000"/>
              </a:spcBef>
            </a:pP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．概括主题。小说通过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情节，刻画了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形象，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altLang="zh-CN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批判了</a:t>
            </a:r>
            <a:r>
              <a:rPr lang="en-US" altLang="zh-CN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颂扬了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性格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思考。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>
            <p:custDataLst>
              <p:tags r:id="rId1"/>
            </p:custDataLst>
          </p:nvPr>
        </p:nvSpPr>
        <p:spPr>
          <a:xfrm>
            <a:off x="2818206" y="2657853"/>
            <a:ext cx="9297445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539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39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边城</a:t>
            </a:r>
            <a:r>
              <a:rPr lang="en-US" altLang="zh-CN" sz="539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539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主题探究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"/>
          <p:cNvSpPr/>
          <p:nvPr>
            <p:custDataLst>
              <p:tags r:id="rId1"/>
            </p:custDataLst>
          </p:nvPr>
        </p:nvSpPr>
        <p:spPr>
          <a:xfrm>
            <a:off x="763493" y="285610"/>
            <a:ext cx="10591091" cy="1313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一、环境：</a:t>
            </a:r>
            <a:endParaRPr lang="en-US" altLang="zh-CN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175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解放前的湘西偏僻的小城，和谐淳朴。</a:t>
            </a:r>
          </a:p>
        </p:txBody>
      </p:sp>
      <p:sp>
        <p:nvSpPr>
          <p:cNvPr id="16386" name="Text Box 5"/>
          <p:cNvSpPr/>
          <p:nvPr>
            <p:custDataLst>
              <p:tags r:id="rId2"/>
            </p:custDataLst>
          </p:nvPr>
        </p:nvSpPr>
        <p:spPr>
          <a:xfrm>
            <a:off x="1843772" y="3188752"/>
            <a:ext cx="1241563" cy="467056"/>
          </a:xfrm>
          <a:prstGeom prst="rect">
            <a:avLst/>
          </a:prstGeom>
          <a:solidFill>
            <a:srgbClr val="FFFFFF"/>
          </a:solidFill>
          <a:ln w="38100">
            <a:solidFill>
              <a:prstClr val="black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latin typeface="Times New Roman" pitchFamily="18" charset="0"/>
                <a:ea typeface="楷体_GB2312" pitchFamily="49" charset="-122"/>
              </a:rPr>
              <a:t>二     老</a:t>
            </a:r>
          </a:p>
        </p:txBody>
      </p:sp>
      <p:sp>
        <p:nvSpPr>
          <p:cNvPr id="16387" name="Text Box 6"/>
          <p:cNvSpPr/>
          <p:nvPr>
            <p:custDataLst>
              <p:tags r:id="rId3"/>
            </p:custDataLst>
          </p:nvPr>
        </p:nvSpPr>
        <p:spPr>
          <a:xfrm>
            <a:off x="5257651" y="3188752"/>
            <a:ext cx="1241563" cy="467056"/>
          </a:xfrm>
          <a:prstGeom prst="rect">
            <a:avLst/>
          </a:prstGeom>
          <a:solidFill>
            <a:srgbClr val="FFFFFF"/>
          </a:solidFill>
          <a:ln w="38100">
            <a:solidFill>
              <a:prstClr val="black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latin typeface="Times New Roman" pitchFamily="18" charset="0"/>
                <a:ea typeface="楷体_GB2312" pitchFamily="49" charset="-122"/>
              </a:rPr>
              <a:t>翠     翠</a:t>
            </a:r>
          </a:p>
        </p:txBody>
      </p:sp>
      <p:sp>
        <p:nvSpPr>
          <p:cNvPr id="16388" name="Text Box 7"/>
          <p:cNvSpPr/>
          <p:nvPr>
            <p:custDataLst>
              <p:tags r:id="rId4"/>
            </p:custDataLst>
          </p:nvPr>
        </p:nvSpPr>
        <p:spPr>
          <a:xfrm>
            <a:off x="8984021" y="3188752"/>
            <a:ext cx="1241563" cy="467056"/>
          </a:xfrm>
          <a:prstGeom prst="rect">
            <a:avLst/>
          </a:prstGeom>
          <a:solidFill>
            <a:srgbClr val="FFFFFF"/>
          </a:solidFill>
          <a:ln w="38100">
            <a:solidFill>
              <a:prstClr val="black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latin typeface="Times New Roman" pitchFamily="18" charset="0"/>
                <a:ea typeface="楷体_GB2312" pitchFamily="49" charset="-122"/>
              </a:rPr>
              <a:t>爷     爷</a:t>
            </a:r>
          </a:p>
        </p:txBody>
      </p:sp>
      <p:sp>
        <p:nvSpPr>
          <p:cNvPr id="16389" name="Text Box 8"/>
          <p:cNvSpPr/>
          <p:nvPr>
            <p:custDataLst>
              <p:tags r:id="rId5"/>
            </p:custDataLst>
          </p:nvPr>
        </p:nvSpPr>
        <p:spPr>
          <a:xfrm>
            <a:off x="5257651" y="5485392"/>
            <a:ext cx="1241563" cy="498978"/>
          </a:xfrm>
          <a:prstGeom prst="rect">
            <a:avLst/>
          </a:prstGeom>
          <a:solidFill>
            <a:srgbClr val="FFFFFF"/>
          </a:solidFill>
          <a:ln w="38100">
            <a:solidFill>
              <a:prstClr val="black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latin typeface="Times New Roman" pitchFamily="18" charset="0"/>
                <a:ea typeface="楷体_GB2312" pitchFamily="49" charset="-122"/>
              </a:rPr>
              <a:t>大    老</a:t>
            </a:r>
          </a:p>
        </p:txBody>
      </p:sp>
      <p:sp>
        <p:nvSpPr>
          <p:cNvPr id="16390" name="Text Box 9"/>
          <p:cNvSpPr/>
          <p:nvPr>
            <p:custDataLst>
              <p:tags r:id="rId6"/>
            </p:custDataLst>
          </p:nvPr>
        </p:nvSpPr>
        <p:spPr>
          <a:xfrm>
            <a:off x="3241581" y="2894741"/>
            <a:ext cx="2172317" cy="8786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相悦之情爱</a:t>
            </a:r>
          </a:p>
        </p:txBody>
      </p:sp>
      <p:sp>
        <p:nvSpPr>
          <p:cNvPr id="16391" name="Text Box 10"/>
          <p:cNvSpPr/>
          <p:nvPr>
            <p:custDataLst>
              <p:tags r:id="rId7"/>
            </p:custDataLst>
          </p:nvPr>
        </p:nvSpPr>
        <p:spPr>
          <a:xfrm>
            <a:off x="6781464" y="2894741"/>
            <a:ext cx="2172317" cy="8786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祖孙之亲爱</a:t>
            </a:r>
          </a:p>
        </p:txBody>
      </p:sp>
      <p:sp>
        <p:nvSpPr>
          <p:cNvPr id="16392" name="Text Box 11"/>
          <p:cNvSpPr/>
          <p:nvPr>
            <p:custDataLst>
              <p:tags r:id="rId8"/>
            </p:custDataLst>
          </p:nvPr>
        </p:nvSpPr>
        <p:spPr>
          <a:xfrm>
            <a:off x="2463713" y="4899051"/>
            <a:ext cx="2173996" cy="4754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solidFill>
                  <a:srgbClr val="990000"/>
                </a:solidFill>
                <a:latin typeface="Times New Roman" pitchFamily="18" charset="0"/>
                <a:ea typeface="楷体_GB2312" pitchFamily="49" charset="-122"/>
              </a:rPr>
              <a:t>手足之爱</a:t>
            </a:r>
          </a:p>
        </p:txBody>
      </p:sp>
      <p:sp>
        <p:nvSpPr>
          <p:cNvPr id="16393" name="Text Box 12"/>
          <p:cNvSpPr/>
          <p:nvPr>
            <p:custDataLst>
              <p:tags r:id="rId9"/>
            </p:custDataLst>
          </p:nvPr>
        </p:nvSpPr>
        <p:spPr>
          <a:xfrm>
            <a:off x="8016307" y="4689044"/>
            <a:ext cx="2172317" cy="53257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 eaLnBrk="0" hangingPunct="0"/>
            <a:r>
              <a:rPr lang="zh-CN" altLang="en-US" sz="2330" b="1">
                <a:solidFill>
                  <a:srgbClr val="660066"/>
                </a:solidFill>
                <a:latin typeface="Times New Roman" pitchFamily="18" charset="0"/>
                <a:ea typeface="楷体_GB2312" pitchFamily="49" charset="-122"/>
              </a:rPr>
              <a:t>欣赏喜爱</a:t>
            </a:r>
          </a:p>
        </p:txBody>
      </p:sp>
      <p:cxnSp>
        <p:nvCxnSpPr>
          <p:cNvPr id="16394" name="Line 13"/>
          <p:cNvCxnSpPr/>
          <p:nvPr>
            <p:custDataLst>
              <p:tags r:id="rId10"/>
            </p:custDataLst>
          </p:nvPr>
        </p:nvCxnSpPr>
        <p:spPr>
          <a:xfrm>
            <a:off x="3139097" y="3427320"/>
            <a:ext cx="2017751" cy="0"/>
          </a:xfrm>
          <a:prstGeom prst="line">
            <a:avLst/>
          </a:prstGeom>
          <a:noFill/>
          <a:ln w="38100">
            <a:solidFill>
              <a:prstClr val="black"/>
            </a:solidFill>
            <a:bevel/>
            <a:headEnd type="triangle"/>
            <a:tailEnd type="triangle"/>
          </a:ln>
        </p:spPr>
      </p:cxnSp>
      <p:cxnSp>
        <p:nvCxnSpPr>
          <p:cNvPr id="16395" name="Line 14"/>
          <p:cNvCxnSpPr/>
          <p:nvPr>
            <p:custDataLst>
              <p:tags r:id="rId11"/>
            </p:custDataLst>
          </p:nvPr>
        </p:nvCxnSpPr>
        <p:spPr>
          <a:xfrm>
            <a:off x="6655460" y="3427320"/>
            <a:ext cx="2172317" cy="0"/>
          </a:xfrm>
          <a:prstGeom prst="line">
            <a:avLst/>
          </a:prstGeom>
          <a:noFill/>
          <a:ln w="38100">
            <a:solidFill>
              <a:prstClr val="black"/>
            </a:solidFill>
            <a:bevel/>
            <a:headEnd type="triangle"/>
            <a:tailEnd type="triangle"/>
          </a:ln>
        </p:spPr>
      </p:cxnSp>
      <p:cxnSp>
        <p:nvCxnSpPr>
          <p:cNvPr id="16396" name="Line 15"/>
          <p:cNvCxnSpPr/>
          <p:nvPr>
            <p:custDataLst>
              <p:tags r:id="rId12"/>
            </p:custDataLst>
          </p:nvPr>
        </p:nvCxnSpPr>
        <p:spPr>
          <a:xfrm>
            <a:off x="2453633" y="3697810"/>
            <a:ext cx="2819139" cy="2133675"/>
          </a:xfrm>
          <a:prstGeom prst="line">
            <a:avLst/>
          </a:prstGeom>
          <a:noFill/>
          <a:ln w="38100">
            <a:solidFill>
              <a:prstClr val="black"/>
            </a:solidFill>
            <a:bevel/>
            <a:headEnd type="triangle"/>
            <a:tailEnd type="triangle"/>
          </a:ln>
        </p:spPr>
      </p:cxnSp>
      <p:cxnSp>
        <p:nvCxnSpPr>
          <p:cNvPr id="16397" name="Line 16"/>
          <p:cNvCxnSpPr/>
          <p:nvPr>
            <p:custDataLst>
              <p:tags r:id="rId13"/>
            </p:custDataLst>
          </p:nvPr>
        </p:nvCxnSpPr>
        <p:spPr>
          <a:xfrm flipV="1">
            <a:off x="6492494" y="3622207"/>
            <a:ext cx="3123229" cy="2133675"/>
          </a:xfrm>
          <a:prstGeom prst="line">
            <a:avLst/>
          </a:prstGeom>
          <a:noFill/>
          <a:ln w="38100">
            <a:solidFill>
              <a:prstClr val="black"/>
            </a:solidFill>
            <a:bevel/>
            <a:headEnd type="triangle"/>
          </a:ln>
        </p:spPr>
      </p:cxnSp>
      <p:cxnSp>
        <p:nvCxnSpPr>
          <p:cNvPr id="16398" name="Line 17"/>
          <p:cNvCxnSpPr/>
          <p:nvPr>
            <p:custDataLst>
              <p:tags r:id="rId14"/>
            </p:custDataLst>
          </p:nvPr>
        </p:nvCxnSpPr>
        <p:spPr>
          <a:xfrm flipH="1" flipV="1">
            <a:off x="5879272" y="3726370"/>
            <a:ext cx="0" cy="1759021"/>
          </a:xfrm>
          <a:prstGeom prst="line">
            <a:avLst/>
          </a:prstGeom>
          <a:noFill/>
          <a:ln w="38100">
            <a:solidFill>
              <a:prstClr val="black"/>
            </a:solidFill>
            <a:bevel/>
            <a:tailEnd type="triangle"/>
          </a:ln>
        </p:spPr>
      </p:cxnSp>
      <p:sp>
        <p:nvSpPr>
          <p:cNvPr id="16399" name="Text Box 18"/>
          <p:cNvSpPr/>
          <p:nvPr>
            <p:custDataLst>
              <p:tags r:id="rId15"/>
            </p:custDataLst>
          </p:nvPr>
        </p:nvSpPr>
        <p:spPr>
          <a:xfrm>
            <a:off x="5882633" y="4079183"/>
            <a:ext cx="456976" cy="8077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330" b="1">
                <a:solidFill>
                  <a:srgbClr val="009900"/>
                </a:solidFill>
                <a:latin typeface="Times New Roman" pitchFamily="18" charset="0"/>
                <a:ea typeface="楷体_GB2312" pitchFamily="49" charset="-122"/>
              </a:rPr>
              <a:t>爱恋</a:t>
            </a:r>
          </a:p>
        </p:txBody>
      </p:sp>
      <p:sp>
        <p:nvSpPr>
          <p:cNvPr id="16400" name="Rectangle 21"/>
          <p:cNvSpPr/>
          <p:nvPr>
            <p:custDataLst>
              <p:tags r:id="rId16"/>
            </p:custDataLst>
          </p:nvPr>
        </p:nvSpPr>
        <p:spPr>
          <a:xfrm>
            <a:off x="763493" y="1911907"/>
            <a:ext cx="8892552" cy="6121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385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二、情节：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3"/>
          <p:cNvSpPr/>
          <p:nvPr>
            <p:custDataLst>
              <p:tags r:id="rId1"/>
            </p:custDataLst>
          </p:nvPr>
        </p:nvSpPr>
        <p:spPr>
          <a:xfrm>
            <a:off x="763493" y="285610"/>
            <a:ext cx="10591091" cy="3514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人物：</a:t>
            </a:r>
            <a:endParaRPr lang="en-US" altLang="zh-CN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175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翠翠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天真善良、温柔清纯。</a:t>
            </a:r>
            <a:endParaRPr lang="en-US" altLang="zh-CN" sz="3175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外公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：古道热肠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爱护孙女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175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天保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个性豪爽、慷慨。</a:t>
            </a:r>
            <a:endParaRPr lang="en-US" altLang="zh-CN" sz="3175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175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文中的每个人都内心善良，纯洁无暇，为他人着想。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/>
          <p:cNvSpPr/>
          <p:nvPr>
            <p:custDataLst>
              <p:tags r:id="rId1"/>
            </p:custDataLst>
          </p:nvPr>
        </p:nvSpPr>
        <p:spPr>
          <a:xfrm>
            <a:off x="624048" y="492258"/>
            <a:ext cx="10943903" cy="46875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175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《边城》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主题：</a:t>
            </a:r>
          </a:p>
          <a:p>
            <a:pPr lvl="0">
              <a:lnSpc>
                <a:spcPct val="120000"/>
              </a:lnSpc>
            </a:pPr>
            <a:r>
              <a:rPr lang="zh-CN" altLang="en-US" sz="3175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抒写青年男女之间的纯纯情爱、祖孙之间的真挚亲爱、邻里之间的善良互爱。</a:t>
            </a:r>
          </a:p>
          <a:p>
            <a:pPr lvl="0">
              <a:lnSpc>
                <a:spcPct val="120000"/>
              </a:lnSpc>
            </a:pPr>
            <a:endParaRPr lang="en-US" altLang="zh-CN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赞美：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边城生活的质朴、纯真和人与人之间纯洁的爱。</a:t>
            </a:r>
          </a:p>
          <a:p>
            <a:pPr lvl="0">
              <a:lnSpc>
                <a:spcPct val="120000"/>
              </a:lnSpc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批判：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物欲泛滥的现代文明；金钱主义的浅薄庸俗和腐化堕落的现实。</a:t>
            </a:r>
          </a:p>
          <a:p>
            <a:pPr lvl="0">
              <a:lnSpc>
                <a:spcPct val="120000"/>
              </a:lnSpc>
            </a:pP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呼吁：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重建民族的品德与人格。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13318"/>
          <p:cNvSpPr/>
          <p:nvPr>
            <p:custDataLst>
              <p:tags r:id="rId1"/>
            </p:custDataLst>
          </p:nvPr>
        </p:nvSpPr>
        <p:spPr>
          <a:xfrm>
            <a:off x="4384021" y="372973"/>
            <a:ext cx="7543464" cy="709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20" b="1">
                <a:latin typeface="微软雅黑" panose="020B0503020204020204" pitchFamily="34" charset="-122"/>
                <a:ea typeface="微软雅黑" panose="020B0503020204020204" pitchFamily="34" charset="-122"/>
              </a:rPr>
              <a:t>小说的主题</a:t>
            </a:r>
          </a:p>
        </p:txBody>
      </p:sp>
      <p:sp>
        <p:nvSpPr>
          <p:cNvPr id="33794" name="矩形 3"/>
          <p:cNvSpPr/>
          <p:nvPr>
            <p:custDataLst>
              <p:tags r:id="rId2"/>
            </p:custDataLst>
          </p:nvPr>
        </p:nvSpPr>
        <p:spPr>
          <a:xfrm>
            <a:off x="911339" y="372973"/>
            <a:ext cx="1683419" cy="719065"/>
          </a:xfrm>
          <a:prstGeom prst="rect">
            <a:avLst/>
          </a:prstGeom>
          <a:solidFill>
            <a:srgbClr val="FFC925"/>
          </a:solidFill>
          <a:ln>
            <a:solidFill>
              <a:schemeClr val="tx1"/>
            </a:solidFill>
            <a:bevel/>
          </a:ln>
        </p:spPr>
        <p:txBody>
          <a:bodyPr wrap="square" lIns="96771" tIns="48385" rIns="96771" bIns="48385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810" b="1">
                <a:latin typeface="微软雅黑" panose="020B0503020204020204" pitchFamily="34" charset="-122"/>
                <a:ea typeface="微软雅黑" panose="020B0503020204020204" pitchFamily="34" charset="-122"/>
              </a:rPr>
              <a:t>怎么解</a:t>
            </a:r>
          </a:p>
        </p:txBody>
      </p:sp>
      <p:sp>
        <p:nvSpPr>
          <p:cNvPr id="33795" name="TextBox 2"/>
          <p:cNvSpPr/>
          <p:nvPr>
            <p:custDataLst>
              <p:tags r:id="rId3"/>
            </p:custDataLst>
          </p:nvPr>
        </p:nvSpPr>
        <p:spPr>
          <a:xfrm>
            <a:off x="837416" y="1370928"/>
            <a:ext cx="10517168" cy="59620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3175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从小说的标题入手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。有的小说的标题除了表面意思外，还有比喻象征义或双关义，隐含着小说的主题，如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祝福</a:t>
            </a: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175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从小说的情节和人物形象入手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。从故事情节的发展中和人物性格命运的变化中，去挖掘小说所要揭示的社会意义。</a:t>
            </a:r>
          </a:p>
          <a:p>
            <a:pPr lvl="0"/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  </a:t>
            </a:r>
            <a:r>
              <a:rPr lang="zh-CN" altLang="en-US" sz="3175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联系作品的时代背景及典型的环境描写</a:t>
            </a:r>
            <a:r>
              <a:rPr lang="zh-CN" altLang="en-US" sz="317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。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认识人物形象的思想性格上所打上的时代烙印，把握住人物形象所折射出的时代特征，达到理解小说主题的目的。</a:t>
            </a:r>
          </a:p>
          <a:p>
            <a:pPr lvl="0"/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(4)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  </a:t>
            </a:r>
            <a:r>
              <a:rPr lang="zh-CN" altLang="en-US" sz="3175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从作者的思想倾向上去思考</a:t>
            </a:r>
            <a:r>
              <a:rPr lang="zh-CN" altLang="en-US" sz="3175" b="1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。这可以抓住小说中的关键性词语来把握。</a:t>
            </a:r>
            <a:endParaRPr lang="zh-CN" altLang="en-US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3175" b="1">
              <a:latin typeface="Times New Roman" pitchFamily="18" charset="0"/>
              <a:ea typeface="楷体" panose="02010609060101010101" charset="-122"/>
            </a:endParaRPr>
          </a:p>
          <a:p>
            <a:pPr lvl="0"/>
            <a:endParaRPr lang="zh-CN" altLang="en-US" sz="3175" b="1">
              <a:latin typeface="Times New Roman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charRg st="2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79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 fill="hold"/>
                                        <p:tgtEl>
                                          <p:spTgt spid="33795">
                                            <p:txEl>
                                              <p:charRg st="79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33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charRg st="133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525313"/>
          <p:cNvSpPr/>
          <p:nvPr>
            <p:custDataLst>
              <p:tags r:id="rId1"/>
            </p:custDataLst>
          </p:nvPr>
        </p:nvSpPr>
        <p:spPr>
          <a:xfrm>
            <a:off x="687891" y="3915801"/>
            <a:ext cx="11121989" cy="481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540">
                <a:latin typeface="Times New Roman" pitchFamily="18" charset="0"/>
                <a:ea typeface="黑体" panose="02010609060101010101" charset="-122"/>
              </a:rPr>
              <a:t>　　</a:t>
            </a:r>
          </a:p>
        </p:txBody>
      </p:sp>
      <p:sp>
        <p:nvSpPr>
          <p:cNvPr id="35842" name="矩形 525314"/>
          <p:cNvSpPr/>
          <p:nvPr>
            <p:custDataLst>
              <p:tags r:id="rId2"/>
            </p:custDataLst>
          </p:nvPr>
        </p:nvSpPr>
        <p:spPr>
          <a:xfrm>
            <a:off x="203542" y="125820"/>
            <a:ext cx="11605846" cy="66059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457200" eaLnBrk="0" hangingPunct="0"/>
            <a:r>
              <a:rPr lang="en-US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</a:t>
            </a:r>
            <a:r>
              <a:rPr lang="en-US" altLang="zh-CN" sz="2115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115" b="1">
                <a:latin typeface="微软雅黑" panose="020B0503020204020204" pitchFamily="34" charset="-122"/>
                <a:ea typeface="微软雅黑" panose="020B0503020204020204" pitchFamily="34" charset="-122"/>
              </a:rPr>
              <a:t>锄   </a:t>
            </a:r>
          </a:p>
          <a:p>
            <a:pPr marL="0" lvl="0" indent="457200" eaLnBrk="0" hangingPunct="0"/>
            <a:r>
              <a:rPr lang="zh-CN" altLang="zh-CN" sz="2115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李锐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拄着锄把出村的时候又有人问：“六安爷，又去百亩园呀？”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倒拿着锄头的六安爷平静地笑笑：“是哩。”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“咳呀，六安爷，后晌天气这么热，眼睛又不方便，快回家歇歇吧六安爷！”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六安爷还是平静地笑笑：“我不是锄地，我是过瘾。”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“咳呀，锄了地，受了累，又没有收成，你是图啥呀六安爷？”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六安爷已经记不清这样的回答重复过多少次了，他还是不紧不慢地笑笑：“我不是锄地，我是过瘾。”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斜射的阳光晃晃地照在六安爷的脸上，渐渐失明的眼睛，给他带来一种说不出的静穆。六安爷看不清人们的脸色，可他听得清人们的腔调。但是六安爷不想改变自己的主意，照样拄着锄把当拐棍，从从容容地走过。</a:t>
            </a: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百亩园就在河对面，一抬眼就能看见。一座三孔石桥跨过乱流河，把百亩园和村子连在一起。这整整一百二十亩平坦肥沃的河滩地，是乱流河一百多里河谷当中最大最肥的一块地。西湾村人不知道在这块地上耕种了几千年几百代了，西湾村人不知把几千斤几万斤的汗水撒在百亩园，也不知从百亩园的土地上收获了几百万几千万斤的粮食，更不知这几百万几千万斤的粮食养活了世世代代多少人。但是，从今年起百亩园再也不会收获庄稼了。煤炭公司看中了百亩园，要在这块地上建一个焦炭厂。两年里反复地谈判，煤炭公司一直把土地收购价压在每亩五千元。为了表示绝不接受的决心，今年下种的季节，西湾村人坚决地把庄稼照样种了下去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525313"/>
          <p:cNvSpPr/>
          <p:nvPr>
            <p:custDataLst>
              <p:tags r:id="rId1"/>
            </p:custDataLst>
          </p:nvPr>
        </p:nvSpPr>
        <p:spPr>
          <a:xfrm>
            <a:off x="687891" y="3915801"/>
            <a:ext cx="11121989" cy="481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540">
                <a:latin typeface="Times New Roman" pitchFamily="18" charset="0"/>
                <a:ea typeface="黑体" panose="02010609060101010101" charset="-122"/>
              </a:rPr>
              <a:t>　　</a:t>
            </a:r>
          </a:p>
        </p:txBody>
      </p:sp>
      <p:sp>
        <p:nvSpPr>
          <p:cNvPr id="36866" name="矩形 525314"/>
          <p:cNvSpPr/>
          <p:nvPr>
            <p:custDataLst>
              <p:tags r:id="rId2"/>
            </p:custDataLst>
          </p:nvPr>
        </p:nvSpPr>
        <p:spPr>
          <a:xfrm>
            <a:off x="203542" y="126464"/>
            <a:ext cx="11605846" cy="66059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煤炭公司终于妥协了，每亩地一万五千块。这场惊心动魄的谈判像传奇一样在乱流河两岸到处被人传颂。一万五千块，简直就是一个让人头晕的天价。按照最好的年景，现在一亩地一年也就能收入一百多块钱。想一想就让人头晕，你得受一百多年的辛苦，留一百多年的汗，才能在一亩地里刨出来一万五千块钱吶！胜利的喜悦中，没有人再去百亩园了，因为合同一签，钱一拿，推土机马上就要开进来了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 可是，不知不觉中，那些被人遗忘了的种子，还是和千百年来一样破土而出了。每天早上嫩绿的叶子上都会有珍珠一样的露水，在晨风中把阳光变幻得五彩缤纷。这些种子们不知道，永远不会再有人来伺候它们，收获它们了。从此往后，百亩园里将是炉火熊熊、浓烟滚滚的另一番景象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六安爷舍不得那些种子。他掐着指头计算着出苗的时间，到了该间苗锄头遍的日子，六安爷就拄着锄头来到百亩园。一天三晌，一晌不落。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现在，劳累了一天的六安爷已经感觉到腰背的酸痛，满是老茧的手也有些僵硬。他蹲下身子摸索着探出一块空地，然后，坐在黄土上很享受地慢慢吸一支烟，等着僵硬了的筋骨舒缓下来。等到歇够了，就再拄着锄把站起来，青筋暴突的臂膀，把锄头一次又一次稳稳地探进摇摆的苗垅里去。没有人催，自己心里也不急，六安爷只想一个人慢慢地锄地，就好像一个人对着一壶老酒细斟慢饮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525313"/>
          <p:cNvSpPr/>
          <p:nvPr>
            <p:custDataLst>
              <p:tags r:id="rId1"/>
            </p:custDataLst>
          </p:nvPr>
        </p:nvSpPr>
        <p:spPr>
          <a:xfrm>
            <a:off x="687891" y="3915801"/>
            <a:ext cx="11121989" cy="481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540">
                <a:latin typeface="Times New Roman" pitchFamily="18" charset="0"/>
                <a:ea typeface="黑体" panose="02010609060101010101" charset="-122"/>
              </a:rPr>
              <a:t>　　</a:t>
            </a:r>
          </a:p>
        </p:txBody>
      </p:sp>
      <p:sp>
        <p:nvSpPr>
          <p:cNvPr id="37890" name="矩形 525314"/>
          <p:cNvSpPr/>
          <p:nvPr>
            <p:custDataLst>
              <p:tags r:id="rId2"/>
            </p:custDataLst>
          </p:nvPr>
        </p:nvSpPr>
        <p:spPr>
          <a:xfrm>
            <a:off x="292928" y="196823"/>
            <a:ext cx="11605846" cy="59543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终于，西山的阴影落进了河谷，被太阳晒了一天的六安爷，立刻感觉到了肩背上升起的一丝凉意。他缓缓地直起腰来，把捏锄把的两只手一先一后举到嘴前，轻轻地啐上几点唾沫，而后，又深深地埋下腰，举起了锄头。随着臂膀有力的拉拽，锋利的锄刃闷在黄土里咯嘣咯嘣地割断了草根，间开了密集的幼苗，新鲜的黄土一股一股地翻起来。六安爷惬意地微笑着，虽然看不清，可是，耳朵里的声音，鼻子里的气味，河谷里渐起的凉意，都让他顺心，都让他舒服。银亮的锄板鱼儿戏水一般地，在禾苗的绿波中上下翻飞。于是，松软新鲜的黄土上留下两行长长的跨距整齐的脚印，脚印的两旁是株距均匀的玉茭和青豆的幼苗。六安爷种了一辈子庄稼，锄了一辈子地，眼下这一次有些不一般，六安爷心里知道，这是他这辈子最后一次锄地了，最后一次给百亩园的庄稼锄地了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沉静的暮色中，百亩园显得寂寥、空旷，六安爷喜欢这天地间昏暗的时辰，眼睛里边和眼睛外边的世界是一样的。他知道自己在慢慢融入眼前这黑暗的世界里。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457200" eaLnBrk="0" hangingPunct="0"/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很多天以后，人们跟着推土机来到百亩园，无比惊讶地发现，六安爷锄过的苗垅里，茁壮的禾苗均匀整齐，一颗一颗蓬勃的庄稼全都充满了丰收的信心。没有人能相信那是一个半瞎子锄过的地。于是人们想起六安爷说了无数遍的话，六安爷总是平静固执地说，“我不是锄地，我是过瘾”。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25" y="443230"/>
            <a:ext cx="10852150" cy="830580"/>
          </a:xfrm>
        </p:spPr>
        <p:txBody>
          <a:bodyPr>
            <a:normAutofit/>
          </a:bodyPr>
          <a:lstStyle/>
          <a:p>
            <a:r>
              <a:rPr lang="zh-CN" altLang="zh-CN" sz="4445" smtClean="0">
                <a:sym typeface="+mn-ea"/>
              </a:rPr>
              <a:t>教学目标：</a:t>
            </a:r>
            <a:endParaRPr lang="zh-CN" altLang="en-US" sz="4445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39750" y="1529080"/>
            <a:ext cx="1140460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、明确高考关于小说主题的考     </a:t>
            </a:r>
            <a:endParaRPr lang="en-US" altLang="zh-CN" sz="4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向以及常见题型。</a:t>
            </a:r>
          </a:p>
          <a:p>
            <a:pPr>
              <a:buNone/>
            </a:pPr>
            <a:endParaRPr lang="en-US" altLang="zh-CN" sz="4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巩固突破</a:t>
            </a:r>
            <a:r>
              <a:rPr lang="zh-CN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分析小说主</a:t>
            </a:r>
            <a:r>
              <a:rPr lang="zh-CN" altLang="en-US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题意蕴  </a:t>
            </a:r>
            <a:endParaRPr lang="en-US" altLang="zh-CN" sz="4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的方法。</a:t>
            </a:r>
          </a:p>
          <a:p>
            <a:pPr>
              <a:buNone/>
            </a:pPr>
            <a:endParaRPr lang="zh-CN" altLang="zh-CN" sz="4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4400" smtClean="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、实战应用，规范答题。</a:t>
            </a:r>
            <a:endParaRPr lang="zh-CN" altLang="zh-CN" sz="4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endParaRPr lang="zh-CN" altLang="en-US" sz="44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525313"/>
          <p:cNvSpPr/>
          <p:nvPr>
            <p:custDataLst>
              <p:tags r:id="rId1"/>
            </p:custDataLst>
          </p:nvPr>
        </p:nvSpPr>
        <p:spPr>
          <a:xfrm>
            <a:off x="687891" y="3915801"/>
            <a:ext cx="11121989" cy="481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540">
                <a:latin typeface="Times New Roman" pitchFamily="18" charset="0"/>
                <a:ea typeface="黑体" panose="02010609060101010101" charset="-122"/>
              </a:rPr>
              <a:t>　　</a:t>
            </a:r>
          </a:p>
        </p:txBody>
      </p:sp>
      <p:sp>
        <p:nvSpPr>
          <p:cNvPr id="38914" name="矩形 525314"/>
          <p:cNvSpPr/>
          <p:nvPr>
            <p:custDataLst>
              <p:tags r:id="rId2"/>
            </p:custDataLst>
          </p:nvPr>
        </p:nvSpPr>
        <p:spPr>
          <a:xfrm>
            <a:off x="445963" y="295690"/>
            <a:ext cx="11605846" cy="7423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457200" eaLnBrk="0" hangingPunct="0"/>
            <a:r>
              <a:rPr lang="en-US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15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pPr marL="0" lvl="0" indent="457200" eaLnBrk="0" hangingPunct="0"/>
            <a:endParaRPr lang="zh-CN" altLang="zh-CN" sz="21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5" name="文本框 1"/>
          <p:cNvSpPr/>
          <p:nvPr>
            <p:custDataLst>
              <p:tags r:id="rId3"/>
            </p:custDataLst>
          </p:nvPr>
        </p:nvSpPr>
        <p:spPr>
          <a:xfrm>
            <a:off x="784613" y="378240"/>
            <a:ext cx="10253398" cy="8718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540" b="1">
                <a:latin typeface="微软雅黑" panose="020B0503020204020204" pitchFamily="34" charset="-122"/>
                <a:ea typeface="微软雅黑" panose="020B0503020204020204" pitchFamily="34" charset="-122"/>
              </a:rPr>
              <a:t>“我不是锄地，我是过瘾”这句话，既是理解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六安爷</a:t>
            </a:r>
            <a:r>
              <a:rPr lang="zh-CN" altLang="en-US" sz="2540" b="1">
                <a:latin typeface="微软雅黑" panose="020B0503020204020204" pitchFamily="34" charset="-122"/>
                <a:ea typeface="微软雅黑" panose="020B0503020204020204" pitchFamily="34" charset="-122"/>
              </a:rPr>
              <a:t>的关键，也是理解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小说主旨</a:t>
            </a:r>
            <a:r>
              <a:rPr lang="zh-CN" altLang="en-US" sz="2540" b="1">
                <a:latin typeface="微软雅黑" panose="020B0503020204020204" pitchFamily="34" charset="-122"/>
                <a:ea typeface="微软雅黑" panose="020B0503020204020204" pitchFamily="34" charset="-122"/>
              </a:rPr>
              <a:t>的关键，请结合全文进行分析。（8分）</a:t>
            </a:r>
          </a:p>
        </p:txBody>
      </p:sp>
      <p:sp>
        <p:nvSpPr>
          <p:cNvPr id="38916" name="文本框 2"/>
          <p:cNvSpPr/>
          <p:nvPr>
            <p:custDataLst>
              <p:tags r:id="rId4"/>
            </p:custDataLst>
          </p:nvPr>
        </p:nvSpPr>
        <p:spPr>
          <a:xfrm>
            <a:off x="687670" y="1481523"/>
            <a:ext cx="11439521" cy="24345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54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六安爷：</a:t>
            </a:r>
          </a:p>
          <a:p>
            <a:pPr lvl="0">
              <a:lnSpc>
                <a:spcPct val="120000"/>
              </a:lnSpc>
            </a:pPr>
            <a:r>
              <a:rPr lang="zh-CN" altLang="en-US" sz="2540">
                <a:latin typeface="微软雅黑" panose="020B0503020204020204" pitchFamily="34" charset="-122"/>
                <a:ea typeface="微软雅黑" panose="020B0503020204020204" pitchFamily="34" charset="-122"/>
              </a:rPr>
              <a:t>①六安爷用这句话来回应村人的劝阻，由此能感受到他</a:t>
            </a:r>
            <a:r>
              <a:rPr lang="zh-CN" altLang="en-US" sz="254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温和而又固执的性格</a:t>
            </a:r>
            <a:r>
              <a:rPr lang="zh-CN" altLang="en-US" sz="2540">
                <a:latin typeface="微软雅黑" panose="020B0503020204020204" pitchFamily="34" charset="-122"/>
                <a:ea typeface="微软雅黑" panose="020B0503020204020204" pitchFamily="34" charset="-122"/>
              </a:rPr>
              <a:t>特点；</a:t>
            </a:r>
          </a:p>
          <a:p>
            <a:pPr lvl="0">
              <a:lnSpc>
                <a:spcPct val="120000"/>
              </a:lnSpc>
            </a:pPr>
            <a:r>
              <a:rPr lang="zh-CN" altLang="en-US" sz="2540">
                <a:latin typeface="微软雅黑" panose="020B0503020204020204" pitchFamily="34" charset="-122"/>
                <a:ea typeface="微软雅黑" panose="020B0503020204020204" pitchFamily="34" charset="-122"/>
              </a:rPr>
              <a:t>②百亩园即将不复存在，六安爷的眼睛也快要失明，他要过在百亩园的“瘾”，由此能体会到</a:t>
            </a:r>
            <a:r>
              <a:rPr lang="zh-CN" altLang="en-US" sz="254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他内心的隐痛</a:t>
            </a:r>
            <a:r>
              <a:rPr lang="zh-CN" altLang="en-US" sz="254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87705" y="3916045"/>
            <a:ext cx="1136459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小说主旨：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①在大地上劳作是一种“瘾”，即劳动者的精神需要；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②随着传统的农业生产、生活方式的结束，耕种的意义只剩下“过瘾”，令人叹惋又发人深思。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文本框 99"/>
          <p:cNvSpPr/>
          <p:nvPr>
            <p:custDataLst>
              <p:tags r:id="rId1"/>
            </p:custDataLst>
          </p:nvPr>
        </p:nvSpPr>
        <p:spPr>
          <a:xfrm>
            <a:off x="627063" y="84138"/>
            <a:ext cx="11341100" cy="546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457200"/>
            <a:r>
              <a:rPr lang="en-US" altLang="zh-CN" sz="2800">
                <a:ea typeface="宋体" pitchFamily="2" charset="-122"/>
              </a:rPr>
              <a:t>【</a:t>
            </a:r>
            <a:r>
              <a:rPr lang="en-US" altLang="en-US" sz="2800">
                <a:ea typeface="宋体" pitchFamily="2" charset="-122"/>
              </a:rPr>
              <a:t>重点讲练</a:t>
            </a:r>
            <a:r>
              <a:rPr lang="en-US" altLang="zh-CN" sz="2800">
                <a:ea typeface="宋体" pitchFamily="2" charset="-122"/>
              </a:rPr>
              <a:t>】</a:t>
            </a:r>
          </a:p>
          <a:p>
            <a:pPr indent="457200"/>
            <a:r>
              <a:rPr lang="en-US" altLang="en-US" sz="2800" b="1">
                <a:ea typeface="宋体" pitchFamily="2" charset="-122"/>
              </a:rPr>
              <a:t>五、主题意蕴类试题</a:t>
            </a:r>
          </a:p>
          <a:p>
            <a:pPr indent="457200"/>
            <a:r>
              <a:rPr lang="en-US" altLang="zh-CN" sz="2800">
                <a:solidFill>
                  <a:srgbClr val="FF0000"/>
                </a:solidFill>
                <a:ea typeface="宋体" pitchFamily="2" charset="-122"/>
              </a:rPr>
              <a:t>4.</a:t>
            </a:r>
            <a:r>
              <a:rPr lang="en-US" altLang="en-US" sz="2800">
                <a:solidFill>
                  <a:srgbClr val="FF0000"/>
                </a:solidFill>
                <a:ea typeface="宋体" pitchFamily="2" charset="-122"/>
              </a:rPr>
              <a:t>典型例题</a:t>
            </a:r>
          </a:p>
          <a:p>
            <a:pPr indent="457200"/>
            <a:r>
              <a:rPr lang="en-US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2019</a:t>
            </a:r>
            <a:r>
              <a:rPr lang="en-US" altLang="zh-CN" sz="2800">
                <a:latin typeface="等线" pitchFamily="2" charset="-122"/>
                <a:ea typeface="宋体" pitchFamily="2" charset="-122"/>
              </a:rPr>
              <a:t>·</a:t>
            </a:r>
            <a:r>
              <a:rPr lang="en-US" altLang="en-US" sz="2800">
                <a:ea typeface="宋体" pitchFamily="2" charset="-122"/>
              </a:rPr>
              <a:t>大连模拟）阅读下面的文字</a:t>
            </a:r>
            <a:r>
              <a:rPr lang="en-US" altLang="zh-CN" sz="2800">
                <a:ea typeface="宋体" pitchFamily="2" charset="-122"/>
              </a:rPr>
              <a:t>,</a:t>
            </a:r>
            <a:r>
              <a:rPr lang="en-US" altLang="en-US" sz="2800">
                <a:ea typeface="宋体" pitchFamily="2" charset="-122"/>
              </a:rPr>
              <a:t>完成题目。</a:t>
            </a:r>
          </a:p>
          <a:p>
            <a:pPr indent="457200" algn="ctr"/>
            <a:r>
              <a:rPr lang="en-US" altLang="en-US" sz="2400">
                <a:latin typeface="楷体_GB2312" charset="0"/>
                <a:cs typeface="楷体_GB2312" charset="0"/>
              </a:rPr>
              <a:t>限 期 拆 迁</a:t>
            </a:r>
          </a:p>
          <a:p>
            <a:pPr indent="457200" algn="ctr"/>
            <a:r>
              <a:rPr lang="en-US" altLang="en-US" sz="2400">
                <a:latin typeface="楷体_GB2312" charset="0"/>
                <a:cs typeface="楷体_GB2312" charset="0"/>
              </a:rPr>
              <a:t>袁省梅</a:t>
            </a:r>
          </a:p>
          <a:p>
            <a:pPr indent="457200"/>
            <a:r>
              <a:rPr lang="en-US" altLang="en-US" sz="2400">
                <a:latin typeface="楷体_GB2312" charset="0"/>
                <a:cs typeface="楷体_GB2312" charset="0"/>
              </a:rPr>
              <a:t>土尘轰隆隆呼啸着来了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又呼啸着跑了。</a:t>
            </a:r>
          </a:p>
          <a:p>
            <a:pPr indent="457200"/>
            <a:r>
              <a:rPr lang="en-US" altLang="en-US" sz="2400">
                <a:latin typeface="楷体_GB2312" charset="0"/>
                <a:cs typeface="楷体_GB2312" charset="0"/>
              </a:rPr>
              <a:t>婆婆坐在尘雾里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坐在修鞋箱子后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一动不动。</a:t>
            </a:r>
          </a:p>
          <a:p>
            <a:pPr indent="457200"/>
            <a:r>
              <a:rPr lang="en-US" altLang="en-US" sz="2400">
                <a:latin typeface="楷体_GB2312" charset="0"/>
                <a:cs typeface="楷体_GB2312" charset="0"/>
              </a:rPr>
              <a:t>土尘小下去时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工程队的胖子队长奓①着浑圆的胳膊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踩着砖块瓦砾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粗短的腿一跳一跳的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像个孩子般蹦跳着来了。胖子叫婆婆让开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推土机、挖掘机可不长眼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砖头、水泥疙瘩可不长眼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伤了您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我可赔不起。</a:t>
            </a:r>
          </a:p>
          <a:p>
            <a:pPr indent="457200"/>
            <a:r>
              <a:rPr lang="en-US" altLang="en-US" sz="2400">
                <a:latin typeface="楷体_GB2312" charset="0"/>
                <a:cs typeface="楷体_GB2312" charset="0"/>
              </a:rPr>
              <a:t>婆婆伸出三个手指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说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三天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缓上三天等不上我的八哥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我保准离开。</a:t>
            </a:r>
          </a:p>
          <a:p>
            <a:pPr indent="457200"/>
            <a:r>
              <a:rPr lang="en-US" altLang="en-US" sz="2400">
                <a:latin typeface="楷体_GB2312" charset="0"/>
                <a:cs typeface="楷体_GB2312" charset="0"/>
              </a:rPr>
              <a:t>胖子说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十天前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您就说缓三天。要是活儿不催得紧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就是缓上三十天三百天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我也一点意见没有</a:t>
            </a:r>
            <a:r>
              <a:rPr lang="en-US" altLang="zh-CN" sz="2400">
                <a:latin typeface="楷体_GB2312" charset="0"/>
                <a:cs typeface="楷体_GB2312" charset="0"/>
              </a:rPr>
              <a:t>,</a:t>
            </a:r>
            <a:r>
              <a:rPr lang="en-US" altLang="en-US" sz="2400">
                <a:latin typeface="楷体_GB2312" charset="0"/>
                <a:cs typeface="楷体_GB2312" charset="0"/>
              </a:rPr>
              <a:t>谁家没个难心事。</a:t>
            </a:r>
            <a:endParaRPr lang="en-US" altLang="en-US" sz="2400"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文本框 99"/>
          <p:cNvSpPr/>
          <p:nvPr>
            <p:custDataLst>
              <p:tags r:id="rId1"/>
            </p:custDataLst>
          </p:nvPr>
        </p:nvSpPr>
        <p:spPr>
          <a:xfrm>
            <a:off x="617538" y="827088"/>
            <a:ext cx="11329987" cy="5630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指着她身后的房子,说,八哥认得房子还有这墙上的画,我老了,八哥再见我,她肯定不认得了。婆婆说着,脸上就滚下两行泪,黄灰的脸上犁开了般黑湿了两道。婆婆说,她就是从这条街上走丢的,你再缓我三天,说不定她就回来了,她要是回来了,看不见这墙上的画,又会走丢的。婆婆扭头给胖子看身后墙上的画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是一幅小孩子的手印画。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说,是八哥的手印。八哥小时候发烧给烧坏了,没法上学,可你看她这手印画,像是一个脑子不好的孩子画的吗?八哥印下这手印画后,就高兴得不得了,天天都要在这画前玩,晚上睡觉了,还要光着脚出来看一遍,就担心谁把她的画给偷走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胖子不看那画,也不听她说,急得嚷,那您不让拆了?不能因为您一家,影响了大家啊。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胖子跟婆婆说话,却把脸扭向站在推土机、铲车旁边的人。都是这个街上的人。很明显,胖子的话是说给婆婆的,也是说给他们听的。那些人果然急了。怎么会不急呢?楼房还在纸上,房子已经拆了,他们在外租房子住。人们叽叽喳喳地吵嚷比树上的鸟儿还要欢实,话语里全是不满和气愤。人们都认为,婆婆的孙女都丢了五年了,一时半刻的哪能回来?婆婆挡住不让拆,就是故意想多要点钱。有的说,啥钱啊,就是想多要一套房子。</a:t>
            </a:r>
            <a:endParaRPr lang="zh-CN" altLang="zh-CN" sz="2400"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文本框 99"/>
          <p:cNvSpPr/>
          <p:nvPr>
            <p:custDataLst>
              <p:tags r:id="rId1"/>
            </p:custDataLst>
          </p:nvPr>
        </p:nvSpPr>
        <p:spPr>
          <a:xfrm>
            <a:off x="522288" y="608013"/>
            <a:ext cx="11329987" cy="63706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听见了,脸变得青紫黄黑,双手紧紧地抓握着平车的横杆,忽地站起,想去跟那些人理论,又想起她要是离开了,没准胖子就会叫推土机推倒房子,又忽地坐下,双手在车杆上攥了又攥,好像那铁的车杆是毛巾,她要拧出水来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邻居老张来了。老张说,你不能这么自私,大家在外面租房借房住,拖家带口的,锅碗瓢盆的,容易?都不容易,照我说,你把鞋摊摆到街口,等八哥,也能挣俩钱,照我说,街口的生意肯定比你在这好。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婆婆说不是这么回事,你记得吧,八哥就喜欢这幅画,画要是没了,八哥就是回来了,该有多伤心。婆婆恳求老张去给胖子说说宽限几天,婆婆说,没准这几天,我的八哥就回来了。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婆婆说,你还记得吧,那天,我就趴在箱子上打个盹,就一眨眼的工夫啊,睁开眼八哥就不见了。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老张说我知道,问题是你再不让开,人家就给你常年在外打工的儿子儿媳打电话,叫他们回来做你的工作。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听老张说叫她儿子儿媳回来,她一下就软了。八哥丢了后,她一直不敢给儿子儿媳说。他们打电话问八哥,她就说睡觉了,或者是,出去玩了。现在,要是儿子儿媳回来,她咋说呢?婆婆扑在墙上,把头抵在手印上,号啕大哭,我的八哥啊。婆婆哭着说,我来拆吧。</a:t>
            </a:r>
            <a:endParaRPr lang="zh-CN" altLang="zh-CN" sz="2400"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文本框 99"/>
          <p:cNvSpPr/>
          <p:nvPr>
            <p:custDataLst>
              <p:tags r:id="rId1"/>
            </p:custDataLst>
          </p:nvPr>
        </p:nvSpPr>
        <p:spPr>
          <a:xfrm>
            <a:off x="512763" y="488950"/>
            <a:ext cx="11329987" cy="63690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机器的轰鸣声没了。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人们吵吵嚷嚷的声音没了。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只有尘埃还在乱纷纷地跳出一团黑白灰黄的雾,腾腾地滚着,飘升,散开</a:t>
            </a:r>
            <a:r>
              <a:rPr lang="zh-CN" altLang="zh-CN" sz="2400">
                <a:latin typeface="楷体_GB2312" charset="0"/>
                <a:ea typeface="楷体_GB2312" charset="0"/>
              </a:rPr>
              <a:t>……</a:t>
            </a:r>
            <a:r>
              <a:rPr lang="zh-CN" altLang="zh-CN" sz="2400">
                <a:latin typeface="楷体_GB2312" charset="0"/>
                <a:cs typeface="楷体_GB2312" charset="0"/>
              </a:rPr>
              <a:t>看上去也喧嚣,也嘈杂。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先是顺着手印用她的修鞋刀子划开一条缝,然后,一只手塞在墙皮下,一只手按在墙皮上,墙皮下的手往上掀,墙皮上的手紧紧地跟着按,她小心地揭下一片手印,放在修鞋箱子上,又小心翼翼地顺着手印划缝,然后,一只手塞在墙皮下,一只手按在墙皮上,小心地揭下一片手印,放在箱子上。婆婆揭着墙上的手印,就像她抱着八哥,给八哥喂奶,给八哥洗澡,仔细,认真,缓慢而忧伤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老张站在一边担心地看着婆婆,叫她小心点,不要伤了手。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胖子不耐烦了,说你这样子到啥时候才能弄完啊?他又对一旁的人说,她有个傻孙女,她也跟着傻了吧。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人们哗地大笑,笑声肆意,嘹亮,没心没肺。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老张的脸黑了,他捡起一块瓦片,指着胖子,你再说一句,你再说一句老子放你的血。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老张在废墟上捡来一本杂志,走到婆婆身边,把书打开,两手捧着,说,放这里吧。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婆婆忧伤地看了一眼老张,看了一眼他手里的书,眼圈红了。</a:t>
            </a:r>
          </a:p>
          <a:p>
            <a:pPr indent="457200"/>
            <a:endParaRPr lang="zh-CN" altLang="zh-CN" sz="2400"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33698" t="11171" r="34309"/>
          <a:stretch>
            <a:fillRect/>
          </a:stretch>
        </p:blipFill>
        <p:spPr>
          <a:xfrm>
            <a:off x="0" y="0"/>
            <a:ext cx="790575" cy="272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39" name="文本框 99"/>
          <p:cNvSpPr/>
          <p:nvPr>
            <p:custDataLst>
              <p:tags r:id="rId2"/>
            </p:custDataLst>
          </p:nvPr>
        </p:nvSpPr>
        <p:spPr>
          <a:xfrm>
            <a:off x="512763" y="488950"/>
            <a:ext cx="11329987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婆婆小心地揭下一片小手印,放到老张手上的书里;揭下一片小手印,放到老张手上的书里。婆婆的动作轻柔,缓慢,就像是从床上抱起一个婴儿。刚出生的八哥,那么小,那么小。粉粉嫩嫩的一团,眼睛却很大。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那些红的绿的小手印,就像一枚枚书签,安静地整齐地夹在了书里。</a:t>
            </a:r>
          </a:p>
          <a:p>
            <a:pPr indent="457200"/>
            <a:r>
              <a:rPr lang="zh-CN" altLang="zh-CN" sz="2400">
                <a:latin typeface="楷体_GB2312" charset="0"/>
                <a:cs typeface="楷体_GB2312" charset="0"/>
              </a:rPr>
              <a:t>【注】①奓:张开。</a:t>
            </a:r>
          </a:p>
          <a:p>
            <a:pPr indent="457200"/>
            <a:r>
              <a:rPr lang="zh-CN" altLang="zh-CN" sz="2800">
                <a:latin typeface="宋体" pitchFamily="2" charset="-122"/>
                <a:ea typeface="宋体" pitchFamily="2" charset="-122"/>
              </a:rPr>
              <a:t>小说借“拆迁房子”这事件，反映了当前的一些社会问题，对此你是如何理解的？请结合文本简要分析。(6分)</a:t>
            </a:r>
          </a:p>
          <a:p>
            <a:pPr indent="45720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【答案】①在城镇建设中,拆迁工作存在突出问题;②时下空巢老人、留守儿童问题;③针对弱势群体的社会救助问题。</a:t>
            </a:r>
          </a:p>
          <a:p>
            <a:pPr indent="45720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【解析】本题考查对小说主旨的理解。解答此题，一定要通读全文，结合答题方法里的“五抓”来作答，可采用模板二，先摆明观点，然后结合文中具体内容进行分析。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5360" y="836712"/>
            <a:ext cx="11425269" cy="1440160"/>
          </a:xfrm>
        </p:spPr>
        <p:txBody>
          <a:bodyPr anchor="t">
            <a:normAutofit fontScale="90000"/>
          </a:bodyPr>
          <a:lstStyle/>
          <a:p>
            <a:r>
              <a:rPr lang="zh-CN" altLang="zh-CN" sz="3735" smtClean="0"/>
              <a:t>（</a:t>
            </a:r>
            <a:r>
              <a:rPr lang="en-US" altLang="zh-CN" sz="3735" smtClean="0"/>
              <a:t>15</a:t>
            </a:r>
            <a:r>
              <a:rPr lang="zh-CN" altLang="zh-CN" sz="3735" smtClean="0"/>
              <a:t>年</a:t>
            </a:r>
            <a:r>
              <a:rPr lang="en-US" altLang="zh-CN" sz="3735" smtClean="0"/>
              <a:t>1</a:t>
            </a:r>
            <a:r>
              <a:rPr lang="zh-CN" altLang="zh-CN" sz="3735" smtClean="0"/>
              <a:t>卷《马兰花》）小说三次写马兰花流泪</a:t>
            </a:r>
            <a:r>
              <a:rPr lang="en-US" altLang="zh-CN" sz="3735" smtClean="0"/>
              <a:t>,</a:t>
            </a:r>
            <a:r>
              <a:rPr lang="zh-CN" altLang="zh-CN" sz="3735" smtClean="0"/>
              <a:t>每次流泪的表现都不同</a:t>
            </a:r>
            <a:r>
              <a:rPr lang="en-US" altLang="zh-CN" sz="3735" smtClean="0"/>
              <a:t>,</a:t>
            </a:r>
            <a:r>
              <a:rPr lang="zh-CN" altLang="zh-CN" sz="3735" smtClean="0"/>
              <a:t>心情也不一样。请结合小说内容进行具体分析</a:t>
            </a:r>
            <a:r>
              <a:rPr lang="en-US" altLang="zh-CN" sz="3735" smtClean="0"/>
              <a:t>,</a:t>
            </a:r>
            <a:r>
              <a:rPr lang="zh-CN" altLang="zh-CN" sz="3735" smtClean="0"/>
              <a:t>并说明这样写有什么效果。</a:t>
            </a:r>
            <a:r>
              <a:rPr lang="en-US" altLang="zh-CN" sz="3735" smtClean="0"/>
              <a:t>(8</a:t>
            </a:r>
            <a:r>
              <a:rPr lang="zh-CN" altLang="zh-CN" sz="3735" smtClean="0"/>
              <a:t>分</a:t>
            </a:r>
            <a:r>
              <a:rPr lang="en-US" altLang="zh-CN" sz="3735" smtClean="0"/>
              <a:t>)</a:t>
            </a:r>
            <a:endParaRPr lang="zh-CN" altLang="en-US" sz="5335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0" y="2468893"/>
            <a:ext cx="11856640" cy="4176464"/>
          </a:xfrm>
        </p:spPr>
        <p:txBody>
          <a:bodyPr>
            <a:normAutofit fontScale="72500"/>
          </a:bodyPr>
          <a:lstStyle/>
          <a:p>
            <a:r>
              <a:rPr lang="en-US" altLang="zh-CN" sz="3735" smtClean="0">
                <a:solidFill>
                  <a:srgbClr val="FF0000"/>
                </a:solidFill>
              </a:rPr>
              <a:t>       </a:t>
            </a:r>
            <a:r>
              <a:rPr lang="zh-CN" altLang="zh-CN" sz="3735" smtClean="0">
                <a:solidFill>
                  <a:srgbClr val="FF0000"/>
                </a:solidFill>
              </a:rPr>
              <a:t>答案</a:t>
            </a:r>
            <a:r>
              <a:rPr lang="en-US" altLang="zh-CN" sz="3735" smtClean="0">
                <a:solidFill>
                  <a:srgbClr val="FF0000"/>
                </a:solidFill>
              </a:rPr>
              <a:t>:</a:t>
            </a:r>
            <a:r>
              <a:rPr lang="zh-CN" altLang="zh-CN" sz="3735" smtClean="0">
                <a:solidFill>
                  <a:srgbClr val="FF0000"/>
                </a:solidFill>
              </a:rPr>
              <a:t>①第一次是“眼泪在眼眶里打转转”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强忍泪水的背后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是受到丈夫指责后的委屈与隐忍</a:t>
            </a:r>
            <a:r>
              <a:rPr lang="en-US" altLang="zh-CN" sz="3735" smtClean="0">
                <a:solidFill>
                  <a:srgbClr val="FF0000"/>
                </a:solidFill>
              </a:rPr>
              <a:t>;</a:t>
            </a:r>
            <a:r>
              <a:rPr lang="zh-CN" altLang="zh-CN" sz="3735" smtClean="0">
                <a:solidFill>
                  <a:srgbClr val="FF0000"/>
                </a:solidFill>
              </a:rPr>
              <a:t>②第二次是“眼里含着泪”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含着泪水的背后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是对丈夫不明人情事理、斤斤计较的气愤与不满</a:t>
            </a:r>
            <a:r>
              <a:rPr lang="en-US" altLang="zh-CN" sz="3735" smtClean="0">
                <a:solidFill>
                  <a:srgbClr val="FF0000"/>
                </a:solidFill>
              </a:rPr>
              <a:t>;</a:t>
            </a:r>
            <a:r>
              <a:rPr lang="zh-CN" altLang="zh-CN" sz="3735" smtClean="0">
                <a:solidFill>
                  <a:srgbClr val="FF0000"/>
                </a:solidFill>
              </a:rPr>
              <a:t>③最后一次是“满眼的泪水”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满眼泪水的背后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是对麻婶去世的惋惜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对麻婶女儿知恩图报的感激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以及对丈夫终于不再唠叨埋怨的释然。</a:t>
            </a:r>
            <a:r>
              <a:rPr lang="zh-CN" altLang="en-US" sz="3735" smtClean="0">
                <a:solidFill>
                  <a:srgbClr val="FF0000"/>
                </a:solidFill>
              </a:rPr>
              <a:t>（</a:t>
            </a:r>
            <a:r>
              <a:rPr lang="en-US" altLang="zh-CN" sz="3735" smtClean="0">
                <a:solidFill>
                  <a:srgbClr val="FF0000"/>
                </a:solidFill>
              </a:rPr>
              <a:t>4</a:t>
            </a:r>
            <a:r>
              <a:rPr lang="zh-CN" altLang="en-US" sz="3735" smtClean="0">
                <a:solidFill>
                  <a:srgbClr val="FF0000"/>
                </a:solidFill>
              </a:rPr>
              <a:t>分）</a:t>
            </a:r>
            <a:endParaRPr lang="zh-CN" altLang="zh-CN" sz="3735" smtClean="0">
              <a:solidFill>
                <a:srgbClr val="FF0000"/>
              </a:solidFill>
            </a:endParaRPr>
          </a:p>
          <a:p>
            <a:r>
              <a:rPr lang="en-US" altLang="zh-CN" sz="3735" smtClean="0">
                <a:solidFill>
                  <a:srgbClr val="FF0000"/>
                </a:solidFill>
              </a:rPr>
              <a:t>       </a:t>
            </a:r>
            <a:r>
              <a:rPr lang="zh-CN" altLang="zh-CN" sz="3735" smtClean="0">
                <a:solidFill>
                  <a:srgbClr val="FF0000"/>
                </a:solidFill>
              </a:rPr>
              <a:t>三次描写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层层递进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丰富了马兰花的人物形象</a:t>
            </a:r>
            <a:r>
              <a:rPr lang="en-US" altLang="zh-CN" sz="3735" smtClean="0">
                <a:solidFill>
                  <a:srgbClr val="FF0000"/>
                </a:solidFill>
              </a:rPr>
              <a:t>,</a:t>
            </a:r>
            <a:r>
              <a:rPr lang="zh-CN" altLang="zh-CN" sz="3735" smtClean="0">
                <a:solidFill>
                  <a:srgbClr val="FF0000"/>
                </a:solidFill>
              </a:rPr>
              <a:t>凸显了小说“人间自有真情在”的主题。</a:t>
            </a:r>
            <a:r>
              <a:rPr lang="zh-CN" altLang="en-US" sz="3735" smtClean="0">
                <a:solidFill>
                  <a:srgbClr val="FF0000"/>
                </a:solidFill>
              </a:rPr>
              <a:t>（</a:t>
            </a:r>
            <a:r>
              <a:rPr lang="en-US" altLang="zh-CN" sz="3735" smtClean="0">
                <a:solidFill>
                  <a:srgbClr val="FF0000"/>
                </a:solidFill>
              </a:rPr>
              <a:t>2</a:t>
            </a:r>
            <a:r>
              <a:rPr lang="zh-CN" altLang="en-US" sz="3735" smtClean="0">
                <a:solidFill>
                  <a:srgbClr val="FF0000"/>
                </a:solidFill>
              </a:rPr>
              <a:t>分）</a:t>
            </a:r>
            <a:endParaRPr lang="zh-CN" altLang="zh-CN" sz="3735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39349" y="188641"/>
            <a:ext cx="3072341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mtClean="0">
                <a:solidFill>
                  <a:srgbClr val="FF0000"/>
                </a:solidFill>
              </a:rPr>
              <a:t>真题展示：</a:t>
            </a:r>
            <a:endParaRPr lang="zh-CN" altLang="en-US" sz="4265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0" y="836712"/>
            <a:ext cx="11760629" cy="2088232"/>
          </a:xfrm>
        </p:spPr>
        <p:txBody>
          <a:bodyPr>
            <a:normAutofit fontScale="67500" lnSpcReduction="20000"/>
          </a:bodyPr>
          <a:lstStyle/>
          <a:p>
            <a:r>
              <a:rPr lang="zh-CN" altLang="zh-CN" sz="5200" smtClean="0"/>
              <a:t>（</a:t>
            </a:r>
            <a:r>
              <a:rPr lang="en-US" altLang="zh-CN" sz="5200" smtClean="0"/>
              <a:t>15</a:t>
            </a:r>
            <a:r>
              <a:rPr lang="zh-CN" altLang="zh-CN" sz="5200" smtClean="0"/>
              <a:t>年</a:t>
            </a:r>
            <a:r>
              <a:rPr lang="en-US" altLang="zh-CN" sz="5200" smtClean="0"/>
              <a:t>2</a:t>
            </a:r>
            <a:r>
              <a:rPr lang="zh-CN" altLang="zh-CN" sz="5200" smtClean="0"/>
              <a:t>卷《塾师老汪》）老汪对《论语》中“有朋自远方来”一句的独特理解</a:t>
            </a:r>
            <a:r>
              <a:rPr lang="en-US" altLang="zh-CN" sz="5200" smtClean="0"/>
              <a:t>,</a:t>
            </a:r>
            <a:r>
              <a:rPr lang="zh-CN" altLang="zh-CN" sz="5200" smtClean="0"/>
              <a:t>其实源于自身人际关系的体验</a:t>
            </a:r>
            <a:r>
              <a:rPr lang="en-US" altLang="zh-CN" sz="5200" smtClean="0"/>
              <a:t>,</a:t>
            </a:r>
            <a:r>
              <a:rPr lang="zh-CN" altLang="zh-CN" sz="5200" smtClean="0"/>
              <a:t>请结合全文简要分析。</a:t>
            </a:r>
            <a:r>
              <a:rPr lang="en-US" altLang="zh-CN" sz="5200" smtClean="0"/>
              <a:t>(6</a:t>
            </a:r>
            <a:r>
              <a:rPr lang="zh-CN" altLang="zh-CN" sz="5200" smtClean="0"/>
              <a:t>分</a:t>
            </a:r>
            <a:r>
              <a:rPr lang="en-US" altLang="zh-CN" sz="5200" smtClean="0"/>
              <a:t>)</a:t>
            </a:r>
            <a:endParaRPr lang="zh-CN" altLang="zh-CN" sz="5200" smtClean="0"/>
          </a:p>
          <a:p>
            <a:endParaRPr lang="zh-CN" altLang="en-US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9349" y="2663930"/>
            <a:ext cx="11616856" cy="4061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答案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:①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老汪自己孤独不乐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所以从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论语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中读出的也是孤独不乐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反映的是其个人心境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;②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老汪通过曲解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论语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来证明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圣人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也有同样的孤独感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以此抚慰自己的孤独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;③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结尾处老汪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发现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老范就是自己的朋友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虽常在身边却宛如远来</a:t>
            </a:r>
            <a:r>
              <a:rPr kumimoji="0" lang="en-US" altLang="zh-CN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265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这也照应了他此前的理解。</a:t>
            </a:r>
            <a:endParaRPr kumimoji="0" lang="zh-CN" altLang="en-US" sz="8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31371" y="188641"/>
            <a:ext cx="2428723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mtClean="0">
                <a:solidFill>
                  <a:srgbClr val="FF0000"/>
                </a:solidFill>
              </a:rPr>
              <a:t>真题展示：</a:t>
            </a:r>
            <a:endParaRPr lang="zh-CN" altLang="en-US" sz="4265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1371" y="980728"/>
            <a:ext cx="11233248" cy="1440160"/>
          </a:xfrm>
        </p:spPr>
        <p:txBody>
          <a:bodyPr anchor="t">
            <a:normAutofit fontScale="90000"/>
          </a:bodyPr>
          <a:lstStyle/>
          <a:p>
            <a:r>
              <a:rPr lang="zh-CN" altLang="zh-CN" sz="3735" smtClean="0"/>
              <a:t>（</a:t>
            </a:r>
            <a:r>
              <a:rPr lang="en-US" altLang="zh-CN" sz="3735" smtClean="0"/>
              <a:t>16</a:t>
            </a:r>
            <a:r>
              <a:rPr lang="zh-CN" altLang="zh-CN" sz="3735" smtClean="0"/>
              <a:t>年</a:t>
            </a:r>
            <a:r>
              <a:rPr lang="en-US" altLang="zh-CN" sz="3735" smtClean="0"/>
              <a:t>1</a:t>
            </a:r>
            <a:r>
              <a:rPr lang="zh-CN" altLang="zh-CN" sz="3735" smtClean="0"/>
              <a:t>卷《锄》）“我不是锄地</a:t>
            </a:r>
            <a:r>
              <a:rPr lang="en-US" altLang="zh-CN" sz="3735" smtClean="0"/>
              <a:t>,</a:t>
            </a:r>
            <a:r>
              <a:rPr lang="zh-CN" altLang="zh-CN" sz="3735" smtClean="0"/>
              <a:t>我是过瘾”这句话</a:t>
            </a:r>
            <a:r>
              <a:rPr lang="en-US" altLang="zh-CN" sz="3735" smtClean="0"/>
              <a:t>,</a:t>
            </a:r>
            <a:r>
              <a:rPr lang="zh-CN" altLang="zh-CN" sz="3735" smtClean="0"/>
              <a:t>既是理解六安爷的关键</a:t>
            </a:r>
            <a:r>
              <a:rPr lang="en-US" altLang="zh-CN" sz="3735" smtClean="0"/>
              <a:t>,</a:t>
            </a:r>
            <a:r>
              <a:rPr lang="zh-CN" altLang="zh-CN" sz="3735" smtClean="0"/>
              <a:t>也是理解小说主旨的关键。请结合全文进行分析。</a:t>
            </a:r>
            <a:r>
              <a:rPr lang="en-US" altLang="zh-CN" sz="3735" smtClean="0"/>
              <a:t>(8</a:t>
            </a:r>
            <a:r>
              <a:rPr lang="zh-CN" altLang="zh-CN" sz="3735" smtClean="0"/>
              <a:t>分</a:t>
            </a:r>
            <a:r>
              <a:rPr lang="en-US" altLang="zh-CN" sz="3735" smtClean="0"/>
              <a:t>)</a:t>
            </a:r>
            <a:endParaRPr lang="zh-CN" altLang="en-US" sz="5865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39349" y="2492896"/>
            <a:ext cx="11713301" cy="4032448"/>
          </a:xfrm>
        </p:spPr>
        <p:txBody>
          <a:bodyPr>
            <a:norm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六安爷层面</a:t>
            </a:r>
            <a:r>
              <a:rPr lang="en-US" altLang="zh-CN" sz="2400" smtClean="0">
                <a:solidFill>
                  <a:srgbClr val="FF0000"/>
                </a:solidFill>
              </a:rPr>
              <a:t>: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①六安爷用这句话来回应村人的劝阻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由此能感受到他温和而又固执的性格特征</a:t>
            </a:r>
            <a:r>
              <a:rPr lang="en-US" altLang="zh-CN" sz="2400" smtClean="0">
                <a:solidFill>
                  <a:srgbClr val="FF0000"/>
                </a:solidFill>
              </a:rPr>
              <a:t>;</a:t>
            </a:r>
            <a:r>
              <a:rPr lang="zh-CN" altLang="zh-CN" sz="2400" smtClean="0">
                <a:solidFill>
                  <a:srgbClr val="FF0000"/>
                </a:solidFill>
              </a:rPr>
              <a:t>②百亩园即将不复存在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六安爷的眼睛也快要失明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他要过在百亩园劳作的“瘾”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由此能体会到他内心的隐痛。</a:t>
            </a:r>
            <a:r>
              <a:rPr lang="zh-CN" altLang="en-US" sz="2400" smtClean="0">
                <a:solidFill>
                  <a:srgbClr val="FF0000"/>
                </a:solidFill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</a:rPr>
              <a:t>4</a:t>
            </a:r>
            <a:r>
              <a:rPr lang="zh-CN" altLang="en-US" sz="2400" smtClean="0">
                <a:solidFill>
                  <a:srgbClr val="FF0000"/>
                </a:solidFill>
              </a:rPr>
              <a:t>分）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主旨层面</a:t>
            </a:r>
            <a:r>
              <a:rPr lang="en-US" altLang="zh-CN" sz="2400" smtClean="0">
                <a:solidFill>
                  <a:srgbClr val="FF0000"/>
                </a:solidFill>
              </a:rPr>
              <a:t>: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①在大地上劳作是一种“瘾”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即劳动者的精神需要</a:t>
            </a:r>
            <a:r>
              <a:rPr lang="en-US" altLang="zh-CN" sz="2400" smtClean="0">
                <a:solidFill>
                  <a:srgbClr val="FF0000"/>
                </a:solidFill>
              </a:rPr>
              <a:t>;</a:t>
            </a:r>
            <a:r>
              <a:rPr lang="zh-CN" altLang="zh-CN" sz="2400" smtClean="0">
                <a:solidFill>
                  <a:srgbClr val="FF0000"/>
                </a:solidFill>
              </a:rPr>
              <a:t>②随着传统的农业生产、生活方式的结束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耕种的意义只剩下“过瘾”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令人叹惋又发人深思。</a:t>
            </a:r>
            <a:r>
              <a:rPr lang="zh-CN" altLang="en-US" sz="2400" smtClean="0">
                <a:solidFill>
                  <a:srgbClr val="FF0000"/>
                </a:solidFill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</a:rPr>
              <a:t>2</a:t>
            </a:r>
            <a:r>
              <a:rPr lang="zh-CN" altLang="en-US" sz="2400" smtClean="0">
                <a:solidFill>
                  <a:srgbClr val="FF0000"/>
                </a:solidFill>
              </a:rPr>
              <a:t>分）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endParaRPr lang="zh-CN" altLang="en-US" sz="24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31371" y="188641"/>
            <a:ext cx="3230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真题展示：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125" y="128"/>
            <a:ext cx="3215680" cy="636680"/>
          </a:xfrm>
        </p:spPr>
        <p:txBody>
          <a:bodyPr>
            <a:normAutofit fontScale="90000"/>
          </a:bodyPr>
          <a:lstStyle/>
          <a:p>
            <a:r>
              <a:rPr lang="zh-CN" altLang="en-US" sz="3735" smtClean="0">
                <a:solidFill>
                  <a:srgbClr val="FF0000"/>
                </a:solidFill>
              </a:rPr>
              <a:t>      真题展示</a:t>
            </a:r>
            <a:endParaRPr lang="zh-CN" altLang="en-US" sz="3735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080" y="636905"/>
            <a:ext cx="11673840" cy="6060440"/>
          </a:xfrm>
        </p:spPr>
        <p:txBody>
          <a:bodyPr>
            <a:noAutofit/>
          </a:bodyPr>
          <a:lstStyle/>
          <a:p>
            <a:r>
              <a:rPr lang="zh-CN" altLang="zh-CN" sz="2800" smtClean="0"/>
              <a:t>（</a:t>
            </a:r>
            <a:r>
              <a:rPr lang="en-US" altLang="zh-CN" sz="2800" smtClean="0"/>
              <a:t>17</a:t>
            </a:r>
            <a:r>
              <a:rPr lang="zh-CN" altLang="zh-CN" sz="2800" smtClean="0"/>
              <a:t>年</a:t>
            </a:r>
            <a:r>
              <a:rPr lang="en-US" altLang="zh-CN" sz="2800" smtClean="0"/>
              <a:t>1</a:t>
            </a:r>
            <a:r>
              <a:rPr lang="zh-CN" altLang="zh-CN" sz="2800" smtClean="0"/>
              <a:t>卷</a:t>
            </a:r>
            <a:r>
              <a:rPr lang="en-US" altLang="zh-CN" sz="2800" smtClean="0"/>
              <a:t>《</a:t>
            </a:r>
            <a:r>
              <a:rPr lang="zh-CN" altLang="en-US" sz="2800" smtClean="0"/>
              <a:t>天嚣</a:t>
            </a:r>
            <a:r>
              <a:rPr lang="en-US" altLang="zh-CN" sz="2800" smtClean="0"/>
              <a:t>》</a:t>
            </a:r>
            <a:r>
              <a:rPr lang="zh-CN" altLang="zh-CN" sz="2800" smtClean="0"/>
              <a:t>）下列对小说相关内容和艺术特色的分析鉴赏</a:t>
            </a:r>
            <a:r>
              <a:rPr lang="en-US" altLang="zh-CN" sz="2800" smtClean="0"/>
              <a:t>,</a:t>
            </a:r>
            <a:r>
              <a:rPr lang="zh-CN" altLang="zh-CN" sz="2800" smtClean="0"/>
              <a:t>不正确的一项是　</a:t>
            </a:r>
            <a:r>
              <a:rPr lang="en-US" altLang="zh-CN" sz="2800" smtClean="0"/>
              <a:t>(</a:t>
            </a:r>
            <a:r>
              <a:rPr lang="zh-CN" altLang="zh-CN" sz="2800" smtClean="0"/>
              <a:t>　　</a:t>
            </a:r>
            <a:r>
              <a:rPr lang="en-US" altLang="zh-CN" sz="2800" smtClean="0"/>
              <a:t>)</a:t>
            </a:r>
            <a:endParaRPr lang="zh-CN" altLang="zh-CN" sz="2800" smtClean="0"/>
          </a:p>
          <a:p>
            <a:pPr marL="0" indent="0">
              <a:buNone/>
            </a:pPr>
            <a:r>
              <a:rPr lang="en-US" altLang="zh-CN" sz="2800" smtClean="0"/>
              <a:t>        A.</a:t>
            </a:r>
            <a:r>
              <a:rPr lang="zh-CN" altLang="zh-CN" sz="2800" smtClean="0"/>
              <a:t>小说开头不仅形象地描写了风沙的狂暴</a:t>
            </a:r>
            <a:r>
              <a:rPr lang="en-US" altLang="zh-CN" sz="2800" smtClean="0"/>
              <a:t>,</a:t>
            </a:r>
            <a:r>
              <a:rPr lang="zh-CN" altLang="zh-CN" sz="2800" smtClean="0"/>
              <a:t>也细致具体地表现了人物的直觉印象与切身感受</a:t>
            </a:r>
            <a:r>
              <a:rPr lang="en-US" altLang="zh-CN" sz="2800" smtClean="0"/>
              <a:t>,</a:t>
            </a:r>
            <a:r>
              <a:rPr lang="zh-CN" altLang="zh-CN" sz="2800" smtClean="0"/>
              <a:t>烘托并渲染了“天嚣”的恐怖气氛。</a:t>
            </a:r>
          </a:p>
          <a:p>
            <a:pPr marL="0" indent="0">
              <a:buNone/>
            </a:pPr>
            <a:r>
              <a:rPr lang="en-US" altLang="zh-CN" sz="2800" smtClean="0"/>
              <a:t>       B.</a:t>
            </a:r>
            <a:r>
              <a:rPr lang="zh-CN" altLang="zh-CN" sz="2800" smtClean="0"/>
              <a:t>被困队员深陷绝境却调动起所有能量开门救助敲门人</a:t>
            </a:r>
            <a:r>
              <a:rPr lang="en-US" altLang="zh-CN" sz="2800" smtClean="0"/>
              <a:t>,</a:t>
            </a:r>
            <a:r>
              <a:rPr lang="zh-CN" altLang="zh-CN" sz="2800" smtClean="0"/>
              <a:t>送瓜人在被困队员生死关头奇迹般的出现</a:t>
            </a:r>
            <a:r>
              <a:rPr lang="en-US" altLang="zh-CN" sz="2800" smtClean="0"/>
              <a:t>,</a:t>
            </a:r>
            <a:r>
              <a:rPr lang="zh-CN" altLang="zh-CN" sz="2800" smtClean="0"/>
              <a:t>这都说明生命奇迹无法解释。</a:t>
            </a:r>
          </a:p>
          <a:p>
            <a:pPr marL="0" indent="0">
              <a:buNone/>
            </a:pPr>
            <a:r>
              <a:rPr lang="en-US" altLang="zh-CN" sz="2800" smtClean="0"/>
              <a:t>      C.</a:t>
            </a:r>
            <a:r>
              <a:rPr lang="zh-CN" altLang="zh-CN" sz="2800" smtClean="0"/>
              <a:t>小说善于运用细节表现人物</a:t>
            </a:r>
            <a:r>
              <a:rPr lang="en-US" altLang="zh-CN" sz="2800" smtClean="0"/>
              <a:t>,</a:t>
            </a:r>
            <a:r>
              <a:rPr lang="zh-CN" altLang="zh-CN" sz="2800" smtClean="0"/>
              <a:t>开门前试验队员一句“桌子上有资料没有</a:t>
            </a:r>
            <a:r>
              <a:rPr lang="en-US" altLang="zh-CN" sz="2800" smtClean="0"/>
              <a:t>?</a:t>
            </a:r>
            <a:r>
              <a:rPr lang="zh-CN" altLang="zh-CN" sz="2800" smtClean="0"/>
              <a:t>当心被风卷出去”</a:t>
            </a:r>
            <a:r>
              <a:rPr lang="en-US" altLang="zh-CN" sz="2800" smtClean="0"/>
              <a:t>,</a:t>
            </a:r>
            <a:r>
              <a:rPr lang="zh-CN" altLang="zh-CN" sz="2800" smtClean="0"/>
              <a:t>就体现了科研工作者高度的责任意识。</a:t>
            </a:r>
          </a:p>
          <a:p>
            <a:pPr marL="0" indent="0">
              <a:buNone/>
            </a:pPr>
            <a:r>
              <a:rPr lang="en-US" altLang="zh-CN" sz="2800" smtClean="0"/>
              <a:t>     D.</a:t>
            </a:r>
            <a:r>
              <a:rPr lang="zh-CN" altLang="zh-CN" sz="2800" smtClean="0"/>
              <a:t>试验队被困队员与素不相识的送瓜人之间的故事</a:t>
            </a:r>
            <a:r>
              <a:rPr lang="en-US" altLang="zh-CN" sz="2800" smtClean="0"/>
              <a:t>,</a:t>
            </a:r>
            <a:r>
              <a:rPr lang="zh-CN" altLang="zh-CN" sz="2800" smtClean="0"/>
              <a:t>不仅令人感动</a:t>
            </a:r>
            <a:r>
              <a:rPr lang="en-US" altLang="zh-CN" sz="2800" smtClean="0"/>
              <a:t>,</a:t>
            </a:r>
            <a:r>
              <a:rPr lang="zh-CN" altLang="zh-CN" sz="2800" smtClean="0"/>
              <a:t>还揭示出一个朴素而有意味的人生道理</a:t>
            </a:r>
            <a:r>
              <a:rPr lang="en-US" altLang="zh-CN" sz="2800" smtClean="0"/>
              <a:t>:</a:t>
            </a:r>
            <a:r>
              <a:rPr lang="zh-CN" altLang="zh-CN" sz="2800" smtClean="0"/>
              <a:t>帮助别人</a:t>
            </a:r>
            <a:r>
              <a:rPr lang="en-US" altLang="zh-CN" sz="2800" smtClean="0"/>
              <a:t>,</a:t>
            </a:r>
            <a:r>
              <a:rPr lang="zh-CN" altLang="zh-CN" sz="2800" smtClean="0"/>
              <a:t>也是帮助自己。</a:t>
            </a:r>
          </a:p>
          <a:p>
            <a:endParaRPr lang="zh-CN" altLang="zh-CN" sz="2800" smtClean="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89444" y="1240268"/>
            <a:ext cx="43204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B            </a:t>
            </a:r>
            <a:r>
              <a:rPr lang="zh-CN" altLang="en-US" sz="3200" smtClean="0">
                <a:solidFill>
                  <a:srgbClr val="FF0000"/>
                </a:solidFill>
              </a:rPr>
              <a:t>温情的体现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/>
          <p:nvPr>
            <p:custDataLst>
              <p:tags r:id="rId1"/>
            </p:custDataLst>
          </p:nvPr>
        </p:nvSpPr>
        <p:spPr>
          <a:xfrm>
            <a:off x="1092785" y="1352448"/>
            <a:ext cx="10092113" cy="38557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《祝福》主题</a:t>
            </a:r>
            <a:endParaRPr lang="en-US" altLang="zh-CN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《祝福》这篇小说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祥林嫂一生的悲惨遭遇，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了辛亥革命以后中国的社会矛盾，深刻地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揭露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了地主阶级对劳动妇女的摧残与迫害，深切地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了对底层劳动妇女的同情和关心，深刻地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揭示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了封建礼教吃人的本质，</a:t>
            </a:r>
            <a:r>
              <a:rPr lang="zh-CN" altLang="zh-CN" sz="3175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</a:t>
            </a:r>
            <a:r>
              <a:rPr lang="zh-CN" altLang="zh-CN" sz="3175" b="1">
                <a:latin typeface="微软雅黑" panose="020B0503020204020204" pitchFamily="34" charset="-122"/>
                <a:ea typeface="微软雅黑" panose="020B0503020204020204" pitchFamily="34" charset="-122"/>
              </a:rPr>
              <a:t>彻底反封建的必要性。</a:t>
            </a:r>
            <a:endParaRPr lang="zh-CN" altLang="en-US" sz="317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矩形 2"/>
          <p:cNvSpPr/>
          <p:nvPr>
            <p:custDataLst>
              <p:tags r:id="rId2"/>
            </p:custDataLst>
          </p:nvPr>
        </p:nvSpPr>
        <p:spPr>
          <a:xfrm>
            <a:off x="1049103" y="913952"/>
            <a:ext cx="10135795" cy="5803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175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175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 fill="hold"/>
                                        <p:tgtEl>
                                          <p:spTgt spid="11265">
                                            <p:txEl>
                                              <p:charRg st="5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1460" y="0"/>
            <a:ext cx="10972800" cy="880110"/>
          </a:xfrm>
        </p:spPr>
        <p:txBody>
          <a:bodyPr>
            <a:normAutofit fontScale="90000"/>
          </a:bodyPr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 </a:t>
            </a:r>
            <a:r>
              <a:rPr lang="zh-CN" altLang="en-US" sz="4800" smtClean="0">
                <a:solidFill>
                  <a:srgbClr val="FF0000"/>
                </a:solidFill>
              </a:rPr>
              <a:t>真题展示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31371" y="980728"/>
            <a:ext cx="11233248" cy="5472608"/>
          </a:xfrm>
        </p:spPr>
        <p:txBody>
          <a:bodyPr>
            <a:normAutofit fontScale="67500" lnSpcReduction="20000"/>
          </a:bodyPr>
          <a:lstStyle/>
          <a:p>
            <a:r>
              <a:rPr lang="zh-CN" altLang="zh-CN" sz="4135" smtClean="0"/>
              <a:t>（</a:t>
            </a:r>
            <a:r>
              <a:rPr lang="en-US" altLang="zh-CN" sz="4135" smtClean="0"/>
              <a:t>17</a:t>
            </a:r>
            <a:r>
              <a:rPr lang="zh-CN" altLang="zh-CN" sz="4135" smtClean="0"/>
              <a:t>年</a:t>
            </a:r>
            <a:r>
              <a:rPr lang="en-US" altLang="zh-CN" sz="4135" smtClean="0"/>
              <a:t>3</a:t>
            </a:r>
            <a:r>
              <a:rPr lang="zh-CN" altLang="zh-CN" sz="4135" smtClean="0"/>
              <a:t>卷</a:t>
            </a:r>
            <a:r>
              <a:rPr lang="en-US" altLang="zh-CN" sz="4135" smtClean="0"/>
              <a:t>《</a:t>
            </a:r>
            <a:r>
              <a:rPr lang="zh-CN" altLang="en-US" sz="4135" smtClean="0"/>
              <a:t>我们的裁缝店</a:t>
            </a:r>
            <a:r>
              <a:rPr lang="en-US" altLang="zh-CN" sz="4135" smtClean="0"/>
              <a:t>》</a:t>
            </a:r>
            <a:r>
              <a:rPr lang="zh-CN" altLang="zh-CN" sz="4135" smtClean="0"/>
              <a:t>）下列对文本相关内容和艺术特色的分析鉴赏</a:t>
            </a:r>
            <a:r>
              <a:rPr lang="en-US" altLang="zh-CN" sz="4135" smtClean="0"/>
              <a:t>,</a:t>
            </a:r>
            <a:r>
              <a:rPr lang="zh-CN" altLang="zh-CN" sz="4135" smtClean="0"/>
              <a:t>不正确的一项是　</a:t>
            </a:r>
            <a:r>
              <a:rPr lang="en-US" altLang="zh-CN" sz="4135" smtClean="0"/>
              <a:t>(</a:t>
            </a:r>
            <a:r>
              <a:rPr lang="zh-CN" altLang="zh-CN" sz="4135" smtClean="0"/>
              <a:t>　　</a:t>
            </a:r>
            <a:r>
              <a:rPr lang="en-US" altLang="zh-CN" sz="4135" smtClean="0"/>
              <a:t>)</a:t>
            </a:r>
            <a:endParaRPr lang="zh-CN" altLang="zh-CN" sz="4135" smtClean="0"/>
          </a:p>
          <a:p>
            <a:r>
              <a:rPr lang="en-US" altLang="zh-CN" sz="4135" smtClean="0"/>
              <a:t>        A.</a:t>
            </a:r>
            <a:r>
              <a:rPr lang="zh-CN" altLang="zh-CN" sz="4135" smtClean="0"/>
              <a:t>作为游牧地区</a:t>
            </a:r>
            <a:r>
              <a:rPr lang="en-US" altLang="zh-CN" sz="4135" smtClean="0"/>
              <a:t>,</a:t>
            </a:r>
            <a:r>
              <a:rPr lang="zh-CN" altLang="zh-CN" sz="4135" smtClean="0"/>
              <a:t>喀吾图与城市“生活迥然不同”</a:t>
            </a:r>
            <a:r>
              <a:rPr lang="en-US" altLang="zh-CN" sz="4135" smtClean="0"/>
              <a:t>,</a:t>
            </a:r>
            <a:r>
              <a:rPr lang="zh-CN" altLang="zh-CN" sz="4135" smtClean="0"/>
              <a:t>读者由这一点出发会感受到裁缝店里的寻常事别有趣味。</a:t>
            </a:r>
          </a:p>
          <a:p>
            <a:r>
              <a:rPr lang="en-US" altLang="zh-CN" sz="4135" smtClean="0"/>
              <a:t>       B.</a:t>
            </a:r>
            <a:r>
              <a:rPr lang="zh-CN" altLang="zh-CN" sz="4135" smtClean="0"/>
              <a:t>养金鱼可以成为裁缝店独特的生意经</a:t>
            </a:r>
            <a:r>
              <a:rPr lang="en-US" altLang="zh-CN" sz="4135" smtClean="0"/>
              <a:t>,</a:t>
            </a:r>
            <a:r>
              <a:rPr lang="zh-CN" altLang="zh-CN" sz="4135" smtClean="0"/>
              <a:t>是因为金鱼转移了顾客的注意力</a:t>
            </a:r>
            <a:r>
              <a:rPr lang="en-US" altLang="zh-CN" sz="4135" smtClean="0"/>
              <a:t>,</a:t>
            </a:r>
            <a:r>
              <a:rPr lang="zh-CN" altLang="zh-CN" sz="4135" smtClean="0"/>
              <a:t>让他们在美的愉悦里一改平日的斤斤计较。</a:t>
            </a:r>
          </a:p>
          <a:p>
            <a:r>
              <a:rPr lang="en-US" altLang="zh-CN" sz="4135" smtClean="0"/>
              <a:t>       C.</a:t>
            </a:r>
            <a:r>
              <a:rPr lang="zh-CN" altLang="zh-CN" sz="4135" smtClean="0"/>
              <a:t>作者善于借小故事来表达情感</a:t>
            </a:r>
            <a:r>
              <a:rPr lang="en-US" altLang="zh-CN" sz="4135" smtClean="0"/>
              <a:t>,</a:t>
            </a:r>
            <a:r>
              <a:rPr lang="zh-CN" altLang="zh-CN" sz="4135" smtClean="0"/>
              <a:t>比如接受女顾客以鸡换衣</a:t>
            </a:r>
            <a:r>
              <a:rPr lang="en-US" altLang="zh-CN" sz="4135" smtClean="0"/>
              <a:t>,</a:t>
            </a:r>
            <a:r>
              <a:rPr lang="zh-CN" altLang="zh-CN" sz="4135" smtClean="0"/>
              <a:t>既是对她个人爱美之心的赞赏</a:t>
            </a:r>
            <a:r>
              <a:rPr lang="en-US" altLang="zh-CN" sz="4135" smtClean="0"/>
              <a:t>,</a:t>
            </a:r>
            <a:r>
              <a:rPr lang="zh-CN" altLang="zh-CN" sz="4135" smtClean="0"/>
              <a:t>也含有一种对质朴人情的认同。</a:t>
            </a:r>
          </a:p>
          <a:p>
            <a:r>
              <a:rPr lang="en-US" altLang="zh-CN" sz="4135" smtClean="0"/>
              <a:t>       D.</a:t>
            </a:r>
            <a:r>
              <a:rPr lang="zh-CN" altLang="zh-CN" sz="4135" smtClean="0"/>
              <a:t>本文记述了裁缝生活中温馨的插曲</a:t>
            </a:r>
            <a:r>
              <a:rPr lang="en-US" altLang="zh-CN" sz="4135" smtClean="0"/>
              <a:t>,</a:t>
            </a:r>
            <a:r>
              <a:rPr lang="zh-CN" altLang="zh-CN" sz="4135" smtClean="0"/>
              <a:t>但并没将这种生活过于浪漫化</a:t>
            </a:r>
            <a:r>
              <a:rPr lang="en-US" altLang="zh-CN" sz="4135" smtClean="0"/>
              <a:t>,</a:t>
            </a:r>
            <a:r>
              <a:rPr lang="zh-CN" altLang="zh-CN" sz="4135" smtClean="0"/>
              <a:t>一针一线辛苦踏实的劳动</a:t>
            </a:r>
            <a:r>
              <a:rPr lang="en-US" altLang="zh-CN" sz="4135" smtClean="0"/>
              <a:t>,</a:t>
            </a:r>
            <a:r>
              <a:rPr lang="zh-CN" altLang="zh-CN" sz="4135" smtClean="0"/>
              <a:t>才是平稳真切的生活感受。</a:t>
            </a:r>
          </a:p>
          <a:p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522959" y="1424841"/>
            <a:ext cx="7680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77918" y="288925"/>
            <a:ext cx="11634893" cy="6279727"/>
          </a:xfrm>
        </p:spPr>
        <p:txBody>
          <a:bodyPr>
            <a:noAutofit/>
          </a:bodyPr>
          <a:lstStyle/>
          <a:p>
            <a:r>
              <a:rPr lang="zh-CN" altLang="en-US" sz="2400"/>
              <a:t>（18年1卷《</a:t>
            </a:r>
            <a:r>
              <a:rPr lang="zh-CN" altLang="en-US" sz="2400">
                <a:sym typeface="+mn-ea"/>
              </a:rPr>
              <a:t>赵一曼女士》</a:t>
            </a:r>
            <a:r>
              <a:rPr lang="zh-CN" altLang="en-US" sz="2400"/>
              <a:t>）下列对小说相关内容和艺术特色的分析鉴赏,不正确的一项是     (　　)</a:t>
            </a:r>
          </a:p>
          <a:p>
            <a:pPr marL="0" indent="0">
              <a:buNone/>
            </a:pPr>
            <a:r>
              <a:rPr lang="zh-CN" altLang="en-US" sz="2400"/>
              <a:t>A.小说以“赵一曼女士”为题,不同于以往烈士、同志、英雄等惯常用法,称谓的陌生化既表达了对主人公的尊敬之意,又引起了读者的注意。</a:t>
            </a:r>
          </a:p>
          <a:p>
            <a:pPr marL="0" indent="0">
              <a:buNone/>
            </a:pPr>
            <a:r>
              <a:rPr lang="zh-CN" altLang="en-US" sz="2400"/>
              <a:t> B.“通过对此人的严厉审讯,有可能澄清中共与苏联的关系”,这既是大野泰治向上级提出的建议,也暗示他已从赵一曼那里得到有价值的回答。</a:t>
            </a:r>
          </a:p>
          <a:p>
            <a:pPr marL="0" indent="0">
              <a:buNone/>
            </a:pPr>
            <a:r>
              <a:rPr lang="zh-CN" altLang="en-US" sz="2400"/>
              <a:t>C.“他指着石碑说,赵一曼?我说,对,赵一曼。”两个陌生人之间有意无意的搭讪,看似闲笔,实则很有用心,说明赵一曼仍活在人们的记忆里。</a:t>
            </a:r>
          </a:p>
          <a:p>
            <a:pPr marL="0" indent="0">
              <a:buNone/>
            </a:pPr>
            <a:r>
              <a:rPr lang="zh-CN" altLang="en-US" sz="2400"/>
              <a:t>D.医院是“我”与赵一曼的连接点,小说由此切入主人公监禁期间鲜为人知的特殊生活经历,在跨越时空的精神对话中再现了赵一曼的英雄本色。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988945" y="781473"/>
            <a:ext cx="499745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735">
                <a:solidFill>
                  <a:srgbClr val="FF0000"/>
                </a:solidFill>
                <a:sym typeface="+mn-ea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96427" y="623147"/>
            <a:ext cx="11529060" cy="5434753"/>
          </a:xfrm>
        </p:spPr>
        <p:txBody>
          <a:bodyPr>
            <a:noAutofit/>
          </a:bodyPr>
          <a:lstStyle/>
          <a:p>
            <a:r>
              <a:rPr lang="zh-CN" altLang="en-US" sz="2400"/>
              <a:t>（18年2卷《有声电影》）下列对小说相关内容和艺术特色的分析鉴赏,不正确的一项是	(　　)</a:t>
            </a:r>
          </a:p>
          <a:p>
            <a:r>
              <a:rPr lang="zh-CN" altLang="en-US" sz="2400"/>
              <a:t>A.小说塑造了市井妇女的群像,同时对其中人物也分别作了较为精细的刻画,如“外场”人二姐、“特意换上高底鞋”的四姨、“不大出门”的二姥姥。</a:t>
            </a:r>
          </a:p>
          <a:p>
            <a:r>
              <a:rPr lang="zh-CN" altLang="en-US" sz="2400"/>
              <a:t>B.在公共场所电影院观看具有私密性的“电人巨吻”并发狂鼓掌,或是在这一场合大谈家事而心安理得,都是作者眼中当时社会生活的怪现象。</a:t>
            </a:r>
          </a:p>
          <a:p>
            <a:r>
              <a:rPr lang="zh-CN" altLang="en-US" sz="2400"/>
              <a:t>C.小说开头部分写二姐等人对有声电影无知,结尾写大家对有声电影“赞叹不已”,较为完整地描写了普通市民令人啼笑皆非的思想意识转变过程。</a:t>
            </a:r>
          </a:p>
          <a:p>
            <a:r>
              <a:rPr lang="zh-CN" altLang="en-US" sz="2400"/>
              <a:t>D.小说标题为“有声电影”,既是指有声电影这一新奇事物,也可指二姐等人在电影院里一系列“有声”的喧哗表现,可谓一语双关。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15172" y="73448"/>
            <a:ext cx="3830320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smtClean="0">
                <a:solidFill>
                  <a:srgbClr val="FF0000"/>
                </a:solidFill>
                <a:sym typeface="+mn-ea"/>
              </a:rPr>
              <a:t>真题展示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263352" y="1172845"/>
            <a:ext cx="12716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</a:t>
            </a:r>
            <a:endParaRPr lang="en-US" altLang="en-US" sz="3200" b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145068" y="1311063"/>
            <a:ext cx="4637193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400" b="0">
                <a:ea typeface="宋体" pitchFamily="2" charset="-122"/>
              </a:rPr>
              <a:t>没有写</a:t>
            </a:r>
            <a:r>
              <a:rPr lang="zh-CN" sz="1400" b="0">
                <a:ea typeface="宋体" pitchFamily="2" charset="-122"/>
                <a:cs typeface="Times New Roman" panose="02020603050405020304" pitchFamily="18" charset="0"/>
              </a:rPr>
              <a:t>“思想意识转变过程”“赞叹不已”是胡乱评价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2"/>
      <p:bldP spid="5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69147" y="933873"/>
            <a:ext cx="11370733" cy="5390727"/>
          </a:xfrm>
        </p:spPr>
        <p:txBody>
          <a:bodyPr>
            <a:normAutofit/>
          </a:bodyPr>
          <a:lstStyle/>
          <a:p>
            <a:r>
              <a:rPr lang="zh-CN" altLang="en-US" sz="2400"/>
              <a:t>（18年3卷《微纪元》）下列对文本相关内容和艺术特色的分析鉴赏,不正确的一项是    	(　　)</a:t>
            </a:r>
          </a:p>
          <a:p>
            <a:r>
              <a:rPr lang="zh-CN" altLang="en-US" sz="2400"/>
              <a:t>A.当城市图像出现后,本文开头部分营造出的沉郁氛围变得较为轻快,这两种氛围的更替,给读者带来了一种奇幻的阅读体验。</a:t>
            </a:r>
          </a:p>
          <a:p>
            <a:r>
              <a:rPr lang="zh-CN" altLang="en-US" sz="2400"/>
              <a:t>B.地球领袖是一位十几岁的、天真的、娇滴滴的漂亮姑娘,这一形象来自先行者的大脑信号,是他对人类美好记忆的一部分。</a:t>
            </a:r>
          </a:p>
          <a:p>
            <a:r>
              <a:rPr lang="zh-CN" altLang="en-US" sz="2400"/>
              <a:t>C.先行者着陆后,看到天空是“黎明或黄昏时的深蓝色”,孤独的感觉是像被雪崩所埋,这都是以身心感受来写先行者对过去地球的深刻眷念。</a:t>
            </a:r>
          </a:p>
          <a:p>
            <a:r>
              <a:rPr lang="zh-CN" altLang="en-US" sz="2400"/>
              <a:t>D.姑娘率众在广场等候、迎接先行者“前辈”,间接说明“微纪元”的人们继承了以往的人类文明,科技水平已经很高。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69147" y="237913"/>
            <a:ext cx="2849033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smtClean="0">
                <a:solidFill>
                  <a:srgbClr val="FF0000"/>
                </a:solidFill>
                <a:sym typeface="+mn-ea"/>
              </a:rPr>
              <a:t>真题展示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335443" y="1431713"/>
            <a:ext cx="754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</a:t>
            </a:r>
            <a:endParaRPr lang="en-US" altLang="en-US" sz="3200" b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92157" y="6324600"/>
            <a:ext cx="850476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ea typeface="宋体" pitchFamily="2" charset="-122"/>
              </a:rPr>
              <a:t>并非来自先行者的大脑信号</a:t>
            </a:r>
            <a:r>
              <a:rPr lang="en-US" sz="2400" b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lang="zh-CN" sz="2400" b="0">
                <a:ea typeface="宋体" pitchFamily="2" charset="-122"/>
              </a:rPr>
              <a:t>而是人类</a:t>
            </a:r>
            <a:r>
              <a:rPr lang="zh-CN" sz="2400" b="0">
                <a:ea typeface="宋体" pitchFamily="2" charset="-122"/>
                <a:cs typeface="Times New Roman" panose="02020603050405020304" pitchFamily="18" charset="0"/>
              </a:rPr>
              <a:t>“微纪元”中的新人类</a:t>
            </a:r>
            <a:endParaRPr lang="zh-CN" altLang="en-US" sz="2400" b="0">
              <a:ea typeface="宋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2"/>
      <p:bldP spid="5" grpId="3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15413" y="0"/>
            <a:ext cx="3854219" cy="720080"/>
          </a:xfrm>
        </p:spPr>
        <p:txBody>
          <a:bodyPr>
            <a:normAutofit fontScale="90000"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真题展示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39349" y="836712"/>
            <a:ext cx="11617291" cy="5760640"/>
          </a:xfrm>
        </p:spPr>
        <p:txBody>
          <a:bodyPr>
            <a:normAutofit/>
          </a:bodyPr>
          <a:lstStyle/>
          <a:p>
            <a:r>
              <a:rPr lang="zh-CN" altLang="zh-CN" sz="2400" smtClean="0"/>
              <a:t>（</a:t>
            </a:r>
            <a:r>
              <a:rPr lang="en-US" altLang="zh-CN" sz="2400" smtClean="0"/>
              <a:t>19</a:t>
            </a:r>
            <a:r>
              <a:rPr lang="zh-CN" altLang="zh-CN" sz="2400" smtClean="0"/>
              <a:t>年</a:t>
            </a:r>
            <a:r>
              <a:rPr lang="en-US" altLang="zh-CN" sz="2400" smtClean="0"/>
              <a:t>3</a:t>
            </a:r>
            <a:r>
              <a:rPr lang="zh-CN" altLang="zh-CN" sz="2400" smtClean="0"/>
              <a:t>卷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到梨花屯去</a:t>
            </a:r>
            <a:r>
              <a:rPr lang="en-US" altLang="zh-CN" sz="2400" smtClean="0"/>
              <a:t>》</a:t>
            </a:r>
            <a:r>
              <a:rPr lang="zh-CN" altLang="zh-CN" sz="2400" smtClean="0"/>
              <a:t>）下列对小说相关内容和艺术特色的分析鉴赏，不正确的一项是</a:t>
            </a:r>
            <a:r>
              <a:rPr lang="en-US" altLang="zh-CN" sz="2400" smtClean="0"/>
              <a:t>  </a:t>
            </a:r>
            <a:r>
              <a:rPr lang="zh-CN" altLang="zh-CN" sz="2400" smtClean="0"/>
              <a:t>（ </a:t>
            </a:r>
            <a:r>
              <a:rPr lang="en-US" altLang="zh-CN" sz="2400" smtClean="0"/>
              <a:t>        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            </a:t>
            </a:r>
            <a:endParaRPr lang="zh-CN" altLang="zh-CN" sz="2400" smtClean="0"/>
          </a:p>
          <a:p>
            <a:pPr fontAlgn="ctr"/>
            <a:r>
              <a:rPr lang="en-US" altLang="zh-CN" sz="2400" smtClean="0"/>
              <a:t>        A</a:t>
            </a:r>
            <a:r>
              <a:rPr lang="zh-CN" altLang="zh-CN" sz="2400" smtClean="0"/>
              <a:t>．小说中的“包队”“定产到组”等词语，以及关于“安徽”的报道，都指向改革初期的现实，在今天又使小说具有记录历史的意味。</a:t>
            </a:r>
          </a:p>
          <a:p>
            <a:pPr fontAlgn="ctr"/>
            <a:r>
              <a:rPr lang="en-US" altLang="zh-CN" sz="2400" smtClean="0"/>
              <a:t>        B</a:t>
            </a:r>
            <a:r>
              <a:rPr lang="zh-CN" altLang="zh-CN" sz="2400" smtClean="0"/>
              <a:t>．谢主任感慨报道中基层干部的“肩膀硬”，而赶车老人随后提及这一带做挑抬活路的农民们“肩膀最硬”，对谢主任予以嘲讽与回击。</a:t>
            </a:r>
          </a:p>
          <a:p>
            <a:pPr fontAlgn="ctr"/>
            <a:r>
              <a:rPr lang="en-US" altLang="zh-CN" sz="2400" smtClean="0"/>
              <a:t>        C</a:t>
            </a:r>
            <a:r>
              <a:rPr lang="zh-CN" altLang="zh-CN" sz="2400" smtClean="0"/>
              <a:t>．小说前半部分描写了两个下乡干部逐步消除因挖沟曾产生的隔阂，后半部分转而描写赶车老人讲述填沟等往事，进一步深化了时代主题。</a:t>
            </a:r>
          </a:p>
          <a:p>
            <a:pPr fontAlgn="ctr"/>
            <a:r>
              <a:rPr lang="en-US" altLang="zh-CN" sz="2400" smtClean="0"/>
              <a:t>        D</a:t>
            </a:r>
            <a:r>
              <a:rPr lang="zh-CN" altLang="zh-CN" sz="2400" smtClean="0"/>
              <a:t>．小说多次写到路，“拐弯”“爬坡”“重新展现”“越来越平坦”等，既是写实，又使最后一段自然地传达出“柳暗花明又一村”的愿景。</a:t>
            </a:r>
          </a:p>
          <a:p>
            <a:endParaRPr lang="zh-CN" altLang="en-US" sz="24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059443" y="1294924"/>
            <a:ext cx="7680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99456" y="0"/>
            <a:ext cx="3182144" cy="908720"/>
          </a:xfrm>
        </p:spPr>
        <p:txBody>
          <a:bodyPr>
            <a:normAutofit/>
          </a:bodyPr>
          <a:lstStyle/>
          <a:p>
            <a:r>
              <a:rPr lang="zh-CN" altLang="en-US" sz="5335" smtClean="0">
                <a:solidFill>
                  <a:srgbClr val="FF0000"/>
                </a:solidFill>
              </a:rPr>
              <a:t>真题展示</a:t>
            </a:r>
            <a:endParaRPr lang="zh-CN" altLang="en-US" sz="5335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31371" y="1052736"/>
            <a:ext cx="11425269" cy="5472608"/>
          </a:xfrm>
        </p:spPr>
        <p:txBody>
          <a:bodyPr>
            <a:normAutofit/>
          </a:bodyPr>
          <a:lstStyle/>
          <a:p>
            <a:r>
              <a:rPr lang="zh-CN" altLang="zh-CN" sz="2400" smtClean="0"/>
              <a:t>（</a:t>
            </a:r>
            <a:r>
              <a:rPr lang="en-US" altLang="zh-CN" sz="2400" smtClean="0"/>
              <a:t>19</a:t>
            </a:r>
            <a:r>
              <a:rPr lang="zh-CN" altLang="zh-CN" sz="2400" smtClean="0"/>
              <a:t>年</a:t>
            </a:r>
            <a:r>
              <a:rPr lang="en-US" altLang="zh-CN" sz="2400" smtClean="0"/>
              <a:t>2</a:t>
            </a:r>
            <a:r>
              <a:rPr lang="zh-CN" altLang="zh-CN" sz="2400" smtClean="0"/>
              <a:t>卷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小舞步</a:t>
            </a:r>
            <a:r>
              <a:rPr lang="en-US" altLang="zh-CN" sz="2400" smtClean="0"/>
              <a:t>》</a:t>
            </a:r>
            <a:r>
              <a:rPr lang="zh-CN" altLang="zh-CN" sz="2400" smtClean="0"/>
              <a:t>）下列对小说相关内容和艺术特色的分析鉴赏，不正确的一项是</a:t>
            </a:r>
            <a:r>
              <a:rPr lang="en-US" altLang="zh-CN" sz="2400" smtClean="0"/>
              <a:t>   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</a:t>
            </a:r>
            <a:endParaRPr lang="zh-CN" altLang="zh-CN" sz="2400" smtClean="0"/>
          </a:p>
          <a:p>
            <a:r>
              <a:rPr lang="en-US" altLang="zh-CN" sz="2400" smtClean="0"/>
              <a:t>A</a:t>
            </a:r>
            <a:r>
              <a:rPr lang="zh-CN" altLang="zh-CN" sz="2400" smtClean="0"/>
              <a:t>．“我”初见老舞蹈师时见他拿着一根手杖，后来得知这是德·克莱蒙伯爵送给他的一件礼物，二者不仅前后照应，也暗示着人世的沧桑。</a:t>
            </a:r>
          </a:p>
          <a:p>
            <a:r>
              <a:rPr lang="en-US" altLang="zh-CN" sz="2400" smtClean="0"/>
              <a:t>B</a:t>
            </a:r>
            <a:r>
              <a:rPr lang="zh-CN" altLang="zh-CN" sz="2400" smtClean="0"/>
              <a:t>．老舞蹈师在一个早晨，“以为周围没有人，便做起一连串奇怪的动作来”，他之所以避开别人，是因为他出身高贵、性情高傲、孤芳自赏。</a:t>
            </a:r>
          </a:p>
          <a:p>
            <a:r>
              <a:rPr lang="en-US" altLang="zh-CN" sz="2400" smtClean="0"/>
              <a:t>C</a:t>
            </a:r>
            <a:r>
              <a:rPr lang="zh-CN" altLang="zh-CN" sz="2400" smtClean="0"/>
              <a:t>．老舞蹈师夫妇跳完小步舞之后，“忽然出人意料地相拥着哭起来”，这种失态其实是一种宣泄，说明当时他们的内心压抑痛苦。</a:t>
            </a:r>
          </a:p>
          <a:p>
            <a:r>
              <a:rPr lang="en-US" altLang="zh-CN" sz="2400" smtClean="0"/>
              <a:t>D</a:t>
            </a:r>
            <a:r>
              <a:rPr lang="zh-CN" altLang="zh-CN" sz="2400" smtClean="0"/>
              <a:t>．小说注重从小事中感受大时代，虽然“我”与老舞蹈师夫妇的相遇相识十分平常，但偶尔提到的“国王路易十五时代”，却使寻常故事有了历史感。</a:t>
            </a:r>
          </a:p>
          <a:p>
            <a:endParaRPr lang="zh-CN" altLang="en-US" sz="24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661047" y="1558826"/>
            <a:ext cx="6720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07435" y="188640"/>
            <a:ext cx="3936437" cy="648072"/>
          </a:xfrm>
        </p:spPr>
        <p:txBody>
          <a:bodyPr>
            <a:noAutofit/>
          </a:bodyPr>
          <a:lstStyle/>
          <a:p>
            <a:r>
              <a:rPr lang="zh-CN" altLang="en-US" sz="6400" smtClean="0">
                <a:solidFill>
                  <a:srgbClr val="FF0000"/>
                </a:solidFill>
              </a:rPr>
              <a:t>真题展示</a:t>
            </a:r>
            <a:endParaRPr lang="zh-CN" altLang="en-US" sz="5865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35360" y="980728"/>
            <a:ext cx="11425269" cy="5472608"/>
          </a:xfrm>
        </p:spPr>
        <p:txBody>
          <a:bodyPr>
            <a:normAutofit/>
          </a:bodyPr>
          <a:lstStyle/>
          <a:p>
            <a:r>
              <a:rPr lang="zh-CN" altLang="zh-CN" sz="2400" smtClean="0"/>
              <a:t>（</a:t>
            </a:r>
            <a:r>
              <a:rPr lang="en-US" altLang="zh-CN" sz="2400" smtClean="0"/>
              <a:t>19</a:t>
            </a:r>
            <a:r>
              <a:rPr lang="zh-CN" altLang="zh-CN" sz="2400" smtClean="0"/>
              <a:t>年</a:t>
            </a:r>
            <a:r>
              <a:rPr lang="en-US" altLang="zh-CN" sz="2400" smtClean="0"/>
              <a:t>1</a:t>
            </a:r>
            <a:r>
              <a:rPr lang="zh-CN" altLang="zh-CN" sz="2400" smtClean="0"/>
              <a:t>卷</a:t>
            </a:r>
            <a:r>
              <a:rPr lang="en-US" altLang="zh-CN" sz="2400" smtClean="0"/>
              <a:t>《</a:t>
            </a:r>
            <a:r>
              <a:rPr lang="zh-CN" altLang="en-US" sz="2400" smtClean="0"/>
              <a:t>理水</a:t>
            </a:r>
            <a:r>
              <a:rPr lang="en-US" altLang="zh-CN" sz="2400" smtClean="0"/>
              <a:t>》</a:t>
            </a:r>
            <a:r>
              <a:rPr lang="zh-CN" altLang="zh-CN" sz="2400" smtClean="0"/>
              <a:t>）下列对本文相关内容和艺术特色的分析鉴赏，不正确的一项是</a:t>
            </a:r>
            <a:r>
              <a:rPr lang="en-US" altLang="zh-CN" sz="2400" smtClean="0"/>
              <a:t>    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</a:t>
            </a:r>
            <a:endParaRPr lang="zh-CN" altLang="zh-CN" sz="2400" smtClean="0"/>
          </a:p>
          <a:p>
            <a:pPr fontAlgn="ctr"/>
            <a:r>
              <a:rPr lang="en-US" altLang="zh-CN" sz="2400" smtClean="0"/>
              <a:t>A</a:t>
            </a:r>
            <a:r>
              <a:rPr lang="zh-CN" altLang="zh-CN" sz="2400" smtClean="0"/>
              <a:t>．第一段中，洪灾中的民间疾苦被筵宴上大啖酒肉的大员们转化为“水乡沿途的风景”等谈资，这不仅是讽刺，更表达了忧愤。</a:t>
            </a:r>
          </a:p>
          <a:p>
            <a:pPr fontAlgn="ctr"/>
            <a:r>
              <a:rPr lang="en-US" altLang="zh-CN" sz="2400" smtClean="0"/>
              <a:t>B</a:t>
            </a:r>
            <a:r>
              <a:rPr lang="zh-CN" altLang="zh-CN" sz="2400" smtClean="0"/>
              <a:t>．鲁迅善以细节传神，文中写胖大官员脸上“流出着一层油汗”，与写祥林嫂“眼珠间或一轮”一样，都是以外在细节刻画人物内在特征。</a:t>
            </a:r>
          </a:p>
          <a:p>
            <a:pPr fontAlgn="ctr"/>
            <a:r>
              <a:rPr lang="en-US" altLang="zh-CN" sz="2400" smtClean="0"/>
              <a:t>C</a:t>
            </a:r>
            <a:r>
              <a:rPr lang="zh-CN" altLang="zh-CN" sz="2400" smtClean="0"/>
              <a:t>．针对禹提出的“导”的治水方法，众大员软硬兼施，口口声声“老大人”，是以所谓“孝”给禹施压，实质上还是反对禹的变革。</a:t>
            </a:r>
          </a:p>
          <a:p>
            <a:pPr fontAlgn="ctr"/>
            <a:r>
              <a:rPr lang="en-US" altLang="zh-CN" sz="2400" smtClean="0"/>
              <a:t>D</a:t>
            </a:r>
            <a:r>
              <a:rPr lang="zh-CN" altLang="zh-CN" sz="2400" smtClean="0"/>
              <a:t>．文中有意使用“水利局”“时装表演”“摩登”等现代词语，以游戏笔墨颠覆了“大禹治水”的严肃性与真实性，从而传达出历史的虚无感。</a:t>
            </a:r>
          </a:p>
          <a:p>
            <a:endParaRPr lang="zh-CN" altLang="en-US" sz="24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258596" y="1485801"/>
            <a:ext cx="6720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D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/>
          </p:cNvSpPr>
          <p:nvPr>
            <p:ph type="body" orient="vert" idx="4294967295"/>
            <p:custDataLst>
              <p:tags r:id="rId1"/>
            </p:custDataLst>
          </p:nvPr>
        </p:nvSpPr>
        <p:spPr>
          <a:xfrm>
            <a:off x="837416" y="2548650"/>
            <a:ext cx="10517168" cy="452607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37" tIns="45718" rIns="91437" bIns="45718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0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01675" indent="-269875" algn="l" defTabSz="9144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26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079500" indent="-215900" algn="l" defTabSz="9144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22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511300" indent="-215900" algn="l" defTabSz="9144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18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943100" indent="-215900" algn="l" defTabSz="9144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lang="en-US" altLang="en-US" sz="18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buNone/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小说的</a:t>
            </a:r>
            <a:r>
              <a:rPr lang="zh-CN" altLang="en-US" sz="338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主题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是小说的</a:t>
            </a:r>
            <a:r>
              <a:rPr lang="zh-CN" altLang="en-US" sz="338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灵魂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，是作者写作</a:t>
            </a:r>
            <a:r>
              <a:rPr lang="zh-CN" altLang="en-US" sz="338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目的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之所在，也是作品的</a:t>
            </a:r>
            <a:r>
              <a:rPr lang="zh-CN" altLang="en-US" sz="338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价值意义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之所在，而小说的主题寓于小说中的</a:t>
            </a:r>
            <a:r>
              <a:rPr lang="zh-CN" altLang="en-US" sz="338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情节、环境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38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人物形象</a:t>
            </a:r>
            <a:r>
              <a:rPr lang="zh-CN" altLang="en-US" sz="3385" b="1">
                <a:latin typeface="黑体" panose="02010609060101010101" charset="-122"/>
                <a:ea typeface="黑体" panose="02010609060101010101" charset="-122"/>
              </a:rPr>
              <a:t>之中。</a:t>
            </a:r>
            <a:endParaRPr lang="zh-CN" altLang="en-US" sz="3385" b="1" i="1">
              <a:solidFill>
                <a:srgbClr val="FF0066"/>
              </a:solidFill>
              <a:ea typeface="楷体" panose="02010609060101010101" charset="-122"/>
            </a:endParaRPr>
          </a:p>
        </p:txBody>
      </p:sp>
      <p:sp>
        <p:nvSpPr>
          <p:cNvPr id="12290" name="矩形 13318"/>
          <p:cNvSpPr/>
          <p:nvPr>
            <p:custDataLst>
              <p:tags r:id="rId2"/>
            </p:custDataLst>
          </p:nvPr>
        </p:nvSpPr>
        <p:spPr>
          <a:xfrm>
            <a:off x="4498265" y="917312"/>
            <a:ext cx="7543464" cy="709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20" b="1">
                <a:latin typeface="微软雅黑" panose="020B0503020204020204" pitchFamily="34" charset="-122"/>
                <a:ea typeface="微软雅黑" panose="020B0503020204020204" pitchFamily="34" charset="-122"/>
              </a:rPr>
              <a:t>小说的主题</a:t>
            </a:r>
          </a:p>
        </p:txBody>
      </p:sp>
      <p:sp>
        <p:nvSpPr>
          <p:cNvPr id="12291" name="矩形 3"/>
          <p:cNvSpPr/>
          <p:nvPr>
            <p:custDataLst>
              <p:tags r:id="rId3"/>
            </p:custDataLst>
          </p:nvPr>
        </p:nvSpPr>
        <p:spPr>
          <a:xfrm>
            <a:off x="948300" y="690504"/>
            <a:ext cx="1683419" cy="719065"/>
          </a:xfrm>
          <a:prstGeom prst="rect">
            <a:avLst/>
          </a:prstGeom>
          <a:solidFill>
            <a:srgbClr val="FFC925"/>
          </a:solidFill>
          <a:ln>
            <a:solidFill>
              <a:schemeClr val="tx1"/>
            </a:solidFill>
            <a:bevel/>
          </a:ln>
        </p:spPr>
        <p:txBody>
          <a:bodyPr wrap="square" lIns="96771" tIns="48385" rIns="96771" bIns="48385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810" b="1">
                <a:latin typeface="微软雅黑" panose="020B0503020204020204" pitchFamily="34" charset="-122"/>
                <a:ea typeface="微软雅黑" panose="020B0503020204020204" pitchFamily="34" charset="-122"/>
              </a:rPr>
              <a:t>是什么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60680" y="226695"/>
            <a:ext cx="1149350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小说的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主题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是小说的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灵魂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，是作者写作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目的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之所在，也是作品的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价值意义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之所在，而小说的主题寓于小说中的情节、环境和人物形象之中，因此，欣赏小说必须欣赏小说的主题。小说主题高考设题方式有三类：</a:t>
            </a: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概括、评价和探究。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对主题比较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单一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的高考往往以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概括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的形式考查，对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主题可以从不同角度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挖掘的，往往以</a:t>
            </a:r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评价、探究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+mn-ea"/>
              </a:rPr>
              <a:t>的形式考查。</a:t>
            </a:r>
            <a:endParaRPr lang="zh-CN" altLang="en-US" sz="400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0380" y="0"/>
            <a:ext cx="4076065" cy="575310"/>
          </a:xfrm>
        </p:spPr>
        <p:txBody>
          <a:bodyPr>
            <a:normAutofit fontScale="90000"/>
          </a:bodyPr>
          <a:lstStyle/>
          <a:p>
            <a:r>
              <a:rPr lang="zh-CN" altLang="en-US" sz="4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（一）考纲要求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/>
            </a:r>
            <a:b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5740" y="575310"/>
            <a:ext cx="1178052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（1）从不同的角度和层面发掘作品的丰富意蕴，以及内涵的民族心理和人文精神</a:t>
            </a: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。（内容）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（从不同的角度和层面发掘作品的丰富意蕴）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要求从时代背景、人物形象、环境氛围、细节描写、语言表达等方面切入研究。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（要求从思想内容和艺术表现的各个方面探究作品的深刻思想）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（2）探讨作品的创作背景和创作意图</a:t>
            </a: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。（目的）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（探讨作品中蕴涵的民族心理和人文精神）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要求从作者经历、所处时代、创作动机及作品影响进行分析。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（要求从人物形象、时代背景、环境氛围、细节描写、语言表达等方面入手，探究民族心理和人文精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神）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（3）探讨文本中的某些问题，提出自己的见解</a:t>
            </a: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。（多方面）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（对作品进行个性化阅读和有创意的解读）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要求立足自我，感悟和体验文本，独立思考，发表看法。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31800" y="356870"/>
            <a:ext cx="11512550" cy="6424295"/>
          </a:xfrm>
        </p:spPr>
        <p:txBody>
          <a:bodyPr anchor="t"/>
          <a:lstStyle/>
          <a:p>
            <a:r>
              <a:rPr lang="zh-CN" altLang="en-US" sz="3600" b="1"/>
              <a:t>探究小说主题的技法</a:t>
            </a:r>
          </a:p>
          <a:p>
            <a:r>
              <a:rPr lang="zh-CN" altLang="en-US" sz="3600" b="1"/>
              <a:t>(1)主题的表现形式大致有以下几种：</a:t>
            </a:r>
          </a:p>
          <a:p>
            <a:r>
              <a:rPr lang="zh-CN" altLang="en-US" sz="3600" b="1"/>
              <a:t>①以小说主要人物的性格特点、道德风貌、品格等揭示人性中的真善美和假恶丑。</a:t>
            </a:r>
          </a:p>
          <a:p>
            <a:r>
              <a:rPr lang="zh-CN" altLang="en-US" sz="3600" b="1"/>
              <a:t>②用故事的形式针砭时弊。</a:t>
            </a:r>
          </a:p>
          <a:p>
            <a:r>
              <a:rPr lang="zh-CN" altLang="en-US" sz="3600" b="1"/>
              <a:t>③通过寓言，寄寓人生哲理。</a:t>
            </a:r>
          </a:p>
          <a:p>
            <a:r>
              <a:rPr lang="zh-CN" altLang="en-US" sz="3600" b="1"/>
              <a:t>④虚构生活经历，反映人物生存状态和心理状态。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39395" y="0"/>
            <a:ext cx="11713845" cy="6858635"/>
          </a:xfrm>
        </p:spPr>
        <p:txBody>
          <a:bodyPr anchor="t"/>
          <a:lstStyle/>
          <a:p>
            <a:r>
              <a:rPr lang="zh-CN" altLang="en-US" sz="3200" b="1"/>
              <a:t>(2)对主题的挖掘一般可从以下几方面：从作者背景看、从人物特征看、从情节发展看、从语言情感色彩看、从整体倾向看。</a:t>
            </a:r>
          </a:p>
          <a:p>
            <a:r>
              <a:rPr lang="zh-CN" altLang="en-US" sz="3200" b="1"/>
              <a:t>对主题的概括常用这样一些基本术语：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①歌颂、赞扬、弘扬什么。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②讽刺、批判、揭露、谴责什么。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③揭示什么人生道理。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④对什么现象的反思。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⑤表达了什么情感。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7175" y="142875"/>
            <a:ext cx="11617325" cy="6364605"/>
          </a:xfrm>
        </p:spPr>
        <p:txBody>
          <a:bodyPr anchor="t"/>
          <a:lstStyle/>
          <a:p>
            <a:r>
              <a:rPr lang="zh-CN" altLang="en-US" sz="2800" b="1"/>
              <a:t>【答题注意点】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①  注意分析方法。</a:t>
            </a:r>
          </a:p>
          <a:p>
            <a:r>
              <a:rPr lang="zh-CN" altLang="en-US" sz="2800" b="1"/>
              <a:t>  要由感性认识上升到理性认识；</a:t>
            </a:r>
          </a:p>
          <a:p>
            <a:r>
              <a:rPr lang="zh-CN" altLang="en-US" sz="2800" b="1"/>
              <a:t>  要全面、深刻，避免以偏概全，要辩证统一；</a:t>
            </a:r>
          </a:p>
          <a:p>
            <a:r>
              <a:rPr lang="zh-CN" altLang="en-US" sz="2800" b="1"/>
              <a:t>  要叙议结合，有理有据；</a:t>
            </a:r>
          </a:p>
          <a:p>
            <a:r>
              <a:rPr lang="zh-CN" altLang="en-US" sz="2800" b="1"/>
              <a:t>  要充分具体、有深度，不含糊。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②注意思维整合。</a:t>
            </a:r>
          </a:p>
          <a:p>
            <a:r>
              <a:rPr lang="zh-CN" altLang="en-US" sz="2800" b="1"/>
              <a:t>  要将作品思想内容、作品形象分析、作品结构、语言、表现手法和作者的观点态度整合起来，否则容易造成失误。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8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18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custom20202818_1*a*1"/>
  <p:tag name="KSO_WM_UNIT_INDEX" val="1"/>
  <p:tag name="KSO_WM_UNIT_ISCONTENTSTITLE" val="0"/>
  <p:tag name="KSO_WM_UNIT_LAYERLEVEL" val="1"/>
  <p:tag name="KSO_WM_UNIT_NOCLEAR" val="0"/>
  <p:tag name="KSO_WM_UNIT_PRESET_TEXT" val="文艺清新工作总结"/>
  <p:tag name="KSO_WM_UNIT_TYPE" val="a"/>
  <p:tag name="KSO_WM_UNIT_VALUE" val="1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custom20202818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4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1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1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  <p:tag name="KSO_WM_BEAUTIFY_FLAG" val="#wm#"/>
  <p:tag name="KSO_WM_TAG_VERSION" val="1.0"/>
  <p:tag name="KSO_WM_TEMPLATE_CATEGORY" val="custom"/>
  <p:tag name="KSO_WM_TEMPLATE_COLOR_TYPE" val="1"/>
  <p:tag name="KSO_WM_TEMPLATE_INDEX" val="20202818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1.1.1..1环宇工作">
      <a:dk1>
        <a:srgbClr val="000000"/>
      </a:dk1>
      <a:lt1>
        <a:srgbClr val="FFFFFF"/>
      </a:lt1>
      <a:dk2>
        <a:srgbClr val="E3ECEB"/>
      </a:dk2>
      <a:lt2>
        <a:srgbClr val="FFFFFF"/>
      </a:lt2>
      <a:accent1>
        <a:srgbClr val="4A7671"/>
      </a:accent1>
      <a:accent2>
        <a:srgbClr val="5D7D75"/>
      </a:accent2>
      <a:accent3>
        <a:srgbClr val="708479"/>
      </a:accent3>
      <a:accent4>
        <a:srgbClr val="838C7E"/>
      </a:accent4>
      <a:accent5>
        <a:srgbClr val="969381"/>
      </a:accent5>
      <a:accent6>
        <a:srgbClr val="A99A86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.1.1..1环宇工作">
    <a:dk1>
      <a:srgbClr val="000000"/>
    </a:dk1>
    <a:lt1>
      <a:srgbClr val="FFFFFF"/>
    </a:lt1>
    <a:dk2>
      <a:srgbClr val="E3ECEB"/>
    </a:dk2>
    <a:lt2>
      <a:srgbClr val="FFFFFF"/>
    </a:lt2>
    <a:accent1>
      <a:srgbClr val="4A7671"/>
    </a:accent1>
    <a:accent2>
      <a:srgbClr val="5D7D75"/>
    </a:accent2>
    <a:accent3>
      <a:srgbClr val="708479"/>
    </a:accent3>
    <a:accent4>
      <a:srgbClr val="838C7E"/>
    </a:accent4>
    <a:accent5>
      <a:srgbClr val="969381"/>
    </a:accent5>
    <a:accent6>
      <a:srgbClr val="A99A8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3973</Words>
  <Application>Microsoft Office PowerPoint</Application>
  <PresentationFormat>自定义</PresentationFormat>
  <Paragraphs>237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1_Office 主题​​</vt:lpstr>
      <vt:lpstr>小说阅读七讲</vt:lpstr>
      <vt:lpstr>教学目标：</vt:lpstr>
      <vt:lpstr>PowerPoint 演示文稿</vt:lpstr>
      <vt:lpstr>PowerPoint 演示文稿</vt:lpstr>
      <vt:lpstr>PowerPoint 演示文稿</vt:lpstr>
      <vt:lpstr>（一）考纲要求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（15年1卷《马兰花》）小说三次写马兰花流泪,每次流泪的表现都不同,心情也不一样。请结合小说内容进行具体分析,并说明这样写有什么效果。(8分)</vt:lpstr>
      <vt:lpstr>PowerPoint 演示文稿</vt:lpstr>
      <vt:lpstr>（16年1卷《锄》）“我不是锄地,我是过瘾”这句话,既是理解六安爷的关键,也是理解小说主旨的关键。请结合全文进行分析。(8分)</vt:lpstr>
      <vt:lpstr>      真题展示</vt:lpstr>
      <vt:lpstr> 真题展示</vt:lpstr>
      <vt:lpstr>PowerPoint 演示文稿</vt:lpstr>
      <vt:lpstr>PowerPoint 演示文稿</vt:lpstr>
      <vt:lpstr>PowerPoint 演示文稿</vt:lpstr>
      <vt:lpstr>真题展示</vt:lpstr>
      <vt:lpstr>真题展示</vt:lpstr>
      <vt:lpstr>真题展示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小说阅读七讲</dc:title>
  <dc:creator>rbm.xkw.com</dc:creator>
  <cp:lastModifiedBy>hj</cp:lastModifiedBy>
  <cp:revision>2</cp:revision>
  <cp:lastPrinted>2020-12-07T10:31:45Z</cp:lastPrinted>
  <dcterms:created xsi:type="dcterms:W3CDTF">2020-12-07T10:31:45Z</dcterms:created>
  <dcterms:modified xsi:type="dcterms:W3CDTF">2021-01-03T04:55:35Z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