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gif" ContentType="image/gi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82" r:id="rId3"/>
    <p:sldId id="377" r:id="rId4"/>
    <p:sldId id="366" r:id="rId5"/>
    <p:sldId id="257" r:id="rId6"/>
    <p:sldId id="367" r:id="rId7"/>
    <p:sldId id="263" r:id="rId8"/>
    <p:sldId id="378" r:id="rId9"/>
    <p:sldId id="379" r:id="rId10"/>
    <p:sldId id="383" r:id="rId11"/>
    <p:sldId id="372" r:id="rId12"/>
    <p:sldId id="385" r:id="rId13"/>
    <p:sldId id="373" r:id="rId14"/>
    <p:sldId id="388" r:id="rId15"/>
    <p:sldId id="390" r:id="rId16"/>
    <p:sldId id="376" r:id="rId17"/>
    <p:sldId id="387" r:id="rId18"/>
    <p:sldId id="386" r:id="rId19"/>
    <p:sldId id="374" r:id="rId20"/>
    <p:sldId id="375" r:id="rId21"/>
    <p:sldId id="291" r:id="rId22"/>
    <p:sldId id="306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0000"/>
    <a:srgbClr val="3333FF"/>
    <a:srgbClr val="996633"/>
    <a:srgbClr val="FF9900"/>
    <a:srgbClr val="FFCC66"/>
    <a:srgbClr val="FFCC00"/>
    <a:srgbClr val="CC99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7" autoAdjust="0"/>
    <p:restoredTop sz="94401" autoAdjust="0"/>
  </p:normalViewPr>
  <p:slideViewPr>
    <p:cSldViewPr>
      <p:cViewPr>
        <p:scale>
          <a:sx n="103" d="100"/>
          <a:sy n="103" d="100"/>
        </p:scale>
        <p:origin x="-204" y="-198"/>
      </p:cViewPr>
      <p:guideLst>
        <p:guide orient="horz" pos="2165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044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B46C1FE-6253-4BEC-B462-CDD898C61C8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59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F0AF579-C8DB-4667-B21E-B8314E4947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3B26B-655A-4F32-A3AC-698264C0D5B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31CFE-03A8-4BB4-A4BE-4150F9BE272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4A9B044-0370-452E-9414-1407FBECB5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0D67498-B2C7-4A8D-A185-95E80015CA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5D2892-3BC9-4E9C-9D75-9ECDFCC822C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4E9C1-F87E-4440-9303-8282E04509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08ED4-2FE1-46BE-A7DA-B451A0E84D9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3F62D-F2C9-4D93-B21C-02BFDA3A610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9DCB8-010A-4EB9-AB96-6928AD3CE8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0A781-6CD5-4108-ABDF-8839BCA4F0B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31131-863D-4D0D-91DF-AB53DE3CBEA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E9754-DA0E-49B4-9C5D-836F446F27B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B649F04-6053-46E7-8FB8-E9754291D16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wmf"/><Relationship Id="rId4" Type="http://schemas.openxmlformats.org/officeDocument/2006/relationships/control" Target="../activeX/activeX1.xml"/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image" Target="../media/image11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hyperlink" Target="http://hi.baidu.com/&#30495;&#29233;&#26080;&#26429;/album/item/342e5aedc68d724279f055a8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1935" y="943610"/>
            <a:ext cx="877062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258888" y="2133600"/>
            <a:ext cx="56181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198120" y="1512570"/>
            <a:ext cx="8793480" cy="5318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、找出文中描写陈尧咨和卖油翁动作、语言、神态的词语或句子，说说陈尧咨对卖油翁的态度有着怎样的变化？</a:t>
            </a:r>
            <a:endParaRPr lang="zh-CN" altLang="en-US" sz="3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3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、分角色朗读，注意读出两人的不同语气。并分析一下 这两个人物的性格特点。</a:t>
            </a:r>
            <a:endParaRPr lang="zh-CN" altLang="en-US" sz="3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5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35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5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、从这个故事中你懂得了什么道理？</a:t>
            </a:r>
            <a:endParaRPr lang="zh-CN" altLang="en-US" sz="35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Rectangle 4"/>
          <p:cNvSpPr/>
          <p:nvPr/>
        </p:nvSpPr>
        <p:spPr>
          <a:xfrm>
            <a:off x="595948" y="354965"/>
            <a:ext cx="344932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kern="0">
                <a:solidFill>
                  <a:srgbClr val="FF0000"/>
                </a:solidFill>
                <a:latin typeface="+mn-lt"/>
                <a:ea typeface="+mn-ea"/>
              </a:rPr>
              <a:t>整体感知，思考：</a:t>
            </a:r>
            <a:endParaRPr lang="zh-CN" altLang="en-US" sz="3200" b="1" kern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3" name="Picture 7" descr="图片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19700" y="188913"/>
            <a:ext cx="3673475" cy="266382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2" name="WordArt 6"/>
          <p:cNvSpPr>
            <a:spLocks noChangeArrowheads="1" noChangeShapeType="1" noTextEdit="1"/>
          </p:cNvSpPr>
          <p:nvPr/>
        </p:nvSpPr>
        <p:spPr bwMode="auto">
          <a:xfrm>
            <a:off x="1619250" y="1484313"/>
            <a:ext cx="3157538" cy="561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solidFill>
                  <a:srgbClr val="996633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隶书"/>
                <a:ea typeface="隶书"/>
              </a:rPr>
              <a:t>赏读课文 读出语气</a:t>
            </a:r>
            <a:endParaRPr lang="zh-CN" altLang="en-US" sz="4400" kern="10">
              <a:solidFill>
                <a:srgbClr val="996633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-444500" y="3172460"/>
            <a:ext cx="9425305" cy="338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朗读时，陈尧咨和卖油翁两个人说话时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的语气有什么不同？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陈尧咨：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要读出他的傲慢，自信，自矜。</a:t>
            </a:r>
            <a:endParaRPr lang="zh-CN" altLang="en-US" sz="36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卖油翁：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要读出语气的平淡，不卑不亢， </a:t>
            </a:r>
            <a:endParaRPr lang="zh-CN" altLang="en-US" sz="36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不急不躁。</a:t>
            </a:r>
            <a:endParaRPr lang="zh-CN" altLang="en-US" sz="3600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115695" y="118110"/>
            <a:ext cx="33131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陈尧咨（善射）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5200333" y="483235"/>
            <a:ext cx="18208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endParaRPr lang="zh-CN" altLang="zh-CN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5363845" y="118110"/>
            <a:ext cx="33861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卖油翁（善酌）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252095" y="2926398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75051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动作</a:t>
            </a:r>
            <a:endParaRPr lang="zh-CN" altLang="en-US" sz="2800" b="1" dirty="0">
              <a:solidFill>
                <a:srgbClr val="75051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252095" y="765810"/>
            <a:ext cx="20875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75051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神态</a:t>
            </a:r>
            <a:endParaRPr lang="zh-CN" altLang="en-US" sz="2800" b="1" dirty="0">
              <a:solidFill>
                <a:srgbClr val="75051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252095" y="1845310"/>
            <a:ext cx="2016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75051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</a:t>
            </a:r>
            <a:endParaRPr lang="zh-CN" altLang="en-US" sz="2800" b="1" dirty="0">
              <a:solidFill>
                <a:srgbClr val="75051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1836420" y="1342073"/>
            <a:ext cx="20875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endParaRPr lang="zh-CN" altLang="zh-CN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Rectangle 9"/>
          <p:cNvSpPr/>
          <p:nvPr/>
        </p:nvSpPr>
        <p:spPr>
          <a:xfrm>
            <a:off x="5436870" y="74517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睨之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Rectangle 10"/>
          <p:cNvSpPr/>
          <p:nvPr/>
        </p:nvSpPr>
        <p:spPr>
          <a:xfrm>
            <a:off x="5436870" y="1484948"/>
            <a:ext cx="3398838" cy="13731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无他，但手熟尔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以我酌油知之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我亦无他，惟手熟尔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Rectangle 11"/>
          <p:cNvSpPr/>
          <p:nvPr/>
        </p:nvSpPr>
        <p:spPr>
          <a:xfrm>
            <a:off x="1331595" y="1484948"/>
            <a:ext cx="2327275" cy="13731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汝亦知射乎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吾射不亦精乎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尔安敢轻吾射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Text Box 12"/>
          <p:cNvSpPr txBox="1"/>
          <p:nvPr/>
        </p:nvSpPr>
        <p:spPr>
          <a:xfrm>
            <a:off x="5508308" y="2997835"/>
            <a:ext cx="3240087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释担而立 但微颔之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取  置  覆  酌  沥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Text Box 13"/>
          <p:cNvSpPr txBox="1"/>
          <p:nvPr/>
        </p:nvSpPr>
        <p:spPr>
          <a:xfrm>
            <a:off x="899478" y="4267200"/>
            <a:ext cx="136842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两人性格</a:t>
            </a: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Text Box 14"/>
          <p:cNvSpPr txBox="1"/>
          <p:nvPr/>
        </p:nvSpPr>
        <p:spPr>
          <a:xfrm>
            <a:off x="2339975" y="4357370"/>
            <a:ext cx="282638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骄傲自满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趾高气扬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Text Box 15"/>
          <p:cNvSpPr txBox="1"/>
          <p:nvPr/>
        </p:nvSpPr>
        <p:spPr>
          <a:xfrm>
            <a:off x="6534150" y="4267200"/>
            <a:ext cx="230187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身怀绝技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谦虚 沉着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AutoShape 16"/>
          <p:cNvSpPr/>
          <p:nvPr/>
        </p:nvSpPr>
        <p:spPr>
          <a:xfrm>
            <a:off x="4158615" y="4789170"/>
            <a:ext cx="2375535" cy="144145"/>
          </a:xfrm>
          <a:prstGeom prst="leftRightArrow">
            <a:avLst>
              <a:gd name="adj1" fmla="val 50000"/>
              <a:gd name="adj2" fmla="val 408792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305" name="Text Box 17"/>
          <p:cNvSpPr txBox="1"/>
          <p:nvPr/>
        </p:nvSpPr>
        <p:spPr>
          <a:xfrm>
            <a:off x="4860290" y="4854893"/>
            <a:ext cx="1295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对比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32" name="Picture 20" descr="4B26548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955" y="6418898"/>
            <a:ext cx="9144000" cy="428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1"/>
          <p:cNvGrpSpPr/>
          <p:nvPr/>
        </p:nvGrpSpPr>
        <p:grpSpPr>
          <a:xfrm>
            <a:off x="1476058" y="765810"/>
            <a:ext cx="2879725" cy="576263"/>
            <a:chOff x="975" y="618"/>
            <a:chExt cx="1814" cy="363"/>
          </a:xfrm>
        </p:grpSpPr>
        <p:sp>
          <p:nvSpPr>
            <p:cNvPr id="13358" name="Text Box 22"/>
            <p:cNvSpPr txBox="1"/>
            <p:nvPr/>
          </p:nvSpPr>
          <p:spPr>
            <a:xfrm>
              <a:off x="975" y="618"/>
              <a:ext cx="1814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忿然  </a:t>
              </a:r>
              <a:endPara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9" name="Oval 23"/>
            <p:cNvSpPr/>
            <p:nvPr/>
          </p:nvSpPr>
          <p:spPr>
            <a:xfrm>
              <a:off x="1701" y="935"/>
              <a:ext cx="45" cy="46"/>
            </a:xfrm>
            <a:prstGeom prst="ellipse">
              <a:avLst/>
            </a:prstGeom>
            <a:solidFill>
              <a:srgbClr val="FF00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1312545" y="2981960"/>
            <a:ext cx="1612900" cy="592138"/>
            <a:chOff x="872" y="2014"/>
            <a:chExt cx="1016" cy="373"/>
          </a:xfrm>
        </p:grpSpPr>
        <p:sp>
          <p:nvSpPr>
            <p:cNvPr id="13356" name="Oval 25"/>
            <p:cNvSpPr/>
            <p:nvPr/>
          </p:nvSpPr>
          <p:spPr>
            <a:xfrm>
              <a:off x="1520" y="2341"/>
              <a:ext cx="45" cy="46"/>
            </a:xfrm>
            <a:prstGeom prst="ellipse">
              <a:avLst/>
            </a:prstGeom>
            <a:solidFill>
              <a:srgbClr val="FF00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57" name="Text Box 26"/>
            <p:cNvSpPr txBox="1"/>
            <p:nvPr/>
          </p:nvSpPr>
          <p:spPr>
            <a:xfrm>
              <a:off x="872" y="2014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0" hangingPunct="0"/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笑而遣之</a:t>
              </a:r>
              <a:endPara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2315" name="Group 27"/>
          <p:cNvGraphicFramePr>
            <a:graphicFrameLocks noGrp="1"/>
          </p:cNvGraphicFramePr>
          <p:nvPr/>
        </p:nvGraphicFramePr>
        <p:xfrm>
          <a:off x="219710" y="195898"/>
          <a:ext cx="8569325" cy="3902710"/>
        </p:xfrm>
        <a:graphic>
          <a:graphicData uri="http://schemas.openxmlformats.org/drawingml/2006/table">
            <a:tbl>
              <a:tblPr/>
              <a:tblGrid>
                <a:gridCol w="935038"/>
                <a:gridCol w="4089400"/>
                <a:gridCol w="3544887"/>
              </a:tblGrid>
              <a:tr h="66230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9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17"/>
          <p:cNvSpPr txBox="1"/>
          <p:nvPr/>
        </p:nvSpPr>
        <p:spPr>
          <a:xfrm>
            <a:off x="-97155" y="5777230"/>
            <a:ext cx="9990455" cy="1127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latinLnBrk="0" hangingPunct="0">
              <a:spcBef>
                <a:spcPts val="0"/>
              </a:spcBef>
            </a:pP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道理：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熟能生巧，即使有自己的长处也不必骄傲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0" latinLnBrk="0" hangingPunct="0">
              <a:spcBef>
                <a:spcPts val="0"/>
              </a:spcBef>
            </a:pP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自满。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3" grpId="0"/>
      <p:bldP spid="12294" grpId="0"/>
      <p:bldP spid="12295" grpId="0"/>
      <p:bldP spid="12297" grpId="0"/>
      <p:bldP spid="12298" grpId="0"/>
      <p:bldP spid="12299" grpId="0"/>
      <p:bldP spid="12300" grpId="0"/>
      <p:bldP spid="12301" grpId="0"/>
      <p:bldP spid="12302" grpId="0"/>
      <p:bldP spid="12303" grpId="0"/>
      <p:bldP spid="12304" grpId="0" bldLvl="0" animBg="1"/>
      <p:bldP spid="1230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510857" y="1955800"/>
            <a:ext cx="7343775" cy="8636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陈尧咨对卖油翁的态度变化过程：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4769" name="Group 17"/>
          <p:cNvGrpSpPr/>
          <p:nvPr/>
        </p:nvGrpSpPr>
        <p:grpSpPr bwMode="auto">
          <a:xfrm>
            <a:off x="5903595" y="62548"/>
            <a:ext cx="3241675" cy="2871787"/>
            <a:chOff x="3923" y="119"/>
            <a:chExt cx="1679" cy="1809"/>
          </a:xfrm>
        </p:grpSpPr>
        <p:pic>
          <p:nvPicPr>
            <p:cNvPr id="74768" name="Picture 16" descr="图片1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923" y="119"/>
              <a:ext cx="1679" cy="1800"/>
            </a:xfrm>
            <a:prstGeom prst="rect">
              <a:avLst/>
            </a:prstGeom>
            <a:noFill/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757" name="Text Box 5"/>
            <p:cNvSpPr txBox="1">
              <a:spLocks noChangeArrowheads="1"/>
            </p:cNvSpPr>
            <p:nvPr/>
          </p:nvSpPr>
          <p:spPr bwMode="auto">
            <a:xfrm>
              <a:off x="3923" y="119"/>
              <a:ext cx="1678" cy="1809"/>
            </a:xfrm>
            <a:prstGeom prst="rect">
              <a:avLst/>
            </a:prstGeom>
            <a:noFill/>
            <a:ln w="28575">
              <a:solidFill>
                <a:srgbClr val="996633"/>
              </a:solidFill>
              <a:miter lim="800000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</p:txBody>
        </p:sp>
      </p:grpSp>
      <p:sp>
        <p:nvSpPr>
          <p:cNvPr id="74758" name="WordArt 6"/>
          <p:cNvSpPr>
            <a:spLocks noChangeArrowheads="1" noChangeShapeType="1" noTextEdit="1"/>
          </p:cNvSpPr>
          <p:nvPr/>
        </p:nvSpPr>
        <p:spPr bwMode="auto">
          <a:xfrm>
            <a:off x="1408748" y="317183"/>
            <a:ext cx="3157537" cy="561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solidFill>
                  <a:srgbClr val="996633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隶书"/>
                <a:ea typeface="隶书"/>
              </a:rPr>
              <a:t>赏读课文 读出态度</a:t>
            </a:r>
            <a:endParaRPr lang="zh-CN" altLang="en-US" sz="4400" kern="10">
              <a:solidFill>
                <a:srgbClr val="996633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84150" y="2906078"/>
            <a:ext cx="1152525" cy="598487"/>
          </a:xfrm>
          <a:prstGeom prst="rect">
            <a:avLst/>
          </a:prstGeom>
          <a:noFill/>
          <a:ln w="19050">
            <a:solidFill>
              <a:srgbClr val="99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反感</a:t>
            </a:r>
            <a:endParaRPr lang="zh-CN" altLang="en-US" sz="3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1768475" y="2929890"/>
            <a:ext cx="1079500" cy="598488"/>
          </a:xfrm>
          <a:prstGeom prst="rect">
            <a:avLst/>
          </a:prstGeom>
          <a:noFill/>
          <a:ln w="19050">
            <a:solidFill>
              <a:srgbClr val="99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恼怒</a:t>
            </a:r>
            <a:endParaRPr lang="zh-CN" altLang="en-US" sz="3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3352800" y="2929890"/>
            <a:ext cx="1079500" cy="598488"/>
          </a:xfrm>
          <a:prstGeom prst="rect">
            <a:avLst/>
          </a:prstGeom>
          <a:noFill/>
          <a:ln w="19050">
            <a:solidFill>
              <a:srgbClr val="99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佩服</a:t>
            </a:r>
            <a:endParaRPr lang="zh-CN" altLang="en-US" sz="3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4935855" y="2929890"/>
            <a:ext cx="3728085" cy="579120"/>
          </a:xfrm>
          <a:prstGeom prst="rect">
            <a:avLst/>
          </a:prstGeom>
          <a:noFill/>
          <a:ln w="19050">
            <a:solidFill>
              <a:srgbClr val="99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认输</a:t>
            </a:r>
            <a:r>
              <a:rPr lang="zh-CN" altLang="en-US" sz="29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（笑而</a:t>
            </a:r>
            <a:r>
              <a:rPr lang="zh-CN" altLang="en-US" sz="2900" b="1">
                <a:solidFill>
                  <a:schemeClr val="tx1"/>
                </a:solidFill>
                <a:sym typeface="+mn-ea"/>
              </a:rPr>
              <a:t>遣</a:t>
            </a:r>
            <a:r>
              <a:rPr lang="zh-CN" altLang="en-US" sz="29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</a:t>
            </a:r>
            <a:r>
              <a:rPr lang="zh-CN" altLang="en-US" sz="29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9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2138363" y="4063365"/>
            <a:ext cx="7345362" cy="16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态度变化的原因是：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卖油翁技术纯熟但并不自夸、自傲。</a:t>
            </a:r>
            <a:endParaRPr lang="zh-CN" altLang="en-US" sz="3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5" name="Line 13"/>
          <p:cNvSpPr>
            <a:spLocks noChangeShapeType="1"/>
          </p:cNvSpPr>
          <p:nvPr/>
        </p:nvSpPr>
        <p:spPr bwMode="auto">
          <a:xfrm>
            <a:off x="1336675" y="3217228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766" name="Line 14"/>
          <p:cNvSpPr>
            <a:spLocks noChangeShapeType="1"/>
          </p:cNvSpPr>
          <p:nvPr/>
        </p:nvSpPr>
        <p:spPr bwMode="auto">
          <a:xfrm>
            <a:off x="2849563" y="3217228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767" name="Line 15"/>
          <p:cNvSpPr>
            <a:spLocks noChangeShapeType="1"/>
          </p:cNvSpPr>
          <p:nvPr/>
        </p:nvSpPr>
        <p:spPr bwMode="auto">
          <a:xfrm>
            <a:off x="4432300" y="3217228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build="p"/>
      <p:bldP spid="74759" grpId="0" bldLvl="0" animBg="1"/>
      <p:bldP spid="74760" grpId="0" bldLvl="0" animBg="1"/>
      <p:bldP spid="74761" grpId="0" bldLvl="0" animBg="1"/>
      <p:bldP spid="74762" grpId="0" bldLvl="0" animBg="1"/>
      <p:bldP spid="74763" grpId="0" bldLvl="0" animBg="1"/>
      <p:bldP spid="74765" grpId="0" bldLvl="0" animBg="1"/>
      <p:bldP spid="74766" grpId="0" bldLvl="0" animBg="1"/>
      <p:bldP spid="7476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218440" y="564515"/>
            <a:ext cx="9196070" cy="358965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从这个小故事中告诉我们一个什么道理？</a:t>
            </a: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（你受到怎样的启发呢？）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99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（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）告诉了我们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业精于勤，熟能生巧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的道理。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一个人要想成功就必须苦练，从而手熟，最后才能达到技高）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（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告诫我们做人应谦虚，应牢记 “满招损，谦受益”的古训。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一个人即使有了高超的本领也不能骄傲自满，正所谓山外有山，人外有人）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7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100" name="Picture 3" descr="0509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46800"/>
            <a:ext cx="1042988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0509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28600"/>
            <a:ext cx="295275" cy="29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6" descr="绕地行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52400"/>
            <a:ext cx="138113" cy="138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7"/>
          <p:cNvSpPr txBox="1"/>
          <p:nvPr/>
        </p:nvSpPr>
        <p:spPr>
          <a:xfrm>
            <a:off x="1729740" y="382905"/>
            <a:ext cx="663892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其他 启发：</a:t>
            </a:r>
            <a:endParaRPr lang="zh-CN" altLang="en-US" sz="36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1653540" y="944880"/>
            <a:ext cx="7632700" cy="5359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15000"/>
              </a:spcBef>
            </a:pPr>
            <a:endParaRPr lang="zh-CN" altLang="en-US" sz="33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15000"/>
              </a:spcBef>
            </a:pPr>
            <a:r>
              <a:rPr lang="zh-CN" altLang="en-US" sz="3400" b="1" dirty="0">
                <a:latin typeface="楷体_GB2312" pitchFamily="49" charset="-122"/>
                <a:ea typeface="楷体_GB2312" pitchFamily="49" charset="-122"/>
              </a:rPr>
              <a:t>谦虚使人进步，骄傲使人落后。</a:t>
            </a:r>
            <a:endParaRPr lang="zh-CN" altLang="en-US" sz="3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15000"/>
              </a:spcBef>
            </a:pPr>
            <a:r>
              <a:rPr lang="zh-CN" altLang="en-US" sz="3400" b="1" dirty="0">
                <a:latin typeface="楷体_GB2312" pitchFamily="49" charset="-122"/>
                <a:ea typeface="楷体_GB2312" pitchFamily="49" charset="-122"/>
              </a:rPr>
              <a:t>人应有一技之长。</a:t>
            </a:r>
            <a:endParaRPr lang="zh-CN" altLang="en-US" sz="3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15000"/>
              </a:spcBef>
            </a:pPr>
            <a:r>
              <a:rPr lang="zh-CN" altLang="en-US" sz="3400" b="1" dirty="0">
                <a:latin typeface="楷体_GB2312" pitchFamily="49" charset="-122"/>
                <a:ea typeface="楷体_GB2312" pitchFamily="49" charset="-122"/>
              </a:rPr>
              <a:t>自信是走向成功的第一步。</a:t>
            </a:r>
            <a:endParaRPr lang="zh-CN" altLang="en-US" sz="3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15000"/>
              </a:spcBef>
            </a:pPr>
            <a:r>
              <a:rPr lang="zh-CN" altLang="en-US" sz="3400" b="1" dirty="0">
                <a:latin typeface="楷体_GB2312" pitchFamily="49" charset="-122"/>
                <a:ea typeface="楷体_GB2312" pitchFamily="49" charset="-122"/>
              </a:rPr>
              <a:t>强中更有强中手，一山还比一山高。</a:t>
            </a:r>
            <a:endParaRPr lang="en-US" altLang="zh-CN" sz="3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15000"/>
              </a:spcBef>
            </a:pPr>
            <a:r>
              <a:rPr lang="zh-CN" altLang="en-US" sz="3400" b="1" dirty="0">
                <a:latin typeface="楷体_GB2312" pitchFamily="49" charset="-122"/>
                <a:ea typeface="楷体_GB2312" pitchFamily="49" charset="-122"/>
              </a:rPr>
              <a:t>艺无止境。应向更好追求。</a:t>
            </a:r>
            <a:endParaRPr lang="zh-CN" altLang="en-US" sz="3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15000"/>
              </a:spcBef>
            </a:pPr>
            <a:r>
              <a:rPr lang="zh-CN" altLang="en-US" sz="3400" b="1" dirty="0">
                <a:latin typeface="楷体_GB2312" pitchFamily="49" charset="-122"/>
                <a:ea typeface="楷体_GB2312" pitchFamily="49" charset="-122"/>
              </a:rPr>
              <a:t>宝剑锋从磨砺出，梅花香自苦寒来。</a:t>
            </a:r>
            <a:endParaRPr lang="zh-CN" altLang="en-US" sz="3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15000"/>
              </a:spcBef>
            </a:pPr>
            <a:r>
              <a:rPr lang="zh-CN" altLang="en-US" sz="3400" b="1" dirty="0">
                <a:latin typeface="楷体_GB2312" pitchFamily="49" charset="-122"/>
                <a:ea typeface="楷体_GB2312" pitchFamily="49" charset="-122"/>
              </a:rPr>
              <a:t>骄傲自大、不可一世者往往遭人轻视</a:t>
            </a:r>
            <a:endParaRPr lang="zh-CN" altLang="en-US" sz="3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15000"/>
              </a:spcBef>
            </a:pPr>
            <a:r>
              <a:rPr lang="zh-CN" altLang="en-US" sz="3400" b="1" dirty="0">
                <a:latin typeface="楷体_GB2312" pitchFamily="49" charset="-122"/>
                <a:ea typeface="楷体_GB2312" pitchFamily="49" charset="-122"/>
              </a:rPr>
              <a:t>智者超然物外。</a:t>
            </a:r>
            <a:endParaRPr lang="zh-CN" altLang="en-US" sz="3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097" name="" r:id="rId4" imgW="971550" imgH="846137"/>
        </mc:Choice>
        <mc:Fallback>
          <p:control name="" r:id="rId4" imgW="971550" imgH="846137">
            <p:pic>
              <p:nvPicPr>
                <p:cNvPr id="0" name="ShockwaveFlash1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027988" y="115888"/>
                  <a:ext cx="971550" cy="8461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54305" y="267335"/>
            <a:ext cx="9147175" cy="4526280"/>
          </a:xfrm>
        </p:spPr>
        <p:txBody>
          <a:bodyPr/>
          <a:p>
            <a:r>
              <a:rPr lang="en-US" altLang="zh-CN" sz="3400" b="1"/>
              <a:t>       </a:t>
            </a:r>
            <a:r>
              <a:rPr lang="zh-CN" altLang="en-US" sz="3400" b="1"/>
              <a:t>我们从转换角度（陈康肃）可以读出文章的</a:t>
            </a:r>
            <a:r>
              <a:rPr lang="zh-CN" altLang="en-US" sz="3400" b="1">
                <a:solidFill>
                  <a:srgbClr val="0000CC"/>
                </a:solidFill>
              </a:rPr>
              <a:t>弦外之音</a:t>
            </a:r>
            <a:r>
              <a:rPr lang="zh-CN" altLang="en-US" sz="3400" b="1"/>
              <a:t>：</a:t>
            </a:r>
            <a:endParaRPr lang="zh-CN" altLang="en-US" sz="3400" b="1"/>
          </a:p>
          <a:p>
            <a:r>
              <a:rPr lang="zh-CN" altLang="en-US" sz="3400" b="1"/>
              <a:t>       一个达官贵人擅长射箭却不被世人所重，还被卖油的平民老百姓嘲笑，而作者欧阳修（注意：他可是北宋文坛领袖，一言九鼎的人物，领导当时的社会舆论的人）显然也是同意老人的观点的</a:t>
            </a:r>
            <a:r>
              <a:rPr lang="en-US" altLang="zh-CN" sz="3400" b="1"/>
              <a:t>——</a:t>
            </a:r>
            <a:r>
              <a:rPr lang="zh-CN" altLang="en-US" sz="3400" b="1">
                <a:solidFill>
                  <a:srgbClr val="0000CC"/>
                </a:solidFill>
              </a:rPr>
              <a:t>宋朝的重文轻武，可见一斑。</a:t>
            </a:r>
            <a:endParaRPr lang="zh-CN" altLang="en-US" sz="3400" b="1">
              <a:solidFill>
                <a:srgbClr val="0000CC"/>
              </a:solidFill>
            </a:endParaRPr>
          </a:p>
          <a:p>
            <a:r>
              <a:rPr lang="zh-CN" altLang="en-US" sz="3400" b="1">
                <a:solidFill>
                  <a:srgbClr val="0000CC"/>
                </a:solidFill>
              </a:rPr>
              <a:t>       </a:t>
            </a:r>
            <a:r>
              <a:rPr lang="zh-CN" altLang="en-US" sz="3400" b="1">
                <a:solidFill>
                  <a:srgbClr val="CC0000"/>
                </a:solidFill>
              </a:rPr>
              <a:t>可是我们要问，高超的箭法真的等同于往壶里灌油吗？练成如此箭法真的只靠手熟两字吗？将武学贬低至壶中油，未免有偏激之过。</a:t>
            </a:r>
            <a:endParaRPr lang="zh-CN" altLang="en-US" sz="3400" b="1">
              <a:solidFill>
                <a:srgbClr val="CC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8765" y="513080"/>
            <a:ext cx="8586470" cy="5699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本文是一篇富有哲理的短文，通过略写陈尧咨射箭、详写卖油翁酌油这两件事，形象地</a:t>
            </a:r>
            <a:r>
              <a:rPr lang="zh-CN" altLang="en-US" sz="360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说明了“熟能生巧”、“实践出真知”、“满招损，谦受益”的道理。 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本领不是天生就有的，它需要经过勤奋的劳动才能获得，此所谓：“业精于勤。”年轻人精力充沛，只要肯下功夫，钻一门学问，经过长期的努力，一定会熟练掌握它的奥秘，应用自如的。</a:t>
            </a:r>
            <a:endParaRPr lang="zh-CN" altLang="en-US" sz="360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179388" y="847090"/>
            <a:ext cx="8280400" cy="5791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、课文主要写了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两个场面。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18098" y="3465513"/>
            <a:ext cx="8964612" cy="2529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、从神态描写写卖油翁看待陈尧咨射技的句子是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，表现了他对陈尧咨的射技的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的态度；从语言上描写卖油翁看待陈尧咨的射技的句子是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，这句话所包含的道理是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179388" y="1628140"/>
            <a:ext cx="87122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、陈尧咨看待自己射技的句子是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endParaRPr lang="zh-CN" altLang="en-US" sz="3200" b="1" u="sng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这些句子表现了陈尧咨</a:t>
            </a:r>
            <a:r>
              <a:rPr lang="zh-CN" altLang="en-US" sz="3200" b="1" u="sng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的态度。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3637280" y="86360"/>
            <a:ext cx="2881313" cy="678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华文行楷" pitchFamily="2" charset="-122"/>
              </a:rPr>
              <a:t>随堂练习：</a:t>
            </a:r>
            <a:endParaRPr lang="zh-CN" altLang="en-US" sz="3600" b="1" dirty="0">
              <a:solidFill>
                <a:schemeClr val="hlink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3348990" y="765175"/>
            <a:ext cx="1081088" cy="61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射箭</a:t>
            </a:r>
            <a:endParaRPr lang="zh-CN" altLang="en-US" sz="32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4902835" y="765175"/>
            <a:ext cx="1008063" cy="61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酌油</a:t>
            </a:r>
            <a:endParaRPr lang="zh-CN" altLang="en-US" sz="32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179705" y="2098675"/>
            <a:ext cx="3526790" cy="581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公亦以此自矜</a:t>
            </a:r>
            <a:endParaRPr lang="zh-CN" altLang="en-US" sz="30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3022600" y="2098675"/>
            <a:ext cx="4070350" cy="581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吾射不亦精乎</a:t>
            </a:r>
            <a:endParaRPr lang="zh-CN" altLang="en-US" sz="30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5839460" y="2095500"/>
            <a:ext cx="3702685" cy="581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尔安敢轻吾射</a:t>
            </a:r>
            <a:r>
              <a:rPr lang="zh-CN" altLang="en-US" sz="3000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 </a:t>
            </a:r>
            <a:endParaRPr lang="zh-CN" altLang="en-US" sz="3000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4428173" y="2569210"/>
            <a:ext cx="3024187" cy="61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自矜（或骄傲）</a:t>
            </a:r>
            <a:endParaRPr lang="zh-CN" altLang="en-US" sz="32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49" name="Text Box 13"/>
          <p:cNvSpPr txBox="1"/>
          <p:nvPr/>
        </p:nvSpPr>
        <p:spPr>
          <a:xfrm>
            <a:off x="305435" y="3931285"/>
            <a:ext cx="1223963" cy="61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睨之</a:t>
            </a:r>
            <a:endParaRPr lang="zh-CN" altLang="en-US" sz="32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51" name="Text Box 15"/>
          <p:cNvSpPr txBox="1"/>
          <p:nvPr/>
        </p:nvSpPr>
        <p:spPr>
          <a:xfrm>
            <a:off x="6768783" y="3930968"/>
            <a:ext cx="3132137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轻视（或轻蔑）</a:t>
            </a:r>
            <a:endParaRPr lang="zh-CN" altLang="en-US" sz="30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52" name="Text Box 16"/>
          <p:cNvSpPr txBox="1"/>
          <p:nvPr/>
        </p:nvSpPr>
        <p:spPr>
          <a:xfrm>
            <a:off x="1870710" y="4932998"/>
            <a:ext cx="1008063" cy="613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无他</a:t>
            </a:r>
            <a:endParaRPr lang="zh-CN" altLang="en-US" sz="32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53" name="Text Box 17"/>
          <p:cNvSpPr txBox="1"/>
          <p:nvPr/>
        </p:nvSpPr>
        <p:spPr>
          <a:xfrm>
            <a:off x="2958783" y="4980305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但手熟尔</a:t>
            </a:r>
            <a:endParaRPr lang="zh-CN" altLang="en-US" sz="28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54" name="Text Box 18"/>
          <p:cNvSpPr txBox="1"/>
          <p:nvPr/>
        </p:nvSpPr>
        <p:spPr>
          <a:xfrm>
            <a:off x="2346325" y="5427980"/>
            <a:ext cx="2943225" cy="613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750515"/>
                </a:solidFill>
                <a:latin typeface="Arial" panose="020B0604020202020204" pitchFamily="34" charset="0"/>
                <a:ea typeface="华文行楷" pitchFamily="2" charset="-122"/>
              </a:rPr>
              <a:t>熟能生巧</a:t>
            </a:r>
            <a:endParaRPr lang="zh-CN" altLang="en-US" sz="3200" b="1" dirty="0">
              <a:solidFill>
                <a:srgbClr val="750515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4355" name="Rectangle 19"/>
          <p:cNvSpPr/>
          <p:nvPr/>
        </p:nvSpPr>
        <p:spPr>
          <a:xfrm>
            <a:off x="179705" y="6440170"/>
            <a:ext cx="5975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zh-CN" sz="2400" dirty="0"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14356" name="Picture 20" descr="4B2575907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6120448"/>
            <a:ext cx="8893175" cy="534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/>
      <p:bldP spid="14349" grpId="0"/>
      <p:bldP spid="14351" grpId="0"/>
      <p:bldP spid="14352" grpId="0"/>
      <p:bldP spid="14353" grpId="0"/>
      <p:bldP spid="14354" grpId="0"/>
      <p:bldP spid="143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1511935" y="2316480"/>
            <a:ext cx="6913563" cy="2225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人外有人，天外有天。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自满人十事九空，虚心人万事可成。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谦受益，满招损。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Rectangle 3"/>
          <p:cNvSpPr/>
          <p:nvPr/>
        </p:nvSpPr>
        <p:spPr>
          <a:xfrm>
            <a:off x="1476375" y="1627823"/>
            <a:ext cx="66960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三人行，必有我师焉。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4" name="Picture 4" descr="542036759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400800"/>
            <a:ext cx="9273540" cy="50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 Box 5"/>
          <p:cNvSpPr txBox="1"/>
          <p:nvPr/>
        </p:nvSpPr>
        <p:spPr>
          <a:xfrm>
            <a:off x="459740" y="4652645"/>
            <a:ext cx="822452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骄傲自满是我们的一座可怕的陷阱；而且，这个陷阱是我们自己亲手挖掘的。 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——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老舍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Rectangle 6"/>
          <p:cNvSpPr/>
          <p:nvPr/>
        </p:nvSpPr>
        <p:spPr>
          <a:xfrm>
            <a:off x="795020" y="5742940"/>
            <a:ext cx="9496425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尺有所短；寸有所长。物有所不足；智有所不明。 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——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屈原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0" y="267970"/>
            <a:ext cx="952436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这个故事也告诉我们</a:t>
            </a: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要虚心地看待自己和别人的长处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的道理，这会让你想起哪些相关的名言警句？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5362" grpId="0"/>
      <p:bldP spid="15363" grpId="0"/>
      <p:bldP spid="15365" grpId="0"/>
      <p:bldP spid="153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3492" name="Picture 4" descr="图片1"/>
          <p:cNvPicPr>
            <a:picLocks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39035" y="107315"/>
            <a:ext cx="6430645" cy="662495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9" name="WordArt 21"/>
          <p:cNvSpPr>
            <a:spLocks noChangeArrowheads="1" noChangeShapeType="1" noTextEdit="1"/>
          </p:cNvSpPr>
          <p:nvPr/>
        </p:nvSpPr>
        <p:spPr bwMode="auto">
          <a:xfrm rot="5400000">
            <a:off x="-397296" y="2916159"/>
            <a:ext cx="2881312" cy="863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p>
            <a:pPr algn="ctr" fontAlgn="auto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隶书"/>
                <a:ea typeface="隶书"/>
              </a:rPr>
              <a:t>卖油翁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隶书"/>
              <a:ea typeface="隶书"/>
            </a:endParaRPr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395536" y="5352396"/>
            <a:ext cx="16557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24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欧阳修</a:t>
            </a:r>
            <a:endParaRPr lang="zh-CN" altLang="en-US" sz="2800" b="1" dirty="0">
              <a:solidFill>
                <a:srgbClr val="924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9" grpId="0" animBg="1"/>
      <p:bldP spid="207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1907858" y="1136968"/>
            <a:ext cx="4572000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有卖油翁释担而立，睨</a:t>
            </a:r>
            <a:r>
              <a:rPr lang="zh-CN" altLang="en-US" sz="3000" b="1" u="sng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1909445" y="1786255"/>
            <a:ext cx="3311525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康肃笑而遣</a:t>
            </a:r>
            <a:r>
              <a:rPr lang="zh-CN" altLang="en-US" sz="3000" b="1" u="sng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endParaRPr lang="zh-CN" altLang="en-US" sz="3000" b="1" u="sng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6125845" y="1138555"/>
            <a:ext cx="2622550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指代陈尧咨</a:t>
            </a:r>
            <a:endParaRPr lang="zh-CN" altLang="en-US" sz="30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4290695" y="1786255"/>
            <a:ext cx="2514600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指代卖油翁</a:t>
            </a:r>
            <a:endParaRPr lang="zh-CN" altLang="en-US" sz="30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3316605" y="54610"/>
            <a:ext cx="23050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一词多义： 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97" name="Rectangle 13"/>
          <p:cNvSpPr>
            <a:spLocks noChangeArrowheads="1"/>
          </p:cNvSpPr>
          <p:nvPr/>
        </p:nvSpPr>
        <p:spPr bwMode="auto">
          <a:xfrm>
            <a:off x="688340" y="1334135"/>
            <a:ext cx="641350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99" name="AutoShape 15"/>
          <p:cNvSpPr/>
          <p:nvPr/>
        </p:nvSpPr>
        <p:spPr bwMode="auto">
          <a:xfrm>
            <a:off x="1416050" y="1075690"/>
            <a:ext cx="262255" cy="1065530"/>
          </a:xfrm>
          <a:prstGeom prst="leftBrace">
            <a:avLst>
              <a:gd name="adj1" fmla="val 124633"/>
              <a:gd name="adj2" fmla="val 55721"/>
            </a:avLst>
          </a:prstGeom>
          <a:noFill/>
          <a:ln w="28575">
            <a:solidFill>
              <a:srgbClr val="99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000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1909128" y="2692718"/>
            <a:ext cx="3167062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公亦</a:t>
            </a:r>
            <a:r>
              <a:rPr lang="zh-CN" altLang="en-US" sz="3000" b="1" u="sng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此自矜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1948815" y="3279775"/>
            <a:ext cx="3343275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3000" b="1" u="sng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我酌油知之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1980883" y="3920808"/>
            <a:ext cx="4321175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徐</a:t>
            </a:r>
            <a:r>
              <a:rPr lang="zh-CN" altLang="en-US" sz="3000" b="1" u="sng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杓酌油沥之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4501833" y="2659063"/>
            <a:ext cx="1800225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</a:t>
            </a:r>
            <a:endParaRPr lang="zh-CN" altLang="en-US" sz="30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760095" y="3602355"/>
            <a:ext cx="758190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p>
            <a:r>
              <a:rPr lang="zh-CN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以 </a:t>
            </a:r>
            <a:endParaRPr lang="zh-CN" altLang="en-US" sz="30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22" name="AutoShape 14"/>
          <p:cNvSpPr/>
          <p:nvPr/>
        </p:nvSpPr>
        <p:spPr bwMode="auto">
          <a:xfrm>
            <a:off x="1633220" y="2902585"/>
            <a:ext cx="347345" cy="1539240"/>
          </a:xfrm>
          <a:prstGeom prst="leftBrace">
            <a:avLst>
              <a:gd name="adj1" fmla="val 113664"/>
              <a:gd name="adj2" fmla="val 50000"/>
            </a:avLst>
          </a:prstGeom>
          <a:noFill/>
          <a:ln w="28575">
            <a:solidFill>
              <a:srgbClr val="99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3000"/>
          </a:p>
        </p:txBody>
      </p:sp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4685030" y="3279458"/>
            <a:ext cx="936625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凭 </a:t>
            </a:r>
            <a:endParaRPr lang="zh-CN" altLang="en-US" sz="30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4865688" y="3920808"/>
            <a:ext cx="1614487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30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 bldLvl="0" animBg="1"/>
      <p:bldP spid="67595" grpId="0" bldLvl="0" animBg="1"/>
      <p:bldP spid="68616" grpId="0" bldLvl="0" animBg="1"/>
      <p:bldP spid="68617" grpId="0" bldLvl="0" animBg="1"/>
      <p:bldP spid="686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154305" y="1845945"/>
            <a:ext cx="8936355" cy="388747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　　范氏之亡也，百姓有得钟者。欲负而走，则钟大不可负；以椎毁之，钟况然有音。恐人闻之而夺己也，遽掩其耳。恶人闻之，可也；恶己自闻之，悖矣</a:t>
            </a: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）出自这则小故事的一个成语是：</a:t>
            </a:r>
            <a:r>
              <a:rPr lang="zh-CN" altLang="en-US" sz="3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）这则故事的寓意是：</a:t>
            </a:r>
            <a:r>
              <a:rPr lang="zh-CN" altLang="en-US" sz="34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5004" name="Rectangle 12"/>
          <p:cNvSpPr>
            <a:spLocks noChangeArrowheads="1"/>
          </p:cNvSpPr>
          <p:nvPr/>
        </p:nvSpPr>
        <p:spPr bwMode="auto">
          <a:xfrm>
            <a:off x="6965950" y="4903470"/>
            <a:ext cx="1816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掩耳盗铃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506730" y="6093460"/>
            <a:ext cx="8531225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CC0000"/>
                </a:solidFill>
              </a:rPr>
              <a:t>做贼心虚的人，欺骗得了自己，欺骗不了别人。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85006" name="WordArt 14"/>
          <p:cNvSpPr>
            <a:spLocks noChangeArrowheads="1" noChangeShapeType="1" noTextEdit="1"/>
          </p:cNvSpPr>
          <p:nvPr/>
        </p:nvSpPr>
        <p:spPr bwMode="auto">
          <a:xfrm>
            <a:off x="1766253" y="518795"/>
            <a:ext cx="3157537" cy="5619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dirty="0">
                <a:solidFill>
                  <a:srgbClr val="996633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隶书"/>
                <a:ea typeface="隶书"/>
              </a:rPr>
              <a:t>课外古文练习</a:t>
            </a:r>
            <a:endParaRPr lang="zh-CN" altLang="en-US" sz="4400" kern="10" dirty="0">
              <a:solidFill>
                <a:srgbClr val="996633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pic>
        <p:nvPicPr>
          <p:cNvPr id="85010" name="Picture 18" descr="342e5aedc68d724279f055a8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56973" y="-55562"/>
            <a:ext cx="2906712" cy="2376487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4" grpId="0" bldLvl="0" animBg="1"/>
      <p:bldP spid="8500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457200" y="396558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我国古代的六艺指什么</a:t>
            </a:r>
            <a:r>
              <a:rPr lang="en-US" altLang="zh-CN" b="1" dirty="0"/>
              <a:t>?</a:t>
            </a:r>
            <a:br>
              <a:rPr lang="en-US" altLang="zh-CN" b="1" dirty="0"/>
            </a:br>
            <a:r>
              <a:rPr lang="en-US" altLang="zh-CN" b="1" dirty="0"/>
              <a:t>（</a:t>
            </a:r>
            <a:r>
              <a:rPr lang="zh-CN" altLang="en-US" b="1" dirty="0"/>
              <a:t>六种技能）</a:t>
            </a:r>
            <a:endParaRPr lang="zh-CN" altLang="en-US" b="1" dirty="0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701675" y="2320290"/>
            <a:ext cx="8229600" cy="45259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/>
              <a:t> </a:t>
            </a:r>
            <a:r>
              <a:rPr lang="en-US" altLang="zh-CN" sz="40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</a:rPr>
              <a:t>礼、 乐、 射、 御、 书、 数。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400" b="1" dirty="0"/>
              <a:t>礼：礼节。   乐：音乐。     射：射箭。</a:t>
            </a:r>
            <a:endParaRPr lang="zh-CN" altLang="en-US" sz="3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400" b="1" dirty="0"/>
              <a:t>御：驾车。   书： 识字。    数：算术。</a:t>
            </a:r>
            <a:endParaRPr lang="zh-CN" altLang="en-US" sz="3400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en-US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en-US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en-US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0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000" b="1" dirty="0"/>
              <a:t>（孔子）儒家六经：</a:t>
            </a:r>
            <a:endParaRPr lang="zh-CN" altLang="en-US" sz="20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000" b="1" dirty="0"/>
              <a:t>《</a:t>
            </a:r>
            <a:r>
              <a:rPr lang="zh-CN" altLang="en-US" sz="2000" b="1" dirty="0"/>
              <a:t>诗</a:t>
            </a:r>
            <a:r>
              <a:rPr lang="en-US" altLang="zh-CN" sz="2000" b="1" dirty="0"/>
              <a:t>》《</a:t>
            </a:r>
            <a:r>
              <a:rPr lang="zh-CN" altLang="en-US" sz="2000" b="1" dirty="0"/>
              <a:t>书</a:t>
            </a:r>
            <a:r>
              <a:rPr lang="en-US" altLang="zh-CN" sz="2000" b="1" dirty="0"/>
              <a:t>》《</a:t>
            </a:r>
            <a:r>
              <a:rPr lang="zh-CN" altLang="en-US" sz="2000" b="1" dirty="0"/>
              <a:t>礼</a:t>
            </a:r>
            <a:r>
              <a:rPr lang="en-US" altLang="zh-CN" sz="2000" b="1" dirty="0"/>
              <a:t>》</a:t>
            </a:r>
            <a:r>
              <a:rPr lang="en-US" altLang="zh-CN" sz="2000" b="1" dirty="0">
                <a:sym typeface="+mn-ea"/>
              </a:rPr>
              <a:t>《</a:t>
            </a:r>
            <a:r>
              <a:rPr lang="zh-CN" altLang="en-US" sz="2000" b="1" dirty="0">
                <a:sym typeface="+mn-ea"/>
              </a:rPr>
              <a:t>易</a:t>
            </a:r>
            <a:r>
              <a:rPr lang="en-US" altLang="zh-CN" sz="2000" b="1" dirty="0">
                <a:sym typeface="+mn-ea"/>
              </a:rPr>
              <a:t>》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乐</a:t>
            </a:r>
            <a:r>
              <a:rPr lang="en-US" altLang="zh-CN" sz="2000" b="1" dirty="0"/>
              <a:t>》 《</a:t>
            </a:r>
            <a:r>
              <a:rPr lang="zh-CN" altLang="en-US" sz="2000" b="1" dirty="0"/>
              <a:t>春秋</a:t>
            </a:r>
            <a:r>
              <a:rPr lang="en-US" altLang="zh-CN" sz="2000" b="1" dirty="0"/>
              <a:t>》</a:t>
            </a:r>
            <a:endParaRPr lang="en-US" altLang="zh-CN" sz="2000" b="1" dirty="0"/>
          </a:p>
          <a:p>
            <a:pPr eaLnBrk="1" hangingPunct="1">
              <a:lnSpc>
                <a:spcPct val="80000"/>
              </a:lnSpc>
            </a:pPr>
            <a:endParaRPr lang="en-US" altLang="zh-CN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/>
              <a:t>    </a:t>
            </a:r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85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78610" y="4414838"/>
            <a:ext cx="5986463" cy="2519362"/>
          </a:xfrm>
        </p:spPr>
        <p:txBody>
          <a:bodyPr/>
          <a:lstStyle/>
          <a:p>
            <a:pPr>
              <a:lnSpc>
                <a:spcPct val="125000"/>
              </a:lnSpc>
              <a:buFontTx/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积累文言词语。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了解人物性格特点。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理解本文阐明的道理。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2372043" y="3643630"/>
            <a:ext cx="2438400" cy="609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 dirty="0">
                <a:solidFill>
                  <a:srgbClr val="996633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隶书"/>
                <a:ea typeface="隶书"/>
              </a:rPr>
              <a:t>学习目标</a:t>
            </a:r>
            <a:endParaRPr lang="zh-CN" altLang="en-US" sz="4800" kern="10" dirty="0">
              <a:solidFill>
                <a:srgbClr val="996633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pic>
        <p:nvPicPr>
          <p:cNvPr id="3080" name="Picture 8" descr="9232118282742787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11215" y="188913"/>
            <a:ext cx="3241675" cy="3671887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3660" y="434975"/>
            <a:ext cx="5817235" cy="2606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300" b="1">
                <a:sym typeface="+mn-ea"/>
              </a:rPr>
              <a:t>     </a:t>
            </a:r>
            <a:r>
              <a:rPr lang="zh-CN" altLang="en-US" sz="3300" b="1">
                <a:sym typeface="+mn-ea"/>
              </a:rPr>
              <a:t>《卖油翁》是一篇富含哲理与情趣的</a:t>
            </a:r>
            <a:r>
              <a:rPr lang="zh-CN" altLang="en-US" sz="3300" b="1">
                <a:solidFill>
                  <a:srgbClr val="0000CC"/>
                </a:solidFill>
                <a:sym typeface="+mn-ea"/>
              </a:rPr>
              <a:t>小品文章</a:t>
            </a:r>
            <a:r>
              <a:rPr lang="zh-CN" altLang="en-US" sz="3300" b="1">
                <a:sym typeface="+mn-ea"/>
              </a:rPr>
              <a:t>，通俗易懂，意味深长，非常具有教育意义，因此多年来一直是中学课本必选篇目。</a:t>
            </a:r>
            <a:endParaRPr lang="zh-CN" altLang="en-US" sz="33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30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29" name="Picture 5" descr="0509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228600"/>
            <a:ext cx="295275" cy="29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Picture 6" descr="绕地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400"/>
            <a:ext cx="138113" cy="138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Text Box 8"/>
          <p:cNvSpPr txBox="1"/>
          <p:nvPr/>
        </p:nvSpPr>
        <p:spPr>
          <a:xfrm>
            <a:off x="0" y="228600"/>
            <a:ext cx="6545580" cy="4817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欧阳修（</a:t>
            </a: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1007-1072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3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    北宋文学家、史学家。北宋古文运动的领袖，</a:t>
            </a:r>
            <a:r>
              <a:rPr lang="zh-CN" altLang="en-US" sz="33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唐宋八大家之一。</a:t>
            </a:r>
            <a:endParaRPr lang="zh-CN" altLang="en-US" sz="33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    字永叔，自号</a:t>
            </a:r>
            <a:r>
              <a:rPr lang="en-US" altLang="zh-CN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醉翁</a:t>
            </a:r>
            <a:r>
              <a:rPr lang="en-US" altLang="zh-CN" sz="33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，晚年又号</a:t>
            </a:r>
            <a:r>
              <a:rPr lang="en-US" altLang="zh-CN" sz="33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3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六一居士</a:t>
            </a:r>
            <a:r>
              <a:rPr lang="en-US" altLang="zh-CN" sz="33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。谥号</a:t>
            </a: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文忠</a:t>
            </a: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。吉州永安人。著有</a:t>
            </a: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欧阳文忠公文集</a:t>
            </a: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六一词</a:t>
            </a:r>
            <a:r>
              <a:rPr lang="en-US" altLang="zh-CN" sz="33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300" b="1" dirty="0">
                <a:latin typeface="楷体_GB2312" pitchFamily="49" charset="-122"/>
                <a:ea typeface="楷体_GB2312" pitchFamily="49" charset="-122"/>
              </a:rPr>
              <a:t>等。</a:t>
            </a:r>
            <a:endParaRPr lang="zh-CN" altLang="en-US" sz="33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33" name="Picture 9" descr="图片7"/>
          <p:cNvPicPr>
            <a:picLocks noChangeAspect="1"/>
          </p:cNvPicPr>
          <p:nvPr/>
        </p:nvPicPr>
        <p:blipFill>
          <a:blip r:embed="rId3"/>
          <a:srcRect l="22709" b="37644"/>
          <a:stretch>
            <a:fillRect/>
          </a:stretch>
        </p:blipFill>
        <p:spPr>
          <a:xfrm>
            <a:off x="6480175" y="152400"/>
            <a:ext cx="2580005" cy="2701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Text Box 10"/>
          <p:cNvSpPr txBox="1"/>
          <p:nvPr/>
        </p:nvSpPr>
        <p:spPr>
          <a:xfrm>
            <a:off x="4779645" y="4512310"/>
            <a:ext cx="4208145" cy="2270760"/>
          </a:xfrm>
          <a:prstGeom prst="rect">
            <a:avLst/>
          </a:prstGeom>
          <a:noFill/>
          <a:ln w="28575" cmpd="sng">
            <a:solidFill>
              <a:srgbClr val="FFC000"/>
            </a:solidFill>
            <a:prstDash val="solid"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6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唐宋八大家：</a:t>
            </a:r>
            <a:endParaRPr lang="zh-CN" altLang="en-US" sz="26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6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韩愈、柳宗元、欧阳修</a:t>
            </a:r>
            <a:endParaRPr lang="zh-CN" altLang="en-US" sz="2600" b="1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6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王安石、曾巩</a:t>
            </a:r>
            <a:endParaRPr lang="zh-CN" altLang="en-US" sz="2600" b="1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6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苏洵、苏轼、苏辙</a:t>
            </a:r>
            <a:endParaRPr lang="zh-CN" altLang="en-US" sz="2600" b="1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170815" y="683260"/>
            <a:ext cx="890651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为什么欧阳修晚年要自号</a:t>
            </a:r>
            <a:r>
              <a:rPr lang="en-US" altLang="zh-CN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六一居士</a:t>
            </a:r>
            <a:r>
              <a:rPr lang="en-US" altLang="zh-CN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呢？</a:t>
            </a:r>
            <a:endParaRPr lang="zh-CN" altLang="en-US" sz="36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居士曰：</a:t>
            </a:r>
            <a:r>
              <a:rPr lang="zh-CN" altLang="en-US" sz="3600" b="1"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吾家藏书一万卷，集录三代以来金石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遗文一千卷，有琴一张，有棋一局，而常置酒一壶。</a:t>
            </a:r>
            <a:r>
              <a:rPr lang="zh-CN" altLang="en-US" sz="3600" b="1">
                <a:latin typeface="Arial" panose="020B0604020202020204"/>
                <a:ea typeface="黑体" panose="02010609060101010101" pitchFamily="49" charset="-122"/>
                <a:sym typeface="+mn-ea"/>
              </a:rPr>
              <a:t>”</a:t>
            </a:r>
            <a:endParaRPr lang="zh-CN" altLang="en-US" sz="3600" b="1">
              <a:latin typeface="Arial" panose="020B0604020202020204"/>
              <a:ea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/>
                <a:ea typeface="黑体" panose="02010609060101010101" pitchFamily="49" charset="-122"/>
                <a:sym typeface="+mn-ea"/>
              </a:rPr>
              <a:t>   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客曰：</a:t>
            </a:r>
            <a:r>
              <a:rPr lang="zh-CN" altLang="en-US" sz="3600" b="1">
                <a:latin typeface="Arial" panose="020B0604020202020204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是为五一尔，奈何？</a:t>
            </a:r>
            <a:r>
              <a:rPr lang="zh-CN" altLang="en-US" sz="3600" b="1">
                <a:latin typeface="Arial" panose="020B0604020202020204"/>
                <a:ea typeface="黑体" panose="02010609060101010101" pitchFamily="49" charset="-122"/>
                <a:sym typeface="+mn-ea"/>
              </a:rPr>
              <a:t>”</a:t>
            </a:r>
            <a:endParaRPr lang="zh-CN" altLang="en-US" sz="3600" b="1">
              <a:latin typeface="Arial" panose="020B0604020202020204"/>
              <a:ea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/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居士曰：</a:t>
            </a:r>
            <a:r>
              <a:rPr lang="zh-CN" altLang="en-US" sz="3600" b="1">
                <a:latin typeface="Arial" panose="020B0604020202020204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以吾一翁，老于此五物之间，是岂不为六一乎？</a:t>
            </a:r>
            <a:r>
              <a:rPr lang="zh-CN" altLang="en-US" sz="3600" b="1">
                <a:latin typeface="Arial" panose="020B0604020202020204"/>
                <a:ea typeface="黑体" panose="02010609060101010101" pitchFamily="49" charset="-122"/>
                <a:sym typeface="+mn-ea"/>
              </a:rPr>
              <a:t>”</a:t>
            </a:r>
            <a:endParaRPr lang="zh-CN" altLang="en-US" sz="3600"/>
          </a:p>
          <a:p>
            <a:pPr>
              <a:spcBef>
                <a:spcPct val="50000"/>
              </a:spcBef>
            </a:pP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03835" y="288925"/>
            <a:ext cx="9407525" cy="5934710"/>
          </a:xfrm>
        </p:spPr>
        <p:txBody>
          <a:bodyPr/>
          <a:p>
            <a:r>
              <a:rPr lang="en-US" altLang="zh-CN" b="1"/>
              <a:t>       </a:t>
            </a:r>
            <a:r>
              <a:rPr lang="zh-CN" altLang="en-US" b="1"/>
              <a:t>陈康肃公尧（</a:t>
            </a:r>
            <a:r>
              <a:rPr lang="en-US" altLang="zh-CN" b="1"/>
              <a:t>y</a:t>
            </a:r>
            <a:r>
              <a:rPr lang="en-US" altLang="zh-CN" b="1">
                <a:cs typeface="Calibri" panose="020F0502020204030204" pitchFamily="34" charset="0"/>
              </a:rPr>
              <a:t>á</a:t>
            </a:r>
            <a:r>
              <a:rPr lang="en-US" altLang="zh-CN" b="1"/>
              <a:t>o</a:t>
            </a:r>
            <a:r>
              <a:rPr lang="zh-CN" altLang="en-US" b="1"/>
              <a:t>）咨（z ī) 善射，当世无双 ，公亦以此自矜（jīn）。尝射于家圃（</a:t>
            </a:r>
            <a:r>
              <a:rPr lang="zh-CN" altLang="en-US" b="1">
                <a:sym typeface="+mn-ea"/>
              </a:rPr>
              <a:t>pǔ</a:t>
            </a:r>
            <a:r>
              <a:rPr lang="zh-CN" altLang="en-US" b="1"/>
              <a:t>），有卖油翁释担(dàn)而立，睨（nì）之，久而不去。见其发矢（shǐ）十中八九，但微颔（hàn）之。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       康肃问曰：“汝（rǔ）亦知射乎？吾射不亦精乎？”翁曰：“无他， 但手熟（shú）尔。”康肃忿（fèn）然曰：“尔安敢轻吾射！”翁曰：“以我酌（zhuó）油知之。”乃取一葫芦置于地，以钱覆其口，徐以杓（sháo）酌油沥（</a:t>
            </a:r>
            <a:r>
              <a:rPr lang="zh-CN" altLang="en-US" b="1">
                <a:sym typeface="+mn-ea"/>
              </a:rPr>
              <a:t>lì）</a:t>
            </a:r>
            <a:r>
              <a:rPr lang="zh-CN" altLang="en-US" b="1"/>
              <a:t>之，自钱孔入，而钱不湿。因曰：“我亦无他，唯手熟（shú）尔。”康肃笑而遣（qiǎn）之。</a:t>
            </a:r>
            <a:endParaRPr lang="zh-CN" altLang="en-US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65735" y="196215"/>
            <a:ext cx="9377680" cy="6286500"/>
          </a:xfrm>
        </p:spPr>
        <p:txBody>
          <a:bodyPr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陈尧咨擅长射箭，在当时没有第二个人能和他相比，他也凭着这种本领自我夸耀。他曾经在家圃里射箭，有个卖油的老翁放下担子，站在场边斜着眼看着他射箭，很久也没有离开。（老人）看见他射箭十支中射中八九支，只是微微点头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陈尧咨问（老人）：“你也懂得射箭吗？我射箭的技术不是很精湛吗？”卖油的老人说：“没有别的（原因），只不过是手法熟练罢了。”陈尧咨恼怒地说：“你怎么敢轻视我的射技!”老翁说：“凭我倒油（的经验就可以）说明这个道理的。”于是就拿出一个葫芦放在地上，用（一枚）铜钱盖在葫芦口上，慢慢地用勺子舀了油注入葫芦，（油）从钱孔中注入，但钱币却未被沾湿。（老人）于是说：“我也没有别的什么方法，只不过是手法熟练罢了。”陈尧咨（只好）笑着打发他走了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03835" y="288925"/>
            <a:ext cx="9407525" cy="5934710"/>
          </a:xfrm>
        </p:spPr>
        <p:txBody>
          <a:bodyPr/>
          <a:p>
            <a:r>
              <a:rPr lang="en-US" altLang="zh-CN" b="1"/>
              <a:t>       </a:t>
            </a:r>
            <a:r>
              <a:rPr lang="zh-CN" altLang="en-US" b="1"/>
              <a:t>陈康肃公尧（</a:t>
            </a:r>
            <a:r>
              <a:rPr lang="en-US" altLang="zh-CN" b="1"/>
              <a:t>y</a:t>
            </a:r>
            <a:r>
              <a:rPr lang="en-US" altLang="zh-CN" b="1">
                <a:cs typeface="Calibri" panose="020F0502020204030204" pitchFamily="34" charset="0"/>
              </a:rPr>
              <a:t>á</a:t>
            </a:r>
            <a:r>
              <a:rPr lang="en-US" altLang="zh-CN" b="1"/>
              <a:t>o</a:t>
            </a:r>
            <a:r>
              <a:rPr lang="zh-CN" altLang="en-US" b="1"/>
              <a:t>）咨（z ī) </a:t>
            </a:r>
            <a:r>
              <a:rPr lang="zh-CN" altLang="en-US" b="1">
                <a:solidFill>
                  <a:srgbClr val="FF0000"/>
                </a:solidFill>
              </a:rPr>
              <a:t>善</a:t>
            </a:r>
            <a:r>
              <a:rPr lang="zh-CN" altLang="en-US" b="1"/>
              <a:t>射，当世无双 ，公亦</a:t>
            </a:r>
            <a:r>
              <a:rPr lang="zh-CN" altLang="en-US" b="1">
                <a:solidFill>
                  <a:srgbClr val="FF0000"/>
                </a:solidFill>
              </a:rPr>
              <a:t>以</a:t>
            </a:r>
            <a:r>
              <a:rPr lang="zh-CN" altLang="en-US" b="1"/>
              <a:t>此</a:t>
            </a:r>
            <a:r>
              <a:rPr lang="zh-CN" altLang="en-US" b="1">
                <a:solidFill>
                  <a:srgbClr val="FF0000"/>
                </a:solidFill>
              </a:rPr>
              <a:t>自矜</a:t>
            </a:r>
            <a:r>
              <a:rPr lang="zh-CN" altLang="en-US" b="1"/>
              <a:t>（jīn）。</a:t>
            </a:r>
            <a:r>
              <a:rPr lang="zh-CN" altLang="en-US" b="1">
                <a:solidFill>
                  <a:srgbClr val="FF0000"/>
                </a:solidFill>
              </a:rPr>
              <a:t>尝</a:t>
            </a:r>
            <a:r>
              <a:rPr lang="zh-CN" altLang="en-US" b="1"/>
              <a:t>射</a:t>
            </a:r>
            <a:r>
              <a:rPr lang="zh-CN" altLang="en-US" b="1">
                <a:solidFill>
                  <a:srgbClr val="FF0000"/>
                </a:solidFill>
              </a:rPr>
              <a:t>于</a:t>
            </a:r>
            <a:r>
              <a:rPr lang="zh-CN" altLang="en-US" b="1"/>
              <a:t>家圃（</a:t>
            </a:r>
            <a:r>
              <a:rPr lang="zh-CN" altLang="en-US" b="1">
                <a:sym typeface="+mn-ea"/>
              </a:rPr>
              <a:t>pǔ</a:t>
            </a:r>
            <a:r>
              <a:rPr lang="zh-CN" altLang="en-US" b="1"/>
              <a:t>），有卖油翁</a:t>
            </a:r>
            <a:r>
              <a:rPr lang="zh-CN" altLang="en-US" b="1">
                <a:solidFill>
                  <a:srgbClr val="FF0000"/>
                </a:solidFill>
              </a:rPr>
              <a:t>释</a:t>
            </a:r>
            <a:r>
              <a:rPr lang="zh-CN" altLang="en-US" b="1"/>
              <a:t>担(dàn</a:t>
            </a:r>
            <a:r>
              <a:rPr lang="zh-CN" altLang="en-US" b="1">
                <a:solidFill>
                  <a:schemeClr val="tx1"/>
                </a:solidFill>
              </a:rPr>
              <a:t>)</a:t>
            </a:r>
            <a:r>
              <a:rPr lang="zh-CN" altLang="en-US" b="1">
                <a:solidFill>
                  <a:srgbClr val="FF0000"/>
                </a:solidFill>
              </a:rPr>
              <a:t>而</a:t>
            </a:r>
            <a:r>
              <a:rPr lang="zh-CN" altLang="en-US" b="1"/>
              <a:t>立，</a:t>
            </a:r>
            <a:r>
              <a:rPr lang="zh-CN" altLang="en-US" b="1">
                <a:solidFill>
                  <a:srgbClr val="FF0000"/>
                </a:solidFill>
              </a:rPr>
              <a:t>睨</a:t>
            </a:r>
            <a:r>
              <a:rPr lang="zh-CN" altLang="en-US" b="1"/>
              <a:t>（nì）之，久</a:t>
            </a:r>
            <a:r>
              <a:rPr lang="zh-CN" altLang="en-US" b="1">
                <a:solidFill>
                  <a:srgbClr val="FF0000"/>
                </a:solidFill>
              </a:rPr>
              <a:t>而</a:t>
            </a:r>
            <a:r>
              <a:rPr lang="zh-CN" altLang="en-US" b="1"/>
              <a:t>不</a:t>
            </a:r>
            <a:r>
              <a:rPr lang="zh-CN" altLang="en-US" b="1">
                <a:solidFill>
                  <a:srgbClr val="FF0000"/>
                </a:solidFill>
              </a:rPr>
              <a:t>去</a:t>
            </a:r>
            <a:r>
              <a:rPr lang="zh-CN" altLang="en-US" b="1"/>
              <a:t>。见其发矢（shǐ）十中八九，</a:t>
            </a:r>
            <a:r>
              <a:rPr lang="zh-CN" altLang="en-US" b="1">
                <a:solidFill>
                  <a:srgbClr val="FF0000"/>
                </a:solidFill>
              </a:rPr>
              <a:t>但</a:t>
            </a:r>
            <a:r>
              <a:rPr lang="zh-CN" altLang="en-US" b="1"/>
              <a:t>微颔（hàn）</a:t>
            </a:r>
            <a:r>
              <a:rPr lang="zh-CN" altLang="en-US" b="1">
                <a:solidFill>
                  <a:srgbClr val="FF0000"/>
                </a:solidFill>
              </a:rPr>
              <a:t>之</a:t>
            </a:r>
            <a:r>
              <a:rPr lang="zh-CN" altLang="en-US" b="1"/>
              <a:t>。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b="1"/>
              <a:t>       康肃问曰：“</a:t>
            </a:r>
            <a:r>
              <a:rPr lang="zh-CN" altLang="en-US" b="1">
                <a:solidFill>
                  <a:srgbClr val="FF0000"/>
                </a:solidFill>
              </a:rPr>
              <a:t>汝</a:t>
            </a:r>
            <a:r>
              <a:rPr lang="zh-CN" altLang="en-US" b="1"/>
              <a:t>（rǔ）亦知射乎？吾射不亦精乎？”翁曰：“</a:t>
            </a:r>
            <a:r>
              <a:rPr lang="zh-CN" altLang="en-US" b="1">
                <a:solidFill>
                  <a:srgbClr val="FF0000"/>
                </a:solidFill>
              </a:rPr>
              <a:t>无他</a:t>
            </a:r>
            <a:r>
              <a:rPr lang="zh-CN" altLang="en-US" b="1"/>
              <a:t>， 但手熟（shú）</a:t>
            </a:r>
            <a:r>
              <a:rPr lang="zh-CN" altLang="en-US" b="1">
                <a:solidFill>
                  <a:srgbClr val="FF0000"/>
                </a:solidFill>
              </a:rPr>
              <a:t>尔</a:t>
            </a:r>
            <a:r>
              <a:rPr lang="zh-CN" altLang="en-US" b="1"/>
              <a:t>。”康肃忿（fèn）然曰：“尔</a:t>
            </a:r>
            <a:r>
              <a:rPr lang="zh-CN" altLang="en-US" b="1">
                <a:solidFill>
                  <a:srgbClr val="FF0000"/>
                </a:solidFill>
              </a:rPr>
              <a:t>安</a:t>
            </a:r>
            <a:r>
              <a:rPr lang="zh-CN" altLang="en-US" b="1"/>
              <a:t>敢</a:t>
            </a:r>
            <a:r>
              <a:rPr lang="zh-CN" altLang="en-US" b="1">
                <a:solidFill>
                  <a:srgbClr val="FF0000"/>
                </a:solidFill>
              </a:rPr>
              <a:t>轻</a:t>
            </a:r>
            <a:r>
              <a:rPr lang="zh-CN" altLang="en-US" b="1"/>
              <a:t>吾射！”翁曰：“</a:t>
            </a:r>
            <a:r>
              <a:rPr lang="zh-CN" altLang="en-US" b="1">
                <a:solidFill>
                  <a:srgbClr val="FF0000"/>
                </a:solidFill>
              </a:rPr>
              <a:t>以</a:t>
            </a:r>
            <a:r>
              <a:rPr lang="zh-CN" altLang="en-US" b="1"/>
              <a:t>我酌（zhuó）油知之。”</a:t>
            </a:r>
            <a:r>
              <a:rPr lang="zh-CN" altLang="en-US" b="1">
                <a:solidFill>
                  <a:srgbClr val="FF0000"/>
                </a:solidFill>
              </a:rPr>
              <a:t>乃</a:t>
            </a:r>
            <a:r>
              <a:rPr lang="zh-CN" altLang="en-US" b="1"/>
              <a:t>取一葫芦</a:t>
            </a:r>
            <a:r>
              <a:rPr lang="zh-CN" altLang="en-US" b="1">
                <a:solidFill>
                  <a:srgbClr val="FF0000"/>
                </a:solidFill>
              </a:rPr>
              <a:t>置</a:t>
            </a:r>
            <a:r>
              <a:rPr lang="zh-CN" altLang="en-US" b="1"/>
              <a:t>于地，</a:t>
            </a:r>
            <a:r>
              <a:rPr lang="zh-CN" altLang="en-US" b="1">
                <a:solidFill>
                  <a:srgbClr val="FF0000"/>
                </a:solidFill>
              </a:rPr>
              <a:t>以</a:t>
            </a:r>
            <a:r>
              <a:rPr lang="zh-CN" altLang="en-US" b="1"/>
              <a:t>钱覆其口，徐</a:t>
            </a:r>
            <a:r>
              <a:rPr lang="zh-CN" altLang="en-US" b="1">
                <a:solidFill>
                  <a:srgbClr val="FF0000"/>
                </a:solidFill>
              </a:rPr>
              <a:t>以</a:t>
            </a:r>
            <a:r>
              <a:rPr lang="zh-CN" altLang="en-US" b="1"/>
              <a:t>杓（sháo）</a:t>
            </a:r>
            <a:r>
              <a:rPr lang="zh-CN" altLang="en-US" b="1">
                <a:solidFill>
                  <a:srgbClr val="FF0000"/>
                </a:solidFill>
              </a:rPr>
              <a:t>酌</a:t>
            </a:r>
            <a:r>
              <a:rPr lang="zh-CN" altLang="en-US" b="1"/>
              <a:t>油</a:t>
            </a:r>
            <a:r>
              <a:rPr lang="zh-CN" altLang="en-US" b="1">
                <a:solidFill>
                  <a:srgbClr val="FF0000"/>
                </a:solidFill>
              </a:rPr>
              <a:t>沥</a:t>
            </a:r>
            <a:r>
              <a:rPr lang="zh-CN" altLang="en-US" b="1"/>
              <a:t>（</a:t>
            </a:r>
            <a:r>
              <a:rPr lang="zh-CN" altLang="en-US" b="1">
                <a:sym typeface="+mn-ea"/>
              </a:rPr>
              <a:t>lì）</a:t>
            </a:r>
            <a:r>
              <a:rPr lang="zh-CN" altLang="en-US" b="1"/>
              <a:t>之，</a:t>
            </a:r>
            <a:r>
              <a:rPr lang="zh-CN" altLang="en-US" b="1">
                <a:solidFill>
                  <a:srgbClr val="FF0000"/>
                </a:solidFill>
              </a:rPr>
              <a:t>自</a:t>
            </a:r>
            <a:r>
              <a:rPr lang="zh-CN" altLang="en-US" b="1"/>
              <a:t>钱孔入，</a:t>
            </a:r>
            <a:r>
              <a:rPr lang="zh-CN" altLang="en-US" b="1">
                <a:solidFill>
                  <a:srgbClr val="FF0000"/>
                </a:solidFill>
              </a:rPr>
              <a:t>而</a:t>
            </a:r>
            <a:r>
              <a:rPr lang="zh-CN" altLang="en-US" b="1"/>
              <a:t>钱不湿。因曰：“我亦无他，</a:t>
            </a:r>
            <a:r>
              <a:rPr lang="zh-CN" altLang="en-US" b="1">
                <a:solidFill>
                  <a:srgbClr val="FF0000"/>
                </a:solidFill>
              </a:rPr>
              <a:t>唯</a:t>
            </a:r>
            <a:r>
              <a:rPr lang="zh-CN" altLang="en-US" b="1"/>
              <a:t>手熟（shú）</a:t>
            </a:r>
            <a:r>
              <a:rPr lang="zh-CN" altLang="en-US" b="1">
                <a:solidFill>
                  <a:srgbClr val="FF0000"/>
                </a:solidFill>
              </a:rPr>
              <a:t>尔</a:t>
            </a:r>
            <a:r>
              <a:rPr lang="zh-CN" altLang="en-US" b="1"/>
              <a:t>。”康肃笑</a:t>
            </a:r>
            <a:r>
              <a:rPr lang="zh-CN" altLang="en-US" b="1">
                <a:solidFill>
                  <a:srgbClr val="FF0000"/>
                </a:solidFill>
              </a:rPr>
              <a:t>而遣</a:t>
            </a:r>
            <a:r>
              <a:rPr lang="zh-CN" altLang="en-US" b="1"/>
              <a:t>（qiǎn）</a:t>
            </a:r>
            <a:r>
              <a:rPr lang="zh-CN" altLang="en-US" b="1">
                <a:solidFill>
                  <a:srgbClr val="FF0000"/>
                </a:solidFill>
              </a:rPr>
              <a:t>之</a:t>
            </a:r>
            <a:r>
              <a:rPr lang="zh-CN" altLang="en-US" b="1"/>
              <a:t>。</a:t>
            </a:r>
            <a:endParaRPr lang="zh-CN" altLang="en-US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 ">
  <a:themeElements>
    <a:clrScheme name="1_默认设计模板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3198</Words>
  <Application>WPS 演示</Application>
  <PresentationFormat>全屏显示(4:3)</PresentationFormat>
  <Paragraphs>241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Calibri</vt:lpstr>
      <vt:lpstr>隶书</vt:lpstr>
      <vt:lpstr>微软雅黑</vt:lpstr>
      <vt:lpstr>黑体</vt:lpstr>
      <vt:lpstr>隶书</vt:lpstr>
      <vt:lpstr>Arial</vt:lpstr>
      <vt:lpstr>华文新魏</vt:lpstr>
      <vt:lpstr>楷体_GB2312</vt:lpstr>
      <vt:lpstr>新宋体</vt:lpstr>
      <vt:lpstr>Times New Roman</vt:lpstr>
      <vt:lpstr>Comic Sans MS</vt:lpstr>
      <vt:lpstr>华文行楷</vt:lpstr>
      <vt:lpstr>第一PPT模板网-WWW.1PPT.COM </vt:lpstr>
      <vt:lpstr>PowerPoint 演示文稿</vt:lpstr>
      <vt:lpstr>PowerPoint 演示文稿</vt:lpstr>
      <vt:lpstr>我国古代的六艺指什么? （六种技能）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category>第一PPT模板网-WWW.1PPT.COM</cp:category>
  <cp:lastModifiedBy>Administrator</cp:lastModifiedBy>
  <cp:revision>472</cp:revision>
  <dcterms:created xsi:type="dcterms:W3CDTF">2008-03-12T10:55:00Z</dcterms:created>
  <dcterms:modified xsi:type="dcterms:W3CDTF">2017-03-26T05:01:24Z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