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removePersonalInfoOnSave="1">
  <p:sldMasterIdLst>
    <p:sldMasterId id="2147483648" r:id="rId2"/>
    <p:sldMasterId id="2147483656" r:id="rId3"/>
  </p:sldMasterIdLst>
  <p:notesMasterIdLst>
    <p:notesMasterId r:id="rId4"/>
  </p:notesMasterIdLst>
  <p:sldIdLst>
    <p:sldId id="3320" r:id="rId5"/>
    <p:sldId id="3216" r:id="rId6"/>
    <p:sldId id="3412" r:id="rId7"/>
    <p:sldId id="3273" r:id="rId8"/>
    <p:sldId id="3363" r:id="rId9"/>
    <p:sldId id="3364" r:id="rId10"/>
    <p:sldId id="3276" r:id="rId11"/>
    <p:sldId id="3362" r:id="rId12"/>
    <p:sldId id="3365" r:id="rId13"/>
    <p:sldId id="3217" r:id="rId14"/>
    <p:sldId id="3218" r:id="rId15"/>
    <p:sldId id="3219" r:id="rId16"/>
    <p:sldId id="3220" r:id="rId17"/>
    <p:sldId id="3221" r:id="rId18"/>
    <p:sldId id="3222" r:id="rId19"/>
    <p:sldId id="3224" r:id="rId20"/>
    <p:sldId id="3366" r:id="rId21"/>
    <p:sldId id="3225" r:id="rId22"/>
    <p:sldId id="3226" r:id="rId23"/>
    <p:sldId id="3227" r:id="rId24"/>
    <p:sldId id="3368" r:id="rId25"/>
    <p:sldId id="3228" r:id="rId26"/>
    <p:sldId id="3369" r:id="rId27"/>
    <p:sldId id="3239" r:id="rId28"/>
    <p:sldId id="3241" r:id="rId29"/>
    <p:sldId id="3242" r:id="rId30"/>
    <p:sldId id="3243" r:id="rId31"/>
    <p:sldId id="3244" r:id="rId32"/>
    <p:sldId id="3245" r:id="rId33"/>
    <p:sldId id="3370" r:id="rId34"/>
    <p:sldId id="3371" r:id="rId35"/>
    <p:sldId id="3372" r:id="rId36"/>
    <p:sldId id="3373" r:id="rId37"/>
    <p:sldId id="3374" r:id="rId38"/>
    <p:sldId id="3375" r:id="rId39"/>
    <p:sldId id="3376" r:id="rId40"/>
    <p:sldId id="3377" r:id="rId41"/>
    <p:sldId id="3378" r:id="rId42"/>
    <p:sldId id="3379" r:id="rId43"/>
    <p:sldId id="3380" r:id="rId44"/>
    <p:sldId id="3381" r:id="rId45"/>
    <p:sldId id="3382" r:id="rId46"/>
    <p:sldId id="3383" r:id="rId47"/>
    <p:sldId id="3384" r:id="rId48"/>
    <p:sldId id="3386" r:id="rId49"/>
    <p:sldId id="3316" r:id="rId50"/>
    <p:sldId id="3387" r:id="rId51"/>
    <p:sldId id="3246" r:id="rId52"/>
    <p:sldId id="3247" r:id="rId53"/>
    <p:sldId id="3248" r:id="rId54"/>
  </p:sldIdLst>
  <p:sldSz cx="12858750" cy="7232650"/>
  <p:notesSz cx="6858000" cy="9144000"/>
  <p:custDataLst>
    <p:tags r:id="rId55"/>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varScale="1">
        <p:scale>
          <a:sx n="70" d="100"/>
          <a:sy n="70" d="100"/>
        </p:scale>
        <p:origin x="-210" y="-102"/>
      </p:cViewPr>
      <p:guideLst>
        <p:guide orient="horz" pos="373"/>
        <p:guide orient="horz" pos="4172"/>
        <p:guide pos="4105"/>
        <p:guide pos="528"/>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tags" Target="tags/tag13.xml" /><Relationship Id="rId56" Type="http://schemas.openxmlformats.org/officeDocument/2006/relationships/presProps" Target="presProps.xml" /><Relationship Id="rId57" Type="http://schemas.openxmlformats.org/officeDocument/2006/relationships/viewProps" Target="viewProps.xml" /><Relationship Id="rId58" Type="http://schemas.openxmlformats.org/officeDocument/2006/relationships/theme" Target="theme/theme1.xml" /><Relationship Id="rId59"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2020/9/8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505" name="幻灯片图像占位符 1"/>
          <p:cNvSpPr>
            <a:spLocks noGrp="1" noRot="1" noChangeAspect="1"/>
          </p:cNvSpPr>
          <p:nvPr>
            <p:ph type="sldImg"/>
          </p:nvPr>
        </p:nvSpPr>
        <p:spPr/>
      </p:sp>
      <p:sp>
        <p:nvSpPr>
          <p:cNvPr id="21506" name="备注占位符 2"/>
          <p:cNvSpPr>
            <a:spLocks noGrp="1"/>
          </p:cNvSpPr>
          <p:nvPr>
            <p:ph type="body" idx="1"/>
          </p:nvPr>
        </p:nvSpPr>
        <p:spPr/>
        <p:txBody>
          <a:bodyPr lIns="91440" tIns="45720" rIns="91440" bIns="45720" anchor="t"/>
          <a:lstStyle/>
          <a:p>
            <a:pPr lvl="0"/>
            <a:endParaRPr lang="zh-CN" altLang="en-US"/>
          </a:p>
        </p:txBody>
      </p:sp>
      <p:sp>
        <p:nvSpPr>
          <p:cNvPr id="2150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pPr lvl="0" algn="r"/>
              <a:t>11</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3553" name="幻灯片图像占位符 1"/>
          <p:cNvSpPr>
            <a:spLocks noGrp="1" noRot="1" noChangeAspect="1"/>
          </p:cNvSpPr>
          <p:nvPr>
            <p:ph type="sldImg"/>
          </p:nvPr>
        </p:nvSpPr>
        <p:spPr/>
      </p:sp>
      <p:sp>
        <p:nvSpPr>
          <p:cNvPr id="23554" name="备注占位符 2"/>
          <p:cNvSpPr>
            <a:spLocks noGrp="1"/>
          </p:cNvSpPr>
          <p:nvPr>
            <p:ph type="body" idx="1"/>
          </p:nvPr>
        </p:nvSpPr>
        <p:spPr/>
        <p:txBody>
          <a:bodyPr lIns="91440" tIns="45720" rIns="91440" bIns="45720" anchor="t"/>
          <a:lstStyle/>
          <a:p>
            <a:pPr lvl="0"/>
            <a:endParaRPr lang="zh-CN" altLang="en-US"/>
          </a:p>
        </p:txBody>
      </p:sp>
      <p:sp>
        <p:nvSpPr>
          <p:cNvPr id="2355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pPr lvl="0" algn="r"/>
              <a:t>12</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5601" name="幻灯片图像占位符 1"/>
          <p:cNvSpPr>
            <a:spLocks noGrp="1" noRot="1" noChangeAspect="1"/>
          </p:cNvSpPr>
          <p:nvPr>
            <p:ph type="sldImg"/>
          </p:nvPr>
        </p:nvSpPr>
        <p:spPr/>
      </p:sp>
      <p:sp>
        <p:nvSpPr>
          <p:cNvPr id="25602" name="备注占位符 2"/>
          <p:cNvSpPr>
            <a:spLocks noGrp="1"/>
          </p:cNvSpPr>
          <p:nvPr>
            <p:ph type="body" idx="1"/>
          </p:nvPr>
        </p:nvSpPr>
        <p:spPr/>
        <p:txBody>
          <a:bodyPr lIns="91440" tIns="45720" rIns="91440" bIns="45720" anchor="t"/>
          <a:lstStyle/>
          <a:p>
            <a:pPr lvl="0"/>
            <a:endParaRPr lang="zh-CN" altLang="en-US"/>
          </a:p>
        </p:txBody>
      </p:sp>
      <p:sp>
        <p:nvSpPr>
          <p:cNvPr id="2560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pPr lvl="0" algn="r"/>
              <a:t>13</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4817" name="幻灯片图像占位符 1"/>
          <p:cNvSpPr>
            <a:spLocks noGrp="1" noRot="1" noChangeAspect="1"/>
          </p:cNvSpPr>
          <p:nvPr>
            <p:ph type="sldImg"/>
          </p:nvPr>
        </p:nvSpPr>
        <p:spPr/>
      </p:sp>
      <p:sp>
        <p:nvSpPr>
          <p:cNvPr id="34818" name="备注占位符 2"/>
          <p:cNvSpPr>
            <a:spLocks noGrp="1"/>
          </p:cNvSpPr>
          <p:nvPr>
            <p:ph type="body" idx="1"/>
          </p:nvPr>
        </p:nvSpPr>
        <p:spPr/>
        <p:txBody>
          <a:bodyPr lIns="91440" tIns="45720" rIns="91440" bIns="45720" anchor="t"/>
          <a:lstStyle/>
          <a:p>
            <a:pPr lvl="0"/>
            <a:endParaRPr lang="zh-CN" altLang="en-US"/>
          </a:p>
        </p:txBody>
      </p:sp>
      <p:sp>
        <p:nvSpPr>
          <p:cNvPr id="3481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pPr lvl="0" algn="r"/>
              <a:t>22</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4817" name="幻灯片图像占位符 1"/>
          <p:cNvSpPr>
            <a:spLocks noGrp="1" noRot="1" noChangeAspect="1"/>
          </p:cNvSpPr>
          <p:nvPr>
            <p:ph type="sldImg"/>
          </p:nvPr>
        </p:nvSpPr>
        <p:spPr/>
      </p:sp>
      <p:sp>
        <p:nvSpPr>
          <p:cNvPr id="34818" name="备注占位符 2"/>
          <p:cNvSpPr>
            <a:spLocks noGrp="1"/>
          </p:cNvSpPr>
          <p:nvPr>
            <p:ph type="body" idx="1"/>
          </p:nvPr>
        </p:nvSpPr>
        <p:spPr/>
        <p:txBody>
          <a:bodyPr lIns="91440" tIns="45720" rIns="91440" bIns="45720" anchor="t"/>
          <a:lstStyle/>
          <a:p>
            <a:pPr lvl="0"/>
            <a:endParaRPr lang="zh-CN" altLang="en-US"/>
          </a:p>
        </p:txBody>
      </p:sp>
      <p:sp>
        <p:nvSpPr>
          <p:cNvPr id="3481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pPr lvl="0" algn="r"/>
              <a:t>23</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5" name="幻灯片图像占位符 1"/>
          <p:cNvSpPr>
            <a:spLocks noGrp="1" noRot="1" noChangeAspect="1"/>
          </p:cNvSpPr>
          <p:nvPr>
            <p:ph type="sldImg"/>
          </p:nvPr>
        </p:nvSpPr>
        <p:spPr/>
      </p:sp>
      <p:sp>
        <p:nvSpPr>
          <p:cNvPr id="52226" name="备注占位符 2"/>
          <p:cNvSpPr>
            <a:spLocks noGrp="1"/>
          </p:cNvSpPr>
          <p:nvPr>
            <p:ph type="body" idx="1"/>
          </p:nvPr>
        </p:nvSpPr>
        <p:spPr/>
        <p:txBody>
          <a:bodyPr lIns="91440" tIns="45720" rIns="91440" bIns="45720" anchor="t"/>
          <a:lstStyle/>
          <a:p>
            <a:pPr lvl="0"/>
            <a:endParaRPr lang="zh-CN" altLang="en-US"/>
          </a:p>
        </p:txBody>
      </p:sp>
      <p:sp>
        <p:nvSpPr>
          <p:cNvPr id="5222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Calibri" panose="020f0502020204030204" pitchFamily="34" charset="0"/>
                <a:ea typeface="宋体" panose="02010600030101010101" pitchFamily="2" charset="-122"/>
              </a:rPr>
              <a:pPr lvl="0" algn="r"/>
              <a:t>27</a:t>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1"/>
          <p:cNvSpPr>
            <a:spLocks noGrp="1" noRot="1" noChangeAspect="1"/>
          </p:cNvSpPr>
          <p:nvPr>
            <p:ph type="sldImg"/>
          </p:nvPr>
        </p:nvSpPr>
        <p:spPr/>
      </p:sp>
      <p:sp>
        <p:nvSpPr>
          <p:cNvPr id="57346" name="备注占位符 2"/>
          <p:cNvSpPr>
            <a:spLocks noGrp="1"/>
          </p:cNvSpPr>
          <p:nvPr>
            <p:ph type="body" idx="1"/>
          </p:nvPr>
        </p:nvSpPr>
        <p:spPr/>
        <p:txBody>
          <a:bodyPr lIns="91440" tIns="45720" rIns="91440" bIns="45720" anchor="t"/>
          <a:lstStyle/>
          <a:p>
            <a:pPr lvl="0"/>
            <a:endParaRPr lang="zh-CN" altLang="en-US"/>
          </a:p>
        </p:txBody>
      </p:sp>
      <p:sp>
        <p:nvSpPr>
          <p:cNvPr id="5734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en-US" altLang="zh-CN" sz="1200">
                <a:latin typeface="Calibri" panose="020f0502020204030204" pitchFamily="34" charset="0"/>
                <a:ea typeface="宋体" panose="02010600030101010101" pitchFamily="2" charset="-122"/>
              </a:rPr>
              <a:pPr lvl="0" algn="r"/>
              <a:t>49</a:t>
            </a:fld>
            <a:endParaRPr lang="en-US" altLang="zh-CN" sz="120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pPr>
                <a:defRPr/>
              </a:pPr>
              <a:t>2020/9/8</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77342" y="1803140"/>
            <a:ext cx="11090672" cy="3008581"/>
          </a:xfrm>
          <a:prstGeom prst="rect">
            <a:avLst/>
          </a:prstGeom>
        </p:spPr>
        <p:txBody>
          <a:bodyPr anchor="b"/>
          <a:lstStyle>
            <a:lvl1pPr>
              <a:defRPr sz="6330"/>
            </a:lvl1p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877342" y="4840184"/>
            <a:ext cx="11090672" cy="1582142"/>
          </a:xfrm>
          <a:prstGeom prst="rect">
            <a:avLst/>
          </a:prstGeom>
        </p:spPr>
        <p:txBody>
          <a:bodyPr/>
          <a:lstStyle>
            <a:lvl1pPr marL="0" indent="0">
              <a:buNone/>
              <a:defRPr sz="2530">
                <a:solidFill>
                  <a:schemeClr val="tx1">
                    <a:tint val="75000"/>
                  </a:schemeClr>
                </a:solidFill>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fontAlgn="auto"/>
            <a:r>
              <a:rPr lang="zh-CN" altLang="en-US" strike="noStrike" noProof="1"/>
              <a:t>单击此处编辑母版文本样式</a:t>
            </a:r>
          </a:p>
        </p:txBody>
      </p:sp>
      <p:sp>
        <p:nvSpPr>
          <p:cNvPr id="4" name="日期占位符 3"/>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5" name="页脚占位符 4"/>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6" name="灯片编号占位符 5"/>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a:prstGeom prst="rect">
            <a:avLst/>
          </a:prstGeom>
        </p:spPr>
        <p:txBody>
          <a:bodyPr/>
          <a:lstStyle/>
          <a:p>
            <a:pPr fontAlgn="auto"/>
            <a:r>
              <a:rPr lang="zh-CN" altLang="en-US" strike="noStrike" noProof="1"/>
              <a:t>单击此处编辑母版标题样式</a:t>
            </a:r>
          </a:p>
        </p:txBody>
      </p:sp>
      <p:sp>
        <p:nvSpPr>
          <p:cNvPr id="3" name="内容占位符 2"/>
          <p:cNvSpPr>
            <a:spLocks noGrp="1"/>
          </p:cNvSpPr>
          <p:nvPr>
            <p:ph sz="half" idx="1"/>
          </p:nvPr>
        </p:nvSpPr>
        <p:spPr>
          <a:xfrm>
            <a:off x="884039" y="1925358"/>
            <a:ext cx="5464969" cy="4589050"/>
          </a:xfrm>
          <a:prstGeom prst="rect">
            <a:avLst/>
          </a:prstGeo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nvPr>
        </p:nvSpPr>
        <p:spPr>
          <a:xfrm>
            <a:off x="6509742" y="1925358"/>
            <a:ext cx="5464969" cy="4589050"/>
          </a:xfrm>
          <a:prstGeom prst="rect">
            <a:avLst/>
          </a:prstGeo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6" name="页脚占位符 5"/>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7" name="灯片编号占位符 6"/>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85714" y="385072"/>
            <a:ext cx="11090672" cy="1397978"/>
          </a:xfrm>
          <a:prstGeom prst="rect">
            <a:avLst/>
          </a:prstGeom>
        </p:spPr>
        <p:txBody>
          <a:body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885714" y="1773004"/>
            <a:ext cx="5439853" cy="868922"/>
          </a:xfrm>
          <a:prstGeom prst="rect">
            <a:avLst/>
          </a:prstGeo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fontAlgn="auto"/>
            <a:r>
              <a:rPr lang="zh-CN" altLang="en-US" strike="noStrike" noProof="1"/>
              <a:t>单击此处编辑母版文本样式</a:t>
            </a:r>
          </a:p>
        </p:txBody>
      </p:sp>
      <p:sp>
        <p:nvSpPr>
          <p:cNvPr id="4" name="内容占位符 3"/>
          <p:cNvSpPr>
            <a:spLocks noGrp="1"/>
          </p:cNvSpPr>
          <p:nvPr>
            <p:ph sz="half" idx="2"/>
          </p:nvPr>
        </p:nvSpPr>
        <p:spPr>
          <a:xfrm>
            <a:off x="885714" y="2641926"/>
            <a:ext cx="5439853" cy="3885876"/>
          </a:xfrm>
          <a:prstGeom prst="rect">
            <a:avLst/>
          </a:prstGeo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nvPr>
        </p:nvSpPr>
        <p:spPr>
          <a:xfrm>
            <a:off x="6509742" y="1773004"/>
            <a:ext cx="5466644" cy="868922"/>
          </a:xfrm>
          <a:prstGeom prst="rect">
            <a:avLst/>
          </a:prstGeo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fontAlgn="auto"/>
            <a:r>
              <a:rPr lang="zh-CN" altLang="en-US" strike="noStrike" noProof="1"/>
              <a:t>单击此处编辑母版文本样式</a:t>
            </a:r>
          </a:p>
        </p:txBody>
      </p:sp>
      <p:sp>
        <p:nvSpPr>
          <p:cNvPr id="6" name="内容占位符 5"/>
          <p:cNvSpPr>
            <a:spLocks noGrp="1"/>
          </p:cNvSpPr>
          <p:nvPr>
            <p:ph sz="quarter" idx="4"/>
          </p:nvPr>
        </p:nvSpPr>
        <p:spPr>
          <a:xfrm>
            <a:off x="6509742" y="2641926"/>
            <a:ext cx="5466644" cy="3885876"/>
          </a:xfrm>
          <a:prstGeom prst="rect">
            <a:avLst/>
          </a:prstGeom>
        </p:spPr>
        <p:txBody>
          <a:body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8" name="页脚占位符 7"/>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9" name="灯片编号占位符 8"/>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a:prstGeom prst="rect">
            <a:avLst/>
          </a:prstGeom>
        </p:spPr>
        <p:txBody>
          <a:bodyPr/>
          <a:lstStyle/>
          <a:p>
            <a:pPr fontAlgn="auto"/>
            <a:r>
              <a:rPr lang="zh-CN" altLang="en-US" strike="noStrike" noProof="1"/>
              <a:t>单击此处编辑母版标题样式</a:t>
            </a:r>
          </a:p>
        </p:txBody>
      </p:sp>
      <p:sp>
        <p:nvSpPr>
          <p:cNvPr id="3" name="日期占位符 2"/>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4" name="页脚占位符 3"/>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5" name="灯片编号占位符 4"/>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3" name="页脚占位符 2"/>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4" name="灯片编号占位符 3"/>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85714" y="482177"/>
            <a:ext cx="4147281" cy="1687618"/>
          </a:xfrm>
          <a:prstGeom prst="rect">
            <a:avLst/>
          </a:prstGeom>
        </p:spPr>
        <p:txBody>
          <a:bodyPr anchor="b"/>
          <a:lstStyle>
            <a:lvl1pPr>
              <a:defRPr sz="3375"/>
            </a:lvl1pPr>
          </a:lstStyle>
          <a:p>
            <a:pPr fontAlgn="auto"/>
            <a:r>
              <a:rPr lang="zh-CN" altLang="en-US" strike="noStrike" noProof="1"/>
              <a:t>单击此处编辑母版标题样式</a:t>
            </a:r>
          </a:p>
        </p:txBody>
      </p:sp>
      <p:sp>
        <p:nvSpPr>
          <p:cNvPr id="3" name="内容占位符 2"/>
          <p:cNvSpPr>
            <a:spLocks noGrp="1"/>
          </p:cNvSpPr>
          <p:nvPr>
            <p:ph idx="1"/>
          </p:nvPr>
        </p:nvSpPr>
        <p:spPr>
          <a:xfrm>
            <a:off x="5466644" y="1041368"/>
            <a:ext cx="6509742" cy="5139869"/>
          </a:xfrm>
          <a:prstGeom prst="rect">
            <a:avLst/>
          </a:prstGeom>
        </p:spPr>
        <p:txBody>
          <a:bodyPr/>
          <a:lstStyle>
            <a:lvl1pPr>
              <a:defRPr sz="3375"/>
            </a:lvl1pPr>
            <a:lvl2pPr>
              <a:defRPr sz="2955"/>
            </a:lvl2pPr>
            <a:lvl3pPr>
              <a:defRPr sz="2530"/>
            </a:lvl3pPr>
            <a:lvl4pPr>
              <a:defRPr sz="2110"/>
            </a:lvl4pPr>
            <a:lvl5pPr>
              <a:defRPr sz="2110"/>
            </a:lvl5pPr>
            <a:lvl6pPr>
              <a:defRPr sz="2110"/>
            </a:lvl6pPr>
            <a:lvl7pPr>
              <a:defRPr sz="2110"/>
            </a:lvl7pPr>
            <a:lvl8pPr>
              <a:defRPr sz="2110"/>
            </a:lvl8pPr>
            <a:lvl9pPr>
              <a:defRPr sz="211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文本占位符 3"/>
          <p:cNvSpPr>
            <a:spLocks noGrp="1"/>
          </p:cNvSpPr>
          <p:nvPr>
            <p:ph type="body" sz="half" idx="2"/>
          </p:nvPr>
        </p:nvSpPr>
        <p:spPr>
          <a:xfrm>
            <a:off x="885714" y="2169795"/>
            <a:ext cx="4147281" cy="4019814"/>
          </a:xfrm>
          <a:prstGeom prst="rect">
            <a:avLst/>
          </a:prstGeo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7625" indent="0">
              <a:buNone/>
              <a:defRPr sz="1055"/>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6" name="页脚占位符 5"/>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7" name="灯片编号占位符 6"/>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85714" y="482177"/>
            <a:ext cx="4147281" cy="1687618"/>
          </a:xfrm>
          <a:prstGeom prst="rect">
            <a:avLst/>
          </a:prstGeom>
        </p:spPr>
        <p:txBody>
          <a:bodyPr anchor="b"/>
          <a:lstStyle>
            <a:lvl1pPr>
              <a:defRPr sz="3375"/>
            </a:lvl1pPr>
          </a:lstStyle>
          <a:p>
            <a:pPr fontAlgn="auto"/>
            <a:r>
              <a:rPr lang="zh-CN" altLang="en-US" strike="noStrike" noProof="1"/>
              <a:t>单击此处编辑母版标题样式</a:t>
            </a:r>
          </a:p>
        </p:txBody>
      </p:sp>
      <p:sp>
        <p:nvSpPr>
          <p:cNvPr id="3" name="图片占位符 2"/>
          <p:cNvSpPr>
            <a:spLocks noGrp="1"/>
          </p:cNvSpPr>
          <p:nvPr>
            <p:ph type="pic" idx="1"/>
          </p:nvPr>
        </p:nvSpPr>
        <p:spPr>
          <a:xfrm>
            <a:off x="5466644" y="1041368"/>
            <a:ext cx="6509742" cy="5139869"/>
          </a:xfrm>
          <a:prstGeom prst="rect">
            <a:avLst/>
          </a:prstGeom>
        </p:spPr>
        <p:txBody>
          <a:bodyPr/>
          <a:lstStyle>
            <a:lvl1pPr marL="0" indent="0">
              <a:buNone/>
              <a:defRPr sz="3375"/>
            </a:lvl1pPr>
            <a:lvl2pPr marL="481965" indent="0">
              <a:buNone/>
              <a:defRPr sz="2955"/>
            </a:lvl2pPr>
            <a:lvl3pPr marL="964565" indent="0">
              <a:buNone/>
              <a:defRPr sz="2530"/>
            </a:lvl3pPr>
            <a:lvl4pPr marL="1446530" indent="0">
              <a:buNone/>
              <a:defRPr sz="2110"/>
            </a:lvl4pPr>
            <a:lvl5pPr marL="1928495" indent="0">
              <a:buNone/>
              <a:defRPr sz="2110"/>
            </a:lvl5pPr>
            <a:lvl6pPr marL="2411095" indent="0">
              <a:buNone/>
              <a:defRPr sz="2110"/>
            </a:lvl6pPr>
            <a:lvl7pPr marL="2893060" indent="0">
              <a:buNone/>
              <a:defRPr sz="2110"/>
            </a:lvl7pPr>
            <a:lvl8pPr marL="3375025" indent="0">
              <a:buNone/>
              <a:defRPr sz="2110"/>
            </a:lvl8pPr>
            <a:lvl9pPr marL="3857625" indent="0">
              <a:buNone/>
              <a:defRPr sz="2110"/>
            </a:lvl9pPr>
          </a:lstStyle>
          <a:p>
            <a:pPr fontAlgn="auto"/>
            <a:endParaRPr lang="zh-CN" altLang="en-US" strike="noStrike" noProof="1"/>
          </a:p>
        </p:txBody>
      </p:sp>
      <p:sp>
        <p:nvSpPr>
          <p:cNvPr id="4" name="文本占位符 3"/>
          <p:cNvSpPr>
            <a:spLocks noGrp="1"/>
          </p:cNvSpPr>
          <p:nvPr>
            <p:ph type="body" sz="half" idx="2"/>
          </p:nvPr>
        </p:nvSpPr>
        <p:spPr>
          <a:xfrm>
            <a:off x="885714" y="2169795"/>
            <a:ext cx="4147281" cy="4019814"/>
          </a:xfrm>
          <a:prstGeom prst="rect">
            <a:avLst/>
          </a:prstGeo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7625" indent="0">
              <a:buNone/>
              <a:defRPr sz="1055"/>
            </a:lvl9pPr>
          </a:lstStyle>
          <a:p>
            <a:pPr lvl="0" fontAlgn="auto"/>
            <a:r>
              <a:rPr lang="zh-CN" altLang="en-US" strike="noStrike" noProof="1"/>
              <a:t>单击此处编辑母版文本样式</a:t>
            </a:r>
          </a:p>
        </p:txBody>
      </p:sp>
      <p:sp>
        <p:nvSpPr>
          <p:cNvPr id="5" name="日期占位符 4"/>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6" name="页脚占位符 5"/>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7" name="灯片编号占位符 6"/>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a:prstGeom prst="rect">
            <a:avLst/>
          </a:prstGeom>
        </p:spPr>
        <p:txBody>
          <a:bodyPr/>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a:xfrm>
            <a:off x="884039" y="1925358"/>
            <a:ext cx="11090672" cy="4589050"/>
          </a:xfrm>
          <a:prstGeom prst="rect">
            <a:avLst/>
          </a:prstGeo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5" name="页脚占位符 4"/>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6" name="灯片编号占位符 5"/>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9202043" y="385072"/>
            <a:ext cx="2772668" cy="6129337"/>
          </a:xfrm>
          <a:prstGeom prst="rect">
            <a:avLst/>
          </a:prstGeo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a:xfrm>
            <a:off x="884039" y="385072"/>
            <a:ext cx="8157270" cy="6129337"/>
          </a:xfrm>
          <a:prstGeom prst="rect">
            <a:avLst/>
          </a:prstGeo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nvPr>
        </p:nvSpPr>
        <p:spPr>
          <a:xfrm>
            <a:off x="884039" y="6703595"/>
            <a:ext cx="2893219" cy="385072"/>
          </a:xfrm>
          <a:prstGeom prst="rect">
            <a:avLst/>
          </a:prstGeom>
        </p:spPr>
        <p:txBody>
          <a:bodyPr/>
          <a:lstStyle/>
          <a:p>
            <a:pPr fontAlgn="auto"/>
            <a:fld id="{A7299A6B-0115-4F4D-82E6-9E49BB5B72E3}" type="datetimeFigureOut">
              <a:rPr lang="zh-CN" altLang="en-US" strike="noStrike" noProof="1" smtClean="0">
                <a:latin typeface="+mn-lt"/>
                <a:ea typeface="+mn-ea"/>
                <a:cs typeface="+mn-cs"/>
              </a:rPr>
              <a:pPr fontAlgn="auto"/>
              <a:t>2020/9/8</a:t>
            </a:fld>
            <a:endParaRPr lang="zh-CN" altLang="en-US" strike="noStrike" noProof="1"/>
          </a:p>
        </p:txBody>
      </p:sp>
      <p:sp>
        <p:nvSpPr>
          <p:cNvPr id="5" name="页脚占位符 4"/>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6" name="灯片编号占位符 5"/>
          <p:cNvSpPr>
            <a:spLocks noGrp="1"/>
          </p:cNvSpPr>
          <p:nvPr>
            <p:ph type="sldNum" sz="quarter" idx="12"/>
          </p:nvPr>
        </p:nvSpPr>
        <p:spPr>
          <a:xfrm>
            <a:off x="9081492" y="6703595"/>
            <a:ext cx="2893219" cy="385072"/>
          </a:xfrm>
          <a:prstGeom prst="rect">
            <a:avLst/>
          </a:prstGeom>
        </p:spPr>
        <p:txBody>
          <a:bodyPr/>
          <a:lstStyle/>
          <a:p>
            <a:pPr fontAlgn="auto"/>
            <a:fld id="{1D6D833F-A95A-44FC-B0D7-486FA2684572}"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8_Title Slide">
    <p:spTree>
      <p:nvGrpSpPr>
        <p:cNvPr id="1" name=""/>
        <p:cNvGrpSpPr/>
        <p:nvPr/>
      </p:nvGrpSpPr>
      <p:grpSpPr>
        <a:xfrm>
          <a:off x="0" y="0"/>
          <a:ext cx="0" cy="0"/>
        </a:xfrm>
      </p:grpSpPr>
      <p:sp>
        <p:nvSpPr>
          <p:cNvPr id="7" name="Rectangle 6"/>
          <p:cNvSpPr/>
          <p:nvPr userDrawn="1"/>
        </p:nvSpPr>
        <p:spPr>
          <a:xfrm>
            <a:off x="0" y="0"/>
            <a:ext cx="12858750" cy="723265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z="100" strike="noStrike" noProof="1"/>
          </a:p>
        </p:txBody>
      </p:sp>
      <p:sp>
        <p:nvSpPr>
          <p:cNvPr id="9" name="Title 8"/>
          <p:cNvSpPr>
            <a:spLocks noGrp="1"/>
          </p:cNvSpPr>
          <p:nvPr>
            <p:ph type="title"/>
          </p:nvPr>
        </p:nvSpPr>
        <p:spPr>
          <a:xfrm>
            <a:off x="1314192" y="860067"/>
            <a:ext cx="10230365" cy="557728"/>
          </a:xfrm>
          <a:prstGeom prst="rect">
            <a:avLst/>
          </a:prstGeom>
        </p:spPr>
        <p:txBody>
          <a:bodyPr/>
          <a:lstStyle>
            <a:lvl1pPr algn="ctr">
              <a:lnSpc>
                <a:spcPct val="70000"/>
              </a:lnSpc>
              <a:defRPr sz="3795" b="1" i="0">
                <a:latin typeface="Roboto Black" pitchFamily="2" charset="0"/>
                <a:ea typeface="Roboto Black" pitchFamily="2" charset="0"/>
                <a:cs typeface="Roboto Black" pitchFamily="2" charset="0"/>
              </a:defRPr>
            </a:lvl1pPr>
          </a:lstStyle>
          <a:p>
            <a:pPr fontAlgn="auto"/>
            <a:r>
              <a:rPr lang="en-US" strike="noStrike" noProof="1"/>
              <a:t>Click to edit Master title style</a:t>
            </a:r>
          </a:p>
        </p:txBody>
      </p:sp>
      <p:sp>
        <p:nvSpPr>
          <p:cNvPr id="4" name="Content Placeholder 3"/>
          <p:cNvSpPr>
            <a:spLocks noGrp="1"/>
          </p:cNvSpPr>
          <p:nvPr>
            <p:ph sz="quarter" idx="10"/>
          </p:nvPr>
        </p:nvSpPr>
        <p:spPr>
          <a:xfrm>
            <a:off x="1314192" y="1347658"/>
            <a:ext cx="10230364" cy="327113"/>
          </a:xfrm>
          <a:prstGeom prst="rect">
            <a:avLst/>
          </a:prstGeom>
        </p:spPr>
        <p:txBody>
          <a:bodyPr/>
          <a:lstStyle>
            <a:lvl1pPr marL="0" indent="0" algn="ctr">
              <a:buNone/>
              <a:defRPr sz="1160" b="0" i="0" spc="300">
                <a:solidFill>
                  <a:schemeClr val="tx1">
                    <a:alpha val="50000"/>
                  </a:schemeClr>
                </a:solidFill>
                <a:latin typeface="Roboto Medium" charset="0"/>
                <a:ea typeface="Roboto Medium" charset="0"/>
                <a:cs typeface="Roboto Medium" charset="0"/>
              </a:defRPr>
            </a:lvl1pPr>
          </a:lstStyle>
          <a:p>
            <a:pPr lvl="0" fontAlgn="auto"/>
            <a:r>
              <a:rPr lang="en-US" strike="noStrike" noProof="1"/>
              <a:t>Click to edit Master text styles</a:t>
            </a:r>
          </a:p>
        </p:txBody>
      </p:sp>
      <p:sp>
        <p:nvSpPr>
          <p:cNvPr id="12" name="Picture Placeholder 2"/>
          <p:cNvSpPr>
            <a:spLocks noGrp="1"/>
          </p:cNvSpPr>
          <p:nvPr>
            <p:ph type="pic" sz="quarter" idx="11" hasCustomPrompt="1"/>
          </p:nvPr>
        </p:nvSpPr>
        <p:spPr>
          <a:xfrm>
            <a:off x="2002621" y="2081999"/>
            <a:ext cx="2611827" cy="2477786"/>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85" b="0" i="0">
                <a:latin typeface="Source Sans Pro" panose="020b0503030403020204" charset="0"/>
                <a:ea typeface="Source Sans Pro" panose="020b0503030403020204" charset="0"/>
                <a:cs typeface="Source Sans Pro" panose="020b0503030403020204" charset="0"/>
              </a:defRPr>
            </a:lvl1pPr>
          </a:lstStyle>
          <a:p>
            <a:pPr fontAlgn="auto"/>
            <a:r>
              <a:rPr lang="en-US" strike="noStrike" noProof="1"/>
              <a:t>Drag &amp; Drop Image</a:t>
            </a:r>
          </a:p>
        </p:txBody>
      </p:sp>
      <p:sp>
        <p:nvSpPr>
          <p:cNvPr id="13" name="Picture Placeholder 2"/>
          <p:cNvSpPr>
            <a:spLocks noGrp="1"/>
          </p:cNvSpPr>
          <p:nvPr>
            <p:ph type="pic" sz="quarter" idx="12" hasCustomPrompt="1"/>
          </p:nvPr>
        </p:nvSpPr>
        <p:spPr>
          <a:xfrm>
            <a:off x="5128904" y="2081999"/>
            <a:ext cx="2611827" cy="2477786"/>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85" b="0" i="0">
                <a:latin typeface="Source Sans Pro" panose="020b0503030403020204" charset="0"/>
                <a:ea typeface="Source Sans Pro" panose="020b0503030403020204" charset="0"/>
                <a:cs typeface="Source Sans Pro" panose="020b0503030403020204" charset="0"/>
              </a:defRPr>
            </a:lvl1pPr>
          </a:lstStyle>
          <a:p>
            <a:pPr fontAlgn="auto"/>
            <a:r>
              <a:rPr lang="en-US" strike="noStrike" noProof="1"/>
              <a:t>Drag &amp; Drop Image</a:t>
            </a:r>
          </a:p>
        </p:txBody>
      </p:sp>
      <p:sp>
        <p:nvSpPr>
          <p:cNvPr id="14" name="Picture Placeholder 2"/>
          <p:cNvSpPr>
            <a:spLocks noGrp="1"/>
          </p:cNvSpPr>
          <p:nvPr>
            <p:ph type="pic" sz="quarter" idx="13" hasCustomPrompt="1"/>
          </p:nvPr>
        </p:nvSpPr>
        <p:spPr>
          <a:xfrm>
            <a:off x="8255188" y="2081999"/>
            <a:ext cx="2611827" cy="2477786"/>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85" b="0" i="0">
                <a:latin typeface="Source Sans Pro" panose="020b0503030403020204" charset="0"/>
                <a:ea typeface="Source Sans Pro" panose="020b0503030403020204" charset="0"/>
                <a:cs typeface="Source Sans Pro" panose="020b0503030403020204" charset="0"/>
              </a:defRPr>
            </a:lvl1pPr>
          </a:lstStyle>
          <a:p>
            <a:pPr fontAlgn="auto"/>
            <a:r>
              <a:rPr lang="en-US" strike="noStrike" noProof="1"/>
              <a:t>Drag &amp; Drop Image</a:t>
            </a:r>
          </a:p>
        </p:txBody>
      </p:sp>
    </p:spTree>
  </p:cSld>
  <p:clrMapOvr>
    <a:masterClrMapping/>
  </p:clrMapOvr>
  <p:transition spd="slow">
    <p:fad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a:t>单击此处编辑母版标题样式</a:t>
            </a:r>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2020/9/8</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7" name="矩形 6"/>
          <p:cNvSpPr/>
          <p:nvPr userDrawn="1"/>
        </p:nvSpPr>
        <p:spPr>
          <a:xfrm>
            <a:off x="393465" y="614441"/>
            <a:ext cx="12075170" cy="5951869"/>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
        <p:nvSpPr>
          <p:cNvPr id="2" name="标题 1"/>
          <p:cNvSpPr>
            <a:spLocks noGrp="1"/>
          </p:cNvSpPr>
          <p:nvPr>
            <p:ph type="ctrTitle"/>
          </p:nvPr>
        </p:nvSpPr>
        <p:spPr>
          <a:xfrm>
            <a:off x="1607344" y="1183677"/>
            <a:ext cx="9644063" cy="2518034"/>
          </a:xfrm>
          <a:prstGeom prst="rect">
            <a:avLst/>
          </a:prstGeom>
        </p:spPr>
        <p:txBody>
          <a:bodyPr anchor="b"/>
          <a:lstStyle>
            <a:lvl1pPr algn="ctr">
              <a:defRPr sz="6330"/>
            </a:lvl1pPr>
          </a:lstStyle>
          <a:p>
            <a:pPr fontAlgn="auto"/>
            <a:r>
              <a:rPr lang="zh-CN" altLang="en-US" strike="noStrike" noProof="1"/>
              <a:t>单击此处编辑母版标题样式</a:t>
            </a:r>
          </a:p>
        </p:txBody>
      </p:sp>
      <p:sp>
        <p:nvSpPr>
          <p:cNvPr id="3" name="副标题 2"/>
          <p:cNvSpPr>
            <a:spLocks noGrp="1"/>
          </p:cNvSpPr>
          <p:nvPr>
            <p:ph type="subTitle" idx="1"/>
          </p:nvPr>
        </p:nvSpPr>
        <p:spPr>
          <a:xfrm>
            <a:off x="1607344" y="3798816"/>
            <a:ext cx="9644063" cy="1746216"/>
          </a:xfrm>
          <a:prstGeom prst="rect">
            <a:avLst/>
          </a:prstGeo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pPr fontAlgn="auto"/>
            <a:r>
              <a:rPr lang="zh-CN" altLang="en-US" strike="noStrike" noProof="1"/>
              <a:t>单击此处编辑母版副标题样式</a:t>
            </a:r>
          </a:p>
        </p:txBody>
      </p:sp>
      <p:sp>
        <p:nvSpPr>
          <p:cNvPr id="4" name="日期占位符 3"/>
          <p:cNvSpPr>
            <a:spLocks noGrp="1"/>
          </p:cNvSpPr>
          <p:nvPr>
            <p:ph type="dt" sz="half" idx="10"/>
          </p:nvPr>
        </p:nvSpPr>
        <p:spPr>
          <a:xfrm>
            <a:off x="884039" y="6703595"/>
            <a:ext cx="2893219" cy="385072"/>
          </a:xfrm>
          <a:prstGeom prst="rect">
            <a:avLst/>
          </a:prstGeom>
        </p:spPr>
        <p:txBody>
          <a:bodyPr/>
          <a:lstStyle/>
          <a:p>
            <a:pPr fontAlgn="auto"/>
            <a:fld id="{17C6DB3A-3B93-40C9-A1AB-6EE1EEC468B0}" type="datetimeFigureOut">
              <a:rPr lang="zh-CN" altLang="en-US" strike="noStrike" noProof="1" smtClean="0">
                <a:latin typeface="+mn-lt"/>
                <a:ea typeface="+mn-ea"/>
                <a:cs typeface="+mn-cs"/>
              </a:rPr>
              <a:pPr fontAlgn="auto"/>
              <a:t>2020/9/8</a:t>
            </a:fld>
            <a:endParaRPr lang="zh-CN" altLang="en-US" strike="noStrike" noProof="1"/>
          </a:p>
        </p:txBody>
      </p:sp>
      <p:sp>
        <p:nvSpPr>
          <p:cNvPr id="5" name="页脚占位符 4"/>
          <p:cNvSpPr>
            <a:spLocks noGrp="1"/>
          </p:cNvSpPr>
          <p:nvPr>
            <p:ph type="ftr" sz="quarter" idx="11"/>
          </p:nvPr>
        </p:nvSpPr>
        <p:spPr>
          <a:xfrm>
            <a:off x="4259461" y="6703595"/>
            <a:ext cx="4339828" cy="385072"/>
          </a:xfrm>
          <a:prstGeom prst="rect">
            <a:avLst/>
          </a:prstGeom>
        </p:spPr>
        <p:txBody>
          <a:bodyPr/>
          <a:lstStyle/>
          <a:p>
            <a:pPr fontAlgn="auto"/>
            <a:endParaRPr lang="zh-CN" altLang="en-US" strike="noStrike" noProof="1"/>
          </a:p>
        </p:txBody>
      </p:sp>
      <p:sp>
        <p:nvSpPr>
          <p:cNvPr id="6" name="灯片编号占位符 5"/>
          <p:cNvSpPr>
            <a:spLocks noGrp="1"/>
          </p:cNvSpPr>
          <p:nvPr>
            <p:ph type="sldNum" sz="quarter" idx="12"/>
          </p:nvPr>
        </p:nvSpPr>
        <p:spPr>
          <a:xfrm>
            <a:off x="9081492" y="6703595"/>
            <a:ext cx="2893219" cy="385072"/>
          </a:xfrm>
          <a:prstGeom prst="rect">
            <a:avLst/>
          </a:prstGeom>
        </p:spPr>
        <p:txBody>
          <a:bodyPr/>
          <a:lstStyle/>
          <a:p>
            <a:pPr fontAlgn="auto"/>
            <a:fld id="{832F5C27-6D11-4E26-AC15-28C94D33544F}"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transition spd="slow">
    <p:fade/>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Tree>
  </p:cSld>
  <p:clrMapOvr>
    <a:masterClrMapping/>
  </p:clrMapOvr>
  <p:transition spd="slow">
    <p:fade/>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5_两栏内容">
    <p:spTree>
      <p:nvGrpSpPr>
        <p:cNvPr id="1" name=""/>
        <p:cNvGrpSpPr/>
        <p:nvPr/>
      </p:nvGrpSpPr>
      <p:grpSpPr>
        <a:xfrm>
          <a:off x="0" y="0"/>
          <a:ext cx="0" cy="0"/>
        </a:xfrm>
      </p:grpSpPr>
    </p:spTree>
  </p:cSld>
  <p:clrMapOvr>
    <a:masterClrMapping/>
  </p:clrMapOvr>
  <p:transition spd="slow">
    <p:fad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2020/9/8</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pPr>
                <a:defRPr/>
              </a:pPr>
              <a:t>2020/9/8</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pPr>
                <a:defRPr/>
              </a:pPr>
              <a:t>‹#›</a:t>
            </a:fld>
            <a:endParaRPr lang="zh-CN" altLang="en-US" sz="1800">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nvGrpSpPr>
      <p:grpSpPr>
        <a:xfrm>
          <a:off x="0" y="0"/>
          <a: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a:t>单击此处编辑母版标题样式</a:t>
            </a:r>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单击此处编辑母版副标题样式</a:t>
            </a:r>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2020/9/8</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7" name="矩形 6"/>
          <p:cNvSpPr/>
          <p:nvPr userDrawn="1"/>
        </p:nvSpPr>
        <p:spPr>
          <a:xfrm>
            <a:off x="393465" y="614441"/>
            <a:ext cx="12075170" cy="5951869"/>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spd="slow">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spd="slow">
    <p:fad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slideLayout" Target="../slideLayouts/slideLayout17.xml" /><Relationship Id="rId11" Type="http://schemas.openxmlformats.org/officeDocument/2006/relationships/slideLayout" Target="../slideLayouts/slideLayout18.xml" /><Relationship Id="rId12" Type="http://schemas.openxmlformats.org/officeDocument/2006/relationships/slideLayout" Target="../slideLayouts/slideLayout19.xml" /><Relationship Id="rId13" Type="http://schemas.openxmlformats.org/officeDocument/2006/relationships/slideLayout" Target="../slideLayouts/slideLayout20.xml" /><Relationship Id="rId14" Type="http://schemas.openxmlformats.org/officeDocument/2006/relationships/slideLayout" Target="../slideLayouts/slideLayout21.xml" /><Relationship Id="rId15" Type="http://schemas.openxmlformats.org/officeDocument/2006/relationships/slideLayout" Target="../slideLayouts/slideLayout22.xml" /><Relationship Id="rId16" Type="http://schemas.openxmlformats.org/officeDocument/2006/relationships/slideLayout" Target="../slideLayouts/slideLayout23.xml" /><Relationship Id="rId17" Type="http://schemas.openxmlformats.org/officeDocument/2006/relationships/image" Target="../media/image1.jpeg" /><Relationship Id="rId18" Type="http://schemas.openxmlformats.org/officeDocument/2006/relationships/theme" Target="../theme/theme2.xml" /><Relationship Id="rId2" Type="http://schemas.openxmlformats.org/officeDocument/2006/relationships/slideLayout" Target="../slideLayouts/slideLayout9.xml" /><Relationship Id="rId3" Type="http://schemas.openxmlformats.org/officeDocument/2006/relationships/slideLayout" Target="../slideLayouts/slideLayout10.xml" /><Relationship Id="rId4" Type="http://schemas.openxmlformats.org/officeDocument/2006/relationships/slideLayout" Target="../slideLayouts/slideLayout11.xml" /><Relationship Id="rId5" Type="http://schemas.openxmlformats.org/officeDocument/2006/relationships/slideLayout" Target="../slideLayouts/slideLayout12.xml" /><Relationship Id="rId6" Type="http://schemas.openxmlformats.org/officeDocument/2006/relationships/slideLayout" Target="../slideLayouts/slideLayout13.xml" /><Relationship Id="rId7" Type="http://schemas.openxmlformats.org/officeDocument/2006/relationships/slideLayout" Target="../slideLayouts/slideLayout14.xml" /><Relationship Id="rId8" Type="http://schemas.openxmlformats.org/officeDocument/2006/relationships/slideLayout" Target="../slideLayouts/slideLayout15.xml" /><Relationship Id="rId9" Type="http://schemas.openxmlformats.org/officeDocument/2006/relationships/slideLayout" Target="../slideLayouts/slideLayout1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7">
            <a:alphaModFix amt="33000"/>
            <a:lum/>
          </a:blip>
          <a:stretch>
            <a:fillRect l="-10000" r="-10000"/>
          </a:stretch>
        </a:blip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Lst>
  <p:transition spd="slow">
    <p:fade/>
  </p:transition>
  <p:timing/>
  <p:txStyles>
    <p:titleStyle>
      <a:lvl1pPr algn="l" defTabSz="964565"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4565" rtl="0" eaLnBrk="1" latinLnBrk="0" hangingPunct="1">
        <a:lnSpc>
          <a:spcPct val="90000"/>
        </a:lnSpc>
        <a:spcBef>
          <a:spcPct val="106000"/>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ct val="106000"/>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2.jpeg" /><Relationship Id="rId3" Type="http://schemas.openxmlformats.org/officeDocument/2006/relationships/tags" Target="../tags/tag1.xml" /><Relationship Id="rId4" Type="http://schemas.openxmlformats.org/officeDocument/2006/relationships/image" Target="../media/image3.jpeg" /><Relationship Id="rId5" Type="http://schemas.openxmlformats.org/officeDocument/2006/relationships/tags" Target="../tags/tag2.xml" /><Relationship Id="rId6"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1.xml" /><Relationship Id="rId3" Type="http://schemas.openxmlformats.org/officeDocument/2006/relationships/image" Target="../media/image10.jpeg" /><Relationship Id="rId4" Type="http://schemas.openxmlformats.org/officeDocument/2006/relationships/tags" Target="../tags/tag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2.xml" /><Relationship Id="rId3" Type="http://schemas.openxmlformats.org/officeDocument/2006/relationships/image" Target="../media/image11.jpeg" /><Relationship Id="rId4" Type="http://schemas.openxmlformats.org/officeDocument/2006/relationships/tags" Target="../tags/tag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3.xml" /><Relationship Id="rId3" Type="http://schemas.openxmlformats.org/officeDocument/2006/relationships/image" Target="../media/image12.jpeg" /><Relationship Id="rId4" Type="http://schemas.openxmlformats.org/officeDocument/2006/relationships/tags" Target="../tags/tag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5.jpeg" /><Relationship Id="rId3" Type="http://schemas.openxmlformats.org/officeDocument/2006/relationships/hyperlink" Target="&#26391;&#35829;%20&#12298;&#32418;&#28891;-&#38395;&#19968;&#22810;&#12299;.mp4" TargetMode="Ex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7.jpeg" /><Relationship Id="rId3" Type="http://schemas.openxmlformats.org/officeDocument/2006/relationships/image" Target="../media/image18.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4.xml" /><Relationship Id="rId3" Type="http://schemas.openxmlformats.org/officeDocument/2006/relationships/image" Target="../media/image20.png" /><Relationship Id="rId4" Type="http://schemas.openxmlformats.org/officeDocument/2006/relationships/image" Target="../media/image21.jpeg" /><Relationship Id="rId5" Type="http://schemas.openxmlformats.org/officeDocument/2006/relationships/tags" Target="../tags/tag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5.xml" /><Relationship Id="rId3" Type="http://schemas.openxmlformats.org/officeDocument/2006/relationships/image" Target="../media/image20.png" /><Relationship Id="rId4" Type="http://schemas.openxmlformats.org/officeDocument/2006/relationships/image" Target="../media/image21.jpeg" /><Relationship Id="rId5" Type="http://schemas.openxmlformats.org/officeDocument/2006/relationships/tags" Target="../tags/tag1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2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6.xml" /><Relationship Id="rId3" Type="http://schemas.openxmlformats.org/officeDocument/2006/relationships/tags" Target="../tags/tag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 Id="rId3" Type="http://schemas.openxmlformats.org/officeDocument/2006/relationships/tags" Target="../tags/tag4.xml" /><Relationship Id="rId4" Type="http://schemas.openxmlformats.org/officeDocument/2006/relationships/hyperlink" Target="&#19971;&#23376;&#20043;&#27468;-&#28595;&#38376;%20-%20&#21271;&#20140;&#24066;&#23569;&#24180;&#23467;&#21512;&#21809;&#22242;.flac" TargetMode="Ex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23.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notesSlide" Target="../notesSlides/notesSlide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4.jpeg" /><Relationship Id="rId3" Type="http://schemas.openxmlformats.org/officeDocument/2006/relationships/image" Target="../media/image2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79052369203291367"/>
          <p:cNvPicPr>
            <a:picLocks noChangeAspect="1"/>
          </p:cNvPicPr>
          <p:nvPr>
            <p:custDataLst>
              <p:tags r:id="rId3"/>
            </p:custDataLst>
          </p:nvPr>
        </p:nvPicPr>
        <p:blipFill>
          <a:blip r:embed="rId2"/>
          <a:stretch>
            <a:fillRect/>
          </a:stretch>
        </p:blipFill>
        <p:spPr>
          <a:xfrm>
            <a:off x="-2540" y="3363595"/>
            <a:ext cx="12860655" cy="3869055"/>
          </a:xfrm>
          <a:prstGeom prst="rect">
            <a:avLst/>
          </a:prstGeom>
        </p:spPr>
      </p:pic>
      <p:pic>
        <p:nvPicPr>
          <p:cNvPr id="4" name="图片 3" descr="01166c5768a70b0000012e7e7dffad"/>
          <p:cNvPicPr>
            <a:picLocks noChangeAspect="1"/>
          </p:cNvPicPr>
          <p:nvPr>
            <p:custDataLst>
              <p:tags r:id="rId5"/>
            </p:custDataLst>
          </p:nvPr>
        </p:nvPicPr>
        <p:blipFill>
          <a:blip r:embed="rId4"/>
          <a:stretch>
            <a:fillRect/>
          </a:stretch>
        </p:blipFill>
        <p:spPr>
          <a:xfrm>
            <a:off x="8890" y="0"/>
            <a:ext cx="12849860" cy="3364230"/>
          </a:xfrm>
          <a:prstGeom prst="rect">
            <a:avLst/>
          </a:prstGeom>
        </p:spPr>
      </p:pic>
      <p:sp>
        <p:nvSpPr>
          <p:cNvPr id="5" name="文本框 4"/>
          <p:cNvSpPr txBox="1"/>
          <p:nvPr/>
        </p:nvSpPr>
        <p:spPr>
          <a:xfrm>
            <a:off x="-2326" y="-11487"/>
            <a:ext cx="5974080" cy="675640"/>
          </a:xfrm>
          <a:prstGeom prst="rect">
            <a:avLst/>
          </a:prstGeom>
          <a:noFill/>
        </p:spPr>
        <p:txBody>
          <a:bodyPr wrap="none" rtlCol="0">
            <a:spAutoFit/>
          </a:bodyPr>
          <a:lstStyle/>
          <a:p>
            <a:r>
              <a:rPr lang="zh-CN" altLang="en-US" sz="3795" b="1">
                <a:solidFill>
                  <a:srgbClr val="FF0000"/>
                </a:solidFill>
                <a:latin typeface="微软雅黑" panose="020b0503020204020204" charset="-122"/>
                <a:ea typeface="微软雅黑"/>
              </a:rPr>
              <a:t>统编新版必修上册第一单元</a:t>
            </a:r>
          </a:p>
        </p:txBody>
      </p:sp>
      <p:sp>
        <p:nvSpPr>
          <p:cNvPr id="26626" name="文本框 99"/>
          <p:cNvSpPr txBox="1"/>
          <p:nvPr/>
        </p:nvSpPr>
        <p:spPr>
          <a:xfrm>
            <a:off x="358775" y="1428115"/>
            <a:ext cx="12137390" cy="4194810"/>
          </a:xfrm>
          <a:prstGeom prst="rect">
            <a:avLst/>
          </a:prstGeom>
          <a:noFill/>
          <a:ln w="9525">
            <a:noFill/>
          </a:ln>
        </p:spPr>
        <p:txBody>
          <a:bodyPr wrap="square" anchor="t">
            <a:spAutoFit/>
          </a:bodyPr>
          <a:lstStyle/>
          <a:p>
            <a:pPr algn="ctr">
              <a:lnSpc>
                <a:spcPct val="150000"/>
              </a:lnSpc>
            </a:pPr>
            <a:r>
              <a:rPr lang="zh-CN" altLang="zh-CN" sz="6185" b="1" kern="100">
                <a:solidFill>
                  <a:srgbClr val="FF0000"/>
                </a:solidFill>
                <a:latin typeface="Times New Roman" panose="02020603050405020304"/>
                <a:ea typeface="微软雅黑"/>
                <a:sym typeface="+mn-ea"/>
              </a:rPr>
              <a:t>《红烛》《峨日朵雪峰之侧》</a:t>
            </a:r>
          </a:p>
          <a:p>
            <a:pPr algn="ctr">
              <a:lnSpc>
                <a:spcPct val="150000"/>
              </a:lnSpc>
            </a:pPr>
            <a:r>
              <a:rPr lang="zh-CN" altLang="zh-CN" sz="6185" b="1" kern="100">
                <a:solidFill>
                  <a:srgbClr val="FF0000"/>
                </a:solidFill>
                <a:latin typeface="Times New Roman" panose="02020603050405020304"/>
                <a:ea typeface="微软雅黑"/>
                <a:sym typeface="+mn-ea"/>
              </a:rPr>
              <a:t>《立在地球边上放号》《致云雀》</a:t>
            </a:r>
            <a:r>
              <a:rPr lang="zh-CN" altLang="zh-CN" sz="5400" b="1" kern="100">
                <a:solidFill>
                  <a:srgbClr val="FF0000"/>
                </a:solidFill>
                <a:latin typeface="Times New Roman" panose="02020603050405020304"/>
                <a:ea typeface="微软雅黑"/>
                <a:sym typeface="+mn-ea"/>
              </a:rPr>
              <a:t>教学课件（一）</a:t>
            </a:r>
          </a:p>
        </p:txBody>
      </p:sp>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amond(in)">
                                      <p:cBhvr>
                                        <p:cTn id="7"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图片 15" descr="5ae7d0e4cb32162728"/>
          <p:cNvPicPr>
            <a:picLocks noChangeAspect="1"/>
          </p:cNvPicPr>
          <p:nvPr/>
        </p:nvPicPr>
        <p:blipFill>
          <a:blip r:embed="rId2"/>
          <a:stretch>
            <a:fillRect/>
          </a:stretch>
        </p:blipFill>
        <p:spPr>
          <a:xfrm>
            <a:off x="1881664" y="1968303"/>
            <a:ext cx="5295573" cy="3807187"/>
          </a:xfrm>
          <a:prstGeom prst="rect">
            <a:avLst/>
          </a:prstGeom>
          <a:noFill/>
          <a:ln w="9525">
            <a:noFill/>
          </a:ln>
        </p:spPr>
      </p:pic>
      <p:sp>
        <p:nvSpPr>
          <p:cNvPr id="100" name="文本框 99"/>
          <p:cNvSpPr txBox="1"/>
          <p:nvPr/>
        </p:nvSpPr>
        <p:spPr>
          <a:xfrm>
            <a:off x="593090" y="730250"/>
            <a:ext cx="11388725" cy="675640"/>
          </a:xfrm>
          <a:prstGeom prst="rect">
            <a:avLst/>
          </a:prstGeom>
          <a:noFill/>
          <a:ln w="9525">
            <a:noFill/>
          </a:ln>
        </p:spPr>
        <p:txBody>
          <a:bodyPr wrap="square" anchor="t">
            <a:spAutoFit/>
          </a:bodyPr>
          <a:lstStyle/>
          <a:p>
            <a:r>
              <a:rPr lang="zh-CN" altLang="zh-CN" sz="3795" b="1">
                <a:latin typeface="微软雅黑" panose="020b0503020204020204" charset="-122"/>
                <a:ea typeface="微软雅黑"/>
              </a:rPr>
              <a:t>谁知道刚才播放的这首《七子之歌》的作者是谁？</a:t>
            </a:r>
          </a:p>
        </p:txBody>
      </p:sp>
      <p:sp>
        <p:nvSpPr>
          <p:cNvPr id="17" name="文本框 16"/>
          <p:cNvSpPr/>
          <p:nvPr/>
        </p:nvSpPr>
        <p:spPr>
          <a:xfrm>
            <a:off x="7760584" y="1742493"/>
            <a:ext cx="1079874" cy="1222870"/>
          </a:xfrm>
          <a:prstGeom prst="ellipse">
            <a:avLst/>
          </a:prstGeom>
          <a:solidFill>
            <a:srgbClr val="00B0F0"/>
          </a:solidFill>
          <a:ln w="9525">
            <a:noFill/>
          </a:ln>
        </p:spPr>
        <p:txBody>
          <a:bodyPr wrap="square" anchor="t">
            <a:spAutoFit/>
          </a:bodyPr>
          <a:lstStyle/>
          <a:p>
            <a:r>
              <a:rPr lang="zh-CN" altLang="en-US" sz="5060" b="1">
                <a:solidFill>
                  <a:srgbClr val="FF0000"/>
                </a:solidFill>
                <a:latin typeface="微软雅黑" panose="020b0503020204020204" charset="-122"/>
                <a:ea typeface="微软雅黑"/>
              </a:rPr>
              <a:t>闻</a:t>
            </a:r>
          </a:p>
        </p:txBody>
      </p:sp>
      <p:sp>
        <p:nvSpPr>
          <p:cNvPr id="18" name="文本框 17"/>
          <p:cNvSpPr/>
          <p:nvPr/>
        </p:nvSpPr>
        <p:spPr>
          <a:xfrm>
            <a:off x="7787461" y="3165469"/>
            <a:ext cx="1024625" cy="1231207"/>
          </a:xfrm>
          <a:prstGeom prst="ellipse">
            <a:avLst/>
          </a:prstGeom>
          <a:solidFill>
            <a:srgbClr val="00B0F0"/>
          </a:solidFill>
          <a:ln w="9525">
            <a:noFill/>
          </a:ln>
        </p:spPr>
        <p:txBody>
          <a:bodyPr wrap="square" anchor="t">
            <a:spAutoFit/>
          </a:bodyPr>
          <a:lstStyle/>
          <a:p>
            <a:r>
              <a:rPr lang="zh-CN" altLang="en-US" sz="5060" b="1">
                <a:solidFill>
                  <a:srgbClr val="FF0000"/>
                </a:solidFill>
                <a:latin typeface="微软雅黑" panose="020b0503020204020204" charset="-122"/>
                <a:ea typeface="微软雅黑"/>
              </a:rPr>
              <a:t>一</a:t>
            </a:r>
          </a:p>
        </p:txBody>
      </p:sp>
      <p:sp>
        <p:nvSpPr>
          <p:cNvPr id="19" name="文本框 18"/>
          <p:cNvSpPr/>
          <p:nvPr/>
        </p:nvSpPr>
        <p:spPr>
          <a:xfrm>
            <a:off x="7765150" y="4546420"/>
            <a:ext cx="1125115" cy="1229245"/>
          </a:xfrm>
          <a:prstGeom prst="ellipse">
            <a:avLst/>
          </a:prstGeom>
          <a:solidFill>
            <a:srgbClr val="00B0F0"/>
          </a:solidFill>
          <a:ln w="9525">
            <a:noFill/>
          </a:ln>
        </p:spPr>
        <p:txBody>
          <a:bodyPr wrap="none" anchor="t">
            <a:spAutoFit/>
          </a:bodyPr>
          <a:lstStyle/>
          <a:p>
            <a:r>
              <a:rPr lang="zh-CN" altLang="en-US" sz="5060" b="1">
                <a:solidFill>
                  <a:srgbClr val="FF0000"/>
                </a:solidFill>
                <a:latin typeface="微软雅黑" panose="020b0503020204020204" charset="-122"/>
                <a:ea typeface="微软雅黑"/>
              </a:rPr>
              <a:t>多</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edge">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80">
                                          <p:stCondLst>
                                            <p:cond delay="0"/>
                                          </p:stCondLst>
                                        </p:cTn>
                                        <p:tgtEl>
                                          <p:spTgt spid="17"/>
                                        </p:tgtEl>
                                      </p:cBhvr>
                                    </p:animEffect>
                                    <p:anim calcmode="lin" valueType="num">
                                      <p:cBhvr>
                                        <p:cTn id="1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3" dur="26">
                                          <p:stCondLst>
                                            <p:cond delay="650"/>
                                          </p:stCondLst>
                                        </p:cTn>
                                        <p:tgtEl>
                                          <p:spTgt spid="17"/>
                                        </p:tgtEl>
                                      </p:cBhvr>
                                      <p:to x="100000" y="60000"/>
                                    </p:animScale>
                                    <p:animScale>
                                      <p:cBhvr>
                                        <p:cTn id="24" dur="166" decel="50000">
                                          <p:stCondLst>
                                            <p:cond delay="676"/>
                                          </p:stCondLst>
                                        </p:cTn>
                                        <p:tgtEl>
                                          <p:spTgt spid="17"/>
                                        </p:tgtEl>
                                      </p:cBhvr>
                                      <p:to x="100000" y="100000"/>
                                    </p:animScale>
                                    <p:animScale>
                                      <p:cBhvr>
                                        <p:cTn id="25" dur="26">
                                          <p:stCondLst>
                                            <p:cond delay="1312"/>
                                          </p:stCondLst>
                                        </p:cTn>
                                        <p:tgtEl>
                                          <p:spTgt spid="17"/>
                                        </p:tgtEl>
                                      </p:cBhvr>
                                      <p:to x="100000" y="80000"/>
                                    </p:animScale>
                                    <p:animScale>
                                      <p:cBhvr>
                                        <p:cTn id="26" dur="166" decel="50000">
                                          <p:stCondLst>
                                            <p:cond delay="1338"/>
                                          </p:stCondLst>
                                        </p:cTn>
                                        <p:tgtEl>
                                          <p:spTgt spid="17"/>
                                        </p:tgtEl>
                                      </p:cBhvr>
                                      <p:to x="100000" y="100000"/>
                                    </p:animScale>
                                    <p:animScale>
                                      <p:cBhvr>
                                        <p:cTn id="27" dur="26">
                                          <p:stCondLst>
                                            <p:cond delay="1642"/>
                                          </p:stCondLst>
                                        </p:cTn>
                                        <p:tgtEl>
                                          <p:spTgt spid="17"/>
                                        </p:tgtEl>
                                      </p:cBhvr>
                                      <p:to x="100000" y="90000"/>
                                    </p:animScale>
                                    <p:animScale>
                                      <p:cBhvr>
                                        <p:cTn id="28" dur="166" decel="50000">
                                          <p:stCondLst>
                                            <p:cond delay="1668"/>
                                          </p:stCondLst>
                                        </p:cTn>
                                        <p:tgtEl>
                                          <p:spTgt spid="17"/>
                                        </p:tgtEl>
                                      </p:cBhvr>
                                      <p:to x="100000" y="100000"/>
                                    </p:animScale>
                                    <p:animScale>
                                      <p:cBhvr>
                                        <p:cTn id="29" dur="26">
                                          <p:stCondLst>
                                            <p:cond delay="1808"/>
                                          </p:stCondLst>
                                        </p:cTn>
                                        <p:tgtEl>
                                          <p:spTgt spid="17"/>
                                        </p:tgtEl>
                                      </p:cBhvr>
                                      <p:to x="100000" y="95000"/>
                                    </p:animScale>
                                    <p:animScale>
                                      <p:cBhvr>
                                        <p:cTn id="30" dur="166" decel="50000">
                                          <p:stCondLst>
                                            <p:cond delay="1834"/>
                                          </p:stCondLst>
                                        </p:cTn>
                                        <p:tgtEl>
                                          <p:spTgt spid="17"/>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80">
                                          <p:stCondLst>
                                            <p:cond delay="0"/>
                                          </p:stCondLst>
                                        </p:cTn>
                                        <p:tgtEl>
                                          <p:spTgt spid="18"/>
                                        </p:tgtEl>
                                      </p:cBhvr>
                                    </p:animEffect>
                                    <p:anim calcmode="lin" valueType="num">
                                      <p:cBhvr>
                                        <p:cTn id="3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1" dur="26">
                                          <p:stCondLst>
                                            <p:cond delay="650"/>
                                          </p:stCondLst>
                                        </p:cTn>
                                        <p:tgtEl>
                                          <p:spTgt spid="18"/>
                                        </p:tgtEl>
                                      </p:cBhvr>
                                      <p:to x="100000" y="60000"/>
                                    </p:animScale>
                                    <p:animScale>
                                      <p:cBhvr>
                                        <p:cTn id="42" dur="166" decel="50000">
                                          <p:stCondLst>
                                            <p:cond delay="676"/>
                                          </p:stCondLst>
                                        </p:cTn>
                                        <p:tgtEl>
                                          <p:spTgt spid="18"/>
                                        </p:tgtEl>
                                      </p:cBhvr>
                                      <p:to x="100000" y="100000"/>
                                    </p:animScale>
                                    <p:animScale>
                                      <p:cBhvr>
                                        <p:cTn id="43" dur="26">
                                          <p:stCondLst>
                                            <p:cond delay="1312"/>
                                          </p:stCondLst>
                                        </p:cTn>
                                        <p:tgtEl>
                                          <p:spTgt spid="18"/>
                                        </p:tgtEl>
                                      </p:cBhvr>
                                      <p:to x="100000" y="80000"/>
                                    </p:animScale>
                                    <p:animScale>
                                      <p:cBhvr>
                                        <p:cTn id="44" dur="166" decel="50000">
                                          <p:stCondLst>
                                            <p:cond delay="1338"/>
                                          </p:stCondLst>
                                        </p:cTn>
                                        <p:tgtEl>
                                          <p:spTgt spid="18"/>
                                        </p:tgtEl>
                                      </p:cBhvr>
                                      <p:to x="100000" y="100000"/>
                                    </p:animScale>
                                    <p:animScale>
                                      <p:cBhvr>
                                        <p:cTn id="45" dur="26">
                                          <p:stCondLst>
                                            <p:cond delay="1642"/>
                                          </p:stCondLst>
                                        </p:cTn>
                                        <p:tgtEl>
                                          <p:spTgt spid="18"/>
                                        </p:tgtEl>
                                      </p:cBhvr>
                                      <p:to x="100000" y="90000"/>
                                    </p:animScale>
                                    <p:animScale>
                                      <p:cBhvr>
                                        <p:cTn id="46" dur="166" decel="50000">
                                          <p:stCondLst>
                                            <p:cond delay="1668"/>
                                          </p:stCondLst>
                                        </p:cTn>
                                        <p:tgtEl>
                                          <p:spTgt spid="18"/>
                                        </p:tgtEl>
                                      </p:cBhvr>
                                      <p:to x="100000" y="100000"/>
                                    </p:animScale>
                                    <p:animScale>
                                      <p:cBhvr>
                                        <p:cTn id="47" dur="26">
                                          <p:stCondLst>
                                            <p:cond delay="1808"/>
                                          </p:stCondLst>
                                        </p:cTn>
                                        <p:tgtEl>
                                          <p:spTgt spid="18"/>
                                        </p:tgtEl>
                                      </p:cBhvr>
                                      <p:to x="100000" y="95000"/>
                                    </p:animScale>
                                    <p:animScale>
                                      <p:cBhvr>
                                        <p:cTn id="48" dur="166" decel="50000">
                                          <p:stCondLst>
                                            <p:cond delay="1834"/>
                                          </p:stCondLst>
                                        </p:cTn>
                                        <p:tgtEl>
                                          <p:spTgt spid="18"/>
                                        </p:tgtEl>
                                      </p:cBhvr>
                                      <p:to x="100000" y="100000"/>
                                    </p:animScale>
                                  </p:childTnLst>
                                </p:cTn>
                              </p:par>
                            </p:childTnLst>
                          </p:cTn>
                        </p:par>
                      </p:childTnLst>
                    </p:cTn>
                  </p:par>
                  <p:par>
                    <p:cTn id="49" fill="hold" nodeType="clickPar">
                      <p:stCondLst>
                        <p:cond delay="indefinite"/>
                      </p:stCondLst>
                      <p:childTnLst>
                        <p:par>
                          <p:cTn id="50" fill="hold" nodeType="afterGroup">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down)">
                                      <p:cBhvr>
                                        <p:cTn id="53" dur="580">
                                          <p:stCondLst>
                                            <p:cond delay="0"/>
                                          </p:stCondLst>
                                        </p:cTn>
                                        <p:tgtEl>
                                          <p:spTgt spid="19"/>
                                        </p:tgtEl>
                                      </p:cBhvr>
                                    </p:animEffect>
                                    <p:anim calcmode="lin" valueType="num">
                                      <p:cBhvr>
                                        <p:cTn id="5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9" dur="26">
                                          <p:stCondLst>
                                            <p:cond delay="650"/>
                                          </p:stCondLst>
                                        </p:cTn>
                                        <p:tgtEl>
                                          <p:spTgt spid="19"/>
                                        </p:tgtEl>
                                      </p:cBhvr>
                                      <p:to x="100000" y="60000"/>
                                    </p:animScale>
                                    <p:animScale>
                                      <p:cBhvr>
                                        <p:cTn id="60" dur="166" decel="50000">
                                          <p:stCondLst>
                                            <p:cond delay="676"/>
                                          </p:stCondLst>
                                        </p:cTn>
                                        <p:tgtEl>
                                          <p:spTgt spid="19"/>
                                        </p:tgtEl>
                                      </p:cBhvr>
                                      <p:to x="100000" y="100000"/>
                                    </p:animScale>
                                    <p:animScale>
                                      <p:cBhvr>
                                        <p:cTn id="61" dur="26">
                                          <p:stCondLst>
                                            <p:cond delay="1312"/>
                                          </p:stCondLst>
                                        </p:cTn>
                                        <p:tgtEl>
                                          <p:spTgt spid="19"/>
                                        </p:tgtEl>
                                      </p:cBhvr>
                                      <p:to x="100000" y="80000"/>
                                    </p:animScale>
                                    <p:animScale>
                                      <p:cBhvr>
                                        <p:cTn id="62" dur="166" decel="50000">
                                          <p:stCondLst>
                                            <p:cond delay="1338"/>
                                          </p:stCondLst>
                                        </p:cTn>
                                        <p:tgtEl>
                                          <p:spTgt spid="19"/>
                                        </p:tgtEl>
                                      </p:cBhvr>
                                      <p:to x="100000" y="100000"/>
                                    </p:animScale>
                                    <p:animScale>
                                      <p:cBhvr>
                                        <p:cTn id="63" dur="26">
                                          <p:stCondLst>
                                            <p:cond delay="1642"/>
                                          </p:stCondLst>
                                        </p:cTn>
                                        <p:tgtEl>
                                          <p:spTgt spid="19"/>
                                        </p:tgtEl>
                                      </p:cBhvr>
                                      <p:to x="100000" y="90000"/>
                                    </p:animScale>
                                    <p:animScale>
                                      <p:cBhvr>
                                        <p:cTn id="64" dur="166" decel="50000">
                                          <p:stCondLst>
                                            <p:cond delay="1668"/>
                                          </p:stCondLst>
                                        </p:cTn>
                                        <p:tgtEl>
                                          <p:spTgt spid="19"/>
                                        </p:tgtEl>
                                      </p:cBhvr>
                                      <p:to x="100000" y="100000"/>
                                    </p:animScale>
                                    <p:animScale>
                                      <p:cBhvr>
                                        <p:cTn id="65" dur="26">
                                          <p:stCondLst>
                                            <p:cond delay="1808"/>
                                          </p:stCondLst>
                                        </p:cTn>
                                        <p:tgtEl>
                                          <p:spTgt spid="19"/>
                                        </p:tgtEl>
                                      </p:cBhvr>
                                      <p:to x="100000" y="95000"/>
                                    </p:animScale>
                                    <p:animScale>
                                      <p:cBhvr>
                                        <p:cTn id="66"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7" grpId="0"/>
      <p:bldP spid="18" grpId="0"/>
      <p:bldP spid="1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674836" y="976054"/>
            <a:ext cx="7761740" cy="5600282"/>
          </a:xfrm>
          <a:prstGeom prst="rect">
            <a:avLst/>
          </a:prstGeom>
          <a:noFill/>
          <a:ln w="9525">
            <a:noFill/>
          </a:ln>
        </p:spPr>
        <p:txBody>
          <a:bodyPr vert="eaVert" wrap="square" anchor="t">
            <a:spAutoFit/>
          </a:bodyPr>
          <a:lstStyle/>
          <a:p>
            <a:pPr>
              <a:lnSpc>
                <a:spcPct val="150000"/>
              </a:lnSpc>
            </a:pPr>
            <a:r>
              <a:rPr lang="zh-CN" altLang="en-US" sz="2800">
                <a:latin typeface="黑体" panose="02010609060101010101" charset="-122"/>
                <a:ea typeface="黑体" panose="02010609060101010101" charset="-122"/>
              </a:rPr>
              <a:t>闻一多(1899--1946),原名闻家骅,改名多，字友三，又改名一多。1899年11月24日生于湖北浠水。</a:t>
            </a:r>
            <a:r>
              <a:rPr lang="zh-CN" altLang="en-US" sz="2800">
                <a:solidFill>
                  <a:srgbClr val="FF0000"/>
                </a:solidFill>
                <a:latin typeface="黑体" panose="02010609060101010101" charset="-122"/>
                <a:ea typeface="黑体" panose="02010609060101010101" charset="-122"/>
              </a:rPr>
              <a:t>现代爱国诗人，学者，战士</a:t>
            </a:r>
            <a:r>
              <a:rPr lang="zh-CN" altLang="en-US" sz="2800">
                <a:latin typeface="黑体" panose="02010609060101010101" charset="-122"/>
                <a:ea typeface="黑体" panose="02010609060101010101" charset="-122"/>
              </a:rPr>
              <a:t>。自幼喜爱古典诗歌、绘画和戏曲。五四运动后开始发表新诗。曾留学美国。先后在中山大学、武汉大学、青岛大学、清华大学、西南联大任教。1946年7月15日发表了著名的</a:t>
            </a:r>
            <a:r>
              <a:rPr lang="zh-CN" altLang="en-US" sz="2800">
                <a:solidFill>
                  <a:srgbClr val="FF0000"/>
                </a:solidFill>
                <a:latin typeface="黑体" panose="02010609060101010101" charset="-122"/>
                <a:ea typeface="黑体" panose="02010609060101010101" charset="-122"/>
              </a:rPr>
              <a:t>《最后的一次演讲》</a:t>
            </a:r>
            <a:r>
              <a:rPr lang="zh-CN" altLang="en-US" sz="2800">
                <a:latin typeface="黑体" panose="02010609060101010101" charset="-122"/>
                <a:ea typeface="黑体" panose="02010609060101010101" charset="-122"/>
              </a:rPr>
              <a:t>，当日下午，即遭到国民党特务的杀害。</a:t>
            </a:r>
            <a:endParaRPr lang="zh-CN" altLang="en-US" sz="2400">
              <a:latin typeface="黑体" panose="02010609060101010101" charset="-122"/>
              <a:ea typeface="黑体" panose="02010609060101010101" charset="-122"/>
            </a:endParaRPr>
          </a:p>
          <a:p>
            <a:pPr>
              <a:lnSpc>
                <a:spcPct val="150000"/>
              </a:lnSpc>
            </a:pPr>
            <a:endParaRPr lang="zh-CN" altLang="en-US" sz="2400">
              <a:latin typeface="黑体" panose="02010609060101010101" charset="-122"/>
              <a:ea typeface="黑体" panose="02010609060101010101" charset="-122"/>
            </a:endParaRPr>
          </a:p>
        </p:txBody>
      </p:sp>
      <p:pic>
        <p:nvPicPr>
          <p:cNvPr id="3" name="图片 2" descr="200909181116091185c"/>
          <p:cNvPicPr>
            <a:picLocks noChangeAspect="1"/>
          </p:cNvPicPr>
          <p:nvPr/>
        </p:nvPicPr>
        <p:blipFill>
          <a:blip r:embed="rId3"/>
          <a:stretch>
            <a:fillRect/>
          </a:stretch>
        </p:blipFill>
        <p:spPr>
          <a:xfrm>
            <a:off x="380703" y="817022"/>
            <a:ext cx="3744417" cy="5600282"/>
          </a:xfrm>
          <a:prstGeom prst="rect">
            <a:avLst/>
          </a:prstGeom>
          <a:noFill/>
          <a:ln w="9525">
            <a:noFill/>
          </a:ln>
        </p:spPr>
      </p:pic>
      <p:grpSp>
        <p:nvGrpSpPr>
          <p:cNvPr id="4" name="组合 3"/>
          <p:cNvGrpSpPr/>
          <p:nvPr/>
        </p:nvGrpSpPr>
        <p:grpSpPr>
          <a:xfrm>
            <a:off x="11486729" y="1601364"/>
            <a:ext cx="731637" cy="731636"/>
            <a:chOff x="2265529" y="2033517"/>
            <a:chExt cx="1692322" cy="1692322"/>
          </a:xfrm>
        </p:grpSpPr>
        <p:sp>
          <p:nvSpPr>
            <p:cNvPr id="6" name="椭圆 5"/>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0485" name="文本框 6"/>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作</a:t>
              </a:r>
            </a:p>
          </p:txBody>
        </p:sp>
      </p:grpSp>
      <p:grpSp>
        <p:nvGrpSpPr>
          <p:cNvPr id="8" name="组合 7"/>
          <p:cNvGrpSpPr/>
          <p:nvPr/>
        </p:nvGrpSpPr>
        <p:grpSpPr>
          <a:xfrm>
            <a:off x="11486729" y="2680432"/>
            <a:ext cx="731637" cy="731637"/>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0488" name="文本框 9"/>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者</a:t>
              </a:r>
            </a:p>
          </p:txBody>
        </p:sp>
      </p:grpSp>
      <p:grpSp>
        <p:nvGrpSpPr>
          <p:cNvPr id="13" name="组合 12"/>
          <p:cNvGrpSpPr/>
          <p:nvPr/>
        </p:nvGrpSpPr>
        <p:grpSpPr>
          <a:xfrm>
            <a:off x="11486729" y="3776195"/>
            <a:ext cx="731637" cy="731636"/>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0491" name="文本框 14"/>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简</a:t>
              </a:r>
            </a:p>
          </p:txBody>
        </p:sp>
      </p:grpSp>
      <p:grpSp>
        <p:nvGrpSpPr>
          <p:cNvPr id="16" name="组合 15"/>
          <p:cNvGrpSpPr/>
          <p:nvPr/>
        </p:nvGrpSpPr>
        <p:grpSpPr>
          <a:xfrm>
            <a:off x="11486729" y="4871957"/>
            <a:ext cx="731637" cy="731636"/>
            <a:chOff x="2265529" y="2033517"/>
            <a:chExt cx="1692322" cy="1692322"/>
          </a:xfrm>
        </p:grpSpPr>
        <p:sp>
          <p:nvSpPr>
            <p:cNvPr id="17" name="椭圆 16"/>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0494" name="文本框 17"/>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介</a:t>
              </a:r>
            </a:p>
          </p:txBody>
        </p:sp>
      </p:grpSp>
    </p:spTree>
    <p:custDataLst>
      <p:tags r:id="rId4"/>
    </p:custData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5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75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75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diamond(in)">
                                      <p:cBhvr>
                                        <p:cTn id="3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205239" y="1176570"/>
            <a:ext cx="5900654" cy="4684480"/>
          </a:xfrm>
          <a:prstGeom prst="rect">
            <a:avLst/>
          </a:prstGeom>
          <a:noFill/>
          <a:ln w="9525">
            <a:noFill/>
          </a:ln>
        </p:spPr>
        <p:txBody>
          <a:bodyPr vert="eaVert" wrap="square" anchor="t">
            <a:spAutoFit/>
          </a:bodyPr>
          <a:lstStyle/>
          <a:p>
            <a:pPr>
              <a:lnSpc>
                <a:spcPct val="150000"/>
              </a:lnSpc>
            </a:pPr>
            <a:r>
              <a:rPr lang="zh-CN" altLang="en-US" sz="3200">
                <a:latin typeface="黑体" panose="02010609060101010101" charset="-122"/>
                <a:ea typeface="黑体" panose="02010609060101010101" charset="-122"/>
              </a:rPr>
              <a:t>早年参加</a:t>
            </a:r>
            <a:r>
              <a:rPr lang="zh-CN" altLang="en-US" sz="3200">
                <a:solidFill>
                  <a:srgbClr val="FF0000"/>
                </a:solidFill>
                <a:latin typeface="黑体" panose="02010609060101010101" charset="-122"/>
                <a:ea typeface="黑体" panose="02010609060101010101" charset="-122"/>
              </a:rPr>
              <a:t>新月社</a:t>
            </a:r>
            <a:r>
              <a:rPr lang="zh-CN" altLang="en-US" sz="3200">
                <a:latin typeface="黑体" panose="02010609060101010101" charset="-122"/>
                <a:ea typeface="黑体" panose="02010609060101010101" charset="-122"/>
              </a:rPr>
              <a:t>，提倡新格律体诗。他的诗具有极强的民族意识和民族气质。代表作</a:t>
            </a:r>
            <a:r>
              <a:rPr lang="zh-CN" altLang="en-US" sz="3200">
                <a:solidFill>
                  <a:srgbClr val="FF0000"/>
                </a:solidFill>
                <a:latin typeface="黑体" panose="02010609060101010101" charset="-122"/>
                <a:ea typeface="黑体" panose="02010609060101010101" charset="-122"/>
              </a:rPr>
              <a:t>《红烛》、《死水》</a:t>
            </a:r>
            <a:r>
              <a:rPr lang="zh-CN" altLang="en-US" sz="3200">
                <a:latin typeface="黑体" panose="02010609060101010101" charset="-122"/>
                <a:ea typeface="黑体" panose="02010609060101010101" charset="-122"/>
              </a:rPr>
              <a:t>具有沉郁奇丽的艺术风格，整齐、和谐的艺术表现，影响颇大。</a:t>
            </a:r>
          </a:p>
          <a:p>
            <a:pPr>
              <a:lnSpc>
                <a:spcPct val="150000"/>
              </a:lnSpc>
            </a:pPr>
            <a:endParaRPr lang="zh-CN" altLang="en-US" sz="2800">
              <a:latin typeface="黑体" panose="02010609060101010101" charset="-122"/>
              <a:ea typeface="黑体" panose="02010609060101010101" charset="-122"/>
            </a:endParaRPr>
          </a:p>
        </p:txBody>
      </p:sp>
      <p:pic>
        <p:nvPicPr>
          <p:cNvPr id="2" name="图片 1" descr="35228546"/>
          <p:cNvPicPr>
            <a:picLocks noChangeAspect="1"/>
          </p:cNvPicPr>
          <p:nvPr/>
        </p:nvPicPr>
        <p:blipFill>
          <a:blip r:embed="rId3"/>
          <a:stretch>
            <a:fillRect/>
          </a:stretch>
        </p:blipFill>
        <p:spPr>
          <a:xfrm>
            <a:off x="1028775" y="1273325"/>
            <a:ext cx="4460134" cy="4744752"/>
          </a:xfrm>
          <a:prstGeom prst="rect">
            <a:avLst/>
          </a:prstGeom>
          <a:noFill/>
          <a:ln w="9525">
            <a:noFill/>
          </a:ln>
        </p:spPr>
      </p:pic>
      <p:grpSp>
        <p:nvGrpSpPr>
          <p:cNvPr id="22531" name="组合 17"/>
          <p:cNvGrpSpPr/>
          <p:nvPr/>
        </p:nvGrpSpPr>
        <p:grpSpPr>
          <a:xfrm>
            <a:off x="11300103" y="1698976"/>
            <a:ext cx="731637" cy="731636"/>
            <a:chOff x="2265529" y="2033517"/>
            <a:chExt cx="1692322" cy="1692322"/>
          </a:xfrm>
        </p:grpSpPr>
        <p:sp>
          <p:nvSpPr>
            <p:cNvPr id="19" name="椭圆 1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2533" name="文本框 19"/>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作</a:t>
              </a:r>
            </a:p>
          </p:txBody>
        </p:sp>
      </p:grpSp>
      <p:grpSp>
        <p:nvGrpSpPr>
          <p:cNvPr id="22534" name="组合 20"/>
          <p:cNvGrpSpPr/>
          <p:nvPr/>
        </p:nvGrpSpPr>
        <p:grpSpPr>
          <a:xfrm>
            <a:off x="11300101" y="2695320"/>
            <a:ext cx="731637" cy="731637"/>
            <a:chOff x="2265529" y="2033517"/>
            <a:chExt cx="1692322" cy="1692322"/>
          </a:xfrm>
        </p:grpSpPr>
        <p:sp>
          <p:nvSpPr>
            <p:cNvPr id="22" name="椭圆 2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2536" name="文本框 22"/>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者</a:t>
              </a:r>
            </a:p>
          </p:txBody>
        </p:sp>
      </p:grpSp>
      <p:grpSp>
        <p:nvGrpSpPr>
          <p:cNvPr id="22537" name="组合 23"/>
          <p:cNvGrpSpPr/>
          <p:nvPr/>
        </p:nvGrpSpPr>
        <p:grpSpPr>
          <a:xfrm>
            <a:off x="11308065" y="3691666"/>
            <a:ext cx="731637" cy="731636"/>
            <a:chOff x="2265529" y="2033517"/>
            <a:chExt cx="1692322" cy="1692322"/>
          </a:xfrm>
        </p:grpSpPr>
        <p:sp>
          <p:nvSpPr>
            <p:cNvPr id="25" name="椭圆 2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2539" name="文本框 25"/>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简</a:t>
              </a:r>
            </a:p>
          </p:txBody>
        </p:sp>
      </p:grpSp>
      <p:grpSp>
        <p:nvGrpSpPr>
          <p:cNvPr id="22540" name="组合 26"/>
          <p:cNvGrpSpPr/>
          <p:nvPr/>
        </p:nvGrpSpPr>
        <p:grpSpPr>
          <a:xfrm>
            <a:off x="11300101" y="4681465"/>
            <a:ext cx="731637" cy="731636"/>
            <a:chOff x="2265529" y="2033517"/>
            <a:chExt cx="1692322" cy="1692322"/>
          </a:xfrm>
        </p:grpSpPr>
        <p:sp>
          <p:nvSpPr>
            <p:cNvPr id="28" name="椭圆 2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2542" name="文本框 28"/>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介</a:t>
              </a:r>
            </a:p>
          </p:txBody>
        </p:sp>
      </p:grpSp>
    </p:spTree>
    <p:custDataLst>
      <p:tags r:id="rId4"/>
    </p:custData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ppt_x</p:attrName>
                                        </p:attrNameLst>
                                      </p:cBhvr>
                                      <p:tavLst>
                                        <p:tav tm="0">
                                          <p:val>
                                            <p:strVal val="#ppt_x"/>
                                          </p:val>
                                        </p:tav>
                                        <p:tav tm="100000">
                                          <p:val>
                                            <p:strVal val="#ppt_x"/>
                                          </p:val>
                                        </p:tav>
                                      </p:tavLst>
                                    </p:anim>
                                    <p:anim calcmode="lin" valueType="num">
                                      <p:cBhvr>
                                        <p:cTn id="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235241" y="1274085"/>
            <a:ext cx="2022670" cy="5150552"/>
          </a:xfrm>
          <a:prstGeom prst="rect">
            <a:avLst/>
          </a:prstGeom>
          <a:noFill/>
          <a:ln w="9525">
            <a:noFill/>
          </a:ln>
        </p:spPr>
        <p:txBody>
          <a:bodyPr vert="eaVert" wrap="square" anchor="t">
            <a:spAutoFit/>
          </a:bodyPr>
          <a:lstStyle/>
          <a:p>
            <a:pPr>
              <a:lnSpc>
                <a:spcPct val="150000"/>
              </a:lnSpc>
            </a:pPr>
            <a:r>
              <a:rPr lang="zh-CN" altLang="en-US" sz="2800">
                <a:latin typeface="黑体" panose="02010609060101010101" charset="-122"/>
                <a:ea typeface="黑体" panose="02010609060101010101" charset="-122"/>
              </a:rPr>
              <a:t>新月派代表闻一多提出了“新诗格律化”的主张，提倡诗歌创作三美：</a:t>
            </a:r>
            <a:r>
              <a:rPr lang="zh-CN" altLang="en-US" sz="2800">
                <a:solidFill>
                  <a:srgbClr val="FF0000"/>
                </a:solidFill>
                <a:latin typeface="黑体" panose="02010609060101010101" charset="-122"/>
                <a:ea typeface="黑体" panose="02010609060101010101" charset="-122"/>
              </a:rPr>
              <a:t>音乐美、建筑美、绘画美。</a:t>
            </a:r>
            <a:endParaRPr lang="zh-CN" altLang="en-US" sz="2400">
              <a:latin typeface="黑体" panose="02010609060101010101" charset="-122"/>
              <a:ea typeface="黑体" panose="02010609060101010101" charset="-122"/>
            </a:endParaRPr>
          </a:p>
        </p:txBody>
      </p:sp>
      <p:grpSp>
        <p:nvGrpSpPr>
          <p:cNvPr id="24578" name="组合 17"/>
          <p:cNvGrpSpPr/>
          <p:nvPr/>
        </p:nvGrpSpPr>
        <p:grpSpPr>
          <a:xfrm>
            <a:off x="11308065" y="1689814"/>
            <a:ext cx="731637" cy="731636"/>
            <a:chOff x="2265529" y="2033517"/>
            <a:chExt cx="1692322" cy="1692322"/>
          </a:xfrm>
        </p:grpSpPr>
        <p:sp>
          <p:nvSpPr>
            <p:cNvPr id="19" name="椭圆 1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latin typeface="黑体" panose="02010609060101010101" charset="-122"/>
                <a:ea typeface="黑体" panose="02010609060101010101" charset="-122"/>
              </a:endParaRPr>
            </a:p>
          </p:txBody>
        </p:sp>
        <p:sp>
          <p:nvSpPr>
            <p:cNvPr id="24580" name="文本框 19"/>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黑体" panose="02010609060101010101" charset="-122"/>
                  <a:ea typeface="黑体" panose="02010609060101010101" charset="-122"/>
                </a:rPr>
                <a:t>作</a:t>
              </a:r>
            </a:p>
          </p:txBody>
        </p:sp>
      </p:grpSp>
      <p:grpSp>
        <p:nvGrpSpPr>
          <p:cNvPr id="24581" name="组合 20"/>
          <p:cNvGrpSpPr/>
          <p:nvPr/>
        </p:nvGrpSpPr>
        <p:grpSpPr>
          <a:xfrm>
            <a:off x="11308065" y="2690739"/>
            <a:ext cx="731637" cy="731637"/>
            <a:chOff x="2265529" y="2033517"/>
            <a:chExt cx="1692322" cy="1692322"/>
          </a:xfrm>
        </p:grpSpPr>
        <p:sp>
          <p:nvSpPr>
            <p:cNvPr id="22" name="椭圆 2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latin typeface="黑体" panose="02010609060101010101" charset="-122"/>
                <a:ea typeface="黑体" panose="02010609060101010101" charset="-122"/>
              </a:endParaRPr>
            </a:p>
          </p:txBody>
        </p:sp>
        <p:sp>
          <p:nvSpPr>
            <p:cNvPr id="24583" name="文本框 22"/>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黑体" panose="02010609060101010101" charset="-122"/>
                  <a:ea typeface="黑体" panose="02010609060101010101" charset="-122"/>
                </a:rPr>
                <a:t>者</a:t>
              </a:r>
            </a:p>
          </p:txBody>
        </p:sp>
      </p:grpSp>
      <p:grpSp>
        <p:nvGrpSpPr>
          <p:cNvPr id="24584" name="组合 23"/>
          <p:cNvGrpSpPr/>
          <p:nvPr/>
        </p:nvGrpSpPr>
        <p:grpSpPr>
          <a:xfrm>
            <a:off x="11308064" y="3691665"/>
            <a:ext cx="731637" cy="731636"/>
            <a:chOff x="2265529" y="2033517"/>
            <a:chExt cx="1692322" cy="1692322"/>
          </a:xfrm>
        </p:grpSpPr>
        <p:sp>
          <p:nvSpPr>
            <p:cNvPr id="25" name="椭圆 2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latin typeface="黑体" panose="02010609060101010101" charset="-122"/>
                <a:ea typeface="黑体" panose="02010609060101010101" charset="-122"/>
              </a:endParaRPr>
            </a:p>
          </p:txBody>
        </p:sp>
        <p:sp>
          <p:nvSpPr>
            <p:cNvPr id="24586" name="文本框 25"/>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黑体" panose="02010609060101010101" charset="-122"/>
                  <a:ea typeface="黑体" panose="02010609060101010101" charset="-122"/>
                </a:rPr>
                <a:t>简</a:t>
              </a:r>
            </a:p>
          </p:txBody>
        </p:sp>
      </p:grpSp>
      <p:grpSp>
        <p:nvGrpSpPr>
          <p:cNvPr id="24587" name="组合 26"/>
          <p:cNvGrpSpPr/>
          <p:nvPr/>
        </p:nvGrpSpPr>
        <p:grpSpPr>
          <a:xfrm>
            <a:off x="11318288" y="4692590"/>
            <a:ext cx="731637" cy="731636"/>
            <a:chOff x="2265529" y="2033517"/>
            <a:chExt cx="1692322" cy="1692322"/>
          </a:xfrm>
        </p:grpSpPr>
        <p:sp>
          <p:nvSpPr>
            <p:cNvPr id="28" name="椭圆 2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latin typeface="黑体" panose="02010609060101010101" charset="-122"/>
                <a:ea typeface="黑体" panose="02010609060101010101" charset="-122"/>
              </a:endParaRPr>
            </a:p>
          </p:txBody>
        </p:sp>
        <p:sp>
          <p:nvSpPr>
            <p:cNvPr id="24589" name="文本框 28"/>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黑体" panose="02010609060101010101" charset="-122"/>
                  <a:ea typeface="黑体" panose="02010609060101010101" charset="-122"/>
                </a:rPr>
                <a:t>介</a:t>
              </a:r>
            </a:p>
          </p:txBody>
        </p:sp>
      </p:grpSp>
      <p:sp>
        <p:nvSpPr>
          <p:cNvPr id="3" name="文本框 2"/>
          <p:cNvSpPr txBox="1"/>
          <p:nvPr/>
        </p:nvSpPr>
        <p:spPr>
          <a:xfrm>
            <a:off x="8086920" y="1270719"/>
            <a:ext cx="730008" cy="5153918"/>
          </a:xfrm>
          <a:prstGeom prst="rect">
            <a:avLst/>
          </a:prstGeom>
          <a:noFill/>
          <a:ln w="9525">
            <a:noFill/>
          </a:ln>
        </p:spPr>
        <p:txBody>
          <a:bodyPr vert="eaVert" wrap="square" anchor="t">
            <a:spAutoFit/>
          </a:bodyPr>
          <a:lstStyle/>
          <a:p>
            <a:pPr>
              <a:lnSpc>
                <a:spcPct val="150000"/>
              </a:lnSpc>
            </a:pPr>
            <a:r>
              <a:rPr lang="zh-CN" altLang="en-US" sz="2800" b="1">
                <a:solidFill>
                  <a:srgbClr val="FF0000"/>
                </a:solidFill>
                <a:latin typeface="黑体" panose="02010609060101010101" charset="-122"/>
                <a:ea typeface="黑体" panose="02010609060101010101" charset="-122"/>
              </a:rPr>
              <a:t>音乐美，</a:t>
            </a:r>
            <a:r>
              <a:rPr lang="zh-CN" altLang="en-US" sz="2800">
                <a:latin typeface="黑体" panose="02010609060101010101" charset="-122"/>
                <a:ea typeface="黑体" panose="02010609060101010101" charset="-122"/>
              </a:rPr>
              <a:t>指的是音节和旋律的美。</a:t>
            </a:r>
            <a:endParaRPr lang="zh-CN" altLang="en-US" sz="2400">
              <a:latin typeface="黑体" panose="02010609060101010101" charset="-122"/>
              <a:ea typeface="黑体" panose="02010609060101010101" charset="-122"/>
            </a:endParaRPr>
          </a:p>
        </p:txBody>
      </p:sp>
      <p:sp>
        <p:nvSpPr>
          <p:cNvPr id="4" name="文本框 3"/>
          <p:cNvSpPr txBox="1"/>
          <p:nvPr/>
        </p:nvSpPr>
        <p:spPr>
          <a:xfrm>
            <a:off x="5367766" y="1274085"/>
            <a:ext cx="2669000" cy="5150552"/>
          </a:xfrm>
          <a:prstGeom prst="rect">
            <a:avLst/>
          </a:prstGeom>
          <a:noFill/>
          <a:ln w="9525">
            <a:noFill/>
          </a:ln>
        </p:spPr>
        <p:txBody>
          <a:bodyPr vert="eaVert" wrap="square" anchor="t">
            <a:spAutoFit/>
          </a:bodyPr>
          <a:lstStyle/>
          <a:p>
            <a:pPr>
              <a:lnSpc>
                <a:spcPct val="150000"/>
              </a:lnSpc>
            </a:pPr>
            <a:r>
              <a:rPr lang="zh-CN" altLang="en-US" sz="2800" b="1">
                <a:solidFill>
                  <a:srgbClr val="FF0000"/>
                </a:solidFill>
                <a:latin typeface="黑体" panose="02010609060101010101" charset="-122"/>
                <a:ea typeface="黑体" panose="02010609060101010101" charset="-122"/>
              </a:rPr>
              <a:t>建筑美，</a:t>
            </a:r>
            <a:r>
              <a:rPr lang="zh-CN" altLang="en-US" sz="2800">
                <a:latin typeface="黑体" panose="02010609060101010101" charset="-122"/>
                <a:ea typeface="黑体" panose="02010609060101010101" charset="-122"/>
              </a:rPr>
              <a:t>指的是词藻的运用，要体现出中国象形文字的视觉方面的印象（即富有形象感、色彩感和画面感）。</a:t>
            </a:r>
          </a:p>
        </p:txBody>
      </p:sp>
      <p:sp>
        <p:nvSpPr>
          <p:cNvPr id="5" name="文本框 4"/>
          <p:cNvSpPr txBox="1"/>
          <p:nvPr/>
        </p:nvSpPr>
        <p:spPr>
          <a:xfrm>
            <a:off x="4669418" y="1274085"/>
            <a:ext cx="730008" cy="5222560"/>
          </a:xfrm>
          <a:prstGeom prst="rect">
            <a:avLst/>
          </a:prstGeom>
          <a:noFill/>
          <a:ln w="9525">
            <a:noFill/>
          </a:ln>
        </p:spPr>
        <p:txBody>
          <a:bodyPr vert="eaVert" wrap="square" anchor="t">
            <a:spAutoFit/>
          </a:bodyPr>
          <a:lstStyle/>
          <a:p>
            <a:pPr>
              <a:lnSpc>
                <a:spcPct val="150000"/>
              </a:lnSpc>
            </a:pPr>
            <a:r>
              <a:rPr lang="zh-CN" altLang="en-US" sz="2800" b="1">
                <a:solidFill>
                  <a:srgbClr val="FF0000"/>
                </a:solidFill>
                <a:latin typeface="黑体" panose="02010609060101010101" charset="-122"/>
                <a:ea typeface="黑体" panose="02010609060101010101" charset="-122"/>
              </a:rPr>
              <a:t>绘画美，</a:t>
            </a:r>
            <a:r>
              <a:rPr lang="zh-CN" altLang="en-US" sz="2800">
                <a:latin typeface="黑体" panose="02010609060101010101" charset="-122"/>
                <a:ea typeface="黑体" panose="02010609060101010101" charset="-122"/>
              </a:rPr>
              <a:t>指诗的对称和句的整齐。</a:t>
            </a:r>
          </a:p>
        </p:txBody>
      </p:sp>
      <p:pic>
        <p:nvPicPr>
          <p:cNvPr id="6" name="图片 5" descr="52f23fed8f4b4bed90bf47763c8d6035"/>
          <p:cNvPicPr>
            <a:picLocks noChangeAspect="1"/>
          </p:cNvPicPr>
          <p:nvPr/>
        </p:nvPicPr>
        <p:blipFill>
          <a:blip r:embed="rId3"/>
          <a:stretch>
            <a:fillRect/>
          </a:stretch>
        </p:blipFill>
        <p:spPr>
          <a:xfrm>
            <a:off x="521037" y="1546983"/>
            <a:ext cx="3674922" cy="4610814"/>
          </a:xfrm>
          <a:prstGeom prst="rect">
            <a:avLst/>
          </a:prstGeom>
          <a:noFill/>
          <a:ln w="9525">
            <a:noFill/>
          </a:ln>
        </p:spPr>
      </p:pic>
    </p:spTree>
    <p:custDataLst>
      <p:tags r:id="rId4"/>
    </p:custData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750" fill="hold"/>
                                        <p:tgtEl>
                                          <p:spTgt spid="3"/>
                                        </p:tgtEl>
                                        <p:attrNameLst>
                                          <p:attrName>ppt_x</p:attrName>
                                        </p:attrNameLst>
                                      </p:cBhvr>
                                      <p:tavLst>
                                        <p:tav tm="0">
                                          <p:val>
                                            <p:strVal val="#ppt_x"/>
                                          </p:val>
                                        </p:tav>
                                        <p:tav tm="100000">
                                          <p:val>
                                            <p:strVal val="#ppt_x"/>
                                          </p:val>
                                        </p:tav>
                                      </p:tavLst>
                                    </p:anim>
                                    <p:anim calcmode="lin" valueType="num">
                                      <p:cBhvr>
                                        <p:cTn id="19" dur="7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750" fill="hold"/>
                                        <p:tgtEl>
                                          <p:spTgt spid="5"/>
                                        </p:tgtEl>
                                        <p:attrNameLst>
                                          <p:attrName>ppt_x</p:attrName>
                                        </p:attrNameLst>
                                      </p:cBhvr>
                                      <p:tavLst>
                                        <p:tav tm="0">
                                          <p:val>
                                            <p:strVal val="#ppt_x"/>
                                          </p:val>
                                        </p:tav>
                                        <p:tav tm="100000">
                                          <p:val>
                                            <p:strVal val="#ppt_x"/>
                                          </p:val>
                                        </p:tav>
                                      </p:tavLst>
                                    </p:anim>
                                    <p:anim calcmode="lin" valueType="num">
                                      <p:cBhvr>
                                        <p:cTn id="31"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750549" y="2102826"/>
            <a:ext cx="731636" cy="731637"/>
            <a:chOff x="2265529" y="2033517"/>
            <a:chExt cx="1692322" cy="1692322"/>
          </a:xfrm>
        </p:grpSpPr>
        <p:sp>
          <p:nvSpPr>
            <p:cNvPr id="5" name="椭圆 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6627" name="文本框 5"/>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写</a:t>
              </a:r>
            </a:p>
          </p:txBody>
        </p:sp>
      </p:grpSp>
      <p:sp>
        <p:nvSpPr>
          <p:cNvPr id="7" name="文本框 6"/>
          <p:cNvSpPr txBox="1"/>
          <p:nvPr/>
        </p:nvSpPr>
        <p:spPr>
          <a:xfrm>
            <a:off x="5277247" y="1057651"/>
            <a:ext cx="5254324" cy="5117347"/>
          </a:xfrm>
          <a:prstGeom prst="rect">
            <a:avLst/>
          </a:prstGeom>
          <a:noFill/>
          <a:ln w="9525">
            <a:noFill/>
          </a:ln>
        </p:spPr>
        <p:txBody>
          <a:bodyPr vert="eaVert" wrap="square" anchor="t">
            <a:spAutoFit/>
          </a:bodyPr>
          <a:lstStyle/>
          <a:p>
            <a:pPr algn="just">
              <a:lnSpc>
                <a:spcPct val="150000"/>
              </a:lnSpc>
            </a:pPr>
            <a:r>
              <a:rPr lang="zh-CN" altLang="en-US" sz="2800">
                <a:latin typeface="黑体" panose="02010609060101010101" charset="-122"/>
                <a:ea typeface="黑体" panose="02010609060101010101" charset="-122"/>
              </a:rPr>
              <a:t>1922年闻一多赴美国留学，他不堪忍受受到的歧视，写过许多爱国诗篇。1926年从美国归来，但看到的是北洋军阀统治下民不聊生、政治腐败、经济凋弊的黑暗现实，极为失望。正是这种为现实所冷却了的爱和期望，成为了其诗的深层根基。</a:t>
            </a:r>
          </a:p>
        </p:txBody>
      </p:sp>
      <p:grpSp>
        <p:nvGrpSpPr>
          <p:cNvPr id="8" name="组合 7"/>
          <p:cNvGrpSpPr/>
          <p:nvPr/>
        </p:nvGrpSpPr>
        <p:grpSpPr>
          <a:xfrm>
            <a:off x="10750549" y="2856227"/>
            <a:ext cx="731636" cy="731637"/>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6631" name="文本框 9"/>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作</a:t>
              </a:r>
            </a:p>
          </p:txBody>
        </p:sp>
      </p:grpSp>
      <p:grpSp>
        <p:nvGrpSpPr>
          <p:cNvPr id="11" name="组合 10"/>
          <p:cNvGrpSpPr/>
          <p:nvPr/>
        </p:nvGrpSpPr>
        <p:grpSpPr>
          <a:xfrm>
            <a:off x="10750549" y="3638090"/>
            <a:ext cx="731636" cy="731636"/>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6634" name="文本框 12"/>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背</a:t>
              </a:r>
            </a:p>
          </p:txBody>
        </p:sp>
      </p:grpSp>
      <p:grpSp>
        <p:nvGrpSpPr>
          <p:cNvPr id="14" name="组合 13"/>
          <p:cNvGrpSpPr/>
          <p:nvPr/>
        </p:nvGrpSpPr>
        <p:grpSpPr>
          <a:xfrm>
            <a:off x="10750549" y="4399862"/>
            <a:ext cx="731636" cy="731637"/>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6637" name="文本框 15"/>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景</a:t>
              </a:r>
            </a:p>
          </p:txBody>
        </p:sp>
      </p:grpSp>
      <p:pic>
        <p:nvPicPr>
          <p:cNvPr id="2" name="图片 1" descr="31SDZ8OothL._SL500_AA500_"/>
          <p:cNvPicPr>
            <a:picLocks noChangeAspect="1"/>
          </p:cNvPicPr>
          <p:nvPr/>
        </p:nvPicPr>
        <p:blipFill>
          <a:blip r:embed="rId2"/>
          <a:stretch>
            <a:fillRect/>
          </a:stretch>
        </p:blipFill>
        <p:spPr>
          <a:xfrm>
            <a:off x="740743" y="1057651"/>
            <a:ext cx="4032448" cy="5117347"/>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80">
                                          <p:stCondLst>
                                            <p:cond delay="0"/>
                                          </p:stCondLst>
                                        </p:cTn>
                                        <p:tgtEl>
                                          <p:spTgt spid="8"/>
                                        </p:tgtEl>
                                      </p:cBhvr>
                                    </p:animEffect>
                                    <p:anim calcmode="lin" valueType="num">
                                      <p:cBhvr>
                                        <p:cTn id="2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gtEl>
                                      </p:cBhvr>
                                      <p:to x="100000" y="60000"/>
                                    </p:animScale>
                                    <p:animScale>
                                      <p:cBhvr>
                                        <p:cTn id="32" dur="166" decel="50000">
                                          <p:stCondLst>
                                            <p:cond delay="676"/>
                                          </p:stCondLst>
                                        </p:cTn>
                                        <p:tgtEl>
                                          <p:spTgt spid="8"/>
                                        </p:tgtEl>
                                      </p:cBhvr>
                                      <p:to x="100000" y="100000"/>
                                    </p:animScale>
                                    <p:animScale>
                                      <p:cBhvr>
                                        <p:cTn id="33" dur="26">
                                          <p:stCondLst>
                                            <p:cond delay="1312"/>
                                          </p:stCondLst>
                                        </p:cTn>
                                        <p:tgtEl>
                                          <p:spTgt spid="8"/>
                                        </p:tgtEl>
                                      </p:cBhvr>
                                      <p:to x="100000" y="80000"/>
                                    </p:animScale>
                                    <p:animScale>
                                      <p:cBhvr>
                                        <p:cTn id="34" dur="166" decel="50000">
                                          <p:stCondLst>
                                            <p:cond delay="1338"/>
                                          </p:stCondLst>
                                        </p:cTn>
                                        <p:tgtEl>
                                          <p:spTgt spid="8"/>
                                        </p:tgtEl>
                                      </p:cBhvr>
                                      <p:to x="100000" y="100000"/>
                                    </p:animScale>
                                    <p:animScale>
                                      <p:cBhvr>
                                        <p:cTn id="35" dur="26">
                                          <p:stCondLst>
                                            <p:cond delay="1642"/>
                                          </p:stCondLst>
                                        </p:cTn>
                                        <p:tgtEl>
                                          <p:spTgt spid="8"/>
                                        </p:tgtEl>
                                      </p:cBhvr>
                                      <p:to x="100000" y="90000"/>
                                    </p:animScale>
                                    <p:animScale>
                                      <p:cBhvr>
                                        <p:cTn id="36" dur="166" decel="50000">
                                          <p:stCondLst>
                                            <p:cond delay="1668"/>
                                          </p:stCondLst>
                                        </p:cTn>
                                        <p:tgtEl>
                                          <p:spTgt spid="8"/>
                                        </p:tgtEl>
                                      </p:cBhvr>
                                      <p:to x="100000" y="100000"/>
                                    </p:animScale>
                                    <p:animScale>
                                      <p:cBhvr>
                                        <p:cTn id="37" dur="26">
                                          <p:stCondLst>
                                            <p:cond delay="1808"/>
                                          </p:stCondLst>
                                        </p:cTn>
                                        <p:tgtEl>
                                          <p:spTgt spid="8"/>
                                        </p:tgtEl>
                                      </p:cBhvr>
                                      <p:to x="100000" y="95000"/>
                                    </p:animScale>
                                    <p:animScale>
                                      <p:cBhvr>
                                        <p:cTn id="38" dur="166" decel="50000">
                                          <p:stCondLst>
                                            <p:cond delay="1834"/>
                                          </p:stCondLst>
                                        </p:cTn>
                                        <p:tgtEl>
                                          <p:spTgt spid="8"/>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26"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80">
                                          <p:stCondLst>
                                            <p:cond delay="0"/>
                                          </p:stCondLst>
                                        </p:cTn>
                                        <p:tgtEl>
                                          <p:spTgt spid="11"/>
                                        </p:tgtEl>
                                      </p:cBhvr>
                                    </p:animEffect>
                                    <p:anim calcmode="lin" valueType="num">
                                      <p:cBhvr>
                                        <p:cTn id="4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9" dur="26">
                                          <p:stCondLst>
                                            <p:cond delay="650"/>
                                          </p:stCondLst>
                                        </p:cTn>
                                        <p:tgtEl>
                                          <p:spTgt spid="11"/>
                                        </p:tgtEl>
                                      </p:cBhvr>
                                      <p:to x="100000" y="60000"/>
                                    </p:animScale>
                                    <p:animScale>
                                      <p:cBhvr>
                                        <p:cTn id="50" dur="166" decel="50000">
                                          <p:stCondLst>
                                            <p:cond delay="676"/>
                                          </p:stCondLst>
                                        </p:cTn>
                                        <p:tgtEl>
                                          <p:spTgt spid="11"/>
                                        </p:tgtEl>
                                      </p:cBhvr>
                                      <p:to x="100000" y="100000"/>
                                    </p:animScale>
                                    <p:animScale>
                                      <p:cBhvr>
                                        <p:cTn id="51" dur="26">
                                          <p:stCondLst>
                                            <p:cond delay="1312"/>
                                          </p:stCondLst>
                                        </p:cTn>
                                        <p:tgtEl>
                                          <p:spTgt spid="11"/>
                                        </p:tgtEl>
                                      </p:cBhvr>
                                      <p:to x="100000" y="80000"/>
                                    </p:animScale>
                                    <p:animScale>
                                      <p:cBhvr>
                                        <p:cTn id="52" dur="166" decel="50000">
                                          <p:stCondLst>
                                            <p:cond delay="1338"/>
                                          </p:stCondLst>
                                        </p:cTn>
                                        <p:tgtEl>
                                          <p:spTgt spid="11"/>
                                        </p:tgtEl>
                                      </p:cBhvr>
                                      <p:to x="100000" y="100000"/>
                                    </p:animScale>
                                    <p:animScale>
                                      <p:cBhvr>
                                        <p:cTn id="53" dur="26">
                                          <p:stCondLst>
                                            <p:cond delay="1642"/>
                                          </p:stCondLst>
                                        </p:cTn>
                                        <p:tgtEl>
                                          <p:spTgt spid="11"/>
                                        </p:tgtEl>
                                      </p:cBhvr>
                                      <p:to x="100000" y="90000"/>
                                    </p:animScale>
                                    <p:animScale>
                                      <p:cBhvr>
                                        <p:cTn id="54" dur="166" decel="50000">
                                          <p:stCondLst>
                                            <p:cond delay="1668"/>
                                          </p:stCondLst>
                                        </p:cTn>
                                        <p:tgtEl>
                                          <p:spTgt spid="11"/>
                                        </p:tgtEl>
                                      </p:cBhvr>
                                      <p:to x="100000" y="100000"/>
                                    </p:animScale>
                                    <p:animScale>
                                      <p:cBhvr>
                                        <p:cTn id="55" dur="26">
                                          <p:stCondLst>
                                            <p:cond delay="1808"/>
                                          </p:stCondLst>
                                        </p:cTn>
                                        <p:tgtEl>
                                          <p:spTgt spid="11"/>
                                        </p:tgtEl>
                                      </p:cBhvr>
                                      <p:to x="100000" y="95000"/>
                                    </p:animScale>
                                    <p:animScale>
                                      <p:cBhvr>
                                        <p:cTn id="56" dur="166" decel="50000">
                                          <p:stCondLst>
                                            <p:cond delay="1834"/>
                                          </p:stCondLst>
                                        </p:cTn>
                                        <p:tgtEl>
                                          <p:spTgt spid="11"/>
                                        </p:tgtEl>
                                      </p:cBhvr>
                                      <p:to x="100000" y="100000"/>
                                    </p:animScale>
                                  </p:childTnLst>
                                </p:cTn>
                              </p:par>
                            </p:childTnLst>
                          </p:cTn>
                        </p:par>
                      </p:childTnLst>
                    </p:cTn>
                  </p:par>
                  <p:par>
                    <p:cTn id="57" fill="hold" nodeType="clickPar">
                      <p:stCondLst>
                        <p:cond delay="indefinite"/>
                      </p:stCondLst>
                      <p:childTnLst>
                        <p:par>
                          <p:cTn id="58" fill="hold" nodeType="afterGroup">
                            <p:stCondLst>
                              <p:cond delay="0"/>
                            </p:stCondLst>
                            <p:childTnLst>
                              <p:par>
                                <p:cTn id="59" presetID="26" presetClass="entr" presetSubtype="0"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nodeType="clickPar">
                      <p:stCondLst>
                        <p:cond delay="indefinite"/>
                      </p:stCondLst>
                      <p:childTnLst>
                        <p:par>
                          <p:cTn id="76" fill="hold" nodeType="afterGroup">
                            <p:stCondLst>
                              <p:cond delay="0"/>
                            </p:stCondLst>
                            <p:childTnLst>
                              <p:par>
                                <p:cTn id="77" presetID="22" presetClass="entr" presetSubtype="2" fill="hold" grpId="0"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1750"/>
                                        <p:tgtEl>
                                          <p:spTgt spid="7"/>
                                        </p:tgtEl>
                                      </p:cBhvr>
                                    </p:animEffect>
                                  </p:childTnLst>
                                </p:cTn>
                              </p:par>
                            </p:childTnLst>
                          </p:cTn>
                        </p:par>
                      </p:childTnLst>
                    </p:cTn>
                  </p:par>
                  <p:par>
                    <p:cTn id="80" fill="hold" nodeType="clickPar">
                      <p:stCondLst>
                        <p:cond delay="indefinite"/>
                      </p:stCondLst>
                      <p:childTnLst>
                        <p:par>
                          <p:cTn id="81" fill="hold" nodeType="afterGroup">
                            <p:stCondLst>
                              <p:cond delay="0"/>
                            </p:stCondLst>
                            <p:childTnLst>
                              <p:par>
                                <p:cTn id="82" presetID="20" presetClass="entr" presetSubtype="0" fill="hold"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wedge">
                                      <p:cBhvr>
                                        <p:cTn id="8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7649" name="组合 2"/>
          <p:cNvGrpSpPr/>
          <p:nvPr/>
        </p:nvGrpSpPr>
        <p:grpSpPr>
          <a:xfrm>
            <a:off x="10750549" y="2102826"/>
            <a:ext cx="731636" cy="731637"/>
            <a:chOff x="2265529" y="2033517"/>
            <a:chExt cx="1692322" cy="1692322"/>
          </a:xfrm>
        </p:grpSpPr>
        <p:sp>
          <p:nvSpPr>
            <p:cNvPr id="5" name="椭圆 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7651" name="文本框 5"/>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写</a:t>
              </a:r>
            </a:p>
          </p:txBody>
        </p:sp>
      </p:grpSp>
      <p:sp>
        <p:nvSpPr>
          <p:cNvPr id="7" name="文本框 6"/>
          <p:cNvSpPr txBox="1"/>
          <p:nvPr/>
        </p:nvSpPr>
        <p:spPr>
          <a:xfrm>
            <a:off x="5246232" y="1262890"/>
            <a:ext cx="5254324" cy="4649948"/>
          </a:xfrm>
          <a:prstGeom prst="rect">
            <a:avLst/>
          </a:prstGeom>
          <a:noFill/>
          <a:ln w="9525">
            <a:noFill/>
          </a:ln>
        </p:spPr>
        <p:txBody>
          <a:bodyPr vert="eaVert" wrap="square" anchor="t">
            <a:spAutoFit/>
          </a:bodyPr>
          <a:lstStyle/>
          <a:p>
            <a:pPr algn="just">
              <a:lnSpc>
                <a:spcPct val="150000"/>
              </a:lnSpc>
            </a:pPr>
            <a:r>
              <a:rPr lang="zh-CN" altLang="en-US" sz="2800">
                <a:latin typeface="黑体" panose="02010609060101010101" charset="-122"/>
                <a:ea typeface="黑体" panose="02010609060101010101" charset="-122"/>
              </a:rPr>
              <a:t>诗集《红烛》由诗人在清华和美国两个时期的作品组成。不但以浓烈的色彩独树一帜，而且还以丰富的想象、精炼的语言、典型的东方风格，形成了自己的独特个性。这首与诗集同名的诗篇，就是诗集《红烛》的序诗。</a:t>
            </a:r>
          </a:p>
        </p:txBody>
      </p:sp>
      <p:grpSp>
        <p:nvGrpSpPr>
          <p:cNvPr id="27653" name="组合 7"/>
          <p:cNvGrpSpPr/>
          <p:nvPr/>
        </p:nvGrpSpPr>
        <p:grpSpPr>
          <a:xfrm>
            <a:off x="10750549" y="2856227"/>
            <a:ext cx="731636" cy="731637"/>
            <a:chOff x="2265529" y="2033517"/>
            <a:chExt cx="1692322" cy="1692322"/>
          </a:xfrm>
        </p:grpSpPr>
        <p:sp>
          <p:nvSpPr>
            <p:cNvPr id="9" name="椭圆 8"/>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7655" name="文本框 9"/>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作</a:t>
              </a:r>
            </a:p>
          </p:txBody>
        </p:sp>
      </p:grpSp>
      <p:grpSp>
        <p:nvGrpSpPr>
          <p:cNvPr id="27656" name="组合 10"/>
          <p:cNvGrpSpPr/>
          <p:nvPr/>
        </p:nvGrpSpPr>
        <p:grpSpPr>
          <a:xfrm>
            <a:off x="10750549" y="3638090"/>
            <a:ext cx="731636" cy="731636"/>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7658" name="文本框 12"/>
            <p:cNvSpPr txBox="1"/>
            <p:nvPr/>
          </p:nvSpPr>
          <p:spPr>
            <a:xfrm>
              <a:off x="2381534" y="2101759"/>
              <a:ext cx="1460310" cy="1412983"/>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背</a:t>
              </a:r>
            </a:p>
          </p:txBody>
        </p:sp>
      </p:grpSp>
      <p:grpSp>
        <p:nvGrpSpPr>
          <p:cNvPr id="27659" name="组合 13"/>
          <p:cNvGrpSpPr/>
          <p:nvPr/>
        </p:nvGrpSpPr>
        <p:grpSpPr>
          <a:xfrm>
            <a:off x="10750549" y="4399862"/>
            <a:ext cx="731636" cy="731637"/>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27661" name="文本框 15"/>
            <p:cNvSpPr txBox="1"/>
            <p:nvPr/>
          </p:nvSpPr>
          <p:spPr>
            <a:xfrm>
              <a:off x="2381534" y="2101759"/>
              <a:ext cx="1460310" cy="1412981"/>
            </a:xfrm>
            <a:prstGeom prst="rect">
              <a:avLst/>
            </a:prstGeom>
            <a:noFill/>
            <a:ln w="9525">
              <a:noFill/>
            </a:ln>
          </p:spPr>
          <p:txBody>
            <a:bodyPr wrap="square" anchor="t">
              <a:spAutoFit/>
            </a:bodyPr>
            <a:lstStyle/>
            <a:p>
              <a:pPr algn="ctr"/>
              <a:r>
                <a:rPr lang="zh-CN" altLang="en-US" sz="3375" b="1">
                  <a:solidFill>
                    <a:schemeClr val="bg1"/>
                  </a:solidFill>
                  <a:latin typeface="微软雅黑" panose="020b0503020204020204" charset="-122"/>
                  <a:ea typeface="微软雅黑"/>
                </a:rPr>
                <a:t>景</a:t>
              </a:r>
            </a:p>
          </p:txBody>
        </p:sp>
      </p:grpSp>
      <p:pic>
        <p:nvPicPr>
          <p:cNvPr id="4" name="图片 3" descr="1963785e3ee847bfa59f244882ce6a39"/>
          <p:cNvPicPr>
            <a:picLocks noChangeAspect="1"/>
          </p:cNvPicPr>
          <p:nvPr/>
        </p:nvPicPr>
        <p:blipFill>
          <a:blip r:embed="rId2"/>
          <a:stretch>
            <a:fillRect/>
          </a:stretch>
        </p:blipFill>
        <p:spPr>
          <a:xfrm>
            <a:off x="1063486" y="1271226"/>
            <a:ext cx="3932753" cy="4649948"/>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75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9697" name="图片 1" descr="6007c6a535cd9034685815bfc7174c6c_watermark"/>
          <p:cNvPicPr>
            <a:picLocks noChangeAspect="1"/>
          </p:cNvPicPr>
          <p:nvPr/>
        </p:nvPicPr>
        <p:blipFill>
          <a:blip r:embed="rId2"/>
          <a:stretch>
            <a:fillRect/>
          </a:stretch>
        </p:blipFill>
        <p:spPr>
          <a:xfrm>
            <a:off x="353" y="-288"/>
            <a:ext cx="12858044" cy="7219256"/>
          </a:xfrm>
          <a:prstGeom prst="rect">
            <a:avLst/>
          </a:prstGeom>
          <a:noFill/>
          <a:ln w="9525">
            <a:noFill/>
          </a:ln>
        </p:spPr>
      </p:pic>
      <p:sp>
        <p:nvSpPr>
          <p:cNvPr id="4" name="文本框 3"/>
          <p:cNvSpPr txBox="1"/>
          <p:nvPr/>
        </p:nvSpPr>
        <p:spPr>
          <a:xfrm>
            <a:off x="5242350" y="435298"/>
            <a:ext cx="2082800" cy="1957705"/>
          </a:xfrm>
          <a:prstGeom prst="rect">
            <a:avLst/>
          </a:prstGeom>
          <a:noFill/>
          <a:ln w="9525">
            <a:noFill/>
          </a:ln>
        </p:spPr>
        <p:txBody>
          <a:bodyPr wrap="none" anchor="t">
            <a:spAutoFit/>
          </a:bodyPr>
          <a:lstStyle/>
          <a:p>
            <a:r>
              <a:rPr lang="en-US" altLang="zh-CN" sz="12130" b="1">
                <a:solidFill>
                  <a:srgbClr val="FFFF00"/>
                </a:solidFill>
                <a:latin typeface="微软雅黑" panose="020b0503020204020204" charset="-122"/>
                <a:ea typeface="微软雅黑"/>
              </a:rPr>
              <a:t>02</a:t>
            </a:r>
          </a:p>
        </p:txBody>
      </p:sp>
      <p:sp>
        <p:nvSpPr>
          <p:cNvPr id="100" name="文本框 99"/>
          <p:cNvSpPr txBox="1"/>
          <p:nvPr/>
        </p:nvSpPr>
        <p:spPr>
          <a:xfrm>
            <a:off x="2797810" y="2393315"/>
            <a:ext cx="8205470" cy="2687955"/>
          </a:xfrm>
          <a:prstGeom prst="rect">
            <a:avLst/>
          </a:prstGeom>
          <a:noFill/>
          <a:ln w="9525">
            <a:noFill/>
          </a:ln>
        </p:spPr>
        <p:txBody>
          <a:bodyPr wrap="square" anchor="t">
            <a:spAutoFit/>
          </a:bodyPr>
          <a:lstStyle/>
          <a:p>
            <a:r>
              <a:rPr lang="zh-CN" altLang="zh-CN" sz="8435" b="1">
                <a:solidFill>
                  <a:srgbClr val="FFFF00"/>
                </a:solidFill>
                <a:latin typeface="微软雅黑" panose="020b0503020204020204" charset="-122"/>
                <a:ea typeface="微软雅黑"/>
              </a:rPr>
              <a:t>美美听读</a:t>
            </a:r>
          </a:p>
          <a:p>
            <a:r>
              <a:rPr lang="zh-CN" altLang="zh-CN" sz="8435" b="1">
                <a:solidFill>
                  <a:srgbClr val="FFFF00"/>
                </a:solidFill>
                <a:latin typeface="微软雅黑" panose="020b0503020204020204" charset="-122"/>
                <a:ea typeface="微软雅黑"/>
              </a:rPr>
              <a:t>梳理情感的脉络</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3909095" y="663997"/>
            <a:ext cx="6110605" cy="768350"/>
          </a:xfrm>
          <a:prstGeom prst="rect">
            <a:avLst/>
          </a:prstGeom>
          <a:noFill/>
          <a:ln w="9525">
            <a:noFill/>
          </a:ln>
        </p:spPr>
        <p:txBody>
          <a:bodyPr wrap="square">
            <a:spAutoFit/>
            <a:scene3d>
              <a:camera prst="orthographicFront"/>
              <a:lightRig rig="threePt" dir="t"/>
            </a:scene3d>
          </a:bodyPr>
          <a:lstStyle/>
          <a:p>
            <a:pPr marL="0" indent="0"/>
            <a:r>
              <a:rPr lang="zh-CN" sz="4400" b="1">
                <a:ln w="6600">
                  <a:solidFill>
                    <a:schemeClr val="accent2"/>
                  </a:solidFill>
                  <a:prstDash val="solid"/>
                </a:ln>
                <a:solidFill>
                  <a:srgbClr val="FF0000"/>
                </a:solidFill>
                <a:effectLst>
                  <a:outerShdw dist="38100" dir="2700000" algn="tl" rotWithShape="0">
                    <a:schemeClr val="accent2"/>
                  </a:outerShdw>
                </a:effectLst>
                <a:latin typeface="微软雅黑" panose="020b0503020204020204" charset="-122"/>
                <a:ea typeface="微软雅黑"/>
              </a:rPr>
              <a:t>范读美听，感知诗意</a:t>
            </a:r>
            <a:endParaRPr lang="zh-CN" altLang="en-US" sz="4400" b="1">
              <a:ln w="6600">
                <a:solidFill>
                  <a:schemeClr val="accent2"/>
                </a:solidFill>
                <a:prstDash val="solid"/>
              </a:ln>
              <a:solidFill>
                <a:srgbClr val="FF0000"/>
              </a:solidFill>
              <a:effectLst>
                <a:outerShdw dist="38100" dir="2700000" algn="tl" rotWithShape="0">
                  <a:schemeClr val="accent2"/>
                </a:outerShdw>
              </a:effectLst>
              <a:latin typeface="微软雅黑" panose="020b0503020204020204" charset="-122"/>
              <a:ea typeface="微软雅黑"/>
            </a:endParaRPr>
          </a:p>
        </p:txBody>
      </p:sp>
      <p:pic>
        <p:nvPicPr>
          <p:cNvPr id="3" name="图片 2">
            <a:hlinkClick r:id="rId3" action="ppaction://hlinkfile"/>
          </p:cNvPr>
          <p:cNvPicPr>
            <a:picLocks noChangeAspect="1"/>
          </p:cNvPicPr>
          <p:nvPr/>
        </p:nvPicPr>
        <p:blipFill>
          <a:blip r:embed="rId2"/>
          <a:stretch>
            <a:fillRect/>
          </a:stretch>
        </p:blipFill>
        <p:spPr>
          <a:xfrm>
            <a:off x="1774190" y="1555750"/>
            <a:ext cx="9437370" cy="4871720"/>
          </a:xfrm>
          <a:prstGeom prst="rect">
            <a:avLst/>
          </a:prstGeom>
          <a:noFill/>
          <a:ln w="9525">
            <a:noFill/>
          </a:ln>
        </p:spPr>
      </p:pic>
      <p:sp>
        <p:nvSpPr>
          <p:cNvPr id="4" name="文本框 3"/>
          <p:cNvSpPr txBox="1"/>
          <p:nvPr/>
        </p:nvSpPr>
        <p:spPr>
          <a:xfrm>
            <a:off x="2527935" y="3395345"/>
            <a:ext cx="2621280" cy="829945"/>
          </a:xfrm>
          <a:prstGeom prst="rect">
            <a:avLst/>
          </a:prstGeom>
          <a:noFill/>
        </p:spPr>
        <p:txBody>
          <a:bodyPr wrap="none" rtlCol="0">
            <a:spAutoFit/>
          </a:bodyPr>
          <a:lstStyle/>
          <a:p>
            <a:r>
              <a:rPr lang="zh-CN" altLang="en-US" sz="4800" b="1">
                <a:solidFill>
                  <a:srgbClr val="00B0F0"/>
                </a:solidFill>
                <a:latin typeface="微软雅黑" panose="020b0503020204020204" charset="-122"/>
                <a:ea typeface="微软雅黑"/>
              </a:rPr>
              <a:t>朗诵欣赏</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2432493" y="1267157"/>
            <a:ext cx="1574983" cy="4698335"/>
          </a:xfrm>
          <a:prstGeom prst="rect">
            <a:avLst/>
          </a:prstGeom>
          <a:noFill/>
          <a:ln w="9525">
            <a:noFill/>
          </a:ln>
        </p:spPr>
        <p:txBody>
          <a:bodyPr vert="eaVert" wrap="square" anchor="t">
            <a:spAutoFit/>
          </a:bodyPr>
          <a:lstStyle/>
          <a:p>
            <a:pPr algn="just">
              <a:lnSpc>
                <a:spcPct val="150000"/>
              </a:lnSpc>
            </a:pPr>
            <a:r>
              <a:rPr lang="zh-CN" altLang="en-US" sz="3200">
                <a:latin typeface="方正隶变简体" pitchFamily="65" charset="-122"/>
                <a:ea typeface="方正隶变简体" pitchFamily="65" charset="-122"/>
              </a:rPr>
              <a:t>红色的蜡烛，多用于喜庆，如：寿星像前，洞房内。</a:t>
            </a:r>
          </a:p>
        </p:txBody>
      </p:sp>
      <p:grpSp>
        <p:nvGrpSpPr>
          <p:cNvPr id="7" name="组合 6"/>
          <p:cNvGrpSpPr/>
          <p:nvPr/>
        </p:nvGrpSpPr>
        <p:grpSpPr>
          <a:xfrm>
            <a:off x="5421263" y="2104157"/>
            <a:ext cx="731636" cy="731636"/>
            <a:chOff x="-4489696" y="557310"/>
            <a:chExt cx="1692322" cy="1692322"/>
          </a:xfrm>
        </p:grpSpPr>
        <p:sp>
          <p:nvSpPr>
            <p:cNvPr id="8" name="椭圆 7"/>
            <p:cNvSpPr/>
            <p:nvPr/>
          </p:nvSpPr>
          <p:spPr>
            <a:xfrm>
              <a:off x="-4489696" y="5573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30725" name="文本框 8"/>
            <p:cNvSpPr txBox="1"/>
            <p:nvPr/>
          </p:nvSpPr>
          <p:spPr>
            <a:xfrm>
              <a:off x="-4373691" y="616258"/>
              <a:ext cx="1460310" cy="1562800"/>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红</a:t>
              </a:r>
            </a:p>
          </p:txBody>
        </p:sp>
      </p:grpSp>
      <p:grpSp>
        <p:nvGrpSpPr>
          <p:cNvPr id="13" name="组合 12"/>
          <p:cNvGrpSpPr/>
          <p:nvPr/>
        </p:nvGrpSpPr>
        <p:grpSpPr>
          <a:xfrm>
            <a:off x="5421264" y="4120381"/>
            <a:ext cx="731636" cy="731636"/>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30728" name="文本框 14"/>
            <p:cNvSpPr txBox="1"/>
            <p:nvPr/>
          </p:nvSpPr>
          <p:spPr>
            <a:xfrm>
              <a:off x="2381534" y="2101759"/>
              <a:ext cx="1460310" cy="1562800"/>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烛</a:t>
              </a:r>
            </a:p>
          </p:txBody>
        </p:sp>
      </p:grpSp>
      <p:pic>
        <p:nvPicPr>
          <p:cNvPr id="2" name="图片 1"/>
          <p:cNvPicPr>
            <a:picLocks noChangeAspect="1"/>
          </p:cNvPicPr>
          <p:nvPr/>
        </p:nvPicPr>
        <p:blipFill>
          <a:blip r:embed="rId2"/>
          <a:stretch>
            <a:fillRect/>
          </a:stretch>
        </p:blipFill>
        <p:spPr>
          <a:xfrm>
            <a:off x="7437487" y="1060049"/>
            <a:ext cx="4752528" cy="504247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1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7770429" y="4173842"/>
            <a:ext cx="3967912" cy="2121242"/>
          </a:xfrm>
          <a:prstGeom prst="rect">
            <a:avLst/>
          </a:prstGeom>
          <a:noFill/>
          <a:ln w="9525">
            <a:noFill/>
          </a:ln>
        </p:spPr>
      </p:pic>
      <p:pic>
        <p:nvPicPr>
          <p:cNvPr id="3" name="图片 2"/>
          <p:cNvPicPr>
            <a:picLocks noChangeAspect="1"/>
          </p:cNvPicPr>
          <p:nvPr/>
        </p:nvPicPr>
        <p:blipFill>
          <a:blip r:embed="rId3"/>
          <a:stretch>
            <a:fillRect/>
          </a:stretch>
        </p:blipFill>
        <p:spPr>
          <a:xfrm>
            <a:off x="1068508" y="1821556"/>
            <a:ext cx="5183399" cy="2163098"/>
          </a:xfrm>
          <a:prstGeom prst="rect">
            <a:avLst/>
          </a:prstGeom>
          <a:noFill/>
          <a:ln w="9525">
            <a:noFill/>
          </a:ln>
        </p:spPr>
      </p:pic>
      <p:grpSp>
        <p:nvGrpSpPr>
          <p:cNvPr id="5" name="组合 4"/>
          <p:cNvGrpSpPr/>
          <p:nvPr/>
        </p:nvGrpSpPr>
        <p:grpSpPr>
          <a:xfrm>
            <a:off x="9597728" y="1701232"/>
            <a:ext cx="2099996" cy="1771077"/>
            <a:chOff x="6262358" y="532767"/>
            <a:chExt cx="1231336" cy="1448437"/>
          </a:xfrm>
        </p:grpSpPr>
        <p:sp>
          <p:nvSpPr>
            <p:cNvPr id="31748" name="矩形 5"/>
            <p:cNvSpPr/>
            <p:nvPr/>
          </p:nvSpPr>
          <p:spPr>
            <a:xfrm>
              <a:off x="6262358" y="569557"/>
              <a:ext cx="154025" cy="1411647"/>
            </a:xfrm>
            <a:prstGeom prst="rect">
              <a:avLst/>
            </a:prstGeom>
            <a:noFill/>
            <a:ln w="9525">
              <a:noFill/>
            </a:ln>
          </p:spPr>
          <p:txBody>
            <a:bodyPr vert="eaVert" wrap="square" anchor="t">
              <a:spAutoFit/>
            </a:bodyPr>
            <a:lstStyle/>
            <a:p>
              <a:pPr>
                <a:lnSpc>
                  <a:spcPct val="150000"/>
                </a:lnSpc>
              </a:pPr>
              <a:r>
                <a:rPr lang="zh-CN" altLang="en-US" sz="100">
                  <a:solidFill>
                    <a:srgbClr val="333333"/>
                  </a:solidFill>
                  <a:latin typeface="Arial" panose="020b0604020202020204" pitchFamily="34" charset="0"/>
                  <a:ea typeface="宋体" panose="02010600030101010101" pitchFamily="2" charset="-122"/>
                </a:rPr>
                <a:t>这是一首</a:t>
              </a:r>
              <a:r>
                <a:rPr lang="zh-CN" altLang="en-US" sz="100">
                  <a:solidFill>
                    <a:srgbClr val="FF0000"/>
                  </a:solidFill>
                  <a:latin typeface="Arial" panose="020b0604020202020204" pitchFamily="34" charset="0"/>
                  <a:ea typeface="宋体" panose="02010600030101010101" pitchFamily="2" charset="-122"/>
                </a:rPr>
                <a:t>咏物诗</a:t>
              </a:r>
              <a:r>
                <a:rPr lang="zh-CN" altLang="en-US" sz="100">
                  <a:solidFill>
                    <a:srgbClr val="333333"/>
                  </a:solidFill>
                  <a:latin typeface="Arial" panose="020b0604020202020204" pitchFamily="34" charset="0"/>
                  <a:ea typeface="宋体" panose="02010600030101010101" pitchFamily="2" charset="-122"/>
                </a:rPr>
                <a:t>。咏物诗是托物言志的诗歌，通过对事物的咏叹体现人文思想。</a:t>
              </a:r>
            </a:p>
          </p:txBody>
        </p:sp>
        <p:grpSp>
          <p:nvGrpSpPr>
            <p:cNvPr id="31749" name="组合 6"/>
            <p:cNvGrpSpPr/>
            <p:nvPr/>
          </p:nvGrpSpPr>
          <p:grpSpPr>
            <a:xfrm>
              <a:off x="6262358" y="532767"/>
              <a:ext cx="1231336" cy="1340632"/>
              <a:chOff x="2886112" y="749640"/>
              <a:chExt cx="1231336" cy="1340632"/>
            </a:xfrm>
          </p:grpSpPr>
          <p:sp>
            <p:nvSpPr>
              <p:cNvPr id="8" name="矩形 7"/>
              <p:cNvSpPr/>
              <p:nvPr/>
            </p:nvSpPr>
            <p:spPr>
              <a:xfrm>
                <a:off x="3042138" y="896815"/>
                <a:ext cx="1028700" cy="10287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sp>
            <p:nvSpPr>
              <p:cNvPr id="31751" name="矩形 8"/>
              <p:cNvSpPr/>
              <p:nvPr/>
            </p:nvSpPr>
            <p:spPr>
              <a:xfrm>
                <a:off x="2886112" y="749640"/>
                <a:ext cx="1110595" cy="1340632"/>
              </a:xfrm>
              <a:prstGeom prst="rect">
                <a:avLst/>
              </a:prstGeom>
              <a:noFill/>
              <a:ln w="9525">
                <a:noFill/>
              </a:ln>
            </p:spPr>
            <p:txBody>
              <a:bodyPr vert="eaVert" wrap="square" anchor="t">
                <a:spAutoFit/>
              </a:bodyPr>
              <a:lstStyle/>
              <a:p>
                <a:pPr algn="ctr"/>
                <a:r>
                  <a:rPr lang="zh-CN" altLang="zh-CN" sz="4220" b="1">
                    <a:solidFill>
                      <a:schemeClr val="bg1"/>
                    </a:solidFill>
                    <a:latin typeface="微软雅黑" panose="020b0503020204020204" charset="-122"/>
                    <a:ea typeface="微软雅黑"/>
                  </a:rPr>
                  <a:t>体</a:t>
                </a:r>
              </a:p>
              <a:p>
                <a:pPr algn="ctr"/>
                <a:r>
                  <a:rPr lang="zh-CN" altLang="zh-CN" sz="4220" b="1">
                    <a:solidFill>
                      <a:schemeClr val="bg1"/>
                    </a:solidFill>
                    <a:latin typeface="微软雅黑" panose="020b0503020204020204" charset="-122"/>
                    <a:ea typeface="微软雅黑"/>
                  </a:rPr>
                  <a:t>裁</a:t>
                </a:r>
              </a:p>
            </p:txBody>
          </p:sp>
          <p:sp>
            <p:nvSpPr>
              <p:cNvPr id="10" name="矩形 9"/>
              <p:cNvSpPr/>
              <p:nvPr/>
            </p:nvSpPr>
            <p:spPr>
              <a:xfrm>
                <a:off x="2994963" y="858714"/>
                <a:ext cx="1122485" cy="1122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grpSp>
      </p:grpSp>
      <p:grpSp>
        <p:nvGrpSpPr>
          <p:cNvPr id="11" name="组合 10"/>
          <p:cNvGrpSpPr/>
          <p:nvPr/>
        </p:nvGrpSpPr>
        <p:grpSpPr>
          <a:xfrm>
            <a:off x="1604839" y="4287689"/>
            <a:ext cx="5705153" cy="2007395"/>
            <a:chOff x="3968455" y="569557"/>
            <a:chExt cx="3525239" cy="1411647"/>
          </a:xfrm>
        </p:grpSpPr>
        <p:sp>
          <p:nvSpPr>
            <p:cNvPr id="31754" name="矩形 11"/>
            <p:cNvSpPr/>
            <p:nvPr/>
          </p:nvSpPr>
          <p:spPr>
            <a:xfrm>
              <a:off x="3968455" y="569557"/>
              <a:ext cx="2447928" cy="1411647"/>
            </a:xfrm>
            <a:prstGeom prst="rect">
              <a:avLst/>
            </a:prstGeom>
            <a:noFill/>
            <a:ln w="9525">
              <a:noFill/>
            </a:ln>
          </p:spPr>
          <p:txBody>
            <a:bodyPr vert="eaVert" wrap="square" anchor="t">
              <a:spAutoFit/>
            </a:bodyPr>
            <a:lstStyle/>
            <a:p>
              <a:pPr>
                <a:lnSpc>
                  <a:spcPct val="150000"/>
                </a:lnSpc>
              </a:pPr>
              <a:r>
                <a:rPr lang="zh-CN" altLang="en-US" sz="2800">
                  <a:solidFill>
                    <a:srgbClr val="333333"/>
                  </a:solidFill>
                  <a:latin typeface="黑体" panose="02010609060101010101" charset="-122"/>
                  <a:ea typeface="黑体" panose="02010609060101010101" charset="-122"/>
                </a:rPr>
                <a:t>这首诗中，作者通过对红烛的描写和歌咏，来表达自己的情感。</a:t>
              </a:r>
            </a:p>
          </p:txBody>
        </p:sp>
        <p:grpSp>
          <p:nvGrpSpPr>
            <p:cNvPr id="31755" name="组合 12"/>
            <p:cNvGrpSpPr/>
            <p:nvPr/>
          </p:nvGrpSpPr>
          <p:grpSpPr>
            <a:xfrm>
              <a:off x="6371209" y="641841"/>
              <a:ext cx="1122485" cy="1122485"/>
              <a:chOff x="2994963" y="858714"/>
              <a:chExt cx="1122485" cy="1122485"/>
            </a:xfrm>
          </p:grpSpPr>
          <p:sp>
            <p:nvSpPr>
              <p:cNvPr id="14" name="矩形 13"/>
              <p:cNvSpPr/>
              <p:nvPr/>
            </p:nvSpPr>
            <p:spPr>
              <a:xfrm>
                <a:off x="3042138" y="896815"/>
                <a:ext cx="1028700" cy="10287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sp>
            <p:nvSpPr>
              <p:cNvPr id="31757" name="矩形 14"/>
              <p:cNvSpPr/>
              <p:nvPr/>
            </p:nvSpPr>
            <p:spPr>
              <a:xfrm>
                <a:off x="3058877" y="1058594"/>
                <a:ext cx="994656" cy="650240"/>
              </a:xfrm>
              <a:prstGeom prst="rect">
                <a:avLst/>
              </a:prstGeom>
              <a:noFill/>
              <a:ln w="9525">
                <a:noFill/>
              </a:ln>
            </p:spPr>
            <p:txBody>
              <a:bodyPr vert="eaVert" wrap="square" anchor="t">
                <a:spAutoFit/>
              </a:bodyPr>
              <a:lstStyle/>
              <a:p>
                <a:pPr algn="ctr"/>
                <a:r>
                  <a:rPr lang="zh-CN" altLang="zh-CN" sz="4640" b="1">
                    <a:solidFill>
                      <a:schemeClr val="bg1"/>
                    </a:solidFill>
                    <a:latin typeface="微软雅黑" panose="020b0503020204020204" charset="-122"/>
                    <a:ea typeface="微软雅黑"/>
                  </a:rPr>
                  <a:t>特</a:t>
                </a:r>
              </a:p>
              <a:p>
                <a:pPr algn="ctr"/>
                <a:r>
                  <a:rPr lang="zh-CN" altLang="zh-CN" sz="4640" b="1">
                    <a:solidFill>
                      <a:schemeClr val="bg1"/>
                    </a:solidFill>
                    <a:latin typeface="微软雅黑" panose="020b0503020204020204" charset="-122"/>
                    <a:ea typeface="微软雅黑"/>
                  </a:rPr>
                  <a:t>点</a:t>
                </a:r>
              </a:p>
            </p:txBody>
          </p:sp>
          <p:sp>
            <p:nvSpPr>
              <p:cNvPr id="16" name="矩形 15"/>
              <p:cNvSpPr/>
              <p:nvPr/>
            </p:nvSpPr>
            <p:spPr>
              <a:xfrm>
                <a:off x="2994963" y="858714"/>
                <a:ext cx="1122485" cy="11224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grpSp>
      </p:grpSp>
      <p:sp>
        <p:nvSpPr>
          <p:cNvPr id="100" name="文本框 99"/>
          <p:cNvSpPr txBox="1"/>
          <p:nvPr/>
        </p:nvSpPr>
        <p:spPr>
          <a:xfrm>
            <a:off x="1068508" y="961005"/>
            <a:ext cx="11193515" cy="523220"/>
          </a:xfrm>
          <a:prstGeom prst="rect">
            <a:avLst/>
          </a:prstGeom>
          <a:noFill/>
          <a:ln w="9525">
            <a:noFill/>
          </a:ln>
        </p:spPr>
        <p:txBody>
          <a:bodyPr wrap="square" anchor="t">
            <a:spAutoFit/>
          </a:bodyPr>
          <a:lstStyle/>
          <a:p>
            <a:r>
              <a:rPr lang="zh-CN" altLang="zh-CN" sz="2800" b="1">
                <a:solidFill>
                  <a:srgbClr val="00B0F0"/>
                </a:solidFill>
                <a:latin typeface="微软雅黑" panose="020b0503020204020204" charset="-122"/>
                <a:ea typeface="微软雅黑"/>
              </a:rPr>
              <a:t>从诗歌题材的特点来看，这是一首什么题材的诗？这种诗有什么特点？</a:t>
            </a:r>
            <a:endParaRPr lang="zh-CN" altLang="en-US" sz="2800" b="1">
              <a:solidFill>
                <a:srgbClr val="00B0F0"/>
              </a:solidFill>
              <a:latin typeface="微软雅黑" panose="020b0503020204020204" charset="-122"/>
              <a:ea typeface="微软雅黑"/>
            </a:endParaRPr>
          </a:p>
        </p:txBody>
      </p:sp>
      <p:sp>
        <p:nvSpPr>
          <p:cNvPr id="17" name="文本框 16"/>
          <p:cNvSpPr txBox="1"/>
          <p:nvPr/>
        </p:nvSpPr>
        <p:spPr>
          <a:xfrm>
            <a:off x="7869535" y="1816235"/>
            <a:ext cx="917752" cy="1575627"/>
          </a:xfrm>
          <a:prstGeom prst="rect">
            <a:avLst/>
          </a:prstGeom>
          <a:noFill/>
          <a:ln w="9525">
            <a:noFill/>
          </a:ln>
        </p:spPr>
        <p:txBody>
          <a:bodyPr vert="eaVert" wrap="square" anchor="t">
            <a:spAutoFit/>
          </a:bodyPr>
          <a:lstStyle/>
          <a:p>
            <a:pPr algn="just">
              <a:lnSpc>
                <a:spcPct val="150000"/>
              </a:lnSpc>
            </a:pPr>
            <a:r>
              <a:rPr lang="zh-CN" altLang="en-US" sz="3600">
                <a:latin typeface="方正隶变简体" pitchFamily="65" charset="-122"/>
                <a:ea typeface="方正隶变简体" pitchFamily="65" charset="-122"/>
              </a:rPr>
              <a:t>咏物诗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edge">
                                      <p:cBhvr>
                                        <p:cTn id="28" dur="2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6" presetClass="entr" presetSubtype="16"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circle(in)">
                                      <p:cBhvr>
                                        <p:cTn id="3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图片 1" descr="6007c6a535cd9034685815bfc7174c6c_watermark"/>
          <p:cNvPicPr>
            <a:picLocks noChangeAspect="1"/>
          </p:cNvPicPr>
          <p:nvPr/>
        </p:nvPicPr>
        <p:blipFill>
          <a:blip r:embed="rId2"/>
          <a:stretch>
            <a:fillRect/>
          </a:stretch>
        </p:blipFill>
        <p:spPr>
          <a:xfrm>
            <a:off x="85443" y="127982"/>
            <a:ext cx="12858044" cy="7219256"/>
          </a:xfrm>
          <a:prstGeom prst="rect">
            <a:avLst/>
          </a:prstGeom>
          <a:noFill/>
          <a:ln w="9525">
            <a:noFill/>
          </a:ln>
        </p:spPr>
      </p:pic>
      <p:sp>
        <p:nvSpPr>
          <p:cNvPr id="4" name="文本框 3"/>
          <p:cNvSpPr txBox="1"/>
          <p:nvPr/>
        </p:nvSpPr>
        <p:spPr>
          <a:xfrm>
            <a:off x="5071535" y="568648"/>
            <a:ext cx="2082800" cy="1957705"/>
          </a:xfrm>
          <a:prstGeom prst="rect">
            <a:avLst/>
          </a:prstGeom>
          <a:noFill/>
          <a:ln w="9525">
            <a:noFill/>
          </a:ln>
        </p:spPr>
        <p:txBody>
          <a:bodyPr wrap="none" anchor="t">
            <a:spAutoFit/>
          </a:bodyPr>
          <a:lstStyle/>
          <a:p>
            <a:r>
              <a:rPr lang="en-US" altLang="zh-CN" sz="12130" b="1">
                <a:solidFill>
                  <a:srgbClr val="FFFF00"/>
                </a:solidFill>
                <a:latin typeface="微软雅黑" panose="020b0503020204020204" charset="-122"/>
                <a:ea typeface="微软雅黑"/>
              </a:rPr>
              <a:t>01</a:t>
            </a:r>
          </a:p>
        </p:txBody>
      </p:sp>
      <p:sp>
        <p:nvSpPr>
          <p:cNvPr id="100" name="文本框 99"/>
          <p:cNvSpPr txBox="1"/>
          <p:nvPr/>
        </p:nvSpPr>
        <p:spPr>
          <a:xfrm>
            <a:off x="1813560" y="3136900"/>
            <a:ext cx="8920480" cy="2687955"/>
          </a:xfrm>
          <a:prstGeom prst="rect">
            <a:avLst/>
          </a:prstGeom>
          <a:noFill/>
          <a:ln w="9525">
            <a:noFill/>
          </a:ln>
        </p:spPr>
        <p:txBody>
          <a:bodyPr wrap="square" anchor="t">
            <a:spAutoFit/>
          </a:bodyPr>
          <a:lstStyle/>
          <a:p>
            <a:r>
              <a:rPr lang="zh-CN" altLang="zh-CN" sz="8435" b="1">
                <a:solidFill>
                  <a:srgbClr val="FFFF00"/>
                </a:solidFill>
                <a:latin typeface="微软雅黑" panose="020b0503020204020204" charset="-122"/>
                <a:ea typeface="微软雅黑"/>
              </a:rPr>
              <a:t>激情导入</a:t>
            </a:r>
          </a:p>
          <a:p>
            <a:r>
              <a:rPr lang="zh-CN" altLang="zh-CN" sz="8435" b="1">
                <a:solidFill>
                  <a:srgbClr val="FFFF00"/>
                </a:solidFill>
                <a:latin typeface="微软雅黑" panose="020b0503020204020204" charset="-122"/>
                <a:ea typeface="微软雅黑"/>
              </a:rPr>
              <a:t>掀开新诗的盖头来</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1068508" y="1821556"/>
            <a:ext cx="5183399" cy="4245833"/>
          </a:xfrm>
          <a:prstGeom prst="rect">
            <a:avLst/>
          </a:prstGeom>
          <a:noFill/>
          <a:ln w="9525">
            <a:noFill/>
          </a:ln>
        </p:spPr>
      </p:pic>
      <p:sp>
        <p:nvSpPr>
          <p:cNvPr id="100" name="文本框 99"/>
          <p:cNvSpPr txBox="1"/>
          <p:nvPr/>
        </p:nvSpPr>
        <p:spPr>
          <a:xfrm>
            <a:off x="1068508" y="961005"/>
            <a:ext cx="10160869" cy="523220"/>
          </a:xfrm>
          <a:prstGeom prst="rect">
            <a:avLst/>
          </a:prstGeom>
          <a:noFill/>
          <a:ln w="9525">
            <a:noFill/>
          </a:ln>
        </p:spPr>
        <p:txBody>
          <a:bodyPr wrap="square" anchor="t">
            <a:spAutoFit/>
          </a:bodyPr>
          <a:lstStyle/>
          <a:p>
            <a:r>
              <a:rPr lang="en-US" altLang="zh-CN" sz="2800" b="1">
                <a:solidFill>
                  <a:srgbClr val="00B0F0"/>
                </a:solidFill>
                <a:latin typeface="微软雅黑" panose="020b0503020204020204" charset="-122"/>
                <a:ea typeface="微软雅黑"/>
              </a:rPr>
              <a:t>1.</a:t>
            </a:r>
            <a:r>
              <a:rPr lang="zh-CN" altLang="zh-CN" sz="2800" b="1">
                <a:solidFill>
                  <a:srgbClr val="00B0F0"/>
                </a:solidFill>
                <a:latin typeface="微软雅黑" panose="020b0503020204020204" charset="-122"/>
                <a:ea typeface="微软雅黑"/>
              </a:rPr>
              <a:t>李商隐的诗句“蜡炬成灰泪始干”放在开头，有什么作用？</a:t>
            </a:r>
          </a:p>
        </p:txBody>
      </p:sp>
      <p:sp>
        <p:nvSpPr>
          <p:cNvPr id="4" name="文本框 3"/>
          <p:cNvSpPr txBox="1"/>
          <p:nvPr/>
        </p:nvSpPr>
        <p:spPr>
          <a:xfrm>
            <a:off x="6610191" y="1704361"/>
            <a:ext cx="5357519" cy="4643755"/>
          </a:xfrm>
          <a:prstGeom prst="rect">
            <a:avLst/>
          </a:prstGeom>
          <a:noFill/>
          <a:ln w="9525">
            <a:noFill/>
          </a:ln>
        </p:spPr>
        <p:txBody>
          <a:bodyPr anchor="t">
            <a:spAutoFit/>
          </a:bodyPr>
          <a:lstStyle/>
          <a:p>
            <a:pPr indent="269875">
              <a:lnSpc>
                <a:spcPct val="200000"/>
              </a:lnSpc>
            </a:pPr>
            <a:r>
              <a:rPr lang="zh-CN" altLang="zh-CN" sz="2955">
                <a:latin typeface="黑体" panose="02010609060101010101" charset="-122"/>
                <a:ea typeface="黑体" panose="02010609060101010101" charset="-122"/>
              </a:rPr>
              <a:t>“蜡炬成灰泪始干”是全诗的引子，诗歌的主体部分就是扣住</a:t>
            </a:r>
            <a:r>
              <a:rPr lang="zh-CN" altLang="zh-CN" sz="2955">
                <a:solidFill>
                  <a:srgbClr val="FF0000"/>
                </a:solidFill>
                <a:latin typeface="黑体" panose="02010609060101010101" charset="-122"/>
                <a:ea typeface="黑体" panose="02010609060101010101" charset="-122"/>
              </a:rPr>
              <a:t>“灰”</a:t>
            </a:r>
            <a:r>
              <a:rPr lang="zh-CN" altLang="zh-CN" sz="2955">
                <a:latin typeface="黑体" panose="02010609060101010101" charset="-122"/>
                <a:ea typeface="黑体" panose="02010609060101010101" charset="-122"/>
              </a:rPr>
              <a:t>与</a:t>
            </a:r>
            <a:r>
              <a:rPr lang="zh-CN" altLang="zh-CN" sz="2955">
                <a:solidFill>
                  <a:srgbClr val="FF0000"/>
                </a:solidFill>
                <a:latin typeface="黑体" panose="02010609060101010101" charset="-122"/>
                <a:ea typeface="黑体" panose="02010609060101010101" charset="-122"/>
              </a:rPr>
              <a:t>“泪”</a:t>
            </a:r>
            <a:r>
              <a:rPr lang="zh-CN" altLang="zh-CN" sz="2955">
                <a:latin typeface="黑体" panose="02010609060101010101" charset="-122"/>
                <a:ea typeface="黑体" panose="02010609060101010101" charset="-122"/>
              </a:rPr>
              <a:t>（“自焚”与“流泪”）分两层来展开抒情的。</a:t>
            </a:r>
            <a:endParaRPr lang="zh-CN" altLang="en-US" sz="2955">
              <a:latin typeface="黑体" panose="02010609060101010101" charset="-122"/>
              <a:ea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1068508" y="1821556"/>
            <a:ext cx="5183399" cy="4245833"/>
          </a:xfrm>
          <a:prstGeom prst="rect">
            <a:avLst/>
          </a:prstGeom>
          <a:noFill/>
          <a:ln w="9525">
            <a:noFill/>
          </a:ln>
        </p:spPr>
      </p:pic>
      <p:sp>
        <p:nvSpPr>
          <p:cNvPr id="100" name="文本框 99"/>
          <p:cNvSpPr txBox="1"/>
          <p:nvPr/>
        </p:nvSpPr>
        <p:spPr>
          <a:xfrm>
            <a:off x="1068508" y="961005"/>
            <a:ext cx="10160869" cy="523220"/>
          </a:xfrm>
          <a:prstGeom prst="rect">
            <a:avLst/>
          </a:prstGeom>
          <a:noFill/>
          <a:ln w="9525">
            <a:noFill/>
          </a:ln>
        </p:spPr>
        <p:txBody>
          <a:bodyPr wrap="square" anchor="t">
            <a:spAutoFit/>
          </a:bodyPr>
          <a:lstStyle/>
          <a:p>
            <a:r>
              <a:rPr lang="en-US" altLang="zh-CN" sz="2800" b="1">
                <a:solidFill>
                  <a:srgbClr val="00B0F0"/>
                </a:solidFill>
                <a:latin typeface="微软雅黑" panose="020b0503020204020204" charset="-122"/>
                <a:ea typeface="微软雅黑"/>
              </a:rPr>
              <a:t>1.</a:t>
            </a:r>
            <a:r>
              <a:rPr lang="zh-CN" altLang="zh-CN" sz="2800" b="1">
                <a:solidFill>
                  <a:srgbClr val="00B0F0"/>
                </a:solidFill>
                <a:latin typeface="微软雅黑" panose="020b0503020204020204" charset="-122"/>
                <a:ea typeface="微软雅黑"/>
              </a:rPr>
              <a:t>李商隐的诗句“蜡炬成灰泪始干”放在开头，有什么作用？</a:t>
            </a:r>
          </a:p>
        </p:txBody>
      </p:sp>
      <p:sp>
        <p:nvSpPr>
          <p:cNvPr id="4" name="文本框 3"/>
          <p:cNvSpPr txBox="1"/>
          <p:nvPr/>
        </p:nvSpPr>
        <p:spPr>
          <a:xfrm>
            <a:off x="6610191" y="1704361"/>
            <a:ext cx="5357519" cy="4643755"/>
          </a:xfrm>
          <a:prstGeom prst="rect">
            <a:avLst/>
          </a:prstGeom>
          <a:noFill/>
          <a:ln w="9525">
            <a:noFill/>
          </a:ln>
        </p:spPr>
        <p:txBody>
          <a:bodyPr anchor="t">
            <a:spAutoFit/>
          </a:bodyPr>
          <a:lstStyle/>
          <a:p>
            <a:pPr indent="269875">
              <a:lnSpc>
                <a:spcPct val="200000"/>
              </a:lnSpc>
            </a:pPr>
            <a:r>
              <a:rPr lang="zh-CN" altLang="en-US" sz="2955">
                <a:latin typeface="黑体" panose="02010609060101010101" charset="-122"/>
                <a:ea typeface="黑体" panose="02010609060101010101" charset="-122"/>
              </a:rPr>
              <a:t>   全诗以诗人对“红烛”的心迹交流为线索，用问答的形式展开诗意，抒发诗情，显示了诗人对人生真谛、对诗歌创作宗旨的求索过程和结果。</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2057434" y="1895919"/>
            <a:ext cx="6444630" cy="4056306"/>
            <a:chOff x="740444" y="2347404"/>
            <a:chExt cx="5693634" cy="2698094"/>
          </a:xfrm>
        </p:grpSpPr>
        <p:pic>
          <p:nvPicPr>
            <p:cNvPr id="33794" name="Picture 4" descr="C:\Users\Thinkpad\Desktop\PNG\1_0000_渐变映射-2-副本-9.png"/>
            <p:cNvPicPr>
              <a:picLocks noChangeAspect="1"/>
            </p:cNvPicPr>
            <p:nvPr/>
          </p:nvPicPr>
          <p:blipFill>
            <a:blip r:embed="rId3"/>
            <a:stretch>
              <a:fillRect/>
            </a:stretch>
          </p:blipFill>
          <p:spPr>
            <a:xfrm>
              <a:off x="5992063" y="2347651"/>
              <a:ext cx="360040" cy="319072"/>
            </a:xfrm>
            <a:prstGeom prst="rect">
              <a:avLst/>
            </a:prstGeom>
            <a:noFill/>
            <a:ln w="9525">
              <a:noFill/>
            </a:ln>
          </p:spPr>
        </p:pic>
        <p:sp>
          <p:nvSpPr>
            <p:cNvPr id="33795" name="TextBox 53"/>
            <p:cNvSpPr txBox="1"/>
            <p:nvPr/>
          </p:nvSpPr>
          <p:spPr>
            <a:xfrm>
              <a:off x="740444" y="2347404"/>
              <a:ext cx="5009171" cy="406883"/>
            </a:xfrm>
            <a:prstGeom prst="rect">
              <a:avLst/>
            </a:prstGeom>
            <a:noFill/>
            <a:ln w="9525">
              <a:noFill/>
            </a:ln>
          </p:spPr>
          <p:txBody>
            <a:bodyPr wrap="square" anchor="t">
              <a:spAutoFit/>
            </a:bodyPr>
            <a:lstStyle/>
            <a:p>
              <a:pPr algn="r"/>
              <a:r>
                <a:rPr lang="zh-CN" altLang="en-US" sz="3375">
                  <a:solidFill>
                    <a:srgbClr val="0D0D0D"/>
                  </a:solidFill>
                  <a:latin typeface="黑体" panose="02010609060101010101" charset="-122"/>
                  <a:ea typeface="黑体" panose="02010609060101010101" charset="-122"/>
                </a:rPr>
                <a:t>第一问：红烛为什么这样红？</a:t>
              </a:r>
            </a:p>
          </p:txBody>
        </p:sp>
        <p:pic>
          <p:nvPicPr>
            <p:cNvPr id="33796" name="Picture 4" descr="C:\Users\Thinkpad\Desktop\PNG\1_0000_渐变映射-2-副本-9.png"/>
            <p:cNvPicPr>
              <a:picLocks noChangeAspect="1"/>
            </p:cNvPicPr>
            <p:nvPr/>
          </p:nvPicPr>
          <p:blipFill>
            <a:blip r:embed="rId3"/>
            <a:stretch>
              <a:fillRect/>
            </a:stretch>
          </p:blipFill>
          <p:spPr>
            <a:xfrm>
              <a:off x="5538241" y="3467098"/>
              <a:ext cx="360040" cy="319072"/>
            </a:xfrm>
            <a:prstGeom prst="rect">
              <a:avLst/>
            </a:prstGeom>
            <a:noFill/>
            <a:ln w="9525">
              <a:noFill/>
            </a:ln>
          </p:spPr>
        </p:pic>
        <p:sp>
          <p:nvSpPr>
            <p:cNvPr id="33797" name="TextBox 53"/>
            <p:cNvSpPr txBox="1"/>
            <p:nvPr/>
          </p:nvSpPr>
          <p:spPr>
            <a:xfrm>
              <a:off x="806082" y="3423182"/>
              <a:ext cx="5009171" cy="406883"/>
            </a:xfrm>
            <a:prstGeom prst="rect">
              <a:avLst/>
            </a:prstGeom>
            <a:noFill/>
            <a:ln w="9525">
              <a:noFill/>
            </a:ln>
          </p:spPr>
          <p:txBody>
            <a:bodyPr wrap="square" anchor="t">
              <a:spAutoFit/>
            </a:bodyPr>
            <a:lstStyle/>
            <a:p>
              <a:pPr algn="r"/>
              <a:r>
                <a:rPr lang="zh-CN" altLang="en-US" sz="3375">
                  <a:solidFill>
                    <a:srgbClr val="0D0D0D"/>
                  </a:solidFill>
                  <a:latin typeface="黑体" panose="02010609060101010101" charset="-122"/>
                  <a:ea typeface="黑体" panose="02010609060101010101" charset="-122"/>
                </a:rPr>
                <a:t>第二问：红烛为什么要自焚？</a:t>
              </a:r>
            </a:p>
          </p:txBody>
        </p:sp>
        <p:pic>
          <p:nvPicPr>
            <p:cNvPr id="33798" name="Picture 4" descr="C:\Users\Thinkpad\Desktop\PNG\1_0000_渐变映射-2-副本-9.png"/>
            <p:cNvPicPr>
              <a:picLocks noChangeAspect="1"/>
            </p:cNvPicPr>
            <p:nvPr/>
          </p:nvPicPr>
          <p:blipFill>
            <a:blip r:embed="rId3"/>
            <a:stretch>
              <a:fillRect/>
            </a:stretch>
          </p:blipFill>
          <p:spPr>
            <a:xfrm>
              <a:off x="6074038" y="4726426"/>
              <a:ext cx="360040" cy="319072"/>
            </a:xfrm>
            <a:prstGeom prst="rect">
              <a:avLst/>
            </a:prstGeom>
            <a:noFill/>
            <a:ln w="9525">
              <a:noFill/>
            </a:ln>
          </p:spPr>
        </p:pic>
        <p:sp>
          <p:nvSpPr>
            <p:cNvPr id="33799" name="TextBox 53"/>
            <p:cNvSpPr txBox="1"/>
            <p:nvPr/>
          </p:nvSpPr>
          <p:spPr>
            <a:xfrm>
              <a:off x="972204" y="4383611"/>
              <a:ext cx="4843342" cy="406327"/>
            </a:xfrm>
            <a:prstGeom prst="rect">
              <a:avLst/>
            </a:prstGeom>
            <a:noFill/>
            <a:ln w="9525">
              <a:noFill/>
            </a:ln>
          </p:spPr>
          <p:txBody>
            <a:bodyPr wrap="square" anchor="t">
              <a:spAutoFit/>
            </a:bodyPr>
            <a:lstStyle/>
            <a:p>
              <a:pPr algn="r"/>
              <a:r>
                <a:rPr lang="zh-CN" altLang="en-US" sz="3375">
                  <a:solidFill>
                    <a:srgbClr val="0D0D0D"/>
                  </a:solidFill>
                  <a:latin typeface="黑体" panose="02010609060101010101" charset="-122"/>
                  <a:ea typeface="黑体" panose="02010609060101010101" charset="-122"/>
                </a:rPr>
                <a:t>第三问：红烛为什么要流泪？</a:t>
              </a:r>
            </a:p>
          </p:txBody>
        </p:sp>
      </p:grpSp>
      <p:sp>
        <p:nvSpPr>
          <p:cNvPr id="100" name="文本框 99"/>
          <p:cNvSpPr txBox="1"/>
          <p:nvPr/>
        </p:nvSpPr>
        <p:spPr>
          <a:xfrm>
            <a:off x="432303" y="832090"/>
            <a:ext cx="9643533" cy="523220"/>
          </a:xfrm>
          <a:prstGeom prst="rect">
            <a:avLst/>
          </a:prstGeom>
          <a:noFill/>
          <a:ln w="9525">
            <a:noFill/>
          </a:ln>
        </p:spPr>
        <p:txBody>
          <a:bodyPr wrap="square" anchor="t">
            <a:spAutoFit/>
          </a:bodyPr>
          <a:lstStyle/>
          <a:p>
            <a:r>
              <a:rPr lang="en-US" altLang="zh-CN" sz="2800" b="1">
                <a:solidFill>
                  <a:srgbClr val="00B0F0"/>
                </a:solidFill>
                <a:latin typeface="微软雅黑" panose="020b0503020204020204" charset="-122"/>
                <a:ea typeface="微软雅黑"/>
              </a:rPr>
              <a:t>2.</a:t>
            </a:r>
            <a:r>
              <a:rPr lang="zh-CN" altLang="zh-CN" sz="2800" b="1">
                <a:solidFill>
                  <a:srgbClr val="00B0F0"/>
                </a:solidFill>
                <a:latin typeface="微软雅黑" panose="020b0503020204020204" charset="-122"/>
                <a:ea typeface="微软雅黑"/>
              </a:rPr>
              <a:t>诗歌以问答的形式展开抒情，一共有几处问？问什么？</a:t>
            </a:r>
            <a:endParaRPr lang="zh-CN" altLang="en-US" sz="2800" b="1">
              <a:solidFill>
                <a:srgbClr val="00B0F0"/>
              </a:solidFill>
              <a:latin typeface="微软雅黑" panose="020b0503020204020204" charset="-122"/>
              <a:ea typeface="微软雅黑"/>
            </a:endParaRPr>
          </a:p>
        </p:txBody>
      </p:sp>
      <p:pic>
        <p:nvPicPr>
          <p:cNvPr id="13" name="图片 12" descr="a4088754_s"/>
          <p:cNvPicPr>
            <a:picLocks noChangeAspect="1"/>
          </p:cNvPicPr>
          <p:nvPr/>
        </p:nvPicPr>
        <p:blipFill>
          <a:blip r:embed="rId4"/>
          <a:stretch>
            <a:fillRect/>
          </a:stretch>
        </p:blipFill>
        <p:spPr>
          <a:xfrm>
            <a:off x="8482738" y="2057160"/>
            <a:ext cx="3061822" cy="3793121"/>
          </a:xfrm>
          <a:prstGeom prst="ellipse">
            <a:avLst/>
          </a:prstGeom>
        </p:spPr>
      </p:pic>
    </p:spTree>
    <p:custDataLst>
      <p:tags r:id="rId5"/>
    </p:custData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1070933" y="1724236"/>
            <a:ext cx="7407188" cy="4055935"/>
            <a:chOff x="623376" y="2347651"/>
            <a:chExt cx="5810702" cy="2697847"/>
          </a:xfrm>
        </p:grpSpPr>
        <p:pic>
          <p:nvPicPr>
            <p:cNvPr id="33794" name="Picture 4" descr="C:\Users\Thinkpad\Desktop\PNG\1_0000_渐变映射-2-副本-9.png"/>
            <p:cNvPicPr>
              <a:picLocks noChangeAspect="1"/>
            </p:cNvPicPr>
            <p:nvPr/>
          </p:nvPicPr>
          <p:blipFill>
            <a:blip r:embed="rId3"/>
            <a:stretch>
              <a:fillRect/>
            </a:stretch>
          </p:blipFill>
          <p:spPr>
            <a:xfrm>
              <a:off x="5992063" y="2347651"/>
              <a:ext cx="360040" cy="319072"/>
            </a:xfrm>
            <a:prstGeom prst="rect">
              <a:avLst/>
            </a:prstGeom>
            <a:noFill/>
            <a:ln w="9525">
              <a:noFill/>
            </a:ln>
          </p:spPr>
        </p:pic>
        <p:sp>
          <p:nvSpPr>
            <p:cNvPr id="33795" name="TextBox 53"/>
            <p:cNvSpPr txBox="1"/>
            <p:nvPr/>
          </p:nvSpPr>
          <p:spPr>
            <a:xfrm>
              <a:off x="623376" y="2558839"/>
              <a:ext cx="4969417" cy="2486532"/>
            </a:xfrm>
            <a:prstGeom prst="rect">
              <a:avLst/>
            </a:prstGeom>
            <a:noFill/>
            <a:ln w="9525">
              <a:noFill/>
            </a:ln>
          </p:spPr>
          <p:txBody>
            <a:bodyPr wrap="square" anchor="t">
              <a:spAutoFit/>
            </a:bodyPr>
            <a:lstStyle/>
            <a:p>
              <a:pPr algn="just" eaLnBrk="1" latinLnBrk="0" hangingPunct="1">
                <a:lnSpc>
                  <a:spcPts val="4740"/>
                </a:lnSpc>
              </a:pPr>
              <a:r>
                <a:rPr lang="zh-CN" altLang="en-US" sz="3375">
                  <a:solidFill>
                    <a:srgbClr val="0D0D0D"/>
                  </a:solidFill>
                  <a:latin typeface="黑体" panose="02010609060101010101" charset="-122"/>
                  <a:ea typeface="黑体" panose="02010609060101010101" charset="-122"/>
                </a:rPr>
                <a:t>  </a:t>
              </a:r>
              <a:r>
                <a:rPr lang="zh-CN" altLang="en-US" sz="3200">
                  <a:solidFill>
                    <a:srgbClr val="0D0D0D"/>
                  </a:solidFill>
                  <a:latin typeface="黑体" panose="02010609060101010101" charset="-122"/>
                  <a:ea typeface="黑体" panose="02010609060101010101" charset="-122"/>
                </a:rPr>
                <a:t> 全诗扣住“蜡炬成灰泪始干”一句，先后三次发问，这三问形成抒情的三个层次，使感情的抒发层层推进。有的问而不答，有的一问两答，有的一问一答，在问问答答中，酣畅淋漓地抒情言志。</a:t>
              </a:r>
            </a:p>
          </p:txBody>
        </p:sp>
        <p:pic>
          <p:nvPicPr>
            <p:cNvPr id="33796" name="Picture 4" descr="C:\Users\Thinkpad\Desktop\PNG\1_0000_渐变映射-2-副本-9.png"/>
            <p:cNvPicPr>
              <a:picLocks noChangeAspect="1"/>
            </p:cNvPicPr>
            <p:nvPr/>
          </p:nvPicPr>
          <p:blipFill>
            <a:blip r:embed="rId3"/>
            <a:stretch>
              <a:fillRect/>
            </a:stretch>
          </p:blipFill>
          <p:spPr>
            <a:xfrm>
              <a:off x="5538241" y="3467098"/>
              <a:ext cx="360040" cy="319072"/>
            </a:xfrm>
            <a:prstGeom prst="rect">
              <a:avLst/>
            </a:prstGeom>
            <a:noFill/>
            <a:ln w="9525">
              <a:noFill/>
            </a:ln>
          </p:spPr>
        </p:pic>
        <p:pic>
          <p:nvPicPr>
            <p:cNvPr id="33798" name="Picture 4" descr="C:\Users\Thinkpad\Desktop\PNG\1_0000_渐变映射-2-副本-9.png"/>
            <p:cNvPicPr>
              <a:picLocks noChangeAspect="1"/>
            </p:cNvPicPr>
            <p:nvPr/>
          </p:nvPicPr>
          <p:blipFill>
            <a:blip r:embed="rId3"/>
            <a:stretch>
              <a:fillRect/>
            </a:stretch>
          </p:blipFill>
          <p:spPr>
            <a:xfrm>
              <a:off x="6074038" y="4726426"/>
              <a:ext cx="360040" cy="319072"/>
            </a:xfrm>
            <a:prstGeom prst="rect">
              <a:avLst/>
            </a:prstGeom>
            <a:noFill/>
            <a:ln w="9525">
              <a:noFill/>
            </a:ln>
          </p:spPr>
        </p:pic>
      </p:grpSp>
      <p:sp>
        <p:nvSpPr>
          <p:cNvPr id="100" name="文本框 99"/>
          <p:cNvSpPr txBox="1"/>
          <p:nvPr/>
        </p:nvSpPr>
        <p:spPr>
          <a:xfrm>
            <a:off x="432303" y="832090"/>
            <a:ext cx="9643533" cy="523220"/>
          </a:xfrm>
          <a:prstGeom prst="rect">
            <a:avLst/>
          </a:prstGeom>
          <a:noFill/>
          <a:ln w="9525">
            <a:noFill/>
          </a:ln>
        </p:spPr>
        <p:txBody>
          <a:bodyPr wrap="square" anchor="t">
            <a:spAutoFit/>
          </a:bodyPr>
          <a:lstStyle/>
          <a:p>
            <a:r>
              <a:rPr lang="en-US" altLang="zh-CN" sz="2800" b="1">
                <a:solidFill>
                  <a:srgbClr val="00B0F0"/>
                </a:solidFill>
                <a:latin typeface="微软雅黑" panose="020b0503020204020204" charset="-122"/>
                <a:ea typeface="微软雅黑"/>
              </a:rPr>
              <a:t>2.</a:t>
            </a:r>
            <a:r>
              <a:rPr lang="zh-CN" altLang="zh-CN" sz="2800" b="1">
                <a:solidFill>
                  <a:srgbClr val="00B0F0"/>
                </a:solidFill>
                <a:latin typeface="微软雅黑" panose="020b0503020204020204" charset="-122"/>
                <a:ea typeface="微软雅黑"/>
              </a:rPr>
              <a:t>诗歌以问答的形式展开抒情，一共有几处问？问什么？</a:t>
            </a:r>
            <a:endParaRPr lang="zh-CN" altLang="en-US" sz="2800" b="1">
              <a:solidFill>
                <a:srgbClr val="00B0F0"/>
              </a:solidFill>
              <a:latin typeface="微软雅黑" panose="020b0503020204020204" charset="-122"/>
              <a:ea typeface="微软雅黑"/>
            </a:endParaRPr>
          </a:p>
        </p:txBody>
      </p:sp>
      <p:pic>
        <p:nvPicPr>
          <p:cNvPr id="13" name="图片 12" descr="a4088754_s"/>
          <p:cNvPicPr>
            <a:picLocks noChangeAspect="1"/>
          </p:cNvPicPr>
          <p:nvPr/>
        </p:nvPicPr>
        <p:blipFill>
          <a:blip r:embed="rId4"/>
          <a:stretch>
            <a:fillRect/>
          </a:stretch>
        </p:blipFill>
        <p:spPr>
          <a:xfrm>
            <a:off x="8182585" y="1987050"/>
            <a:ext cx="3061822" cy="3793121"/>
          </a:xfrm>
          <a:prstGeom prst="ellipse">
            <a:avLst/>
          </a:prstGeom>
        </p:spPr>
      </p:pic>
    </p:spTree>
    <p:custDataLst>
      <p:tags r:id="rId5"/>
    </p:custData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6933431" y="1429555"/>
            <a:ext cx="5436902" cy="3787549"/>
          </a:xfrm>
          <a:prstGeom prst="rect">
            <a:avLst/>
          </a:prstGeom>
          <a:noFill/>
          <a:ln w="9525">
            <a:noFill/>
          </a:ln>
        </p:spPr>
      </p:pic>
      <p:sp>
        <p:nvSpPr>
          <p:cNvPr id="3" name="矩形 2"/>
          <p:cNvSpPr/>
          <p:nvPr/>
        </p:nvSpPr>
        <p:spPr>
          <a:xfrm>
            <a:off x="1257696" y="1664179"/>
            <a:ext cx="284618" cy="3626370"/>
          </a:xfrm>
          <a:prstGeom prst="rect">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sp>
        <p:nvSpPr>
          <p:cNvPr id="4" name="文本框 3"/>
          <p:cNvSpPr txBox="1"/>
          <p:nvPr/>
        </p:nvSpPr>
        <p:spPr>
          <a:xfrm>
            <a:off x="488417" y="1865086"/>
            <a:ext cx="702310" cy="2916499"/>
          </a:xfrm>
          <a:prstGeom prst="rect">
            <a:avLst/>
          </a:prstGeom>
          <a:noFill/>
          <a:ln w="9525">
            <a:noFill/>
          </a:ln>
        </p:spPr>
        <p:txBody>
          <a:bodyPr vert="eaVert" wrap="square" anchor="t">
            <a:spAutoFit/>
          </a:bodyPr>
          <a:lstStyle/>
          <a:p>
            <a:r>
              <a:rPr lang="zh-CN" altLang="en-US" sz="3375" b="1">
                <a:latin typeface="微软雅黑" panose="020b0503020204020204" charset="-122"/>
                <a:ea typeface="微软雅黑"/>
              </a:rPr>
              <a:t>四  扬  三  抑</a:t>
            </a:r>
          </a:p>
        </p:txBody>
      </p:sp>
      <p:sp>
        <p:nvSpPr>
          <p:cNvPr id="5" name="文本框 4"/>
          <p:cNvSpPr txBox="1"/>
          <p:nvPr/>
        </p:nvSpPr>
        <p:spPr>
          <a:xfrm>
            <a:off x="1652813" y="1423091"/>
            <a:ext cx="7688039" cy="577850"/>
          </a:xfrm>
          <a:prstGeom prst="rect">
            <a:avLst/>
          </a:prstGeom>
          <a:noFill/>
          <a:ln w="9525">
            <a:noFill/>
          </a:ln>
        </p:spPr>
        <p:txBody>
          <a:bodyPr wrap="square" anchor="t">
            <a:spAutoFit/>
          </a:bodyPr>
          <a:lstStyle/>
          <a:p>
            <a:pPr>
              <a:lnSpc>
                <a:spcPct val="150000"/>
              </a:lnSpc>
            </a:pPr>
            <a:r>
              <a:rPr lang="zh-CN" altLang="en-US" sz="2400">
                <a:latin typeface="方正隶变简体" pitchFamily="65" charset="-122"/>
                <a:ea typeface="方正隶变简体" pitchFamily="65" charset="-122"/>
              </a:rPr>
              <a:t>第1节：赞叹红烛的“红”——扬</a:t>
            </a:r>
          </a:p>
        </p:txBody>
      </p:sp>
      <p:sp>
        <p:nvSpPr>
          <p:cNvPr id="100" name="文本框 99"/>
          <p:cNvSpPr txBox="1"/>
          <p:nvPr/>
        </p:nvSpPr>
        <p:spPr>
          <a:xfrm>
            <a:off x="488417" y="702720"/>
            <a:ext cx="9362264" cy="546100"/>
          </a:xfrm>
          <a:prstGeom prst="rect">
            <a:avLst/>
          </a:prstGeom>
          <a:noFill/>
          <a:ln w="9525">
            <a:noFill/>
          </a:ln>
        </p:spPr>
        <p:txBody>
          <a:bodyPr wrap="square" anchor="t">
            <a:spAutoFit/>
          </a:bodyPr>
          <a:lstStyle/>
          <a:p>
            <a:r>
              <a:rPr lang="en-US" altLang="zh-CN" sz="2955" b="1">
                <a:solidFill>
                  <a:srgbClr val="00B0F0"/>
                </a:solidFill>
                <a:latin typeface="微软雅黑" panose="020b0503020204020204" charset="-122"/>
                <a:ea typeface="微软雅黑"/>
              </a:rPr>
              <a:t>3.</a:t>
            </a:r>
            <a:r>
              <a:rPr lang="zh-CN" altLang="en-US" sz="2955" b="1">
                <a:solidFill>
                  <a:srgbClr val="00B0F0"/>
                </a:solidFill>
                <a:latin typeface="微软雅黑" panose="020b0503020204020204" charset="-122"/>
                <a:ea typeface="微软雅黑"/>
              </a:rPr>
              <a:t>诗人在问问答答中，情感经历哪些变化？</a:t>
            </a:r>
          </a:p>
        </p:txBody>
      </p:sp>
      <p:sp>
        <p:nvSpPr>
          <p:cNvPr id="6" name="文本框 5"/>
          <p:cNvSpPr txBox="1"/>
          <p:nvPr/>
        </p:nvSpPr>
        <p:spPr>
          <a:xfrm>
            <a:off x="1652813" y="2007396"/>
            <a:ext cx="7688039" cy="577850"/>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a:t>第2节：困惑于红烛的自焚——抑</a:t>
            </a:r>
          </a:p>
        </p:txBody>
      </p:sp>
      <p:sp>
        <p:nvSpPr>
          <p:cNvPr id="7" name="文本框 6"/>
          <p:cNvSpPr txBox="1"/>
          <p:nvPr/>
        </p:nvSpPr>
        <p:spPr>
          <a:xfrm>
            <a:off x="1652813" y="2590026"/>
            <a:ext cx="7688039" cy="577850"/>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a:t>第3节：振奋于红烛的创造能量——扬</a:t>
            </a:r>
          </a:p>
        </p:txBody>
      </p:sp>
      <p:sp>
        <p:nvSpPr>
          <p:cNvPr id="8" name="文本框 7"/>
          <p:cNvSpPr txBox="1"/>
          <p:nvPr/>
        </p:nvSpPr>
        <p:spPr>
          <a:xfrm>
            <a:off x="1652813" y="3152565"/>
            <a:ext cx="7688039" cy="577850"/>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a:t>第4节：追问红烛的伤心流泪——抑</a:t>
            </a:r>
          </a:p>
        </p:txBody>
      </p:sp>
      <p:sp>
        <p:nvSpPr>
          <p:cNvPr id="9" name="文本框 8"/>
          <p:cNvSpPr txBox="1"/>
          <p:nvPr/>
        </p:nvSpPr>
        <p:spPr>
          <a:xfrm>
            <a:off x="1644957" y="3740729"/>
            <a:ext cx="7688039" cy="581057"/>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a:t>第5-7节：欣喜于红烛的伟绩——扬</a:t>
            </a:r>
          </a:p>
        </p:txBody>
      </p:sp>
      <p:sp>
        <p:nvSpPr>
          <p:cNvPr id="10" name="文本框 9"/>
          <p:cNvSpPr txBox="1"/>
          <p:nvPr/>
        </p:nvSpPr>
        <p:spPr>
          <a:xfrm>
            <a:off x="1652812" y="4321786"/>
            <a:ext cx="7688039" cy="581057"/>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a:t>第8节：掂量灰心与创造的份量——抑</a:t>
            </a:r>
          </a:p>
        </p:txBody>
      </p:sp>
      <p:sp>
        <p:nvSpPr>
          <p:cNvPr id="11" name="文本框 10"/>
          <p:cNvSpPr txBox="1"/>
          <p:nvPr/>
        </p:nvSpPr>
        <p:spPr>
          <a:xfrm>
            <a:off x="1652811" y="4850421"/>
            <a:ext cx="7688039" cy="581057"/>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a:t>第9节：红烛精神的总结——扬</a:t>
            </a:r>
          </a:p>
        </p:txBody>
      </p:sp>
      <p:sp>
        <p:nvSpPr>
          <p:cNvPr id="12" name="文本框 11"/>
          <p:cNvSpPr txBox="1"/>
          <p:nvPr/>
        </p:nvSpPr>
        <p:spPr>
          <a:xfrm>
            <a:off x="650584" y="5572408"/>
            <a:ext cx="11557582" cy="961289"/>
          </a:xfrm>
          <a:prstGeom prst="rect">
            <a:avLst/>
          </a:prstGeom>
          <a:noFill/>
          <a:ln w="9525">
            <a:noFill/>
          </a:ln>
        </p:spPr>
        <p:txBody>
          <a:bodyPr wrap="square" anchor="t">
            <a:spAutoFit/>
          </a:bodyPr>
          <a:lstStyle>
            <a:defPPr>
              <a:defRPr lang="zh-CN"/>
            </a:defPPr>
            <a:lvl1pPr>
              <a:lnSpc>
                <a:spcPct val="150000"/>
              </a:lnSpc>
              <a:defRPr sz="2400">
                <a:latin typeface="方正隶变简体" pitchFamily="65" charset="-122"/>
                <a:ea typeface="方正隶变简体" pitchFamily="65" charset="-122"/>
              </a:defRPr>
            </a:lvl1pPr>
          </a:lstStyle>
          <a:p>
            <a:r>
              <a:rPr lang="zh-CN" altLang="en-US" sz="2000"/>
              <a:t>诗人通过问问答答，向读者完全敞开了心扉，把一颗心交给了读者，让我们在他那热情磅礴，精神焕发的诗句中，为他对祖国的忠诚，对人民的热爱，为他那种献身祖国一切在所不惜的精神而怦然心动。</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grpId="0" nodeType="clickEffect">
                                  <p:stCondLst>
                                    <p:cond delay="90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180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25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19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10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190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1000"/>
                                        <p:tgtEl>
                                          <p:spTgt spid="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grpId="0" nodeType="clickEffect">
                                  <p:stCondLst>
                                    <p:cond delay="190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000"/>
                                        <p:tgtEl>
                                          <p:spTgt spid="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grpId="0" nodeType="clickEffect">
                                  <p:stCondLst>
                                    <p:cond delay="19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1000"/>
                                        <p:tgtEl>
                                          <p:spTgt spid="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8" fill="hold" grpId="0" nodeType="clickEffect">
                                  <p:stCondLst>
                                    <p:cond delay="190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1000"/>
                                        <p:tgtEl>
                                          <p:spTgt spid="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grpId="0" nodeType="clickEffect">
                                  <p:stCondLst>
                                    <p:cond delay="1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1000"/>
                                        <p:tgtEl>
                                          <p:spTgt spid="10"/>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2" presetClass="entr" presetSubtype="8" fill="hold" grpId="0" nodeType="clickEffect">
                                  <p:stCondLst>
                                    <p:cond delay="190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1000"/>
                                        <p:tgtEl>
                                          <p:spTgt spid="11"/>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3"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0" grpId="0"/>
      <p:bldP spid="6" grpId="0"/>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3" name="图片 1" descr="6007c6a535cd9034685815bfc7174c6c_watermark"/>
          <p:cNvPicPr>
            <a:picLocks noChangeAspect="1"/>
          </p:cNvPicPr>
          <p:nvPr/>
        </p:nvPicPr>
        <p:blipFill>
          <a:blip r:embed="rId2"/>
          <a:stretch>
            <a:fillRect/>
          </a:stretch>
        </p:blipFill>
        <p:spPr>
          <a:xfrm>
            <a:off x="353" y="6697"/>
            <a:ext cx="12858044" cy="7219256"/>
          </a:xfrm>
          <a:prstGeom prst="rect">
            <a:avLst/>
          </a:prstGeom>
          <a:noFill/>
          <a:ln w="9525">
            <a:noFill/>
          </a:ln>
        </p:spPr>
      </p:pic>
      <p:sp>
        <p:nvSpPr>
          <p:cNvPr id="4" name="文本框 3"/>
          <p:cNvSpPr txBox="1"/>
          <p:nvPr/>
        </p:nvSpPr>
        <p:spPr>
          <a:xfrm>
            <a:off x="5242350" y="435298"/>
            <a:ext cx="2082800" cy="1957705"/>
          </a:xfrm>
          <a:prstGeom prst="rect">
            <a:avLst/>
          </a:prstGeom>
          <a:noFill/>
          <a:ln w="9525">
            <a:noFill/>
          </a:ln>
        </p:spPr>
        <p:txBody>
          <a:bodyPr wrap="none" anchor="t">
            <a:spAutoFit/>
          </a:bodyPr>
          <a:lstStyle/>
          <a:p>
            <a:r>
              <a:rPr lang="en-US" altLang="zh-CN" sz="12130" b="1">
                <a:solidFill>
                  <a:srgbClr val="FFFF00"/>
                </a:solidFill>
                <a:latin typeface="微软雅黑" panose="020b0503020204020204" charset="-122"/>
                <a:ea typeface="微软雅黑"/>
              </a:rPr>
              <a:t>03</a:t>
            </a:r>
          </a:p>
        </p:txBody>
      </p:sp>
      <p:sp>
        <p:nvSpPr>
          <p:cNvPr id="100" name="文本框 99"/>
          <p:cNvSpPr txBox="1"/>
          <p:nvPr/>
        </p:nvSpPr>
        <p:spPr>
          <a:xfrm>
            <a:off x="2820670" y="3136900"/>
            <a:ext cx="8204835" cy="2687955"/>
          </a:xfrm>
          <a:prstGeom prst="rect">
            <a:avLst/>
          </a:prstGeom>
          <a:noFill/>
          <a:ln w="9525">
            <a:noFill/>
          </a:ln>
        </p:spPr>
        <p:txBody>
          <a:bodyPr wrap="square" anchor="t">
            <a:spAutoFit/>
          </a:bodyPr>
          <a:lstStyle/>
          <a:p>
            <a:r>
              <a:rPr lang="zh-CN" altLang="zh-CN" sz="8435" b="1">
                <a:solidFill>
                  <a:srgbClr val="FFFF00"/>
                </a:solidFill>
                <a:latin typeface="微软雅黑" panose="020b0503020204020204" charset="-122"/>
                <a:ea typeface="微软雅黑"/>
              </a:rPr>
              <a:t>吟咏诵读</a:t>
            </a:r>
          </a:p>
          <a:p>
            <a:r>
              <a:rPr lang="zh-CN" altLang="zh-CN" sz="8435" b="1">
                <a:solidFill>
                  <a:srgbClr val="FFFF00"/>
                </a:solidFill>
                <a:latin typeface="微软雅黑" panose="020b0503020204020204" charset="-122"/>
                <a:ea typeface="微软雅黑"/>
              </a:rPr>
              <a:t>体会高尚的情操</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4197127" y="2877670"/>
            <a:ext cx="8242208" cy="3700036"/>
          </a:xfrm>
          <a:prstGeom prst="rect">
            <a:avLst/>
          </a:prstGeom>
          <a:noFill/>
          <a:ln w="9525">
            <a:noFill/>
          </a:ln>
        </p:spPr>
      </p:pic>
      <p:grpSp>
        <p:nvGrpSpPr>
          <p:cNvPr id="3" name="组合 2"/>
          <p:cNvGrpSpPr/>
          <p:nvPr/>
        </p:nvGrpSpPr>
        <p:grpSpPr>
          <a:xfrm>
            <a:off x="6196720" y="1168435"/>
            <a:ext cx="731637" cy="731636"/>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0180" name="文本框 4"/>
            <p:cNvSpPr txBox="1"/>
            <p:nvPr/>
          </p:nvSpPr>
          <p:spPr>
            <a:xfrm>
              <a:off x="2381534" y="2101759"/>
              <a:ext cx="1460310" cy="1562800"/>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吟</a:t>
              </a:r>
            </a:p>
          </p:txBody>
        </p:sp>
      </p:grpSp>
      <p:sp>
        <p:nvSpPr>
          <p:cNvPr id="6" name="文本框 5"/>
          <p:cNvSpPr txBox="1"/>
          <p:nvPr/>
        </p:nvSpPr>
        <p:spPr>
          <a:xfrm>
            <a:off x="1100783" y="1168435"/>
            <a:ext cx="4203908" cy="4157100"/>
          </a:xfrm>
          <a:prstGeom prst="rect">
            <a:avLst/>
          </a:prstGeom>
          <a:noFill/>
          <a:ln w="9525">
            <a:noFill/>
          </a:ln>
        </p:spPr>
        <p:txBody>
          <a:bodyPr vert="eaVert" wrap="square" anchor="t">
            <a:spAutoFit/>
          </a:bodyPr>
          <a:lstStyle/>
          <a:p>
            <a:pPr algn="just">
              <a:lnSpc>
                <a:spcPct val="150000"/>
              </a:lnSpc>
            </a:pPr>
            <a:r>
              <a:rPr lang="zh-CN" altLang="en-US" sz="2530">
                <a:latin typeface="方正隶变简体" pitchFamily="65" charset="-122"/>
                <a:ea typeface="方正隶变简体" pitchFamily="65" charset="-122"/>
              </a:rPr>
              <a:t>寻找准确表达作品情感和自己阅读感受的声音形式，在诗歌鉴赏中十分重要。</a:t>
            </a:r>
            <a:endParaRPr lang="en-US" altLang="zh-CN" sz="2530">
              <a:latin typeface="方正隶变简体" pitchFamily="65" charset="-122"/>
              <a:ea typeface="方正隶变简体" pitchFamily="65" charset="-122"/>
            </a:endParaRPr>
          </a:p>
          <a:p>
            <a:pPr algn="just">
              <a:lnSpc>
                <a:spcPct val="150000"/>
              </a:lnSpc>
            </a:pPr>
            <a:r>
              <a:rPr lang="zh-CN" altLang="en-US" sz="2530">
                <a:latin typeface="方正隶变简体" pitchFamily="65" charset="-122"/>
                <a:ea typeface="方正隶变简体" pitchFamily="65" charset="-122"/>
              </a:rPr>
              <a:t>参照下面的示例，细细揣摩</a:t>
            </a:r>
            <a:r>
              <a:rPr lang="en-US" altLang="zh-CN" sz="2530">
                <a:latin typeface="方正隶变简体" pitchFamily="65" charset="-122"/>
                <a:ea typeface="方正隶变简体" pitchFamily="65" charset="-122"/>
              </a:rPr>
              <a:t>《</a:t>
            </a:r>
            <a:r>
              <a:rPr lang="zh-CN" altLang="en-US" sz="2530">
                <a:latin typeface="方正隶变简体" pitchFamily="65" charset="-122"/>
                <a:ea typeface="方正隶变简体" pitchFamily="65" charset="-122"/>
              </a:rPr>
              <a:t>红烛</a:t>
            </a:r>
            <a:r>
              <a:rPr lang="en-US" altLang="zh-CN" sz="2530">
                <a:latin typeface="方正隶变简体" pitchFamily="65" charset="-122"/>
                <a:ea typeface="方正隶变简体" pitchFamily="65" charset="-122"/>
              </a:rPr>
              <a:t>》</a:t>
            </a:r>
            <a:r>
              <a:rPr lang="zh-CN" altLang="en-US" sz="2530">
                <a:latin typeface="方正隶变简体" pitchFamily="65" charset="-122"/>
                <a:ea typeface="方正隶变简体" pitchFamily="65" charset="-122"/>
              </a:rPr>
              <a:t>的思想感情，结合自己的阅读感受，尝试以适当的语气和节奏朗读全诗。</a:t>
            </a:r>
          </a:p>
        </p:txBody>
      </p:sp>
      <p:grpSp>
        <p:nvGrpSpPr>
          <p:cNvPr id="7" name="组合 6"/>
          <p:cNvGrpSpPr/>
          <p:nvPr/>
        </p:nvGrpSpPr>
        <p:grpSpPr>
          <a:xfrm>
            <a:off x="6196721" y="2140080"/>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0184"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咏</a:t>
              </a:r>
            </a:p>
          </p:txBody>
        </p:sp>
      </p:grpSp>
      <p:grpSp>
        <p:nvGrpSpPr>
          <p:cNvPr id="10" name="组合 9"/>
          <p:cNvGrpSpPr/>
          <p:nvPr/>
        </p:nvGrpSpPr>
        <p:grpSpPr>
          <a:xfrm>
            <a:off x="6196721" y="3111726"/>
            <a:ext cx="731637" cy="731636"/>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0187" name="文本框 11"/>
            <p:cNvSpPr txBox="1"/>
            <p:nvPr/>
          </p:nvSpPr>
          <p:spPr>
            <a:xfrm>
              <a:off x="2381534" y="2101759"/>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诵</a:t>
              </a:r>
            </a:p>
          </p:txBody>
        </p:sp>
      </p:grpSp>
      <p:grpSp>
        <p:nvGrpSpPr>
          <p:cNvPr id="13" name="组合 12"/>
          <p:cNvGrpSpPr/>
          <p:nvPr/>
        </p:nvGrpSpPr>
        <p:grpSpPr>
          <a:xfrm>
            <a:off x="6196721" y="4083371"/>
            <a:ext cx="734285" cy="731636"/>
            <a:chOff x="2265529" y="2033517"/>
            <a:chExt cx="1692322" cy="1692322"/>
          </a:xfrm>
        </p:grpSpPr>
        <p:sp>
          <p:nvSpPr>
            <p:cNvPr id="14" name="椭圆 1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0190" name="文本框 14"/>
            <p:cNvSpPr txBox="1"/>
            <p:nvPr/>
          </p:nvSpPr>
          <p:spPr>
            <a:xfrm>
              <a:off x="2801732" y="2077555"/>
              <a:ext cx="555004" cy="1604243"/>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读</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26"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80">
                                          <p:stCondLst>
                                            <p:cond delay="0"/>
                                          </p:stCondLst>
                                        </p:cTn>
                                        <p:tgtEl>
                                          <p:spTgt spid="7"/>
                                        </p:tgtEl>
                                      </p:cBhvr>
                                    </p:animEffect>
                                    <p:anim calcmode="lin" valueType="num">
                                      <p:cBhvr>
                                        <p:cTn id="3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6" dur="26">
                                          <p:stCondLst>
                                            <p:cond delay="650"/>
                                          </p:stCondLst>
                                        </p:cTn>
                                        <p:tgtEl>
                                          <p:spTgt spid="7"/>
                                        </p:tgtEl>
                                      </p:cBhvr>
                                      <p:to x="100000" y="60000"/>
                                    </p:animScale>
                                    <p:animScale>
                                      <p:cBhvr>
                                        <p:cTn id="37" dur="166" decel="50000">
                                          <p:stCondLst>
                                            <p:cond delay="676"/>
                                          </p:stCondLst>
                                        </p:cTn>
                                        <p:tgtEl>
                                          <p:spTgt spid="7"/>
                                        </p:tgtEl>
                                      </p:cBhvr>
                                      <p:to x="100000" y="100000"/>
                                    </p:animScale>
                                    <p:animScale>
                                      <p:cBhvr>
                                        <p:cTn id="38" dur="26">
                                          <p:stCondLst>
                                            <p:cond delay="1312"/>
                                          </p:stCondLst>
                                        </p:cTn>
                                        <p:tgtEl>
                                          <p:spTgt spid="7"/>
                                        </p:tgtEl>
                                      </p:cBhvr>
                                      <p:to x="100000" y="80000"/>
                                    </p:animScale>
                                    <p:animScale>
                                      <p:cBhvr>
                                        <p:cTn id="39" dur="166" decel="50000">
                                          <p:stCondLst>
                                            <p:cond delay="1338"/>
                                          </p:stCondLst>
                                        </p:cTn>
                                        <p:tgtEl>
                                          <p:spTgt spid="7"/>
                                        </p:tgtEl>
                                      </p:cBhvr>
                                      <p:to x="100000" y="100000"/>
                                    </p:animScale>
                                    <p:animScale>
                                      <p:cBhvr>
                                        <p:cTn id="40" dur="26">
                                          <p:stCondLst>
                                            <p:cond delay="1642"/>
                                          </p:stCondLst>
                                        </p:cTn>
                                        <p:tgtEl>
                                          <p:spTgt spid="7"/>
                                        </p:tgtEl>
                                      </p:cBhvr>
                                      <p:to x="100000" y="90000"/>
                                    </p:animScale>
                                    <p:animScale>
                                      <p:cBhvr>
                                        <p:cTn id="41" dur="166" decel="50000">
                                          <p:stCondLst>
                                            <p:cond delay="1668"/>
                                          </p:stCondLst>
                                        </p:cTn>
                                        <p:tgtEl>
                                          <p:spTgt spid="7"/>
                                        </p:tgtEl>
                                      </p:cBhvr>
                                      <p:to x="100000" y="100000"/>
                                    </p:animScale>
                                    <p:animScale>
                                      <p:cBhvr>
                                        <p:cTn id="42" dur="26">
                                          <p:stCondLst>
                                            <p:cond delay="1808"/>
                                          </p:stCondLst>
                                        </p:cTn>
                                        <p:tgtEl>
                                          <p:spTgt spid="7"/>
                                        </p:tgtEl>
                                      </p:cBhvr>
                                      <p:to x="100000" y="95000"/>
                                    </p:animScale>
                                    <p:animScale>
                                      <p:cBhvr>
                                        <p:cTn id="43" dur="166" decel="50000">
                                          <p:stCondLst>
                                            <p:cond delay="1834"/>
                                          </p:stCondLst>
                                        </p:cTn>
                                        <p:tgtEl>
                                          <p:spTgt spid="7"/>
                                        </p:tgtEl>
                                      </p:cBhvr>
                                      <p:to x="100000" y="100000"/>
                                    </p:animScale>
                                  </p:childTnLst>
                                </p:cTn>
                              </p:par>
                            </p:childTnLst>
                          </p:cTn>
                        </p:par>
                      </p:childTnLst>
                    </p:cTn>
                  </p:par>
                  <p:par>
                    <p:cTn id="44" fill="hold" nodeType="clickPar">
                      <p:stCondLst>
                        <p:cond delay="indefinite"/>
                      </p:stCondLst>
                      <p:childTnLst>
                        <p:par>
                          <p:cTn id="45" fill="hold" nodeType="afterGroup">
                            <p:stCondLst>
                              <p:cond delay="0"/>
                            </p:stCondLst>
                            <p:childTnLst>
                              <p:par>
                                <p:cTn id="46" presetID="26" presetClass="entr" presetSubtype="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80">
                                          <p:stCondLst>
                                            <p:cond delay="0"/>
                                          </p:stCondLst>
                                        </p:cTn>
                                        <p:tgtEl>
                                          <p:spTgt spid="10"/>
                                        </p:tgtEl>
                                      </p:cBhvr>
                                    </p:animEffect>
                                    <p:anim calcmode="lin" valueType="num">
                                      <p:cBhvr>
                                        <p:cTn id="49"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4" dur="26">
                                          <p:stCondLst>
                                            <p:cond delay="650"/>
                                          </p:stCondLst>
                                        </p:cTn>
                                        <p:tgtEl>
                                          <p:spTgt spid="10"/>
                                        </p:tgtEl>
                                      </p:cBhvr>
                                      <p:to x="100000" y="60000"/>
                                    </p:animScale>
                                    <p:animScale>
                                      <p:cBhvr>
                                        <p:cTn id="55" dur="166" decel="50000">
                                          <p:stCondLst>
                                            <p:cond delay="676"/>
                                          </p:stCondLst>
                                        </p:cTn>
                                        <p:tgtEl>
                                          <p:spTgt spid="10"/>
                                        </p:tgtEl>
                                      </p:cBhvr>
                                      <p:to x="100000" y="100000"/>
                                    </p:animScale>
                                    <p:animScale>
                                      <p:cBhvr>
                                        <p:cTn id="56" dur="26">
                                          <p:stCondLst>
                                            <p:cond delay="1312"/>
                                          </p:stCondLst>
                                        </p:cTn>
                                        <p:tgtEl>
                                          <p:spTgt spid="10"/>
                                        </p:tgtEl>
                                      </p:cBhvr>
                                      <p:to x="100000" y="80000"/>
                                    </p:animScale>
                                    <p:animScale>
                                      <p:cBhvr>
                                        <p:cTn id="57" dur="166" decel="50000">
                                          <p:stCondLst>
                                            <p:cond delay="1338"/>
                                          </p:stCondLst>
                                        </p:cTn>
                                        <p:tgtEl>
                                          <p:spTgt spid="10"/>
                                        </p:tgtEl>
                                      </p:cBhvr>
                                      <p:to x="100000" y="100000"/>
                                    </p:animScale>
                                    <p:animScale>
                                      <p:cBhvr>
                                        <p:cTn id="58" dur="26">
                                          <p:stCondLst>
                                            <p:cond delay="1642"/>
                                          </p:stCondLst>
                                        </p:cTn>
                                        <p:tgtEl>
                                          <p:spTgt spid="10"/>
                                        </p:tgtEl>
                                      </p:cBhvr>
                                      <p:to x="100000" y="90000"/>
                                    </p:animScale>
                                    <p:animScale>
                                      <p:cBhvr>
                                        <p:cTn id="59" dur="166" decel="50000">
                                          <p:stCondLst>
                                            <p:cond delay="1668"/>
                                          </p:stCondLst>
                                        </p:cTn>
                                        <p:tgtEl>
                                          <p:spTgt spid="10"/>
                                        </p:tgtEl>
                                      </p:cBhvr>
                                      <p:to x="100000" y="100000"/>
                                    </p:animScale>
                                    <p:animScale>
                                      <p:cBhvr>
                                        <p:cTn id="60" dur="26">
                                          <p:stCondLst>
                                            <p:cond delay="1808"/>
                                          </p:stCondLst>
                                        </p:cTn>
                                        <p:tgtEl>
                                          <p:spTgt spid="10"/>
                                        </p:tgtEl>
                                      </p:cBhvr>
                                      <p:to x="100000" y="95000"/>
                                    </p:animScale>
                                    <p:animScale>
                                      <p:cBhvr>
                                        <p:cTn id="61" dur="166" decel="50000">
                                          <p:stCondLst>
                                            <p:cond delay="1834"/>
                                          </p:stCondLst>
                                        </p:cTn>
                                        <p:tgtEl>
                                          <p:spTgt spid="10"/>
                                        </p:tgtEl>
                                      </p:cBhvr>
                                      <p:to x="100000" y="100000"/>
                                    </p:animScale>
                                  </p:childTnLst>
                                </p:cTn>
                              </p:par>
                            </p:childTnLst>
                          </p:cTn>
                        </p:par>
                      </p:childTnLst>
                    </p:cTn>
                  </p:par>
                  <p:par>
                    <p:cTn id="62" fill="hold" nodeType="clickPar">
                      <p:stCondLst>
                        <p:cond delay="indefinite"/>
                      </p:stCondLst>
                      <p:childTnLst>
                        <p:par>
                          <p:cTn id="63" fill="hold" nodeType="afterGroup">
                            <p:stCondLst>
                              <p:cond delay="0"/>
                            </p:stCondLst>
                            <p:childTnLst>
                              <p:par>
                                <p:cTn id="64" presetID="26" presetClass="entr" presetSubtype="0" fill="hold"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580">
                                          <p:stCondLst>
                                            <p:cond delay="0"/>
                                          </p:stCondLst>
                                        </p:cTn>
                                        <p:tgtEl>
                                          <p:spTgt spid="13"/>
                                        </p:tgtEl>
                                      </p:cBhvr>
                                    </p:animEffect>
                                    <p:anim calcmode="lin" valueType="num">
                                      <p:cBhvr>
                                        <p:cTn id="6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72" dur="26">
                                          <p:stCondLst>
                                            <p:cond delay="650"/>
                                          </p:stCondLst>
                                        </p:cTn>
                                        <p:tgtEl>
                                          <p:spTgt spid="13"/>
                                        </p:tgtEl>
                                      </p:cBhvr>
                                      <p:to x="100000" y="60000"/>
                                    </p:animScale>
                                    <p:animScale>
                                      <p:cBhvr>
                                        <p:cTn id="73" dur="166" decel="50000">
                                          <p:stCondLst>
                                            <p:cond delay="676"/>
                                          </p:stCondLst>
                                        </p:cTn>
                                        <p:tgtEl>
                                          <p:spTgt spid="13"/>
                                        </p:tgtEl>
                                      </p:cBhvr>
                                      <p:to x="100000" y="100000"/>
                                    </p:animScale>
                                    <p:animScale>
                                      <p:cBhvr>
                                        <p:cTn id="74" dur="26">
                                          <p:stCondLst>
                                            <p:cond delay="1312"/>
                                          </p:stCondLst>
                                        </p:cTn>
                                        <p:tgtEl>
                                          <p:spTgt spid="13"/>
                                        </p:tgtEl>
                                      </p:cBhvr>
                                      <p:to x="100000" y="80000"/>
                                    </p:animScale>
                                    <p:animScale>
                                      <p:cBhvr>
                                        <p:cTn id="75" dur="166" decel="50000">
                                          <p:stCondLst>
                                            <p:cond delay="1338"/>
                                          </p:stCondLst>
                                        </p:cTn>
                                        <p:tgtEl>
                                          <p:spTgt spid="13"/>
                                        </p:tgtEl>
                                      </p:cBhvr>
                                      <p:to x="100000" y="100000"/>
                                    </p:animScale>
                                    <p:animScale>
                                      <p:cBhvr>
                                        <p:cTn id="76" dur="26">
                                          <p:stCondLst>
                                            <p:cond delay="1642"/>
                                          </p:stCondLst>
                                        </p:cTn>
                                        <p:tgtEl>
                                          <p:spTgt spid="13"/>
                                        </p:tgtEl>
                                      </p:cBhvr>
                                      <p:to x="100000" y="90000"/>
                                    </p:animScale>
                                    <p:animScale>
                                      <p:cBhvr>
                                        <p:cTn id="77" dur="166" decel="50000">
                                          <p:stCondLst>
                                            <p:cond delay="1668"/>
                                          </p:stCondLst>
                                        </p:cTn>
                                        <p:tgtEl>
                                          <p:spTgt spid="13"/>
                                        </p:tgtEl>
                                      </p:cBhvr>
                                      <p:to x="100000" y="100000"/>
                                    </p:animScale>
                                    <p:animScale>
                                      <p:cBhvr>
                                        <p:cTn id="78" dur="26">
                                          <p:stCondLst>
                                            <p:cond delay="1808"/>
                                          </p:stCondLst>
                                        </p:cTn>
                                        <p:tgtEl>
                                          <p:spTgt spid="13"/>
                                        </p:tgtEl>
                                      </p:cBhvr>
                                      <p:to x="100000" y="95000"/>
                                    </p:animScale>
                                    <p:animScale>
                                      <p:cBhvr>
                                        <p:cTn id="79" dur="166" decel="50000">
                                          <p:stCondLst>
                                            <p:cond delay="1834"/>
                                          </p:stCondLst>
                                        </p:cTn>
                                        <p:tgtEl>
                                          <p:spTgt spid="13"/>
                                        </p:tgtEl>
                                      </p:cBhvr>
                                      <p:to x="100000" y="100000"/>
                                    </p:animScale>
                                  </p:childTnLst>
                                </p:cTn>
                              </p:par>
                            </p:childTnLst>
                          </p:cTn>
                        </p:par>
                      </p:childTnLst>
                    </p:cTn>
                  </p:par>
                  <p:par>
                    <p:cTn id="80" fill="hold" nodeType="clickPar">
                      <p:stCondLst>
                        <p:cond delay="indefinite"/>
                      </p:stCondLst>
                      <p:childTnLst>
                        <p:par>
                          <p:cTn id="81" fill="hold" nodeType="afterGroup">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circle(in)">
                                      <p:cBhvr>
                                        <p:cTn id="8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1203" name="组合 2"/>
          <p:cNvGrpSpPr/>
          <p:nvPr/>
        </p:nvGrpSpPr>
        <p:grpSpPr>
          <a:xfrm>
            <a:off x="5408098" y="2081062"/>
            <a:ext cx="731637" cy="731636"/>
            <a:chOff x="2265529" y="2033517"/>
            <a:chExt cx="1692322" cy="1692322"/>
          </a:xfrm>
        </p:grpSpPr>
        <p:sp>
          <p:nvSpPr>
            <p:cNvPr id="2" name="椭圆 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1205" name="文本框 5"/>
            <p:cNvSpPr txBox="1"/>
            <p:nvPr/>
          </p:nvSpPr>
          <p:spPr>
            <a:xfrm>
              <a:off x="2381534" y="2101759"/>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诵</a:t>
              </a:r>
            </a:p>
          </p:txBody>
        </p:sp>
      </p:grpSp>
      <p:grpSp>
        <p:nvGrpSpPr>
          <p:cNvPr id="51206" name="组合 6"/>
          <p:cNvGrpSpPr/>
          <p:nvPr/>
        </p:nvGrpSpPr>
        <p:grpSpPr>
          <a:xfrm>
            <a:off x="5408098" y="2842833"/>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1208"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读</a:t>
              </a:r>
            </a:p>
          </p:txBody>
        </p:sp>
      </p:grpSp>
      <p:grpSp>
        <p:nvGrpSpPr>
          <p:cNvPr id="51209" name="组合 10"/>
          <p:cNvGrpSpPr/>
          <p:nvPr/>
        </p:nvGrpSpPr>
        <p:grpSpPr>
          <a:xfrm>
            <a:off x="5408098" y="3618000"/>
            <a:ext cx="731637" cy="731636"/>
            <a:chOff x="2265529" y="2033517"/>
            <a:chExt cx="1692322" cy="1692322"/>
          </a:xfrm>
        </p:grpSpPr>
        <p:sp>
          <p:nvSpPr>
            <p:cNvPr id="12" name="椭圆 11"/>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1211" name="文本框 12"/>
            <p:cNvSpPr txBox="1"/>
            <p:nvPr/>
          </p:nvSpPr>
          <p:spPr>
            <a:xfrm>
              <a:off x="2381534" y="2101759"/>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示</a:t>
              </a:r>
            </a:p>
          </p:txBody>
        </p:sp>
      </p:grpSp>
      <p:grpSp>
        <p:nvGrpSpPr>
          <p:cNvPr id="51212" name="组合 13"/>
          <p:cNvGrpSpPr/>
          <p:nvPr/>
        </p:nvGrpSpPr>
        <p:grpSpPr>
          <a:xfrm>
            <a:off x="5408098" y="4379771"/>
            <a:ext cx="731637" cy="731637"/>
            <a:chOff x="2265529" y="2033517"/>
            <a:chExt cx="1692322" cy="1692322"/>
          </a:xfrm>
        </p:grpSpPr>
        <p:sp>
          <p:nvSpPr>
            <p:cNvPr id="15" name="椭圆 14"/>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1214" name="文本框 15"/>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例</a:t>
              </a:r>
            </a:p>
          </p:txBody>
        </p:sp>
      </p:grpSp>
      <p:sp>
        <p:nvSpPr>
          <p:cNvPr id="3" name="文本框 26"/>
          <p:cNvSpPr txBox="1"/>
          <p:nvPr/>
        </p:nvSpPr>
        <p:spPr>
          <a:xfrm>
            <a:off x="693420" y="912495"/>
            <a:ext cx="4608830" cy="1506855"/>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pPr>
              <a:lnSpc>
                <a:spcPct val="150000"/>
              </a:lnSpc>
            </a:pPr>
            <a:r>
              <a:rPr lang="zh-CN" altLang="en-US" sz="2400">
                <a:solidFill>
                  <a:srgbClr val="595959"/>
                </a:solidFill>
                <a:latin typeface="隶书" panose="02010509060101010101" charset="-122"/>
                <a:ea typeface="隶书" panose="02010509060101010101" charset="-122"/>
              </a:rPr>
              <a:t>红烛啊！</a:t>
            </a:r>
            <a:endParaRPr lang="en-US" altLang="zh-CN" sz="2400">
              <a:solidFill>
                <a:srgbClr val="595959"/>
              </a:solidFill>
              <a:latin typeface="隶书"/>
              <a:ea typeface="隶书" panose="02010509060101010101" charset="-122"/>
            </a:endParaRPr>
          </a:p>
          <a:p>
            <a:pPr>
              <a:lnSpc>
                <a:spcPct val="150000"/>
              </a:lnSpc>
            </a:pPr>
            <a:r>
              <a:rPr lang="zh-CN" altLang="en-US" sz="2400">
                <a:solidFill>
                  <a:srgbClr val="00B0F0"/>
                </a:solidFill>
                <a:latin typeface="隶书" panose="02010509060101010101" charset="-122"/>
                <a:ea typeface="隶书" panose="02010509060101010101" charset="-122"/>
              </a:rPr>
              <a:t>（语调深沉，饱满，上扬）</a:t>
            </a:r>
            <a:endParaRPr lang="zh-CN" altLang="en-US" sz="2000">
              <a:solidFill>
                <a:srgbClr val="595959"/>
              </a:solidFill>
              <a:latin typeface="隶书"/>
              <a:ea typeface="隶书" panose="02010509060101010101" charset="-122"/>
            </a:endParaRPr>
          </a:p>
          <a:p>
            <a:endParaRPr lang="zh-CN" altLang="en-US" sz="2000">
              <a:solidFill>
                <a:srgbClr val="595959"/>
              </a:solidFill>
              <a:latin typeface="隶书" panose="02010509060101010101" charset="-122"/>
              <a:ea typeface="隶书" panose="02010509060101010101" charset="-122"/>
            </a:endParaRPr>
          </a:p>
        </p:txBody>
      </p:sp>
      <p:sp>
        <p:nvSpPr>
          <p:cNvPr id="4" name="文本框 26"/>
          <p:cNvSpPr txBox="1"/>
          <p:nvPr/>
        </p:nvSpPr>
        <p:spPr>
          <a:xfrm>
            <a:off x="693420" y="2480945"/>
            <a:ext cx="4608830" cy="1137285"/>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solidFill>
                  <a:srgbClr val="595959"/>
                </a:solidFill>
                <a:latin typeface="隶书" panose="02010509060101010101" charset="-122"/>
                <a:ea typeface="隶书" panose="02010509060101010101" charset="-122"/>
              </a:rPr>
              <a:t>不误，不误！</a:t>
            </a:r>
            <a:r>
              <a:rPr lang="zh-CN" altLang="en-US" sz="2400">
                <a:solidFill>
                  <a:srgbClr val="00B0F0"/>
                </a:solidFill>
                <a:latin typeface="隶书" panose="02010509060101010101" charset="-122"/>
                <a:ea typeface="隶书" panose="02010509060101010101" charset="-122"/>
              </a:rPr>
              <a:t>（两个相同的句式读出区别，后一个要更强调）</a:t>
            </a:r>
            <a:endParaRPr lang="zh-CN" altLang="en-US" sz="2000">
              <a:solidFill>
                <a:srgbClr val="595959"/>
              </a:solidFill>
              <a:latin typeface="隶书" panose="02010509060101010101" charset="-122"/>
              <a:ea typeface="隶书" panose="02010509060101010101" charset="-122"/>
            </a:endParaRPr>
          </a:p>
          <a:p>
            <a:endParaRPr lang="zh-CN" altLang="en-US" sz="2000">
              <a:solidFill>
                <a:srgbClr val="595959"/>
              </a:solidFill>
              <a:latin typeface="隶书" panose="02010509060101010101" charset="-122"/>
              <a:ea typeface="隶书" panose="02010509060101010101" charset="-122"/>
            </a:endParaRPr>
          </a:p>
        </p:txBody>
      </p:sp>
      <p:sp>
        <p:nvSpPr>
          <p:cNvPr id="6" name="文本框 26"/>
          <p:cNvSpPr txBox="1"/>
          <p:nvPr/>
        </p:nvSpPr>
        <p:spPr>
          <a:xfrm>
            <a:off x="693420" y="3712845"/>
            <a:ext cx="4610100" cy="1200329"/>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solidFill>
                  <a:srgbClr val="595959"/>
                </a:solidFill>
                <a:latin typeface="隶书" panose="02010509060101010101" charset="-122"/>
                <a:ea typeface="隶书" panose="02010509060101010101" charset="-122"/>
              </a:rPr>
              <a:t>原是要/“烧”出/你的光来——</a:t>
            </a:r>
            <a:r>
              <a:rPr lang="zh-CN" altLang="en-US" sz="2400">
                <a:solidFill>
                  <a:srgbClr val="00B0F0"/>
                </a:solidFill>
                <a:latin typeface="隶书" panose="02010509060101010101" charset="-122"/>
                <a:ea typeface="隶书" panose="02010509060101010101" charset="-122"/>
              </a:rPr>
              <a:t>（断在“要”字后面，“烧”与“光”为重音）</a:t>
            </a:r>
            <a:endParaRPr lang="zh-CN" altLang="en-US" sz="2400">
              <a:solidFill>
                <a:srgbClr val="595959"/>
              </a:solidFill>
              <a:latin typeface="隶书"/>
              <a:ea typeface="隶书" panose="02010509060101010101" charset="-122"/>
            </a:endParaRPr>
          </a:p>
        </p:txBody>
      </p:sp>
      <p:sp>
        <p:nvSpPr>
          <p:cNvPr id="7" name="文本框 26"/>
          <p:cNvSpPr txBox="1"/>
          <p:nvPr/>
        </p:nvSpPr>
        <p:spPr>
          <a:xfrm>
            <a:off x="698668" y="5007789"/>
            <a:ext cx="4608830" cy="1198880"/>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r>
              <a:rPr lang="zh-CN" altLang="en-US" sz="2400">
                <a:solidFill>
                  <a:srgbClr val="595959"/>
                </a:solidFill>
                <a:latin typeface="隶书" panose="02010509060101010101" charset="-122"/>
                <a:ea typeface="隶书" panose="02010509060101010101" charset="-122"/>
              </a:rPr>
              <a:t>这正是/自然的方法。</a:t>
            </a:r>
            <a:endParaRPr lang="en-US" altLang="zh-CN" sz="2400">
              <a:solidFill>
                <a:srgbClr val="595959"/>
              </a:solidFill>
              <a:latin typeface="隶书" panose="02010509060101010101" charset="-122"/>
              <a:ea typeface="隶书" panose="02010509060101010101" charset="-122"/>
            </a:endParaRPr>
          </a:p>
          <a:p>
            <a:r>
              <a:rPr lang="zh-CN" altLang="en-US" sz="2400">
                <a:solidFill>
                  <a:srgbClr val="00B0F0"/>
                </a:solidFill>
                <a:latin typeface="隶书" panose="02010509060101010101" charset="-122"/>
                <a:ea typeface="隶书" panose="02010509060101010101" charset="-122"/>
              </a:rPr>
              <a:t>（“正是”后断开，重音强调）</a:t>
            </a:r>
            <a:endParaRPr lang="zh-CN" altLang="en-US" sz="2400">
              <a:solidFill>
                <a:srgbClr val="595959"/>
              </a:solidFill>
              <a:latin typeface="隶书" panose="02010509060101010101" charset="-122"/>
              <a:ea typeface="隶书" panose="02010509060101010101" charset="-122"/>
            </a:endParaRPr>
          </a:p>
          <a:p>
            <a:endParaRPr lang="zh-CN" altLang="en-US" sz="2400">
              <a:solidFill>
                <a:srgbClr val="595959"/>
              </a:solidFill>
              <a:latin typeface="隶书" panose="02010509060101010101" charset="-122"/>
              <a:ea typeface="隶书" panose="02010509060101010101" charset="-122"/>
            </a:endParaRPr>
          </a:p>
        </p:txBody>
      </p:sp>
      <p:sp>
        <p:nvSpPr>
          <p:cNvPr id="9" name="文本框 26"/>
          <p:cNvSpPr txBox="1"/>
          <p:nvPr/>
        </p:nvSpPr>
        <p:spPr>
          <a:xfrm>
            <a:off x="6376353" y="912495"/>
            <a:ext cx="5468937" cy="1568450"/>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pPr>
              <a:lnSpc>
                <a:spcPct val="150000"/>
              </a:lnSpc>
            </a:pPr>
            <a:r>
              <a:rPr lang="zh-CN" altLang="en-US" sz="2400">
                <a:solidFill>
                  <a:srgbClr val="595959"/>
                </a:solidFill>
                <a:latin typeface="隶书" panose="02010509060101010101" charset="-122"/>
                <a:ea typeface="隶书" panose="02010509060101010101" charset="-122"/>
              </a:rPr>
              <a:t>既制了，便烧着！</a:t>
            </a:r>
            <a:endParaRPr lang="en-US" altLang="zh-CN" sz="2400">
              <a:solidFill>
                <a:srgbClr val="595959"/>
              </a:solidFill>
              <a:latin typeface="隶书" panose="02010509060101010101" charset="-122"/>
              <a:ea typeface="隶书" panose="02010509060101010101" charset="-122"/>
            </a:endParaRPr>
          </a:p>
          <a:p>
            <a:pPr>
              <a:lnSpc>
                <a:spcPct val="150000"/>
              </a:lnSpc>
            </a:pPr>
            <a:r>
              <a:rPr lang="zh-CN" altLang="en-US" sz="2400">
                <a:solidFill>
                  <a:srgbClr val="00B0F0"/>
                </a:solidFill>
                <a:latin typeface="隶书" panose="02010509060101010101" charset="-122"/>
                <a:ea typeface="隶书" panose="02010509060101010101" charset="-122"/>
              </a:rPr>
              <a:t>（坚定而有力，“烧”字重音）</a:t>
            </a:r>
          </a:p>
          <a:p>
            <a:endParaRPr lang="zh-CN" altLang="en-US" sz="2400">
              <a:solidFill>
                <a:srgbClr val="00B0F0"/>
              </a:solidFill>
              <a:latin typeface="隶书"/>
              <a:ea typeface="隶书" panose="02010509060101010101" charset="-122"/>
            </a:endParaRPr>
          </a:p>
        </p:txBody>
      </p:sp>
      <p:sp>
        <p:nvSpPr>
          <p:cNvPr id="11" name="文本框 26"/>
          <p:cNvSpPr txBox="1"/>
          <p:nvPr/>
        </p:nvSpPr>
        <p:spPr>
          <a:xfrm>
            <a:off x="6376353" y="2419350"/>
            <a:ext cx="5468937" cy="1113766"/>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pPr>
              <a:lnSpc>
                <a:spcPct val="150000"/>
              </a:lnSpc>
            </a:pPr>
            <a:r>
              <a:rPr lang="zh-CN" altLang="en-US" sz="2400">
                <a:solidFill>
                  <a:srgbClr val="595959"/>
                </a:solidFill>
                <a:latin typeface="隶书" panose="02010509060101010101" charset="-122"/>
                <a:ea typeface="隶书" panose="02010509060101010101" charset="-122"/>
              </a:rPr>
              <a:t>烧吧！烧吧！</a:t>
            </a:r>
            <a:endParaRPr lang="en-US" altLang="zh-CN" sz="2400">
              <a:solidFill>
                <a:srgbClr val="595959"/>
              </a:solidFill>
              <a:latin typeface="隶书" panose="02010509060101010101" charset="-122"/>
              <a:ea typeface="隶书" panose="02010509060101010101" charset="-122"/>
            </a:endParaRPr>
          </a:p>
          <a:p>
            <a:pPr>
              <a:lnSpc>
                <a:spcPct val="150000"/>
              </a:lnSpc>
            </a:pPr>
            <a:r>
              <a:rPr lang="zh-CN" altLang="en-US" sz="2400">
                <a:solidFill>
                  <a:srgbClr val="00B0F0"/>
                </a:solidFill>
                <a:latin typeface="隶书" panose="02010509060101010101" charset="-122"/>
                <a:ea typeface="隶书" panose="02010509060101010101" charset="-122"/>
              </a:rPr>
              <a:t>（渐高，第二个“烧”字加强重读）</a:t>
            </a:r>
            <a:endParaRPr lang="en-US" altLang="zh-CN" sz="2400">
              <a:solidFill>
                <a:srgbClr val="00B0F0"/>
              </a:solidFill>
              <a:latin typeface="隶书"/>
              <a:ea typeface="隶书" panose="02010509060101010101" charset="-122"/>
            </a:endParaRPr>
          </a:p>
        </p:txBody>
      </p:sp>
      <p:sp>
        <p:nvSpPr>
          <p:cNvPr id="13" name="文本框 26"/>
          <p:cNvSpPr txBox="1"/>
          <p:nvPr/>
        </p:nvSpPr>
        <p:spPr>
          <a:xfrm>
            <a:off x="6376352" y="3712845"/>
            <a:ext cx="5468937" cy="1113766"/>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pPr>
              <a:lnSpc>
                <a:spcPct val="150000"/>
              </a:lnSpc>
            </a:pPr>
            <a:r>
              <a:rPr lang="zh-CN" altLang="en-US" sz="2400">
                <a:solidFill>
                  <a:srgbClr val="595959"/>
                </a:solidFill>
                <a:latin typeface="隶书" panose="02010509060101010101" charset="-122"/>
                <a:ea typeface="隶书" panose="02010509060101010101" charset="-122"/>
              </a:rPr>
              <a:t>烧沸/世人的血——</a:t>
            </a:r>
            <a:endParaRPr lang="en-US" altLang="zh-CN" sz="2400">
              <a:solidFill>
                <a:srgbClr val="595959"/>
              </a:solidFill>
              <a:latin typeface="隶书" panose="02010509060101010101" charset="-122"/>
              <a:ea typeface="隶书" panose="02010509060101010101" charset="-122"/>
            </a:endParaRPr>
          </a:p>
          <a:p>
            <a:pPr>
              <a:lnSpc>
                <a:spcPct val="150000"/>
              </a:lnSpc>
            </a:pPr>
            <a:r>
              <a:rPr lang="zh-CN" altLang="en-US" sz="2400">
                <a:solidFill>
                  <a:srgbClr val="00B0F0"/>
                </a:solidFill>
                <a:latin typeface="隶书" panose="02010509060101010101" charset="-122"/>
                <a:ea typeface="隶书" panose="02010509060101010101" charset="-122"/>
              </a:rPr>
              <a:t>（“血”字拉长音）</a:t>
            </a:r>
          </a:p>
        </p:txBody>
      </p:sp>
      <p:sp>
        <p:nvSpPr>
          <p:cNvPr id="14" name="文本框 26"/>
          <p:cNvSpPr txBox="1"/>
          <p:nvPr/>
        </p:nvSpPr>
        <p:spPr>
          <a:xfrm>
            <a:off x="6376351" y="4980139"/>
            <a:ext cx="5468937" cy="1113766"/>
          </a:xfrm>
          <a:prstGeom prst="rect">
            <a:avLst/>
          </a:prstGeom>
          <a:noFill/>
          <a:ln w="9525" cap="flat" cmpd="sng">
            <a:solidFill>
              <a:schemeClr val="tx1"/>
            </a:solidFill>
            <a:prstDash val="solid"/>
            <a:round/>
            <a:headEnd type="none" w="med" len="med"/>
            <a:tailEnd type="none" w="med" len="med"/>
          </a:ln>
        </p:spPr>
        <p:txBody>
          <a:bodyPr wrap="square" anchor="t">
            <a:spAutoFit/>
          </a:bodyPr>
          <a:lstStyle/>
          <a:p>
            <a:pPr>
              <a:lnSpc>
                <a:spcPct val="150000"/>
              </a:lnSpc>
            </a:pPr>
            <a:r>
              <a:rPr lang="zh-CN" altLang="en-US" sz="2400">
                <a:solidFill>
                  <a:srgbClr val="595959"/>
                </a:solidFill>
                <a:latin typeface="隶书" panose="02010509060101010101" charset="-122"/>
                <a:ea typeface="隶书" panose="02010509060101010101" charset="-122"/>
              </a:rPr>
              <a:t>也捣破/他们的监狱！</a:t>
            </a:r>
            <a:endParaRPr lang="en-US" altLang="zh-CN" sz="2400">
              <a:solidFill>
                <a:srgbClr val="595959"/>
              </a:solidFill>
              <a:latin typeface="隶书" panose="02010509060101010101" charset="-122"/>
              <a:ea typeface="隶书" panose="02010509060101010101" charset="-122"/>
            </a:endParaRPr>
          </a:p>
          <a:p>
            <a:pPr>
              <a:lnSpc>
                <a:spcPct val="150000"/>
              </a:lnSpc>
            </a:pPr>
            <a:r>
              <a:rPr lang="zh-CN" altLang="en-US" sz="2400">
                <a:solidFill>
                  <a:srgbClr val="00B0F0"/>
                </a:solidFill>
                <a:latin typeface="隶书" panose="02010509060101010101" charset="-122"/>
                <a:ea typeface="隶书" panose="02010509060101010101" charset="-122"/>
              </a:rPr>
              <a:t>（读出决绝果敢的语气）</a:t>
            </a:r>
          </a:p>
        </p:txBody>
      </p:sp>
    </p:spTree>
    <p:custDataLst>
      <p:tags r:id="rId3"/>
    </p:custData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9" grpId="0"/>
      <p:bldP spid="11" grpId="0"/>
      <p:bldP spid="13" grpId="0"/>
      <p:bldP spid="1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活</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动</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方</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式</a:t>
              </a:r>
            </a:p>
          </p:txBody>
        </p:sp>
      </p:grpSp>
      <p:sp>
        <p:nvSpPr>
          <p:cNvPr id="2" name="矩形 1"/>
          <p:cNvSpPr/>
          <p:nvPr/>
        </p:nvSpPr>
        <p:spPr>
          <a:xfrm>
            <a:off x="2756967" y="1882208"/>
            <a:ext cx="8640960" cy="3670236"/>
          </a:xfrm>
          <a:prstGeom prst="rect">
            <a:avLst/>
          </a:prstGeom>
        </p:spPr>
        <p:txBody>
          <a:bodyPr wrap="square">
            <a:spAutoFit/>
          </a:bodyPr>
          <a:lstStyle/>
          <a:p>
            <a:pPr>
              <a:lnSpc>
                <a:spcPct val="150000"/>
              </a:lnSpc>
            </a:pPr>
            <a:r>
              <a:rPr lang="zh-CN" altLang="en-US" sz="3200">
                <a:latin typeface="黑体" panose="02010609060101010101" charset="-122"/>
                <a:ea typeface="黑体" panose="02010609060101010101" charset="-122"/>
              </a:rPr>
              <a:t>①老师先范读上面的诵读示例，然后学生互读，感受语气语调和朗读节奏。</a:t>
            </a:r>
          </a:p>
          <a:p>
            <a:pPr>
              <a:lnSpc>
                <a:spcPct val="150000"/>
              </a:lnSpc>
            </a:pPr>
            <a:r>
              <a:rPr lang="zh-CN" altLang="en-US" sz="3200">
                <a:latin typeface="黑体" panose="02010609060101010101" charset="-122"/>
                <a:ea typeface="黑体" panose="02010609060101010101" charset="-122"/>
              </a:rPr>
              <a:t>②分小组朗读其他各节：先互相讨论，在书上标记，后互相听读。</a:t>
            </a:r>
          </a:p>
          <a:p>
            <a:pPr>
              <a:lnSpc>
                <a:spcPct val="150000"/>
              </a:lnSpc>
            </a:pPr>
            <a:r>
              <a:rPr lang="zh-CN" altLang="en-US" sz="3200">
                <a:latin typeface="黑体" panose="02010609060101010101" charset="-122"/>
                <a:ea typeface="黑体" panose="02010609060101010101" charset="-122"/>
              </a:rPr>
              <a:t>③各小组派代表上台朗读，其他同学互相评议。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3" name="图片 1" descr="6007c6a535cd9034685815bfc7174c6c_watermark"/>
          <p:cNvPicPr>
            <a:picLocks noChangeAspect="1"/>
          </p:cNvPicPr>
          <p:nvPr/>
        </p:nvPicPr>
        <p:blipFill>
          <a:blip r:embed="rId2"/>
          <a:stretch>
            <a:fillRect/>
          </a:stretch>
        </p:blipFill>
        <p:spPr>
          <a:xfrm>
            <a:off x="353" y="6697"/>
            <a:ext cx="12858044" cy="7219256"/>
          </a:xfrm>
          <a:prstGeom prst="rect">
            <a:avLst/>
          </a:prstGeom>
          <a:noFill/>
          <a:ln w="9525">
            <a:noFill/>
          </a:ln>
        </p:spPr>
      </p:pic>
      <p:sp>
        <p:nvSpPr>
          <p:cNvPr id="4" name="文本框 3"/>
          <p:cNvSpPr txBox="1"/>
          <p:nvPr/>
        </p:nvSpPr>
        <p:spPr>
          <a:xfrm>
            <a:off x="5242350" y="435298"/>
            <a:ext cx="2082800" cy="1957705"/>
          </a:xfrm>
          <a:prstGeom prst="rect">
            <a:avLst/>
          </a:prstGeom>
          <a:noFill/>
          <a:ln w="9525">
            <a:noFill/>
          </a:ln>
        </p:spPr>
        <p:txBody>
          <a:bodyPr wrap="none" anchor="t">
            <a:spAutoFit/>
          </a:bodyPr>
          <a:lstStyle/>
          <a:p>
            <a:r>
              <a:rPr lang="en-US" altLang="zh-CN" sz="12130" b="1">
                <a:solidFill>
                  <a:srgbClr val="FFFF00"/>
                </a:solidFill>
                <a:latin typeface="微软雅黑" panose="020b0503020204020204" charset="-122"/>
                <a:ea typeface="微软雅黑"/>
              </a:rPr>
              <a:t>04</a:t>
            </a:r>
          </a:p>
        </p:txBody>
      </p:sp>
      <p:sp>
        <p:nvSpPr>
          <p:cNvPr id="100" name="文本框 99"/>
          <p:cNvSpPr txBox="1"/>
          <p:nvPr/>
        </p:nvSpPr>
        <p:spPr>
          <a:xfrm>
            <a:off x="2724150" y="2894330"/>
            <a:ext cx="7780020" cy="2687955"/>
          </a:xfrm>
          <a:prstGeom prst="rect">
            <a:avLst/>
          </a:prstGeom>
          <a:noFill/>
          <a:ln w="9525">
            <a:noFill/>
          </a:ln>
        </p:spPr>
        <p:txBody>
          <a:bodyPr wrap="square" anchor="t">
            <a:spAutoFit/>
          </a:bodyPr>
          <a:lstStyle/>
          <a:p>
            <a:r>
              <a:rPr lang="zh-CN" altLang="zh-CN" sz="8435" b="1">
                <a:solidFill>
                  <a:srgbClr val="FFFF00"/>
                </a:solidFill>
                <a:latin typeface="微软雅黑" panose="020b0503020204020204" charset="-122"/>
                <a:ea typeface="微软雅黑"/>
              </a:rPr>
              <a:t>细细研读</a:t>
            </a:r>
          </a:p>
          <a:p>
            <a:r>
              <a:rPr lang="zh-CN" altLang="zh-CN" sz="8435" b="1">
                <a:solidFill>
                  <a:srgbClr val="FFFF00"/>
                </a:solidFill>
                <a:latin typeface="微软雅黑" panose="020b0503020204020204" charset="-122"/>
                <a:ea typeface="微软雅黑"/>
              </a:rPr>
              <a:t>品析形象和语言</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a:hlinkClick r:id="rId4" action="ppaction://hlinkfile"/>
          </p:cNvPr>
          <p:cNvPicPr>
            <a:picLocks noChangeAspect="1"/>
          </p:cNvPicPr>
          <p:nvPr>
            <p:custDataLst>
              <p:tags r:id="rId3"/>
            </p:custDataLst>
          </p:nvPr>
        </p:nvPicPr>
        <p:blipFill>
          <a:blip r:embed="rId2"/>
          <a:stretch>
            <a:fillRect/>
          </a:stretch>
        </p:blipFill>
        <p:spPr>
          <a:xfrm>
            <a:off x="718185" y="320675"/>
            <a:ext cx="11275060" cy="5316855"/>
          </a:xfrm>
          <a:prstGeom prst="rect">
            <a:avLst/>
          </a:prstGeom>
        </p:spPr>
      </p:pic>
      <p:sp>
        <p:nvSpPr>
          <p:cNvPr id="3" name="文本框 2"/>
          <p:cNvSpPr txBox="1"/>
          <p:nvPr/>
        </p:nvSpPr>
        <p:spPr>
          <a:xfrm>
            <a:off x="3799840" y="5888355"/>
            <a:ext cx="5669280" cy="922020"/>
          </a:xfrm>
          <a:prstGeom prst="rect">
            <a:avLst/>
          </a:prstGeom>
          <a:noFill/>
        </p:spPr>
        <p:txBody>
          <a:bodyPr wrap="none" rtlCol="0">
            <a:spAutoFit/>
          </a:bodyPr>
          <a:lstStyle/>
          <a:p>
            <a:r>
              <a:rPr lang="zh-CN" altLang="en-US" sz="5400" b="1">
                <a:latin typeface="微软雅黑" panose="020b0503020204020204" charset="-122"/>
                <a:ea typeface="微软雅黑"/>
              </a:rPr>
              <a:t>歌曲《七子之歌》</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小</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组</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研</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读</a:t>
              </a:r>
            </a:p>
          </p:txBody>
        </p:sp>
      </p:grpSp>
      <p:sp>
        <p:nvSpPr>
          <p:cNvPr id="15" name="文本框 14"/>
          <p:cNvSpPr txBox="1"/>
          <p:nvPr/>
        </p:nvSpPr>
        <p:spPr>
          <a:xfrm>
            <a:off x="2540943" y="880021"/>
            <a:ext cx="9180830" cy="584775"/>
          </a:xfrm>
          <a:prstGeom prst="rect">
            <a:avLst/>
          </a:prstGeom>
          <a:noFill/>
          <a:ln w="9525">
            <a:noFill/>
          </a:ln>
        </p:spPr>
        <p:txBody>
          <a:bodyPr wrap="square">
            <a:spAutoFit/>
          </a:bodyPr>
          <a:lstStyle/>
          <a:p>
            <a:pPr marL="0" indent="0"/>
            <a:r>
              <a:rPr lang="zh-CN" altLang="en-US" sz="3200" b="1">
                <a:solidFill>
                  <a:srgbClr val="00B0F0"/>
                </a:solidFill>
                <a:latin typeface="微软雅黑" panose="020b0503020204020204" charset="-122"/>
                <a:ea typeface="微软雅黑"/>
              </a:rPr>
              <a:t>分小组研读诗歌，分别思考以下一些问题：</a:t>
            </a:r>
          </a:p>
        </p:txBody>
      </p:sp>
      <p:sp>
        <p:nvSpPr>
          <p:cNvPr id="16" name="文本框 15"/>
          <p:cNvSpPr txBox="1"/>
          <p:nvPr/>
        </p:nvSpPr>
        <p:spPr>
          <a:xfrm>
            <a:off x="2756967" y="1823353"/>
            <a:ext cx="9361040" cy="3046988"/>
          </a:xfrm>
          <a:prstGeom prst="rect">
            <a:avLst/>
          </a:prstGeom>
          <a:noFill/>
          <a:ln w="9525">
            <a:noFill/>
          </a:ln>
        </p:spPr>
        <p:txBody>
          <a:bodyPr wrap="square">
            <a:spAutoFit/>
          </a:bodyPr>
          <a:lstStyle/>
          <a:p>
            <a:pPr marL="0" indent="307340"/>
            <a:r>
              <a:rPr lang="en-US" sz="3200" b="0">
                <a:latin typeface="黑体" panose="02010609060101010101" charset="-122"/>
                <a:ea typeface="黑体" panose="02010609060101010101" charset="-122"/>
                <a:cs typeface="黑体" panose="02010609060101010101" charset="-122"/>
              </a:rPr>
              <a:t>1.</a:t>
            </a:r>
            <a:r>
              <a:rPr lang="zh-CN" sz="3200" b="0">
                <a:latin typeface="黑体" panose="02010609060101010101" charset="-122"/>
                <a:ea typeface="黑体" panose="02010609060101010101" charset="-122"/>
                <a:cs typeface="黑体" panose="02010609060101010101" charset="-122"/>
              </a:rPr>
              <a:t>每一节写了什么内容？</a:t>
            </a:r>
          </a:p>
          <a:p>
            <a:pPr marL="0" indent="307340"/>
            <a:r>
              <a:rPr lang="en-US" sz="3200" b="0">
                <a:latin typeface="黑体" panose="02010609060101010101" charset="-122"/>
                <a:ea typeface="黑体" panose="02010609060101010101" charset="-122"/>
                <a:cs typeface="黑体" panose="02010609060101010101" charset="-122"/>
              </a:rPr>
              <a:t>2.</a:t>
            </a:r>
            <a:r>
              <a:rPr lang="zh-CN" sz="3200" b="0">
                <a:latin typeface="黑体" panose="02010609060101010101" charset="-122"/>
                <a:ea typeface="黑体" panose="02010609060101010101" charset="-122"/>
                <a:cs typeface="黑体" panose="02010609060101010101" charset="-122"/>
              </a:rPr>
              <a:t>用了哪些表现手法？</a:t>
            </a:r>
            <a:endParaRPr lang="en-US" sz="3200" b="0">
              <a:latin typeface="黑体" panose="02010609060101010101" charset="-122"/>
              <a:ea typeface="黑体" panose="02010609060101010101" charset="-122"/>
              <a:cs typeface="黑体" panose="02010609060101010101" charset="-122"/>
            </a:endParaRPr>
          </a:p>
          <a:p>
            <a:pPr marL="0" indent="307340"/>
            <a:r>
              <a:rPr lang="en-US" sz="3200" b="0">
                <a:latin typeface="黑体" panose="02010609060101010101" charset="-122"/>
                <a:ea typeface="黑体" panose="02010609060101010101" charset="-122"/>
                <a:cs typeface="黑体" panose="02010609060101010101" charset="-122"/>
              </a:rPr>
              <a:t>3.</a:t>
            </a:r>
            <a:r>
              <a:rPr lang="zh-CN" sz="3200" b="0">
                <a:latin typeface="黑体" panose="02010609060101010101" charset="-122"/>
                <a:ea typeface="黑体" panose="02010609060101010101" charset="-122"/>
                <a:cs typeface="黑体" panose="02010609060101010101" charset="-122"/>
              </a:rPr>
              <a:t>诗人有哪些困惑？有哪些感悟？为什么会产生这些感悟？</a:t>
            </a:r>
            <a:endParaRPr lang="en-US" sz="3200" b="0">
              <a:latin typeface="黑体" panose="02010609060101010101" charset="-122"/>
              <a:ea typeface="黑体" panose="02010609060101010101" charset="-122"/>
              <a:cs typeface="黑体" panose="02010609060101010101" charset="-122"/>
            </a:endParaRPr>
          </a:p>
          <a:p>
            <a:pPr marL="0" indent="307340"/>
            <a:r>
              <a:rPr lang="en-US" sz="3200" b="0">
                <a:latin typeface="黑体" panose="02010609060101010101" charset="-122"/>
                <a:ea typeface="黑体" panose="02010609060101010101" charset="-122"/>
                <a:cs typeface="黑体" panose="02010609060101010101" charset="-122"/>
              </a:rPr>
              <a:t>4.</a:t>
            </a:r>
            <a:r>
              <a:rPr lang="zh-CN" sz="3200" b="0">
                <a:latin typeface="黑体" panose="02010609060101010101" charset="-122"/>
                <a:ea typeface="黑体" panose="02010609060101010101" charset="-122"/>
                <a:cs typeface="黑体" panose="02010609060101010101" charset="-122"/>
              </a:rPr>
              <a:t>语言上有哪些特色？那些词用得比较好？</a:t>
            </a:r>
            <a:endParaRPr lang="en-US" sz="3200" b="0">
              <a:latin typeface="黑体" panose="02010609060101010101" charset="-122"/>
              <a:ea typeface="黑体" panose="02010609060101010101" charset="-122"/>
              <a:cs typeface="黑体" panose="02010609060101010101" charset="-122"/>
            </a:endParaRPr>
          </a:p>
          <a:p>
            <a:pPr marL="0" indent="307340"/>
            <a:r>
              <a:rPr lang="en-US" sz="3200" b="0">
                <a:latin typeface="黑体" panose="02010609060101010101" charset="-122"/>
                <a:ea typeface="黑体" panose="02010609060101010101" charset="-122"/>
                <a:cs typeface="黑体" panose="02010609060101010101" charset="-122"/>
              </a:rPr>
              <a:t>5.</a:t>
            </a:r>
            <a:r>
              <a:rPr lang="zh-CN" sz="3200" b="0">
                <a:latin typeface="黑体" panose="02010609060101010101" charset="-122"/>
                <a:ea typeface="黑体" panose="02010609060101010101" charset="-122"/>
                <a:cs typeface="黑体" panose="02010609060101010101" charset="-122"/>
              </a:rPr>
              <a:t>其他问题或疑问。</a:t>
            </a:r>
            <a:endParaRPr lang="zh-CN" altLang="en-US" sz="3200" b="0">
              <a:latin typeface="黑体" panose="02010609060101010101" charset="-122"/>
              <a:ea typeface="黑体" panose="02010609060101010101" charset="-122"/>
              <a:cs typeface="黑体" panose="02010609060101010101" charset="-122"/>
            </a:endParaRPr>
          </a:p>
        </p:txBody>
      </p:sp>
      <p:sp>
        <p:nvSpPr>
          <p:cNvPr id="17" name="文本框 16"/>
          <p:cNvSpPr txBox="1"/>
          <p:nvPr/>
        </p:nvSpPr>
        <p:spPr>
          <a:xfrm>
            <a:off x="2269421" y="5178167"/>
            <a:ext cx="9584511" cy="953135"/>
          </a:xfrm>
          <a:prstGeom prst="rect">
            <a:avLst/>
          </a:prstGeom>
          <a:noFill/>
          <a:ln w="9525">
            <a:noFill/>
          </a:ln>
        </p:spPr>
        <p:txBody>
          <a:bodyPr wrap="square">
            <a:spAutoFit/>
          </a:bodyPr>
          <a:lstStyle/>
          <a:p>
            <a:pPr marL="0" indent="307340"/>
            <a:r>
              <a:rPr lang="en-US" altLang="zh-CN" sz="2800" b="1">
                <a:solidFill>
                  <a:srgbClr val="C00000"/>
                </a:solidFill>
                <a:latin typeface="黑体" panose="02010609060101010101" charset="-122"/>
                <a:ea typeface="黑体" panose="02010609060101010101" charset="-122"/>
              </a:rPr>
              <a:t>   </a:t>
            </a:r>
            <a:r>
              <a:rPr lang="zh-CN" sz="2800" b="1">
                <a:solidFill>
                  <a:srgbClr val="C00000"/>
                </a:solidFill>
                <a:latin typeface="黑体" panose="02010609060101010101" charset="-122"/>
                <a:ea typeface="黑体" panose="02010609060101010101" charset="-122"/>
              </a:rPr>
              <a:t>要求：小组分工合作，讨论交流。在书上圈点标注。然后派代表在班上交流分享。</a:t>
            </a:r>
            <a:endParaRPr lang="zh-CN" altLang="en-US" sz="2800" b="1">
              <a:solidFill>
                <a:srgbClr val="C00000"/>
              </a:solidFill>
              <a:latin typeface="黑体" panose="02010609060101010101" charset="-122"/>
              <a:ea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Left)">
                                      <p:cBhvr>
                                        <p:cTn id="33" dur="500"/>
                                        <p:tgtEl>
                                          <p:spTgt spid="16"/>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7" presetClass="entr" presetSubtype="4"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0" fill="hold"/>
                                        <p:tgtEl>
                                          <p:spTgt spid="17"/>
                                        </p:tgtEl>
                                        <p:attrNameLst>
                                          <p:attrName>ppt_x</p:attrName>
                                        </p:attrNameLst>
                                      </p:cBhvr>
                                      <p:tavLst>
                                        <p:tav tm="0">
                                          <p:val>
                                            <p:strVal val="#ppt_x"/>
                                          </p:val>
                                        </p:tav>
                                        <p:tav tm="100000">
                                          <p:val>
                                            <p:strVal val="#ppt_x"/>
                                          </p:val>
                                        </p:tav>
                                      </p:tavLst>
                                    </p:anim>
                                    <p:anim calcmode="lin" valueType="num">
                                      <p:cBhvr additive="base">
                                        <p:cTn id="39" dur="5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1753266" y="890565"/>
            <a:ext cx="10749855" cy="1077218"/>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1</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①诗中的“这样”“吐”两个词各有什么妙处？把“这样红”换成“鲜红”，“吐”换成“掏”，哪个更好？</a:t>
            </a:r>
          </a:p>
        </p:txBody>
      </p:sp>
      <p:sp>
        <p:nvSpPr>
          <p:cNvPr id="16" name="文本框 15"/>
          <p:cNvSpPr txBox="1"/>
          <p:nvPr/>
        </p:nvSpPr>
        <p:spPr>
          <a:xfrm>
            <a:off x="2252911" y="2309199"/>
            <a:ext cx="9361040" cy="3825875"/>
          </a:xfrm>
          <a:prstGeom prst="rect">
            <a:avLst/>
          </a:prstGeom>
          <a:noFill/>
          <a:ln w="9525">
            <a:noFill/>
          </a:ln>
        </p:spPr>
        <p:txBody>
          <a:bodyPr wrap="square">
            <a:spAutoFit/>
          </a:bodyPr>
          <a:lstStyle/>
          <a:p>
            <a:pPr marL="0" indent="307340" algn="just" eaLnBrk="1" latinLnBrk="0" hangingPunct="1">
              <a:lnSpc>
                <a:spcPts val="4160"/>
              </a:lnSpc>
            </a:pP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这样”是指示代词，这里指性质，用“这样红”，表明诗人凝视着红烛，也能唤起读者对红烛的印象，想到烛火照得红亮的样子，“这样红”远比“鲜红”的形象丰富得多。“红”是赤诚的象征。红烛，在诗人眼里，是理想的人格的化身。</a:t>
            </a:r>
            <a:endParaRPr lang="en-US" altLang="zh-CN" sz="2800">
              <a:latin typeface="黑体" panose="02010609060101010101" charset="-122"/>
              <a:ea typeface="黑体" panose="02010609060101010101" charset="-122"/>
              <a:cs typeface="黑体" panose="02010609060101010101" charset="-122"/>
            </a:endParaRPr>
          </a:p>
          <a:p>
            <a:pPr marL="0" indent="307340" algn="just" eaLnBrk="1" latinLnBrk="0" hangingPunct="1">
              <a:lnSpc>
                <a:spcPts val="4160"/>
              </a:lnSpc>
            </a:pP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“吐”字，逼真地描状了诗人那种火热的爱国情感，不吐不快的神态，远比“掏”字爽快率直。</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strips(down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1753266" y="890565"/>
            <a:ext cx="10749855" cy="1077218"/>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1</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②咏物诗中，作者要托物言志，人与物往往融为一体。这节中诗人与红烛是什么关系？</a:t>
            </a:r>
          </a:p>
        </p:txBody>
      </p:sp>
      <p:sp>
        <p:nvSpPr>
          <p:cNvPr id="16" name="文本框 15"/>
          <p:cNvSpPr txBox="1"/>
          <p:nvPr/>
        </p:nvSpPr>
        <p:spPr>
          <a:xfrm>
            <a:off x="2252911" y="1966934"/>
            <a:ext cx="9361040" cy="4061460"/>
          </a:xfrm>
          <a:prstGeom prst="rect">
            <a:avLst/>
          </a:prstGeom>
          <a:noFill/>
          <a:ln w="9525">
            <a:noFill/>
          </a:ln>
        </p:spPr>
        <p:txBody>
          <a:bodyPr wrap="square">
            <a:spAutoFit/>
          </a:bodyPr>
          <a:lstStyle/>
          <a:p>
            <a:pPr marL="0" indent="307340" algn="just" eaLnBrk="1" latinLnBrk="0" hangingPunct="1">
              <a:lnSpc>
                <a:spcPct val="150000"/>
              </a:lnSpc>
            </a:pPr>
            <a:r>
              <a:rPr lang="en-US" altLang="zh-CN" sz="3200">
                <a:latin typeface="黑体" panose="02010609060101010101" charset="-122"/>
                <a:ea typeface="黑体" panose="02010609060101010101" charset="-122"/>
                <a:cs typeface="黑体" panose="02010609060101010101" charset="-122"/>
              </a:rPr>
              <a:t> </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诗人一落笔便超越了古典诗词，他把“红烛”和诗人区别开来，没有把自我直接投入到令入欣羡的红烛中去，自我与红烛取着一种若即若离的关系，诗人是诗人，红烛归红烛，这是其“离”；但又要吐出心来比一比，这是寻找两者间的精神联系，是认同的努力，故又可谓是“即”，这一离一即，便奠定了全诗的基本情感方式及文化品格。</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1814700" y="883471"/>
            <a:ext cx="10749855" cy="1077218"/>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2</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3</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①这两节主要抒发围绕什么来写？用了哪些手法？抒发了什么感情？</a:t>
            </a:r>
          </a:p>
        </p:txBody>
      </p:sp>
      <p:sp>
        <p:nvSpPr>
          <p:cNvPr id="16" name="文本框 15"/>
          <p:cNvSpPr txBox="1"/>
          <p:nvPr/>
        </p:nvSpPr>
        <p:spPr>
          <a:xfrm>
            <a:off x="2103755" y="2169795"/>
            <a:ext cx="9636125" cy="3846195"/>
          </a:xfrm>
          <a:prstGeom prst="rect">
            <a:avLst/>
          </a:prstGeom>
          <a:noFill/>
          <a:ln w="9525">
            <a:noFill/>
          </a:ln>
        </p:spPr>
        <p:txBody>
          <a:bodyPr wrap="square">
            <a:spAutoFit/>
          </a:bodyPr>
          <a:lstStyle/>
          <a:p>
            <a:pPr marL="0" indent="307340" algn="just" eaLnBrk="1" latinLnBrk="0" hangingPunct="1">
              <a:lnSpc>
                <a:spcPct val="150000"/>
              </a:lnSpc>
            </a:pPr>
            <a:r>
              <a:rPr lang="en-US" altLang="zh-CN" sz="3200">
                <a:latin typeface="黑体" panose="02010609060101010101" charset="-122"/>
                <a:ea typeface="黑体" panose="02010609060101010101" charset="-122"/>
                <a:cs typeface="黑体" panose="02010609060101010101" charset="-122"/>
              </a:rPr>
              <a:t> </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这两节诗，是对红烛自我牺牲精神的讴歌。诗人用设问手法，自问自答，生动的表现了一个思考觉悟的过程。前后两种截然相反的回答；表明了诗人的醒悟，同时也更有力的表现了红烛精神的可贵。</a:t>
            </a:r>
          </a:p>
          <a:p>
            <a:pPr marL="0" indent="307340" algn="just" eaLnBrk="1" latinLnBrk="0" hangingPunct="1">
              <a:lnSpc>
                <a:spcPct val="150000"/>
              </a:lnSpc>
            </a:pPr>
            <a:r>
              <a:rPr lang="zh-CN" altLang="en-US" sz="2800">
                <a:latin typeface="黑体" panose="02010609060101010101" charset="-122"/>
                <a:ea typeface="黑体" panose="02010609060101010101" charset="-122"/>
                <a:cs typeface="黑体" panose="02010609060101010101" charset="-122"/>
              </a:rPr>
              <a:t>   第二节还用了比喻，诗人把蜡比作躯体，把火比做灵魂。</a:t>
            </a:r>
          </a:p>
          <a:p>
            <a:pPr marL="0" indent="307340" algn="just"/>
            <a:endParaRPr lang="zh-CN" altLang="en-US" sz="2800">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252911" y="1484257"/>
            <a:ext cx="10749855"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2</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3</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②原是要“烧”出你的光来（引号的作用）。</a:t>
            </a:r>
          </a:p>
        </p:txBody>
      </p:sp>
      <p:sp>
        <p:nvSpPr>
          <p:cNvPr id="16" name="文本框 15"/>
          <p:cNvSpPr txBox="1"/>
          <p:nvPr/>
        </p:nvSpPr>
        <p:spPr>
          <a:xfrm>
            <a:off x="2540943" y="3043251"/>
            <a:ext cx="8925581" cy="2306955"/>
          </a:xfrm>
          <a:prstGeom prst="rect">
            <a:avLst/>
          </a:prstGeom>
          <a:noFill/>
          <a:ln w="9525">
            <a:noFill/>
          </a:ln>
        </p:spPr>
        <p:txBody>
          <a:bodyPr wrap="square">
            <a:spAutoFit/>
          </a:bodyPr>
          <a:lstStyle/>
          <a:p>
            <a:pPr marL="0" indent="307340" algn="just">
              <a:lnSpc>
                <a:spcPct val="150000"/>
              </a:lnSpc>
            </a:pPr>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“烧”字不加引号，就不能着重标明它的特殊含义。加上引号，引人注目，字义丰富而又突出。</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1680258" y="516972"/>
            <a:ext cx="10873208" cy="1077218"/>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2</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3</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③诗人对红烛的认识有哪些困惑？为什么会产生这些困惑？</a:t>
            </a:r>
          </a:p>
        </p:txBody>
      </p:sp>
      <p:sp>
        <p:nvSpPr>
          <p:cNvPr id="16" name="文本框 15"/>
          <p:cNvSpPr txBox="1"/>
          <p:nvPr/>
        </p:nvSpPr>
        <p:spPr>
          <a:xfrm>
            <a:off x="1753266" y="1594190"/>
            <a:ext cx="10652773" cy="4892675"/>
          </a:xfrm>
          <a:prstGeom prst="rect">
            <a:avLst/>
          </a:prstGeom>
          <a:noFill/>
          <a:ln w="9525">
            <a:noFill/>
          </a:ln>
        </p:spPr>
        <p:txBody>
          <a:bodyPr wrap="square">
            <a:spAutoFit/>
          </a:bodyPr>
          <a:lstStyle/>
          <a:p>
            <a:pPr marL="0" indent="307340" algn="just" eaLnBrk="1" latinLnBrk="0" hangingPunct="1">
              <a:lnSpc>
                <a:spcPts val="4160"/>
              </a:lnSpc>
            </a:pPr>
            <a:r>
              <a:rPr lang="en-US" altLang="zh-CN" sz="3200">
                <a:latin typeface="黑体" panose="02010609060101010101" charset="-122"/>
                <a:ea typeface="黑体" panose="02010609060101010101" charset="-122"/>
                <a:cs typeface="黑体" panose="02010609060101010101" charset="-122"/>
              </a:rPr>
              <a:t>  </a:t>
            </a: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作者认为，躯体和灵魂应该是互相依存的，这样就产生了一个问题：“为何更须烧蜡成灰，</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然后才放光出？”</a:t>
            </a:r>
          </a:p>
          <a:p>
            <a:pPr marL="0" indent="307340" algn="just" eaLnBrk="1" latinLnBrk="0" hangingPunct="1">
              <a:lnSpc>
                <a:spcPts val="4160"/>
              </a:lnSpc>
            </a:pPr>
            <a:r>
              <a:rPr lang="zh-CN" altLang="en-US" sz="2800">
                <a:latin typeface="黑体" panose="02010609060101010101" charset="-122"/>
                <a:ea typeface="黑体" panose="02010609060101010101" charset="-122"/>
                <a:cs typeface="黑体" panose="02010609060101010101" charset="-122"/>
              </a:rPr>
              <a:t>   对一个受到“五四”现代文明熏陶的现代人而言，产生这样的困惑丝毫也不足为奇：自我的价值为什么一定要在自我毁灭中去实现呢？个体的独立意义究竟在哪里？个体的命运又决定于某种外来的力量？自焚不就是某种悲剧性的被迫行为么？起初觉得这是大惑不解的，认为红烛自己“一误再误”，诗人认为这真“矛盾”，自相冲突，不可理解。可见，在现代意识的哺育下，诗人的困惑是深刻的，前无古人的。</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180903" y="952029"/>
            <a:ext cx="10873208"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2</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3</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④诗人最终是怎样理解红烛的？</a:t>
            </a:r>
          </a:p>
        </p:txBody>
      </p:sp>
      <p:sp>
        <p:nvSpPr>
          <p:cNvPr id="16" name="文本框 15"/>
          <p:cNvSpPr txBox="1"/>
          <p:nvPr/>
        </p:nvSpPr>
        <p:spPr>
          <a:xfrm>
            <a:off x="2131702" y="2061843"/>
            <a:ext cx="9644661" cy="3784600"/>
          </a:xfrm>
          <a:prstGeom prst="rect">
            <a:avLst/>
          </a:prstGeom>
          <a:noFill/>
          <a:ln w="9525">
            <a:noFill/>
          </a:ln>
        </p:spPr>
        <p:txBody>
          <a:bodyPr wrap="square">
            <a:spAutoFit/>
          </a:bodyPr>
          <a:lstStyle/>
          <a:p>
            <a:pPr marL="0" indent="307340" algn="just">
              <a:lnSpc>
                <a:spcPct val="150000"/>
              </a:lnSpc>
            </a:pPr>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诗人最终彻悟了，对先前的认识来了一个彻底的自我否定。诗人理解了红烛，由衷的赞美红烛的奉献精神。对红烛悲剧性命运的疑虑也是诗人不曾直接融入自我的现实原因。诗人似乎为熊熊燃烧的红烛所感奋、所启示，从中也看到了自身的形象。</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252911" y="663997"/>
            <a:ext cx="10873208"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2</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3</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④诗人最终是怎样理解红烛的？</a:t>
            </a:r>
          </a:p>
        </p:txBody>
      </p:sp>
      <p:sp>
        <p:nvSpPr>
          <p:cNvPr id="16" name="文本框 15"/>
          <p:cNvSpPr txBox="1"/>
          <p:nvPr/>
        </p:nvSpPr>
        <p:spPr>
          <a:xfrm>
            <a:off x="1964879" y="1359079"/>
            <a:ext cx="10081120" cy="4892675"/>
          </a:xfrm>
          <a:prstGeom prst="rect">
            <a:avLst/>
          </a:prstGeom>
          <a:noFill/>
          <a:ln w="9525">
            <a:noFill/>
          </a:ln>
        </p:spPr>
        <p:txBody>
          <a:bodyPr wrap="square">
            <a:spAutoFit/>
          </a:bodyPr>
          <a:lstStyle/>
          <a:p>
            <a:pPr marL="0" indent="307340" algn="just" eaLnBrk="1" latinLnBrk="0" hangingPunct="1">
              <a:lnSpc>
                <a:spcPts val="4160"/>
              </a:lnSpc>
            </a:pPr>
            <a:r>
              <a:rPr lang="zh-CN" altLang="en-US" sz="32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上一节说“一误再误”，错怪红烛的语气很强烈，又包含着自作聪明的意味；下一节说“不误，不误”，用了反复手法，否定语气更加强烈。一反一正两种回答，相形之下，更强烈的表现了认识的根本转变，包含着对先前自作聪明的惭愧，由顿悟而对红烛产生了深为敬仰的感情。诗人悟彻了，光是要“烧”出来的，只有自我燃烧，只有无私奉献，才能放出光芒。这正是与利已主义哲学完全对立的一种新的人生观。</a:t>
            </a:r>
            <a:endParaRPr lang="en-US" altLang="zh-CN" sz="2800">
              <a:latin typeface="黑体" panose="02010609060101010101" charset="-122"/>
              <a:ea typeface="黑体" panose="02010609060101010101" charset="-122"/>
              <a:cs typeface="黑体" panose="02010609060101010101" charset="-122"/>
            </a:endParaRPr>
          </a:p>
          <a:p>
            <a:pPr marL="0" indent="307340" algn="just" eaLnBrk="1" latinLnBrk="0" hangingPunct="1">
              <a:lnSpc>
                <a:spcPts val="4160"/>
              </a:lnSpc>
            </a:pP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诗人的思考，实际上反映了那个时代进步青年在探索人生真谛的思想历程中所遇到的矛盾和获得的觉悟。</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142307" y="663997"/>
            <a:ext cx="10873208"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4</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①这一节写什么内容？</a:t>
            </a:r>
          </a:p>
        </p:txBody>
      </p:sp>
      <p:sp>
        <p:nvSpPr>
          <p:cNvPr id="16" name="文本框 15"/>
          <p:cNvSpPr txBox="1"/>
          <p:nvPr/>
        </p:nvSpPr>
        <p:spPr>
          <a:xfrm>
            <a:off x="2036887" y="1179312"/>
            <a:ext cx="9644661" cy="1568450"/>
          </a:xfrm>
          <a:prstGeom prst="rect">
            <a:avLst/>
          </a:prstGeom>
          <a:noFill/>
          <a:ln w="9525">
            <a:noFill/>
          </a:ln>
        </p:spPr>
        <p:txBody>
          <a:bodyPr wrap="square">
            <a:spAutoFit/>
          </a:bodyPr>
          <a:lstStyle/>
          <a:p>
            <a:pPr marL="0" indent="307340" algn="just">
              <a:lnSpc>
                <a:spcPct val="150000"/>
              </a:lnSpc>
            </a:pPr>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这一节是诗人对红烛的殷殷寄语，也是诗人的自勉自励。</a:t>
            </a:r>
          </a:p>
        </p:txBody>
      </p:sp>
      <p:sp>
        <p:nvSpPr>
          <p:cNvPr id="2" name="矩形 1"/>
          <p:cNvSpPr/>
          <p:nvPr/>
        </p:nvSpPr>
        <p:spPr>
          <a:xfrm>
            <a:off x="2124933" y="2832788"/>
            <a:ext cx="9998250" cy="584775"/>
          </a:xfrm>
          <a:prstGeom prst="rect">
            <a:avLst/>
          </a:prstGeom>
          <a:noFill/>
          <a:ln w="9525">
            <a:noFill/>
          </a:ln>
        </p:spPr>
        <p:txBody>
          <a:bodyPr wrap="square">
            <a:spAutoFit/>
          </a:bodyPr>
          <a:lstStyle/>
          <a:p>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4</a:t>
            </a:r>
            <a:r>
              <a:rPr lang="zh-CN" altLang="en-US" sz="3200" b="1">
                <a:solidFill>
                  <a:srgbClr val="C00000"/>
                </a:solidFill>
                <a:latin typeface="微软雅黑" panose="020b0503020204020204" charset="-122"/>
                <a:ea typeface="微软雅黑"/>
              </a:rPr>
              <a:t>节： </a:t>
            </a:r>
            <a:r>
              <a:rPr lang="zh-CN" altLang="en-US" sz="3200" b="1">
                <a:solidFill>
                  <a:srgbClr val="00B0F0"/>
                </a:solidFill>
                <a:latin typeface="微软雅黑" panose="020b0503020204020204" charset="-122"/>
                <a:ea typeface="微软雅黑"/>
              </a:rPr>
              <a:t>②诗人有哪些感悟？为什么会产生这些感悟？</a:t>
            </a:r>
          </a:p>
        </p:txBody>
      </p:sp>
      <p:sp>
        <p:nvSpPr>
          <p:cNvPr id="5" name="矩形 4"/>
          <p:cNvSpPr/>
          <p:nvPr/>
        </p:nvSpPr>
        <p:spPr>
          <a:xfrm>
            <a:off x="2036887" y="3328293"/>
            <a:ext cx="10153128" cy="3046095"/>
          </a:xfrm>
          <a:prstGeom prst="rect">
            <a:avLst/>
          </a:prstGeom>
          <a:noFill/>
          <a:ln w="9525">
            <a:noFill/>
          </a:ln>
        </p:spPr>
        <p:txBody>
          <a:bodyPr wrap="square">
            <a:spAutoFit/>
          </a:bodyPr>
          <a:lstStyle/>
          <a:p>
            <a:pPr indent="307340" algn="just">
              <a:lnSpc>
                <a:spcPct val="150000"/>
              </a:lnSpc>
            </a:pPr>
            <a:r>
              <a:rPr lang="en-US" altLang="zh-CN" sz="3200">
                <a:latin typeface="黑体" panose="02010609060101010101" charset="-122"/>
                <a:ea typeface="黑体" panose="02010609060101010101" charset="-122"/>
              </a:rPr>
              <a:t>  </a:t>
            </a:r>
            <a:r>
              <a:rPr lang="zh-CN" altLang="en-US" sz="3200">
                <a:latin typeface="黑体" panose="02010609060101010101" charset="-122"/>
                <a:ea typeface="黑体" panose="02010609060101010101" charset="-122"/>
              </a:rPr>
              <a:t>“既制了，便烧着”，便要燃烧不息，“有一分热，发一分光”。人生的价值也在于奉献，活着就要让生命之火熊熊燃烧，让智慧和才能放出灿烂的火光。诗人借着红烛的形象激励自己，表达自己的信念和心愿。</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 grpId="0"/>
      <p:bldP spid="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2" name="矩形 1"/>
          <p:cNvSpPr/>
          <p:nvPr/>
        </p:nvSpPr>
        <p:spPr>
          <a:xfrm>
            <a:off x="2114326" y="808013"/>
            <a:ext cx="9998250" cy="584775"/>
          </a:xfrm>
          <a:prstGeom prst="rect">
            <a:avLst/>
          </a:prstGeom>
          <a:noFill/>
          <a:ln w="9525">
            <a:noFill/>
          </a:ln>
        </p:spPr>
        <p:txBody>
          <a:bodyPr wrap="square">
            <a:spAutoFit/>
          </a:bodyPr>
          <a:lstStyle/>
          <a:p>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4</a:t>
            </a:r>
            <a:r>
              <a:rPr lang="zh-CN" altLang="en-US" sz="3200" b="1">
                <a:solidFill>
                  <a:srgbClr val="C00000"/>
                </a:solidFill>
                <a:latin typeface="微软雅黑" panose="020b0503020204020204" charset="-122"/>
                <a:ea typeface="微软雅黑"/>
              </a:rPr>
              <a:t>节： </a:t>
            </a:r>
            <a:r>
              <a:rPr lang="zh-CN" altLang="en-US" sz="3200" b="1">
                <a:solidFill>
                  <a:srgbClr val="00B0F0"/>
                </a:solidFill>
                <a:latin typeface="微软雅黑" panose="020b0503020204020204" charset="-122"/>
                <a:ea typeface="微软雅黑"/>
              </a:rPr>
              <a:t>②诗人有哪些感悟？为什么会产生这些感悟？</a:t>
            </a:r>
          </a:p>
        </p:txBody>
      </p:sp>
      <p:sp>
        <p:nvSpPr>
          <p:cNvPr id="5" name="矩形 4"/>
          <p:cNvSpPr/>
          <p:nvPr/>
        </p:nvSpPr>
        <p:spPr>
          <a:xfrm>
            <a:off x="1753321" y="1392838"/>
            <a:ext cx="10153128" cy="5262245"/>
          </a:xfrm>
          <a:prstGeom prst="rect">
            <a:avLst/>
          </a:prstGeom>
          <a:noFill/>
          <a:ln w="9525">
            <a:noFill/>
          </a:ln>
        </p:spPr>
        <p:txBody>
          <a:bodyPr wrap="square">
            <a:spAutoFit/>
          </a:bodyPr>
          <a:lstStyle/>
          <a:p>
            <a:pPr indent="307340" algn="just" eaLnBrk="1" latinLnBrk="0" hangingPunct="1">
              <a:lnSpc>
                <a:spcPct val="150000"/>
              </a:lnSpc>
            </a:pPr>
            <a:r>
              <a:rPr lang="zh-CN" altLang="en-US" sz="2800">
                <a:latin typeface="黑体" panose="02010609060101010101" charset="-122"/>
                <a:ea typeface="黑体" panose="02010609060101010101" charset="-122"/>
              </a:rPr>
              <a:t>“烧罢</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烧罢</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烧破世人的梦，烧沸世人的血</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也救出他们的灵魂，也捣破他们的监狱！”当时，民众深受帝国主义封建主义思想文化的毒害，如沉睡梦中尚未觉醒，血性犹存然而麻木不仁，犹如身陷囹圄受着禁锢。诗人认为，自己的职责，就在于从梦中唤醒世人，救治世人的灵魂，使民众觉悟，使民众奋起，使民众热血沸腾，使民众走向光明，从帝国主义、封建主义所设置的精神监狱中解放出来。诗人爱国的赤诚之心是与祖国人民的命运紧密联系在一起的。</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1000"/>
          <p:cNvPicPr>
            <a:picLocks noChangeAspect="1"/>
          </p:cNvPicPr>
          <p:nvPr/>
        </p:nvPicPr>
        <p:blipFill>
          <a:blip r:embed="rId2"/>
          <a:stretch>
            <a:fillRect/>
          </a:stretch>
        </p:blipFill>
        <p:spPr>
          <a:xfrm>
            <a:off x="5478780" y="3153410"/>
            <a:ext cx="6938645" cy="3296920"/>
          </a:xfrm>
          <a:prstGeom prst="rect">
            <a:avLst/>
          </a:prstGeom>
        </p:spPr>
      </p:pic>
      <p:sp>
        <p:nvSpPr>
          <p:cNvPr id="2" name="文本框 1"/>
          <p:cNvSpPr txBox="1"/>
          <p:nvPr/>
        </p:nvSpPr>
        <p:spPr>
          <a:xfrm>
            <a:off x="441325" y="646430"/>
            <a:ext cx="11976100" cy="2306955"/>
          </a:xfrm>
          <a:prstGeom prst="rect">
            <a:avLst/>
          </a:prstGeom>
          <a:noFill/>
        </p:spPr>
        <p:txBody>
          <a:bodyPr wrap="square" rtlCol="0" anchor="t">
            <a:spAutoFit/>
          </a:bodyPr>
          <a:lstStyle/>
          <a:p>
            <a:pPr eaLnBrk="1" latinLnBrk="0" hangingPunct="1">
              <a:lnSpc>
                <a:spcPct val="150000"/>
              </a:lnSpc>
            </a:pPr>
            <a:r>
              <a:rPr lang="zh-CN" sz="3200" b="1">
                <a:gradFill>
                  <a:gsLst>
                    <a:gs pos="0">
                      <a:srgbClr val="7B32B2"/>
                    </a:gs>
                    <a:gs pos="100000">
                      <a:srgbClr val="401A5D"/>
                    </a:gs>
                  </a:gsLst>
                  <a:lin scaled="0"/>
                </a:gradFill>
                <a:latin typeface="微软雅黑" panose="020b0503020204020204" charset="-122"/>
                <a:ea typeface="微软雅黑"/>
                <a:cs typeface="微软雅黑" panose="020b0503020204020204" charset="-122"/>
                <a:sym typeface="+mn-ea"/>
              </a:rPr>
              <a:t>这首歌表达了一个远方的游子渴望回到母亲怀抱的强烈情感，突出了一种溢于言表的爱国情怀，和我们刚刚学习的《沁园春•长沙》在形式上有何不同？</a:t>
            </a:r>
            <a:endParaRPr lang="zh-CN" altLang="en-US" sz="3200" b="1">
              <a:gradFill>
                <a:gsLst>
                  <a:gs pos="0">
                    <a:srgbClr val="7B32B2"/>
                  </a:gs>
                  <a:gs pos="100000">
                    <a:srgbClr val="401A5D"/>
                  </a:gs>
                </a:gsLst>
                <a:lin scaled="0"/>
              </a:gradFill>
              <a:latin typeface="微软雅黑" panose="020b0503020204020204" charset="-122"/>
              <a:ea typeface="微软雅黑"/>
              <a:cs typeface="微软雅黑"/>
              <a:sym typeface="+mn-ea"/>
            </a:endParaRPr>
          </a:p>
        </p:txBody>
      </p:sp>
      <p:sp>
        <p:nvSpPr>
          <p:cNvPr id="3" name="文本框 2"/>
          <p:cNvSpPr txBox="1"/>
          <p:nvPr/>
        </p:nvSpPr>
        <p:spPr>
          <a:xfrm>
            <a:off x="316230" y="3803015"/>
            <a:ext cx="4947920" cy="2306955"/>
          </a:xfrm>
          <a:prstGeom prst="rect">
            <a:avLst/>
          </a:prstGeom>
          <a:noFill/>
        </p:spPr>
        <p:txBody>
          <a:bodyPr wrap="square" rtlCol="0" anchor="t">
            <a:spAutoFit/>
          </a:bodyPr>
          <a:lstStyle/>
          <a:p>
            <a:pPr eaLnBrk="1" latinLnBrk="0" hangingPunct="1">
              <a:lnSpc>
                <a:spcPct val="150000"/>
              </a:lnSpc>
            </a:pPr>
            <a:r>
              <a:rPr lang="zh-CN" sz="3200">
                <a:latin typeface="黑体" panose="02010609060101010101" charset="-122"/>
                <a:ea typeface="黑体" panose="02010609060101010101" charset="-122"/>
                <a:cs typeface="黑体" panose="02010609060101010101" charset="-122"/>
                <a:sym typeface="+mn-ea"/>
              </a:rPr>
              <a:t>《沁园春•长沙》是一首词，属于古典诗词的形式，本诗是一首</a:t>
            </a:r>
            <a:r>
              <a:rPr lang="zh-CN" sz="3200" b="1">
                <a:solidFill>
                  <a:srgbClr val="FF0000"/>
                </a:solidFill>
                <a:latin typeface="黑体" panose="02010609060101010101" charset="-122"/>
                <a:ea typeface="黑体" panose="02010609060101010101" charset="-122"/>
                <a:cs typeface="黑体" panose="02010609060101010101" charset="-122"/>
                <a:sym typeface="+mn-ea"/>
              </a:rPr>
              <a:t>新体诗</a:t>
            </a:r>
            <a:r>
              <a:rPr lang="zh-CN" sz="3200">
                <a:latin typeface="黑体" panose="02010609060101010101" charset="-122"/>
                <a:ea typeface="黑体" panose="02010609060101010101" charset="-122"/>
                <a:cs typeface="黑体" panose="02010609060101010101" charset="-122"/>
                <a:sym typeface="+mn-ea"/>
              </a:rPr>
              <a:t>。</a:t>
            </a:r>
            <a:endParaRPr lang="zh-CN" altLang="en-US" sz="320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396927" y="1024037"/>
            <a:ext cx="10873208"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5</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用了何种修辞手法？抒发了怎样的情感？</a:t>
            </a:r>
          </a:p>
        </p:txBody>
      </p:sp>
      <p:sp>
        <p:nvSpPr>
          <p:cNvPr id="16" name="文本框 15"/>
          <p:cNvSpPr txBox="1"/>
          <p:nvPr/>
        </p:nvSpPr>
        <p:spPr>
          <a:xfrm>
            <a:off x="2131702" y="2061843"/>
            <a:ext cx="9644661" cy="3784600"/>
          </a:xfrm>
          <a:prstGeom prst="rect">
            <a:avLst/>
          </a:prstGeom>
          <a:noFill/>
          <a:ln w="9525">
            <a:noFill/>
          </a:ln>
        </p:spPr>
        <p:txBody>
          <a:bodyPr wrap="square">
            <a:spAutoFit/>
          </a:bodyPr>
          <a:lstStyle/>
          <a:p>
            <a:pPr marL="0" indent="307340" algn="just">
              <a:lnSpc>
                <a:spcPct val="150000"/>
              </a:lnSpc>
            </a:pPr>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用了拟人的手法。一开始，首先揭示了一种很矛盾的现象：“你心火发光之期，正是泪流开始之日。”诗人的注意力转到烛泪上面，矛盾的现象已经包含着疑问。这一节开头的呼唤，是同情的呼唤，是惊疑的呼唤。</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324919" y="663997"/>
            <a:ext cx="10873208"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6</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这一节表达了作者的何种感情？</a:t>
            </a:r>
          </a:p>
        </p:txBody>
      </p:sp>
      <p:sp>
        <p:nvSpPr>
          <p:cNvPr id="16" name="文本框 15"/>
          <p:cNvSpPr txBox="1"/>
          <p:nvPr/>
        </p:nvSpPr>
        <p:spPr>
          <a:xfrm>
            <a:off x="1946750" y="1290162"/>
            <a:ext cx="10099249" cy="5262245"/>
          </a:xfrm>
          <a:prstGeom prst="rect">
            <a:avLst/>
          </a:prstGeom>
          <a:noFill/>
          <a:ln w="9525">
            <a:noFill/>
          </a:ln>
        </p:spPr>
        <p:txBody>
          <a:bodyPr wrap="square">
            <a:spAutoFit/>
          </a:bodyPr>
          <a:lstStyle/>
          <a:p>
            <a:pPr marL="0" indent="307340" algn="just">
              <a:lnSpc>
                <a:spcPct val="150000"/>
              </a:lnSpc>
            </a:pPr>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诗人同情，惊疑，思索。“何苦伤心流泪？”这里抒发的正是诗人在现实生活的漩涡中，内心所涌现的矛盾，痛苦和挣扎。</a:t>
            </a:r>
          </a:p>
          <a:p>
            <a:pPr marL="0" indent="307340" algn="just">
              <a:lnSpc>
                <a:spcPct val="150000"/>
              </a:lnSpc>
            </a:pPr>
            <a:r>
              <a:rPr lang="zh-CN" altLang="en-US" sz="3200">
                <a:latin typeface="黑体" panose="02010609060101010101" charset="-122"/>
                <a:ea typeface="黑体" panose="02010609060101010101" charset="-122"/>
                <a:cs typeface="黑体" panose="02010609060101010101" charset="-122"/>
              </a:rPr>
              <a:t>  诗人自己怀着拯救祖国文明的美好意愿，不是同样受到黑暗丑恶势力的干扰和阻挠，感到壮志难酬，为此而痛哭流涕么？冷酷的现实就是这样，你要创造光明，不但要牺牲了自己，还要“流一滴泪，灰一分心”。</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396927" y="1240061"/>
            <a:ext cx="7128792"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7</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①这一节抒发了什么感情？</a:t>
            </a:r>
          </a:p>
        </p:txBody>
      </p:sp>
      <p:sp>
        <p:nvSpPr>
          <p:cNvPr id="16" name="文本框 15"/>
          <p:cNvSpPr txBox="1"/>
          <p:nvPr/>
        </p:nvSpPr>
        <p:spPr>
          <a:xfrm>
            <a:off x="2108895" y="2401672"/>
            <a:ext cx="9865096" cy="3046095"/>
          </a:xfrm>
          <a:prstGeom prst="rect">
            <a:avLst/>
          </a:prstGeom>
          <a:noFill/>
          <a:ln w="9525">
            <a:noFill/>
          </a:ln>
        </p:spPr>
        <p:txBody>
          <a:bodyPr wrap="square">
            <a:spAutoFit/>
          </a:bodyPr>
          <a:lstStyle/>
          <a:p>
            <a:pPr marL="0" indent="307340" algn="just">
              <a:lnSpc>
                <a:spcPct val="150000"/>
              </a:lnSpc>
            </a:pPr>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本节诗人托物言志，以烛泪比喻自己带泪的诗行，这些诗行中有诗人爱国之情，忧国之心，它能慰藉人间，使痛苦而麻木的世人感到欣慰，唤起他们的爱国之情，使祖国走向光明。</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324919" y="1024037"/>
            <a:ext cx="7128792"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7</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②“侵”和“着急”有何含义？</a:t>
            </a:r>
          </a:p>
        </p:txBody>
      </p:sp>
      <p:sp>
        <p:nvSpPr>
          <p:cNvPr id="16" name="文本框 15"/>
          <p:cNvSpPr txBox="1"/>
          <p:nvPr/>
        </p:nvSpPr>
        <p:spPr>
          <a:xfrm>
            <a:off x="2036887" y="1867050"/>
            <a:ext cx="9865096" cy="4523105"/>
          </a:xfrm>
          <a:prstGeom prst="rect">
            <a:avLst/>
          </a:prstGeom>
          <a:noFill/>
          <a:ln w="9525">
            <a:noFill/>
          </a:ln>
        </p:spPr>
        <p:txBody>
          <a:bodyPr wrap="square">
            <a:spAutoFit/>
          </a:bodyPr>
          <a:lstStyle/>
          <a:p>
            <a:pPr marL="0" indent="307340" algn="just"/>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用“侵”字性质明确，红烛创造光明，残风却容不得这片光明，残风是一种邪恶的势力，它的行径完全是邪恶的行径。此其一。其二，“侵”字的适用范围大，因而给人以丰富的想象，风有大有小，而烛火在或大或小的风中也程度不同的摇曳晃动。</a:t>
            </a:r>
          </a:p>
          <a:p>
            <a:pPr marL="0" indent="307340" algn="just"/>
            <a:r>
              <a:rPr lang="zh-CN" altLang="en-US" sz="3200">
                <a:latin typeface="黑体" panose="02010609060101010101" charset="-122"/>
                <a:ea typeface="黑体" panose="02010609060101010101" charset="-122"/>
                <a:cs typeface="黑体" panose="02010609060101010101" charset="-122"/>
              </a:rPr>
              <a:t>   用“着急”更能表现出红烛一心为人世间创造光明，唯恐不能为人世间创造光明，以无私奉献为天职的灵魂。</a:t>
            </a:r>
          </a:p>
          <a:p>
            <a:pPr marL="0" indent="307340" algn="just"/>
            <a:endParaRPr lang="zh-CN" altLang="en-US" sz="3200">
              <a:latin typeface="黑体" panose="02010609060101010101" charset="-122"/>
              <a:ea typeface="黑体" panose="02010609060101010101" charset="-122"/>
              <a:cs typeface="黑体" panose="02010609060101010101"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324919" y="952029"/>
            <a:ext cx="7128792"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8</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9</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这两节写了什么内容？</a:t>
            </a:r>
          </a:p>
        </p:txBody>
      </p:sp>
      <p:sp>
        <p:nvSpPr>
          <p:cNvPr id="16" name="文本框 15"/>
          <p:cNvSpPr txBox="1"/>
          <p:nvPr/>
        </p:nvSpPr>
        <p:spPr>
          <a:xfrm>
            <a:off x="2028696" y="1851521"/>
            <a:ext cx="10170574" cy="4030980"/>
          </a:xfrm>
          <a:prstGeom prst="rect">
            <a:avLst/>
          </a:prstGeom>
          <a:noFill/>
          <a:ln w="9525">
            <a:noFill/>
          </a:ln>
        </p:spPr>
        <p:txBody>
          <a:bodyPr wrap="square">
            <a:spAutoFit/>
          </a:bodyPr>
          <a:lstStyle/>
          <a:p>
            <a:pPr marL="0" indent="307340" algn="just"/>
            <a:r>
              <a:rPr lang="en-US" altLang="zh-CN" sz="3200">
                <a:latin typeface="黑体" panose="02010609060101010101" charset="-122"/>
                <a:ea typeface="黑体" panose="02010609060101010101" charset="-122"/>
                <a:cs typeface="黑体" panose="02010609060101010101" charset="-122"/>
              </a:rPr>
              <a:t>  </a:t>
            </a:r>
            <a:r>
              <a:rPr lang="zh-CN" altLang="en-US" sz="3200">
                <a:latin typeface="黑体" panose="02010609060101010101" charset="-122"/>
                <a:ea typeface="黑体" panose="02010609060101010101" charset="-122"/>
                <a:cs typeface="黑体" panose="02010609060101010101" charset="-122"/>
              </a:rPr>
              <a:t>第</a:t>
            </a:r>
            <a:r>
              <a:rPr lang="en-US" altLang="zh-CN" sz="3200">
                <a:latin typeface="黑体" panose="02010609060101010101" charset="-122"/>
                <a:ea typeface="黑体" panose="02010609060101010101" charset="-122"/>
                <a:cs typeface="黑体" panose="02010609060101010101" charset="-122"/>
              </a:rPr>
              <a:t>8</a:t>
            </a:r>
            <a:r>
              <a:rPr lang="zh-CN" altLang="en-US" sz="3200">
                <a:latin typeface="黑体" panose="02010609060101010101" charset="-122"/>
                <a:ea typeface="黑体" panose="02010609060101010101" charset="-122"/>
                <a:cs typeface="黑体" panose="02010609060101010101" charset="-122"/>
              </a:rPr>
              <a:t>、</a:t>
            </a:r>
            <a:r>
              <a:rPr lang="en-US" altLang="zh-CN" sz="3200">
                <a:latin typeface="黑体" panose="02010609060101010101" charset="-122"/>
                <a:ea typeface="黑体" panose="02010609060101010101" charset="-122"/>
                <a:cs typeface="黑体" panose="02010609060101010101" charset="-122"/>
              </a:rPr>
              <a:t>9</a:t>
            </a:r>
            <a:r>
              <a:rPr lang="zh-CN" altLang="en-US" sz="3200">
                <a:latin typeface="黑体" panose="02010609060101010101" charset="-122"/>
                <a:ea typeface="黑体" panose="02010609060101010101" charset="-122"/>
                <a:cs typeface="黑体" panose="02010609060101010101" charset="-122"/>
              </a:rPr>
              <a:t>节的呼唤，一声是同情的呼唤，一声是劝导鼓励的呼唤。</a:t>
            </a:r>
          </a:p>
          <a:p>
            <a:pPr marL="0" indent="307340" algn="just"/>
            <a:r>
              <a:rPr lang="zh-CN" altLang="en-US" sz="3200">
                <a:latin typeface="黑体" panose="02010609060101010101" charset="-122"/>
                <a:ea typeface="黑体" panose="02010609060101010101" charset="-122"/>
                <a:cs typeface="黑体" panose="02010609060101010101" charset="-122"/>
              </a:rPr>
              <a:t>“灰心流泪你的果，创造光明你的因。”这样的因果关系是多么不公平，不合理，为着“创造光明”，结果只落得“灰心流泪”，但这是社会使然。在这样的社会中生活，只有作不屈的奉献，诗人劝勉红烛，也就是劝勉自己：“红烛啊！</a:t>
            </a:r>
            <a:r>
              <a:rPr lang="en-US" altLang="zh-CN" sz="3200">
                <a:latin typeface="黑体" panose="02010609060101010101" charset="-122"/>
                <a:ea typeface="黑体" panose="02010609060101010101" charset="-122"/>
                <a:cs typeface="黑体" panose="02010609060101010101" charset="-122"/>
              </a:rPr>
              <a:t>/‘</a:t>
            </a:r>
            <a:r>
              <a:rPr lang="zh-CN" altLang="en-US" sz="3200">
                <a:latin typeface="黑体" panose="02010609060101010101" charset="-122"/>
                <a:ea typeface="黑体" panose="02010609060101010101" charset="-122"/>
                <a:cs typeface="黑体" panose="02010609060101010101" charset="-122"/>
              </a:rPr>
              <a:t>莫问收获，但问耕耘’。”收束得精警有力，诗情得到了凝聚与升华。</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strips(downLeft)">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1021630" y="1901919"/>
            <a:ext cx="731637" cy="731637"/>
            <a:chOff x="2265529" y="2033517"/>
            <a:chExt cx="1692322" cy="1692322"/>
          </a:xfrm>
        </p:grpSpPr>
        <p:sp>
          <p:nvSpPr>
            <p:cNvPr id="4" name="椭圆 3"/>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2" name="文本框 4"/>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分</a:t>
              </a:r>
            </a:p>
          </p:txBody>
        </p:sp>
      </p:grpSp>
      <p:grpSp>
        <p:nvGrpSpPr>
          <p:cNvPr id="7" name="组合 6"/>
          <p:cNvGrpSpPr/>
          <p:nvPr/>
        </p:nvGrpSpPr>
        <p:grpSpPr>
          <a:xfrm>
            <a:off x="1021630" y="2832788"/>
            <a:ext cx="731637" cy="731637"/>
            <a:chOff x="2265529" y="2033517"/>
            <a:chExt cx="1692322" cy="1692322"/>
          </a:xfrm>
        </p:grpSpPr>
        <p:sp>
          <p:nvSpPr>
            <p:cNvPr id="8" name="椭圆 7"/>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5" name="文本框 8"/>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享</a:t>
              </a:r>
            </a:p>
          </p:txBody>
        </p:sp>
      </p:grpSp>
      <p:grpSp>
        <p:nvGrpSpPr>
          <p:cNvPr id="10" name="组合 9"/>
          <p:cNvGrpSpPr/>
          <p:nvPr/>
        </p:nvGrpSpPr>
        <p:grpSpPr>
          <a:xfrm>
            <a:off x="1021630" y="3867458"/>
            <a:ext cx="731637" cy="731637"/>
            <a:chOff x="2265529" y="2033517"/>
            <a:chExt cx="1692322" cy="1692322"/>
          </a:xfrm>
        </p:grpSpPr>
        <p:sp>
          <p:nvSpPr>
            <p:cNvPr id="11" name="椭圆 10"/>
            <p:cNvSpPr/>
            <p:nvPr/>
          </p:nvSpPr>
          <p:spPr>
            <a:xfrm>
              <a:off x="2265529" y="2033517"/>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58" name="文本框 11"/>
            <p:cNvSpPr txBox="1"/>
            <p:nvPr/>
          </p:nvSpPr>
          <p:spPr>
            <a:xfrm>
              <a:off x="2381534" y="2101759"/>
              <a:ext cx="1460310" cy="1564414"/>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交</a:t>
              </a:r>
            </a:p>
          </p:txBody>
        </p:sp>
      </p:grpSp>
      <p:grpSp>
        <p:nvGrpSpPr>
          <p:cNvPr id="13" name="组合 12"/>
          <p:cNvGrpSpPr/>
          <p:nvPr/>
        </p:nvGrpSpPr>
        <p:grpSpPr>
          <a:xfrm>
            <a:off x="1021629" y="4870341"/>
            <a:ext cx="731637" cy="731636"/>
            <a:chOff x="-7646575" y="3139510"/>
            <a:chExt cx="1692322" cy="1692322"/>
          </a:xfrm>
        </p:grpSpPr>
        <p:sp>
          <p:nvSpPr>
            <p:cNvPr id="14" name="椭圆 13"/>
            <p:cNvSpPr/>
            <p:nvPr/>
          </p:nvSpPr>
          <p:spPr>
            <a:xfrm>
              <a:off x="-7646575" y="3139510"/>
              <a:ext cx="1692322" cy="1692322"/>
            </a:xfrm>
            <a:prstGeom prst="ellipse">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635" strike="noStrike" noProof="1"/>
            </a:p>
          </p:txBody>
        </p:sp>
        <p:sp>
          <p:nvSpPr>
            <p:cNvPr id="53261" name="文本框 14"/>
            <p:cNvSpPr txBox="1"/>
            <p:nvPr/>
          </p:nvSpPr>
          <p:spPr>
            <a:xfrm>
              <a:off x="-7530568" y="3257321"/>
              <a:ext cx="1460310" cy="1564416"/>
            </a:xfrm>
            <a:prstGeom prst="rect">
              <a:avLst/>
            </a:prstGeom>
            <a:noFill/>
            <a:ln w="9525">
              <a:noFill/>
            </a:ln>
          </p:spPr>
          <p:txBody>
            <a:bodyPr wrap="square" anchor="t">
              <a:spAutoFit/>
            </a:bodyPr>
            <a:lstStyle/>
            <a:p>
              <a:pPr algn="ctr"/>
              <a:r>
                <a:rPr lang="zh-CN" altLang="en-US" sz="3795" b="1">
                  <a:solidFill>
                    <a:schemeClr val="bg1"/>
                  </a:solidFill>
                  <a:latin typeface="微软雅黑" panose="020b0503020204020204" charset="-122"/>
                  <a:ea typeface="微软雅黑"/>
                </a:rPr>
                <a:t>流</a:t>
              </a:r>
            </a:p>
          </p:txBody>
        </p:sp>
      </p:grpSp>
      <p:sp>
        <p:nvSpPr>
          <p:cNvPr id="15" name="文本框 14"/>
          <p:cNvSpPr txBox="1"/>
          <p:nvPr/>
        </p:nvSpPr>
        <p:spPr>
          <a:xfrm>
            <a:off x="2324919" y="952029"/>
            <a:ext cx="7128792" cy="584775"/>
          </a:xfrm>
          <a:prstGeom prst="rect">
            <a:avLst/>
          </a:prstGeom>
          <a:noFill/>
          <a:ln w="9525">
            <a:noFill/>
          </a:ln>
        </p:spPr>
        <p:txBody>
          <a:bodyPr wrap="square">
            <a:spAutoFit/>
          </a:bodyPr>
          <a:lstStyle/>
          <a:p>
            <a:pPr marL="0" indent="0"/>
            <a:r>
              <a:rPr lang="zh-CN" altLang="en-US" sz="3200" b="1">
                <a:solidFill>
                  <a:srgbClr val="C00000"/>
                </a:solidFill>
                <a:latin typeface="微软雅黑" panose="020b0503020204020204" charset="-122"/>
                <a:ea typeface="微软雅黑"/>
              </a:rPr>
              <a:t>第</a:t>
            </a:r>
            <a:r>
              <a:rPr lang="en-US" altLang="zh-CN" sz="3200" b="1">
                <a:solidFill>
                  <a:srgbClr val="C00000"/>
                </a:solidFill>
                <a:latin typeface="微软雅黑" panose="020b0503020204020204" charset="-122"/>
                <a:ea typeface="微软雅黑"/>
              </a:rPr>
              <a:t>8</a:t>
            </a:r>
            <a:r>
              <a:rPr lang="zh-CN" altLang="en-US" sz="3200" b="1">
                <a:solidFill>
                  <a:srgbClr val="C00000"/>
                </a:solidFill>
                <a:latin typeface="微软雅黑" panose="020b0503020204020204" charset="-122"/>
                <a:ea typeface="微软雅黑"/>
              </a:rPr>
              <a:t>、</a:t>
            </a:r>
            <a:r>
              <a:rPr lang="en-US" altLang="zh-CN" sz="3200" b="1">
                <a:solidFill>
                  <a:srgbClr val="C00000"/>
                </a:solidFill>
                <a:latin typeface="微软雅黑" panose="020b0503020204020204" charset="-122"/>
                <a:ea typeface="微软雅黑"/>
              </a:rPr>
              <a:t>9</a:t>
            </a:r>
            <a:r>
              <a:rPr lang="zh-CN" altLang="en-US" sz="3200" b="1">
                <a:solidFill>
                  <a:srgbClr val="C00000"/>
                </a:solidFill>
                <a:latin typeface="微软雅黑" panose="020b0503020204020204" charset="-122"/>
                <a:ea typeface="微软雅黑"/>
              </a:rPr>
              <a:t>节：</a:t>
            </a:r>
            <a:r>
              <a:rPr lang="zh-CN" altLang="en-US" sz="3200" b="1">
                <a:solidFill>
                  <a:srgbClr val="00B0F0"/>
                </a:solidFill>
                <a:latin typeface="微软雅黑" panose="020b0503020204020204" charset="-122"/>
                <a:ea typeface="微软雅黑"/>
              </a:rPr>
              <a:t>这两节写了什么内容？</a:t>
            </a:r>
          </a:p>
        </p:txBody>
      </p:sp>
      <p:sp>
        <p:nvSpPr>
          <p:cNvPr id="16" name="文本框 15"/>
          <p:cNvSpPr txBox="1"/>
          <p:nvPr/>
        </p:nvSpPr>
        <p:spPr>
          <a:xfrm>
            <a:off x="2108895" y="1692511"/>
            <a:ext cx="9441239" cy="4523105"/>
          </a:xfrm>
          <a:prstGeom prst="rect">
            <a:avLst/>
          </a:prstGeom>
          <a:noFill/>
          <a:ln w="9525">
            <a:noFill/>
          </a:ln>
        </p:spPr>
        <p:txBody>
          <a:bodyPr wrap="square">
            <a:spAutoFit/>
          </a:bodyPr>
          <a:lstStyle/>
          <a:p>
            <a:pPr marL="0" indent="307340" algn="just">
              <a:lnSpc>
                <a:spcPct val="150000"/>
              </a:lnSpc>
            </a:pPr>
            <a:r>
              <a:rPr lang="zh-CN" altLang="en-US" sz="3200">
                <a:latin typeface="黑体" panose="02010609060101010101" charset="-122"/>
                <a:ea typeface="黑体" panose="02010609060101010101" charset="-122"/>
                <a:cs typeface="黑体" panose="02010609060101010101" charset="-122"/>
              </a:rPr>
              <a:t>人们常说，“一分耕耘，一分收获”，这本是理所当然的。但是，在不合理的社会里，耕耘者需要更高的思想品格，只要创造光明，个人的得失荣辱一切在所不计。这正是闻一多人格美的集中体现。他热爱祖国，热爱人民，毫不顾惜个人的得失荣辱，那是极其伟大崇高的献身精神。</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3" name="图片 1" descr="6007c6a535cd9034685815bfc7174c6c_watermark"/>
          <p:cNvPicPr>
            <a:picLocks noChangeAspect="1"/>
          </p:cNvPicPr>
          <p:nvPr/>
        </p:nvPicPr>
        <p:blipFill>
          <a:blip r:embed="rId2"/>
          <a:stretch>
            <a:fillRect/>
          </a:stretch>
        </p:blipFill>
        <p:spPr>
          <a:xfrm>
            <a:off x="353" y="6697"/>
            <a:ext cx="12858044" cy="7219256"/>
          </a:xfrm>
          <a:prstGeom prst="rect">
            <a:avLst/>
          </a:prstGeom>
          <a:noFill/>
          <a:ln w="9525">
            <a:noFill/>
          </a:ln>
        </p:spPr>
      </p:pic>
      <p:sp>
        <p:nvSpPr>
          <p:cNvPr id="4" name="文本框 3"/>
          <p:cNvSpPr txBox="1"/>
          <p:nvPr/>
        </p:nvSpPr>
        <p:spPr>
          <a:xfrm>
            <a:off x="5242350" y="435298"/>
            <a:ext cx="2082800" cy="1957705"/>
          </a:xfrm>
          <a:prstGeom prst="rect">
            <a:avLst/>
          </a:prstGeom>
          <a:noFill/>
          <a:ln w="9525">
            <a:noFill/>
          </a:ln>
        </p:spPr>
        <p:txBody>
          <a:bodyPr wrap="none" anchor="t">
            <a:spAutoFit/>
          </a:bodyPr>
          <a:lstStyle/>
          <a:p>
            <a:r>
              <a:rPr lang="en-US" altLang="zh-CN" sz="12130" b="1">
                <a:solidFill>
                  <a:srgbClr val="FFFF00"/>
                </a:solidFill>
                <a:latin typeface="微软雅黑" panose="020b0503020204020204" charset="-122"/>
                <a:ea typeface="微软雅黑"/>
              </a:rPr>
              <a:t>05</a:t>
            </a:r>
          </a:p>
        </p:txBody>
      </p:sp>
      <p:sp>
        <p:nvSpPr>
          <p:cNvPr id="100" name="文本框 99"/>
          <p:cNvSpPr txBox="1"/>
          <p:nvPr/>
        </p:nvSpPr>
        <p:spPr>
          <a:xfrm>
            <a:off x="2466975" y="2979420"/>
            <a:ext cx="7925435" cy="2687955"/>
          </a:xfrm>
          <a:prstGeom prst="rect">
            <a:avLst/>
          </a:prstGeom>
          <a:noFill/>
          <a:ln w="9525">
            <a:noFill/>
          </a:ln>
        </p:spPr>
        <p:txBody>
          <a:bodyPr wrap="square" anchor="t">
            <a:spAutoFit/>
          </a:bodyPr>
          <a:lstStyle/>
          <a:p>
            <a:r>
              <a:rPr lang="zh-CN" altLang="zh-CN" sz="8435" b="1">
                <a:solidFill>
                  <a:srgbClr val="FFFF00"/>
                </a:solidFill>
                <a:latin typeface="微软雅黑" panose="020b0503020204020204" charset="-122"/>
                <a:ea typeface="微软雅黑"/>
              </a:rPr>
              <a:t>拓展联读</a:t>
            </a:r>
          </a:p>
          <a:p>
            <a:r>
              <a:rPr lang="zh-CN" altLang="zh-CN" sz="8435" b="1">
                <a:solidFill>
                  <a:srgbClr val="FFFF00"/>
                </a:solidFill>
                <a:latin typeface="微软雅黑" panose="020b0503020204020204" charset="-122"/>
                <a:ea typeface="微软雅黑"/>
              </a:rPr>
              <a:t>感受新诗的魅力</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in)">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56767" y="663997"/>
            <a:ext cx="11269252" cy="2058384"/>
          </a:xfrm>
          <a:prstGeom prst="rect">
            <a:avLst/>
          </a:prstGeom>
        </p:spPr>
        <p:txBody>
          <a:bodyPr wrap="square">
            <a:spAutoFit/>
          </a:bodyPr>
          <a:lstStyle/>
          <a:p>
            <a:pPr>
              <a:lnSpc>
                <a:spcPct val="150000"/>
              </a:lnSpc>
            </a:pPr>
            <a:r>
              <a:rPr lang="zh-CN" altLang="en-US" sz="2955" b="1">
                <a:solidFill>
                  <a:srgbClr val="FF0000"/>
                </a:solidFill>
                <a:latin typeface="微软雅黑" panose="020b0503020204020204" charset="-122"/>
                <a:ea typeface="微软雅黑"/>
              </a:rPr>
              <a:t>新月派提出“理智节制情感”与诗的形式格律化的主张，闻一多进一步提出“新诗格律化”的主张，鼓吹“三美”</a:t>
            </a:r>
            <a:r>
              <a:rPr lang="en-US" altLang="zh-CN" sz="2955" b="1">
                <a:solidFill>
                  <a:srgbClr val="FF0000"/>
                </a:solidFill>
                <a:latin typeface="微软雅黑" panose="020b0503020204020204" charset="-122"/>
                <a:ea typeface="微软雅黑"/>
              </a:rPr>
              <a:t>——“</a:t>
            </a:r>
            <a:r>
              <a:rPr lang="zh-CN" altLang="en-US" sz="2955" b="1">
                <a:solidFill>
                  <a:srgbClr val="FF0000"/>
                </a:solidFill>
                <a:latin typeface="微软雅黑" panose="020b0503020204020204" charset="-122"/>
                <a:ea typeface="微软雅黑"/>
              </a:rPr>
              <a:t>音乐美”、“建筑美”、“绘画美”。</a:t>
            </a:r>
          </a:p>
        </p:txBody>
      </p:sp>
      <p:sp>
        <p:nvSpPr>
          <p:cNvPr id="4" name="矩形 3"/>
          <p:cNvSpPr/>
          <p:nvPr/>
        </p:nvSpPr>
        <p:spPr>
          <a:xfrm>
            <a:off x="794749" y="2968253"/>
            <a:ext cx="11269252" cy="295997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lvl="0" indent="307340">
              <a:lnSpc>
                <a:spcPct val="150000"/>
              </a:lnSpc>
            </a:pPr>
            <a:r>
              <a:rPr lang="zh-CN" altLang="en-US" sz="3200">
                <a:solidFill>
                  <a:srgbClr val="FF0000"/>
                </a:solidFill>
                <a:latin typeface="微软雅黑" panose="020b0503020204020204" charset="-122"/>
                <a:ea typeface="微软雅黑"/>
                <a:cs typeface="黑体" panose="02010609060101010101" charset="-122"/>
              </a:rPr>
              <a:t>音乐美：</a:t>
            </a:r>
            <a:r>
              <a:rPr lang="zh-CN" altLang="en-US" sz="3200">
                <a:solidFill>
                  <a:prstClr val="black"/>
                </a:solidFill>
                <a:latin typeface="微软雅黑" panose="020b0503020204020204" charset="-122"/>
                <a:ea typeface="微软雅黑"/>
                <a:cs typeface="黑体" panose="02010609060101010101" charset="-122"/>
              </a:rPr>
              <a:t>指的是音节和旋律的美</a:t>
            </a:r>
          </a:p>
          <a:p>
            <a:pPr lvl="0" indent="307340">
              <a:lnSpc>
                <a:spcPct val="150000"/>
              </a:lnSpc>
            </a:pPr>
            <a:r>
              <a:rPr lang="zh-CN" altLang="en-US" sz="3200">
                <a:solidFill>
                  <a:srgbClr val="FF0000"/>
                </a:solidFill>
                <a:latin typeface="微软雅黑" panose="020b0503020204020204" charset="-122"/>
                <a:ea typeface="微软雅黑"/>
                <a:cs typeface="黑体" panose="02010609060101010101" charset="-122"/>
              </a:rPr>
              <a:t>建筑美：</a:t>
            </a:r>
            <a:r>
              <a:rPr lang="zh-CN" altLang="en-US" sz="3200">
                <a:solidFill>
                  <a:prstClr val="black"/>
                </a:solidFill>
                <a:latin typeface="微软雅黑" panose="020b0503020204020204" charset="-122"/>
                <a:ea typeface="微软雅黑"/>
                <a:cs typeface="黑体" panose="02010609060101010101" charset="-122"/>
              </a:rPr>
              <a:t>指的是词藻的运用，要体现出中国象形文字的视觉方面的印象（即富有形象感、色彩感和画面感）</a:t>
            </a:r>
          </a:p>
          <a:p>
            <a:pPr lvl="0" indent="307340">
              <a:lnSpc>
                <a:spcPct val="150000"/>
              </a:lnSpc>
            </a:pPr>
            <a:r>
              <a:rPr lang="zh-CN" altLang="en-US" sz="3200">
                <a:solidFill>
                  <a:srgbClr val="FF0000"/>
                </a:solidFill>
                <a:latin typeface="微软雅黑" panose="020b0503020204020204" charset="-122"/>
                <a:ea typeface="微软雅黑"/>
                <a:cs typeface="黑体" panose="02010609060101010101" charset="-122"/>
              </a:rPr>
              <a:t>绘画美：</a:t>
            </a:r>
            <a:r>
              <a:rPr lang="zh-CN" altLang="en-US" sz="3200">
                <a:solidFill>
                  <a:prstClr val="black"/>
                </a:solidFill>
                <a:latin typeface="微软雅黑" panose="020b0503020204020204" charset="-122"/>
                <a:ea typeface="微软雅黑"/>
                <a:cs typeface="黑体" panose="02010609060101010101" charset="-122"/>
              </a:rPr>
              <a:t>指诗的对称和句的整齐</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 calcmode="lin" valueType="num">
                                      <p:cBhvr additive="base">
                                        <p:cTn id="2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731989" y="3050437"/>
            <a:ext cx="11033140" cy="2800978"/>
          </a:xfrm>
          <a:prstGeom prst="rect">
            <a:avLst/>
          </a:prstGeom>
          <a:noFill/>
          <a:ln w="9525">
            <a:noFill/>
          </a:ln>
        </p:spPr>
      </p:pic>
      <p:sp>
        <p:nvSpPr>
          <p:cNvPr id="100" name="文本框 99"/>
          <p:cNvSpPr txBox="1"/>
          <p:nvPr/>
        </p:nvSpPr>
        <p:spPr>
          <a:xfrm>
            <a:off x="733663" y="823718"/>
            <a:ext cx="11033140" cy="2139950"/>
          </a:xfrm>
          <a:prstGeom prst="rect">
            <a:avLst/>
          </a:prstGeom>
          <a:noFill/>
          <a:ln w="9525">
            <a:noFill/>
          </a:ln>
        </p:spPr>
        <p:txBody>
          <a:bodyPr wrap="square" anchor="t">
            <a:spAutoFit/>
          </a:bodyPr>
          <a:lstStyle/>
          <a:p>
            <a:pPr>
              <a:lnSpc>
                <a:spcPct val="150000"/>
              </a:lnSpc>
            </a:pPr>
            <a:r>
              <a:rPr lang="zh-CN" altLang="zh-CN" sz="2955" b="1">
                <a:solidFill>
                  <a:srgbClr val="FF0000"/>
                </a:solidFill>
                <a:latin typeface="微软雅黑" panose="020b0503020204020204" charset="-122"/>
                <a:ea typeface="微软雅黑"/>
              </a:rPr>
              <a:t>阅读闻一多的另外一首诗《死水》，结合本诗，谈谈闻一多新诗的“三美”体现在哪些方面？</a:t>
            </a:r>
          </a:p>
          <a:p>
            <a:pPr>
              <a:lnSpc>
                <a:spcPct val="150000"/>
              </a:lnSpc>
            </a:pPr>
            <a:r>
              <a:rPr lang="zh-CN" altLang="zh-CN" sz="2955" b="1">
                <a:latin typeface="微软雅黑" panose="020b0503020204020204" charset="-122"/>
                <a:ea typeface="微软雅黑"/>
              </a:rPr>
              <a:t>                                                 （小组讨论，相互分享交流。）</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circle(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884759" y="2038656"/>
            <a:ext cx="5867822" cy="4372610"/>
          </a:xfrm>
          <a:prstGeom prst="rect">
            <a:avLst/>
          </a:prstGeom>
          <a:noFill/>
          <a:ln w="9525">
            <a:noFill/>
          </a:ln>
        </p:spPr>
        <p:txBody>
          <a:bodyPr wrap="square">
            <a:spAutoFit/>
          </a:bodyPr>
          <a:lstStyle/>
          <a:p>
            <a:r>
              <a:rPr lang="zh-CN" sz="2530" b="0" noProof="1">
                <a:ea typeface="楷体" panose="02010609060101010101" pitchFamily="49" charset="-122"/>
              </a:rPr>
              <a:t>这是</a:t>
            </a:r>
            <a:r>
              <a:rPr lang="zh-CN" sz="2530" b="0" noProof="1">
                <a:ea typeface="楷体" panose="02010609060101010101" pitchFamily="49" charset="-122"/>
                <a:cs typeface="宋体" panose="02010600030101010101" pitchFamily="2" charset="-122"/>
              </a:rPr>
              <a:t>/一沟/绝望的/死水，</a:t>
            </a:r>
            <a:endParaRPr lang="zh-CN" sz="2530" b="0" noProof="1">
              <a:ea typeface="楷体" pitchFamily="49" charset="-122"/>
            </a:endParaRPr>
          </a:p>
          <a:p>
            <a:r>
              <a:rPr lang="zh-CN" sz="2530" b="0" noProof="1">
                <a:ea typeface="楷体" panose="02010609060101010101" pitchFamily="49" charset="-122"/>
              </a:rPr>
              <a:t>清风</a:t>
            </a:r>
            <a:r>
              <a:rPr lang="zh-CN" sz="2530" b="0" noProof="1">
                <a:ea typeface="楷体" panose="02010609060101010101" pitchFamily="49" charset="-122"/>
                <a:cs typeface="宋体" panose="02010600030101010101" pitchFamily="2" charset="-122"/>
              </a:rPr>
              <a:t>/吹不起/半点/漪</a:t>
            </a:r>
            <a:r>
              <a:rPr lang="zh-CN" altLang="en-US" sz="2530" b="1" u="sng" noProof="1">
                <a:ea typeface="楷体" panose="02010609060101010101" pitchFamily="49" charset="-122"/>
              </a:rPr>
              <a:t>沦</a:t>
            </a:r>
            <a:r>
              <a:rPr lang="zh-CN" sz="2530" b="0" noProof="1">
                <a:ea typeface="楷体" panose="02010609060101010101" pitchFamily="49" charset="-122"/>
              </a:rPr>
              <a:t>。（韵脚）</a:t>
            </a:r>
          </a:p>
          <a:p>
            <a:r>
              <a:rPr lang="zh-CN" sz="2530" b="0" noProof="1">
                <a:ea typeface="楷体" panose="02010609060101010101" pitchFamily="49" charset="-122"/>
              </a:rPr>
              <a:t>不如</a:t>
            </a:r>
            <a:r>
              <a:rPr lang="zh-CN" sz="2530" b="0" noProof="1">
                <a:ea typeface="楷体" panose="02010609060101010101" pitchFamily="49" charset="-122"/>
                <a:cs typeface="宋体" panose="02010600030101010101" pitchFamily="2" charset="-122"/>
              </a:rPr>
              <a:t>/多仍些/破铜/烂铁，</a:t>
            </a:r>
            <a:endParaRPr lang="zh-CN" sz="2530" b="0" noProof="1">
              <a:ea typeface="楷体" panose="02010609060101010101" pitchFamily="49" charset="-122"/>
            </a:endParaRPr>
          </a:p>
          <a:p>
            <a:r>
              <a:rPr lang="zh-CN" sz="2530" b="0" noProof="1">
                <a:ea typeface="楷体" panose="02010609060101010101" pitchFamily="49" charset="-122"/>
              </a:rPr>
              <a:t>爽性</a:t>
            </a:r>
            <a:r>
              <a:rPr lang="zh-CN" sz="2530" b="0" noProof="1">
                <a:ea typeface="楷体" panose="02010609060101010101" pitchFamily="49" charset="-122"/>
                <a:cs typeface="宋体" panose="02010600030101010101" pitchFamily="2" charset="-122"/>
              </a:rPr>
              <a:t>/泼你的/剩菜/残</a:t>
            </a:r>
            <a:r>
              <a:rPr lang="zh-CN" sz="2530" b="1" u="sng" noProof="1">
                <a:ea typeface="楷体" panose="02010609060101010101" pitchFamily="49" charset="-122"/>
              </a:rPr>
              <a:t>羹</a:t>
            </a:r>
            <a:r>
              <a:rPr lang="zh-CN" sz="2530" b="0" noProof="1">
                <a:ea typeface="楷体" panose="02010609060101010101" pitchFamily="49" charset="-122"/>
              </a:rPr>
              <a:t>。（韵脚）</a:t>
            </a:r>
            <a:endParaRPr lang="en-US" sz="2530" b="0" noProof="1">
              <a:latin typeface="楷体" pitchFamily="49" charset="-122"/>
              <a:cs typeface="宋体" panose="02010600030101010101" pitchFamily="2" charset="-122"/>
            </a:endParaRPr>
          </a:p>
          <a:p>
            <a:r>
              <a:rPr lang="en-US" sz="2530" b="0" noProof="1">
                <a:latin typeface="楷体" panose="02010609060101010101" pitchFamily="49" charset="-122"/>
                <a:cs typeface="宋体" panose="02010600030101010101" pitchFamily="2" charset="-122"/>
              </a:rPr>
              <a:t> </a:t>
            </a:r>
            <a:endParaRPr lang="zh-CN" sz="2530" b="0" noProof="1">
              <a:ea typeface="楷体" panose="02010609060101010101" pitchFamily="49" charset="-122"/>
            </a:endParaRPr>
          </a:p>
          <a:p>
            <a:r>
              <a:rPr lang="zh-CN" sz="2530" b="0" noProof="1">
                <a:ea typeface="楷体" panose="02010609060101010101" pitchFamily="49" charset="-122"/>
              </a:rPr>
              <a:t>也许</a:t>
            </a:r>
            <a:r>
              <a:rPr lang="zh-CN" sz="2530" b="0" noProof="1">
                <a:ea typeface="楷体" panose="02010609060101010101" pitchFamily="49" charset="-122"/>
                <a:cs typeface="宋体" panose="02010600030101010101" pitchFamily="2" charset="-122"/>
              </a:rPr>
              <a:t>/铜的/要绿成/翡翠，</a:t>
            </a:r>
            <a:endParaRPr lang="zh-CN" sz="2530" b="0" noProof="1">
              <a:ea typeface="楷体" panose="02010609060101010101" pitchFamily="49" charset="-122"/>
            </a:endParaRPr>
          </a:p>
          <a:p>
            <a:r>
              <a:rPr lang="zh-CN" sz="2530" b="0" noProof="1">
                <a:ea typeface="楷体" panose="02010609060101010101" pitchFamily="49" charset="-122"/>
              </a:rPr>
              <a:t>铁罐上</a:t>
            </a:r>
            <a:r>
              <a:rPr lang="zh-CN" sz="2530" b="0" noProof="1">
                <a:ea typeface="楷体" panose="02010609060101010101" pitchFamily="49" charset="-122"/>
                <a:cs typeface="宋体" panose="02010600030101010101" pitchFamily="2" charset="-122"/>
              </a:rPr>
              <a:t>/绣出/几瓣/桃</a:t>
            </a:r>
            <a:r>
              <a:rPr lang="zh-CN" sz="2530" b="1" u="sng" noProof="1">
                <a:ea typeface="楷体" panose="02010609060101010101" pitchFamily="49" charset="-122"/>
              </a:rPr>
              <a:t>花</a:t>
            </a:r>
            <a:r>
              <a:rPr lang="zh-CN" sz="2530" b="0" noProof="1">
                <a:ea typeface="楷体" panose="02010609060101010101" pitchFamily="49" charset="-122"/>
              </a:rPr>
              <a:t>。（韵脚）</a:t>
            </a:r>
          </a:p>
          <a:p>
            <a:r>
              <a:rPr lang="zh-CN" sz="2530" b="0" noProof="1">
                <a:ea typeface="楷体" panose="02010609060101010101" pitchFamily="49" charset="-122"/>
              </a:rPr>
              <a:t>再让</a:t>
            </a:r>
            <a:r>
              <a:rPr lang="zh-CN" sz="2530" b="0" noProof="1">
                <a:ea typeface="楷体" panose="02010609060101010101" pitchFamily="49" charset="-122"/>
                <a:cs typeface="宋体" panose="02010600030101010101" pitchFamily="2" charset="-122"/>
              </a:rPr>
              <a:t>/油腻/织一层/罗绮，</a:t>
            </a:r>
            <a:endParaRPr lang="zh-CN" sz="2530" b="0" noProof="1">
              <a:ea typeface="楷体" panose="02010609060101010101" pitchFamily="49" charset="-122"/>
            </a:endParaRPr>
          </a:p>
          <a:p>
            <a:r>
              <a:rPr lang="zh-CN" sz="2530" b="0" noProof="1">
                <a:ea typeface="楷体" panose="02010609060101010101" pitchFamily="49" charset="-122"/>
              </a:rPr>
              <a:t>霉菌</a:t>
            </a:r>
            <a:r>
              <a:rPr lang="zh-CN" sz="2530" b="0" noProof="1">
                <a:ea typeface="楷体" panose="02010609060101010101" pitchFamily="49" charset="-122"/>
                <a:cs typeface="宋体" panose="02010600030101010101" pitchFamily="2" charset="-122"/>
              </a:rPr>
              <a:t>/给他/蒸出些/云</a:t>
            </a:r>
            <a:r>
              <a:rPr lang="zh-CN" sz="2530" b="1" u="sng" noProof="1">
                <a:ea typeface="楷体" panose="02010609060101010101" pitchFamily="49" charset="-122"/>
              </a:rPr>
              <a:t>霞</a:t>
            </a:r>
            <a:r>
              <a:rPr lang="zh-CN" sz="2530" b="0" noProof="1">
                <a:ea typeface="楷体" panose="02010609060101010101" pitchFamily="49" charset="-122"/>
              </a:rPr>
              <a:t>。（韵脚）</a:t>
            </a:r>
            <a:endParaRPr lang="en-US" sz="2530" b="0" noProof="1">
              <a:latin typeface="楷体" panose="02010609060101010101" pitchFamily="49" charset="-122"/>
              <a:cs typeface="宋体" panose="02010600030101010101" pitchFamily="2" charset="-122"/>
            </a:endParaRPr>
          </a:p>
          <a:p>
            <a:r>
              <a:rPr lang="en-US" sz="2530" b="0" noProof="1">
                <a:latin typeface="楷体" panose="02010609060101010101" pitchFamily="49" charset="-122"/>
                <a:cs typeface="宋体" panose="02010600030101010101" pitchFamily="2" charset="-122"/>
              </a:rPr>
              <a:t> </a:t>
            </a:r>
            <a:endParaRPr lang="zh-CN" sz="2530" b="0" noProof="1">
              <a:ea typeface="楷体" panose="02010609060101010101" pitchFamily="49" charset="-122"/>
            </a:endParaRPr>
          </a:p>
          <a:p>
            <a:endParaRPr lang="zh-CN" altLang="en-US" sz="2530" b="0" noProof="1">
              <a:ea typeface="楷体" pitchFamily="49" charset="-122"/>
            </a:endParaRPr>
          </a:p>
        </p:txBody>
      </p:sp>
      <p:sp>
        <p:nvSpPr>
          <p:cNvPr id="56322" name="文本框 4"/>
          <p:cNvSpPr txBox="1"/>
          <p:nvPr/>
        </p:nvSpPr>
        <p:spPr>
          <a:xfrm>
            <a:off x="6446117" y="840461"/>
            <a:ext cx="5878203" cy="5540375"/>
          </a:xfrm>
          <a:prstGeom prst="rect">
            <a:avLst/>
          </a:prstGeom>
          <a:noFill/>
          <a:ln w="9525">
            <a:noFill/>
          </a:ln>
        </p:spPr>
        <p:txBody>
          <a:bodyPr wrap="square" anchor="t">
            <a:spAutoFit/>
          </a:bodyPr>
          <a:lstStyle/>
          <a:p>
            <a:r>
              <a:rPr lang="zh-CN" altLang="zh-CN" sz="2530">
                <a:latin typeface="Calibri" panose="020f0502020204030204" pitchFamily="34" charset="0"/>
                <a:ea typeface="楷体" panose="02010609060101010101" pitchFamily="49" charset="-122"/>
              </a:rPr>
              <a:t>让死水/酵成/一沟/绿酒，</a:t>
            </a:r>
          </a:p>
          <a:p>
            <a:r>
              <a:rPr lang="zh-CN" altLang="zh-CN" sz="2530">
                <a:latin typeface="Calibri" panose="020f0502020204030204" pitchFamily="34" charset="0"/>
                <a:ea typeface="楷体" panose="02010609060101010101" pitchFamily="49" charset="-122"/>
              </a:rPr>
              <a:t>飘满了/珍珠/似的/白</a:t>
            </a:r>
            <a:r>
              <a:rPr lang="zh-CN" altLang="zh-CN" sz="2530" b="1" u="sng">
                <a:latin typeface="Calibri" panose="020f0502020204030204" pitchFamily="34" charset="0"/>
                <a:ea typeface="楷体" panose="02010609060101010101" pitchFamily="49" charset="-122"/>
              </a:rPr>
              <a:t>沫</a:t>
            </a:r>
            <a:r>
              <a:rPr lang="zh-CN" altLang="zh-CN" sz="2530">
                <a:latin typeface="Calibri" panose="020f0502020204030204" pitchFamily="34" charset="0"/>
                <a:ea typeface="楷体" panose="02010609060101010101" pitchFamily="49" charset="-122"/>
              </a:rPr>
              <a:t>；（韵脚）</a:t>
            </a:r>
          </a:p>
          <a:p>
            <a:r>
              <a:rPr lang="zh-CN" altLang="zh-CN" sz="2530">
                <a:latin typeface="Calibri" panose="020f0502020204030204" pitchFamily="34" charset="0"/>
                <a:ea typeface="楷体" panose="02010609060101010101" pitchFamily="49" charset="-122"/>
              </a:rPr>
              <a:t>小珠们/笑声/变成/大珠，</a:t>
            </a:r>
          </a:p>
          <a:p>
            <a:r>
              <a:rPr lang="zh-CN" altLang="zh-CN" sz="2530">
                <a:latin typeface="Calibri" panose="020f0502020204030204" pitchFamily="34" charset="0"/>
                <a:ea typeface="楷体" panose="02010609060101010101" pitchFamily="49" charset="-122"/>
              </a:rPr>
              <a:t>又被/偷酒的/花蚊/咬</a:t>
            </a:r>
            <a:r>
              <a:rPr lang="zh-CN" altLang="zh-CN" sz="2530" b="1" u="sng">
                <a:latin typeface="Calibri" panose="020f0502020204030204" pitchFamily="34" charset="0"/>
                <a:ea typeface="楷体" panose="02010609060101010101" pitchFamily="49" charset="-122"/>
              </a:rPr>
              <a:t>破</a:t>
            </a:r>
            <a:r>
              <a:rPr lang="zh-CN" altLang="zh-CN" sz="2530">
                <a:latin typeface="Calibri" panose="020f0502020204030204" pitchFamily="34" charset="0"/>
                <a:ea typeface="楷体" panose="02010609060101010101" pitchFamily="49" charset="-122"/>
              </a:rPr>
              <a:t>。（韵脚）</a:t>
            </a:r>
            <a:endParaRPr lang="en-US" altLang="zh-CN" sz="2530">
              <a:latin typeface="楷体" pitchFamily="49" charset="-122"/>
              <a:ea typeface="宋体" panose="02010600030101010101" pitchFamily="2" charset="-122"/>
            </a:endParaRPr>
          </a:p>
          <a:p>
            <a:r>
              <a:rPr lang="en-US" altLang="zh-CN" sz="2530">
                <a:latin typeface="楷体" panose="02010609060101010101" pitchFamily="49" charset="-122"/>
                <a:ea typeface="宋体" panose="02010600030101010101" pitchFamily="2" charset="-122"/>
              </a:rPr>
              <a:t> </a:t>
            </a:r>
            <a:endParaRPr lang="zh-CN" altLang="zh-CN" sz="2530">
              <a:latin typeface="Calibri" panose="020f0502020204030204" pitchFamily="34" charset="0"/>
              <a:ea typeface="楷体" pitchFamily="49" charset="-122"/>
            </a:endParaRPr>
          </a:p>
          <a:p>
            <a:r>
              <a:rPr lang="zh-CN" altLang="zh-CN" sz="2530">
                <a:latin typeface="Calibri" panose="020f0502020204030204" pitchFamily="34" charset="0"/>
                <a:ea typeface="楷体" panose="02010609060101010101" pitchFamily="49" charset="-122"/>
              </a:rPr>
              <a:t>那么/一沟/绝望的/死水，</a:t>
            </a:r>
          </a:p>
          <a:p>
            <a:r>
              <a:rPr lang="zh-CN" altLang="zh-CN" sz="2530">
                <a:latin typeface="Calibri" panose="020f0502020204030204" pitchFamily="34" charset="0"/>
                <a:ea typeface="楷体" panose="02010609060101010101" pitchFamily="49" charset="-122"/>
              </a:rPr>
              <a:t>也就/跨得上/几分/鲜</a:t>
            </a:r>
            <a:r>
              <a:rPr lang="zh-CN" altLang="zh-CN" sz="2530" b="1" u="sng">
                <a:latin typeface="Calibri" panose="020f0502020204030204" pitchFamily="34" charset="0"/>
                <a:ea typeface="楷体" panose="02010609060101010101" pitchFamily="49" charset="-122"/>
              </a:rPr>
              <a:t>明</a:t>
            </a:r>
            <a:r>
              <a:rPr lang="zh-CN" altLang="zh-CN" sz="2530">
                <a:latin typeface="Calibri" panose="020f0502020204030204" pitchFamily="34" charset="0"/>
                <a:ea typeface="楷体" panose="02010609060101010101" pitchFamily="49" charset="-122"/>
              </a:rPr>
              <a:t>。（韵脚）</a:t>
            </a:r>
          </a:p>
          <a:p>
            <a:r>
              <a:rPr lang="zh-CN" altLang="zh-CN" sz="2530">
                <a:latin typeface="Calibri" panose="020f0502020204030204" pitchFamily="34" charset="0"/>
                <a:ea typeface="楷体" panose="02010609060101010101" pitchFamily="49" charset="-122"/>
              </a:rPr>
              <a:t>如果/青蛙/耐不住/寂寞，</a:t>
            </a:r>
          </a:p>
          <a:p>
            <a:r>
              <a:rPr lang="zh-CN" altLang="zh-CN" sz="2530">
                <a:latin typeface="Calibri" panose="020f0502020204030204" pitchFamily="34" charset="0"/>
                <a:ea typeface="楷体" panose="02010609060101010101" pitchFamily="49" charset="-122"/>
              </a:rPr>
              <a:t>又算/死水/叫出了/歌</a:t>
            </a:r>
            <a:r>
              <a:rPr lang="zh-CN" altLang="zh-CN" sz="2530" b="1" u="sng">
                <a:latin typeface="Calibri" panose="020f0502020204030204" pitchFamily="34" charset="0"/>
                <a:ea typeface="楷体" panose="02010609060101010101" pitchFamily="49" charset="-122"/>
              </a:rPr>
              <a:t>声</a:t>
            </a:r>
            <a:r>
              <a:rPr lang="zh-CN" altLang="zh-CN" sz="2530">
                <a:latin typeface="Calibri" panose="020f0502020204030204" pitchFamily="34" charset="0"/>
                <a:ea typeface="楷体" panose="02010609060101010101" pitchFamily="49" charset="-122"/>
              </a:rPr>
              <a:t>。（韵脚）</a:t>
            </a:r>
            <a:endParaRPr lang="en-US" altLang="zh-CN" sz="2530">
              <a:latin typeface="楷体" panose="02010609060101010101" pitchFamily="49" charset="-122"/>
              <a:ea typeface="宋体" panose="02010600030101010101" pitchFamily="2" charset="-122"/>
            </a:endParaRPr>
          </a:p>
          <a:p>
            <a:r>
              <a:rPr lang="en-US" altLang="zh-CN" sz="2530">
                <a:latin typeface="楷体" panose="02010609060101010101" pitchFamily="49" charset="-122"/>
                <a:ea typeface="宋体" panose="02010600030101010101" pitchFamily="2" charset="-122"/>
              </a:rPr>
              <a:t> </a:t>
            </a:r>
            <a:endParaRPr lang="zh-CN" altLang="zh-CN" sz="2530">
              <a:latin typeface="Calibri" panose="020f0502020204030204" pitchFamily="34" charset="0"/>
              <a:ea typeface="楷体" panose="02010609060101010101" pitchFamily="49" charset="-122"/>
            </a:endParaRPr>
          </a:p>
          <a:p>
            <a:r>
              <a:rPr lang="zh-CN" altLang="zh-CN" sz="2530">
                <a:latin typeface="Calibri" panose="020f0502020204030204" pitchFamily="34" charset="0"/>
                <a:ea typeface="楷体" panose="02010609060101010101" pitchFamily="49" charset="-122"/>
              </a:rPr>
              <a:t>这是/一沟/绝望的/死水，</a:t>
            </a:r>
          </a:p>
          <a:p>
            <a:r>
              <a:rPr lang="zh-CN" altLang="zh-CN" sz="2530">
                <a:latin typeface="Calibri" panose="020f0502020204030204" pitchFamily="34" charset="0"/>
                <a:ea typeface="楷体" panose="02010609060101010101" pitchFamily="49" charset="-122"/>
              </a:rPr>
              <a:t>这里/断不是/美的/所</a:t>
            </a:r>
            <a:r>
              <a:rPr lang="zh-CN" altLang="zh-CN" sz="2530" b="1" u="sng">
                <a:latin typeface="Calibri" panose="020f0502020204030204" pitchFamily="34" charset="0"/>
                <a:ea typeface="楷体" panose="02010609060101010101" pitchFamily="49" charset="-122"/>
              </a:rPr>
              <a:t>在</a:t>
            </a:r>
            <a:r>
              <a:rPr lang="zh-CN" altLang="zh-CN" sz="2530">
                <a:latin typeface="Calibri" panose="020f0502020204030204" pitchFamily="34" charset="0"/>
                <a:ea typeface="楷体" panose="02010609060101010101" pitchFamily="49" charset="-122"/>
              </a:rPr>
              <a:t>，（韵脚）</a:t>
            </a:r>
          </a:p>
          <a:p>
            <a:r>
              <a:rPr lang="zh-CN" altLang="zh-CN" sz="2530">
                <a:latin typeface="Calibri" panose="020f0502020204030204" pitchFamily="34" charset="0"/>
                <a:ea typeface="楷体" panose="02010609060101010101" pitchFamily="49" charset="-122"/>
              </a:rPr>
              <a:t>不如/让给/丑恶来/开垦，</a:t>
            </a:r>
          </a:p>
          <a:p>
            <a:r>
              <a:rPr lang="zh-CN" altLang="zh-CN" sz="2530">
                <a:latin typeface="Calibri" panose="020f0502020204030204" pitchFamily="34" charset="0"/>
                <a:ea typeface="楷体" panose="02010609060101010101" pitchFamily="49" charset="-122"/>
              </a:rPr>
              <a:t>看他/造出个/什么/世</a:t>
            </a:r>
            <a:r>
              <a:rPr lang="zh-CN" altLang="zh-CN" sz="2530" b="1" u="sng">
                <a:latin typeface="Calibri" panose="020f0502020204030204" pitchFamily="34" charset="0"/>
                <a:ea typeface="楷体" panose="02010609060101010101" pitchFamily="49" charset="-122"/>
              </a:rPr>
              <a:t>界</a:t>
            </a:r>
            <a:r>
              <a:rPr lang="zh-CN" altLang="zh-CN" sz="2530">
                <a:latin typeface="Calibri" panose="020f0502020204030204" pitchFamily="34" charset="0"/>
                <a:ea typeface="楷体" panose="02010609060101010101" pitchFamily="49" charset="-122"/>
              </a:rPr>
              <a:t>。（韵脚）</a:t>
            </a:r>
            <a:endParaRPr lang="zh-CN" altLang="en-US" sz="2530">
              <a:latin typeface="Calibri" panose="020f0502020204030204" pitchFamily="34" charset="0"/>
              <a:ea typeface="楷体" pitchFamily="49" charset="-122"/>
            </a:endParaRPr>
          </a:p>
        </p:txBody>
      </p:sp>
      <p:sp>
        <p:nvSpPr>
          <p:cNvPr id="6" name="文本框 5"/>
          <p:cNvSpPr txBox="1"/>
          <p:nvPr/>
        </p:nvSpPr>
        <p:spPr>
          <a:xfrm>
            <a:off x="696160" y="841130"/>
            <a:ext cx="5856437" cy="1130935"/>
          </a:xfrm>
          <a:prstGeom prst="rect">
            <a:avLst/>
          </a:prstGeom>
          <a:noFill/>
        </p:spPr>
        <p:txBody>
          <a:bodyPr wrap="square" rtlCol="0" anchor="t">
            <a:spAutoFit/>
          </a:bodyPr>
          <a:lstStyle/>
          <a:p>
            <a:r>
              <a:rPr lang="zh-CN" sz="3795" b="1" noProof="1">
                <a:ln w="22225">
                  <a:solidFill>
                    <a:schemeClr val="accent2"/>
                  </a:solidFill>
                  <a:prstDash val="solid"/>
                </a:ln>
                <a:solidFill>
                  <a:srgbClr val="FF0000"/>
                </a:solidFill>
                <a:latin typeface="黑体" panose="02010609060101010101" charset="-122"/>
                <a:ea typeface="黑体" panose="02010609060101010101" charset="-122"/>
                <a:sym typeface="+mn-ea"/>
              </a:rPr>
              <a:t>《死水》</a:t>
            </a:r>
            <a:r>
              <a:rPr lang="zh-CN" sz="2955" b="1" noProof="1">
                <a:latin typeface="黑体" panose="02010609060101010101" charset="-122"/>
                <a:ea typeface="黑体" panose="02010609060101010101" charset="-122"/>
                <a:sym typeface="+mn-ea"/>
              </a:rPr>
              <a:t>（闻一多）</a:t>
            </a:r>
            <a:endParaRPr lang="zh-CN" sz="2955" noProof="1">
              <a:latin typeface="黑体" panose="02010609060101010101" charset="-122"/>
              <a:ea typeface="黑体" panose="02010609060101010101" charset="-122"/>
              <a:sym typeface="+mn-ea"/>
            </a:endParaRPr>
          </a:p>
          <a:p>
            <a:endParaRPr lang="zh-CN" altLang="en-US" sz="2955" noProof="1">
              <a:latin typeface="黑体" panose="02010609060101010101" charset="-122"/>
              <a:ea typeface="黑体" panose="02010609060101010101" charset="-122"/>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edge">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6322"/>
                                        </p:tgtEl>
                                        <p:attrNameLst>
                                          <p:attrName>style.visibility</p:attrName>
                                        </p:attrNameLst>
                                      </p:cBhvr>
                                      <p:to>
                                        <p:strVal val="visible"/>
                                      </p:to>
                                    </p:set>
                                    <p:animEffect transition="in" filter="wedge">
                                      <p:cBhvr>
                                        <p:cTn id="17" dur="2000"/>
                                        <p:tgtEl>
                                          <p:spTgt spid="56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6322" grpId="0"/>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文本框 16"/>
          <p:cNvSpPr/>
          <p:nvPr/>
        </p:nvSpPr>
        <p:spPr>
          <a:xfrm>
            <a:off x="10461823" y="1026472"/>
            <a:ext cx="1079874" cy="1224802"/>
          </a:xfrm>
          <a:prstGeom prst="ellipse">
            <a:avLst/>
          </a:prstGeom>
          <a:solidFill>
            <a:srgbClr val="00B0F0"/>
          </a:solidFill>
          <a:ln w="9525">
            <a:noFill/>
          </a:ln>
        </p:spPr>
        <p:txBody>
          <a:bodyPr wrap="square"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5060" b="1">
                <a:solidFill>
                  <a:srgbClr val="FF0000"/>
                </a:solidFill>
                <a:latin typeface="微软雅黑" panose="020b0503020204020204" charset="-122"/>
                <a:ea typeface="微软雅黑"/>
              </a:rPr>
              <a:t>介</a:t>
            </a:r>
            <a:endParaRPr kumimoji="0" lang="en-US" altLang="zh-CN" sz="5060" b="1" i="0" u="none" strike="noStrike" kern="1200" cap="none" spc="0" normalizeH="0" baseline="0" noProof="0">
              <a:ln>
                <a:noFill/>
              </a:ln>
              <a:solidFill>
                <a:srgbClr val="FF0000"/>
              </a:solidFill>
              <a:effectLst/>
              <a:uLnTx/>
              <a:uFillTx/>
              <a:latin typeface="微软雅黑" panose="020b0503020204020204" charset="-122"/>
              <a:ea typeface="微软雅黑"/>
              <a:cs typeface="+mn-cs"/>
            </a:endParaRPr>
          </a:p>
        </p:txBody>
      </p:sp>
      <p:sp>
        <p:nvSpPr>
          <p:cNvPr id="18" name="文本框 17"/>
          <p:cNvSpPr/>
          <p:nvPr/>
        </p:nvSpPr>
        <p:spPr>
          <a:xfrm>
            <a:off x="10489447" y="2413951"/>
            <a:ext cx="1024625" cy="1224802"/>
          </a:xfrm>
          <a:prstGeom prst="ellipse">
            <a:avLst/>
          </a:prstGeom>
          <a:solidFill>
            <a:srgbClr val="00B0F0"/>
          </a:solidFill>
          <a:ln w="9525">
            <a:noFill/>
          </a:ln>
        </p:spPr>
        <p:txBody>
          <a:bodyPr wrap="square"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060" b="1" i="0" u="none" strike="noStrike" kern="1200" cap="none" spc="0" normalizeH="0" baseline="0" noProof="0">
                <a:ln>
                  <a:noFill/>
                </a:ln>
                <a:solidFill>
                  <a:srgbClr val="FF0000"/>
                </a:solidFill>
                <a:effectLst/>
                <a:uLnTx/>
                <a:uFillTx/>
                <a:latin typeface="微软雅黑" panose="020b0503020204020204" charset="-122"/>
                <a:ea typeface="微软雅黑"/>
                <a:cs typeface="+mn-cs"/>
              </a:rPr>
              <a:t>绍</a:t>
            </a:r>
          </a:p>
        </p:txBody>
      </p:sp>
      <p:sp>
        <p:nvSpPr>
          <p:cNvPr id="19" name="文本框 18"/>
          <p:cNvSpPr/>
          <p:nvPr/>
        </p:nvSpPr>
        <p:spPr>
          <a:xfrm>
            <a:off x="10463930" y="3781072"/>
            <a:ext cx="1172597" cy="1224802"/>
          </a:xfrm>
          <a:prstGeom prst="ellipse">
            <a:avLst/>
          </a:prstGeom>
          <a:solidFill>
            <a:srgbClr val="00B0F0"/>
          </a:solidFill>
          <a:ln w="9525">
            <a:noFill/>
          </a:ln>
        </p:spPr>
        <p:txBody>
          <a:bodyPr wrap="none"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060" b="1" i="0" u="none" strike="noStrike" kern="1200" cap="none" spc="0" normalizeH="0" baseline="0" noProof="0">
                <a:ln>
                  <a:noFill/>
                </a:ln>
                <a:solidFill>
                  <a:srgbClr val="FF0000"/>
                </a:solidFill>
                <a:effectLst/>
                <a:uLnTx/>
                <a:uFillTx/>
                <a:latin typeface="微软雅黑" panose="020b0503020204020204" charset="-122"/>
                <a:ea typeface="微软雅黑"/>
                <a:cs typeface="+mn-cs"/>
              </a:rPr>
              <a:t>新</a:t>
            </a:r>
          </a:p>
        </p:txBody>
      </p:sp>
      <p:sp>
        <p:nvSpPr>
          <p:cNvPr id="8" name="文本框 7"/>
          <p:cNvSpPr txBox="1"/>
          <p:nvPr/>
        </p:nvSpPr>
        <p:spPr>
          <a:xfrm>
            <a:off x="570230" y="1183005"/>
            <a:ext cx="9652000" cy="5179695"/>
          </a:xfrm>
          <a:prstGeom prst="rect">
            <a:avLst/>
          </a:prstGeom>
          <a:noFill/>
          <a:ln w="9525">
            <a:noFill/>
          </a:ln>
        </p:spPr>
        <p:txBody>
          <a:bodyPr wrap="square">
            <a:spAutoFit/>
          </a:bodyPr>
          <a:lstStyle/>
          <a:p>
            <a:pPr marL="0" indent="307340" eaLnBrk="1" latinLnBrk="0" hangingPunct="1">
              <a:lnSpc>
                <a:spcPts val="4960"/>
              </a:lnSpc>
            </a:pPr>
            <a:r>
              <a:rPr lang="en-US" altLang="zh-CN" sz="2800" b="0">
                <a:latin typeface="黑体" panose="02010609060101010101" charset="-122"/>
                <a:ea typeface="黑体" panose="02010609060101010101" charset="-122"/>
              </a:rPr>
              <a:t>  </a:t>
            </a:r>
            <a:r>
              <a:rPr lang="zh-CN" sz="2800" b="0">
                <a:latin typeface="黑体" panose="02010609060101010101" charset="-122"/>
                <a:ea typeface="黑体" panose="02010609060101010101" charset="-122"/>
              </a:rPr>
              <a:t>新诗，指五四运动前后产生的、有别于古典诗词、以白话作为基本语言手段的诗歌体裁。</a:t>
            </a:r>
            <a:endParaRPr lang="en-US" altLang="zh-CN" sz="2800" b="0">
              <a:latin typeface="黑体" panose="02010609060101010101" charset="-122"/>
              <a:ea typeface="黑体" panose="02010609060101010101" charset="-122"/>
            </a:endParaRPr>
          </a:p>
          <a:p>
            <a:pPr marL="0" indent="307340" eaLnBrk="1" latinLnBrk="0" hangingPunct="1">
              <a:lnSpc>
                <a:spcPts val="4960"/>
              </a:lnSpc>
            </a:pPr>
            <a:r>
              <a:rPr lang="en-US" altLang="zh-CN" sz="2800">
                <a:latin typeface="黑体" panose="02010609060101010101" charset="-122"/>
                <a:ea typeface="黑体" panose="02010609060101010101" charset="-122"/>
              </a:rPr>
              <a:t>  </a:t>
            </a:r>
            <a:r>
              <a:rPr lang="zh-CN" sz="2800" b="0">
                <a:latin typeface="黑体" panose="02010609060101010101" charset="-122"/>
                <a:ea typeface="黑体" panose="02010609060101010101" charset="-122"/>
              </a:rPr>
              <a:t>在中国文学发展过程中，诗歌（包括诗、赋、词、曲等）曾取得很高的成就。但到了近代，古典诗歌的创作逐渐走向僵化，诗歌语言与现代口语严重脱节，它在形式上（包括章法句式、对仗用典以及平仄韵律上）的种种严格限制，对诗歌的发展造成极大的束缚。因此，新诗革命成了“五四”新文学运动最先开始的、也是最重要的组成部分。</a:t>
            </a:r>
            <a:endParaRPr lang="zh-CN" altLang="en-US" sz="2800" b="0">
              <a:latin typeface="黑体" panose="02010609060101010101" charset="-122"/>
              <a:ea typeface="黑体" panose="02010609060101010101" charset="-122"/>
            </a:endParaRPr>
          </a:p>
        </p:txBody>
      </p:sp>
      <p:sp>
        <p:nvSpPr>
          <p:cNvPr id="10" name="文本框 18"/>
          <p:cNvSpPr/>
          <p:nvPr/>
        </p:nvSpPr>
        <p:spPr>
          <a:xfrm>
            <a:off x="10461823" y="5137802"/>
            <a:ext cx="1172597" cy="1224802"/>
          </a:xfrm>
          <a:prstGeom prst="ellipse">
            <a:avLst/>
          </a:prstGeom>
          <a:solidFill>
            <a:srgbClr val="00B0F0"/>
          </a:solidFill>
          <a:ln w="9525">
            <a:noFill/>
          </a:ln>
        </p:spPr>
        <p:txBody>
          <a:bodyPr wrap="none"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060" b="1" i="0" u="none" strike="noStrike" kern="1200" cap="none" spc="0" normalizeH="0" baseline="0" noProof="0">
                <a:ln>
                  <a:noFill/>
                </a:ln>
                <a:solidFill>
                  <a:srgbClr val="FF0000"/>
                </a:solidFill>
                <a:effectLst/>
                <a:uLnTx/>
                <a:uFillTx/>
                <a:latin typeface="微软雅黑" panose="020b0503020204020204" charset="-122"/>
                <a:ea typeface="微软雅黑"/>
                <a:cs typeface="+mn-cs"/>
              </a:rPr>
              <a:t>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80">
                                          <p:stCondLst>
                                            <p:cond delay="0"/>
                                          </p:stCondLst>
                                        </p:cTn>
                                        <p:tgtEl>
                                          <p:spTgt spid="18"/>
                                        </p:tgtEl>
                                      </p:cBhvr>
                                    </p:animEffect>
                                    <p:anim calcmode="lin" valueType="num">
                                      <p:cBhvr>
                                        <p:cTn id="2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1" dur="26">
                                          <p:stCondLst>
                                            <p:cond delay="650"/>
                                          </p:stCondLst>
                                        </p:cTn>
                                        <p:tgtEl>
                                          <p:spTgt spid="18"/>
                                        </p:tgtEl>
                                      </p:cBhvr>
                                      <p:to x="100000" y="60000"/>
                                    </p:animScale>
                                    <p:animScale>
                                      <p:cBhvr>
                                        <p:cTn id="32" dur="166" decel="50000">
                                          <p:stCondLst>
                                            <p:cond delay="676"/>
                                          </p:stCondLst>
                                        </p:cTn>
                                        <p:tgtEl>
                                          <p:spTgt spid="18"/>
                                        </p:tgtEl>
                                      </p:cBhvr>
                                      <p:to x="100000" y="100000"/>
                                    </p:animScale>
                                    <p:animScale>
                                      <p:cBhvr>
                                        <p:cTn id="33" dur="26">
                                          <p:stCondLst>
                                            <p:cond delay="1312"/>
                                          </p:stCondLst>
                                        </p:cTn>
                                        <p:tgtEl>
                                          <p:spTgt spid="18"/>
                                        </p:tgtEl>
                                      </p:cBhvr>
                                      <p:to x="100000" y="80000"/>
                                    </p:animScale>
                                    <p:animScale>
                                      <p:cBhvr>
                                        <p:cTn id="34" dur="166" decel="50000">
                                          <p:stCondLst>
                                            <p:cond delay="1338"/>
                                          </p:stCondLst>
                                        </p:cTn>
                                        <p:tgtEl>
                                          <p:spTgt spid="18"/>
                                        </p:tgtEl>
                                      </p:cBhvr>
                                      <p:to x="100000" y="100000"/>
                                    </p:animScale>
                                    <p:animScale>
                                      <p:cBhvr>
                                        <p:cTn id="35" dur="26">
                                          <p:stCondLst>
                                            <p:cond delay="1642"/>
                                          </p:stCondLst>
                                        </p:cTn>
                                        <p:tgtEl>
                                          <p:spTgt spid="18"/>
                                        </p:tgtEl>
                                      </p:cBhvr>
                                      <p:to x="100000" y="90000"/>
                                    </p:animScale>
                                    <p:animScale>
                                      <p:cBhvr>
                                        <p:cTn id="36" dur="166" decel="50000">
                                          <p:stCondLst>
                                            <p:cond delay="1668"/>
                                          </p:stCondLst>
                                        </p:cTn>
                                        <p:tgtEl>
                                          <p:spTgt spid="18"/>
                                        </p:tgtEl>
                                      </p:cBhvr>
                                      <p:to x="100000" y="100000"/>
                                    </p:animScale>
                                    <p:animScale>
                                      <p:cBhvr>
                                        <p:cTn id="37" dur="26">
                                          <p:stCondLst>
                                            <p:cond delay="1808"/>
                                          </p:stCondLst>
                                        </p:cTn>
                                        <p:tgtEl>
                                          <p:spTgt spid="18"/>
                                        </p:tgtEl>
                                      </p:cBhvr>
                                      <p:to x="100000" y="95000"/>
                                    </p:animScale>
                                    <p:animScale>
                                      <p:cBhvr>
                                        <p:cTn id="38" dur="166" decel="50000">
                                          <p:stCondLst>
                                            <p:cond delay="1834"/>
                                          </p:stCondLst>
                                        </p:cTn>
                                        <p:tgtEl>
                                          <p:spTgt spid="18"/>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80">
                                          <p:stCondLst>
                                            <p:cond delay="0"/>
                                          </p:stCondLst>
                                        </p:cTn>
                                        <p:tgtEl>
                                          <p:spTgt spid="19"/>
                                        </p:tgtEl>
                                      </p:cBhvr>
                                    </p:animEffect>
                                    <p:anim calcmode="lin" valueType="num">
                                      <p:cBhvr>
                                        <p:cTn id="4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49" dur="26">
                                          <p:stCondLst>
                                            <p:cond delay="650"/>
                                          </p:stCondLst>
                                        </p:cTn>
                                        <p:tgtEl>
                                          <p:spTgt spid="19"/>
                                        </p:tgtEl>
                                      </p:cBhvr>
                                      <p:to x="100000" y="60000"/>
                                    </p:animScale>
                                    <p:animScale>
                                      <p:cBhvr>
                                        <p:cTn id="50" dur="166" decel="50000">
                                          <p:stCondLst>
                                            <p:cond delay="676"/>
                                          </p:stCondLst>
                                        </p:cTn>
                                        <p:tgtEl>
                                          <p:spTgt spid="19"/>
                                        </p:tgtEl>
                                      </p:cBhvr>
                                      <p:to x="100000" y="100000"/>
                                    </p:animScale>
                                    <p:animScale>
                                      <p:cBhvr>
                                        <p:cTn id="51" dur="26">
                                          <p:stCondLst>
                                            <p:cond delay="1312"/>
                                          </p:stCondLst>
                                        </p:cTn>
                                        <p:tgtEl>
                                          <p:spTgt spid="19"/>
                                        </p:tgtEl>
                                      </p:cBhvr>
                                      <p:to x="100000" y="80000"/>
                                    </p:animScale>
                                    <p:animScale>
                                      <p:cBhvr>
                                        <p:cTn id="52" dur="166" decel="50000">
                                          <p:stCondLst>
                                            <p:cond delay="1338"/>
                                          </p:stCondLst>
                                        </p:cTn>
                                        <p:tgtEl>
                                          <p:spTgt spid="19"/>
                                        </p:tgtEl>
                                      </p:cBhvr>
                                      <p:to x="100000" y="100000"/>
                                    </p:animScale>
                                    <p:animScale>
                                      <p:cBhvr>
                                        <p:cTn id="53" dur="26">
                                          <p:stCondLst>
                                            <p:cond delay="1642"/>
                                          </p:stCondLst>
                                        </p:cTn>
                                        <p:tgtEl>
                                          <p:spTgt spid="19"/>
                                        </p:tgtEl>
                                      </p:cBhvr>
                                      <p:to x="100000" y="90000"/>
                                    </p:animScale>
                                    <p:animScale>
                                      <p:cBhvr>
                                        <p:cTn id="54" dur="166" decel="50000">
                                          <p:stCondLst>
                                            <p:cond delay="1668"/>
                                          </p:stCondLst>
                                        </p:cTn>
                                        <p:tgtEl>
                                          <p:spTgt spid="19"/>
                                        </p:tgtEl>
                                      </p:cBhvr>
                                      <p:to x="100000" y="100000"/>
                                    </p:animScale>
                                    <p:animScale>
                                      <p:cBhvr>
                                        <p:cTn id="55" dur="26">
                                          <p:stCondLst>
                                            <p:cond delay="1808"/>
                                          </p:stCondLst>
                                        </p:cTn>
                                        <p:tgtEl>
                                          <p:spTgt spid="19"/>
                                        </p:tgtEl>
                                      </p:cBhvr>
                                      <p:to x="100000" y="95000"/>
                                    </p:animScale>
                                    <p:animScale>
                                      <p:cBhvr>
                                        <p:cTn id="56" dur="166" decel="50000">
                                          <p:stCondLst>
                                            <p:cond delay="1834"/>
                                          </p:stCondLst>
                                        </p:cTn>
                                        <p:tgtEl>
                                          <p:spTgt spid="19"/>
                                        </p:tgtEl>
                                      </p:cBhvr>
                                      <p:to x="100000" y="100000"/>
                                    </p:animScale>
                                  </p:childTnLst>
                                </p:cTn>
                              </p:par>
                            </p:childTnLst>
                          </p:cTn>
                        </p:par>
                      </p:childTnLst>
                    </p:cTn>
                  </p:par>
                  <p:par>
                    <p:cTn id="57" fill="hold" nodeType="clickPar">
                      <p:stCondLst>
                        <p:cond delay="indefinite"/>
                      </p:stCondLst>
                      <p:childTnLst>
                        <p:par>
                          <p:cTn id="58" fill="hold" nodeType="afterGroup">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80">
                                          <p:stCondLst>
                                            <p:cond delay="0"/>
                                          </p:stCondLst>
                                        </p:cTn>
                                        <p:tgtEl>
                                          <p:spTgt spid="10"/>
                                        </p:tgtEl>
                                      </p:cBhvr>
                                    </p:animEffect>
                                    <p:anim calcmode="lin" valueType="num">
                                      <p:cBhvr>
                                        <p:cTn id="6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67" dur="26">
                                          <p:stCondLst>
                                            <p:cond delay="650"/>
                                          </p:stCondLst>
                                        </p:cTn>
                                        <p:tgtEl>
                                          <p:spTgt spid="10"/>
                                        </p:tgtEl>
                                      </p:cBhvr>
                                      <p:to x="100000" y="60000"/>
                                    </p:animScale>
                                    <p:animScale>
                                      <p:cBhvr>
                                        <p:cTn id="68" dur="166" decel="50000">
                                          <p:stCondLst>
                                            <p:cond delay="676"/>
                                          </p:stCondLst>
                                        </p:cTn>
                                        <p:tgtEl>
                                          <p:spTgt spid="10"/>
                                        </p:tgtEl>
                                      </p:cBhvr>
                                      <p:to x="100000" y="100000"/>
                                    </p:animScale>
                                    <p:animScale>
                                      <p:cBhvr>
                                        <p:cTn id="69" dur="26">
                                          <p:stCondLst>
                                            <p:cond delay="1312"/>
                                          </p:stCondLst>
                                        </p:cTn>
                                        <p:tgtEl>
                                          <p:spTgt spid="10"/>
                                        </p:tgtEl>
                                      </p:cBhvr>
                                      <p:to x="100000" y="80000"/>
                                    </p:animScale>
                                    <p:animScale>
                                      <p:cBhvr>
                                        <p:cTn id="70" dur="166" decel="50000">
                                          <p:stCondLst>
                                            <p:cond delay="1338"/>
                                          </p:stCondLst>
                                        </p:cTn>
                                        <p:tgtEl>
                                          <p:spTgt spid="10"/>
                                        </p:tgtEl>
                                      </p:cBhvr>
                                      <p:to x="100000" y="100000"/>
                                    </p:animScale>
                                    <p:animScale>
                                      <p:cBhvr>
                                        <p:cTn id="71" dur="26">
                                          <p:stCondLst>
                                            <p:cond delay="1642"/>
                                          </p:stCondLst>
                                        </p:cTn>
                                        <p:tgtEl>
                                          <p:spTgt spid="10"/>
                                        </p:tgtEl>
                                      </p:cBhvr>
                                      <p:to x="100000" y="90000"/>
                                    </p:animScale>
                                    <p:animScale>
                                      <p:cBhvr>
                                        <p:cTn id="72" dur="166" decel="50000">
                                          <p:stCondLst>
                                            <p:cond delay="1668"/>
                                          </p:stCondLst>
                                        </p:cTn>
                                        <p:tgtEl>
                                          <p:spTgt spid="10"/>
                                        </p:tgtEl>
                                      </p:cBhvr>
                                      <p:to x="100000" y="100000"/>
                                    </p:animScale>
                                    <p:animScale>
                                      <p:cBhvr>
                                        <p:cTn id="73" dur="26">
                                          <p:stCondLst>
                                            <p:cond delay="1808"/>
                                          </p:stCondLst>
                                        </p:cTn>
                                        <p:tgtEl>
                                          <p:spTgt spid="10"/>
                                        </p:tgtEl>
                                      </p:cBhvr>
                                      <p:to x="100000" y="95000"/>
                                    </p:animScale>
                                    <p:animScale>
                                      <p:cBhvr>
                                        <p:cTn id="74" dur="166" decel="50000">
                                          <p:stCondLst>
                                            <p:cond delay="1834"/>
                                          </p:stCondLst>
                                        </p:cTn>
                                        <p:tgtEl>
                                          <p:spTgt spid="10"/>
                                        </p:tgtEl>
                                      </p:cBhvr>
                                      <p:to x="100000" y="100000"/>
                                    </p:animScale>
                                  </p:childTnLst>
                                </p:cTn>
                              </p:par>
                            </p:childTnLst>
                          </p:cTn>
                        </p:par>
                      </p:childTnLst>
                    </p:cTn>
                  </p:par>
                  <p:par>
                    <p:cTn id="75" fill="hold" nodeType="clickPar">
                      <p:stCondLst>
                        <p:cond delay="indefinite"/>
                      </p:stCondLst>
                      <p:childTnLst>
                        <p:par>
                          <p:cTn id="76" fill="hold" nodeType="afterGroup">
                            <p:stCondLst>
                              <p:cond delay="0"/>
                            </p:stCondLst>
                            <p:childTnLst>
                              <p:par>
                                <p:cTn id="77" presetID="8" presetClass="entr" presetSubtype="16" fill="hold" grpId="0" nodeType="click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diamond(in)">
                                      <p:cBhvr>
                                        <p:cTn id="7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 grpId="0"/>
      <p:bldP spid="10"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8369" name="图片 3" descr="3676546_080023402308_2"/>
          <p:cNvPicPr>
            <a:picLocks noChangeAspect="1"/>
          </p:cNvPicPr>
          <p:nvPr/>
        </p:nvPicPr>
        <p:blipFill>
          <a:blip r:embed="rId2"/>
          <a:stretch>
            <a:fillRect/>
          </a:stretch>
        </p:blipFill>
        <p:spPr>
          <a:xfrm>
            <a:off x="353" y="3348"/>
            <a:ext cx="12864741" cy="7229302"/>
          </a:xfrm>
          <a:prstGeom prst="rect">
            <a:avLst/>
          </a:prstGeom>
          <a:noFill/>
          <a:ln w="9525">
            <a:noFill/>
          </a:ln>
        </p:spPr>
      </p:pic>
      <p:pic>
        <p:nvPicPr>
          <p:cNvPr id="58370" name="New picture" hidden="1"/>
          <p:cNvPicPr/>
          <p:nvPr/>
        </p:nvPicPr>
        <p:blipFill>
          <a:blip r:embed="rId3"/>
          <a:stretch>
            <a:fillRect/>
          </a:stretch>
        </p:blipFill>
        <p:spPr>
          <a:xfrm>
            <a:off x="10464800" y="11328400"/>
            <a:ext cx="444500" cy="444500"/>
          </a:xfrm>
          <a:prstGeom prst="cube">
            <a:avLst/>
          </a:prstGeom>
        </p:spPr>
      </p:pic>
    </p:spTree>
  </p:cSld>
  <p:clrMapOvr>
    <a:masterClrMapping/>
  </p:clrMapOvr>
  <p:transition spd="slow">
    <p:fade/>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文本框 7"/>
          <p:cNvSpPr txBox="1"/>
          <p:nvPr/>
        </p:nvSpPr>
        <p:spPr>
          <a:xfrm>
            <a:off x="380703" y="1958886"/>
            <a:ext cx="9937104" cy="4408899"/>
          </a:xfrm>
          <a:prstGeom prst="rect">
            <a:avLst/>
          </a:prstGeom>
          <a:noFill/>
          <a:ln w="9525">
            <a:noFill/>
          </a:ln>
        </p:spPr>
        <p:txBody>
          <a:bodyPr wrap="square">
            <a:spAutoFit/>
          </a:bodyPr>
          <a:lstStyle/>
          <a:p>
            <a:pPr marL="0" indent="307340">
              <a:lnSpc>
                <a:spcPct val="150000"/>
              </a:lnSpc>
            </a:pPr>
            <a:r>
              <a:rPr lang="zh-CN" altLang="en-US" sz="3200">
                <a:solidFill>
                  <a:srgbClr val="C00000"/>
                </a:solidFill>
                <a:latin typeface="黑体" panose="02010609060101010101" charset="-122"/>
                <a:ea typeface="黑体" panose="02010609060101010101" charset="-122"/>
              </a:rPr>
              <a:t>新文化运动时期</a:t>
            </a:r>
            <a:r>
              <a:rPr lang="zh-CN" altLang="en-US" sz="3200">
                <a:latin typeface="黑体" panose="02010609060101010101" charset="-122"/>
                <a:ea typeface="黑体" panose="02010609060101010101" charset="-122"/>
              </a:rPr>
              <a:t>：新诗的“尝试”</a:t>
            </a:r>
            <a:r>
              <a:rPr lang="en-US" altLang="zh-CN" sz="3200">
                <a:latin typeface="黑体" panose="02010609060101010101" charset="-122"/>
                <a:ea typeface="黑体" panose="02010609060101010101" charset="-122"/>
              </a:rPr>
              <a:t>——</a:t>
            </a:r>
            <a:r>
              <a:rPr lang="zh-CN" altLang="en-US" sz="3200">
                <a:latin typeface="黑体" panose="02010609060101010101" charset="-122"/>
                <a:ea typeface="黑体" panose="02010609060101010101" charset="-122"/>
              </a:rPr>
              <a:t>胡适等</a:t>
            </a:r>
          </a:p>
          <a:p>
            <a:pPr marL="0" indent="307340">
              <a:lnSpc>
                <a:spcPct val="150000"/>
              </a:lnSpc>
            </a:pPr>
            <a:r>
              <a:rPr lang="en-US" altLang="zh-CN" sz="3200">
                <a:solidFill>
                  <a:srgbClr val="C00000"/>
                </a:solidFill>
                <a:latin typeface="黑体" panose="02010609060101010101" charset="-122"/>
                <a:ea typeface="黑体" panose="02010609060101010101" charset="-122"/>
              </a:rPr>
              <a:t>20</a:t>
            </a:r>
            <a:r>
              <a:rPr lang="zh-CN" altLang="en-US" sz="3200">
                <a:solidFill>
                  <a:srgbClr val="C00000"/>
                </a:solidFill>
                <a:latin typeface="黑体" panose="02010609060101010101" charset="-122"/>
                <a:ea typeface="黑体" panose="02010609060101010101" charset="-122"/>
              </a:rPr>
              <a:t>年代</a:t>
            </a:r>
            <a:r>
              <a:rPr lang="zh-CN" altLang="en-US" sz="3200">
                <a:latin typeface="黑体" panose="02010609060101010101" charset="-122"/>
                <a:ea typeface="黑体" panose="02010609060101010101" charset="-122"/>
              </a:rPr>
              <a:t>：新诗的奠基与开创</a:t>
            </a:r>
            <a:r>
              <a:rPr lang="en-US" altLang="zh-CN" sz="3200">
                <a:latin typeface="黑体" panose="02010609060101010101" charset="-122"/>
                <a:ea typeface="黑体" panose="02010609060101010101" charset="-122"/>
              </a:rPr>
              <a:t>——</a:t>
            </a:r>
            <a:r>
              <a:rPr lang="zh-CN" altLang="en-US" sz="3200">
                <a:latin typeface="黑体" panose="02010609060101010101" charset="-122"/>
                <a:ea typeface="黑体" panose="02010609060101010101" charset="-122"/>
              </a:rPr>
              <a:t>郭沫若等</a:t>
            </a:r>
          </a:p>
          <a:p>
            <a:pPr marL="0" indent="307340">
              <a:lnSpc>
                <a:spcPct val="150000"/>
              </a:lnSpc>
            </a:pPr>
            <a:r>
              <a:rPr lang="zh-CN" altLang="en-US" sz="3200">
                <a:latin typeface="黑体" panose="02010609060101010101" charset="-122"/>
                <a:ea typeface="黑体" panose="02010609060101010101" charset="-122"/>
              </a:rPr>
              <a:t>新诗的规范</a:t>
            </a:r>
            <a:r>
              <a:rPr lang="en-US" altLang="zh-CN" sz="3200">
                <a:latin typeface="黑体" panose="02010609060101010101" charset="-122"/>
                <a:ea typeface="黑体" panose="02010609060101010101" charset="-122"/>
              </a:rPr>
              <a:t>——</a:t>
            </a:r>
            <a:r>
              <a:rPr lang="zh-CN" altLang="en-US" sz="3200">
                <a:latin typeface="黑体" panose="02010609060101010101" charset="-122"/>
                <a:ea typeface="黑体" panose="02010609060101010101" charset="-122"/>
              </a:rPr>
              <a:t>闻一多、徐志摩与新月派</a:t>
            </a:r>
          </a:p>
          <a:p>
            <a:pPr marL="0" indent="307340">
              <a:lnSpc>
                <a:spcPct val="150000"/>
              </a:lnSpc>
            </a:pPr>
            <a:r>
              <a:rPr lang="en-US" altLang="zh-CN" sz="3200">
                <a:solidFill>
                  <a:srgbClr val="C00000"/>
                </a:solidFill>
                <a:latin typeface="黑体" panose="02010609060101010101" charset="-122"/>
                <a:ea typeface="黑体" panose="02010609060101010101" charset="-122"/>
              </a:rPr>
              <a:t>30</a:t>
            </a:r>
            <a:r>
              <a:rPr lang="zh-CN" altLang="en-US" sz="3200">
                <a:solidFill>
                  <a:srgbClr val="C00000"/>
                </a:solidFill>
                <a:latin typeface="黑体" panose="02010609060101010101" charset="-122"/>
                <a:ea typeface="黑体" panose="02010609060101010101" charset="-122"/>
              </a:rPr>
              <a:t>年代</a:t>
            </a:r>
            <a:r>
              <a:rPr lang="zh-CN" altLang="en-US" sz="3200">
                <a:latin typeface="黑体" panose="02010609060101010101" charset="-122"/>
                <a:ea typeface="黑体" panose="02010609060101010101" charset="-122"/>
              </a:rPr>
              <a:t>：新诗的拓展与创新</a:t>
            </a:r>
            <a:r>
              <a:rPr lang="en-US" altLang="zh-CN" sz="3200">
                <a:latin typeface="黑体" panose="02010609060101010101" charset="-122"/>
                <a:ea typeface="黑体" panose="02010609060101010101" charset="-122"/>
              </a:rPr>
              <a:t>——</a:t>
            </a:r>
            <a:r>
              <a:rPr lang="zh-CN" altLang="en-US" sz="3200">
                <a:latin typeface="黑体" panose="02010609060101010101" charset="-122"/>
                <a:ea typeface="黑体" panose="02010609060101010101" charset="-122"/>
              </a:rPr>
              <a:t>戴望舒、</a:t>
            </a:r>
            <a:endParaRPr lang="en-US" altLang="zh-CN" sz="3200">
              <a:latin typeface="黑体" panose="02010609060101010101" charset="-122"/>
              <a:ea typeface="黑体" panose="02010609060101010101" charset="-122"/>
            </a:endParaRPr>
          </a:p>
          <a:p>
            <a:pPr marL="0" indent="307340">
              <a:lnSpc>
                <a:spcPct val="150000"/>
              </a:lnSpc>
            </a:pPr>
            <a:r>
              <a:rPr lang="zh-CN" altLang="en-US" sz="3200">
                <a:latin typeface="黑体" panose="02010609060101010101" charset="-122"/>
                <a:ea typeface="黑体" panose="02010609060101010101" charset="-122"/>
              </a:rPr>
              <a:t>卞之琳与现代派诗</a:t>
            </a:r>
          </a:p>
          <a:p>
            <a:pPr marL="0" indent="307340">
              <a:lnSpc>
                <a:spcPct val="150000"/>
              </a:lnSpc>
            </a:pPr>
            <a:r>
              <a:rPr lang="en-US" altLang="zh-CN" sz="3200">
                <a:solidFill>
                  <a:srgbClr val="C00000"/>
                </a:solidFill>
                <a:latin typeface="黑体" panose="02010609060101010101" charset="-122"/>
                <a:ea typeface="黑体" panose="02010609060101010101" charset="-122"/>
              </a:rPr>
              <a:t>40</a:t>
            </a:r>
            <a:r>
              <a:rPr lang="zh-CN" altLang="en-US" sz="3200">
                <a:solidFill>
                  <a:srgbClr val="C00000"/>
                </a:solidFill>
                <a:latin typeface="黑体" panose="02010609060101010101" charset="-122"/>
                <a:ea typeface="黑体" panose="02010609060101010101" charset="-122"/>
              </a:rPr>
              <a:t>年代</a:t>
            </a:r>
            <a:r>
              <a:rPr lang="zh-CN" altLang="en-US" sz="3200">
                <a:latin typeface="黑体" panose="02010609060101010101" charset="-122"/>
                <a:ea typeface="黑体" panose="02010609060101010101" charset="-122"/>
              </a:rPr>
              <a:t>：新诗的成熟与深化</a:t>
            </a:r>
            <a:r>
              <a:rPr lang="en-US" altLang="zh-CN" sz="3200">
                <a:latin typeface="黑体" panose="02010609060101010101" charset="-122"/>
                <a:ea typeface="黑体" panose="02010609060101010101" charset="-122"/>
              </a:rPr>
              <a:t>——</a:t>
            </a:r>
            <a:r>
              <a:rPr lang="zh-CN" altLang="en-US" sz="3200">
                <a:latin typeface="黑体" panose="02010609060101010101" charset="-122"/>
                <a:ea typeface="黑体" panose="02010609060101010101" charset="-122"/>
              </a:rPr>
              <a:t>艾青、穆旦与九叶派</a:t>
            </a:r>
          </a:p>
        </p:txBody>
      </p:sp>
      <p:sp>
        <p:nvSpPr>
          <p:cNvPr id="7" name="文本框 6"/>
          <p:cNvSpPr txBox="1"/>
          <p:nvPr/>
        </p:nvSpPr>
        <p:spPr>
          <a:xfrm>
            <a:off x="1317053" y="864865"/>
            <a:ext cx="6480720" cy="830997"/>
          </a:xfrm>
          <a:prstGeom prst="rect">
            <a:avLst/>
          </a:prstGeom>
          <a:noFill/>
          <a:ln w="9525">
            <a:noFill/>
          </a:ln>
        </p:spPr>
        <p:txBody>
          <a:bodyPr wrap="square">
            <a:spAutoFit/>
          </a:bodyPr>
          <a:lstStyle>
            <a:defPPr>
              <a:defRPr lang="zh-CN"/>
            </a:defPPr>
            <a:lvl1pPr marL="0" indent="0">
              <a:defRPr sz="4800" b="1">
                <a:solidFill>
                  <a:srgbClr val="FF0000"/>
                </a:solidFill>
                <a:latin typeface="微软雅黑" panose="020b0503020204020204" charset="-122"/>
                <a:ea typeface="微软雅黑"/>
              </a:defRPr>
            </a:lvl1pPr>
          </a:lstStyle>
          <a:p>
            <a:r>
              <a:rPr lang="zh-CN" altLang="en-US"/>
              <a:t>中国现代诗的发展脉络</a:t>
            </a:r>
          </a:p>
        </p:txBody>
      </p:sp>
      <p:pic>
        <p:nvPicPr>
          <p:cNvPr id="2" name="图片 1"/>
          <p:cNvPicPr>
            <a:picLocks noChangeAspect="1"/>
          </p:cNvPicPr>
          <p:nvPr/>
        </p:nvPicPr>
        <p:blipFill>
          <a:blip r:embed="rId2"/>
          <a:stretch>
            <a:fillRect/>
          </a:stretch>
        </p:blipFill>
        <p:spPr>
          <a:xfrm>
            <a:off x="8930269" y="663997"/>
            <a:ext cx="3514979" cy="489654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740108" y="880021"/>
          <a:ext cx="11233524" cy="6208225"/>
        </p:xfrm>
        <a:graphic>
          <a:graphicData uri="http://schemas.openxmlformats.org/drawingml/2006/table">
            <a:tbl>
              <a:tblPr firstRow="1" bandRow="1">
                <a:tableStyleId>{5940675A-B579-460E-94D1-54222C63F5DA}</a:tableStyleId>
              </a:tblPr>
              <a:tblGrid>
                <a:gridCol w="1526540"/>
                <a:gridCol w="3076080"/>
                <a:gridCol w="2684676"/>
                <a:gridCol w="3946228"/>
              </a:tblGrid>
              <a:tr h="367688">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流派</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特点</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代表人物</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代表作品</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161119">
                <a:tc>
                  <a:txBody>
                    <a:bodyPr vert="horz" wrap="square"/>
                    <a:lstStyle/>
                    <a:p>
                      <a:pPr indent="0" algn="ctr">
                        <a:buNone/>
                      </a:pPr>
                      <a:r>
                        <a:rPr lang="en-US" sz="2400" b="0" err="1">
                          <a:solidFill>
                            <a:srgbClr val="C00000"/>
                          </a:solidFill>
                          <a:latin typeface="黑体" panose="02010609060101010101" charset="-122"/>
                          <a:ea typeface="黑体" panose="02010609060101010101" charset="-122"/>
                          <a:cs typeface="新宋体" panose="02010609030101010101" charset="-122"/>
                        </a:rPr>
                        <a:t>湖畔派</a:t>
                      </a:r>
                      <a:endParaRPr lang="en-US" altLang="en-US" sz="2400" b="0">
                        <a:solidFill>
                          <a:srgbClr val="C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因该流派诗人多聚集在西子湖畔而得名，是中国新诗最早的一个流派，以吟唱爱情的主要内容。</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冯雪峰、汪静之、应修人、潘漠华</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冯雪峰《伊在》《卖花少女》，汪静之《蕙的风》《我是死寂的海水》，应修人《含苞》，潘漠华《离家》</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1471387">
                <a:tc>
                  <a:txBody>
                    <a:bodyPr vert="horz" wrap="square"/>
                    <a:lstStyle/>
                    <a:p>
                      <a:pPr marL="0" indent="0" algn="ctr" defTabSz="964565" rtl="0" eaLnBrk="1" latinLnBrk="0" hangingPunct="1">
                        <a:buNone/>
                      </a:pPr>
                      <a:r>
                        <a:rPr lang="en-US" sz="2400" b="0" kern="1200" err="1">
                          <a:solidFill>
                            <a:srgbClr val="C00000"/>
                          </a:solidFill>
                          <a:latin typeface="黑体" panose="02010609060101010101" charset="-122"/>
                          <a:ea typeface="黑体" panose="02010609060101010101" charset="-122"/>
                          <a:cs typeface="新宋体" panose="02010609030101010101" charset="-122"/>
                        </a:rPr>
                        <a:t>新月派</a:t>
                      </a:r>
                      <a:endParaRPr lang="en-US" altLang="en-US" sz="2400" b="0" kern="1200">
                        <a:solidFill>
                          <a:srgbClr val="C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a:solidFill>
                            <a:srgbClr val="000000"/>
                          </a:solidFill>
                          <a:latin typeface="黑体" panose="02010609060101010101" charset="-122"/>
                          <a:ea typeface="黑体" panose="02010609060101010101" charset="-122"/>
                          <a:cs typeface="新宋体" panose="02010609030101010101" charset="-122"/>
                        </a:rPr>
                        <a:t>提倡为艺术而艺术的唯美写作。</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a:solidFill>
                            <a:srgbClr val="000000"/>
                          </a:solidFill>
                          <a:latin typeface="黑体" panose="02010609060101010101" charset="-122"/>
                          <a:ea typeface="黑体" panose="02010609060101010101" charset="-122"/>
                          <a:cs typeface="新宋体" panose="02010609030101010101" charset="-122"/>
                        </a:rPr>
                        <a:t>徐志摩、方令儒、朱湘、陈梦家、闻一多、林徽因</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徐志摩《沙扬娜拉》《再别康桥》，闻一多《死水》《红烛》，朱湘《采莲曲》等</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r h="2208031">
                <a:tc>
                  <a:txBody>
                    <a:bodyPr vert="horz" wrap="square"/>
                    <a:lstStyle/>
                    <a:p>
                      <a:pPr marL="0" indent="0" algn="ctr" defTabSz="964565" rtl="0" eaLnBrk="1" latinLnBrk="0" hangingPunct="1">
                        <a:buNone/>
                      </a:pPr>
                      <a:r>
                        <a:rPr lang="en-US" sz="2400" b="0" kern="1200" err="1">
                          <a:solidFill>
                            <a:srgbClr val="C00000"/>
                          </a:solidFill>
                          <a:latin typeface="黑体" panose="02010609060101010101" charset="-122"/>
                          <a:ea typeface="黑体" panose="02010609060101010101" charset="-122"/>
                          <a:cs typeface="新宋体" panose="02010609030101010101" charset="-122"/>
                        </a:rPr>
                        <a:t>象征派</a:t>
                      </a:r>
                      <a:endParaRPr lang="en-US" altLang="en-US" sz="2400" b="0" kern="1200">
                        <a:solidFill>
                          <a:srgbClr val="C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早期现代诗歌的一个分支，更具有独立的象征主义特征。</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a:solidFill>
                            <a:srgbClr val="000000"/>
                          </a:solidFill>
                          <a:latin typeface="黑体" panose="02010609060101010101" charset="-122"/>
                          <a:ea typeface="黑体" panose="02010609060101010101" charset="-122"/>
                          <a:cs typeface="新宋体" panose="02010609030101010101" charset="-122"/>
                        </a:rPr>
                        <a:t>李金发、王独清、穆木天、冯乃超、胡也频、蓬子</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王独清《但丁墓旁》，李金发《弃妇》《我背负了……》《里昂的车中》，胡也频《旷野》，穆木天《落花》《烟雨中》</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
        <p:nvSpPr>
          <p:cNvPr id="4" name="矩形 3"/>
          <p:cNvSpPr/>
          <p:nvPr/>
        </p:nvSpPr>
        <p:spPr>
          <a:xfrm>
            <a:off x="3693071" y="110580"/>
            <a:ext cx="5724644" cy="769441"/>
          </a:xfrm>
          <a:prstGeom prst="rect">
            <a:avLst/>
          </a:prstGeom>
          <a:noFill/>
          <a:ln w="9525">
            <a:noFill/>
          </a:ln>
        </p:spPr>
        <p:txBody>
          <a:bodyPr wrap="square">
            <a:spAutoFit/>
          </a:bodyPr>
          <a:lstStyle/>
          <a:p>
            <a:r>
              <a:rPr lang="zh-CN" altLang="en-US" sz="4400" b="1">
                <a:solidFill>
                  <a:srgbClr val="FF0000"/>
                </a:solidFill>
                <a:latin typeface="微软雅黑" panose="020b0503020204020204" charset="-122"/>
                <a:ea typeface="微软雅黑"/>
              </a:rPr>
              <a:t>早期新诗的主要流派</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4"/>
          <p:cNvGraphicFramePr>
            <a:graphicFrameLocks noGrp="1"/>
          </p:cNvGraphicFramePr>
          <p:nvPr>
            <p:custDataLst>
              <p:tags r:id="rId2"/>
            </p:custDataLst>
          </p:nvPr>
        </p:nvGraphicFramePr>
        <p:xfrm>
          <a:off x="240586" y="599480"/>
          <a:ext cx="12377577" cy="6537582"/>
        </p:xfrm>
        <a:graphic>
          <a:graphicData uri="http://schemas.openxmlformats.org/drawingml/2006/table">
            <a:tbl>
              <a:tblPr firstRow="1" bandRow="1">
                <a:tableStyleId>{93296810-A885-4BE3-A3E7-6D5BEEA58F35}</a:tableStyleId>
              </a:tblPr>
              <a:tblGrid>
                <a:gridCol w="1296670"/>
                <a:gridCol w="4473219"/>
                <a:gridCol w="2443582"/>
                <a:gridCol w="4164106"/>
              </a:tblGrid>
              <a:tr h="500380">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流派</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特点</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代表人物</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lgn="ctr">
                        <a:buNone/>
                      </a:pPr>
                      <a:r>
                        <a:rPr lang="en-US" sz="2400" b="0" err="1">
                          <a:solidFill>
                            <a:srgbClr val="000000"/>
                          </a:solidFill>
                          <a:latin typeface="黑体" panose="02010609060101010101" charset="-122"/>
                          <a:ea typeface="黑体" panose="02010609060101010101" charset="-122"/>
                          <a:cs typeface="新宋体" panose="02010609030101010101" charset="-122"/>
                        </a:rPr>
                        <a:t>代表作品</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648081">
                <a:tc>
                  <a:txBody>
                    <a:bodyPr vert="horz" wrap="square"/>
                    <a:lstStyle/>
                    <a:p>
                      <a:pPr marL="0" indent="0" algn="ctr" defTabSz="964565" rtl="0" eaLnBrk="1" latinLnBrk="0" hangingPunct="1">
                        <a:buNone/>
                      </a:pPr>
                      <a:r>
                        <a:rPr lang="en-US" sz="2400" b="0" kern="1200" err="1">
                          <a:solidFill>
                            <a:srgbClr val="C00000"/>
                          </a:solidFill>
                          <a:latin typeface="黑体" panose="02010609060101010101" charset="-122"/>
                          <a:ea typeface="黑体" panose="02010609060101010101" charset="-122"/>
                          <a:cs typeface="新宋体" panose="02010609030101010101" charset="-122"/>
                        </a:rPr>
                        <a:t>现代派</a:t>
                      </a:r>
                      <a:endParaRPr lang="en-US" altLang="en-US" sz="2400" b="0" kern="1200">
                        <a:solidFill>
                          <a:srgbClr val="C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他们坚持“纯诗”的概念，主张借鉴西方现代艺术手法，重视诗的思维、情绪，但并不注重诗的音乐性和外在的格律形式</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卞之琳、戴望舒、何其芳、废名、徐迟、金克木、施蛰存</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卞之琳《断章》，戴望舒《雨巷》《我用残损的手掌》，何其芳《预言》《花环》</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182427">
                <a:tc>
                  <a:txBody>
                    <a:bodyPr vert="horz" wrap="square"/>
                    <a:lstStyle/>
                    <a:p>
                      <a:pPr marL="0" indent="0" algn="ctr" defTabSz="964565" rtl="0" eaLnBrk="1" latinLnBrk="0" hangingPunct="1">
                        <a:buNone/>
                      </a:pPr>
                      <a:r>
                        <a:rPr lang="en-US" sz="2400" b="0" kern="1200" err="1">
                          <a:solidFill>
                            <a:srgbClr val="C00000"/>
                          </a:solidFill>
                          <a:latin typeface="黑体" panose="02010609060101010101" charset="-122"/>
                          <a:ea typeface="黑体" panose="02010609060101010101" charset="-122"/>
                          <a:cs typeface="新宋体" panose="02010609030101010101" charset="-122"/>
                        </a:rPr>
                        <a:t>七月派</a:t>
                      </a:r>
                      <a:endParaRPr lang="en-US" altLang="en-US" sz="2400" b="0" kern="1200">
                        <a:solidFill>
                          <a:srgbClr val="C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a:solidFill>
                            <a:srgbClr val="000000"/>
                          </a:solidFill>
                          <a:latin typeface="黑体" panose="02010609060101010101" charset="-122"/>
                          <a:ea typeface="黑体" panose="02010609060101010101" charset="-122"/>
                          <a:cs typeface="新宋体" panose="02010609030101010101" charset="-122"/>
                        </a:rPr>
                        <a:t>这一流派的诗人大多经历过人生的重大起落沉浮，深陷政治冤狱几十年，新时期得以“鲜花重放”，是跨越了三个时代的诗歌流派</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牛汉、艾青、罗洛、曾卓、绿原、鲁藜、彭燕郊、邹荻帆、胡风</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牛汉《我的家》《半棵树》《华南虎》，艾青《大堰河——我的保姆》《雪落在中国的土地上》《礁石》，邹荻帆《花与果实》《走向北方》，曾卓《栏杆与火》《悬崖边的树》</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1182427">
                <a:tc>
                  <a:txBody>
                    <a:bodyPr vert="horz" wrap="square"/>
                    <a:lstStyle/>
                    <a:p>
                      <a:pPr marL="0" indent="0" algn="ctr" defTabSz="964565" rtl="0" eaLnBrk="1" latinLnBrk="0" hangingPunct="1">
                        <a:buNone/>
                      </a:pPr>
                      <a:r>
                        <a:rPr lang="en-US" sz="2400" b="0" kern="1200" err="1">
                          <a:solidFill>
                            <a:srgbClr val="C00000"/>
                          </a:solidFill>
                          <a:latin typeface="黑体" panose="02010609060101010101" charset="-122"/>
                          <a:ea typeface="黑体" panose="02010609060101010101" charset="-122"/>
                          <a:cs typeface="新宋体" panose="02010609030101010101" charset="-122"/>
                        </a:rPr>
                        <a:t>九叶派</a:t>
                      </a:r>
                      <a:endParaRPr lang="en-US" altLang="en-US" sz="2400" b="0" kern="1200">
                        <a:solidFill>
                          <a:srgbClr val="C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由九位诗人组成。他们努力融合中国古典诗歌和西方现代诗歌的语言风格，追求诗歌的现实性、象征性和哲理性，注重诗人内心独特的感受</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辛笛、陈敬容、郑敏、杜运燮、唐祈、穆旦、袁可嘉等</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vert="horz" wrap="square"/>
                    <a:lstStyle/>
                    <a:p>
                      <a:pPr indent="0">
                        <a:buNone/>
                      </a:pPr>
                      <a:r>
                        <a:rPr lang="en-US" sz="2400" b="0" err="1">
                          <a:solidFill>
                            <a:srgbClr val="000000"/>
                          </a:solidFill>
                          <a:latin typeface="黑体" panose="02010609060101010101" charset="-122"/>
                          <a:ea typeface="黑体" panose="02010609060101010101" charset="-122"/>
                          <a:cs typeface="新宋体" panose="02010609030101010101" charset="-122"/>
                        </a:rPr>
                        <a:t>陈敬容《珠和觅珠人》，穆旦《赞美》《森林之魅》等。</a:t>
                      </a:r>
                      <a:endParaRPr lang="en-US" altLang="en-US" sz="2400" b="0">
                        <a:solidFill>
                          <a:srgbClr val="000000"/>
                        </a:solidFill>
                        <a:latin typeface="黑体" panose="02010609060101010101" charset="-122"/>
                        <a:ea typeface="黑体" panose="02010609060101010101" charset="-122"/>
                        <a:cs typeface="新宋体" panose="02010609030101010101"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sp>
        <p:nvSpPr>
          <p:cNvPr id="6" name="矩形 5"/>
          <p:cNvSpPr/>
          <p:nvPr/>
        </p:nvSpPr>
        <p:spPr>
          <a:xfrm>
            <a:off x="3837087" y="0"/>
            <a:ext cx="5724644" cy="769441"/>
          </a:xfrm>
          <a:prstGeom prst="rect">
            <a:avLst/>
          </a:prstGeom>
          <a:noFill/>
          <a:ln w="9525">
            <a:noFill/>
          </a:ln>
        </p:spPr>
        <p:txBody>
          <a:bodyPr wrap="square">
            <a:spAutoFit/>
          </a:bodyPr>
          <a:lstStyle/>
          <a:p>
            <a:r>
              <a:rPr lang="zh-CN" altLang="en-US" sz="4400" b="1">
                <a:solidFill>
                  <a:srgbClr val="FF0000"/>
                </a:solidFill>
                <a:latin typeface="微软雅黑" panose="020b0503020204020204" charset="-122"/>
                <a:ea typeface="微软雅黑"/>
              </a:rPr>
              <a:t>早期新诗的主要流派</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773191" y="1600101"/>
            <a:ext cx="7344816" cy="4515660"/>
          </a:xfrm>
          <a:prstGeom prst="rect">
            <a:avLst/>
          </a:prstGeom>
        </p:spPr>
        <p:txBody>
          <a:bodyPr wrap="square">
            <a:spAutoFit/>
          </a:bodyPr>
          <a:lstStyle/>
          <a:p>
            <a:pPr>
              <a:lnSpc>
                <a:spcPct val="150000"/>
              </a:lnSpc>
            </a:pPr>
            <a:r>
              <a:rPr lang="zh-CN" altLang="en-US" sz="2800">
                <a:latin typeface="黑体" panose="02010609060101010101" charset="-122"/>
                <a:ea typeface="黑体" panose="02010609060101010101" charset="-122"/>
              </a:rPr>
              <a:t>    郭沫若</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女神</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五四时期狂飙突进、反帝反封建的时代精神。</a:t>
            </a:r>
          </a:p>
          <a:p>
            <a:pPr>
              <a:lnSpc>
                <a:spcPct val="150000"/>
              </a:lnSpc>
            </a:pPr>
            <a:r>
              <a:rPr lang="zh-CN" altLang="en-US" sz="2800">
                <a:latin typeface="黑体" panose="02010609060101010101" charset="-122"/>
                <a:ea typeface="黑体" panose="02010609060101010101" charset="-122"/>
              </a:rPr>
              <a:t>    戴望舒</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雨巷</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大革命前后知识分子的思想形态和精神风貌的真实写照。</a:t>
            </a:r>
          </a:p>
          <a:p>
            <a:pPr>
              <a:lnSpc>
                <a:spcPct val="150000"/>
              </a:lnSpc>
            </a:pPr>
            <a:r>
              <a:rPr lang="zh-CN" altLang="en-US" sz="2800">
                <a:latin typeface="黑体" panose="02010609060101010101" charset="-122"/>
                <a:ea typeface="黑体" panose="02010609060101010101" charset="-122"/>
              </a:rPr>
              <a:t>    艾青</a:t>
            </a:r>
            <a:r>
              <a:rPr lang="en-US" altLang="zh-CN" sz="2800">
                <a:latin typeface="黑体" panose="02010609060101010101" charset="-122"/>
                <a:ea typeface="黑体" panose="02010609060101010101" charset="-122"/>
              </a:rPr>
              <a:t>——</a:t>
            </a:r>
            <a:r>
              <a:rPr lang="zh-CN" altLang="en-US" sz="2800">
                <a:latin typeface="黑体" panose="02010609060101010101" charset="-122"/>
                <a:ea typeface="黑体" panose="02010609060101010101" charset="-122"/>
              </a:rPr>
              <a:t>三四十年代战争与和平、革命与救亡的严酷斗争和中国社会变迁与民族情绪的“吹号者”。</a:t>
            </a:r>
          </a:p>
        </p:txBody>
      </p:sp>
      <p:sp>
        <p:nvSpPr>
          <p:cNvPr id="8" name="文本框 7"/>
          <p:cNvSpPr txBox="1"/>
          <p:nvPr/>
        </p:nvSpPr>
        <p:spPr>
          <a:xfrm>
            <a:off x="4701183" y="808013"/>
            <a:ext cx="8352928" cy="646331"/>
          </a:xfrm>
          <a:prstGeom prst="rect">
            <a:avLst/>
          </a:prstGeom>
          <a:noFill/>
          <a:ln w="9525">
            <a:noFill/>
          </a:ln>
        </p:spPr>
        <p:txBody>
          <a:bodyPr wrap="square">
            <a:spAutoFit/>
          </a:bodyPr>
          <a:lstStyle>
            <a:defPPr>
              <a:defRPr lang="zh-CN"/>
            </a:defPPr>
            <a:lvl1pPr marL="0" indent="0">
              <a:defRPr sz="4800" b="1">
                <a:solidFill>
                  <a:srgbClr val="FF0000"/>
                </a:solidFill>
                <a:latin typeface="微软雅黑" panose="020b0503020204020204" charset="-122"/>
                <a:ea typeface="微软雅黑"/>
              </a:defRPr>
            </a:lvl1pPr>
          </a:lstStyle>
          <a:p>
            <a:r>
              <a:rPr lang="zh-CN" altLang="en-US" sz="3600">
                <a:sym typeface="+mn-ea"/>
              </a:rPr>
              <a:t>新诗发展及其代表与时代精神的变化</a:t>
            </a:r>
          </a:p>
        </p:txBody>
      </p:sp>
      <p:pic>
        <p:nvPicPr>
          <p:cNvPr id="3" name="图片 2"/>
          <p:cNvPicPr>
            <a:picLocks noChangeAspect="1"/>
          </p:cNvPicPr>
          <p:nvPr/>
        </p:nvPicPr>
        <p:blipFill>
          <a:blip r:embed="rId2"/>
          <a:stretch>
            <a:fillRect/>
          </a:stretch>
        </p:blipFill>
        <p:spPr>
          <a:xfrm>
            <a:off x="380704" y="628221"/>
            <a:ext cx="4104456" cy="594043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tags/tag1.xml><?xml version="1.0" encoding="utf-8"?>
<p:tagLst xmlns:p="http://schemas.openxmlformats.org/presentationml/2006/main">
  <p:tag name="KSO_WM_UNIT_PLACING_PICTURE_USER_VIEWPORT" val="{&quot;height&quot;:8072,&quot;width&quot;:14355}"/>
  <p:tag name="REFSHAPE" val="457700876"/>
</p:tagLst>
</file>

<file path=ppt/tags/tag10.xml><?xml version="1.0" encoding="utf-8"?>
<p:tagLst xmlns:p="http://schemas.openxmlformats.org/presentationml/2006/main">
  <p:tag name="GENSWF_ADVANCE_TIME" val="5"/>
  <p:tag name="ISPRING_CUSTOM_TIMING_USED" val="1"/>
  <p:tag name="ISPRING_SLIDE_ID_2" val="{98373076-2998-40D8-8A9E-6DA4F1D20ACF}"/>
</p:tagLst>
</file>

<file path=ppt/tags/tag11.xml><?xml version="1.0" encoding="utf-8"?>
<p:tagLst xmlns:p="http://schemas.openxmlformats.org/presentationml/2006/main">
  <p:tag name="GENSWF_ADVANCE_TIME" val="5"/>
  <p:tag name="ISPRING_CUSTOM_TIMING_USED" val="1"/>
  <p:tag name="ISPRING_SLIDE_ID_2" val="{98373076-2998-40D8-8A9E-6DA4F1D20ACF}"/>
</p:tagLst>
</file>

<file path=ppt/tags/tag12.xml><?xml version="1.0" encoding="utf-8"?>
<p:tagLst xmlns:p="http://schemas.openxmlformats.org/presentationml/2006/main">
  <p:tag name="GENSWF_ADVANCE_TIME" val="5"/>
  <p:tag name="ISPRING_CUSTOM_TIMING_USED" val="1"/>
  <p:tag name="ISPRING_SLIDE_ID_2" val="{77F8FDB7-3558-4317-8A77-678E22367803}"/>
</p:tagLst>
</file>

<file path=ppt/tags/tag1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xml><?xml version="1.0" encoding="utf-8"?>
<p:tagLst xmlns:p="http://schemas.openxmlformats.org/presentationml/2006/main">
  <p:tag name="KSO_WM_UNIT_PLACING_PICTURE_USER_VIEWPORT" val="{&quot;height&quot;:5298,&quot;width&quot;:20236}"/>
</p:tagLst>
</file>

<file path=ppt/tags/tag3.xml><?xml version="1.0" encoding="utf-8"?>
<p:tagLst xmlns:p="http://schemas.openxmlformats.org/presentationml/2006/main">
  <p:tag name="KSO_WM_BEAUTIFY_FLAG" val="#wm#"/>
  <p:tag name="KSO_WM_TEMPLATE_CATEGORY" val="custom"/>
  <p:tag name="KSO_WM_TEMPLATE_INDEX" val="160111"/>
</p:tagLst>
</file>

<file path=ppt/tags/tag4.xml><?xml version="1.0" encoding="utf-8"?>
<p:tagLst xmlns:p="http://schemas.openxmlformats.org/presentationml/2006/main">
  <p:tag name="KSO_WM_UNIT_PLACING_PICTURE_USER_VIEWPORT" val="{&quot;height&quot;:5340,&quot;width&quot;:9600}"/>
  <p:tag name="REFSHAPE" val="170767348"/>
</p:tagLst>
</file>

<file path=ppt/tags/tag5.xml><?xml version="1.0" encoding="utf-8"?>
<p:tagLst xmlns:p="http://schemas.openxmlformats.org/presentationml/2006/main">
  <p:tag name="KSO_WM_UNIT_TABLE_BEAUTIFY" val="smartTable{ad332c66-18f0-47ef-b3e1-2836eaa13fd7}"/>
</p:tagLst>
</file>

<file path=ppt/tags/tag6.xml><?xml version="1.0" encoding="utf-8"?>
<p:tagLst xmlns:p="http://schemas.openxmlformats.org/presentationml/2006/main">
  <p:tag name="KSO_WM_UNIT_TABLE_BEAUTIFY" val="smartTable{6fe43db2-5dd5-4503-b123-3cdc9de6e189}"/>
</p:tagLst>
</file>

<file path=ppt/tags/tag7.xml><?xml version="1.0" encoding="utf-8"?>
<p:tagLst xmlns:p="http://schemas.openxmlformats.org/presentationml/2006/main">
  <p:tag name="GENSWF_ADVANCE_TIME" val="5"/>
  <p:tag name="ISPRING_CUSTOM_TIMING_USED" val="1"/>
  <p:tag name="ISPRING_SLIDE_ID_2" val="{7867B293-6DEA-4730-AE96-0A0EE27C0307}"/>
</p:tagLst>
</file>

<file path=ppt/tags/tag8.xml><?xml version="1.0" encoding="utf-8"?>
<p:tagLst xmlns:p="http://schemas.openxmlformats.org/presentationml/2006/main">
  <p:tag name="GENSWF_ADVANCE_TIME" val="5"/>
  <p:tag name="ISPRING_CUSTOM_TIMING_USED" val="1"/>
  <p:tag name="ISPRING_SLIDE_ID_2" val="{7867B293-6DEA-4730-AE96-0A0EE27C0307}"/>
</p:tagLst>
</file>

<file path=ppt/tags/tag9.xml><?xml version="1.0" encoding="utf-8"?>
<p:tagLst xmlns:p="http://schemas.openxmlformats.org/presentationml/2006/main">
  <p:tag name="GENSWF_ADVANCE_TIME" val="5"/>
  <p:tag name="ISPRING_CUSTOM_TIMING_USED" val="1"/>
  <p:tag name="ISPRING_SLIDE_ID_2" val="{7867B293-6DEA-4730-AE96-0A0EE27C0307}"/>
</p:tagLst>
</file>

<file path=ppt/theme/theme1.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277</Paragraphs>
  <Slides>50</Slides>
  <Notes>7</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50</vt:i4>
      </vt:variant>
    </vt:vector>
  </HeadingPairs>
  <TitlesOfParts>
    <vt:vector baseType="lpstr" size="65">
      <vt:lpstr>Arial</vt:lpstr>
      <vt:lpstr>微软雅黑</vt:lpstr>
      <vt:lpstr>Roboto Black</vt:lpstr>
      <vt:lpstr>Roboto Medium</vt:lpstr>
      <vt:lpstr>Source Sans Pro</vt:lpstr>
      <vt:lpstr>Calibri Light</vt:lpstr>
      <vt:lpstr>Calibri</vt:lpstr>
      <vt:lpstr>Times New Roman</vt:lpstr>
      <vt:lpstr>黑体</vt:lpstr>
      <vt:lpstr>新宋体</vt:lpstr>
      <vt:lpstr>宋体</vt:lpstr>
      <vt:lpstr>方正隶变简体</vt:lpstr>
      <vt:lpstr>隶书</vt:lpstr>
      <vt:lpstr>楷体</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31</dc:title>
  <cp:revision>97</cp:revision>
  <dcterms:created xsi:type="dcterms:W3CDTF">2016-09-19T15:34:00Z</dcterms:created>
  <dcterms:modified xsi:type="dcterms:W3CDTF">2020-09-08T03:38:30Z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2052-11.1.0.9513</vt:lpwstr>
  </property>
</Properties>
</file>