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30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fill>
          <a:solidFill>
            <a:schemeClr val="accent6">
              <a:tint val="20000"/>
            </a:schemeClr>
          </a:solidFill>
        </a:fill>
      </a:tcStyle>
    </a:band1H>
    <a:band1V>
      <a:tcStyle>
        <a:fill>
          <a:solidFill>
            <a:schemeClr val="accent6">
              <a:tint val="20000"/>
            </a:schemeClr>
          </a:solidFill>
        </a:fill>
      </a:tcStyle>
    </a:band1V>
    <a:lastCol>
      <a:tcTxStyle b="on"/>
    </a:lastCol>
    <a:firstCol>
      <a:tcTxStyle b="on"/>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tags" Target="tags/tag113.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 Id="rId7"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4.xml" TargetMode="Internal" /><Relationship Id="rId3" Type="http://schemas.openxmlformats.org/officeDocument/2006/relationships/tags" Target="../tags/tag7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tags" Target="../tags/tag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tags" Target="../tags/tag8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9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tags" Target="../tags/tag9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 Id="rId3" Type="http://schemas.openxmlformats.org/officeDocument/2006/relationships/tags" Target="../tags/tag6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 Id="rId3" Type="http://schemas.openxmlformats.org/officeDocument/2006/relationships/tags" Target="../tags/tag9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 Id="rId3" Type="http://schemas.openxmlformats.org/officeDocument/2006/relationships/image" Target="../media/image19.png" /><Relationship Id="rId4" Type="http://schemas.openxmlformats.org/officeDocument/2006/relationships/tags" Target="../tags/tag9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1.png" /><Relationship Id="rId4" Type="http://schemas.openxmlformats.org/officeDocument/2006/relationships/tags" Target="../tags/tag9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tags" Target="../tags/tag9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 Id="rId3" Type="http://schemas.openxmlformats.org/officeDocument/2006/relationships/image" Target="../media/image25.png" /><Relationship Id="rId4" Type="http://schemas.openxmlformats.org/officeDocument/2006/relationships/tags" Target="../tags/tag9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png" /><Relationship Id="rId3" Type="http://schemas.openxmlformats.org/officeDocument/2006/relationships/image" Target="../media/image27.png" /><Relationship Id="rId4" Type="http://schemas.openxmlformats.org/officeDocument/2006/relationships/tags" Target="../tags/tag9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 Id="rId3" Type="http://schemas.openxmlformats.org/officeDocument/2006/relationships/tags" Target="../tags/tag9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png" /><Relationship Id="rId3" Type="http://schemas.openxmlformats.org/officeDocument/2006/relationships/image" Target="../media/image30.png" /><Relationship Id="rId4" Type="http://schemas.openxmlformats.org/officeDocument/2006/relationships/tags" Target="../tags/tag9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png" /><Relationship Id="rId3" Type="http://schemas.openxmlformats.org/officeDocument/2006/relationships/image" Target="../media/image32.png" /><Relationship Id="rId4" Type="http://schemas.openxmlformats.org/officeDocument/2006/relationships/tags" Target="../tags/tag10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png" /><Relationship Id="rId3" Type="http://schemas.openxmlformats.org/officeDocument/2006/relationships/image" Target="../media/image34.png" /><Relationship Id="rId4" Type="http://schemas.openxmlformats.org/officeDocument/2006/relationships/tags" Target="../tags/tag10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5.png" /><Relationship Id="rId3" Type="http://schemas.openxmlformats.org/officeDocument/2006/relationships/image" Target="../media/image36.png" /><Relationship Id="rId4" Type="http://schemas.openxmlformats.org/officeDocument/2006/relationships/slide" Target="slide25.xml" TargetMode="Internal" /><Relationship Id="rId5" Type="http://schemas.openxmlformats.org/officeDocument/2006/relationships/tags" Target="../tags/tag10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7.png" /><Relationship Id="rId3" Type="http://schemas.openxmlformats.org/officeDocument/2006/relationships/tags" Target="../tags/tag10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png" /><Relationship Id="rId3" Type="http://schemas.openxmlformats.org/officeDocument/2006/relationships/slide" Target="slide25.xml" TargetMode="Internal" /><Relationship Id="rId4" Type="http://schemas.openxmlformats.org/officeDocument/2006/relationships/tags" Target="../tags/tag10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8.png" /><Relationship Id="rId3" Type="http://schemas.openxmlformats.org/officeDocument/2006/relationships/tags" Target="../tags/tag10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9.png" /><Relationship Id="rId3" Type="http://schemas.openxmlformats.org/officeDocument/2006/relationships/tags" Target="../tags/tag10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0.png" /><Relationship Id="rId3" Type="http://schemas.openxmlformats.org/officeDocument/2006/relationships/tags" Target="../tags/tag11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png" /><Relationship Id="rId3" Type="http://schemas.openxmlformats.org/officeDocument/2006/relationships/image" Target="../media/image42.png" /><Relationship Id="rId4" Type="http://schemas.openxmlformats.org/officeDocument/2006/relationships/tags" Target="../tags/tag1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1" name="标题 120"/>
          <p:cNvSpPr>
            <a:spLocks noGrp="1"/>
          </p:cNvSpPr>
          <p:nvPr>
            <p:ph type="ctrTitle"/>
          </p:nvPr>
        </p:nvSpPr>
        <p:spPr>
          <a:xfrm>
            <a:off x="3902710" y="1550670"/>
            <a:ext cx="4490085" cy="1495425"/>
          </a:xfrm>
        </p:spPr>
        <p:txBody>
          <a:bodyPr>
            <a:normAutofit/>
          </a:bodyPr>
          <a:lstStyle/>
          <a:p>
            <a:pPr algn="ctr"/>
            <a:r>
              <a:rPr lang="zh-CN" altLang="en-US" spc="200">
                <a:solidFill>
                  <a:schemeClr val="tx1"/>
                </a:solidFill>
                <a:uFillTx/>
              </a:rPr>
              <a:t>高三一轮复习</a:t>
            </a:r>
          </a:p>
        </p:txBody>
      </p:sp>
      <p:sp>
        <p:nvSpPr>
          <p:cNvPr id="122" name="副标题 121"/>
          <p:cNvSpPr>
            <a:spLocks noGrp="1"/>
          </p:cNvSpPr>
          <p:nvPr>
            <p:ph type="subTitle" idx="1"/>
          </p:nvPr>
        </p:nvSpPr>
        <p:spPr>
          <a:xfrm>
            <a:off x="4491355" y="3620135"/>
            <a:ext cx="3202940" cy="838200"/>
          </a:xfrm>
        </p:spPr>
        <p:txBody>
          <a:bodyPr>
            <a:noAutofit/>
          </a:bodyPr>
          <a:lstStyle/>
          <a:p>
            <a:pPr algn="ctr"/>
            <a:r>
              <a:rPr lang="zh-CN" altLang="en-US" sz="2000">
                <a:sym typeface="+mn-ea"/>
              </a:rPr>
              <a:t>古代诗歌鉴赏专题（二）</a:t>
            </a:r>
          </a:p>
          <a:p>
            <a:pPr algn="ctr"/>
            <a:r>
              <a:rPr lang="zh-CN" altLang="en-US" sz="1400">
                <a:solidFill>
                  <a:schemeClr val="tx1">
                    <a:lumMod val="50000"/>
                    <a:lumOff val="50000"/>
                  </a:schemeClr>
                </a:solidFill>
                <a:sym typeface="+mn-ea"/>
              </a:rPr>
              <a:t>鉴赏古代诗歌的形象</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9774" y="4367232"/>
            <a:ext cx="2413706" cy="2413706"/>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6362" y="5151168"/>
            <a:ext cx="1981204" cy="1639827"/>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9" y="3876658"/>
            <a:ext cx="2323098" cy="2981342"/>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07852" y="123518"/>
            <a:ext cx="3084980" cy="1750808"/>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884555" y="1116965"/>
            <a:ext cx="10751820" cy="459549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en-US" sz="2400" b="1" i="1">
                <a:ln>
                  <a:noFill/>
                </a:ln>
                <a:effectLst/>
                <a:uLnTx/>
                <a:uFillTx/>
                <a:latin typeface="微软雅黑" panose="020b0503020204020204" charset="-122"/>
                <a:ea typeface="微软雅黑"/>
                <a:cs typeface="微软雅黑" panose="020b0503020204020204" charset="-122"/>
                <a:sym typeface="+mn-ea"/>
              </a:rPr>
              <a:t>例</a:t>
            </a:r>
            <a:r>
              <a:rPr lang="en-US" altLang="zh-CN" sz="2400" b="1" i="1">
                <a:ln>
                  <a:noFill/>
                </a:ln>
                <a:effectLst/>
                <a:uLnTx/>
                <a:uFillTx/>
                <a:latin typeface="微软雅黑" panose="020b0503020204020204" charset="-122"/>
                <a:ea typeface="微软雅黑"/>
                <a:cs typeface="微软雅黑" panose="020b0503020204020204" charset="-122"/>
                <a:sym typeface="+mn-ea"/>
              </a:rPr>
              <a:t>2</a:t>
            </a:r>
            <a:r>
              <a:rPr lang="zh-CN" altLang="en-US" sz="2400">
                <a:ln>
                  <a:noFill/>
                </a:ln>
                <a:effectLst/>
                <a:uLnTx/>
                <a:uFillTx/>
                <a:latin typeface="微软雅黑" panose="020b0503020204020204" charset="-122"/>
                <a:ea typeface="微软雅黑"/>
                <a:cs typeface="微软雅黑" panose="020b0503020204020204" charset="-122"/>
                <a:sym typeface="+mn-ea"/>
              </a:rPr>
              <a:t>：</a:t>
            </a:r>
            <a:r>
              <a:rPr lang="zh-CN" altLang="zh-CN" sz="2800">
                <a:solidFill>
                  <a:srgbClr val="000000"/>
                </a:solidFill>
                <a:latin typeface="微软雅黑" panose="020b0503020204020204" charset="-122"/>
                <a:ea typeface="微软雅黑"/>
                <a:cs typeface="Times New Roman" panose="02020603050405020304" pitchFamily="18" charset="0"/>
                <a:sym typeface="+mn-ea"/>
              </a:rPr>
              <a:t>阅读下面这首唐诗</a:t>
            </a:r>
            <a:r>
              <a:rPr lang="en-US" altLang="zh-CN" sz="2800">
                <a:solidFill>
                  <a:srgbClr val="000000"/>
                </a:solidFill>
                <a:latin typeface="微软雅黑" panose="020b0503020204020204" charset="-122"/>
                <a:ea typeface="微软雅黑"/>
                <a:cs typeface="Times New Roman" panose="02020603050405020304" pitchFamily="18" charset="0"/>
                <a:sym typeface="+mn-ea"/>
              </a:rPr>
              <a:t>，</a:t>
            </a:r>
            <a:r>
              <a:rPr lang="zh-CN" altLang="zh-CN" sz="2800">
                <a:solidFill>
                  <a:srgbClr val="000000"/>
                </a:solidFill>
                <a:latin typeface="微软雅黑" panose="020b0503020204020204" charset="-122"/>
                <a:ea typeface="微软雅黑"/>
                <a:cs typeface="Times New Roman" panose="02020603050405020304" pitchFamily="18" charset="0"/>
                <a:sym typeface="+mn-ea"/>
              </a:rPr>
              <a:t>完成后面的问题。</a:t>
            </a:r>
            <a:endParaRPr lang="zh-CN" altLang="zh-CN" sz="2800">
              <a:solidFill>
                <a:srgbClr val="000000"/>
              </a:solidFill>
              <a:latin typeface="微软雅黑" panose="020b0503020204020204" charset="-122"/>
              <a:ea typeface="微软雅黑"/>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400">
                <a:solidFill>
                  <a:srgbClr val="000000"/>
                </a:solidFill>
                <a:latin typeface="NEU-BZ-S92"/>
                <a:ea typeface="方正宋黑_GBK" panose="02000000000000000000" pitchFamily="65" charset="-122"/>
                <a:cs typeface="Times New Roman" panose="02020603050405020304" pitchFamily="18" charset="0"/>
                <a:sym typeface="+mn-ea"/>
              </a:rPr>
              <a:t>梅雨</a:t>
            </a:r>
            <a:r>
              <a:rPr lang="zh-CN" altLang="zh-CN" sz="2400" baseline="30000">
                <a:solidFill>
                  <a:srgbClr val="000000"/>
                </a:solidFill>
                <a:latin typeface="NEU-BZ-S92"/>
                <a:cs typeface="宋体" panose="02010600030101010101" pitchFamily="2" charset="-122"/>
                <a:sym typeface="+mn-ea"/>
              </a:rPr>
              <a:t>①     </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唐</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柳宗元</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梅实迎时雨</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苍茫值晚春。</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愁深楚猿夜</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梦断越鸡晨</a:t>
            </a:r>
            <a:r>
              <a:rPr lang="zh-CN" altLang="zh-CN" sz="2400" baseline="30000">
                <a:solidFill>
                  <a:srgbClr val="000000"/>
                </a:solidFill>
                <a:latin typeface="NEU-BZ-S92"/>
                <a:cs typeface="宋体" panose="02010600030101010101" pitchFamily="2" charset="-122"/>
                <a:sym typeface="+mn-ea"/>
              </a:rPr>
              <a:t>②</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海雾连南极</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江云暗北津</a:t>
            </a:r>
            <a:r>
              <a:rPr lang="zh-CN" altLang="zh-CN" sz="2400" baseline="30000">
                <a:solidFill>
                  <a:srgbClr val="000000"/>
                </a:solidFill>
                <a:latin typeface="NEU-BZ-S92"/>
                <a:cs typeface="宋体" panose="02010600030101010101" pitchFamily="2" charset="-122"/>
                <a:sym typeface="+mn-ea"/>
              </a:rPr>
              <a:t>③</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素衣</a:t>
            </a:r>
            <a:r>
              <a:rPr lang="zh-CN" altLang="zh-CN" sz="2400" baseline="30000">
                <a:solidFill>
                  <a:srgbClr val="000000"/>
                </a:solidFill>
                <a:latin typeface="NEU-BZ-S92"/>
                <a:cs typeface="宋体" panose="02010600030101010101" pitchFamily="2" charset="-122"/>
                <a:sym typeface="+mn-ea"/>
              </a:rPr>
              <a:t>④</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今尽化</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非为帝京尘。</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【注】①梅雨</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江南一带在杨梅成熟时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常阴雨连绵</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这段时间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就称作梅雨季节。②楚、越</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指江南的永州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作者当时被贬谪于此。③北津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北去回乡的渡口。④素衣</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本句是陆机诗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京洛多风尘</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素衣化为缁</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的化用。</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400" b="1">
                <a:solidFill>
                  <a:srgbClr val="000000"/>
                </a:solidFill>
                <a:latin typeface="微软雅黑" panose="020b0503020204020204" charset="-122"/>
                <a:ea typeface="微软雅黑"/>
                <a:cs typeface="Times New Roman" panose="02020603050405020304" pitchFamily="18" charset="0"/>
                <a:sym typeface="+mn-ea"/>
              </a:rPr>
              <a:t>    本诗的颔联塑造了一个怎样的诗人形象</a:t>
            </a:r>
            <a:r>
              <a:rPr lang="en-US" altLang="zh-CN" sz="2400" b="1">
                <a:solidFill>
                  <a:srgbClr val="000000"/>
                </a:solidFill>
                <a:latin typeface="微软雅黑" panose="020b0503020204020204" charset="-122"/>
                <a:ea typeface="微软雅黑"/>
                <a:cs typeface="Times New Roman" panose="02020603050405020304" pitchFamily="18" charset="0"/>
                <a:sym typeface="+mn-ea"/>
              </a:rPr>
              <a:t>？</a:t>
            </a:r>
            <a:r>
              <a:rPr lang="zh-CN" altLang="zh-CN" sz="2400" b="1">
                <a:solidFill>
                  <a:srgbClr val="000000"/>
                </a:solidFill>
                <a:latin typeface="微软雅黑" panose="020b0503020204020204" charset="-122"/>
                <a:ea typeface="微软雅黑"/>
                <a:cs typeface="Times New Roman" panose="02020603050405020304" pitchFamily="18" charset="0"/>
                <a:sym typeface="+mn-ea"/>
              </a:rPr>
              <a:t>请结合诗句分析。</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7197090" y="0"/>
            <a:ext cx="4994910"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stretch>
            <a:fillRect/>
          </a:stretch>
        </p:blipFill>
        <p:spPr>
          <a:xfrm>
            <a:off x="-15875" y="10795"/>
            <a:ext cx="7212330" cy="6869430"/>
          </a:xfrm>
          <a:prstGeom prst="rect">
            <a:avLst/>
          </a:prstGeom>
        </p:spPr>
      </p:pic>
      <p:sp>
        <p:nvSpPr>
          <p:cNvPr id="4" name="矩形 3"/>
          <p:cNvSpPr>
            <a:spLocks noChangeAspect="1"/>
          </p:cNvSpPr>
          <p:nvPr/>
        </p:nvSpPr>
        <p:spPr>
          <a:xfrm>
            <a:off x="4699000" y="890270"/>
            <a:ext cx="6622415" cy="5077460"/>
          </a:xfrm>
          <a:prstGeom prst="rect">
            <a:avLst/>
          </a:prstGeom>
        </p:spPr>
        <p:txBody>
          <a:bodyPr wrap="square">
            <a:spAutoFit/>
          </a:bodyPr>
          <a:lstStyle/>
          <a:p>
            <a:pPr indent="304800" defTabSz="914400">
              <a:lnSpc>
                <a:spcPct val="150000"/>
              </a:lnSpc>
              <a:spcAft>
                <a:spcPct val="0"/>
              </a:spcAft>
              <a:tabLst>
                <a:tab pos="1029335"/>
                <a:tab pos="1850390"/>
                <a:tab pos="2538095"/>
                <a:tab pos="3221990"/>
              </a:tabLst>
            </a:pPr>
            <a:r>
              <a:rPr lang="zh-CN" altLang="zh-CN" sz="2400">
                <a:solidFill>
                  <a:srgbClr val="FF0000"/>
                </a:solidFill>
                <a:latin typeface="微软雅黑" panose="020b0503020204020204" charset="-122"/>
                <a:ea typeface="微软雅黑"/>
                <a:cs typeface="微软雅黑" panose="020b0503020204020204" charset="-122"/>
              </a:rPr>
              <a:t>【答案】</a:t>
            </a:r>
            <a:r>
              <a:rPr lang="zh-CN" altLang="zh-CN" sz="2400">
                <a:solidFill>
                  <a:srgbClr val="000000"/>
                </a:solidFill>
                <a:latin typeface="微软雅黑" panose="020b0503020204020204" charset="-122"/>
                <a:ea typeface="微软雅黑"/>
                <a:cs typeface="微软雅黑" panose="020b0503020204020204" charset="-122"/>
              </a:rPr>
              <a:t>塑造了一个被贬谪于江南、深夜难眠、满腹忧愁的诗人形象。诗人被贬于永州</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内心压抑</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字面上说猿啼鸡鸣扰人清梦</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实质上是因为自己内心烦忧。</a:t>
            </a:r>
          </a:p>
          <a:p>
            <a:pPr indent="304800" defTabSz="914400">
              <a:lnSpc>
                <a:spcPct val="150000"/>
              </a:lnSpc>
              <a:spcAft>
                <a:spcPct val="0"/>
              </a:spcAft>
              <a:tabLst>
                <a:tab pos="1029335"/>
                <a:tab pos="1850390"/>
                <a:tab pos="2538095"/>
                <a:tab pos="3221990"/>
              </a:tabLst>
            </a:pPr>
            <a:r>
              <a:rPr lang="zh-CN" altLang="zh-CN" sz="2400">
                <a:solidFill>
                  <a:srgbClr val="FF0000"/>
                </a:solidFill>
                <a:latin typeface="微软雅黑" panose="020b0503020204020204" charset="-122"/>
                <a:ea typeface="微软雅黑"/>
                <a:cs typeface="微软雅黑" panose="020b0503020204020204" charset="-122"/>
              </a:rPr>
              <a:t>【解析】</a:t>
            </a:r>
            <a:r>
              <a:rPr lang="zh-CN" altLang="zh-CN" sz="2400">
                <a:solidFill>
                  <a:srgbClr val="000000"/>
                </a:solidFill>
                <a:latin typeface="微软雅黑" panose="020b0503020204020204" charset="-122"/>
                <a:ea typeface="微软雅黑"/>
                <a:cs typeface="微软雅黑" panose="020b0503020204020204" charset="-122"/>
              </a:rPr>
              <a:t>本题考查鉴赏古代诗歌的人物形象。首先要结合诗歌的颔联及注释</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作者当时被贬谪于此</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用高度概括的语言来概括诗歌所塑造的人物形象的特点。然后结合颔联中相关的语句进行具体分析。</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807720" y="764540"/>
            <a:ext cx="2199640" cy="645160"/>
          </a:xfrm>
          <a:prstGeom prst="rect">
            <a:avLst/>
          </a:prstGeom>
          <a:noFill/>
        </p:spPr>
        <p:txBody>
          <a:bodyPr wrap="square" rtlCol="0" anchor="t">
            <a:spAutoFit/>
          </a:bodyPr>
          <a:lstStyle/>
          <a:p>
            <a:pPr>
              <a:lnSpc>
                <a:spcPct val="150000"/>
              </a:lnSpc>
              <a:spcAft>
                <a:spcPct val="0"/>
              </a:spcAft>
            </a:pPr>
            <a:r>
              <a:rPr lang="zh-CN" altLang="en-US" sz="2400" b="1">
                <a:solidFill>
                  <a:srgbClr val="000000"/>
                </a:solidFill>
                <a:latin typeface="微软雅黑" panose="020b0503020204020204" charset="-122"/>
                <a:ea typeface="微软雅黑"/>
                <a:cs typeface="微软雅黑" panose="020b0503020204020204" charset="-122"/>
                <a:sym typeface="+mn-ea"/>
              </a:rPr>
              <a:t>（</a:t>
            </a:r>
            <a:r>
              <a:rPr lang="en-US" altLang="zh-CN" sz="2400" b="1">
                <a:solidFill>
                  <a:srgbClr val="000000"/>
                </a:solidFill>
                <a:latin typeface="微软雅黑" panose="020b0503020204020204" charset="-122"/>
                <a:ea typeface="微软雅黑"/>
                <a:cs typeface="微软雅黑" panose="020b0503020204020204" charset="-122"/>
                <a:sym typeface="+mn-ea"/>
              </a:rPr>
              <a:t>2</a:t>
            </a:r>
            <a:r>
              <a:rPr lang="zh-CN" altLang="en-US" sz="2400" b="1">
                <a:solidFill>
                  <a:srgbClr val="000000"/>
                </a:solidFill>
                <a:latin typeface="微软雅黑" panose="020b0503020204020204" charset="-122"/>
                <a:ea typeface="微软雅黑"/>
                <a:cs typeface="微软雅黑" panose="020b0503020204020204" charset="-122"/>
                <a:sym typeface="+mn-ea"/>
              </a:rPr>
              <a:t>）景物形象</a:t>
            </a:r>
          </a:p>
        </p:txBody>
      </p:sp>
      <p:sp>
        <p:nvSpPr>
          <p:cNvPr id="5" name="文本框 4"/>
          <p:cNvSpPr txBox="1"/>
          <p:nvPr/>
        </p:nvSpPr>
        <p:spPr>
          <a:xfrm>
            <a:off x="995680" y="1604645"/>
            <a:ext cx="10343515" cy="4523105"/>
          </a:xfrm>
          <a:prstGeom prst="rect">
            <a:avLst/>
          </a:prstGeom>
          <a:noFill/>
        </p:spPr>
        <p:txBody>
          <a:bodyPr wrap="square" rtlCol="0" anchor="t">
            <a:spAutoFit/>
          </a:bodyPr>
          <a:lstStyle/>
          <a:p>
            <a:pPr>
              <a:lnSpc>
                <a:spcPct val="150000"/>
              </a:lnSpc>
            </a:pPr>
            <a:r>
              <a:rPr lang="en-US" altLang="zh-CN" sz="2400">
                <a:solidFill>
                  <a:srgbClr val="000000"/>
                </a:solidFill>
                <a:latin typeface="微软雅黑" panose="020b0503020204020204" charset="-122"/>
                <a:ea typeface="微软雅黑"/>
                <a:cs typeface="Times New Roman" panose="02020603050405020304" pitchFamily="18" charset="0"/>
                <a:sym typeface="+mn-ea"/>
              </a:rPr>
              <a:t>       </a:t>
            </a:r>
            <a:r>
              <a:rPr lang="zh-CN" altLang="zh-CN" sz="2400">
                <a:solidFill>
                  <a:srgbClr val="000000"/>
                </a:solidFill>
                <a:latin typeface="微软雅黑" panose="020b0503020204020204" charset="-122"/>
                <a:ea typeface="微软雅黑"/>
                <a:cs typeface="Times New Roman" panose="02020603050405020304" pitchFamily="18" charset="0"/>
                <a:sym typeface="+mn-ea"/>
              </a:rPr>
              <a:t>景物形象是指诗歌中描绘的自然景物和人文景观。有单个景物形象</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也有群体景物形象。</a:t>
            </a:r>
          </a:p>
          <a:p>
            <a:pPr>
              <a:lnSpc>
                <a:spcPct val="150000"/>
              </a:lnSpc>
            </a:pPr>
            <a:r>
              <a:rPr lang="zh-CN" altLang="zh-CN" sz="2400">
                <a:solidFill>
                  <a:srgbClr val="000000"/>
                </a:solidFill>
                <a:latin typeface="微软雅黑" panose="020b0503020204020204" charset="-122"/>
                <a:ea typeface="微软雅黑"/>
                <a:cs typeface="Times New Roman" panose="02020603050405020304" pitchFamily="18" charset="0"/>
                <a:sym typeface="+mn-ea"/>
              </a:rPr>
              <a:t>       此类试题常常考查对景物形象特点的整体把握</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或者对某种意境的描述。因而</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对诗中景物形象的赏析</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不能只停留在感知景物的形态等</a:t>
            </a:r>
            <a:r>
              <a:rPr lang="zh-CN" altLang="zh-CN" sz="2400">
                <a:solidFill>
                  <a:srgbClr val="FF0000"/>
                </a:solidFill>
                <a:latin typeface="微软雅黑" panose="020b0503020204020204" charset="-122"/>
                <a:ea typeface="微软雅黑"/>
                <a:cs typeface="Times New Roman" panose="02020603050405020304" pitchFamily="18" charset="0"/>
                <a:sym typeface="+mn-ea"/>
              </a:rPr>
              <a:t>外部特征</a:t>
            </a:r>
            <a:r>
              <a:rPr lang="zh-CN" altLang="zh-CN" sz="2400">
                <a:solidFill>
                  <a:srgbClr val="000000"/>
                </a:solidFill>
                <a:latin typeface="微软雅黑" panose="020b0503020204020204" charset="-122"/>
                <a:ea typeface="微软雅黑"/>
                <a:cs typeface="Times New Roman" panose="02020603050405020304" pitchFamily="18" charset="0"/>
                <a:sym typeface="+mn-ea"/>
              </a:rPr>
              <a:t>方面</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还应揭示出其中</a:t>
            </a:r>
            <a:r>
              <a:rPr lang="zh-CN" altLang="zh-CN" sz="2400">
                <a:solidFill>
                  <a:srgbClr val="FF0000"/>
                </a:solidFill>
                <a:latin typeface="微软雅黑" panose="020b0503020204020204" charset="-122"/>
                <a:ea typeface="微软雅黑"/>
                <a:cs typeface="Times New Roman" panose="02020603050405020304" pitchFamily="18" charset="0"/>
                <a:sym typeface="+mn-ea"/>
              </a:rPr>
              <a:t>蕴含的思想情感</a:t>
            </a:r>
            <a:r>
              <a:rPr lang="zh-CN" altLang="zh-CN" sz="2400">
                <a:solidFill>
                  <a:srgbClr val="000000"/>
                </a:solidFill>
                <a:latin typeface="微软雅黑" panose="020b0503020204020204" charset="-122"/>
                <a:ea typeface="微软雅黑"/>
                <a:cs typeface="Times New Roman" panose="02020603050405020304" pitchFamily="18" charset="0"/>
                <a:sym typeface="+mn-ea"/>
              </a:rPr>
              <a:t>。</a:t>
            </a:r>
          </a:p>
          <a:p>
            <a:pPr>
              <a:lnSpc>
                <a:spcPct val="150000"/>
              </a:lnSpc>
            </a:pPr>
            <a:r>
              <a:rPr lang="zh-CN" altLang="zh-CN" sz="2400">
                <a:solidFill>
                  <a:srgbClr val="000000"/>
                </a:solidFill>
                <a:latin typeface="微软雅黑" panose="020b0503020204020204" charset="-122"/>
                <a:ea typeface="微软雅黑"/>
                <a:cs typeface="Times New Roman" panose="02020603050405020304" pitchFamily="18" charset="0"/>
                <a:sym typeface="+mn-ea"/>
              </a:rPr>
              <a:t>       如柳宗元的《江雪》：“千山鸟飞绝，万径人踪灭。孤舟蓑笠翁，独钓寒江雪。”“千山”“鸟”“孤舟”“蓑笠翁”“寒江”“雪”，这些独特的景物充分地表达了诗人孤傲的、不屈不挠的抗争情怀。</a:t>
            </a:r>
            <a:endParaRPr lang="zh-CN" altLang="zh-CN" sz="2400">
              <a:solidFill>
                <a:srgbClr val="000000"/>
              </a:solidFill>
              <a:latin typeface="微软雅黑" panose="020b0503020204020204" charset="-122"/>
              <a:ea typeface="微软雅黑"/>
              <a:cs typeface="Times New Roman" panose="02020603050405020304" pitchFamily="18" charset="0"/>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1022985" y="818515"/>
            <a:ext cx="309880" cy="460375"/>
          </a:xfrm>
          <a:prstGeom prst="rect">
            <a:avLst/>
          </a:prstGeom>
          <a:noFill/>
        </p:spPr>
        <p:txBody>
          <a:bodyPr wrap="none" rtlCol="0">
            <a:spAutoFit/>
          </a:bodyPr>
          <a:lstStyle/>
          <a:p>
            <a:pPr algn="l"/>
            <a:endParaRPr lang="zh-CN" altLang="en-US" sz="2400" b="1">
              <a:solidFill>
                <a:srgbClr val="FF0000"/>
              </a:solidFill>
              <a:latin typeface="微软雅黑" panose="020b0503020204020204" charset="-122"/>
              <a:ea typeface="微软雅黑"/>
            </a:endParaRPr>
          </a:p>
        </p:txBody>
      </p:sp>
      <p:sp>
        <p:nvSpPr>
          <p:cNvPr id="4" name="文本框 3"/>
          <p:cNvSpPr txBox="1"/>
          <p:nvPr/>
        </p:nvSpPr>
        <p:spPr>
          <a:xfrm>
            <a:off x="1022985" y="1795780"/>
            <a:ext cx="10353675" cy="3969385"/>
          </a:xfrm>
          <a:prstGeom prst="rect">
            <a:avLst/>
          </a:prstGeom>
          <a:noFill/>
        </p:spPr>
        <p:txBody>
          <a:bodyPr wrap="square" rtlCol="0" anchor="t">
            <a:spAutoFit/>
          </a:bodyPr>
          <a:lstStyle/>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微软雅黑" panose="020b0503020204020204" charset="-122"/>
                <a:ea typeface="微软雅黑"/>
                <a:cs typeface="微软雅黑" panose="020b0503020204020204" charset="-122"/>
                <a:sym typeface="+mn-ea"/>
              </a:rPr>
              <a:t>高考对景物形象的考查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内容主要包括概括单个景物的形象特点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赏析单个或几个景物的形象内涵</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分析某类景物的形象特征等方面。解答这类题目</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要注意以下四个方面</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a:t>
            </a:r>
            <a:r>
              <a:rPr lang="en-US" altLang="zh-CN" sz="2400" b="1">
                <a:solidFill>
                  <a:srgbClr val="FF0000"/>
                </a:solidFill>
                <a:latin typeface="微软雅黑" panose="020b0503020204020204" charset="-122"/>
                <a:ea typeface="微软雅黑"/>
                <a:cs typeface="微软雅黑" panose="020b0503020204020204" charset="-122"/>
                <a:sym typeface="+mn-ea"/>
              </a:rPr>
              <a:t>①</a:t>
            </a:r>
            <a:r>
              <a:rPr lang="zh-CN" altLang="en-US" sz="2400" b="1">
                <a:solidFill>
                  <a:srgbClr val="FF0000"/>
                </a:solidFill>
                <a:latin typeface="微软雅黑" panose="020b0503020204020204" charset="-122"/>
                <a:ea typeface="微软雅黑"/>
                <a:cs typeface="微软雅黑" panose="020b0503020204020204" charset="-122"/>
                <a:sym typeface="+mn-ea"/>
              </a:rPr>
              <a:t>分析</a:t>
            </a:r>
            <a:r>
              <a:rPr lang="zh-CN" altLang="en-US" sz="2400" b="1">
                <a:solidFill>
                  <a:srgbClr val="FF0000"/>
                </a:solidFill>
                <a:latin typeface="微软雅黑" panose="020b0503020204020204" charset="-122"/>
                <a:ea typeface="微软雅黑"/>
                <a:cs typeface="微软雅黑" panose="020b0503020204020204" charset="-122"/>
                <a:sym typeface="+mn-ea"/>
                <a:hlinkClick r:id="rId2" action="ppaction://hlinksldjump"/>
              </a:rPr>
              <a:t>意象</a:t>
            </a:r>
            <a:r>
              <a:rPr lang="en-US" altLang="zh-CN" sz="2400" b="1">
                <a:solidFill>
                  <a:srgbClr val="FF0000"/>
                </a:solidFill>
                <a:latin typeface="微软雅黑" panose="020b0503020204020204" charset="-122"/>
                <a:ea typeface="微软雅黑"/>
                <a:cs typeface="微软雅黑" panose="020b0503020204020204" charset="-122"/>
                <a:sym typeface="+mn-ea"/>
              </a:rPr>
              <a:t>，</a:t>
            </a:r>
            <a:r>
              <a:rPr lang="zh-CN" altLang="en-US" sz="2400" b="1">
                <a:solidFill>
                  <a:srgbClr val="FF0000"/>
                </a:solidFill>
                <a:latin typeface="微软雅黑" panose="020b0503020204020204" charset="-122"/>
                <a:ea typeface="微软雅黑"/>
                <a:cs typeface="微软雅黑" panose="020b0503020204020204" charset="-122"/>
                <a:sym typeface="+mn-ea"/>
              </a:rPr>
              <a:t>感知</a:t>
            </a:r>
            <a:r>
              <a:rPr lang="zh-CN" altLang="en-US" sz="2400" b="1">
                <a:solidFill>
                  <a:srgbClr val="FF0000"/>
                </a:solidFill>
                <a:latin typeface="微软雅黑" panose="020b0503020204020204" charset="-122"/>
                <a:ea typeface="微软雅黑"/>
                <a:cs typeface="微软雅黑" panose="020b0503020204020204" charset="-122"/>
                <a:sym typeface="+mn-ea"/>
                <a:hlinkClick action="ppaction://noaction"/>
              </a:rPr>
              <a:t>意境</a:t>
            </a:r>
            <a:r>
              <a:rPr lang="zh-CN" altLang="en-US" sz="2400" b="1">
                <a:solidFill>
                  <a:srgbClr val="FF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抒情诗歌十分注重通过景物来表达情感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因此把握景物特征</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要注重理解诗歌使用的意象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体味诗歌营造的意境。比如诗歌描写芳草萋萋、断壁残垣</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要体会这些意象营造的悲凉气氛</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诗歌描写夜月高悬、孤舟流水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要体会这些意象营造的孤寂意境等。</a:t>
            </a:r>
            <a:r>
              <a:rPr lang="en-US" altLang="zh-CN" sz="2400">
                <a:solidFill>
                  <a:srgbClr val="000000"/>
                </a:solidFill>
                <a:latin typeface="微软雅黑" panose="020b0503020204020204" charset="-122"/>
                <a:ea typeface="微软雅黑"/>
                <a:cs typeface="微软雅黑" panose="020b0503020204020204" charset="-122"/>
                <a:sym typeface="+mn-ea"/>
              </a:rPr>
              <a:t>  </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sp>
        <p:nvSpPr>
          <p:cNvPr id="11" name="文本框 10"/>
          <p:cNvSpPr txBox="1"/>
          <p:nvPr/>
        </p:nvSpPr>
        <p:spPr>
          <a:xfrm>
            <a:off x="1094740" y="890270"/>
            <a:ext cx="5297170"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sym typeface="+mn-ea"/>
              </a:rPr>
              <a:t>解题技巧：</a:t>
            </a:r>
            <a:r>
              <a:rPr lang="zh-CN" altLang="en-US" sz="2400" b="1">
                <a:solidFill>
                  <a:schemeClr val="accent6"/>
                </a:solidFill>
                <a:effectLst>
                  <a:reflection blurRad="6350" stA="53000" endA="300" endPos="35500" dir="5400000" sy="-90000" algn="bl" rotWithShape="0"/>
                </a:effectLst>
                <a:latin typeface="Times New Roman" pitchFamily="18" charset="0"/>
                <a:ea typeface="微软雅黑"/>
                <a:cs typeface="Times New Roman" panose="02020603050405020304" pitchFamily="18" charset="0"/>
                <a:sym typeface="+mn-ea"/>
              </a:rPr>
              <a:t>把握景物特征的四个注意</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527685" y="1301750"/>
            <a:ext cx="11327130" cy="4523105"/>
          </a:xfrm>
          <a:prstGeom prst="rect">
            <a:avLst/>
          </a:prstGeom>
        </p:spPr>
        <p:txBody>
          <a:bodyPr wrap="square">
            <a:spAutoFit/>
          </a:bodyPr>
          <a:lstStyle/>
          <a:p>
            <a:pPr indent="612140">
              <a:lnSpc>
                <a:spcPct val="150000"/>
              </a:lnSpc>
              <a:spcAft>
                <a:spcPct val="0"/>
              </a:spcAft>
            </a:pPr>
            <a:r>
              <a:rPr lang="en-US" altLang="zh-CN" sz="2400" b="1">
                <a:solidFill>
                  <a:srgbClr val="FF0000"/>
                </a:solidFill>
                <a:latin typeface="微软雅黑" panose="020b0503020204020204" charset="-122"/>
                <a:ea typeface="微软雅黑"/>
                <a:cs typeface="微软雅黑" panose="020b0503020204020204" charset="-122"/>
              </a:rPr>
              <a:t>②</a:t>
            </a:r>
            <a:r>
              <a:rPr lang="zh-CN" altLang="en-US" sz="2400" b="1">
                <a:solidFill>
                  <a:srgbClr val="FF0000"/>
                </a:solidFill>
                <a:latin typeface="微软雅黑" panose="020b0503020204020204" charset="-122"/>
                <a:ea typeface="微软雅黑"/>
                <a:cs typeface="微软雅黑" panose="020b0503020204020204" charset="-122"/>
              </a:rPr>
              <a:t>把握画面</a:t>
            </a:r>
            <a:r>
              <a:rPr lang="en-US" altLang="zh-CN" sz="2400" b="1">
                <a:solidFill>
                  <a:srgbClr val="FF0000"/>
                </a:solidFill>
                <a:latin typeface="微软雅黑" panose="020b0503020204020204" charset="-122"/>
                <a:ea typeface="微软雅黑"/>
                <a:cs typeface="微软雅黑" panose="020b0503020204020204" charset="-122"/>
              </a:rPr>
              <a:t>，</a:t>
            </a:r>
            <a:r>
              <a:rPr lang="zh-CN" altLang="en-US" sz="2400" b="1">
                <a:solidFill>
                  <a:srgbClr val="FF0000"/>
                </a:solidFill>
                <a:latin typeface="微软雅黑" panose="020b0503020204020204" charset="-122"/>
                <a:ea typeface="微软雅黑"/>
                <a:cs typeface="微软雅黑" panose="020b0503020204020204" charset="-122"/>
              </a:rPr>
              <a:t>描摹图景。</a:t>
            </a:r>
            <a:r>
              <a:rPr lang="zh-CN" altLang="en-US" sz="2400">
                <a:solidFill>
                  <a:srgbClr val="000000"/>
                </a:solidFill>
                <a:latin typeface="微软雅黑" panose="020b0503020204020204" charset="-122"/>
                <a:ea typeface="微软雅黑"/>
                <a:cs typeface="微软雅黑" panose="020b0503020204020204" charset="-122"/>
              </a:rPr>
              <a:t>抓住诗歌中的主要景物</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展开联想和想象</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用自己的语言再现画面。描述时一要忠实于原诗歌</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二要用自己的联想和想象对之加以再创造</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语言力求优美。</a:t>
            </a:r>
            <a:endParaRPr lang="en-US" altLang="zh-CN"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en-US" altLang="zh-CN" sz="2400" b="1">
                <a:solidFill>
                  <a:srgbClr val="FF0000"/>
                </a:solidFill>
                <a:latin typeface="微软雅黑" panose="020b0503020204020204" charset="-122"/>
                <a:ea typeface="微软雅黑"/>
                <a:cs typeface="微软雅黑" panose="020b0503020204020204" charset="-122"/>
              </a:rPr>
              <a:t>③</a:t>
            </a:r>
            <a:r>
              <a:rPr lang="zh-CN" altLang="en-US" sz="2400" b="1">
                <a:solidFill>
                  <a:srgbClr val="FF0000"/>
                </a:solidFill>
                <a:latin typeface="微软雅黑" panose="020b0503020204020204" charset="-122"/>
                <a:ea typeface="微软雅黑"/>
                <a:cs typeface="微软雅黑" panose="020b0503020204020204" charset="-122"/>
              </a:rPr>
              <a:t>分析手法</a:t>
            </a:r>
            <a:r>
              <a:rPr lang="en-US" altLang="zh-CN" sz="2400" b="1">
                <a:solidFill>
                  <a:srgbClr val="FF0000"/>
                </a:solidFill>
                <a:latin typeface="微软雅黑" panose="020b0503020204020204" charset="-122"/>
                <a:ea typeface="微软雅黑"/>
                <a:cs typeface="微软雅黑" panose="020b0503020204020204" charset="-122"/>
              </a:rPr>
              <a:t>，</a:t>
            </a:r>
            <a:r>
              <a:rPr lang="zh-CN" altLang="en-US" sz="2400" b="1">
                <a:solidFill>
                  <a:srgbClr val="FF0000"/>
                </a:solidFill>
                <a:latin typeface="微软雅黑" panose="020b0503020204020204" charset="-122"/>
                <a:ea typeface="微软雅黑"/>
                <a:cs typeface="微软雅黑" panose="020b0503020204020204" charset="-122"/>
              </a:rPr>
              <a:t>概括形象。</a:t>
            </a:r>
            <a:r>
              <a:rPr lang="zh-CN" altLang="en-US" sz="2400">
                <a:solidFill>
                  <a:srgbClr val="000000"/>
                </a:solidFill>
                <a:latin typeface="微软雅黑" panose="020b0503020204020204" charset="-122"/>
                <a:ea typeface="微软雅黑"/>
                <a:cs typeface="微软雅黑" panose="020b0503020204020204" charset="-122"/>
              </a:rPr>
              <a:t>从表现手法的角度看</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诗歌多通过体现描写对象的动静、古今对比、虚实</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使用比喻、夸张、拟人等修辞手法</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借助铺垫、烘托、照应等手法塑造形象。因此</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概括景物形象特征时</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就可以从分析具体的表现手法入手。</a:t>
            </a:r>
          </a:p>
          <a:p>
            <a:pPr indent="612140">
              <a:lnSpc>
                <a:spcPct val="150000"/>
              </a:lnSpc>
              <a:spcAft>
                <a:spcPct val="0"/>
              </a:spcAft>
            </a:pPr>
            <a:r>
              <a:rPr lang="en-US" altLang="zh-CN" sz="2400" b="1">
                <a:solidFill>
                  <a:srgbClr val="FF0000"/>
                </a:solidFill>
                <a:latin typeface="微软雅黑" panose="020b0503020204020204" charset="-122"/>
                <a:ea typeface="微软雅黑"/>
                <a:cs typeface="微软雅黑" panose="020b0503020204020204" charset="-122"/>
              </a:rPr>
              <a:t>④</a:t>
            </a:r>
            <a:r>
              <a:rPr lang="zh-CN" altLang="en-US" sz="2400" b="1">
                <a:solidFill>
                  <a:srgbClr val="FF0000"/>
                </a:solidFill>
                <a:latin typeface="微软雅黑" panose="020b0503020204020204" charset="-122"/>
                <a:ea typeface="微软雅黑"/>
                <a:cs typeface="微软雅黑" panose="020b0503020204020204" charset="-122"/>
              </a:rPr>
              <a:t>把握景物</a:t>
            </a:r>
            <a:r>
              <a:rPr lang="en-US" altLang="zh-CN" sz="2400" b="1">
                <a:solidFill>
                  <a:srgbClr val="FF0000"/>
                </a:solidFill>
                <a:latin typeface="微软雅黑" panose="020b0503020204020204" charset="-122"/>
                <a:ea typeface="微软雅黑"/>
                <a:cs typeface="微软雅黑" panose="020b0503020204020204" charset="-122"/>
              </a:rPr>
              <a:t>，</a:t>
            </a:r>
            <a:r>
              <a:rPr lang="zh-CN" altLang="en-US" sz="2400" b="1">
                <a:solidFill>
                  <a:srgbClr val="FF0000"/>
                </a:solidFill>
                <a:latin typeface="微软雅黑" panose="020b0503020204020204" charset="-122"/>
                <a:ea typeface="微软雅黑"/>
                <a:cs typeface="微软雅黑" panose="020b0503020204020204" charset="-122"/>
              </a:rPr>
              <a:t>体会情感。</a:t>
            </a:r>
            <a:r>
              <a:rPr lang="zh-CN" altLang="en-US" sz="2400">
                <a:solidFill>
                  <a:srgbClr val="000000"/>
                </a:solidFill>
                <a:latin typeface="微软雅黑" panose="020b0503020204020204" charset="-122"/>
                <a:ea typeface="微软雅黑"/>
                <a:cs typeface="微软雅黑" panose="020b0503020204020204" charset="-122"/>
              </a:rPr>
              <a:t>诗歌对景物的描写体现着作者的情感。分析诗歌的景物形象</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就要注重揣摩诗歌的情感。这是解答赏析诗歌形象题不容忽视的环节。</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flipH="1">
            <a:off x="-9525" y="-22225"/>
            <a:ext cx="12207240" cy="6866890"/>
          </a:xfrm>
          <a:prstGeom prst="rect">
            <a:avLst/>
          </a:prstGeom>
        </p:spPr>
      </p:pic>
      <p:sp>
        <p:nvSpPr>
          <p:cNvPr id="5" name="文本框 4"/>
          <p:cNvSpPr txBox="1"/>
          <p:nvPr/>
        </p:nvSpPr>
        <p:spPr>
          <a:xfrm>
            <a:off x="1238250" y="818515"/>
            <a:ext cx="5059680" cy="46037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none" rtlCol="0">
            <a:spAutoFit/>
            <a:scene3d>
              <a:camera prst="orthographicFront"/>
              <a:lightRig rig="threePt" dir="t"/>
            </a:scene3d>
          </a:bodyPr>
          <a:lstStyle/>
          <a:p>
            <a:pPr algn="l"/>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rPr>
              <a:t>答题模板：</a:t>
            </a:r>
            <a:r>
              <a:rPr lang="zh-CN" altLang="en-US" sz="2400" b="1">
                <a:solidFill>
                  <a:schemeClr val="accent6"/>
                </a:solidFill>
                <a:effectLst>
                  <a:reflection blurRad="6350" stA="53000" endA="300" endPos="35500" dir="5400000" sy="-90000" algn="bl" rotWithShape="0"/>
                </a:effectLst>
                <a:latin typeface="Times New Roman" pitchFamily="18" charset="0"/>
                <a:ea typeface="微软雅黑"/>
                <a:cs typeface="Times New Roman" panose="02020603050405020304" pitchFamily="18" charset="0"/>
                <a:sym typeface="+mn-ea"/>
              </a:rPr>
              <a:t>鉴赏古代诗歌的景物形象</a:t>
            </a:r>
          </a:p>
        </p:txBody>
      </p:sp>
      <p:sp>
        <p:nvSpPr>
          <p:cNvPr id="4" name="文本框 3"/>
          <p:cNvSpPr txBox="1"/>
          <p:nvPr/>
        </p:nvSpPr>
        <p:spPr>
          <a:xfrm>
            <a:off x="1251585" y="1657350"/>
            <a:ext cx="9663430" cy="2861310"/>
          </a:xfrm>
          <a:prstGeom prst="rect">
            <a:avLst/>
          </a:prstGeom>
          <a:solidFill>
            <a:schemeClr val="bg1">
              <a:lumMod val="95000"/>
            </a:schemeClr>
          </a:solidFill>
        </p:spPr>
        <p:style>
          <a:lnRef idx="0">
            <a:schemeClr val="accent4"/>
          </a:lnRef>
          <a:fillRef idx="3">
            <a:schemeClr val="accent4"/>
          </a:fillRef>
          <a:effectRef idx="3">
            <a:schemeClr val="accent4"/>
          </a:effectRef>
          <a:fontRef idx="minor">
            <a:schemeClr val="lt1"/>
          </a:fontRef>
        </p:style>
        <p:txBody>
          <a:bodyPr wrap="square" rtlCol="0" anchor="t">
            <a:spAutoFit/>
          </a:bodyPr>
          <a:lstStyle/>
          <a:p>
            <a:pPr indent="457200">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  【</a:t>
            </a:r>
            <a:r>
              <a:rPr lang="zh-CN" altLang="en-US" sz="2400" b="1">
                <a:solidFill>
                  <a:schemeClr val="tx1"/>
                </a:solidFill>
                <a:latin typeface="微软雅黑" panose="020b0503020204020204" charset="-122"/>
                <a:ea typeface="微软雅黑"/>
                <a:cs typeface="微软雅黑" panose="020b0503020204020204" charset="-122"/>
                <a:sym typeface="+mn-ea"/>
              </a:rPr>
              <a:t>设问方式</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①</a:t>
            </a:r>
            <a:r>
              <a:rPr lang="zh-CN" altLang="en-US" sz="2400">
                <a:solidFill>
                  <a:schemeClr val="tx1"/>
                </a:solidFill>
                <a:latin typeface="微软雅黑" panose="020b0503020204020204" charset="-122"/>
                <a:ea typeface="微软雅黑"/>
                <a:cs typeface="微软雅黑" panose="020b0503020204020204" charset="-122"/>
                <a:sym typeface="+mn-ea"/>
              </a:rPr>
              <a:t>这首诗（某句）描写了怎样的景色？营造了怎样的氛围？</a:t>
            </a: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②</a:t>
            </a:r>
            <a:r>
              <a:rPr lang="zh-CN" altLang="en-US" sz="2400">
                <a:solidFill>
                  <a:srgbClr val="000000"/>
                </a:solidFill>
                <a:latin typeface="Times New Roman" pitchFamily="18" charset="0"/>
                <a:ea typeface="微软雅黑"/>
                <a:cs typeface="Times New Roman" panose="02020603050405020304" pitchFamily="18" charset="0"/>
                <a:sym typeface="+mn-ea"/>
              </a:rPr>
              <a:t>这首诗描绘了一幅什么样的画面</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该画面是由哪些景物构成的</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请简要叙述。</a:t>
            </a:r>
            <a:endParaRPr lang="zh-CN" altLang="en-US"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③</a:t>
            </a:r>
            <a:r>
              <a:rPr lang="zh-CN" altLang="en-US" sz="2400">
                <a:solidFill>
                  <a:srgbClr val="000000"/>
                </a:solidFill>
                <a:latin typeface="Times New Roman" pitchFamily="18" charset="0"/>
                <a:ea typeface="微软雅黑"/>
                <a:cs typeface="Times New Roman" panose="02020603050405020304" pitchFamily="18" charset="0"/>
                <a:sym typeface="+mn-ea"/>
              </a:rPr>
              <a:t>请从意境营造的角度赏析全诗。</a:t>
            </a:r>
            <a:r>
              <a:rPr lang="en-US" altLang="zh-CN" sz="2400">
                <a:solidFill>
                  <a:srgbClr val="000000"/>
                </a:solidFill>
                <a:latin typeface="微软雅黑" panose="020b0503020204020204" charset="-122"/>
                <a:ea typeface="微软雅黑"/>
                <a:cs typeface="微软雅黑" panose="020b0503020204020204" charset="-122"/>
                <a:sym typeface="+mn-ea"/>
              </a:rPr>
              <a:t> </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839470" y="512445"/>
            <a:ext cx="10566400" cy="5631180"/>
          </a:xfrm>
          <a:prstGeom prst="rect">
            <a:avLst/>
          </a:prstGeom>
          <a:noFill/>
        </p:spPr>
        <p:txBody>
          <a:bodyPr wrap="square" rtlCol="0" anchor="t">
            <a:spAutoFit/>
          </a:bodyPr>
          <a:lstStyle/>
          <a:p>
            <a:pPr indent="457200">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 【</a:t>
            </a:r>
            <a:r>
              <a:rPr lang="zh-CN" altLang="en-US" sz="2400" b="1">
                <a:solidFill>
                  <a:schemeClr val="tx1"/>
                </a:solidFill>
                <a:latin typeface="微软雅黑" panose="020b0503020204020204" charset="-122"/>
                <a:ea typeface="微软雅黑"/>
                <a:cs typeface="微软雅黑" panose="020b0503020204020204" charset="-122"/>
                <a:sym typeface="+mn-ea"/>
              </a:rPr>
              <a:t>答题步骤</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algn="l">
              <a:lnSpc>
                <a:spcPct val="150000"/>
              </a:lnSpc>
              <a:buClrTx/>
              <a:buSzTx/>
              <a:buFontTx/>
            </a:pPr>
            <a:r>
              <a:rPr lang="zh-CN" altLang="en-US" sz="2400">
                <a:latin typeface="微软雅黑" panose="020b0503020204020204" charset="-122"/>
                <a:ea typeface="微软雅黑"/>
                <a:cs typeface="微软雅黑" panose="020b0503020204020204" charset="-122"/>
                <a:sym typeface="+mn-ea"/>
              </a:rPr>
              <a:t>      ①通过想象和联想，描摹诗歌所描述的画面。</a:t>
            </a:r>
            <a:endParaRPr lang="zh-CN" altLang="en-US" sz="2400">
              <a:solidFill>
                <a:schemeClr val="tx1"/>
              </a:solidFill>
              <a:latin typeface="微软雅黑" panose="020b0503020204020204" charset="-122"/>
              <a:ea typeface="微软雅黑"/>
              <a:cs typeface="微软雅黑" panose="020b0503020204020204" charset="-122"/>
              <a:sym typeface="+mn-ea"/>
            </a:endParaRPr>
          </a:p>
          <a:p>
            <a:pPr algn="l">
              <a:lnSpc>
                <a:spcPct val="150000"/>
              </a:lnSpc>
              <a:buClrTx/>
              <a:buSzTx/>
              <a:buFontTx/>
            </a:pPr>
            <a:r>
              <a:rPr lang="zh-CN" altLang="en-US" sz="2400">
                <a:latin typeface="微软雅黑" panose="020b0503020204020204" charset="-122"/>
                <a:ea typeface="微软雅黑"/>
                <a:cs typeface="微软雅黑" panose="020b0503020204020204" charset="-122"/>
                <a:sym typeface="+mn-ea"/>
              </a:rPr>
              <a:t>       注意：</a:t>
            </a:r>
            <a:r>
              <a:rPr lang="zh-CN" altLang="en-US" sz="2400">
                <a:latin typeface="微软雅黑" panose="020b0503020204020204" charset="-122"/>
                <a:ea typeface="微软雅黑"/>
                <a:sym typeface="+mn-ea"/>
              </a:rPr>
              <a:t>用自己的语言，</a:t>
            </a:r>
            <a:r>
              <a:rPr lang="zh-CN" altLang="en-US" sz="2400" b="1">
                <a:solidFill>
                  <a:srgbClr val="FF0000"/>
                </a:solidFill>
                <a:latin typeface="微软雅黑" panose="020b0503020204020204" charset="-122"/>
                <a:ea typeface="微软雅黑"/>
                <a:sym typeface="+mn-ea"/>
              </a:rPr>
              <a:t>切忌直接引用</a:t>
            </a:r>
            <a:r>
              <a:rPr lang="zh-CN" altLang="en-US" sz="2400">
                <a:latin typeface="微软雅黑" panose="020b0503020204020204" charset="-122"/>
                <a:ea typeface="微软雅黑"/>
                <a:sym typeface="+mn-ea"/>
              </a:rPr>
              <a:t>；要描摹出</a:t>
            </a:r>
            <a:r>
              <a:rPr lang="zh-CN" altLang="en-US" sz="2400" b="1">
                <a:solidFill>
                  <a:srgbClr val="FF0000"/>
                </a:solidFill>
                <a:latin typeface="微软雅黑" panose="020b0503020204020204" charset="-122"/>
                <a:ea typeface="微软雅黑"/>
                <a:sym typeface="+mn-ea"/>
              </a:rPr>
              <a:t>主要的景物</a:t>
            </a:r>
            <a:r>
              <a:rPr lang="zh-CN" altLang="en-US" sz="2400">
                <a:latin typeface="微软雅黑" panose="020b0503020204020204" charset="-122"/>
                <a:ea typeface="微软雅黑"/>
                <a:sym typeface="+mn-ea"/>
              </a:rPr>
              <a:t>，不必每句、每个景物都写到，</a:t>
            </a:r>
            <a:r>
              <a:rPr lang="zh-CN" altLang="en-US" sz="2400" b="1">
                <a:solidFill>
                  <a:srgbClr val="FF0000"/>
                </a:solidFill>
                <a:latin typeface="微软雅黑" panose="020b0503020204020204" charset="-122"/>
                <a:ea typeface="微软雅黑"/>
                <a:sym typeface="+mn-ea"/>
              </a:rPr>
              <a:t>语言力求优美；</a:t>
            </a:r>
          </a:p>
          <a:p>
            <a:pPr algn="l">
              <a:lnSpc>
                <a:spcPct val="150000"/>
              </a:lnSpc>
              <a:buClrTx/>
              <a:buSzTx/>
              <a:buFontTx/>
            </a:pPr>
            <a:r>
              <a:rPr lang="en-US" altLang="zh-CN" sz="2400">
                <a:latin typeface="微软雅黑" panose="020b0503020204020204" charset="-122"/>
                <a:ea typeface="微软雅黑"/>
                <a:cs typeface="微软雅黑" panose="020b0503020204020204" charset="-122"/>
                <a:sym typeface="+mn-ea"/>
              </a:rPr>
              <a:t>       ②</a:t>
            </a:r>
            <a:r>
              <a:rPr lang="zh-CN" altLang="en-US" sz="2400">
                <a:latin typeface="微软雅黑" panose="020b0503020204020204" charset="-122"/>
                <a:ea typeface="微软雅黑"/>
                <a:sym typeface="+mn-ea"/>
              </a:rPr>
              <a:t>用一句简练的话语概括这些景物所营造的情境的氛围特点。</a:t>
            </a:r>
            <a:endParaRPr lang="zh-CN" altLang="en-US" sz="2400">
              <a:solidFill>
                <a:schemeClr val="tx1"/>
              </a:solidFill>
              <a:latin typeface="微软雅黑" panose="020b0503020204020204" charset="-122"/>
              <a:ea typeface="微软雅黑"/>
              <a:cs typeface="微软雅黑" panose="020b0503020204020204" charset="-122"/>
            </a:endParaRPr>
          </a:p>
          <a:p>
            <a:pPr>
              <a:lnSpc>
                <a:spcPct val="150000"/>
              </a:lnSpc>
            </a:pPr>
            <a:r>
              <a:rPr lang="en-US" altLang="zh-CN" sz="2400">
                <a:latin typeface="微软雅黑" panose="020b0503020204020204" charset="-122"/>
                <a:ea typeface="微软雅黑"/>
                <a:cs typeface="微软雅黑" panose="020b0503020204020204" charset="-122"/>
                <a:sym typeface="+mn-ea"/>
              </a:rPr>
              <a:t>       ③</a:t>
            </a:r>
            <a:r>
              <a:rPr lang="zh-CN" altLang="en-US" sz="2400">
                <a:latin typeface="微软雅黑" panose="020b0503020204020204" charset="-122"/>
                <a:ea typeface="微软雅黑"/>
                <a:sym typeface="+mn-ea"/>
              </a:rPr>
              <a:t>根据这首诗情境氛围的特点再来谈诗人的思想感情。</a:t>
            </a:r>
            <a:r>
              <a:rPr lang="en-US" altLang="zh-CN" sz="2400">
                <a:solidFill>
                  <a:srgbClr val="000000"/>
                </a:solidFill>
                <a:latin typeface="微软雅黑" panose="020b0503020204020204" charset="-122"/>
                <a:ea typeface="微软雅黑"/>
                <a:cs typeface="微软雅黑" panose="020b0503020204020204" charset="-122"/>
                <a:sym typeface="+mn-ea"/>
              </a:rPr>
              <a:t> </a:t>
            </a:r>
          </a:p>
          <a:p>
            <a:pPr algn="l">
              <a:lnSpc>
                <a:spcPct val="150000"/>
              </a:lnSpc>
              <a:buClrTx/>
              <a:buSzTx/>
              <a:buFontTx/>
            </a:pPr>
            <a:r>
              <a:rPr lang="zh-CN" altLang="en-US" sz="2400">
                <a:latin typeface="微软雅黑" panose="020b0503020204020204" charset="-122"/>
                <a:ea typeface="微软雅黑"/>
                <a:cs typeface="微软雅黑" panose="020b0503020204020204" charset="-122"/>
                <a:sym typeface="+mn-ea"/>
              </a:rPr>
              <a:t>      </a:t>
            </a:r>
            <a:r>
              <a:rPr lang="zh-CN" altLang="en-US" sz="2400" b="1">
                <a:latin typeface="微软雅黑" panose="020b0503020204020204" charset="-122"/>
                <a:ea typeface="微软雅黑"/>
                <a:cs typeface="微软雅黑" panose="020b0503020204020204" charset="-122"/>
                <a:sym typeface="+mn-ea"/>
              </a:rPr>
              <a:t>【参考句式】</a:t>
            </a:r>
            <a:endParaRPr lang="zh-CN" altLang="en-US" sz="2400" b="1">
              <a:latin typeface="微软雅黑" panose="020b0503020204020204" charset="-122"/>
              <a:ea typeface="微软雅黑"/>
              <a:cs typeface="微软雅黑" panose="020b0503020204020204" charset="-122"/>
            </a:endParaRPr>
          </a:p>
          <a:p>
            <a:pPr algn="l">
              <a:lnSpc>
                <a:spcPct val="150000"/>
              </a:lnSpc>
              <a:buClrTx/>
              <a:buSzTx/>
              <a:buFontTx/>
            </a:pPr>
            <a:r>
              <a:rPr lang="zh-CN" altLang="en-US" sz="2400">
                <a:latin typeface="微软雅黑" panose="020b0503020204020204" charset="-122"/>
                <a:ea typeface="微软雅黑"/>
                <a:cs typeface="微软雅黑" panose="020b0503020204020204" charset="-122"/>
                <a:sym typeface="+mn-ea"/>
              </a:rPr>
              <a:t>        这首诗歌描写了（　　）的景象，构成了一幅（　　）的画面，营造了（　　）的氛围，从而抒发（或“体现”“表现”等）了作者（或“主人公”）（　　）的情感（或“态度”“情操”等）。</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1022985" y="818515"/>
            <a:ext cx="1402080" cy="46037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none" rtlCol="0">
            <a:spAutoFit/>
            <a:scene3d>
              <a:camera prst="orthographicFront"/>
              <a:lightRig rig="threePt" dir="t"/>
            </a:scene3d>
          </a:bodyPr>
          <a:lstStyle/>
          <a:p>
            <a:pPr algn="l"/>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rPr>
              <a:t>典型例题</a:t>
            </a:r>
          </a:p>
        </p:txBody>
      </p:sp>
      <p:sp>
        <p:nvSpPr>
          <p:cNvPr id="4" name="文本框 3"/>
          <p:cNvSpPr txBox="1"/>
          <p:nvPr/>
        </p:nvSpPr>
        <p:spPr>
          <a:xfrm>
            <a:off x="879475" y="1398905"/>
            <a:ext cx="10325100" cy="4742815"/>
          </a:xfrm>
          <a:prstGeom prst="rect">
            <a:avLst/>
          </a:prstGeom>
          <a:noFill/>
        </p:spPr>
        <p:txBody>
          <a:bodyPr wrap="square" rtlCol="0" anchor="t">
            <a:spAutoFit/>
          </a:bodyPr>
          <a:lstStyle/>
          <a:p>
            <a:pPr defTabSz="914400">
              <a:lnSpc>
                <a:spcPct val="140000"/>
              </a:lnSpc>
              <a:spcAft>
                <a:spcPct val="0"/>
              </a:spcAft>
              <a:tabLst>
                <a:tab pos="1029335"/>
                <a:tab pos="1850390"/>
                <a:tab pos="2538095"/>
                <a:tab pos="3221990"/>
              </a:tabLst>
            </a:pPr>
            <a:r>
              <a:rPr lang="zh-CN" altLang="en-US" sz="2400" b="1" i="1">
                <a:ln>
                  <a:noFill/>
                </a:ln>
                <a:solidFill>
                  <a:schemeClr val="tx1"/>
                </a:solidFill>
                <a:effectLst/>
                <a:uLnTx/>
                <a:uFillTx/>
                <a:latin typeface="微软雅黑" panose="020b0503020204020204" charset="-122"/>
                <a:ea typeface="微软雅黑"/>
                <a:cs typeface="微软雅黑" panose="020b0503020204020204" charset="-122"/>
                <a:sym typeface="+mn-ea"/>
              </a:rPr>
              <a:t>例</a:t>
            </a:r>
            <a:r>
              <a:rPr lang="en-US" altLang="zh-CN" sz="2400" b="1" i="1">
                <a:ln>
                  <a:noFill/>
                </a:ln>
                <a:solidFill>
                  <a:schemeClr val="tx1"/>
                </a:solidFill>
                <a:effectLst/>
                <a:uLnTx/>
                <a:uFillTx/>
                <a:latin typeface="微软雅黑" panose="020b0503020204020204" charset="-122"/>
                <a:ea typeface="微软雅黑"/>
                <a:cs typeface="微软雅黑" panose="020b0503020204020204" charset="-122"/>
                <a:sym typeface="+mn-ea"/>
              </a:rPr>
              <a:t>1</a:t>
            </a:r>
            <a:r>
              <a:rPr lang="zh-CN" altLang="en-US" sz="2400">
                <a:ln>
                  <a:noFill/>
                </a:ln>
                <a:solidFill>
                  <a:schemeClr val="tx1"/>
                </a:solidFill>
                <a:effectLst/>
                <a:uLnTx/>
                <a:uFillTx/>
                <a:latin typeface="微软雅黑" panose="020b0503020204020204" charset="-122"/>
                <a:ea typeface="微软雅黑"/>
                <a:cs typeface="微软雅黑" panose="020b0503020204020204" charset="-122"/>
                <a:sym typeface="+mn-ea"/>
              </a:rPr>
              <a:t>：（</a:t>
            </a:r>
            <a:r>
              <a:rPr lang="en-US" altLang="zh-CN" sz="2400">
                <a:solidFill>
                  <a:srgbClr val="000000"/>
                </a:solidFill>
                <a:latin typeface="微软雅黑" panose="020b0503020204020204" charset="-122"/>
                <a:ea typeface="微软雅黑"/>
                <a:cs typeface="微软雅黑" panose="020b0503020204020204" charset="-122"/>
                <a:sym typeface="+mn-ea"/>
              </a:rPr>
              <a:t>2019·</a:t>
            </a:r>
            <a:r>
              <a:rPr lang="zh-CN" altLang="en-US" sz="2400">
                <a:solidFill>
                  <a:srgbClr val="000000"/>
                </a:solidFill>
                <a:latin typeface="微软雅黑" panose="020b0503020204020204" charset="-122"/>
                <a:ea typeface="微软雅黑"/>
                <a:cs typeface="微软雅黑" panose="020b0503020204020204" charset="-122"/>
                <a:sym typeface="+mn-ea"/>
              </a:rPr>
              <a:t>天津卷</a:t>
            </a:r>
            <a:r>
              <a:rPr lang="en-US" altLang="zh-CN" sz="2400">
                <a:solidFill>
                  <a:srgbClr val="000000"/>
                </a:solidFill>
                <a:latin typeface="微软雅黑" panose="020b0503020204020204" charset="-122"/>
                <a:ea typeface="微软雅黑"/>
                <a:cs typeface="微软雅黑" panose="020b0503020204020204" charset="-122"/>
                <a:sym typeface="+mn-ea"/>
              </a:rPr>
              <a:t>）</a:t>
            </a:r>
            <a:r>
              <a:rPr altLang="zh-CN" sz="2400">
                <a:solidFill>
                  <a:srgbClr val="000000"/>
                </a:solidFill>
                <a:latin typeface="微软雅黑" panose="020b0503020204020204" charset="-122"/>
                <a:ea typeface="微软雅黑"/>
                <a:cs typeface="微软雅黑" panose="020b0503020204020204" charset="-122"/>
                <a:sym typeface="+mn-ea"/>
              </a:rPr>
              <a:t>阅读下面这首诗，按要求作答。</a:t>
            </a:r>
          </a:p>
          <a:p>
            <a:pPr algn="ctr" defTabSz="914400">
              <a:lnSpc>
                <a:spcPct val="14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通泉驿南去通泉县十五里山水作</a:t>
            </a:r>
            <a:r>
              <a:rPr lang="zh-CN" altLang="zh-CN" sz="2400" baseline="30000">
                <a:solidFill>
                  <a:srgbClr val="000000"/>
                </a:solidFill>
                <a:uFillTx/>
                <a:latin typeface="微软雅黑" panose="020b0503020204020204" charset="-122"/>
                <a:ea typeface="微软雅黑"/>
                <a:cs typeface="微软雅黑" panose="020b0503020204020204" charset="-122"/>
                <a:sym typeface="+mn-ea"/>
              </a:rPr>
              <a:t>①</a:t>
            </a: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[唐]杜甫</a:t>
            </a:r>
            <a:endParaRPr lang="zh-CN" altLang="zh-CN" sz="2400">
              <a:solidFill>
                <a:srgbClr val="000000"/>
              </a:solidFill>
              <a:latin typeface="微软雅黑" panose="020b0503020204020204" charset="-122"/>
              <a:ea typeface="微软雅黑"/>
              <a:cs typeface="微软雅黑" panose="020b0503020204020204" charset="-122"/>
              <a:sym typeface="+mn-ea"/>
            </a:endParaRPr>
          </a:p>
          <a:p>
            <a:pPr algn="ctr" defTabSz="914400">
              <a:lnSpc>
                <a:spcPct val="14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溪行衣自湿，亭午气始散。冬温蚊蚋集，人远凫鸭乱。</a:t>
            </a:r>
          </a:p>
          <a:p>
            <a:pPr algn="ctr" defTabSz="914400">
              <a:lnSpc>
                <a:spcPct val="14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登顿生曾阴，欹倾出高岸。驿楼衰柳侧，县郭轻烟畔。</a:t>
            </a:r>
          </a:p>
          <a:p>
            <a:pPr algn="ctr" defTabSz="914400">
              <a:lnSpc>
                <a:spcPct val="14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一川何绮丽，尽日穷壮观。山色远寂寞，江光夕滋漫。</a:t>
            </a:r>
          </a:p>
          <a:p>
            <a:pPr algn="ctr" defTabSz="914400">
              <a:lnSpc>
                <a:spcPct val="14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   伤时愧孔父</a:t>
            </a:r>
            <a:r>
              <a:rPr lang="zh-CN" altLang="zh-CN" sz="2400" baseline="30000">
                <a:solidFill>
                  <a:srgbClr val="000000"/>
                </a:solidFill>
                <a:latin typeface="楷体" panose="02010609060101010101" pitchFamily="49" charset="-122"/>
                <a:ea typeface="楷体" panose="02010609060101010101" pitchFamily="49" charset="-122"/>
                <a:cs typeface="微软雅黑" panose="020b0503020204020204" charset="-122"/>
                <a:sym typeface="+mn-ea"/>
              </a:rPr>
              <a:t>②</a:t>
            </a: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，去国同王粲</a:t>
            </a:r>
            <a:r>
              <a:rPr lang="zh-CN" altLang="zh-CN" sz="2400" baseline="30000">
                <a:solidFill>
                  <a:schemeClr val="tx1"/>
                </a:solidFill>
                <a:latin typeface="楷体" panose="02010609060101010101" pitchFamily="49" charset="-122"/>
                <a:ea typeface="楷体" panose="02010609060101010101" pitchFamily="49" charset="-122"/>
                <a:cs typeface="微软雅黑" panose="020b0503020204020204" charset="-122"/>
                <a:sym typeface="+mn-ea"/>
              </a:rPr>
              <a:t>③</a:t>
            </a: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。我生苦飘零，所历有嗟叹。</a:t>
            </a:r>
            <a:endParaRPr lang="zh-CN" altLang="zh-CN" sz="2400">
              <a:solidFill>
                <a:srgbClr val="000000"/>
              </a:solidFill>
              <a:latin typeface="微软雅黑" panose="020b0503020204020204" charset="-122"/>
              <a:ea typeface="微软雅黑"/>
              <a:cs typeface="微软雅黑" panose="020b0503020204020204" charset="-122"/>
              <a:sym typeface="+mn-ea"/>
            </a:endParaRPr>
          </a:p>
          <a:p>
            <a:pPr defTabSz="914400">
              <a:lnSpc>
                <a:spcPct val="14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【注】</a:t>
            </a:r>
            <a:r>
              <a:rPr altLang="zh-CN" sz="2400">
                <a:solidFill>
                  <a:srgbClr val="000000"/>
                </a:solidFill>
                <a:latin typeface="微软雅黑" panose="020b0503020204020204" charset="-122"/>
                <a:ea typeface="微软雅黑"/>
                <a:cs typeface="微软雅黑" panose="020b0503020204020204" charset="-122"/>
                <a:sym typeface="+mn-ea"/>
              </a:rPr>
              <a:t>①此诗作于公元762年。通泉县在今四川境内。②孔父即孔子。③王粲，东汉末年诗人，曾为躲避战乱离开长安，往荆州依附刘表。</a:t>
            </a:r>
          </a:p>
          <a:p>
            <a:pPr defTabSz="914400">
              <a:lnSpc>
                <a:spcPct val="14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b="1">
                <a:solidFill>
                  <a:srgbClr val="000000"/>
                </a:solidFill>
                <a:latin typeface="微软雅黑" panose="020b0503020204020204" charset="-122"/>
                <a:ea typeface="微软雅黑"/>
                <a:cs typeface="微软雅黑" panose="020b0503020204020204" charset="-122"/>
                <a:sym typeface="+mn-ea"/>
              </a:rPr>
              <a:t>  “山色远寂寞，江光夕滋漫”描绘了一幅怎样的画面？（2分）</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35" y="-24765"/>
            <a:ext cx="12230735" cy="6891020"/>
          </a:xfrm>
          <a:prstGeom prst="rect">
            <a:avLst/>
          </a:prstGeom>
        </p:spPr>
      </p:pic>
      <p:sp>
        <p:nvSpPr>
          <p:cNvPr id="100" name="文本框 99"/>
          <p:cNvSpPr txBox="1"/>
          <p:nvPr/>
        </p:nvSpPr>
        <p:spPr>
          <a:xfrm>
            <a:off x="1339215" y="1385570"/>
            <a:ext cx="9646285" cy="3415030"/>
          </a:xfrm>
          <a:prstGeom prst="rect">
            <a:avLst/>
          </a:prstGeom>
          <a:solidFill>
            <a:schemeClr val="bg1"/>
          </a:solidFill>
        </p:spPr>
        <p:style>
          <a:lnRef idx="0">
            <a:schemeClr val="accent6"/>
          </a:lnRef>
          <a:fillRef idx="3">
            <a:schemeClr val="accent6"/>
          </a:fillRef>
          <a:effectRef idx="3">
            <a:schemeClr val="accent6"/>
          </a:effectRef>
          <a:fontRef idx="minor">
            <a:schemeClr val="lt1"/>
          </a:fontRef>
        </p:style>
        <p:txBody>
          <a:bodyPr wrap="square">
            <a:spAutoFit/>
          </a:bodyPr>
          <a:lstStyle/>
          <a:p>
            <a:pPr indent="612140">
              <a:lnSpc>
                <a:spcPct val="150000"/>
              </a:lnSpc>
            </a:pPr>
            <a:r>
              <a:rPr lang="zh-CN" sz="2400">
                <a:solidFill>
                  <a:srgbClr val="FF0000"/>
                </a:solidFill>
                <a:latin typeface="微软雅黑" panose="020b0503020204020204" charset="-122"/>
                <a:ea typeface="微软雅黑"/>
                <a:cs typeface="微软雅黑" panose="020b0503020204020204" charset="-122"/>
              </a:rPr>
              <a:t>【答案】</a:t>
            </a:r>
            <a:r>
              <a:rPr lang="zh-CN" sz="2400">
                <a:solidFill>
                  <a:schemeClr val="tx1"/>
                </a:solidFill>
                <a:latin typeface="微软雅黑" panose="020b0503020204020204" charset="-122"/>
                <a:ea typeface="微软雅黑"/>
                <a:cs typeface="微软雅黑" panose="020b0503020204020204" charset="-122"/>
              </a:rPr>
              <a:t>描绘了一幅山色苍茫，空旷远寂，夕照增辉，江水满溢的寥廓壮美的画面。</a:t>
            </a:r>
          </a:p>
          <a:p>
            <a:pPr indent="612140">
              <a:lnSpc>
                <a:spcPct val="150000"/>
              </a:lnSpc>
            </a:pPr>
            <a:r>
              <a:rPr lang="zh-CN" sz="2400">
                <a:solidFill>
                  <a:srgbClr val="FF0000"/>
                </a:solidFill>
                <a:latin typeface="微软雅黑" panose="020b0503020204020204" charset="-122"/>
                <a:ea typeface="微软雅黑"/>
                <a:cs typeface="微软雅黑" panose="020b0503020204020204" charset="-122"/>
              </a:rPr>
              <a:t>【解析】</a:t>
            </a:r>
            <a:r>
              <a:rPr lang="zh-CN" sz="2400">
                <a:solidFill>
                  <a:schemeClr val="tx1"/>
                </a:solidFill>
                <a:latin typeface="微软雅黑" panose="020b0503020204020204" charset="-122"/>
                <a:ea typeface="微软雅黑"/>
                <a:cs typeface="微软雅黑" panose="020b0503020204020204" charset="-122"/>
              </a:rPr>
              <a:t>本题考查鉴赏文学作品的形象的能力。“山色远寂寞”描绘了夕阳照射之下，远远望去，群山苍茫，笼罩着夕阳的余晖，给人寂寞空旷之感；“江光夕滋漫”写满溢的江水在夕阳余晖中闪耀着特有的光泽；整个画面境界阔大壮美，而又给人寂寥孤独之感。</a:t>
            </a:r>
            <a:endParaRPr lang="zh-CN" altLang="en-US" sz="2400">
              <a:solidFill>
                <a:schemeClr val="tx1"/>
              </a:solidFill>
              <a:latin typeface="微软雅黑" panose="020b0503020204020204" charset="-122"/>
              <a:ea typeface="微软雅黑"/>
              <a:cs typeface="微软雅黑" panose="020b0503020204020204" charset="-122"/>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5080" y="-8255"/>
            <a:ext cx="12187555" cy="6862445"/>
          </a:xfrm>
          <a:prstGeom prst="rect">
            <a:avLst/>
          </a:prstGeom>
        </p:spPr>
      </p:pic>
      <p:sp>
        <p:nvSpPr>
          <p:cNvPr id="5" name="文本框 4"/>
          <p:cNvSpPr txBox="1"/>
          <p:nvPr/>
        </p:nvSpPr>
        <p:spPr>
          <a:xfrm>
            <a:off x="1022985" y="968375"/>
            <a:ext cx="10325100" cy="4523105"/>
          </a:xfrm>
          <a:prstGeom prst="rect">
            <a:avLst/>
          </a:prstGeom>
          <a:solidFill>
            <a:schemeClr val="bg1"/>
          </a:solidFill>
        </p:spPr>
        <p:style>
          <a:lnRef idx="1">
            <a:schemeClr val="accent4"/>
          </a:lnRef>
          <a:fillRef idx="2">
            <a:schemeClr val="accent4"/>
          </a:fillRef>
          <a:effectRef idx="1">
            <a:schemeClr val="accent4"/>
          </a:effectRef>
          <a:fontRef idx="minor">
            <a:schemeClr val="dk1"/>
          </a:fontRef>
        </p:style>
        <p:txBody>
          <a:bodyPr wrap="square" rtlCol="0" anchor="t">
            <a:spAutoFit/>
          </a:bodyPr>
          <a:lstStyle/>
          <a:p>
            <a:pPr defTabSz="914400">
              <a:lnSpc>
                <a:spcPct val="150000"/>
              </a:lnSpc>
              <a:spcAft>
                <a:spcPct val="0"/>
              </a:spcAft>
              <a:tabLst>
                <a:tab pos="1029335"/>
                <a:tab pos="1850390"/>
                <a:tab pos="2538095"/>
                <a:tab pos="3221990"/>
              </a:tabLst>
            </a:pPr>
            <a:r>
              <a:rPr lang="zh-CN" altLang="en-US" sz="2400" b="1" i="1">
                <a:ln>
                  <a:noFill/>
                </a:ln>
                <a:solidFill>
                  <a:schemeClr val="tx1"/>
                </a:solidFill>
                <a:effectLst/>
                <a:uLnTx/>
                <a:uFillTx/>
                <a:latin typeface="微软雅黑" panose="020b0503020204020204" charset="-122"/>
                <a:ea typeface="微软雅黑"/>
                <a:cs typeface="微软雅黑" panose="020b0503020204020204" charset="-122"/>
                <a:sym typeface="+mn-ea"/>
              </a:rPr>
              <a:t>例</a:t>
            </a:r>
            <a:r>
              <a:rPr lang="en-US" altLang="zh-CN" sz="2400" b="1" i="1">
                <a:ln>
                  <a:noFill/>
                </a:ln>
                <a:solidFill>
                  <a:schemeClr val="tx1"/>
                </a:solidFill>
                <a:effectLst/>
                <a:uLnTx/>
                <a:uFillTx/>
                <a:latin typeface="微软雅黑" panose="020b0503020204020204" charset="-122"/>
                <a:ea typeface="微软雅黑"/>
                <a:cs typeface="微软雅黑" panose="020b0503020204020204" charset="-122"/>
                <a:sym typeface="+mn-ea"/>
              </a:rPr>
              <a:t>2</a:t>
            </a:r>
            <a:r>
              <a:rPr lang="zh-CN" altLang="en-US" sz="2400">
                <a:ln>
                  <a:noFill/>
                </a:ln>
                <a:solidFill>
                  <a:schemeClr val="tx1"/>
                </a:solidFill>
                <a:effectLst/>
                <a:uLnTx/>
                <a:uFillTx/>
                <a:latin typeface="微软雅黑" panose="020b0503020204020204" charset="-122"/>
                <a:ea typeface="微软雅黑"/>
                <a:cs typeface="微软雅黑" panose="020b0503020204020204" charset="-122"/>
                <a:sym typeface="+mn-ea"/>
              </a:rPr>
              <a:t>：（</a:t>
            </a:r>
            <a:r>
              <a:rPr lang="en-US" altLang="zh-CN" sz="2400">
                <a:solidFill>
                  <a:srgbClr val="000000"/>
                </a:solidFill>
                <a:latin typeface="微软雅黑" panose="020b0503020204020204" charset="-122"/>
                <a:ea typeface="微软雅黑"/>
                <a:cs typeface="微软雅黑" panose="020b0503020204020204" charset="-122"/>
                <a:sym typeface="+mn-ea"/>
              </a:rPr>
              <a:t>2018·</a:t>
            </a:r>
            <a:r>
              <a:rPr lang="zh-CN" altLang="en-US" sz="2400">
                <a:solidFill>
                  <a:srgbClr val="000000"/>
                </a:solidFill>
                <a:latin typeface="微软雅黑" panose="020b0503020204020204" charset="-122"/>
                <a:ea typeface="微软雅黑"/>
                <a:cs typeface="微软雅黑" panose="020b0503020204020204" charset="-122"/>
                <a:sym typeface="+mn-ea"/>
              </a:rPr>
              <a:t>天津卷</a:t>
            </a:r>
            <a:r>
              <a:rPr lang="en-US" altLang="zh-CN" sz="2400">
                <a:solidFill>
                  <a:srgbClr val="000000"/>
                </a:solidFill>
                <a:latin typeface="微软雅黑" panose="020b0503020204020204" charset="-122"/>
                <a:ea typeface="微软雅黑"/>
                <a:cs typeface="微软雅黑" panose="020b0503020204020204" charset="-122"/>
                <a:sym typeface="+mn-ea"/>
              </a:rPr>
              <a:t>）</a:t>
            </a:r>
            <a:r>
              <a:rPr altLang="zh-CN" sz="2400">
                <a:solidFill>
                  <a:srgbClr val="000000"/>
                </a:solidFill>
                <a:latin typeface="微软雅黑" panose="020b0503020204020204" charset="-122"/>
                <a:ea typeface="微软雅黑"/>
                <a:cs typeface="微软雅黑" panose="020b0503020204020204" charset="-122"/>
                <a:sym typeface="+mn-ea"/>
              </a:rPr>
              <a:t>阅读下面这首诗，按要求作答。</a:t>
            </a:r>
          </a:p>
          <a:p>
            <a:pPr algn="ctr" defTabSz="914400">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癸卯岁始春怀古田舍二首（其二）      [东晋]陶渊明</a:t>
            </a:r>
          </a:p>
          <a:p>
            <a:pPr algn="ctr" defTabSz="914400">
              <a:lnSpc>
                <a:spcPct val="15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先师有遗训，忧道不忧贫。瞻望邈难逮，转欲志长勤。</a:t>
            </a:r>
          </a:p>
          <a:p>
            <a:pPr algn="ctr" defTabSz="914400">
              <a:lnSpc>
                <a:spcPct val="15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秉耒欢时务，解颜劝农人。平畴交远风，良苗亦怀新。</a:t>
            </a:r>
          </a:p>
          <a:p>
            <a:pPr algn="ctr" defTabSz="914400">
              <a:lnSpc>
                <a:spcPct val="15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    虽未量岁功，即事多所欣。耕种有时息，行者无问津</a:t>
            </a:r>
            <a:r>
              <a:rPr lang="zh-CN" altLang="zh-CN" sz="2400" baseline="30000">
                <a:solidFill>
                  <a:srgbClr val="000000"/>
                </a:solidFill>
                <a:uFillTx/>
                <a:latin typeface="楷体" panose="02010609060101010101" pitchFamily="49" charset="-122"/>
                <a:ea typeface="楷体" panose="02010609060101010101" pitchFamily="49" charset="-122"/>
                <a:cs typeface="微软雅黑" panose="020b0503020204020204" charset="-122"/>
                <a:sym typeface="+mn-ea"/>
              </a:rPr>
              <a:t>【注】</a:t>
            </a: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p>
          <a:p>
            <a:pPr algn="ctr" defTabSz="914400">
              <a:lnSpc>
                <a:spcPct val="150000"/>
              </a:lnSpc>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日入相与归，壶浆劳近邻。长吟掩柴门，聊为陇亩民。</a:t>
            </a:r>
            <a:endParaRPr lang="zh-CN" altLang="zh-CN" sz="2400">
              <a:solidFill>
                <a:srgbClr val="000000"/>
              </a:solidFill>
              <a:latin typeface="微软雅黑" panose="020b0503020204020204" charset="-122"/>
              <a:ea typeface="微软雅黑"/>
              <a:cs typeface="微软雅黑" panose="020b0503020204020204" charset="-122"/>
              <a:sym typeface="+mn-ea"/>
            </a:endParaRPr>
          </a:p>
          <a:p>
            <a:pPr algn="ctr" defTabSz="914400">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【注】　问津：指孔子让子路向两位隐士长沮、桀溺问路的典故。</a:t>
            </a:r>
          </a:p>
          <a:p>
            <a:pPr defTabSz="914400">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b="1">
                <a:solidFill>
                  <a:srgbClr val="000000"/>
                </a:solidFill>
                <a:latin typeface="微软雅黑" panose="020b0503020204020204" charset="-122"/>
                <a:ea typeface="微软雅黑"/>
                <a:cs typeface="微软雅黑" panose="020b0503020204020204" charset="-122"/>
                <a:sym typeface="+mn-ea"/>
              </a:rPr>
              <a:t>  “平畴交远风，良苗亦怀新”描绘了一幅怎样的画面？（2分）</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文本框 5"/>
          <p:cNvSpPr txBox="1"/>
          <p:nvPr/>
        </p:nvSpPr>
        <p:spPr>
          <a:xfrm>
            <a:off x="683895" y="1663065"/>
            <a:ext cx="10587355" cy="4523105"/>
          </a:xfrm>
          <a:prstGeom prst="rect">
            <a:avLst/>
          </a:prstGeom>
          <a:noFill/>
        </p:spPr>
        <p:txBody>
          <a:bodyPr wrap="square" rtlCol="0" anchor="t">
            <a:spAutoFit/>
          </a:bodyPr>
          <a:lstStyle/>
          <a:p>
            <a:pPr>
              <a:lnSpc>
                <a:spcPct val="150000"/>
              </a:lnSpc>
            </a:pPr>
            <a:r>
              <a:rPr lang="en-US" altLang="zh-CN" sz="2400" kern="0" smtClean="0">
                <a:solidFill>
                  <a:srgbClr val="000000"/>
                </a:solidFill>
                <a:latin typeface="微软雅黑" panose="020b0503020204020204" charset="-122"/>
                <a:ea typeface="微软雅黑"/>
                <a:cs typeface="微软雅黑" panose="020b0503020204020204" charset="-122"/>
                <a:sym typeface="+mn-ea"/>
              </a:rPr>
              <a:t>        </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诗歌的形象是指诗人对现实生活中</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各种现象</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加以艺术概括从而形成的、借以寄寓生活理想和思想感情的艺术形象。古代诗歌的形象一般可分为</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人物形象</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事物形象</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和</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景物形象</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。形象的鉴赏，侧重于把握形象的特点，感悟形象中所传达出的作者的思想感情。</a:t>
            </a:r>
          </a:p>
          <a:p>
            <a:pPr>
              <a:lnSpc>
                <a:spcPct val="150000"/>
              </a:lnSpc>
            </a:pP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       从高考命题形式来看，高考对古代诗歌形象的考查，主要包括概括</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形象的特点</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、赏析诗歌中的</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形象</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、概括或描述诗歌中的</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画面</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、赏析诗歌中的</a:t>
            </a:r>
            <a:r>
              <a:rPr lang="zh-CN" altLang="en-US" sz="2400" kern="0" smtClean="0">
                <a:solidFill>
                  <a:srgbClr val="FF0000"/>
                </a:solidFill>
                <a:effectLst/>
                <a:latin typeface="微软雅黑" panose="020b0503020204020204" charset="-122"/>
                <a:ea typeface="微软雅黑"/>
                <a:cs typeface="微软雅黑" panose="020b0503020204020204" charset="-122"/>
                <a:sym typeface="+mn-ea"/>
              </a:rPr>
              <a:t>意境</a:t>
            </a:r>
            <a:r>
              <a:rPr lang="zh-CN" altLang="en-US" sz="2400" kern="0" smtClean="0">
                <a:solidFill>
                  <a:srgbClr val="000000"/>
                </a:solidFill>
                <a:effectLst/>
                <a:latin typeface="微软雅黑" panose="020b0503020204020204" charset="-122"/>
                <a:ea typeface="微软雅黑"/>
                <a:cs typeface="微软雅黑" panose="020b0503020204020204" charset="-122"/>
                <a:sym typeface="+mn-ea"/>
              </a:rPr>
              <a:t>等。鉴赏古代诗歌形象题，类型多，难度大，考查频率高，因此考生应格外重视，加强训练。</a:t>
            </a:r>
          </a:p>
        </p:txBody>
      </p:sp>
      <p:sp>
        <p:nvSpPr>
          <p:cNvPr id="9" name="文本框 8"/>
          <p:cNvSpPr txBox="1"/>
          <p:nvPr/>
        </p:nvSpPr>
        <p:spPr>
          <a:xfrm>
            <a:off x="1438910" y="1144905"/>
            <a:ext cx="2591435"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nchor="t">
            <a:spAutoFit/>
          </a:bodyPr>
          <a:lstStyle/>
          <a:p>
            <a:pPr algn="l"/>
            <a:r>
              <a:rPr lang="en-US" altLang="zh-CN" sz="2400" b="1" kern="0" smtClean="0">
                <a:solidFill>
                  <a:srgbClr val="000000"/>
                </a:solidFill>
                <a:latin typeface="微软雅黑" panose="020b0503020204020204" charset="-122"/>
                <a:ea typeface="微软雅黑"/>
                <a:cs typeface="微软雅黑" panose="020b0503020204020204" charset="-122"/>
                <a:sym typeface="+mn-ea"/>
              </a:rPr>
              <a:t>1.</a:t>
            </a:r>
            <a:r>
              <a:rPr lang="zh-CN" altLang="en-US" sz="2400" b="1" kern="0" smtClean="0">
                <a:solidFill>
                  <a:srgbClr val="000000"/>
                </a:solidFill>
                <a:latin typeface="微软雅黑" panose="020b0503020204020204" charset="-122"/>
                <a:ea typeface="微软雅黑"/>
                <a:cs typeface="微软雅黑" panose="020b0503020204020204" charset="-122"/>
                <a:sym typeface="+mn-ea"/>
              </a:rPr>
              <a:t>鉴赏诗歌的形象</a:t>
            </a:r>
            <a:endParaRPr lang="en-US" altLang="zh-CN" sz="2400" b="1" kern="0" smtClean="0">
              <a:solidFill>
                <a:srgbClr val="000000"/>
              </a:solidFill>
              <a:latin typeface="微软雅黑" panose="020b0503020204020204" charset="-122"/>
              <a:ea typeface="微软雅黑"/>
              <a:cs typeface="微软雅黑" panose="020b0503020204020204" charset="-122"/>
              <a:sym typeface="+mn-ea"/>
            </a:endParaRPr>
          </a:p>
        </p:txBody>
      </p:sp>
      <p:sp>
        <p:nvSpPr>
          <p:cNvPr id="10" name="内容占位符 3"/>
          <p:cNvSpPr/>
          <p:nvPr/>
        </p:nvSpPr>
        <p:spPr>
          <a:xfrm>
            <a:off x="4566920" y="391160"/>
            <a:ext cx="2821940" cy="641985"/>
          </a:xfrm>
          <a:prstGeom prst="rect">
            <a:avLst/>
          </a:prstGeom>
          <a:solidFill>
            <a:schemeClr val="accent6">
              <a:lumMod val="40000"/>
              <a:lumOff val="6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buNone/>
            </a:pPr>
            <a:r>
              <a:rPr lang="zh-CN" altLang="zh-CN" sz="2800" b="1">
                <a:latin typeface="微软雅黑" panose="020b0503020204020204" charset="-122"/>
                <a:ea typeface="微软雅黑"/>
                <a:sym typeface="+mn-ea"/>
              </a:rPr>
              <a:t>（二）考点解读</a:t>
            </a:r>
            <a:endParaRPr lang="zh-CN" altLang="zh-CN" sz="2800" b="1">
              <a:latin typeface="微软雅黑" panose="020b0503020204020204" charset="-122"/>
              <a:ea typeface="微软雅黑"/>
              <a:cs typeface="微软雅黑" panose="020b0503020204020204" charset="-122"/>
              <a:sym typeface="+mn-ea"/>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2540" y="3810"/>
            <a:ext cx="12212320" cy="6861810"/>
          </a:xfrm>
          <a:prstGeom prst="rect">
            <a:avLst/>
          </a:prstGeom>
        </p:spPr>
      </p:pic>
      <p:sp>
        <p:nvSpPr>
          <p:cNvPr id="100" name="文本框 99"/>
          <p:cNvSpPr txBox="1"/>
          <p:nvPr/>
        </p:nvSpPr>
        <p:spPr>
          <a:xfrm>
            <a:off x="1339215" y="1385570"/>
            <a:ext cx="9646285" cy="3415030"/>
          </a:xfrm>
          <a:prstGeom prst="rect">
            <a:avLst/>
          </a:prstGeom>
          <a:solidFill>
            <a:schemeClr val="bg1"/>
          </a:solidFill>
        </p:spPr>
        <p:style>
          <a:lnRef idx="0">
            <a:schemeClr val="accent6"/>
          </a:lnRef>
          <a:fillRef idx="3">
            <a:schemeClr val="accent6"/>
          </a:fillRef>
          <a:effectRef idx="3">
            <a:schemeClr val="accent6"/>
          </a:effectRef>
          <a:fontRef idx="minor">
            <a:schemeClr val="lt1"/>
          </a:fontRef>
        </p:style>
        <p:txBody>
          <a:bodyPr wrap="square">
            <a:spAutoFit/>
          </a:bodyPr>
          <a:lstStyle/>
          <a:p>
            <a:pPr indent="612140">
              <a:lnSpc>
                <a:spcPct val="150000"/>
              </a:lnSpc>
            </a:pPr>
            <a:r>
              <a:rPr lang="zh-CN" sz="2400">
                <a:solidFill>
                  <a:srgbClr val="FF0000"/>
                </a:solidFill>
                <a:latin typeface="微软雅黑" panose="020b0503020204020204" charset="-122"/>
                <a:ea typeface="微软雅黑"/>
                <a:cs typeface="微软雅黑" panose="020b0503020204020204" charset="-122"/>
              </a:rPr>
              <a:t>【答案】</a:t>
            </a:r>
            <a:r>
              <a:rPr lang="zh-CN" sz="2400">
                <a:solidFill>
                  <a:schemeClr val="tx1"/>
                </a:solidFill>
                <a:latin typeface="微软雅黑" panose="020b0503020204020204" charset="-122"/>
                <a:ea typeface="微软雅黑"/>
                <a:cs typeface="微软雅黑" panose="020b0503020204020204" charset="-122"/>
              </a:rPr>
              <a:t>平旷的田野上，从远处吹来的微风，轻轻拂过禾苗。长势良好的禾苗，焕发出勃勃生机。</a:t>
            </a:r>
          </a:p>
          <a:p>
            <a:pPr indent="612140">
              <a:lnSpc>
                <a:spcPct val="150000"/>
              </a:lnSpc>
            </a:pPr>
            <a:r>
              <a:rPr lang="zh-CN" sz="2400">
                <a:solidFill>
                  <a:srgbClr val="FF0000"/>
                </a:solidFill>
                <a:latin typeface="微软雅黑" panose="020b0503020204020204" charset="-122"/>
                <a:ea typeface="微软雅黑"/>
                <a:cs typeface="微软雅黑" panose="020b0503020204020204" charset="-122"/>
              </a:rPr>
              <a:t>【解析】</a:t>
            </a:r>
            <a:r>
              <a:rPr lang="zh-CN" sz="2400">
                <a:solidFill>
                  <a:schemeClr val="tx1"/>
                </a:solidFill>
                <a:latin typeface="微软雅黑" panose="020b0503020204020204" charset="-122"/>
                <a:ea typeface="微软雅黑"/>
                <a:cs typeface="微软雅黑" panose="020b0503020204020204" charset="-122"/>
              </a:rPr>
              <a:t>本题考查鉴赏诗歌形象的能力。这两句是对田地的白描，首先应逐一分析各词语的意思，如“平畴”指平旷的田野，“良苗”指禾苗长势良好，“怀新”是因为远风相交，风过禾苗，显得禾苗充满生机；然后将这些内容连成一段话表达出来即可。</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879475" y="466090"/>
            <a:ext cx="9679940" cy="3448685"/>
          </a:xfrm>
          <a:prstGeom prst="rect">
            <a:avLst/>
          </a:prstGeom>
          <a:noFill/>
        </p:spPr>
        <p:txBody>
          <a:bodyPr wrap="square" rtlCol="0" anchor="t">
            <a:spAutoFit/>
          </a:bodyPr>
          <a:lstStyle/>
          <a:p>
            <a:pPr defTabSz="914400">
              <a:lnSpc>
                <a:spcPct val="130000"/>
              </a:lnSpc>
              <a:spcAft>
                <a:spcPct val="0"/>
              </a:spcAft>
              <a:tabLst>
                <a:tab pos="1029335"/>
                <a:tab pos="1850390"/>
                <a:tab pos="2538095"/>
                <a:tab pos="3221990"/>
              </a:tabLst>
            </a:pPr>
            <a:r>
              <a:rPr lang="zh-CN" altLang="en-US" sz="2400" b="1" i="1">
                <a:ln>
                  <a:noFill/>
                </a:ln>
                <a:solidFill>
                  <a:schemeClr val="tx1"/>
                </a:solidFill>
                <a:effectLst/>
                <a:uLnTx/>
                <a:uFillTx/>
                <a:latin typeface="微软雅黑" panose="020b0503020204020204" charset="-122"/>
                <a:ea typeface="微软雅黑"/>
                <a:cs typeface="微软雅黑" panose="020b0503020204020204" charset="-122"/>
                <a:sym typeface="+mn-ea"/>
              </a:rPr>
              <a:t>例</a:t>
            </a:r>
            <a:r>
              <a:rPr lang="en-US" altLang="zh-CN" sz="2400" b="1" i="1">
                <a:ln>
                  <a:noFill/>
                </a:ln>
                <a:solidFill>
                  <a:schemeClr val="tx1"/>
                </a:solidFill>
                <a:effectLst/>
                <a:uLnTx/>
                <a:uFillTx/>
                <a:latin typeface="微软雅黑" panose="020b0503020204020204" charset="-122"/>
                <a:ea typeface="微软雅黑"/>
                <a:cs typeface="微软雅黑" panose="020b0503020204020204" charset="-122"/>
                <a:sym typeface="+mn-ea"/>
              </a:rPr>
              <a:t>3</a:t>
            </a:r>
            <a:r>
              <a:rPr lang="zh-CN" altLang="en-US" sz="2400">
                <a:ln>
                  <a:noFill/>
                </a:ln>
                <a:solidFill>
                  <a:schemeClr val="tx1"/>
                </a:solidFill>
                <a:effectLst/>
                <a:uLnTx/>
                <a:uFillTx/>
                <a:latin typeface="微软雅黑" panose="020b0503020204020204" charset="-122"/>
                <a:ea typeface="微软雅黑"/>
                <a:cs typeface="微软雅黑" panose="020b0503020204020204" charset="-122"/>
                <a:sym typeface="+mn-ea"/>
              </a:rPr>
              <a:t>：</a:t>
            </a:r>
            <a:r>
              <a:rPr altLang="zh-CN" sz="2400">
                <a:solidFill>
                  <a:srgbClr val="000000"/>
                </a:solidFill>
                <a:latin typeface="微软雅黑" panose="020b0503020204020204" charset="-122"/>
                <a:ea typeface="微软雅黑"/>
                <a:cs typeface="微软雅黑" panose="020b0503020204020204" charset="-122"/>
                <a:sym typeface="+mn-ea"/>
              </a:rPr>
              <a:t>阅读下面这首诗，</a:t>
            </a:r>
            <a:r>
              <a:rPr lang="zh-CN" altLang="zh-CN" sz="2400">
                <a:solidFill>
                  <a:srgbClr val="000000"/>
                </a:solidFill>
                <a:latin typeface="微软雅黑" panose="020b0503020204020204" charset="-122"/>
                <a:ea typeface="微软雅黑"/>
                <a:cs typeface="Times New Roman" panose="02020603050405020304" pitchFamily="18" charset="0"/>
                <a:sym typeface="+mn-ea"/>
              </a:rPr>
              <a:t>完成后面的问题。</a:t>
            </a:r>
            <a:endParaRPr altLang="zh-CN" sz="2400">
              <a:solidFill>
                <a:srgbClr val="000000"/>
              </a:solidFill>
              <a:latin typeface="微软雅黑" panose="020b0503020204020204" charset="-122"/>
              <a:ea typeface="微软雅黑"/>
              <a:cs typeface="微软雅黑" panose="020b0503020204020204" charset="-122"/>
              <a:sym typeface="+mn-ea"/>
            </a:endParaRPr>
          </a:p>
          <a:p>
            <a:pPr algn="l" defTabSz="914400">
              <a:lnSpc>
                <a:spcPct val="130000"/>
              </a:lnSpc>
              <a:spcAft>
                <a:spcPct val="0"/>
              </a:spcAft>
              <a:tabLst>
                <a:tab pos="1029335"/>
                <a:tab pos="1850390"/>
                <a:tab pos="2538095"/>
                <a:tab pos="3221990"/>
              </a:tabLst>
            </a:pPr>
            <a:r>
              <a:rPr lang="zh-CN" altLang="en-US" sz="2400">
                <a:solidFill>
                  <a:srgbClr val="000000"/>
                </a:solidFill>
                <a:latin typeface="Times New Roman" pitchFamily="18" charset="0"/>
                <a:ea typeface="微软雅黑"/>
                <a:cs typeface="Times New Roman" panose="02020603050405020304" pitchFamily="18" charset="0"/>
                <a:sym typeface="+mn-ea"/>
              </a:rPr>
              <a:t>                   即事</a:t>
            </a: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[宋]</a:t>
            </a:r>
            <a:r>
              <a:rPr lang="zh-CN" altLang="en-US"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王安石</a:t>
            </a:r>
          </a:p>
          <a:p>
            <a:pPr algn="l" defTabSz="914400">
              <a:lnSpc>
                <a:spcPct val="130000"/>
              </a:lnSpc>
              <a:spcAft>
                <a:spcPct val="0"/>
              </a:spcAft>
              <a:tabLst>
                <a:tab pos="1029335"/>
                <a:tab pos="1850390"/>
                <a:tab pos="2538095"/>
                <a:tab pos="3221990"/>
              </a:tabLs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       径暖草如积</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山晴花更繁。</a:t>
            </a:r>
            <a:endPar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a:lnSpc>
                <a:spcPct val="13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       纵横一川水</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高下数家村。</a:t>
            </a:r>
            <a:endPar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a:lnSpc>
                <a:spcPct val="13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       静憩鸡鸣午</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荒寻犬吠昏。</a:t>
            </a:r>
            <a:endPar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a:lnSpc>
                <a:spcPct val="13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       归来向人说</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疑是武陵源。</a:t>
            </a:r>
            <a:endParaRPr lang="zh-CN"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endParaRPr>
          </a:p>
          <a:p>
            <a:pPr defTabSz="914400">
              <a:lnSpc>
                <a:spcPct val="13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a:latin typeface="微软雅黑" panose="020b0503020204020204" charset="-122"/>
                <a:ea typeface="微软雅黑"/>
                <a:cs typeface="微软雅黑" panose="020b0503020204020204" charset="-122"/>
                <a:sym typeface="+mn-ea"/>
              </a:rPr>
              <a:t>这首诗的颔联和颈联描绘了一幅什么样的画面</a:t>
            </a:r>
            <a:r>
              <a:rPr lang="en-US" altLang="zh-CN" sz="2400">
                <a:latin typeface="微软雅黑" panose="020b0503020204020204" charset="-122"/>
                <a:ea typeface="微软雅黑"/>
                <a:cs typeface="微软雅黑" panose="020b0503020204020204" charset="-122"/>
                <a:sym typeface="+mn-ea"/>
              </a:rPr>
              <a:t>？</a:t>
            </a:r>
            <a:r>
              <a:rPr lang="zh-CN" altLang="zh-CN" sz="2400">
                <a:latin typeface="微软雅黑" panose="020b0503020204020204" charset="-122"/>
                <a:ea typeface="微软雅黑"/>
                <a:cs typeface="微软雅黑" panose="020b0503020204020204" charset="-122"/>
                <a:sym typeface="+mn-ea"/>
              </a:rPr>
              <a:t>请简要说明。</a:t>
            </a:r>
            <a:endParaRPr lang="zh-CN" altLang="en-US" sz="2400" b="1">
              <a:solidFill>
                <a:schemeClr val="tx1">
                  <a:lumMod val="95000"/>
                  <a:lumOff val="5000"/>
                </a:schemeClr>
              </a:solidFill>
              <a:latin typeface="微软雅黑" panose="020b0503020204020204" charset="-122"/>
              <a:ea typeface="微软雅黑"/>
              <a:cs typeface="微软雅黑" panose="020b0503020204020204" charset="-122"/>
              <a:sym typeface="+mn-ea"/>
            </a:endParaRPr>
          </a:p>
        </p:txBody>
      </p:sp>
      <p:sp>
        <p:nvSpPr>
          <p:cNvPr id="6" name="文本框 5"/>
          <p:cNvSpPr txBox="1"/>
          <p:nvPr/>
        </p:nvSpPr>
        <p:spPr>
          <a:xfrm>
            <a:off x="1093470" y="3950970"/>
            <a:ext cx="10111105" cy="2399665"/>
          </a:xfrm>
          <a:prstGeom prst="rect">
            <a:avLst/>
          </a:prstGeom>
          <a:solidFill>
            <a:schemeClr val="accent6">
              <a:lumMod val="40000"/>
              <a:lumOff val="60000"/>
            </a:schemeClr>
          </a:solidFill>
        </p:spPr>
        <p:style>
          <a:lnRef idx="0">
            <a:schemeClr val="accent1"/>
          </a:lnRef>
          <a:fillRef idx="3">
            <a:schemeClr val="accent1"/>
          </a:fillRef>
          <a:effectRef idx="3">
            <a:schemeClr val="accent1"/>
          </a:effectRef>
          <a:fontRef idx="minor">
            <a:schemeClr val="lt1"/>
          </a:fontRef>
        </p:style>
        <p:txBody>
          <a:bodyPr wrap="square" rtlCol="0" anchor="t">
            <a:spAutoFit/>
          </a:bodyPr>
          <a:lstStyle/>
          <a:p>
            <a:pPr>
              <a:lnSpc>
                <a:spcPct val="150000"/>
              </a:lnSpc>
              <a:spcAft>
                <a:spcPct val="0"/>
              </a:spcAft>
            </a:pPr>
            <a:r>
              <a:rPr lang="zh-CN" altLang="en-US" sz="2000" b="1">
                <a:solidFill>
                  <a:srgbClr val="FF0000"/>
                </a:solidFill>
                <a:latin typeface="微软雅黑" panose="020b0503020204020204" charset="-122"/>
                <a:ea typeface="微软雅黑"/>
                <a:cs typeface="微软雅黑" panose="020b0503020204020204" charset="-122"/>
                <a:sym typeface="+mn-ea"/>
              </a:rPr>
              <a:t>【答案】</a:t>
            </a:r>
            <a:r>
              <a:rPr lang="zh-CN" altLang="en-US" sz="2000">
                <a:solidFill>
                  <a:schemeClr val="tx1"/>
                </a:solidFill>
                <a:latin typeface="微软雅黑" panose="020b0503020204020204" charset="-122"/>
                <a:ea typeface="微软雅黑"/>
                <a:cs typeface="微软雅黑" panose="020b0503020204020204" charset="-122"/>
                <a:sym typeface="+mn-ea"/>
              </a:rPr>
              <a:t>描写了一幅宁静优美、自由闲适的农村生活画面</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流水淙淙</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村舍稀疏</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鸡犬相闻</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人们生活闲适安逸。作者通过对这幅画面的描绘表现了自己心中的闲适恬淡。</a:t>
            </a:r>
            <a:endParaRPr lang="zh-CN" altLang="en-US" sz="2000">
              <a:solidFill>
                <a:schemeClr val="tx1"/>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000" b="1">
                <a:solidFill>
                  <a:srgbClr val="FF0000"/>
                </a:solidFill>
                <a:latin typeface="微软雅黑" panose="020b0503020204020204" charset="-122"/>
                <a:ea typeface="微软雅黑"/>
                <a:cs typeface="微软雅黑" panose="020b0503020204020204" charset="-122"/>
                <a:sym typeface="+mn-ea"/>
              </a:rPr>
              <a:t>【解析】</a:t>
            </a:r>
            <a:r>
              <a:rPr lang="zh-CN" altLang="en-US" sz="2000">
                <a:solidFill>
                  <a:schemeClr val="tx1"/>
                </a:solidFill>
                <a:latin typeface="微软雅黑" panose="020b0503020204020204" charset="-122"/>
                <a:ea typeface="微软雅黑"/>
                <a:cs typeface="微软雅黑" panose="020b0503020204020204" charset="-122"/>
                <a:sym typeface="+mn-ea"/>
              </a:rPr>
              <a:t>本题考查鉴赏古代诗歌的形象。首先要明确颔联和颈联主要运用了“水”“村”“鸡”“犬”等意象</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然后要考虑这些意象组合在一起构成了一幅怎样的画面</a:t>
            </a:r>
            <a:r>
              <a:rPr lang="en-US" altLang="zh-CN" sz="2000">
                <a:solidFill>
                  <a:schemeClr val="tx1"/>
                </a:solidFill>
                <a:latin typeface="微软雅黑" panose="020b0503020204020204" charset="-122"/>
                <a:ea typeface="微软雅黑"/>
                <a:cs typeface="微软雅黑" panose="020b0503020204020204" charset="-122"/>
                <a:sym typeface="+mn-ea"/>
              </a:rPr>
              <a:t>，</a:t>
            </a:r>
            <a:r>
              <a:rPr lang="zh-CN" altLang="en-US" sz="2000">
                <a:solidFill>
                  <a:schemeClr val="tx1"/>
                </a:solidFill>
                <a:latin typeface="微软雅黑" panose="020b0503020204020204" charset="-122"/>
                <a:ea typeface="微软雅黑"/>
                <a:cs typeface="微软雅黑" panose="020b0503020204020204" charset="-122"/>
                <a:sym typeface="+mn-ea"/>
              </a:rPr>
              <a:t>体现了作者什么样的心情。</a:t>
            </a:r>
          </a:p>
        </p:txBody>
      </p:sp>
      <p:pic>
        <p:nvPicPr>
          <p:cNvPr id="7" name="图片 6"/>
          <p:cNvPicPr>
            <a:picLocks noChangeAspect="1"/>
          </p:cNvPicPr>
          <p:nvPr/>
        </p:nvPicPr>
        <p:blipFill>
          <a:blip r:embed="rId2"/>
          <a:stretch>
            <a:fillRect/>
          </a:stretch>
        </p:blipFill>
        <p:spPr>
          <a:xfrm>
            <a:off x="6719570" y="934085"/>
            <a:ext cx="4454525" cy="2388870"/>
          </a:xfrm>
          <a:prstGeom prst="rect">
            <a:avLst/>
          </a:prstGeom>
        </p:spPr>
      </p:pic>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5" name="文本框 4"/>
          <p:cNvSpPr txBox="1"/>
          <p:nvPr/>
        </p:nvSpPr>
        <p:spPr>
          <a:xfrm>
            <a:off x="1102995" y="848995"/>
            <a:ext cx="26212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pPr algn="l"/>
            <a:r>
              <a:rPr lang="zh-CN" altLang="en-US" sz="2400" b="1">
                <a:solidFill>
                  <a:schemeClr val="tx1"/>
                </a:solidFill>
                <a:latin typeface="微软雅黑" panose="020b0503020204020204" charset="-122"/>
                <a:ea typeface="微软雅黑"/>
                <a:cs typeface="微软雅黑" panose="020b0503020204020204" charset="-122"/>
                <a:sym typeface="+mn-ea"/>
              </a:rPr>
              <a:t>古代诗歌中的意象</a:t>
            </a:r>
          </a:p>
        </p:txBody>
      </p:sp>
      <p:sp>
        <p:nvSpPr>
          <p:cNvPr id="4" name="文本框 3"/>
          <p:cNvSpPr txBox="1"/>
          <p:nvPr/>
        </p:nvSpPr>
        <p:spPr>
          <a:xfrm>
            <a:off x="1031240" y="1819275"/>
            <a:ext cx="10257155" cy="3969385"/>
          </a:xfrm>
          <a:prstGeom prst="rect">
            <a:avLst/>
          </a:prstGeom>
          <a:noFill/>
        </p:spPr>
        <p:txBody>
          <a:bodyPr wrap="square" rtlCol="0" anchor="t">
            <a:spAutoFit/>
          </a:bodyPr>
          <a:lstStyle/>
          <a:p>
            <a:pPr marL="0" indent="0" algn="l" eaLnBrk="0" latinLnBrk="1" hangingPunct="0">
              <a:lnSpc>
                <a:spcPct val="150000"/>
              </a:lnSpc>
              <a:spcBef>
                <a:spcPct val="0"/>
              </a:spcBef>
              <a:buNone/>
            </a:pPr>
            <a:r>
              <a:rPr lang="en-US" altLang="zh-CN" sz="2400" kern="0" smtClean="0">
                <a:solidFill>
                  <a:srgbClr val="000000"/>
                </a:solidFill>
                <a:latin typeface="微软雅黑" panose="020b0503020204020204" charset="-122"/>
                <a:ea typeface="微软雅黑"/>
                <a:cs typeface="微软雅黑" panose="020b0503020204020204" charset="-122"/>
                <a:sym typeface="+mn-ea"/>
              </a:rPr>
              <a:t>       </a:t>
            </a:r>
            <a:r>
              <a:rPr lang="zh-CN" altLang="en-US" sz="2400" kern="0" smtClean="0">
                <a:solidFill>
                  <a:srgbClr val="000000"/>
                </a:solidFill>
                <a:latin typeface="微软雅黑" panose="020b0503020204020204" charset="-122"/>
                <a:ea typeface="微软雅黑"/>
                <a:cs typeface="微软雅黑" panose="020b0503020204020204" charset="-122"/>
                <a:sym typeface="+mn-ea"/>
              </a:rPr>
              <a:t>诗人常常借助具有某种特定内涵的事物来表明自己的思想、情感，这些具有某种特定内涵的事物就是“意象”。“意”，指的是诗人的思想、情感；“象”，指的是客观事物（山川草木等）。</a:t>
            </a:r>
            <a:endParaRPr lang="zh-CN" altLang="en-US" sz="2400">
              <a:latin typeface="微软雅黑" panose="020b0503020204020204" charset="-122"/>
              <a:ea typeface="微软雅黑"/>
              <a:cs typeface="微软雅黑" panose="020b0503020204020204" charset="-122"/>
            </a:endParaRPr>
          </a:p>
          <a:p>
            <a:pPr marL="0" indent="0" algn="l" eaLnBrk="0" latinLnBrk="1" hangingPunct="0">
              <a:lnSpc>
                <a:spcPct val="150000"/>
              </a:lnSpc>
              <a:spcBef>
                <a:spcPct val="0"/>
              </a:spcBef>
              <a:buNone/>
            </a:pPr>
            <a:r>
              <a:rPr lang="zh-CN" altLang="en-US" sz="2400" kern="0" smtClean="0">
                <a:solidFill>
                  <a:srgbClr val="000000"/>
                </a:solidFill>
                <a:latin typeface="微软雅黑" panose="020b0503020204020204" charset="-122"/>
                <a:ea typeface="微软雅黑"/>
                <a:cs typeface="微软雅黑" panose="020b0503020204020204" charset="-122"/>
                <a:sym typeface="+mn-ea"/>
              </a:rPr>
              <a:t>      意象的考查常常要求评述具体内涵，指出形象特点，分析作用。下面介绍中国古代诗歌中常见意象的特点和情感内涵。需要指出的是，理解下列意象的内涵一定要结合具体的诗歌作品，不能拘泥固化，因为同一个事物在不同的作品中可能表达不同的意趣。</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1076960" y="1757045"/>
            <a:ext cx="9919970" cy="3415030"/>
          </a:xfrm>
          <a:prstGeom prst="rect">
            <a:avLst/>
          </a:prstGeom>
          <a:noFill/>
        </p:spPr>
        <p:txBody>
          <a:bodyPr wrap="square" rtlCol="0" anchor="t">
            <a:spAutoFit/>
          </a:bodyPr>
          <a:lstStyle/>
          <a:p>
            <a:pPr indent="612140" algn="l">
              <a:lnSpc>
                <a:spcPct val="150000"/>
              </a:lnSpc>
              <a:spcAft>
                <a:spcPct val="0"/>
              </a:spcAft>
            </a:pPr>
            <a:r>
              <a:rPr lang="en-US" altLang="zh-CN"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①</a:t>
            </a:r>
            <a:r>
              <a:rPr lang="zh-CN" altLang="en-US"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确定诗歌意象。</a:t>
            </a:r>
            <a:r>
              <a:rPr lang="zh-CN" altLang="en-US" sz="2400">
                <a:solidFill>
                  <a:srgbClr val="000000"/>
                </a:solidFill>
                <a:latin typeface="微软雅黑" panose="020b0503020204020204" charset="-122"/>
                <a:ea typeface="微软雅黑"/>
                <a:cs typeface="微软雅黑" panose="020b0503020204020204" charset="-122"/>
                <a:sym typeface="+mn-ea"/>
              </a:rPr>
              <a:t>找出诗歌中描写的人、事、景、物等</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然后确定哪些内容体现了作者的情感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确定诗歌使用的意象。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50000"/>
              </a:lnSpc>
              <a:spcAft>
                <a:spcPct val="0"/>
              </a:spcAft>
            </a:pPr>
            <a:r>
              <a:rPr lang="en-US" altLang="zh-CN"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②</a:t>
            </a:r>
            <a:r>
              <a:rPr lang="zh-CN" altLang="en-US"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体会意象特征。</a:t>
            </a:r>
            <a:r>
              <a:rPr lang="zh-CN" altLang="en-US" sz="2400">
                <a:solidFill>
                  <a:srgbClr val="000000"/>
                </a:solidFill>
                <a:latin typeface="微软雅黑" panose="020b0503020204020204" charset="-122"/>
                <a:ea typeface="微软雅黑"/>
                <a:cs typeface="微软雅黑" panose="020b0503020204020204" charset="-122"/>
                <a:sym typeface="+mn-ea"/>
              </a:rPr>
              <a:t>从意象体现的特征入手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分析这些意象的自然属性和社会属性</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分析这些意象体现的作者情感。</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50000"/>
              </a:lnSpc>
              <a:spcAft>
                <a:spcPct val="0"/>
              </a:spcAft>
            </a:pPr>
            <a:r>
              <a:rPr lang="en-US" altLang="zh-CN"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③</a:t>
            </a:r>
            <a:r>
              <a:rPr lang="zh-CN" altLang="en-US"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分析意象作用</a:t>
            </a:r>
            <a:r>
              <a:rPr lang="en-US" altLang="zh-CN"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a:t>
            </a:r>
            <a:r>
              <a:rPr lang="zh-CN" altLang="en-US"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点出效果。</a:t>
            </a:r>
            <a:r>
              <a:rPr lang="zh-CN" altLang="en-US" sz="2400">
                <a:solidFill>
                  <a:srgbClr val="000000"/>
                </a:solidFill>
                <a:latin typeface="微软雅黑" panose="020b0503020204020204" charset="-122"/>
                <a:ea typeface="微软雅黑"/>
                <a:cs typeface="微软雅黑" panose="020b0503020204020204" charset="-122"/>
                <a:sym typeface="+mn-ea"/>
              </a:rPr>
              <a:t>从意象的特征属性入手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分析意象在营造氛围、奠定基调、传达情感等方面的作用。</a:t>
            </a:r>
          </a:p>
        </p:txBody>
      </p:sp>
      <p:sp>
        <p:nvSpPr>
          <p:cNvPr id="7" name="文本框 6"/>
          <p:cNvSpPr txBox="1"/>
          <p:nvPr/>
        </p:nvSpPr>
        <p:spPr>
          <a:xfrm>
            <a:off x="1116330" y="821055"/>
            <a:ext cx="5059680" cy="46037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scene3d>
              <a:camera prst="orthographicFront"/>
              <a:lightRig rig="threePt" dir="t"/>
            </a:scene3d>
          </a:bodyPr>
          <a:lstStyle/>
          <a:p>
            <a:pPr algn="l"/>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rPr>
              <a:t>解题技巧：</a:t>
            </a:r>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sym typeface="+mn-ea"/>
              </a:rPr>
              <a:t>把握诗歌意象的三个步骤</a:t>
            </a:r>
            <a:endPar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7" name="文本框 6"/>
          <p:cNvSpPr txBox="1"/>
          <p:nvPr/>
        </p:nvSpPr>
        <p:spPr>
          <a:xfrm>
            <a:off x="1116330" y="821055"/>
            <a:ext cx="4450080" cy="46037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scene3d>
              <a:camera prst="orthographicFront"/>
              <a:lightRig rig="threePt" dir="t"/>
            </a:scene3d>
          </a:bodyPr>
          <a:lstStyle/>
          <a:p>
            <a:pPr algn="l"/>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rPr>
              <a:t>答题模板：</a:t>
            </a:r>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sym typeface="+mn-ea"/>
              </a:rPr>
              <a:t>鉴赏古代诗歌的意象</a:t>
            </a:r>
            <a:endPar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endParaRPr>
          </a:p>
        </p:txBody>
      </p:sp>
      <p:sp>
        <p:nvSpPr>
          <p:cNvPr id="4" name="文本框 3"/>
          <p:cNvSpPr txBox="1"/>
          <p:nvPr/>
        </p:nvSpPr>
        <p:spPr>
          <a:xfrm>
            <a:off x="1116330" y="1722755"/>
            <a:ext cx="10008870" cy="2861310"/>
          </a:xfrm>
          <a:prstGeom prst="rect">
            <a:avLst/>
          </a:prstGeom>
          <a:noFill/>
        </p:spPr>
        <p:txBody>
          <a:bodyPr wrap="square" rtlCol="0" anchor="t">
            <a:spAutoFit/>
          </a:bodyPr>
          <a:lstStyle/>
          <a:p>
            <a:pPr>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a:t>
            </a:r>
            <a:r>
              <a:rPr lang="zh-CN" altLang="en-US" sz="2400" b="1">
                <a:solidFill>
                  <a:schemeClr val="tx1"/>
                </a:solidFill>
                <a:latin typeface="微软雅黑" panose="020b0503020204020204" charset="-122"/>
                <a:ea typeface="微软雅黑"/>
                <a:cs typeface="微软雅黑" panose="020b0503020204020204" charset="-122"/>
                <a:sym typeface="+mn-ea"/>
              </a:rPr>
              <a:t>设问方式</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①这首诗歌营造了一种怎样的意境氛围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表达了作者什么样的思想感情</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②</a:t>
            </a:r>
            <a:r>
              <a:rPr lang="zh-CN" altLang="en-US" sz="2400">
                <a:solidFill>
                  <a:srgbClr val="000000"/>
                </a:solidFill>
                <a:latin typeface="微软雅黑" panose="020b0503020204020204" charset="-122"/>
                <a:ea typeface="微软雅黑"/>
                <a:cs typeface="微软雅黑" panose="020b0503020204020204" charset="-122"/>
                <a:sym typeface="+mn-ea"/>
              </a:rPr>
              <a:t>这首诗歌为我们展示了一幅怎样的画面</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达到了什么样的效果</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③</a:t>
            </a:r>
            <a:r>
              <a:rPr lang="zh-CN" altLang="en-US" sz="2400">
                <a:solidFill>
                  <a:srgbClr val="000000"/>
                </a:solidFill>
                <a:latin typeface="微软雅黑" panose="020b0503020204020204" charset="-122"/>
                <a:ea typeface="微软雅黑"/>
                <a:cs typeface="微软雅黑" panose="020b0503020204020204" charset="-122"/>
                <a:sym typeface="+mn-ea"/>
              </a:rPr>
              <a:t>这首诗歌描写了什么样的景物</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抒发了作者怎样的情感</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④</a:t>
            </a:r>
            <a:r>
              <a:rPr lang="zh-CN" altLang="en-US" sz="2400">
                <a:solidFill>
                  <a:srgbClr val="000000"/>
                </a:solidFill>
                <a:latin typeface="微软雅黑" panose="020b0503020204020204" charset="-122"/>
                <a:ea typeface="微软雅黑"/>
                <a:cs typeface="微软雅黑" panose="020b0503020204020204" charset="-122"/>
                <a:sym typeface="+mn-ea"/>
              </a:rPr>
              <a:t>这首诗歌</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几句诗”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营造了怎样的意境</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请简要分析。</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矩形 3"/>
          <p:cNvSpPr/>
          <p:nvPr/>
        </p:nvSpPr>
        <p:spPr>
          <a:xfrm>
            <a:off x="964565" y="613410"/>
            <a:ext cx="10857230" cy="5631180"/>
          </a:xfrm>
          <a:prstGeom prst="rect">
            <a:avLst/>
          </a:prstGeom>
        </p:spPr>
        <p:txBody>
          <a:bodyPr wrap="square">
            <a:spAutoFit/>
          </a:bodyPr>
          <a:lstStyle/>
          <a:p>
            <a:pPr indent="612140">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rPr>
              <a:t>【</a:t>
            </a:r>
            <a:r>
              <a:rPr lang="zh-CN" altLang="en-US" sz="2400" b="1">
                <a:solidFill>
                  <a:schemeClr val="tx1"/>
                </a:solidFill>
                <a:latin typeface="微软雅黑" panose="020b0503020204020204" charset="-122"/>
                <a:ea typeface="微软雅黑"/>
                <a:cs typeface="微软雅黑" panose="020b0503020204020204" charset="-122"/>
              </a:rPr>
              <a:t>答题步骤</a:t>
            </a:r>
            <a:r>
              <a:rPr lang="en-US" altLang="zh-CN" sz="2400" b="1">
                <a:solidFill>
                  <a:schemeClr val="tx1"/>
                </a:solidFill>
                <a:latin typeface="微软雅黑" panose="020b0503020204020204" charset="-122"/>
                <a:ea typeface="微软雅黑"/>
                <a:cs typeface="微软雅黑" panose="020b0503020204020204" charset="-122"/>
              </a:rPr>
              <a:t>】</a:t>
            </a:r>
            <a:endParaRPr lang="en-US" altLang="zh-CN" sz="2400">
              <a:solidFill>
                <a:srgbClr val="00B05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rPr>
              <a:t>第一步 </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筛选诗歌中的典型形象</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意象</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。筛选的标准一般是能够体现诗歌风貌或构成和谐统一画面。</a:t>
            </a: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rPr>
              <a:t>第二步</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体会意象描写的景物特征和作者的情感。结合诗歌的背景等</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把握意象特征。</a:t>
            </a: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rPr>
              <a:t>第三步</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概括意象特征、营造的氛围。</a:t>
            </a: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rPr>
              <a:t>第四步</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把握意象表达的作者情感。</a:t>
            </a:r>
          </a:p>
          <a:p>
            <a:pPr indent="612140">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rPr>
              <a:t>【</a:t>
            </a:r>
            <a:r>
              <a:rPr lang="zh-CN" altLang="en-US" sz="2400" b="1">
                <a:solidFill>
                  <a:schemeClr val="tx1"/>
                </a:solidFill>
                <a:latin typeface="微软雅黑" panose="020b0503020204020204" charset="-122"/>
                <a:ea typeface="微软雅黑"/>
                <a:cs typeface="微软雅黑" panose="020b0503020204020204" charset="-122"/>
              </a:rPr>
              <a:t>参考句式</a:t>
            </a:r>
            <a:r>
              <a:rPr lang="en-US" altLang="zh-CN" sz="2400" b="1">
                <a:solidFill>
                  <a:schemeClr val="tx1"/>
                </a:solidFill>
                <a:latin typeface="微软雅黑" panose="020b0503020204020204" charset="-122"/>
                <a:ea typeface="微软雅黑"/>
                <a:cs typeface="微软雅黑" panose="020b0503020204020204" charset="-122"/>
              </a:rPr>
              <a:t>】</a:t>
            </a:r>
            <a:endParaRPr lang="en-US" altLang="zh-CN" sz="2400">
              <a:solidFill>
                <a:srgbClr val="00B05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rPr>
              <a:t>本诗歌通过描写</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景物</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营造了</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氛围</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描绘出一幅</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的图画</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表达了</a:t>
            </a:r>
            <a:r>
              <a:rPr lang="en-US" altLang="zh-CN" sz="2400">
                <a:solidFill>
                  <a:srgbClr val="000000"/>
                </a:solidFill>
                <a:latin typeface="微软雅黑" panose="020b0503020204020204" charset="-122"/>
                <a:ea typeface="微软雅黑"/>
                <a:cs typeface="微软雅黑" panose="020b0503020204020204" charset="-122"/>
              </a:rPr>
              <a:t>……</a:t>
            </a:r>
            <a:r>
              <a:rPr lang="zh-CN" altLang="en-US" sz="2400">
                <a:solidFill>
                  <a:srgbClr val="000000"/>
                </a:solidFill>
                <a:latin typeface="微软雅黑" panose="020b0503020204020204" charset="-122"/>
                <a:ea typeface="微软雅黑"/>
                <a:cs typeface="微软雅黑" panose="020b0503020204020204" charset="-122"/>
              </a:rPr>
              <a:t>的感情。</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7" name="文本框 6"/>
          <p:cNvSpPr txBox="1"/>
          <p:nvPr/>
        </p:nvSpPr>
        <p:spPr>
          <a:xfrm>
            <a:off x="1116330" y="821055"/>
            <a:ext cx="1402080" cy="46037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scene3d>
              <a:camera prst="orthographicFront"/>
              <a:lightRig rig="threePt" dir="t"/>
            </a:scene3d>
          </a:bodyPr>
          <a:lstStyle/>
          <a:p>
            <a:pPr algn="l"/>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rPr>
              <a:t>典型例题</a:t>
            </a:r>
          </a:p>
        </p:txBody>
      </p:sp>
      <p:sp>
        <p:nvSpPr>
          <p:cNvPr id="4" name="文本框 3"/>
          <p:cNvSpPr txBox="1"/>
          <p:nvPr/>
        </p:nvSpPr>
        <p:spPr>
          <a:xfrm>
            <a:off x="1035050" y="1389380"/>
            <a:ext cx="9288780" cy="3046095"/>
          </a:xfrm>
          <a:prstGeom prst="rect">
            <a:avLst/>
          </a:prstGeom>
          <a:noFill/>
        </p:spPr>
        <p:txBody>
          <a:bodyPr wrap="none" rtlCol="0">
            <a:spAutoFit/>
          </a:bodyPr>
          <a:lstStyle/>
          <a:p>
            <a:pPr algn="l"/>
            <a:r>
              <a:rPr lang="zh-CN" altLang="en-US" sz="2400" b="1" i="1">
                <a:latin typeface="微软雅黑" panose="020b0503020204020204" charset="-122"/>
                <a:ea typeface="微软雅黑"/>
                <a:cs typeface="微软雅黑" panose="020b0503020204020204" charset="-122"/>
              </a:rPr>
              <a:t>例</a:t>
            </a:r>
            <a:r>
              <a:rPr lang="en-US" altLang="zh-CN" sz="2400" b="1" i="1">
                <a:latin typeface="微软雅黑" panose="020b0503020204020204" charset="-122"/>
                <a:ea typeface="微软雅黑"/>
                <a:cs typeface="微软雅黑" panose="020b0503020204020204" charset="-122"/>
              </a:rPr>
              <a:t>1</a:t>
            </a:r>
            <a:r>
              <a:rPr lang="zh-CN" altLang="en-US" sz="2400">
                <a:latin typeface="微软雅黑" panose="020b0503020204020204" charset="-122"/>
                <a:ea typeface="微软雅黑"/>
                <a:cs typeface="微软雅黑" panose="020b0503020204020204" charset="-122"/>
              </a:rPr>
              <a:t>：</a:t>
            </a:r>
            <a:r>
              <a:rPr lang="en-US" altLang="zh-CN" sz="2400">
                <a:solidFill>
                  <a:srgbClr val="000000"/>
                </a:solidFill>
                <a:latin typeface="微软雅黑" panose="020b0503020204020204" charset="-122"/>
                <a:ea typeface="微软雅黑"/>
                <a:cs typeface="微软雅黑" panose="020b0503020204020204" charset="-122"/>
                <a:sym typeface="+mn-ea"/>
              </a:rPr>
              <a:t>（2018·</a:t>
            </a:r>
            <a:r>
              <a:rPr lang="zh-CN" altLang="zh-CN" sz="2400">
                <a:solidFill>
                  <a:srgbClr val="000000"/>
                </a:solidFill>
                <a:latin typeface="微软雅黑" panose="020b0503020204020204" charset="-122"/>
                <a:ea typeface="微软雅黑"/>
                <a:cs typeface="微软雅黑" panose="020b0503020204020204" charset="-122"/>
                <a:sym typeface="+mn-ea"/>
              </a:rPr>
              <a:t>天津卷）阅读下面这首诗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完成后面的问题。</a:t>
            </a:r>
          </a:p>
          <a:p>
            <a:pPr algn="ctr">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癸卯岁始春怀古田舍二首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其二）    </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东晋</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陶渊明</a:t>
            </a:r>
            <a:endParaRPr lang="zh-CN" altLang="zh-CN" sz="2400">
              <a:solidFill>
                <a:srgbClr val="000000"/>
              </a:solidFill>
              <a:latin typeface="微软雅黑" panose="020b0503020204020204" charset="-122"/>
              <a:ea typeface="微软雅黑"/>
              <a:cs typeface="微软雅黑" panose="020b0503020204020204" charset="-122"/>
            </a:endParaRPr>
          </a:p>
          <a:p>
            <a:pPr algn="ctr">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先师有遗训</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忧道不忧贫。瞻望邈难逮</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转欲志长勤。</a:t>
            </a:r>
            <a:endPar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gn="ctr">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秉耒欢时务</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解颜劝农人。平畴交远风</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良苗亦怀新。</a:t>
            </a:r>
            <a:endPar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gn="ctr">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虽未量岁功</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即事多所欣。耕种有时息</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行者无问津</a:t>
            </a:r>
            <a:r>
              <a:rPr lang="zh-CN" altLang="zh-CN" sz="2400" baseline="300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①</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algn="ctr">
              <a:spcAft>
                <a:spcPct val="0"/>
              </a:spcAft>
              <a:tabLst>
                <a:tab pos="1029335"/>
                <a:tab pos="1850390"/>
                <a:tab pos="2538095"/>
                <a:tab pos="3221990"/>
              </a:tabLst>
            </a:pP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日入相与归</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壶浆劳近邻。长吟掩柴门</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聊为陇亩民。</a:t>
            </a:r>
            <a:endParaRPr lang="zh-CN" altLang="zh-CN" sz="2400">
              <a:solidFill>
                <a:srgbClr val="000000"/>
              </a:solidFill>
              <a:latin typeface="微软雅黑" panose="020b0503020204020204" charset="-122"/>
              <a:ea typeface="微软雅黑"/>
              <a:cs typeface="微软雅黑" panose="020b0503020204020204" charset="-122"/>
            </a:endParaRPr>
          </a:p>
          <a:p>
            <a:pPr indent="266700" algn="l">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【注】①问津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指孔子让子路向两位隐士长沮、桀溺问路的典故。</a:t>
            </a:r>
            <a:endParaRPr lang="zh-CN" altLang="zh-CN" sz="2400">
              <a:solidFill>
                <a:srgbClr val="000000"/>
              </a:solidFill>
              <a:latin typeface="微软雅黑" panose="020b0503020204020204" charset="-122"/>
              <a:ea typeface="微软雅黑"/>
              <a:cs typeface="微软雅黑" panose="020b0503020204020204" charset="-122"/>
            </a:endParaRPr>
          </a:p>
          <a:p>
            <a:pPr indent="266700" algn="l">
              <a:spcAft>
                <a:spcPct val="0"/>
              </a:spcAft>
              <a:tabLst>
                <a:tab pos="1029335"/>
                <a:tab pos="1850390"/>
                <a:tab pos="2538095"/>
                <a:tab pos="3221990"/>
              </a:tabLst>
            </a:pP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平畴交远风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良苗亦怀新</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描绘了一幅怎样的画面</a:t>
            </a:r>
            <a:r>
              <a:rPr lang="en-US" altLang="zh-CN" sz="2400">
                <a:solidFill>
                  <a:srgbClr val="000000"/>
                </a:solidFill>
                <a:latin typeface="微软雅黑" panose="020b0503020204020204" charset="-122"/>
                <a:ea typeface="微软雅黑"/>
                <a:cs typeface="微软雅黑" panose="020b0503020204020204" charset="-122"/>
                <a:sym typeface="+mn-ea"/>
              </a:rPr>
              <a:t>？（2</a:t>
            </a:r>
            <a:r>
              <a:rPr lang="zh-CN" altLang="zh-CN" sz="2400">
                <a:solidFill>
                  <a:srgbClr val="000000"/>
                </a:solidFill>
                <a:latin typeface="微软雅黑" panose="020b0503020204020204" charset="-122"/>
                <a:ea typeface="微软雅黑"/>
                <a:cs typeface="微软雅黑" panose="020b0503020204020204" charset="-122"/>
                <a:sym typeface="+mn-ea"/>
              </a:rPr>
              <a:t>分）</a:t>
            </a:r>
          </a:p>
        </p:txBody>
      </p:sp>
      <p:sp>
        <p:nvSpPr>
          <p:cNvPr id="5" name="文本框 4"/>
          <p:cNvSpPr txBox="1"/>
          <p:nvPr/>
        </p:nvSpPr>
        <p:spPr>
          <a:xfrm>
            <a:off x="1037590" y="4566285"/>
            <a:ext cx="9952990" cy="1568450"/>
          </a:xfrm>
          <a:prstGeom prst="rect">
            <a:avLst/>
          </a:prstGeom>
          <a:solidFill>
            <a:schemeClr val="accent6">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nchor="t">
            <a:spAutoFit/>
          </a:bodyPr>
          <a:lstStyle/>
          <a:p>
            <a:pPr indent="304800">
              <a:lnSpc>
                <a:spcPct val="120000"/>
              </a:lnSpc>
              <a:spcAft>
                <a:spcPct val="0"/>
              </a:spcAft>
              <a:tabLst>
                <a:tab pos="1029335"/>
                <a:tab pos="1850390"/>
                <a:tab pos="2538095"/>
                <a:tab pos="3221990"/>
              </a:tabLst>
            </a:pPr>
            <a:r>
              <a:rPr lang="zh-CN" altLang="zh-CN" sz="2000">
                <a:solidFill>
                  <a:srgbClr val="FF0000"/>
                </a:solidFill>
                <a:latin typeface="微软雅黑" panose="020b0503020204020204" charset="-122"/>
                <a:ea typeface="微软雅黑"/>
                <a:cs typeface="微软雅黑" panose="020b0503020204020204" charset="-122"/>
                <a:sym typeface="+mn-ea"/>
              </a:rPr>
              <a:t>【答案】</a:t>
            </a:r>
            <a:r>
              <a:rPr lang="zh-CN" altLang="zh-CN" sz="2000">
                <a:solidFill>
                  <a:srgbClr val="000000"/>
                </a:solidFill>
                <a:latin typeface="微软雅黑" panose="020b0503020204020204" charset="-122"/>
                <a:ea typeface="微软雅黑"/>
                <a:cs typeface="微软雅黑" panose="020b0503020204020204" charset="-122"/>
                <a:sym typeface="+mn-ea"/>
              </a:rPr>
              <a:t> 平旷的田野上</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从远处吹来的微风</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轻轻拂过禾苗。长势良好的禾苗</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焕发出勃勃生机。</a:t>
            </a:r>
          </a:p>
          <a:p>
            <a:pPr indent="304800">
              <a:lnSpc>
                <a:spcPct val="120000"/>
              </a:lnSpc>
              <a:spcAft>
                <a:spcPct val="0"/>
              </a:spcAft>
              <a:tabLst>
                <a:tab pos="1029335"/>
                <a:tab pos="1850390"/>
                <a:tab pos="2538095"/>
                <a:tab pos="3221990"/>
              </a:tabLst>
            </a:pPr>
            <a:r>
              <a:rPr lang="zh-CN" altLang="zh-CN" sz="2000">
                <a:solidFill>
                  <a:srgbClr val="FF0000"/>
                </a:solidFill>
                <a:latin typeface="微软雅黑" panose="020b0503020204020204" charset="-122"/>
                <a:ea typeface="微软雅黑"/>
                <a:cs typeface="微软雅黑" panose="020b0503020204020204" charset="-122"/>
                <a:sym typeface="+mn-ea"/>
              </a:rPr>
              <a:t>【解析】</a:t>
            </a:r>
            <a:r>
              <a:rPr lang="zh-CN" altLang="zh-CN" sz="2000">
                <a:solidFill>
                  <a:srgbClr val="000000"/>
                </a:solidFill>
                <a:latin typeface="微软雅黑" panose="020b0503020204020204" charset="-122"/>
                <a:ea typeface="微软雅黑"/>
                <a:cs typeface="微软雅黑" panose="020b0503020204020204" charset="-122"/>
                <a:sym typeface="+mn-ea"/>
              </a:rPr>
              <a:t> 找意象</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组画面</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平畴</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远风</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平坦开阔的田地上</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微风从远处吹来；</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良苗</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怀新</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长势喜人的禾苗</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孕育着勃勃生机</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zh-CN" sz="2000">
                <a:solidFill>
                  <a:srgbClr val="000000"/>
                </a:solidFill>
                <a:latin typeface="微软雅黑" panose="020b0503020204020204" charset="-122"/>
                <a:ea typeface="微软雅黑"/>
                <a:cs typeface="微软雅黑" panose="020b0503020204020204" charset="-122"/>
                <a:sym typeface="+mn-ea"/>
              </a:rPr>
              <a:t>一派欣欣向荣的景象。</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952500" y="1227455"/>
            <a:ext cx="10476865" cy="5123180"/>
          </a:xfrm>
          <a:prstGeom prst="rect">
            <a:avLst/>
          </a:prstGeom>
          <a:noFill/>
        </p:spPr>
        <p:txBody>
          <a:bodyPr wrap="square" rtlCol="0" anchor="t">
            <a:spAutoFit/>
          </a:bodyPr>
          <a:lstStyle/>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a:t>
            </a: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a:t>
            </a:r>
            <a:r>
              <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青山”意象。</a:t>
            </a:r>
            <a:endParaRPr lang="zh-CN" altLang="en-US"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  ①“青山”在古典诗歌中具有深隐旷达、雄浑沉稳、亘古不变</a:t>
            </a:r>
          </a:p>
          <a:p>
            <a:pPr>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的特色</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是文人借以</a:t>
            </a:r>
            <a:r>
              <a:rPr lang="zh-CN" altLang="en-US" sz="2000">
                <a:solidFill>
                  <a:srgbClr val="FF0000"/>
                </a:solidFill>
                <a:latin typeface="微软雅黑" panose="020b0503020204020204" charset="-122"/>
                <a:ea typeface="微软雅黑"/>
                <a:cs typeface="微软雅黑" panose="020b0503020204020204" charset="-122"/>
                <a:sym typeface="+mn-ea"/>
              </a:rPr>
              <a:t>栖息身心的家园</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因而备受文人喜欢。</a:t>
            </a:r>
            <a:endParaRPr lang="zh-CN" altLang="en-US" sz="20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  </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青山一道同云雨</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明月何曾是两乡。</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王昌龄</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送柴侍御</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en-US" altLang="zh-CN" sz="20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000">
                <a:solidFill>
                  <a:srgbClr val="000000"/>
                </a:solidFill>
                <a:latin typeface="微软雅黑" panose="020b0503020204020204" charset="-122"/>
                <a:ea typeface="微软雅黑"/>
                <a:cs typeface="微软雅黑" panose="020b0503020204020204" charset="-122"/>
                <a:sym typeface="+mn-ea"/>
              </a:rPr>
              <a:t>  </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行人无限秋风思</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隔水青山似故乡。</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戴叔伦</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题稚川山水</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zh-CN" altLang="en-US" sz="20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  ②“青山”是故乡的象征</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故乡山脉的轮廓是游子心中最清晰的印痕。</a:t>
            </a:r>
            <a:endParaRPr lang="zh-CN" altLang="en-US" sz="20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  </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不对芳春酒</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还望青山郭。</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谢朓</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游东田</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en-US" altLang="zh-CN" sz="20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000">
                <a:solidFill>
                  <a:srgbClr val="000000"/>
                </a:solidFill>
                <a:latin typeface="微软雅黑" panose="020b0503020204020204" charset="-122"/>
                <a:ea typeface="微软雅黑"/>
                <a:cs typeface="微软雅黑" panose="020b0503020204020204" charset="-122"/>
                <a:sym typeface="+mn-ea"/>
              </a:rPr>
              <a:t>  </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他乡生白发</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旧国见青山。</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司空曙</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贼平后送人北归</a:t>
            </a:r>
            <a:r>
              <a:rPr lang="en-US" altLang="zh-CN" sz="2000">
                <a:solidFill>
                  <a:srgbClr val="000000"/>
                </a:solidFill>
                <a:latin typeface="微软雅黑" panose="020b0503020204020204" charset="-122"/>
                <a:ea typeface="微软雅黑"/>
                <a:cs typeface="微软雅黑" panose="020b0503020204020204" charset="-122"/>
                <a:sym typeface="+mn-ea"/>
              </a:rPr>
              <a:t>》）</a:t>
            </a:r>
          </a:p>
          <a:p>
            <a:pPr>
              <a:lnSpc>
                <a:spcPct val="135000"/>
              </a:lnSpc>
              <a:spcAft>
                <a:spcPct val="0"/>
              </a:spcAft>
            </a:pPr>
            <a:r>
              <a:rPr lang="zh-CN" altLang="en-US" sz="2000">
                <a:solidFill>
                  <a:srgbClr val="000000"/>
                </a:solidFill>
                <a:latin typeface="+mj-ea"/>
                <a:ea typeface="+mj-ea"/>
                <a:cs typeface="Times New Roman" panose="02020603050405020304" pitchFamily="18" charset="0"/>
                <a:sym typeface="+mn-ea"/>
              </a:rPr>
              <a:t>     ③“青山”是历史与永恒的象征。</a:t>
            </a:r>
            <a:endParaRPr lang="zh-CN" altLang="en-US" sz="2000">
              <a:solidFill>
                <a:srgbClr val="000000"/>
              </a:solidFill>
              <a:latin typeface="+mj-ea"/>
              <a:ea typeface="+mj-ea"/>
              <a:cs typeface="Times New Roman" panose="02020603050405020304" pitchFamily="18" charset="0"/>
            </a:endParaRPr>
          </a:p>
          <a:p>
            <a:pPr>
              <a:lnSpc>
                <a:spcPct val="135000"/>
              </a:lnSpc>
              <a:spcAft>
                <a:spcPct val="0"/>
              </a:spcAft>
            </a:pPr>
            <a:r>
              <a:rPr lang="zh-CN" altLang="en-US" sz="2000">
                <a:solidFill>
                  <a:srgbClr val="000000"/>
                </a:solidFill>
                <a:latin typeface="+mj-ea"/>
                <a:ea typeface="+mj-ea"/>
                <a:cs typeface="Times New Roman" panose="02020603050405020304" pitchFamily="18" charset="0"/>
                <a:sym typeface="+mn-ea"/>
              </a:rPr>
              <a:t>     </a:t>
            </a:r>
            <a:r>
              <a:rPr lang="zh-CN" altLang="en-US"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英雄一去豪华尽</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惟有青山似洛中。</a:t>
            </a:r>
            <a:r>
              <a:rPr lang="en-US" altLang="zh-CN" sz="2000">
                <a:solidFill>
                  <a:srgbClr val="000000"/>
                </a:solidFill>
                <a:latin typeface="+mj-ea"/>
                <a:ea typeface="+mj-ea"/>
                <a:cs typeface="Times New Roman" panose="02020603050405020304" pitchFamily="18" charset="0"/>
                <a:sym typeface="+mn-ea"/>
              </a:rPr>
              <a:t>（</a:t>
            </a:r>
            <a:r>
              <a:rPr lang="zh-CN" altLang="en-US" sz="2000">
                <a:solidFill>
                  <a:srgbClr val="000000"/>
                </a:solidFill>
                <a:latin typeface="+mj-ea"/>
                <a:ea typeface="+mj-ea"/>
                <a:cs typeface="Times New Roman" panose="02020603050405020304" pitchFamily="18" charset="0"/>
                <a:sym typeface="+mn-ea"/>
              </a:rPr>
              <a:t>许浑</a:t>
            </a:r>
            <a:r>
              <a:rPr lang="en-US" altLang="zh-CN" sz="2000">
                <a:solidFill>
                  <a:srgbClr val="000000"/>
                </a:solidFill>
                <a:latin typeface="+mj-ea"/>
                <a:ea typeface="+mj-ea"/>
                <a:cs typeface="Times New Roman" panose="02020603050405020304" pitchFamily="18" charset="0"/>
                <a:sym typeface="+mn-ea"/>
              </a:rPr>
              <a:t>《</a:t>
            </a:r>
            <a:r>
              <a:rPr lang="zh-CN" altLang="en-US" sz="2000">
                <a:solidFill>
                  <a:srgbClr val="000000"/>
                </a:solidFill>
                <a:latin typeface="+mj-ea"/>
                <a:ea typeface="+mj-ea"/>
                <a:cs typeface="Times New Roman" panose="02020603050405020304" pitchFamily="18" charset="0"/>
                <a:sym typeface="+mn-ea"/>
              </a:rPr>
              <a:t>金陵怀古</a:t>
            </a:r>
            <a:r>
              <a:rPr lang="en-US" altLang="zh-CN" sz="2000">
                <a:solidFill>
                  <a:srgbClr val="000000"/>
                </a:solidFill>
                <a:latin typeface="+mj-ea"/>
                <a:ea typeface="+mj-ea"/>
                <a:cs typeface="Times New Roman" panose="02020603050405020304" pitchFamily="18" charset="0"/>
                <a:sym typeface="+mn-ea"/>
              </a:rPr>
              <a:t>》）</a:t>
            </a:r>
            <a:endParaRPr lang="en-US" altLang="zh-CN" sz="2000">
              <a:solidFill>
                <a:srgbClr val="000000"/>
              </a:solidFill>
              <a:latin typeface="+mj-ea"/>
              <a:ea typeface="+mj-ea"/>
              <a:cs typeface="Times New Roman" panose="02020603050405020304" pitchFamily="18" charset="0"/>
            </a:endParaRPr>
          </a:p>
          <a:p>
            <a:pPr>
              <a:lnSpc>
                <a:spcPct val="135000"/>
              </a:lnSpc>
              <a:spcAft>
                <a:spcPct val="0"/>
              </a:spcAft>
            </a:pPr>
            <a:r>
              <a:rPr lang="zh-CN" altLang="en-US" sz="2000">
                <a:solidFill>
                  <a:srgbClr val="000000"/>
                </a:solidFill>
                <a:latin typeface="+mj-ea"/>
                <a:ea typeface="+mj-ea"/>
                <a:cs typeface="Times New Roman" panose="02020603050405020304" pitchFamily="18" charset="0"/>
                <a:sym typeface="+mn-ea"/>
              </a:rPr>
              <a:t>     </a:t>
            </a:r>
            <a:r>
              <a:rPr lang="zh-CN" altLang="en-US"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青山依旧在</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0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几度夕阳红。</a:t>
            </a:r>
            <a:r>
              <a:rPr lang="en-US" altLang="zh-CN" sz="2000">
                <a:solidFill>
                  <a:srgbClr val="000000"/>
                </a:solidFill>
                <a:latin typeface="+mj-ea"/>
                <a:ea typeface="+mj-ea"/>
                <a:cs typeface="Times New Roman" panose="02020603050405020304" pitchFamily="18" charset="0"/>
                <a:sym typeface="+mn-ea"/>
              </a:rPr>
              <a:t>（</a:t>
            </a:r>
            <a:r>
              <a:rPr lang="zh-CN" altLang="en-US" sz="2000">
                <a:solidFill>
                  <a:srgbClr val="000000"/>
                </a:solidFill>
                <a:latin typeface="+mj-ea"/>
                <a:ea typeface="+mj-ea"/>
                <a:cs typeface="Times New Roman" panose="02020603050405020304" pitchFamily="18" charset="0"/>
                <a:sym typeface="+mn-ea"/>
              </a:rPr>
              <a:t>杨慎</a:t>
            </a:r>
            <a:r>
              <a:rPr lang="en-US" altLang="zh-CN" sz="2000">
                <a:solidFill>
                  <a:srgbClr val="000000"/>
                </a:solidFill>
                <a:latin typeface="+mj-ea"/>
                <a:ea typeface="+mj-ea"/>
                <a:cs typeface="Times New Roman" panose="02020603050405020304" pitchFamily="18" charset="0"/>
                <a:sym typeface="+mn-ea"/>
              </a:rPr>
              <a:t>《</a:t>
            </a:r>
            <a:r>
              <a:rPr lang="zh-CN" altLang="en-US" sz="2000">
                <a:solidFill>
                  <a:srgbClr val="000000"/>
                </a:solidFill>
                <a:latin typeface="+mj-ea"/>
                <a:ea typeface="+mj-ea"/>
                <a:cs typeface="Times New Roman" panose="02020603050405020304" pitchFamily="18" charset="0"/>
                <a:sym typeface="+mn-ea"/>
              </a:rPr>
              <a:t>临江仙</a:t>
            </a:r>
            <a:r>
              <a:rPr lang="en-US" altLang="zh-CN" sz="2000">
                <a:solidFill>
                  <a:srgbClr val="000000"/>
                </a:solidFill>
                <a:latin typeface="+mj-ea"/>
                <a:ea typeface="+mj-ea"/>
                <a:cs typeface="Times New Roman" panose="02020603050405020304" pitchFamily="18" charset="0"/>
                <a:sym typeface="+mn-ea"/>
              </a:rPr>
              <a:t>》）</a:t>
            </a:r>
            <a:endParaRPr lang="en-US" altLang="zh-CN" sz="2000">
              <a:solidFill>
                <a:srgbClr val="000000"/>
              </a:solidFill>
              <a:latin typeface="微软雅黑" panose="020b0503020204020204" charset="-122"/>
              <a:ea typeface="微软雅黑"/>
              <a:cs typeface="微软雅黑" panose="020b0503020204020204" charset="-122"/>
              <a:sym typeface="+mn-ea"/>
            </a:endParaRPr>
          </a:p>
        </p:txBody>
      </p:sp>
      <p:pic>
        <p:nvPicPr>
          <p:cNvPr id="6" name="图片 5"/>
          <p:cNvPicPr>
            <a:picLocks noChangeAspect="1"/>
          </p:cNvPicPr>
          <p:nvPr/>
        </p:nvPicPr>
        <p:blipFill>
          <a:blip r:embed="rId2"/>
          <a:stretch>
            <a:fillRect/>
          </a:stretch>
        </p:blipFill>
        <p:spPr>
          <a:xfrm>
            <a:off x="8590915" y="-23495"/>
            <a:ext cx="3594100" cy="2226310"/>
          </a:xfrm>
          <a:prstGeom prst="rect">
            <a:avLst/>
          </a:prstGeom>
        </p:spPr>
      </p:pic>
      <p:sp>
        <p:nvSpPr>
          <p:cNvPr id="7" name="文本框 6"/>
          <p:cNvSpPr txBox="1"/>
          <p:nvPr/>
        </p:nvSpPr>
        <p:spPr>
          <a:xfrm>
            <a:off x="1546860" y="749300"/>
            <a:ext cx="3230880" cy="46037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scene3d>
              <a:camera prst="orthographicFront"/>
              <a:lightRig rig="threePt" dir="t"/>
            </a:scene3d>
          </a:bodyPr>
          <a:lstStyle/>
          <a:p>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rPr>
              <a:t>古代诗歌中的意象集锦</a:t>
            </a: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455295" y="574040"/>
            <a:ext cx="9509760" cy="5773420"/>
          </a:xfrm>
          <a:prstGeom prst="rect">
            <a:avLst/>
          </a:prstGeom>
          <a:noFill/>
        </p:spPr>
        <p:txBody>
          <a:bodyPr wrap="square" rtlCol="0" anchor="t">
            <a:spAutoFit/>
          </a:bodyPr>
          <a:lstStyle/>
          <a:p>
            <a:pPr indent="612140">
              <a:lnSpc>
                <a:spcPct val="11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2.“月”意象。</a:t>
            </a:r>
            <a:endParaRPr lang="en-US" altLang="zh-CN" sz="2400">
              <a:solidFill>
                <a:srgbClr val="000000"/>
              </a:solidFill>
              <a:latin typeface="微软雅黑" panose="020b0503020204020204" charset="-122"/>
              <a:ea typeface="微软雅黑"/>
              <a:cs typeface="微软雅黑" panose="020b0503020204020204" charset="-122"/>
              <a:sym typeface="+mn-ea"/>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①对月思亲思乡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引发离愁别绪。</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露从今夜白</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月是故乡明。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杜甫</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月夜忆舍弟</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今夜月明人尽望</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不知秋思落谁家。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王建</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十五夜望月</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②望月思故国</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表现亡国之痛。</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小楼昨夜又东风</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故国不堪回首月明中。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虞美人</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③抒发盛衰无常、物是人非的感慨。</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淮水东边旧时月</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夜深还过女墙来。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刘禹锡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石头城</a:t>
            </a:r>
            <a:r>
              <a:rPr lang="en-US" altLang="zh-CN" sz="2400">
                <a:solidFill>
                  <a:srgbClr val="000000"/>
                </a:solidFill>
                <a:latin typeface="微软雅黑" panose="020b0503020204020204" charset="-122"/>
                <a:ea typeface="微软雅黑"/>
                <a:cs typeface="微软雅黑" panose="020b0503020204020204" charset="-122"/>
                <a:sym typeface="+mn-ea"/>
              </a:rPr>
              <a:t>》）</a:t>
            </a:r>
          </a:p>
          <a:p>
            <a:pPr indent="612140">
              <a:lnSpc>
                <a:spcPct val="11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3.“</a:t>
            </a:r>
            <a:r>
              <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斜阳”“云烟”“清霜”意象。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①沉郁思古幽情。</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斜阳草树</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寻常巷陌。</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辛弃疾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永遇乐</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朱雀桥边野草花</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乌衣巷口夕阳斜。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刘禹锡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乌衣巷</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②惆怅、凄苦、悲凉情绪。</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暮霭沉沉楚天阔。</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柳永</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雨霖铃</a:t>
            </a:r>
            <a:r>
              <a:rPr lang="en-US" altLang="zh-CN" sz="2400">
                <a:solidFill>
                  <a:srgbClr val="000000"/>
                </a:solidFill>
                <a:latin typeface="微软雅黑" panose="020b0503020204020204" charset="-122"/>
                <a:ea typeface="微软雅黑"/>
                <a:cs typeface="微软雅黑" panose="020b0503020204020204" charset="-122"/>
                <a:sym typeface="+mn-ea"/>
              </a:rPr>
              <a:t>》）</a:t>
            </a:r>
          </a:p>
        </p:txBody>
      </p:sp>
      <p:pic>
        <p:nvPicPr>
          <p:cNvPr id="6" name="图片 5"/>
          <p:cNvPicPr>
            <a:picLocks noChangeAspect="1"/>
          </p:cNvPicPr>
          <p:nvPr/>
        </p:nvPicPr>
        <p:blipFill>
          <a:blip r:embed="rId2"/>
          <a:stretch>
            <a:fillRect/>
          </a:stretch>
        </p:blipFill>
        <p:spPr>
          <a:xfrm>
            <a:off x="9138285" y="-39370"/>
            <a:ext cx="3079750" cy="2076450"/>
          </a:xfrm>
          <a:prstGeom prst="rect">
            <a:avLst/>
          </a:prstGeom>
        </p:spPr>
      </p:pic>
      <p:pic>
        <p:nvPicPr>
          <p:cNvPr id="9" name="图片 8"/>
          <p:cNvPicPr>
            <a:picLocks noChangeAspect="1"/>
          </p:cNvPicPr>
          <p:nvPr/>
        </p:nvPicPr>
        <p:blipFill>
          <a:blip r:embed="rId3"/>
          <a:stretch>
            <a:fillRect/>
          </a:stretch>
        </p:blipFill>
        <p:spPr>
          <a:xfrm>
            <a:off x="9138285" y="4852670"/>
            <a:ext cx="3079750" cy="1995805"/>
          </a:xfrm>
          <a:prstGeom prst="rect">
            <a:avLst/>
          </a:prstGeom>
        </p:spPr>
      </p:pic>
    </p:spTree>
    <p:custDataLst>
      <p:tags r:id="rId4"/>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1074420" y="907415"/>
            <a:ext cx="10355580" cy="5077460"/>
          </a:xfrm>
          <a:prstGeom prst="rect">
            <a:avLst/>
          </a:prstGeom>
          <a:noFill/>
        </p:spPr>
        <p:txBody>
          <a:bodyPr wrap="square" rtlCol="0" anchor="t">
            <a:spAutoFit/>
          </a:bodyPr>
          <a:lstStyle/>
          <a:p>
            <a:pPr>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4.“</a:t>
            </a:r>
            <a:r>
              <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水”意象。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①绵绵愁思</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离愁别恨。</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问君能有几多愁</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恰似一江春水向东流。</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虞美人</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自是人生长恨水长东。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相见欢</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离愁渐远渐无穷</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迢迢不断如春水。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欧阳修</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踏莎行</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a:lnSpc>
                <a:spcPct val="150000"/>
              </a:lnSpc>
              <a:spcAft>
                <a:spcPct val="0"/>
              </a:spcAft>
            </a:pPr>
            <a:r>
              <a:rPr lang="zh-CN" altLang="en-US" sz="2400">
                <a:solidFill>
                  <a:srgbClr val="000000"/>
                </a:solidFill>
                <a:latin typeface="微软雅黑" panose="020b0503020204020204" charset="-122"/>
                <a:ea typeface="微软雅黑"/>
                <a:cs typeface="Times New Roman" panose="02020603050405020304" pitchFamily="18" charset="0"/>
                <a:sym typeface="+mn-ea"/>
              </a:rPr>
              <a:t>②时光流逝。</a:t>
            </a:r>
            <a:endParaRPr lang="zh-CN" altLang="en-US" sz="2400">
              <a:solidFill>
                <a:srgbClr val="000000"/>
              </a:solidFill>
              <a:latin typeface="微软雅黑" panose="020b0503020204020204" charset="-122"/>
              <a:ea typeface="微软雅黑"/>
              <a:cs typeface="Times New Roman" panose="02020603050405020304" pitchFamily="18" charset="0"/>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滚滚长江东逝水，浪花淘尽英雄。</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杨慎</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临江仙</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大江东去</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浪淘尽</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千古风流人物。</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苏轼</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念奴娇</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赤壁怀古</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pic>
        <p:nvPicPr>
          <p:cNvPr id="5" name="图片 4"/>
          <p:cNvPicPr>
            <a:picLocks noChangeAspect="1"/>
          </p:cNvPicPr>
          <p:nvPr/>
        </p:nvPicPr>
        <p:blipFill>
          <a:blip r:embed="rId2"/>
          <a:stretch>
            <a:fillRect/>
          </a:stretch>
        </p:blipFill>
        <p:spPr>
          <a:xfrm>
            <a:off x="8856980" y="-8255"/>
            <a:ext cx="3326765" cy="2219325"/>
          </a:xfrm>
          <a:prstGeom prst="rect">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95680" y="193675"/>
            <a:ext cx="2199640" cy="645160"/>
          </a:xfrm>
          <a:prstGeom prst="rect">
            <a:avLst/>
          </a:prstGeom>
          <a:noFill/>
        </p:spPr>
        <p:txBody>
          <a:bodyPr wrap="none" rtlCol="0" anchor="t">
            <a:spAutoFit/>
          </a:bodyPr>
          <a:lstStyle/>
          <a:p>
            <a:pPr>
              <a:lnSpc>
                <a:spcPct val="150000"/>
              </a:lnSpc>
              <a:spcAft>
                <a:spcPct val="0"/>
              </a:spcAft>
            </a:pPr>
            <a:r>
              <a:rPr lang="zh-CN" altLang="en-US" sz="2400" b="1">
                <a:solidFill>
                  <a:srgbClr val="000000"/>
                </a:solidFill>
                <a:latin typeface="微软雅黑" panose="020b0503020204020204" charset="-122"/>
                <a:ea typeface="微软雅黑"/>
                <a:cs typeface="微软雅黑" panose="020b0503020204020204" charset="-122"/>
                <a:sym typeface="+mn-ea"/>
              </a:rPr>
              <a:t>（</a:t>
            </a:r>
            <a:r>
              <a:rPr lang="en-US" altLang="zh-CN" sz="2400" b="1">
                <a:solidFill>
                  <a:srgbClr val="000000"/>
                </a:solidFill>
                <a:latin typeface="微软雅黑" panose="020b0503020204020204" charset="-122"/>
                <a:ea typeface="微软雅黑"/>
                <a:cs typeface="微软雅黑" panose="020b0503020204020204" charset="-122"/>
                <a:sym typeface="+mn-ea"/>
              </a:rPr>
              <a:t>1</a:t>
            </a:r>
            <a:r>
              <a:rPr lang="zh-CN" altLang="en-US" sz="2400" b="1">
                <a:solidFill>
                  <a:srgbClr val="000000"/>
                </a:solidFill>
                <a:latin typeface="微软雅黑" panose="020b0503020204020204" charset="-122"/>
                <a:ea typeface="微软雅黑"/>
                <a:cs typeface="微软雅黑" panose="020b0503020204020204" charset="-122"/>
                <a:sym typeface="+mn-ea"/>
              </a:rPr>
              <a:t>）人物形象</a:t>
            </a:r>
          </a:p>
        </p:txBody>
      </p:sp>
      <p:graphicFrame>
        <p:nvGraphicFramePr>
          <p:cNvPr id="6" name="内容占位符 5"/>
          <p:cNvGraphicFramePr>
            <a:graphicFrameLocks noGrp="1"/>
          </p:cNvGraphicFramePr>
          <p:nvPr>
            <p:ph idx="1"/>
            <p:custDataLst>
              <p:tags r:id="rId2"/>
            </p:custDataLst>
          </p:nvPr>
        </p:nvGraphicFramePr>
        <p:xfrm>
          <a:off x="551180" y="964565"/>
          <a:ext cx="11103610" cy="5410200"/>
        </p:xfrm>
        <a:graphic>
          <a:graphicData uri="http://schemas.openxmlformats.org/drawingml/2006/table">
            <a:tbl>
              <a:tblPr firstRow="1" bandRow="1">
                <a:tableStyleId>{10A1B5D5-9B99-4C35-A422-299274C87663}</a:tableStyleId>
              </a:tblPr>
              <a:tblGrid>
                <a:gridCol w="1350010"/>
                <a:gridCol w="2374900"/>
                <a:gridCol w="7378700"/>
              </a:tblGrid>
              <a:tr h="381000">
                <a:tc>
                  <a:txBody>
                    <a:bodyPr/>
                    <a:lstStyle/>
                    <a:p>
                      <a:pPr algn="ctr">
                        <a:buNone/>
                      </a:pPr>
                      <a:r>
                        <a:rPr lang="zh-CN" altLang="en-US"/>
                        <a:t>分类</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lgn="ctr">
                        <a:buNone/>
                      </a:pPr>
                      <a:r>
                        <a:rPr lang="zh-CN" altLang="en-US"/>
                        <a:t>形象类别</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lgn="ctr">
                        <a:buNone/>
                      </a:pPr>
                      <a:r>
                        <a:rPr lang="zh-CN" altLang="en-US"/>
                        <a:t>具体分析</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381000">
                <a:tc>
                  <a:txBody>
                    <a:bodyPr/>
                    <a:lstStyle/>
                    <a:p>
                      <a:pPr algn="ctr">
                        <a:buNone/>
                      </a:pPr>
                      <a:r>
                        <a:rPr lang="zh-CN" altLang="en-US"/>
                        <a:t>作品刻画的人物形象</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gridSpan="2">
                  <a:txBody>
                    <a:bodyPr/>
                    <a:lstStyle/>
                    <a:p>
                      <a:pPr>
                        <a:buNone/>
                      </a:pPr>
                      <a:r>
                        <a:rPr lang="zh-CN" altLang="en-US"/>
                        <a:t>如柳永的《雨霖铃》写与所爱女子离别时的无限忧伤和别后相思的绵绵情意，塑造了一个爱恨交织的艺术形象。王昌龄的《出塞》塑造了忠心报国，献身边塞的边关将士的形象。</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hMerge="1">
                  <a:txBody>
                    <a:bodyPr/>
                    <a:lstStyle/>
                    <a:p/>
                  </a:txBody>
                  <a:tcPr>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381000">
                <a:tc rowSpan="6">
                  <a:txBody>
                    <a:bodyPr/>
                    <a:lstStyle/>
                    <a:p>
                      <a:pPr algn="ctr">
                        <a:buNone/>
                      </a:pPr>
                      <a:r>
                        <a:rPr lang="zh-CN" altLang="en-US"/>
                        <a:t>诗人自</a:t>
                      </a:r>
                    </a:p>
                    <a:p>
                      <a:pPr algn="ctr">
                        <a:buNone/>
                      </a:pPr>
                      <a:r>
                        <a:rPr lang="zh-CN" altLang="en-US"/>
                        <a:t>我形象</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蔑视权贵、傲岸不羁</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如李白的《梦游天姥吟留别》，</a:t>
                      </a:r>
                      <a:r>
                        <a:rPr lang="en-US" altLang="zh-CN"/>
                        <a:t>“</a:t>
                      </a:r>
                      <a:r>
                        <a:rPr lang="zh-CN" altLang="en-US"/>
                        <a:t>安能摧眉折腰事权贵，使我不得开心颜</a:t>
                      </a:r>
                      <a:r>
                        <a:rPr lang="en-US" altLang="zh-CN"/>
                        <a:t>”</a:t>
                      </a:r>
                      <a:r>
                        <a:rPr lang="zh-CN" altLang="en-US"/>
                        <a:t>表现了李白傲视权贵的思想，塑造了一个不慕权贵、豪放洒脱、傲岸不羁的形象。</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914400">
                <a:tc vMerge="1">
                  <a:txBody>
                    <a:bodyPr/>
                    <a:lstStyle/>
                    <a:p/>
                  </a:txBody>
                  <a:tcPr>
                    <a:lnL w="12700">
                      <a:solidFill>
                        <a:schemeClr val="bg1">
                          <a:lumMod val="95000"/>
                        </a:schemeClr>
                      </a:solidFill>
                      <a:prstDash val="solid"/>
                    </a:lnL>
                    <a:lnR w="12700">
                      <a:solidFill>
                        <a:schemeClr val="bg1">
                          <a:lumMod val="95000"/>
                        </a:schemeClr>
                      </a:solidFill>
                      <a:prstDash val="solid"/>
                    </a:lnR>
                  </a:tcPr>
                </a:tc>
                <a:tc>
                  <a:txBody>
                    <a:bodyPr/>
                    <a:lstStyle/>
                    <a:p>
                      <a:pPr>
                        <a:buNone/>
                      </a:pPr>
                      <a:r>
                        <a:rPr lang="zh-CN" altLang="en-US"/>
                        <a:t>心怀天下、忧国忧民</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如杜甫的《</a:t>
                      </a:r>
                      <a:r>
                        <a:rPr lang="zh-CN" altLang="en-US" sz="1800"/>
                        <a:t>茅屋为秋风所破歌</a:t>
                      </a:r>
                      <a:r>
                        <a:rPr lang="zh-CN" altLang="en-US"/>
                        <a:t>》，</a:t>
                      </a:r>
                      <a:r>
                        <a:rPr lang="en-US" altLang="zh-CN"/>
                        <a:t>“</a:t>
                      </a:r>
                      <a:r>
                        <a:rPr lang="zh-CN" altLang="en-US"/>
                        <a:t>安得广厦千万间</a:t>
                      </a:r>
                      <a:r>
                        <a:rPr lang="en-US" altLang="zh-CN"/>
                        <a:t>……</a:t>
                      </a:r>
                      <a:r>
                        <a:rPr lang="zh-CN" altLang="en-US"/>
                        <a:t>吾庐独破受冻死亦足</a:t>
                      </a:r>
                      <a:r>
                        <a:rPr lang="en-US" altLang="zh-CN"/>
                        <a:t>”</a:t>
                      </a:r>
                      <a:r>
                        <a:rPr lang="zh-CN" altLang="en-US"/>
                        <a:t>，诗人并不仅仅停留在个人的哀怨中，而是推己及人，这表现了他忧国忧民的情怀。</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381000">
                <a:tc vMerge="1">
                  <a:txBody>
                    <a:bodyPr/>
                    <a:lstStyle/>
                    <a:p/>
                  </a:txBody>
                  <a:tcPr>
                    <a:lnL w="12700">
                      <a:solidFill>
                        <a:schemeClr val="bg1">
                          <a:lumMod val="95000"/>
                        </a:schemeClr>
                      </a:solidFill>
                      <a:prstDash val="solid"/>
                    </a:lnL>
                    <a:lnR w="12700">
                      <a:solidFill>
                        <a:schemeClr val="bg1">
                          <a:lumMod val="95000"/>
                        </a:schemeClr>
                      </a:solidFill>
                      <a:prstDash val="solid"/>
                    </a:lnR>
                  </a:tcPr>
                </a:tc>
                <a:tc>
                  <a:txBody>
                    <a:bodyPr/>
                    <a:lstStyle/>
                    <a:p>
                      <a:pPr>
                        <a:buNone/>
                      </a:pPr>
                      <a:r>
                        <a:rPr lang="zh-CN" altLang="en-US"/>
                        <a:t>寄情山水、归隐田园</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如陶渊明的《饮酒</a:t>
                      </a:r>
                      <a:r>
                        <a:rPr lang="en-US" altLang="zh-CN"/>
                        <a:t>·</a:t>
                      </a:r>
                      <a:r>
                        <a:rPr lang="zh-CN" altLang="en-US"/>
                        <a:t>其五》，</a:t>
                      </a:r>
                      <a:r>
                        <a:rPr lang="en-US" altLang="zh-CN"/>
                        <a:t>“</a:t>
                      </a:r>
                      <a:r>
                        <a:rPr lang="zh-CN" altLang="en-US"/>
                        <a:t>采菊东篱下，悠然见南山</a:t>
                      </a:r>
                      <a:r>
                        <a:rPr lang="en-US" altLang="zh-CN"/>
                        <a:t>”</a:t>
                      </a:r>
                      <a:r>
                        <a:rPr lang="zh-CN" altLang="en-US"/>
                        <a:t>展现的是悠游自在的隐居生活，表现出诗人对官场的厌恶和对田园的喜爱。</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381000">
                <a:tc vMerge="1">
                  <a:txBody>
                    <a:bodyPr/>
                    <a:lstStyle/>
                    <a:p/>
                  </a:txBody>
                  <a:tcPr>
                    <a:lnL w="12700">
                      <a:solidFill>
                        <a:schemeClr val="bg1">
                          <a:lumMod val="95000"/>
                        </a:schemeClr>
                      </a:solidFill>
                      <a:prstDash val="solid"/>
                    </a:lnL>
                    <a:lnR w="12700">
                      <a:solidFill>
                        <a:schemeClr val="bg1">
                          <a:lumMod val="95000"/>
                        </a:schemeClr>
                      </a:solidFill>
                      <a:prstDash val="solid"/>
                    </a:lnR>
                  </a:tcPr>
                </a:tc>
                <a:tc>
                  <a:txBody>
                    <a:bodyPr/>
                    <a:lstStyle/>
                    <a:p>
                      <a:pPr>
                        <a:buNone/>
                      </a:pPr>
                      <a:r>
                        <a:rPr lang="zh-CN" altLang="en-US" sz="1800"/>
                        <a:t>怀才不遇、壮志难酬</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如陈子昂的《登幽州台歌》，</a:t>
                      </a:r>
                      <a:r>
                        <a:rPr lang="en-US" altLang="zh-CN"/>
                        <a:t>“</a:t>
                      </a:r>
                      <a:r>
                        <a:rPr lang="zh-CN" altLang="en-US"/>
                        <a:t>前不见古人，后不见来者。念天地之悠悠，独怆然而涕下</a:t>
                      </a:r>
                      <a:r>
                        <a:rPr lang="en-US" altLang="zh-CN"/>
                        <a:t>”</a:t>
                      </a:r>
                      <a:r>
                        <a:rPr lang="zh-CN" altLang="en-US"/>
                        <a:t>塑造了怀才不遇的知识分子形象。</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640080">
                <a:tc vMerge="1">
                  <a:txBody>
                    <a:bodyPr/>
                    <a:lstStyle/>
                    <a:p/>
                  </a:txBody>
                  <a:tcPr>
                    <a:lnL w="12700">
                      <a:solidFill>
                        <a:schemeClr val="bg1">
                          <a:lumMod val="95000"/>
                        </a:schemeClr>
                      </a:solidFill>
                      <a:prstDash val="solid"/>
                    </a:lnL>
                    <a:lnR w="12700">
                      <a:solidFill>
                        <a:schemeClr val="bg1">
                          <a:lumMod val="95000"/>
                        </a:schemeClr>
                      </a:solidFill>
                      <a:prstDash val="solid"/>
                    </a:lnR>
                  </a:tcPr>
                </a:tc>
                <a:tc>
                  <a:txBody>
                    <a:bodyPr/>
                    <a:lstStyle/>
                    <a:p>
                      <a:pPr>
                        <a:buNone/>
                      </a:pPr>
                      <a:r>
                        <a:rPr lang="zh-CN" altLang="en-US" sz="1800"/>
                        <a:t>矢志报国、慷慨愤世</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如辛弃疾的《永遇乐</a:t>
                      </a:r>
                      <a:r>
                        <a:rPr lang="en-US" altLang="zh-CN"/>
                        <a:t>·</a:t>
                      </a:r>
                      <a:r>
                        <a:rPr lang="zh-CN" altLang="en-US"/>
                        <a:t>京口北固亭怀古》，</a:t>
                      </a:r>
                      <a:r>
                        <a:rPr lang="zh-CN" altLang="en-US" sz="1800"/>
                        <a:t>表达了词人坚决主张抗金，而又反对冒进轻敌的思想，抒发了词人报国无门的苦闷。</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r h="381000">
                <a:tc vMerge="1">
                  <a:txBody>
                    <a:bodyPr/>
                    <a:lstStyle/>
                    <a:p/>
                  </a:txBody>
                  <a:tcPr>
                    <a:lnL w="12700">
                      <a:solidFill>
                        <a:schemeClr val="bg1">
                          <a:lumMod val="95000"/>
                        </a:schemeClr>
                      </a:solidFill>
                      <a:prstDash val="solid"/>
                    </a:lnL>
                    <a:lnR w="12700">
                      <a:solidFill>
                        <a:schemeClr val="bg1">
                          <a:lumMod val="95000"/>
                        </a:schemeClr>
                      </a:solidFill>
                      <a:prstDash val="solid"/>
                    </a:lnR>
                    <a:lnB w="12700">
                      <a:solidFill>
                        <a:schemeClr val="bg1">
                          <a:lumMod val="95000"/>
                        </a:schemeClr>
                      </a:solidFill>
                      <a:prstDash val="solid"/>
                    </a:lnB>
                  </a:tcPr>
                </a:tc>
                <a:tc>
                  <a:txBody>
                    <a:bodyPr/>
                    <a:lstStyle/>
                    <a:p>
                      <a:pPr>
                        <a:buNone/>
                      </a:pPr>
                      <a:r>
                        <a:rPr lang="zh-CN" altLang="en-US" sz="1800"/>
                        <a:t>友人送别、思念故乡</a:t>
                      </a:r>
                    </a:p>
                  </a:txBody>
                  <a:tcPr anchor="ct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c>
                  <a:txBody>
                    <a:bodyPr/>
                    <a:lstStyle/>
                    <a:p>
                      <a:pPr>
                        <a:buNone/>
                      </a:pPr>
                      <a:r>
                        <a:rPr lang="zh-CN" altLang="en-US"/>
                        <a:t>如许浑的《</a:t>
                      </a:r>
                      <a:r>
                        <a:rPr lang="zh-CN" altLang="en-US" sz="1800">
                          <a:sym typeface="+mn-ea"/>
                        </a:rPr>
                        <a:t>谢亭送别</a:t>
                      </a:r>
                      <a:r>
                        <a:rPr lang="zh-CN" altLang="en-US"/>
                        <a:t>》，</a:t>
                      </a:r>
                      <a:r>
                        <a:rPr lang="en-US" altLang="zh-CN" sz="1800">
                          <a:sym typeface="+mn-ea"/>
                        </a:rPr>
                        <a:t>“</a:t>
                      </a:r>
                      <a:r>
                        <a:rPr lang="zh-CN" altLang="en-US"/>
                        <a:t>劳歌一曲解行舟，红叶青山水急流。日暮酒醒人已远，满天风雨下西楼</a:t>
                      </a:r>
                      <a:r>
                        <a:rPr lang="en-US" altLang="zh-CN" sz="1800">
                          <a:sym typeface="+mn-ea"/>
                        </a:rPr>
                        <a:t>”</a:t>
                      </a:r>
                      <a:r>
                        <a:rPr lang="zh-CN" altLang="en-US" sz="1800">
                          <a:sym typeface="+mn-ea"/>
                        </a:rPr>
                        <a:t>，诗人与朋友难舍难分，心中无限惆怅。</a:t>
                      </a:r>
                    </a:p>
                  </a:txBody>
                  <a:tcPr>
                    <a:lnL w="12700">
                      <a:solidFill>
                        <a:schemeClr val="bg1">
                          <a:lumMod val="95000"/>
                        </a:schemeClr>
                      </a:solidFill>
                      <a:prstDash val="solid"/>
                    </a:lnL>
                    <a:lnR w="12700">
                      <a:solidFill>
                        <a:schemeClr val="bg1">
                          <a:lumMod val="95000"/>
                        </a:schemeClr>
                      </a:solidFill>
                      <a:prstDash val="solid"/>
                    </a:lnR>
                    <a:lnT w="12700">
                      <a:solidFill>
                        <a:schemeClr val="bg1">
                          <a:lumMod val="95000"/>
                        </a:schemeClr>
                      </a:solidFill>
                      <a:prstDash val="solid"/>
                    </a:lnT>
                    <a:lnB w="12700">
                      <a:solidFill>
                        <a:schemeClr val="bg1">
                          <a:lumMod val="95000"/>
                        </a:schemeClr>
                      </a:solidFill>
                      <a:prstDash val="solid"/>
                    </a:lnB>
                  </a:tcPr>
                </a:tc>
              </a:tr>
            </a:tbl>
          </a:graphicData>
        </a:graphic>
      </p:graphicFrame>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1151255" y="991870"/>
            <a:ext cx="10095865" cy="4523105"/>
          </a:xfrm>
          <a:prstGeom prst="rect">
            <a:avLst/>
          </a:prstGeom>
          <a:noFill/>
        </p:spPr>
        <p:txBody>
          <a:bodyPr wrap="square" rtlCol="0" anchor="t">
            <a:spAutoFit/>
          </a:bodyPr>
          <a:lstStyle/>
          <a:p>
            <a:pPr>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mj-ea"/>
                <a:ea typeface="+mj-ea"/>
                <a:cs typeface="Times New Roman" panose="02020603050405020304" pitchFamily="18" charset="0"/>
                <a:sym typeface="+mn-ea"/>
              </a:rPr>
              <a:t>5.“</a:t>
            </a:r>
            <a:r>
              <a:rPr lang="zh-CN" altLang="en-US" sz="2400" b="1">
                <a:solidFill>
                  <a:srgbClr val="00B050"/>
                </a:solidFill>
                <a:effectLst>
                  <a:outerShdw blurRad="38100" dist="38100" dir="2700000" algn="tl">
                    <a:srgbClr val="000000">
                      <a:alpha val="43137"/>
                    </a:srgbClr>
                  </a:outerShdw>
                </a:effectLst>
                <a:latin typeface="+mj-ea"/>
                <a:ea typeface="+mj-ea"/>
                <a:cs typeface="Times New Roman" panose="02020603050405020304" pitchFamily="18" charset="0"/>
                <a:sym typeface="+mn-ea"/>
              </a:rPr>
              <a:t>清风”“白云”意象。</a:t>
            </a:r>
            <a:endParaRPr lang="zh-CN" altLang="en-US"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mj-ea"/>
                <a:ea typeface="+mj-ea"/>
                <a:cs typeface="Times New Roman" panose="02020603050405020304" pitchFamily="18" charset="0"/>
                <a:sym typeface="+mn-ea"/>
              </a:rPr>
              <a:t>①望云思友</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见月怀人。</a:t>
            </a:r>
            <a:endParaRPr lang="zh-CN" altLang="en-US"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思家步月清宵立</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忆弟看云白日眠。</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杜甫</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恨别</a:t>
            </a:r>
            <a:r>
              <a:rPr lang="en-US" altLang="zh-CN" sz="2400">
                <a:solidFill>
                  <a:srgbClr val="000000"/>
                </a:solidFill>
                <a:latin typeface="+mj-ea"/>
                <a:ea typeface="+mj-ea"/>
                <a:cs typeface="Times New Roman" panose="02020603050405020304" pitchFamily="18" charset="0"/>
                <a:sym typeface="+mn-ea"/>
              </a:rPr>
              <a:t>》）</a:t>
            </a:r>
            <a:endParaRPr lang="zh-CN" altLang="en-US"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白云千里万里</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明月前溪后溪。</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刘长卿</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苕溪酬梁耿别后见寄</a:t>
            </a:r>
            <a:r>
              <a:rPr lang="en-US" altLang="zh-CN" sz="2400">
                <a:solidFill>
                  <a:srgbClr val="000000"/>
                </a:solidFill>
                <a:latin typeface="+mj-ea"/>
                <a:ea typeface="+mj-ea"/>
                <a:cs typeface="Times New Roman" panose="02020603050405020304" pitchFamily="18" charset="0"/>
                <a:sym typeface="+mn-ea"/>
              </a:rPr>
              <a:t>》）</a:t>
            </a:r>
            <a:endParaRPr lang="zh-CN" altLang="en-US"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mj-ea"/>
                <a:ea typeface="+mj-ea"/>
                <a:cs typeface="Times New Roman" panose="02020603050405020304" pitchFamily="18" charset="0"/>
                <a:sym typeface="+mn-ea"/>
              </a:rPr>
              <a:t>②随遇而安</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自由自在</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归隐山林。这种思想常由白云、青山、苍天、空山等意象组成悠远、清静、平淡的意境来表现。</a:t>
            </a:r>
            <a:endParaRPr lang="zh-CN" altLang="en-US"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黄鹤一去不复返</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白云千载空悠悠。</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崔颢</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黄鹤楼</a:t>
            </a:r>
            <a:r>
              <a:rPr lang="en-US" altLang="zh-CN" sz="2400">
                <a:solidFill>
                  <a:srgbClr val="000000"/>
                </a:solidFill>
                <a:latin typeface="+mj-ea"/>
                <a:ea typeface="+mj-ea"/>
                <a:cs typeface="Times New Roman" panose="02020603050405020304" pitchFamily="18" charset="0"/>
                <a:sym typeface="+mn-ea"/>
              </a:rPr>
              <a:t>》）</a:t>
            </a:r>
            <a:endParaRPr lang="en-US" altLang="zh-CN" sz="2400">
              <a:solidFill>
                <a:srgbClr val="000000"/>
              </a:solidFill>
              <a:latin typeface="+mj-ea"/>
              <a:ea typeface="+mj-ea"/>
              <a:cs typeface="Times New Roman" panose="02020603050405020304" pitchFamily="18" charset="0"/>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但去莫复问</a:t>
            </a:r>
            <a:r>
              <a:rPr lang="en-US" altLang="zh-CN"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白云无尽时。</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王维</a:t>
            </a:r>
            <a:r>
              <a:rPr lang="en-US" altLang="zh-CN" sz="2400">
                <a:solidFill>
                  <a:srgbClr val="000000"/>
                </a:solidFill>
                <a:latin typeface="+mj-ea"/>
                <a:ea typeface="+mj-ea"/>
                <a:cs typeface="Times New Roman" panose="02020603050405020304" pitchFamily="18" charset="0"/>
                <a:sym typeface="+mn-ea"/>
              </a:rPr>
              <a:t>《</a:t>
            </a:r>
            <a:r>
              <a:rPr lang="zh-CN" altLang="en-US" sz="2400">
                <a:solidFill>
                  <a:srgbClr val="000000"/>
                </a:solidFill>
                <a:latin typeface="+mj-ea"/>
                <a:ea typeface="+mj-ea"/>
                <a:cs typeface="Times New Roman" panose="02020603050405020304" pitchFamily="18" charset="0"/>
                <a:sym typeface="+mn-ea"/>
              </a:rPr>
              <a:t>送别</a:t>
            </a:r>
            <a:r>
              <a:rPr lang="en-US" altLang="zh-CN" sz="2400">
                <a:solidFill>
                  <a:srgbClr val="000000"/>
                </a:solidFill>
                <a:latin typeface="+mj-ea"/>
                <a:ea typeface="+mj-ea"/>
                <a:cs typeface="Times New Roman" panose="02020603050405020304" pitchFamily="18" charset="0"/>
                <a:sym typeface="+mn-ea"/>
              </a:rPr>
              <a:t>》）</a:t>
            </a:r>
            <a:endParaRPr lang="zh-CN" altLang="en-US" sz="2400">
              <a:solidFill>
                <a:srgbClr val="000000"/>
              </a:solidFill>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8609965" y="-19050"/>
            <a:ext cx="3587115" cy="2289810"/>
          </a:xfrm>
          <a:prstGeom prst="rect">
            <a:avLst/>
          </a:prstGeom>
        </p:spPr>
      </p:pic>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8" name="图片 7"/>
          <p:cNvPicPr>
            <a:picLocks noChangeAspect="1"/>
          </p:cNvPicPr>
          <p:nvPr/>
        </p:nvPicPr>
        <p:blipFill>
          <a:blip r:embed="rId2"/>
          <a:stretch>
            <a:fillRect/>
          </a:stretch>
        </p:blipFill>
        <p:spPr>
          <a:xfrm>
            <a:off x="9926320" y="5344160"/>
            <a:ext cx="2266950" cy="1495425"/>
          </a:xfrm>
          <a:prstGeom prst="rect">
            <a:avLst/>
          </a:prstGeom>
        </p:spPr>
      </p:pic>
      <p:pic>
        <p:nvPicPr>
          <p:cNvPr id="7" name="图片 6"/>
          <p:cNvPicPr>
            <a:picLocks noChangeAspect="1"/>
          </p:cNvPicPr>
          <p:nvPr/>
        </p:nvPicPr>
        <p:blipFill>
          <a:blip r:embed="rId3"/>
          <a:stretch>
            <a:fillRect/>
          </a:stretch>
        </p:blipFill>
        <p:spPr>
          <a:xfrm>
            <a:off x="-8890" y="12700"/>
            <a:ext cx="2470785" cy="1422400"/>
          </a:xfrm>
          <a:prstGeom prst="rect">
            <a:avLst/>
          </a:prstGeom>
        </p:spPr>
      </p:pic>
      <p:sp>
        <p:nvSpPr>
          <p:cNvPr id="4" name="文本框 3"/>
          <p:cNvSpPr txBox="1"/>
          <p:nvPr/>
        </p:nvSpPr>
        <p:spPr>
          <a:xfrm>
            <a:off x="1024255" y="836930"/>
            <a:ext cx="10373995" cy="5408295"/>
          </a:xfrm>
          <a:prstGeom prst="rect">
            <a:avLst/>
          </a:prstGeom>
          <a:noFill/>
        </p:spPr>
        <p:txBody>
          <a:bodyPr wrap="square" rtlCol="0" anchor="t">
            <a:spAutoFit/>
          </a:bodyPr>
          <a:lstStyle/>
          <a:p>
            <a:pPr indent="612140">
              <a:lnSpc>
                <a:spcPct val="12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6.“梅花”意象。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“梅花”最先开放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傲霜斗雪</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敢为人先；不畏权贵</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君子。因此梅花受到了众人的敬仰与赞颂。</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遥知不是雪</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为有暗香来。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王安石</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梅花</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诗句既写出了梅花的因风布远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又含蓄地表现了梅花的纯净洁白</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收到了香色俱佳的艺术效果。</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7.“兰花”意象。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兰花清雅幽香、姿态优美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蕴含着追求淡泊的精神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象征君子隐士。</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孤兰生幽园</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众草共芜没。虽照阳春晖</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复悲高秋月。飞霜早淅沥</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绿艳恐休歇。若无清风吹</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香气为谁发。</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李白</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古风</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莫讶春光不属侬</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一香已足压千红。总令摘向韩娘袖</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不作人间脑麝风。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徐渭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兰</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spTree>
    <p:custDataLst>
      <p:tags r:id="rId4"/>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10095865" y="3954145"/>
            <a:ext cx="2087880" cy="2893695"/>
          </a:xfrm>
          <a:prstGeom prst="rect">
            <a:avLst/>
          </a:prstGeom>
        </p:spPr>
      </p:pic>
      <p:pic>
        <p:nvPicPr>
          <p:cNvPr id="5" name="图片 4"/>
          <p:cNvPicPr>
            <a:picLocks noChangeAspect="1"/>
          </p:cNvPicPr>
          <p:nvPr/>
        </p:nvPicPr>
        <p:blipFill>
          <a:blip r:embed="rId3"/>
          <a:stretch>
            <a:fillRect/>
          </a:stretch>
        </p:blipFill>
        <p:spPr>
          <a:xfrm>
            <a:off x="4445" y="-30480"/>
            <a:ext cx="1887220" cy="2409190"/>
          </a:xfrm>
          <a:prstGeom prst="rect">
            <a:avLst/>
          </a:prstGeom>
        </p:spPr>
      </p:pic>
      <p:sp>
        <p:nvSpPr>
          <p:cNvPr id="4" name="文本框 3"/>
          <p:cNvSpPr txBox="1"/>
          <p:nvPr/>
        </p:nvSpPr>
        <p:spPr>
          <a:xfrm>
            <a:off x="1330960" y="857885"/>
            <a:ext cx="9717405" cy="5367655"/>
          </a:xfrm>
          <a:prstGeom prst="rect">
            <a:avLst/>
          </a:prstGeom>
          <a:noFill/>
        </p:spPr>
        <p:txBody>
          <a:bodyPr wrap="square" rtlCol="0" anchor="t">
            <a:spAutoFit/>
          </a:bodyPr>
          <a:lstStyle/>
          <a:p>
            <a:pPr indent="612140">
              <a:lnSpc>
                <a:spcPct val="11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8.“竹子”意象。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竹子本固性直、心空节贞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蕴含着正直谦虚、坚贞高洁的品质</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象征着隐士君子。</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高节人相重</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虚心世所知。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张九龄</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和黄门卢侍御咏竹</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可使食无肉</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不可使居无竹。无肉令人瘦</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无竹令人俗。人瘦尚可肥</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俗士不可医。</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苏轼</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於潜僧绿筠轩</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9.“菊花”意象。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菊花临秋而开</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颜色淡雅</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凌冰傲霜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蕴含着不畏权贵、淡泊名利、不求闻达的精神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象征隐士君子。</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采菊东篱下</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悠然见南山。</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陶渊明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饮酒</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开轩面场圃</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把酒话桑麻。待到重阳日</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还来就菊花。</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孟浩然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过故人庄</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宁可枝头抱香死</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何曾吹落北风中。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郑思肖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画菊</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spTree>
    <p:custDataLst>
      <p:tags r:id="rId4"/>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8842375" y="4848860"/>
            <a:ext cx="2827655" cy="1875790"/>
          </a:xfrm>
          <a:prstGeom prst="rect">
            <a:avLst/>
          </a:prstGeom>
        </p:spPr>
      </p:pic>
      <p:sp>
        <p:nvSpPr>
          <p:cNvPr id="4" name="文本框 3"/>
          <p:cNvSpPr txBox="1"/>
          <p:nvPr/>
        </p:nvSpPr>
        <p:spPr>
          <a:xfrm>
            <a:off x="867410" y="509270"/>
            <a:ext cx="10874375" cy="5851525"/>
          </a:xfrm>
          <a:prstGeom prst="rect">
            <a:avLst/>
          </a:prstGeom>
          <a:noFill/>
        </p:spPr>
        <p:txBody>
          <a:bodyPr wrap="square" rtlCol="0" anchor="t">
            <a:spAutoFit/>
          </a:bodyPr>
          <a:lstStyle/>
          <a:p>
            <a:pPr indent="612140">
              <a:lnSpc>
                <a:spcPct val="12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10.“</a:t>
            </a:r>
            <a:r>
              <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草”意象。</a:t>
            </a:r>
            <a:endPar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“一年一度春草绿”</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草随时序而变化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易触动久别的忧思</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在空间的分布上</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碧草连天</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易将人的思绪引向远方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遥无涯际。</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离离原上草</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一岁一枯荣。野火烧不尽</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春风吹</a:t>
            </a:r>
          </a:p>
          <a:p>
            <a:pPr>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又生。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白居易</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赋得古原草送别</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离恨恰如春草</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更行更远还生。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清平乐</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20000"/>
              </a:lnSpc>
              <a:spcAft>
                <a:spcPct val="0"/>
              </a:spcAft>
              <a:buClrTx/>
              <a:buSzTx/>
              <a:buFontTx/>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11.“落花”意象。</a:t>
            </a:r>
            <a:endPar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古人云：落花有意</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流水无情。“落花”“流水”一去不返</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常引起人们对时光流逝的感慨。把水与时间的流逝结合起来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由落花而感叹人生的无常</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多用在惜春词中。惜春词多是一曲曲飘逸着缕缕幽怨的生命悲歌</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写作者从暮春时节残红飘零的景象中感悟到人生苦短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韶华易逝</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青春难再。</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洛阳女儿惜颜色</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行逢落花长叹息。</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刘希夷</a:t>
            </a:r>
          </a:p>
          <a:p>
            <a:pPr>
              <a:lnSpc>
                <a:spcPct val="12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代悲白头翁</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p:txBody>
      </p:sp>
      <p:pic>
        <p:nvPicPr>
          <p:cNvPr id="5" name="图片 4"/>
          <p:cNvPicPr>
            <a:picLocks noChangeAspect="1"/>
          </p:cNvPicPr>
          <p:nvPr/>
        </p:nvPicPr>
        <p:blipFill>
          <a:blip r:embed="rId3"/>
          <a:stretch>
            <a:fillRect/>
          </a:stretch>
        </p:blipFill>
        <p:spPr>
          <a:xfrm>
            <a:off x="8572500" y="1456055"/>
            <a:ext cx="3169285" cy="1787525"/>
          </a:xfrm>
          <a:prstGeom prst="rect">
            <a:avLst/>
          </a:prstGeom>
        </p:spPr>
      </p:pic>
    </p:spTree>
    <p:custDataLst>
      <p:tags r:id="rId4"/>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15875" y="4686935"/>
            <a:ext cx="1769110" cy="2166620"/>
          </a:xfrm>
          <a:prstGeom prst="rect">
            <a:avLst/>
          </a:prstGeom>
        </p:spPr>
      </p:pic>
      <p:pic>
        <p:nvPicPr>
          <p:cNvPr id="5" name="图片 4"/>
          <p:cNvPicPr>
            <a:picLocks noChangeAspect="1"/>
          </p:cNvPicPr>
          <p:nvPr/>
        </p:nvPicPr>
        <p:blipFill>
          <a:blip r:embed="rId3"/>
          <a:stretch>
            <a:fillRect/>
          </a:stretch>
        </p:blipFill>
        <p:spPr>
          <a:xfrm>
            <a:off x="15875" y="-1270"/>
            <a:ext cx="1639570" cy="2461895"/>
          </a:xfrm>
          <a:prstGeom prst="rect">
            <a:avLst/>
          </a:prstGeom>
        </p:spPr>
      </p:pic>
      <p:sp>
        <p:nvSpPr>
          <p:cNvPr id="4" name="文本框 3"/>
          <p:cNvSpPr txBox="1"/>
          <p:nvPr/>
        </p:nvSpPr>
        <p:spPr>
          <a:xfrm>
            <a:off x="1642110" y="398780"/>
            <a:ext cx="10090150" cy="5773420"/>
          </a:xfrm>
          <a:prstGeom prst="rect">
            <a:avLst/>
          </a:prstGeom>
          <a:noFill/>
        </p:spPr>
        <p:txBody>
          <a:bodyPr wrap="square" rtlCol="0" anchor="t">
            <a:spAutoFit/>
          </a:bodyPr>
          <a:lstStyle/>
          <a:p>
            <a:pPr indent="612140" algn="l">
              <a:lnSpc>
                <a:spcPct val="110000"/>
              </a:lnSpc>
              <a:spcAft>
                <a:spcPct val="0"/>
              </a:spcAft>
              <a:buClrTx/>
              <a:buSzTx/>
              <a:buFontTx/>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12.“杨柳”“杨花”等意象。</a:t>
            </a:r>
            <a:endPar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“柳”者</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留”也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柳”“留”二音相谐</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古人取其义表示眷恋不舍</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以柳相留</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故有“折柳赠别”的习俗。</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渭城朝雨浥轻尘</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客舍青青柳色新。</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王维</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送元二使安西</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zh-CN" altLang="en-US" sz="2000">
              <a:solidFill>
                <a:srgbClr val="000000"/>
              </a:solidFill>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今宵酒醒何处？杨柳岸</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晓风残月。</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柳永</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雨霖铃</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zh-CN" altLang="en-US" sz="2000">
              <a:solidFill>
                <a:srgbClr val="000000"/>
              </a:solidFill>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杨花落尽子规啼</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闻道龙标过五溪。</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李白</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闻王昌龄左迁龙标遥有此寄</a:t>
            </a:r>
            <a:r>
              <a:rPr lang="en-US" altLang="zh-CN" sz="20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sym typeface="+mn-ea"/>
            </a:endParaRPr>
          </a:p>
          <a:p>
            <a:pPr indent="612140" algn="l">
              <a:lnSpc>
                <a:spcPct val="110000"/>
              </a:lnSpc>
              <a:spcAft>
                <a:spcPct val="0"/>
              </a:spcAft>
              <a:buClrTx/>
              <a:buSzTx/>
              <a:buFontTx/>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13.“松柏”意象。</a:t>
            </a:r>
            <a:endPar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岁寒</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然后知松柏之后凋也”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松柏生长环境恶劣</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但它经寒不衰、枝干坚劲</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具有一种凛然正气。在文人笔下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松柏是坚贞、孤直和高洁的象征</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古人常通过咏松柏来表现自己对高风亮节的赞美和追求。</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1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后来富贵已零落</a:t>
            </a:r>
            <a:r>
              <a:rPr lang="en-US" altLang="zh-CN"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岁寒松柏犹依然。</a:t>
            </a:r>
          </a:p>
          <a:p>
            <a:pPr indent="612140" algn="l">
              <a:lnSpc>
                <a:spcPct val="11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刘禹锡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将赴汝州途出浚下留辞李相公</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a:t>
            </a:r>
          </a:p>
          <a:p>
            <a:pPr indent="612140" algn="l">
              <a:lnSpc>
                <a:spcPct val="11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新松恨不高千尺</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恶竹应须斩万竿。</a:t>
            </a:r>
          </a:p>
          <a:p>
            <a:pPr indent="612140" algn="l">
              <a:lnSpc>
                <a:spcPct val="11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杜甫</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将赴成都草堂途中有作先寄严郑公五首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其四</a:t>
            </a:r>
            <a:r>
              <a:rPr lang="en-US" altLang="zh-CN" sz="2400">
                <a:solidFill>
                  <a:srgbClr val="000000"/>
                </a:solidFill>
                <a:latin typeface="微软雅黑" panose="020b0503020204020204" charset="-122"/>
                <a:ea typeface="微软雅黑"/>
                <a:cs typeface="微软雅黑" panose="020b0503020204020204" charset="-122"/>
                <a:sym typeface="+mn-ea"/>
              </a:rPr>
              <a:t>）》）</a:t>
            </a:r>
          </a:p>
        </p:txBody>
      </p:sp>
    </p:spTree>
    <p:custDataLst>
      <p:tags r:id="rId4"/>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9266555" y="12065"/>
            <a:ext cx="2978785" cy="1990090"/>
          </a:xfrm>
          <a:prstGeom prst="rect">
            <a:avLst/>
          </a:prstGeom>
        </p:spPr>
      </p:pic>
      <p:sp>
        <p:nvSpPr>
          <p:cNvPr id="4" name="文本框 3"/>
          <p:cNvSpPr txBox="1"/>
          <p:nvPr/>
        </p:nvSpPr>
        <p:spPr>
          <a:xfrm>
            <a:off x="815340" y="462915"/>
            <a:ext cx="8378190" cy="5851525"/>
          </a:xfrm>
          <a:prstGeom prst="rect">
            <a:avLst/>
          </a:prstGeom>
          <a:noFill/>
        </p:spPr>
        <p:txBody>
          <a:bodyPr wrap="square" rtlCol="0" anchor="t">
            <a:spAutoFit/>
          </a:bodyPr>
          <a:lstStyle/>
          <a:p>
            <a:pPr indent="612140" algn="l">
              <a:lnSpc>
                <a:spcPct val="120000"/>
              </a:lnSpc>
              <a:spcAft>
                <a:spcPct val="0"/>
              </a:spcAft>
              <a:buClrTx/>
              <a:buSzTx/>
              <a:buFontTx/>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14.“梧桐”意象。</a:t>
            </a:r>
            <a:endPar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中国古代文人有“悲秋”的情结</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四季之中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秋天万</a:t>
            </a: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物凋零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最易触发人们的悲凉情绪</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而梧桐树</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是典型的</a:t>
            </a: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落叶乔木</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秋天到来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往往梧桐叶先行凋落</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即所谓“一叶落而知秋”。</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梧桐更兼细雨</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到黄昏、点点滴滴。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李清照</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声声慢</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寂寞梧桐深院锁清秋。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相见欢</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gn="l">
              <a:lnSpc>
                <a:spcPct val="120000"/>
              </a:lnSpc>
              <a:spcAft>
                <a:spcPct val="0"/>
              </a:spcAft>
              <a:buClrTx/>
              <a:buSzTx/>
              <a:buFontTx/>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15.“芭蕉”意象。</a:t>
            </a:r>
            <a:endPar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“芭蕉”代指离情别绪。</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窗前谁种芭蕉树</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阴满中庭。阴满中庭。叶叶心心</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p>
          <a:p>
            <a:pPr>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舒卷有余情。</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李清照</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添字丑奴儿</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indent="612140">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闲愁几许？梦逐芭蕉雨。</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葛胜仲</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点绛唇</a:t>
            </a:r>
            <a:r>
              <a:rPr lang="en-US" altLang="zh-CN" sz="2400">
                <a:solidFill>
                  <a:srgbClr val="000000"/>
                </a:solidFill>
                <a:latin typeface="微软雅黑" panose="020b0503020204020204" charset="-122"/>
                <a:ea typeface="微软雅黑"/>
                <a:cs typeface="微软雅黑" panose="020b0503020204020204" charset="-122"/>
                <a:sym typeface="+mn-ea"/>
              </a:rPr>
              <a:t>》）</a:t>
            </a:r>
          </a:p>
        </p:txBody>
      </p:sp>
      <p:pic>
        <p:nvPicPr>
          <p:cNvPr id="2" name="图片 1"/>
          <p:cNvPicPr>
            <a:picLocks noChangeAspect="1"/>
          </p:cNvPicPr>
          <p:nvPr/>
        </p:nvPicPr>
        <p:blipFill>
          <a:blip r:embed="rId3"/>
          <a:stretch>
            <a:fillRect/>
          </a:stretch>
        </p:blipFill>
        <p:spPr>
          <a:xfrm>
            <a:off x="9265920" y="4697730"/>
            <a:ext cx="2926080" cy="2155825"/>
          </a:xfrm>
          <a:prstGeom prst="rect">
            <a:avLst/>
          </a:prstGeom>
        </p:spPr>
      </p:pic>
    </p:spTree>
    <p:custDataLst>
      <p:tags r:id="rId4"/>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7" name="图片 6"/>
          <p:cNvPicPr>
            <a:picLocks noChangeAspect="1"/>
          </p:cNvPicPr>
          <p:nvPr/>
        </p:nvPicPr>
        <p:blipFill>
          <a:blip r:embed="rId2"/>
          <a:stretch>
            <a:fillRect/>
          </a:stretch>
        </p:blipFill>
        <p:spPr>
          <a:xfrm>
            <a:off x="-8890" y="-24130"/>
            <a:ext cx="12190730" cy="6913245"/>
          </a:xfrm>
          <a:prstGeom prst="rect">
            <a:avLst/>
          </a:prstGeom>
        </p:spPr>
      </p:pic>
      <p:sp>
        <p:nvSpPr>
          <p:cNvPr id="4" name="文本框 3"/>
          <p:cNvSpPr txBox="1"/>
          <p:nvPr/>
        </p:nvSpPr>
        <p:spPr>
          <a:xfrm>
            <a:off x="1017905" y="1346200"/>
            <a:ext cx="6689725" cy="4246245"/>
          </a:xfrm>
          <a:prstGeom prst="rect">
            <a:avLst/>
          </a:prstGeom>
          <a:solidFill>
            <a:schemeClr val="bg1"/>
          </a:solidFill>
        </p:spPr>
        <p:txBody>
          <a:bodyPr wrap="square" rtlCol="0" anchor="t">
            <a:spAutoFit/>
          </a:bodyPr>
          <a:lstStyle/>
          <a:p>
            <a:pPr indent="612140">
              <a:lnSpc>
                <a:spcPct val="150000"/>
              </a:lnSpc>
              <a:spcAft>
                <a:spcPct val="0"/>
              </a:spcAft>
            </a:pPr>
            <a:r>
              <a:rPr lang="en-US" altLang="zh-CN" sz="20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16.“</a:t>
            </a:r>
            <a:r>
              <a:rPr lang="zh-CN" altLang="en-US" sz="20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莲”意象。</a:t>
            </a:r>
            <a:endParaRPr lang="zh-CN" altLang="en-US" sz="20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“莲”与“怜”音同</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古诗词常用“莲”表达爱情。</a:t>
            </a:r>
            <a:endParaRPr lang="zh-CN" altLang="en-US" sz="20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 </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采莲南塘秋</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莲花过人头。低头弄莲子</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莲子青如水。</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南朝乐府</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西洲曲</a:t>
            </a:r>
            <a:r>
              <a:rPr lang="en-US" altLang="zh-CN" sz="2000">
                <a:solidFill>
                  <a:srgbClr val="000000"/>
                </a:solidFill>
                <a:latin typeface="微软雅黑" panose="020b0503020204020204" charset="-122"/>
                <a:ea typeface="微软雅黑"/>
                <a:cs typeface="微软雅黑" panose="020b0503020204020204" charset="-122"/>
                <a:sym typeface="+mn-ea"/>
              </a:rPr>
              <a:t>》）</a:t>
            </a:r>
          </a:p>
          <a:p>
            <a:pPr indent="61214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表达了一个女子对所爱男子的深切思念和爱情的纯洁。</a:t>
            </a:r>
            <a:endParaRPr lang="zh-CN" altLang="en-US" sz="20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雾露隐芙蓉</a:t>
            </a:r>
            <a:r>
              <a:rPr lang="en-US" altLang="zh-CN"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000">
                <a:solidFill>
                  <a:srgbClr val="000000"/>
                </a:solidFill>
                <a:latin typeface="楷体" panose="02010609060101010101" pitchFamily="49" charset="-122"/>
                <a:ea typeface="楷体" panose="02010609060101010101" pitchFamily="49" charset="-122"/>
                <a:cs typeface="微软雅黑" panose="020b0503020204020204" charset="-122"/>
                <a:sym typeface="+mn-ea"/>
              </a:rPr>
              <a:t>见莲不分明。</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乐府</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子夜歌四十二首</a:t>
            </a:r>
            <a:r>
              <a:rPr lang="en-US" altLang="zh-CN" sz="2000">
                <a:solidFill>
                  <a:srgbClr val="000000"/>
                </a:solidFill>
                <a:latin typeface="微软雅黑" panose="020b0503020204020204" charset="-122"/>
                <a:ea typeface="微软雅黑"/>
                <a:cs typeface="微软雅黑" panose="020b0503020204020204" charset="-122"/>
                <a:sym typeface="+mn-ea"/>
              </a:rPr>
              <a:t>》）</a:t>
            </a:r>
          </a:p>
          <a:p>
            <a:pPr indent="612140">
              <a:lnSpc>
                <a:spcPct val="150000"/>
              </a:lnSpc>
              <a:spcAft>
                <a:spcPct val="0"/>
              </a:spcAft>
            </a:pPr>
            <a:r>
              <a:rPr lang="zh-CN" altLang="en-US" sz="2000">
                <a:solidFill>
                  <a:srgbClr val="000000"/>
                </a:solidFill>
                <a:latin typeface="微软雅黑" panose="020b0503020204020204" charset="-122"/>
                <a:ea typeface="微软雅黑"/>
                <a:cs typeface="微软雅黑" panose="020b0503020204020204" charset="-122"/>
                <a:sym typeface="+mn-ea"/>
              </a:rPr>
              <a:t>利用谐音双关</a:t>
            </a:r>
            <a:r>
              <a:rPr lang="en-US" altLang="zh-CN" sz="2000">
                <a:solidFill>
                  <a:srgbClr val="000000"/>
                </a:solidFill>
                <a:latin typeface="微软雅黑" panose="020b0503020204020204" charset="-122"/>
                <a:ea typeface="微软雅黑"/>
                <a:cs typeface="微软雅黑" panose="020b0503020204020204" charset="-122"/>
                <a:sym typeface="+mn-ea"/>
              </a:rPr>
              <a:t>，</a:t>
            </a:r>
            <a:r>
              <a:rPr lang="zh-CN" altLang="en-US" sz="2000">
                <a:solidFill>
                  <a:srgbClr val="000000"/>
                </a:solidFill>
                <a:latin typeface="微软雅黑" panose="020b0503020204020204" charset="-122"/>
                <a:ea typeface="微软雅黑"/>
                <a:cs typeface="微软雅黑" panose="020b0503020204020204" charset="-122"/>
                <a:sym typeface="+mn-ea"/>
              </a:rPr>
              <a:t>写一个女子隐约地感到男方爱恋着自己的敏锐感觉。</a:t>
            </a:r>
          </a:p>
        </p:txBody>
      </p:sp>
    </p:spTree>
    <p:custDataLst>
      <p:tags r:id="rId3"/>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959485" y="740410"/>
            <a:ext cx="10730865" cy="5408295"/>
          </a:xfrm>
          <a:prstGeom prst="rect">
            <a:avLst/>
          </a:prstGeom>
          <a:noFill/>
        </p:spPr>
        <p:txBody>
          <a:bodyPr wrap="square" rtlCol="0" anchor="t">
            <a:spAutoFit/>
          </a:bodyPr>
          <a:lstStyle/>
          <a:p>
            <a:pPr>
              <a:lnSpc>
                <a:spcPct val="12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17.“</a:t>
            </a:r>
            <a:r>
              <a:rPr lang="zh-CN" altLang="en-US"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蝉”意象。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①品行高洁清高。</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无人信高洁，谁为表予心。</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骆宾王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咏蝉</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居高声自远，非是藉秋风。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虞世南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蝉</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这两首诗都用蝉喻指高洁的人品。</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②孤独无助</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孤苦无告。</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本以高难饱，徒劳恨费声。</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李商隐</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蝉</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a:lnSpc>
                <a:spcPct val="12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18.“杜鹃”意象。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①孤独悲苦。杜鹃鸟俗称布谷</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又名子规、杜宇、子鹃。</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杜鹃啼血猿哀鸣。</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白居易</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琵琶行并序</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②乡思乡愁。</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2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可堪孤馆闭春寒，杜鹃声里斜阳暮。</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秦观</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踏莎行</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pic>
        <p:nvPicPr>
          <p:cNvPr id="6" name="图片 5"/>
          <p:cNvPicPr>
            <a:picLocks noChangeAspect="1"/>
          </p:cNvPicPr>
          <p:nvPr/>
        </p:nvPicPr>
        <p:blipFill>
          <a:blip r:embed="rId2"/>
          <a:stretch>
            <a:fillRect/>
          </a:stretch>
        </p:blipFill>
        <p:spPr>
          <a:xfrm>
            <a:off x="8661400" y="979805"/>
            <a:ext cx="2339975" cy="2301875"/>
          </a:xfrm>
          <a:prstGeom prst="rect">
            <a:avLst/>
          </a:prstGeom>
        </p:spPr>
      </p:pic>
      <p:pic>
        <p:nvPicPr>
          <p:cNvPr id="7" name="图片 6"/>
          <p:cNvPicPr>
            <a:picLocks noChangeAspect="1"/>
          </p:cNvPicPr>
          <p:nvPr/>
        </p:nvPicPr>
        <p:blipFill>
          <a:blip r:embed="rId3"/>
          <a:stretch>
            <a:fillRect/>
          </a:stretch>
        </p:blipFill>
        <p:spPr>
          <a:xfrm>
            <a:off x="8800465" y="3782695"/>
            <a:ext cx="2200910" cy="2193925"/>
          </a:xfrm>
          <a:prstGeom prst="rect">
            <a:avLst/>
          </a:prstGeom>
        </p:spPr>
      </p:pic>
    </p:spTree>
    <p:custDataLst>
      <p:tags r:id="rId4"/>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rcRect t="14496"/>
          <a:stretch>
            <a:fillRect/>
          </a:stretch>
        </p:blipFill>
        <p:spPr>
          <a:xfrm>
            <a:off x="8328025" y="3975100"/>
            <a:ext cx="3356610" cy="2152650"/>
          </a:xfrm>
          <a:prstGeom prst="rect">
            <a:avLst/>
          </a:prstGeom>
        </p:spPr>
      </p:pic>
      <p:sp>
        <p:nvSpPr>
          <p:cNvPr id="4" name="文本框 3"/>
          <p:cNvSpPr txBox="1"/>
          <p:nvPr/>
        </p:nvSpPr>
        <p:spPr>
          <a:xfrm>
            <a:off x="326390" y="632460"/>
            <a:ext cx="10791190" cy="6185535"/>
          </a:xfrm>
          <a:prstGeom prst="rect">
            <a:avLst/>
          </a:prstGeom>
          <a:noFill/>
        </p:spPr>
        <p:txBody>
          <a:bodyPr wrap="square" rtlCol="0" anchor="t">
            <a:spAutoFit/>
          </a:bodyPr>
          <a:lstStyle/>
          <a:p>
            <a:pPr indent="612140">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19.“鸿雁”意象。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“鸿雁”也叫“雁书”“雁足”“鱼雁”等</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是书信、音讯的代称。</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红笺小字</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说尽平生意。鸿雁在云鱼在水</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惆</a:t>
            </a: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怅此情难寄。</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晏殊</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清平乐</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雁字回时，月满西楼。</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李清照</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一剪梅</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20.“乌鸦”意象。</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“乌鸦”在中国古典诗词中有衰败荒凉之意。</a:t>
            </a:r>
            <a:endParaRPr lang="zh-CN" altLang="en-US" sz="2400">
              <a:solidFill>
                <a:srgbClr val="000000"/>
              </a:solidFill>
              <a:latin typeface="微软雅黑" panose="020b0503020204020204" charset="-122"/>
              <a:ea typeface="微软雅黑"/>
              <a:cs typeface="微软雅黑" panose="020b0503020204020204" charset="-122"/>
            </a:endParaRPr>
          </a:p>
          <a:p>
            <a:pPr indent="612140">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斜阳外，寒鸦万点，流水绕孤村。</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秦观</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满庭芳</a:t>
            </a:r>
            <a:r>
              <a:rPr lang="en-US" altLang="zh-CN" sz="2400">
                <a:solidFill>
                  <a:srgbClr val="000000"/>
                </a:solidFill>
                <a:latin typeface="微软雅黑" panose="020b0503020204020204" charset="-122"/>
                <a:ea typeface="微软雅黑"/>
                <a:cs typeface="微软雅黑" panose="020b0503020204020204" charset="-122"/>
                <a:sym typeface="+mn-ea"/>
              </a:rPr>
              <a:t>》）</a:t>
            </a:r>
          </a:p>
          <a:p>
            <a:pPr indent="612140">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枯藤老树昏鸦。</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马致远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天净沙</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秋思</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sym typeface="+mn-ea"/>
            </a:endParaRPr>
          </a:p>
          <a:p>
            <a:pPr>
              <a:lnSpc>
                <a:spcPct val="150000"/>
              </a:lnSpc>
              <a:spcAft>
                <a:spcPct val="0"/>
              </a:spcAft>
            </a:pP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flipH="1">
            <a:off x="8328025" y="1174115"/>
            <a:ext cx="3357245" cy="2420620"/>
          </a:xfrm>
          <a:prstGeom prst="rect">
            <a:avLst/>
          </a:prstGeom>
        </p:spPr>
      </p:pic>
    </p:spTree>
    <p:custDataLst>
      <p:tags r:id="rId4"/>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9089390" y="3989070"/>
            <a:ext cx="2815590" cy="1819275"/>
          </a:xfrm>
          <a:prstGeom prst="rect">
            <a:avLst/>
          </a:prstGeom>
        </p:spPr>
      </p:pic>
      <p:sp>
        <p:nvSpPr>
          <p:cNvPr id="4" name="文本框 3"/>
          <p:cNvSpPr txBox="1"/>
          <p:nvPr/>
        </p:nvSpPr>
        <p:spPr>
          <a:xfrm>
            <a:off x="1025525" y="609600"/>
            <a:ext cx="9253855" cy="5631180"/>
          </a:xfrm>
          <a:prstGeom prst="rect">
            <a:avLst/>
          </a:prstGeom>
          <a:noFill/>
        </p:spPr>
        <p:txBody>
          <a:bodyPr wrap="square" rtlCol="0" anchor="t">
            <a:spAutoFit/>
          </a:bodyPr>
          <a:lstStyle/>
          <a:p>
            <a:pPr>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21.“猿啼”意象。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“猿啼”在诗歌中往往表现为一种悲伤凄凉的情感。</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风急天高猿啸哀。</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杜甫</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登高</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巴水天边路，啼猿伤客情。</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李端</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送客赋得巴江夜猿</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22.“鹧鸪”意象。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①游子思乡离愁别绪。</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落照苍茫秋草明</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鹧鸪啼处远人行。</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李群玉</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九子坡闻鹧鸪</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江晚正愁余，山深闻鹧鸪。</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辛弃疾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菩萨蛮</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书江西造口壁</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②“鹧鸪”还象征历史盛衰沧桑变迁。</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只今惟有鹧鸪飞。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李白</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越中览古</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en-US" sz="2400"/>
          </a:p>
        </p:txBody>
      </p:sp>
      <p:pic>
        <p:nvPicPr>
          <p:cNvPr id="5" name="图片 4"/>
          <p:cNvPicPr>
            <a:picLocks noChangeAspect="1"/>
          </p:cNvPicPr>
          <p:nvPr/>
        </p:nvPicPr>
        <p:blipFill>
          <a:blip r:embed="rId3"/>
          <a:stretch>
            <a:fillRect/>
          </a:stretch>
        </p:blipFill>
        <p:spPr>
          <a:xfrm>
            <a:off x="9089390" y="668020"/>
            <a:ext cx="2815590" cy="2112010"/>
          </a:xfrm>
          <a:prstGeom prst="rect">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内容占位符 3"/>
          <p:cNvSpPr/>
          <p:nvPr>
            <p:ph idx="1"/>
          </p:nvPr>
        </p:nvSpPr>
        <p:spPr>
          <a:xfrm>
            <a:off x="981710" y="1346200"/>
            <a:ext cx="10394950" cy="5095240"/>
          </a:xfrm>
        </p:spPr>
        <p:txBody>
          <a:bodyPr>
            <a:noAutofit/>
          </a:bodyPr>
          <a:lstStyle/>
          <a:p>
            <a:pPr marL="0" indent="0" algn="l" fontAlgn="auto">
              <a:lnSpc>
                <a:spcPct val="150000"/>
              </a:lnSpc>
              <a:spcBef>
                <a:spcPct val="0"/>
              </a:spcBef>
              <a:spcAft>
                <a:spcPct val="0"/>
              </a:spcAft>
              <a:buNone/>
            </a:pPr>
            <a:r>
              <a:rPr lang="en-US" altLang="zh-CN" sz="2200">
                <a:solidFill>
                  <a:srgbClr val="000000"/>
                </a:solidFill>
                <a:latin typeface="微软雅黑" panose="020b0503020204020204" charset="-122"/>
                <a:ea typeface="微软雅黑"/>
                <a:cs typeface="微软雅黑" panose="020b0503020204020204" charset="-122"/>
                <a:sym typeface="+mn-ea"/>
              </a:rPr>
              <a:t>       </a:t>
            </a:r>
            <a:r>
              <a:rPr lang="zh-CN" altLang="en-US" sz="2200">
                <a:solidFill>
                  <a:srgbClr val="000000"/>
                </a:solidFill>
                <a:latin typeface="微软雅黑" panose="020b0503020204020204" charset="-122"/>
                <a:ea typeface="微软雅黑"/>
                <a:cs typeface="微软雅黑" panose="020b0503020204020204" charset="-122"/>
                <a:sym typeface="+mn-ea"/>
              </a:rPr>
              <a:t>人物形象包括抒情主人公自己的形象和诗歌中刻画的人物形象</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正确分析这两类人物形象</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应做到</a:t>
            </a:r>
            <a:r>
              <a:rPr lang="en-US" altLang="zh-CN" sz="2200">
                <a:solidFill>
                  <a:srgbClr val="000000"/>
                </a:solidFill>
                <a:latin typeface="微软雅黑" panose="020b0503020204020204" charset="-122"/>
                <a:ea typeface="微软雅黑"/>
                <a:cs typeface="微软雅黑" panose="020b0503020204020204" charset="-122"/>
                <a:sym typeface="+mn-ea"/>
              </a:rPr>
              <a:t>：</a:t>
            </a:r>
            <a:endParaRPr lang="en-US" altLang="zh-CN" sz="2200">
              <a:solidFill>
                <a:srgbClr val="000000"/>
              </a:solidFill>
              <a:latin typeface="微软雅黑" panose="020b0503020204020204" charset="-122"/>
              <a:ea typeface="微软雅黑"/>
              <a:cs typeface="微软雅黑" panose="020b0503020204020204" charset="-122"/>
            </a:endParaRPr>
          </a:p>
          <a:p>
            <a:pPr marL="0" indent="0" algn="l" fontAlgn="auto">
              <a:lnSpc>
                <a:spcPct val="150000"/>
              </a:lnSpc>
              <a:spcBef>
                <a:spcPct val="0"/>
              </a:spcBef>
              <a:spcAft>
                <a:spcPct val="0"/>
              </a:spcAft>
              <a:buNone/>
            </a:pPr>
            <a:r>
              <a:rPr lang="zh-CN" altLang="en-US" sz="2200">
                <a:solidFill>
                  <a:srgbClr val="FF0000"/>
                </a:solidFill>
                <a:latin typeface="微软雅黑" panose="020b0503020204020204" charset="-122"/>
                <a:ea typeface="微软雅黑"/>
                <a:cs typeface="微软雅黑" panose="020b0503020204020204" charset="-122"/>
                <a:sym typeface="+mn-ea"/>
              </a:rPr>
              <a:t>       ①知人论世</a:t>
            </a:r>
            <a:r>
              <a:rPr lang="en-US" altLang="zh-CN" sz="2200">
                <a:solidFill>
                  <a:srgbClr val="FF0000"/>
                </a:solidFill>
                <a:latin typeface="微软雅黑" panose="020b0503020204020204" charset="-122"/>
                <a:ea typeface="微软雅黑"/>
                <a:cs typeface="微软雅黑" panose="020b0503020204020204" charset="-122"/>
                <a:sym typeface="+mn-ea"/>
              </a:rPr>
              <a:t>，</a:t>
            </a:r>
            <a:r>
              <a:rPr lang="zh-CN" altLang="en-US" sz="2200">
                <a:solidFill>
                  <a:srgbClr val="FF0000"/>
                </a:solidFill>
                <a:latin typeface="微软雅黑" panose="020b0503020204020204" charset="-122"/>
                <a:ea typeface="微软雅黑"/>
                <a:cs typeface="微软雅黑" panose="020b0503020204020204" charset="-122"/>
                <a:sym typeface="+mn-ea"/>
              </a:rPr>
              <a:t>感悟“二境”。</a:t>
            </a:r>
          </a:p>
          <a:p>
            <a:pPr marL="0" indent="0" algn="l" fontAlgn="auto">
              <a:lnSpc>
                <a:spcPct val="150000"/>
              </a:lnSpc>
              <a:spcBef>
                <a:spcPct val="0"/>
              </a:spcBef>
              <a:spcAft>
                <a:spcPct val="0"/>
              </a:spcAft>
              <a:buNone/>
            </a:pPr>
            <a:r>
              <a:rPr lang="zh-CN" altLang="en-US" sz="2200">
                <a:solidFill>
                  <a:srgbClr val="000000"/>
                </a:solidFill>
                <a:latin typeface="微软雅黑" panose="020b0503020204020204" charset="-122"/>
                <a:ea typeface="微软雅黑"/>
                <a:cs typeface="微软雅黑" panose="020b0503020204020204" charset="-122"/>
                <a:sym typeface="+mn-ea"/>
              </a:rPr>
              <a:t>       “二境”即环境和处境。所谓环境，包括两个方面：一是诗歌内容反映的</a:t>
            </a:r>
            <a:r>
              <a:rPr lang="zh-CN" altLang="en-US" sz="2200" b="1">
                <a:solidFill>
                  <a:srgbClr val="FF0000"/>
                </a:solidFill>
                <a:latin typeface="微软雅黑" panose="020b0503020204020204" charset="-122"/>
                <a:ea typeface="微软雅黑"/>
                <a:cs typeface="微软雅黑" panose="020b0503020204020204" charset="-122"/>
                <a:sym typeface="+mn-ea"/>
              </a:rPr>
              <a:t>自然特征</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比如作者描绘的自然界的景物特征等；一是作者生活的</a:t>
            </a:r>
            <a:r>
              <a:rPr lang="zh-CN" altLang="en-US" sz="2200" b="1">
                <a:solidFill>
                  <a:srgbClr val="FF0000"/>
                </a:solidFill>
                <a:latin typeface="微软雅黑" panose="020b0503020204020204" charset="-122"/>
                <a:ea typeface="微软雅黑"/>
                <a:cs typeface="微软雅黑" panose="020b0503020204020204" charset="-122"/>
                <a:sym typeface="+mn-ea"/>
              </a:rPr>
              <a:t>时代特征</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比如战乱时期</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作者反映的社会一般会涉及百姓在战乱中的悲惨生活、血腥的战争场面等。</a:t>
            </a:r>
          </a:p>
          <a:p>
            <a:pPr marL="0" indent="0" algn="l" fontAlgn="auto">
              <a:lnSpc>
                <a:spcPct val="150000"/>
              </a:lnSpc>
              <a:spcBef>
                <a:spcPct val="0"/>
              </a:spcBef>
              <a:spcAft>
                <a:spcPct val="0"/>
              </a:spcAft>
              <a:buNone/>
            </a:pPr>
            <a:r>
              <a:rPr lang="zh-CN" altLang="en-US" sz="2200">
                <a:solidFill>
                  <a:srgbClr val="000000"/>
                </a:solidFill>
                <a:latin typeface="微软雅黑" panose="020b0503020204020204" charset="-122"/>
                <a:ea typeface="微软雅黑"/>
                <a:cs typeface="微软雅黑" panose="020b0503020204020204" charset="-122"/>
                <a:sym typeface="+mn-ea"/>
              </a:rPr>
              <a:t>       所谓处境</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指作者写作诗歌时的生活状态</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是春风得意、加官晋爵的时期还是因犯颜直谏遭贬的时期等。作者所处的环境、作者的处境直接影响到作者创作诗歌时的思想感情</a:t>
            </a:r>
            <a:r>
              <a:rPr lang="en-US" altLang="zh-CN" sz="2200">
                <a:solidFill>
                  <a:srgbClr val="000000"/>
                </a:solidFill>
                <a:latin typeface="微软雅黑" panose="020b0503020204020204" charset="-122"/>
                <a:ea typeface="微软雅黑"/>
                <a:cs typeface="微软雅黑" panose="020b0503020204020204" charset="-122"/>
                <a:sym typeface="+mn-ea"/>
              </a:rPr>
              <a:t>，</a:t>
            </a:r>
            <a:r>
              <a:rPr lang="zh-CN" altLang="en-US" sz="2200">
                <a:solidFill>
                  <a:srgbClr val="000000"/>
                </a:solidFill>
                <a:latin typeface="微软雅黑" panose="020b0503020204020204" charset="-122"/>
                <a:ea typeface="微软雅黑"/>
                <a:cs typeface="微软雅黑" panose="020b0503020204020204" charset="-122"/>
                <a:sym typeface="+mn-ea"/>
              </a:rPr>
              <a:t>会决定</a:t>
            </a:r>
            <a:r>
              <a:rPr lang="zh-CN" altLang="en-US" sz="2200">
                <a:solidFill>
                  <a:srgbClr val="000000"/>
                </a:solidFill>
                <a:latin typeface="Times New Roman" pitchFamily="18" charset="0"/>
                <a:ea typeface="微软雅黑"/>
                <a:cs typeface="Times New Roman" panose="02020603050405020304" pitchFamily="18" charset="0"/>
                <a:sym typeface="+mn-ea"/>
              </a:rPr>
              <a:t>作者选取的诗歌的景物特征</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也会决定诗歌刻画的形象特征。</a:t>
            </a:r>
            <a:endParaRPr lang="zh-CN" altLang="en-US" sz="2200">
              <a:solidFill>
                <a:srgbClr val="000000"/>
              </a:solidFill>
              <a:latin typeface="微软雅黑" panose="020b0503020204020204" charset="-122"/>
              <a:ea typeface="微软雅黑"/>
              <a:cs typeface="微软雅黑" panose="020b0503020204020204" charset="-122"/>
              <a:sym typeface="+mn-ea"/>
            </a:endParaRPr>
          </a:p>
        </p:txBody>
      </p:sp>
      <p:sp>
        <p:nvSpPr>
          <p:cNvPr id="5" name="文本框 4"/>
          <p:cNvSpPr txBox="1"/>
          <p:nvPr/>
        </p:nvSpPr>
        <p:spPr>
          <a:xfrm>
            <a:off x="1022985" y="818515"/>
            <a:ext cx="6278880" cy="46037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none" rtlCol="0">
            <a:spAutoFit/>
            <a:scene3d>
              <a:camera prst="orthographicFront"/>
              <a:lightRig rig="threePt" dir="t"/>
            </a:scene3d>
          </a:bodyPr>
          <a:lstStyle/>
          <a:p>
            <a:pPr algn="l"/>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rPr>
              <a:t>解题技巧：</a:t>
            </a:r>
            <a:r>
              <a:rPr lang="zh-CN" altLang="en-US" sz="2400" b="1">
                <a:solidFill>
                  <a:schemeClr val="accent6"/>
                </a:solidFill>
                <a:effectLst>
                  <a:reflection blurRad="6350" stA="53000" endA="300" endPos="35500" dir="5400000" sy="-90000" algn="bl" rotWithShape="0"/>
                </a:effectLst>
                <a:latin typeface="Times New Roman" pitchFamily="18" charset="0"/>
                <a:ea typeface="微软雅黑"/>
                <a:cs typeface="Times New Roman" panose="02020603050405020304" pitchFamily="18" charset="0"/>
                <a:sym typeface="+mn-ea"/>
              </a:rPr>
              <a:t>四个角度把握古代诗歌的人物形象</a:t>
            </a:r>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1186815" y="975360"/>
            <a:ext cx="9225280" cy="3969385"/>
          </a:xfrm>
          <a:prstGeom prst="rect">
            <a:avLst/>
          </a:prstGeom>
          <a:noFill/>
        </p:spPr>
        <p:txBody>
          <a:bodyPr wrap="square" rtlCol="0" anchor="t">
            <a:spAutoFit/>
          </a:bodyPr>
          <a:lstStyle/>
          <a:p>
            <a:pPr>
              <a:lnSpc>
                <a:spcPct val="150000"/>
              </a:lnSpc>
              <a:spcAft>
                <a:spcPct val="0"/>
              </a:spcAft>
            </a:pPr>
            <a:r>
              <a:rPr lang="en-US" altLang="zh-CN" sz="2400" b="1">
                <a:solidFill>
                  <a:srgbClr val="00B05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23.“燕”意象。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①燕子因常结伴飞行而成为爱情的象征。</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落花人独立</a:t>
            </a:r>
            <a:r>
              <a:rPr lang="en-US" altLang="zh-CN"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微雨燕双飞。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晏几道</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临江仙</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写作者酒醒后的凄寂惆怅以及浓重的相思之情。</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②世事变迁的寄托。</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楷体" panose="02010609060101010101" pitchFamily="49" charset="-122"/>
                <a:ea typeface="楷体" panose="02010609060101010101" pitchFamily="49" charset="-122"/>
                <a:cs typeface="微软雅黑" panose="020b0503020204020204" charset="-122"/>
                <a:sym typeface="+mn-ea"/>
              </a:rPr>
              <a:t>旧时王谢堂前燕，飞入寻常百姓家。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刘禹锡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乌衣巷</a:t>
            </a:r>
            <a:r>
              <a:rPr lang="en-US" altLang="zh-CN" sz="2400">
                <a:solidFill>
                  <a:srgbClr val="000000"/>
                </a:solidFill>
                <a:latin typeface="微软雅黑" panose="020b0503020204020204" charset="-122"/>
                <a:ea typeface="微软雅黑"/>
                <a:cs typeface="微软雅黑" panose="020b0503020204020204" charset="-122"/>
                <a:sym typeface="+mn-ea"/>
              </a:rPr>
              <a:t>》）</a:t>
            </a: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既暗示了乌衣巷往日的繁华</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又透露了诗人对今昔变化的无限感慨。</a:t>
            </a:r>
          </a:p>
        </p:txBody>
      </p:sp>
      <p:pic>
        <p:nvPicPr>
          <p:cNvPr id="6" name="图片 5"/>
          <p:cNvPicPr>
            <a:picLocks noChangeAspect="1"/>
          </p:cNvPicPr>
          <p:nvPr/>
        </p:nvPicPr>
        <p:blipFill>
          <a:blip r:embed="rId2"/>
          <a:stretch>
            <a:fillRect/>
          </a:stretch>
        </p:blipFill>
        <p:spPr>
          <a:xfrm>
            <a:off x="8715375" y="4445"/>
            <a:ext cx="3440430" cy="3570605"/>
          </a:xfrm>
          <a:prstGeom prst="rect">
            <a:avLst/>
          </a:prstGeom>
        </p:spPr>
      </p:pic>
      <p:pic>
        <p:nvPicPr>
          <p:cNvPr id="8" name="图片 7">
            <a:hlinkClick r:id="rId4" action="ppaction://hlinksldjump"/>
          </p:cNvPr>
          <p:cNvPicPr>
            <a:picLocks noChangeAspect="1"/>
          </p:cNvPicPr>
          <p:nvPr/>
        </p:nvPicPr>
        <p:blipFill>
          <a:blip r:embed="rId3"/>
          <a:stretch>
            <a:fillRect/>
          </a:stretch>
        </p:blipFill>
        <p:spPr>
          <a:xfrm>
            <a:off x="5429885" y="5229225"/>
            <a:ext cx="1332230" cy="1332230"/>
          </a:xfrm>
          <a:prstGeom prst="rect">
            <a:avLst/>
          </a:prstGeom>
        </p:spPr>
      </p:pic>
    </p:spTree>
    <p:custDataLst>
      <p:tags r:id="rId5"/>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20955" y="5080"/>
            <a:ext cx="12218670" cy="6861810"/>
          </a:xfrm>
          <a:prstGeom prst="rect">
            <a:avLst/>
          </a:prstGeom>
        </p:spPr>
      </p:pic>
      <p:sp>
        <p:nvSpPr>
          <p:cNvPr id="5" name="文本框 4"/>
          <p:cNvSpPr txBox="1"/>
          <p:nvPr/>
        </p:nvSpPr>
        <p:spPr>
          <a:xfrm>
            <a:off x="1049020" y="777240"/>
            <a:ext cx="2621280" cy="46037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pPr algn="l"/>
            <a:r>
              <a:rPr lang="zh-CN" altLang="en-US" sz="2400" b="1">
                <a:solidFill>
                  <a:schemeClr val="tx1"/>
                </a:solidFill>
                <a:latin typeface="微软雅黑" panose="020b0503020204020204" charset="-122"/>
                <a:ea typeface="微软雅黑"/>
                <a:cs typeface="微软雅黑" panose="020b0503020204020204" charset="-122"/>
                <a:sym typeface="+mn-ea"/>
              </a:rPr>
              <a:t>古代诗歌中的意境</a:t>
            </a:r>
          </a:p>
        </p:txBody>
      </p:sp>
      <p:sp>
        <p:nvSpPr>
          <p:cNvPr id="4" name="文本框 3"/>
          <p:cNvSpPr txBox="1"/>
          <p:nvPr/>
        </p:nvSpPr>
        <p:spPr>
          <a:xfrm>
            <a:off x="893445" y="4558665"/>
            <a:ext cx="10498455" cy="1753235"/>
          </a:xfrm>
          <a:prstGeom prst="rect">
            <a:avLst/>
          </a:prstGeom>
          <a:noFill/>
        </p:spPr>
        <p:txBody>
          <a:bodyPr wrap="square" rtlCol="0" anchor="t">
            <a:spAutoFit/>
          </a:bodyPr>
          <a:lstStyle/>
          <a:p>
            <a:pPr marL="0" indent="0" eaLnBrk="0" latinLnBrk="1" hangingPunct="0">
              <a:lnSpc>
                <a:spcPct val="150000"/>
              </a:lnSpc>
              <a:spcBef>
                <a:spcPct val="0"/>
              </a:spcBef>
              <a:buNone/>
            </a:pPr>
            <a:r>
              <a:rPr lang="en-US" altLang="zh-CN" sz="2400" b="1" kern="0" smtClean="0">
                <a:solidFill>
                  <a:srgbClr val="00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       </a:t>
            </a:r>
            <a:r>
              <a:rPr lang="zh-CN" altLang="en-US" sz="2400" b="1" kern="0" smtClean="0">
                <a:solidFill>
                  <a:srgbClr val="00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意境是诗中“意”和“境”两个因素的和谐统一。</a:t>
            </a:r>
            <a:r>
              <a:rPr lang="en-US" altLang="zh-CN" sz="2400" b="1" kern="0" smtClean="0">
                <a:solidFill>
                  <a:srgbClr val="00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 </a:t>
            </a:r>
            <a:r>
              <a:rPr lang="zh-CN" altLang="en-US" sz="2400" b="1" kern="0" smtClean="0">
                <a:solidFill>
                  <a:srgbClr val="00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“意”是诗人的思想感情，“境”是诗人所绘的艺术图景。所谓意境，就是诗人要表达的思想情感与诗中所描绘的生活图景的有机融合而形成的一种耐人寻味的艺术境界。</a:t>
            </a:r>
          </a:p>
        </p:txBody>
      </p:sp>
    </p:spTree>
    <p:custDataLst>
      <p:tags r:id="rId3"/>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4" name="文本框 3"/>
          <p:cNvSpPr txBox="1"/>
          <p:nvPr/>
        </p:nvSpPr>
        <p:spPr>
          <a:xfrm>
            <a:off x="1357630" y="729298"/>
            <a:ext cx="2686050"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sym typeface="+mn-ea"/>
              </a:rPr>
              <a:t>意象与意境的关系</a:t>
            </a:r>
          </a:p>
        </p:txBody>
      </p:sp>
      <p:sp>
        <p:nvSpPr>
          <p:cNvPr id="5" name="文本框 4"/>
          <p:cNvSpPr txBox="1"/>
          <p:nvPr/>
        </p:nvSpPr>
        <p:spPr>
          <a:xfrm>
            <a:off x="1357630" y="1257300"/>
            <a:ext cx="7969250" cy="230695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nSpc>
                <a:spcPct val="150000"/>
              </a:lnSpc>
            </a:pPr>
            <a:r>
              <a:rPr lang="zh-CN" altLang="en-US" sz="2400">
                <a:solidFill>
                  <a:schemeClr val="tx1"/>
                </a:solidFill>
                <a:latin typeface="微软雅黑" panose="020b0503020204020204" charset="-122"/>
                <a:ea typeface="微软雅黑"/>
                <a:cs typeface="微软雅黑" panose="020b0503020204020204" charset="-122"/>
              </a:rPr>
              <a:t>①相关意向组合构成特定意义的意境。</a:t>
            </a:r>
          </a:p>
          <a:p>
            <a:pPr>
              <a:lnSpc>
                <a:spcPct val="150000"/>
              </a:lnSpc>
            </a:pPr>
            <a:r>
              <a:rPr lang="en-US" altLang="zh-CN" sz="2400">
                <a:solidFill>
                  <a:schemeClr val="tx1"/>
                </a:solidFill>
                <a:latin typeface="微软雅黑" panose="020b0503020204020204" charset="-122"/>
                <a:ea typeface="微软雅黑"/>
                <a:cs typeface="微软雅黑" panose="020b0503020204020204" charset="-122"/>
              </a:rPr>
              <a:t>②</a:t>
            </a:r>
            <a:r>
              <a:rPr lang="zh-CN" altLang="en-US" sz="2400">
                <a:solidFill>
                  <a:schemeClr val="tx1"/>
                </a:solidFill>
                <a:latin typeface="微软雅黑" panose="020b0503020204020204" charset="-122"/>
                <a:ea typeface="微软雅黑"/>
                <a:cs typeface="微软雅黑" panose="020b0503020204020204" charset="-122"/>
              </a:rPr>
              <a:t>意象是细小的、具体的单位，意境范围大而抽象。</a:t>
            </a:r>
          </a:p>
          <a:p>
            <a:pPr>
              <a:lnSpc>
                <a:spcPct val="150000"/>
              </a:lnSpc>
            </a:pPr>
            <a:r>
              <a:rPr lang="zh-CN" altLang="en-US" sz="2400">
                <a:solidFill>
                  <a:schemeClr val="tx1"/>
                </a:solidFill>
                <a:latin typeface="微软雅黑" panose="020b0503020204020204" charset="-122"/>
                <a:ea typeface="微软雅黑"/>
                <a:cs typeface="微软雅黑" panose="020b0503020204020204" charset="-122"/>
              </a:rPr>
              <a:t>       意象</a:t>
            </a:r>
            <a:r>
              <a:rPr lang="en-US" altLang="zh-CN" sz="2400">
                <a:solidFill>
                  <a:schemeClr val="tx1"/>
                </a:solidFill>
                <a:latin typeface="微软雅黑" panose="020b0503020204020204" charset="-122"/>
                <a:ea typeface="微软雅黑"/>
                <a:cs typeface="微软雅黑" panose="020b0503020204020204" charset="-122"/>
              </a:rPr>
              <a:t>=</a:t>
            </a:r>
            <a:r>
              <a:rPr lang="zh-CN" altLang="en-US" sz="2400">
                <a:solidFill>
                  <a:schemeClr val="tx1"/>
                </a:solidFill>
                <a:latin typeface="微软雅黑" panose="020b0503020204020204" charset="-122"/>
                <a:ea typeface="微软雅黑"/>
                <a:cs typeface="微软雅黑" panose="020b0503020204020204" charset="-122"/>
              </a:rPr>
              <a:t>融合情思的景（物）象。</a:t>
            </a:r>
          </a:p>
          <a:p>
            <a:pPr>
              <a:lnSpc>
                <a:spcPct val="150000"/>
              </a:lnSpc>
            </a:pPr>
            <a:r>
              <a:rPr lang="zh-CN" altLang="en-US" sz="2400">
                <a:solidFill>
                  <a:schemeClr val="tx1"/>
                </a:solidFill>
                <a:latin typeface="微软雅黑" panose="020b0503020204020204" charset="-122"/>
                <a:ea typeface="微软雅黑"/>
                <a:cs typeface="微软雅黑" panose="020b0503020204020204" charset="-122"/>
              </a:rPr>
              <a:t>       意境</a:t>
            </a:r>
            <a:r>
              <a:rPr lang="en-US" altLang="zh-CN" sz="2400">
                <a:solidFill>
                  <a:schemeClr val="tx1"/>
                </a:solidFill>
                <a:latin typeface="微软雅黑" panose="020b0503020204020204" charset="-122"/>
                <a:ea typeface="微软雅黑"/>
                <a:cs typeface="微软雅黑" panose="020b0503020204020204" charset="-122"/>
              </a:rPr>
              <a:t>=</a:t>
            </a:r>
            <a:r>
              <a:rPr lang="zh-CN" altLang="en-US" sz="2400">
                <a:solidFill>
                  <a:schemeClr val="tx1"/>
                </a:solidFill>
                <a:latin typeface="微软雅黑" panose="020b0503020204020204" charset="-122"/>
                <a:ea typeface="微软雅黑"/>
                <a:cs typeface="微软雅黑" panose="020b0503020204020204" charset="-122"/>
              </a:rPr>
              <a:t>意象</a:t>
            </a:r>
            <a:r>
              <a:rPr lang="en-US" altLang="zh-CN" sz="2400">
                <a:solidFill>
                  <a:schemeClr val="tx1"/>
                </a:solidFill>
                <a:latin typeface="微软雅黑" panose="020b0503020204020204" charset="-122"/>
                <a:ea typeface="微软雅黑"/>
                <a:cs typeface="微软雅黑" panose="020b0503020204020204" charset="-122"/>
              </a:rPr>
              <a:t>+</a:t>
            </a:r>
            <a:r>
              <a:rPr lang="zh-CN" altLang="en-US" sz="2400">
                <a:solidFill>
                  <a:schemeClr val="tx1"/>
                </a:solidFill>
                <a:latin typeface="微软雅黑" panose="020b0503020204020204" charset="-122"/>
                <a:ea typeface="微软雅黑"/>
                <a:cs typeface="微软雅黑" panose="020b0503020204020204" charset="-122"/>
              </a:rPr>
              <a:t>氛围 </a:t>
            </a:r>
          </a:p>
        </p:txBody>
      </p:sp>
      <p:pic>
        <p:nvPicPr>
          <p:cNvPr id="11" name="图片 10">
            <a:hlinkClick r:id="rId3" action="ppaction://hlinksldjump"/>
          </p:cNvPr>
          <p:cNvPicPr>
            <a:picLocks noChangeAspect="1"/>
          </p:cNvPicPr>
          <p:nvPr/>
        </p:nvPicPr>
        <p:blipFill>
          <a:blip r:embed="rId2"/>
          <a:stretch>
            <a:fillRect/>
          </a:stretch>
        </p:blipFill>
        <p:spPr>
          <a:xfrm>
            <a:off x="10311765" y="5189855"/>
            <a:ext cx="1332230" cy="1332230"/>
          </a:xfrm>
          <a:prstGeom prst="rect">
            <a:avLst/>
          </a:prstGeom>
        </p:spPr>
      </p:pic>
      <p:sp>
        <p:nvSpPr>
          <p:cNvPr id="12" name="文本框 11"/>
          <p:cNvSpPr txBox="1"/>
          <p:nvPr/>
        </p:nvSpPr>
        <p:spPr>
          <a:xfrm>
            <a:off x="1358265" y="4435475"/>
            <a:ext cx="7969250" cy="175323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square" rtlCol="0" anchor="t">
            <a:spAutoFit/>
          </a:bodyPr>
          <a:lstStyle/>
          <a:p>
            <a:pPr>
              <a:lnSpc>
                <a:spcPct val="150000"/>
              </a:lnSpc>
            </a:pPr>
            <a:r>
              <a:rPr lang="zh-CN" altLang="en-US" sz="2400">
                <a:solidFill>
                  <a:schemeClr val="tx1"/>
                </a:solidFill>
                <a:latin typeface="微软雅黑" panose="020b0503020204020204" charset="-122"/>
                <a:ea typeface="微软雅黑"/>
                <a:cs typeface="微软雅黑" panose="020b0503020204020204" charset="-122"/>
                <a:sym typeface="+mn-ea"/>
              </a:rPr>
              <a:t>雄浑壮阔    苍茫辽远    苍凉悲壮    闲适恬淡    清幽明镜    </a:t>
            </a:r>
            <a:endParaRPr lang="zh-CN" altLang="en-US" sz="2400">
              <a:solidFill>
                <a:schemeClr val="tx1"/>
              </a:solidFill>
              <a:latin typeface="微软雅黑" panose="020b0503020204020204" charset="-122"/>
              <a:ea typeface="微软雅黑"/>
              <a:cs typeface="微软雅黑" panose="020b0503020204020204" charset="-122"/>
            </a:endParaRPr>
          </a:p>
          <a:p>
            <a:pPr algn="l">
              <a:lnSpc>
                <a:spcPct val="150000"/>
              </a:lnSpc>
            </a:pPr>
            <a:r>
              <a:rPr lang="zh-CN" altLang="en-US" sz="2400">
                <a:solidFill>
                  <a:schemeClr val="tx1"/>
                </a:solidFill>
                <a:latin typeface="微软雅黑" panose="020b0503020204020204" charset="-122"/>
                <a:ea typeface="微软雅黑"/>
                <a:cs typeface="微软雅黑" panose="020b0503020204020204" charset="-122"/>
                <a:sym typeface="+mn-ea"/>
              </a:rPr>
              <a:t>孤寂凄清    恬静优美    幽僻冷寂    高远深邃    萧瑟凄凉</a:t>
            </a:r>
            <a:endParaRPr lang="zh-CN" altLang="en-US" sz="2400">
              <a:solidFill>
                <a:schemeClr val="tx1"/>
              </a:solidFill>
              <a:latin typeface="微软雅黑" panose="020b0503020204020204" charset="-122"/>
              <a:ea typeface="微软雅黑"/>
              <a:cs typeface="微软雅黑" panose="020b0503020204020204" charset="-122"/>
            </a:endParaRPr>
          </a:p>
          <a:p>
            <a:pPr algn="l">
              <a:lnSpc>
                <a:spcPct val="150000"/>
              </a:lnSpc>
            </a:pPr>
            <a:r>
              <a:rPr lang="zh-CN" altLang="en-US" sz="2400">
                <a:solidFill>
                  <a:schemeClr val="tx1"/>
                </a:solidFill>
                <a:latin typeface="微软雅黑" panose="020b0503020204020204" charset="-122"/>
                <a:ea typeface="微软雅黑"/>
                <a:cs typeface="微软雅黑" panose="020b0503020204020204" charset="-122"/>
                <a:sym typeface="+mn-ea"/>
              </a:rPr>
              <a:t>恬静安谧    瑰丽雄壮    肃杀荒寒    生机勃勃    沉郁忧愁</a:t>
            </a:r>
          </a:p>
        </p:txBody>
      </p:sp>
      <p:sp>
        <p:nvSpPr>
          <p:cNvPr id="13" name="文本框 12"/>
          <p:cNvSpPr txBox="1"/>
          <p:nvPr/>
        </p:nvSpPr>
        <p:spPr>
          <a:xfrm>
            <a:off x="1357630" y="3851275"/>
            <a:ext cx="3274060"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sym typeface="+mn-ea"/>
              </a:rPr>
              <a:t>常见描写意境特点用词</a:t>
            </a:r>
          </a:p>
        </p:txBody>
      </p:sp>
    </p:spTree>
    <p:custDataLst>
      <p:tags r:id="rId4"/>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807720" y="621030"/>
            <a:ext cx="2199640" cy="645160"/>
          </a:xfrm>
          <a:prstGeom prst="rect">
            <a:avLst/>
          </a:prstGeom>
          <a:noFill/>
        </p:spPr>
        <p:txBody>
          <a:bodyPr wrap="square" rtlCol="0" anchor="t">
            <a:spAutoFit/>
          </a:bodyPr>
          <a:lstStyle/>
          <a:p>
            <a:pPr>
              <a:lnSpc>
                <a:spcPct val="150000"/>
              </a:lnSpc>
              <a:spcAft>
                <a:spcPct val="0"/>
              </a:spcAft>
            </a:pPr>
            <a:r>
              <a:rPr lang="zh-CN" altLang="en-US" sz="2400" b="1">
                <a:solidFill>
                  <a:srgbClr val="000000"/>
                </a:solidFill>
                <a:latin typeface="微软雅黑" panose="020b0503020204020204" charset="-122"/>
                <a:ea typeface="微软雅黑"/>
                <a:cs typeface="微软雅黑" panose="020b0503020204020204" charset="-122"/>
                <a:sym typeface="+mn-ea"/>
              </a:rPr>
              <a:t>（</a:t>
            </a:r>
            <a:r>
              <a:rPr lang="en-US" altLang="zh-CN" sz="2400" b="1">
                <a:solidFill>
                  <a:srgbClr val="000000"/>
                </a:solidFill>
                <a:latin typeface="微软雅黑" panose="020b0503020204020204" charset="-122"/>
                <a:ea typeface="微软雅黑"/>
                <a:cs typeface="微软雅黑" panose="020b0503020204020204" charset="-122"/>
                <a:sym typeface="+mn-ea"/>
              </a:rPr>
              <a:t>3</a:t>
            </a:r>
            <a:r>
              <a:rPr lang="zh-CN" altLang="en-US" sz="2400" b="1">
                <a:solidFill>
                  <a:srgbClr val="000000"/>
                </a:solidFill>
                <a:latin typeface="微软雅黑" panose="020b0503020204020204" charset="-122"/>
                <a:ea typeface="微软雅黑"/>
                <a:cs typeface="微软雅黑" panose="020b0503020204020204" charset="-122"/>
                <a:sym typeface="+mn-ea"/>
              </a:rPr>
              <a:t>）事物形象</a:t>
            </a:r>
          </a:p>
        </p:txBody>
      </p:sp>
      <p:sp>
        <p:nvSpPr>
          <p:cNvPr id="5" name="文本框 4"/>
          <p:cNvSpPr txBox="1"/>
          <p:nvPr/>
        </p:nvSpPr>
        <p:spPr>
          <a:xfrm>
            <a:off x="998855" y="1418590"/>
            <a:ext cx="10073005" cy="1753235"/>
          </a:xfrm>
          <a:prstGeom prst="rect">
            <a:avLst/>
          </a:prstGeom>
          <a:noFill/>
        </p:spPr>
        <p:txBody>
          <a:bodyPr wrap="square" rtlCol="0" anchor="t">
            <a:spAutoFit/>
          </a:bodyPr>
          <a:lstStyle/>
          <a:p>
            <a:pPr>
              <a:lnSpc>
                <a:spcPct val="150000"/>
              </a:lnSpc>
            </a:pPr>
            <a:r>
              <a:rPr lang="en-US" altLang="zh-CN" sz="2400">
                <a:solidFill>
                  <a:srgbClr val="000000"/>
                </a:solidFill>
                <a:latin typeface="微软雅黑" panose="020b0503020204020204" charset="-122"/>
                <a:ea typeface="微软雅黑"/>
                <a:cs typeface="Times New Roman" panose="02020603050405020304" pitchFamily="18" charset="0"/>
                <a:sym typeface="+mn-ea"/>
              </a:rPr>
              <a:t>      </a:t>
            </a:r>
            <a:r>
              <a:rPr lang="zh-CN" altLang="zh-CN" sz="2400">
                <a:solidFill>
                  <a:srgbClr val="000000"/>
                </a:solidFill>
                <a:latin typeface="微软雅黑" panose="020b0503020204020204" charset="-122"/>
                <a:ea typeface="微软雅黑"/>
                <a:cs typeface="Times New Roman" panose="02020603050405020304" pitchFamily="18" charset="0"/>
                <a:sym typeface="+mn-ea"/>
              </a:rPr>
              <a:t>事物形象主要指咏物诗歌中描写的对象，即作者以人格化的事物为具体描写对象</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zh-CN" sz="2400">
                <a:solidFill>
                  <a:srgbClr val="000000"/>
                </a:solidFill>
                <a:latin typeface="微软雅黑" panose="020b0503020204020204" charset="-122"/>
                <a:ea typeface="微软雅黑"/>
                <a:cs typeface="Times New Roman" panose="02020603050405020304" pitchFamily="18" charset="0"/>
                <a:sym typeface="+mn-ea"/>
              </a:rPr>
              <a:t>如咏物诗中的松、竹、梅、兰、菊、柳、蝉、山泉、瀑布等，通过这种象征性的形象描写来曲折地表现诗人的品格节操、思想情感。</a:t>
            </a:r>
          </a:p>
        </p:txBody>
      </p:sp>
      <p:pic>
        <p:nvPicPr>
          <p:cNvPr id="6" name="图片 5"/>
          <p:cNvPicPr>
            <a:picLocks noChangeAspect="1"/>
          </p:cNvPicPr>
          <p:nvPr/>
        </p:nvPicPr>
        <p:blipFill>
          <a:blip r:embed="rId2"/>
          <a:stretch>
            <a:fillRect/>
          </a:stretch>
        </p:blipFill>
        <p:spPr>
          <a:xfrm>
            <a:off x="2665095" y="3455035"/>
            <a:ext cx="6427470" cy="2851785"/>
          </a:xfrm>
          <a:prstGeom prst="rect">
            <a:avLst/>
          </a:prstGeom>
        </p:spPr>
      </p:pic>
    </p:spTree>
    <p:custDataLst>
      <p:tags r:id="rId3"/>
    </p:custData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文本框 10"/>
          <p:cNvSpPr txBox="1"/>
          <p:nvPr/>
        </p:nvSpPr>
        <p:spPr>
          <a:xfrm>
            <a:off x="1094740" y="890270"/>
            <a:ext cx="7317105"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sym typeface="+mn-ea"/>
              </a:rPr>
              <a:t>解题技巧：三个角度巧妙鉴赏古代诗歌中的事物形象</a:t>
            </a:r>
          </a:p>
        </p:txBody>
      </p:sp>
      <p:sp>
        <p:nvSpPr>
          <p:cNvPr id="4" name="文本框 3"/>
          <p:cNvSpPr txBox="1"/>
          <p:nvPr/>
        </p:nvSpPr>
        <p:spPr>
          <a:xfrm>
            <a:off x="1094740" y="1446530"/>
            <a:ext cx="10092055" cy="4887595"/>
          </a:xfrm>
          <a:prstGeom prst="rect">
            <a:avLst/>
          </a:prstGeom>
          <a:noFill/>
        </p:spPr>
        <p:txBody>
          <a:bodyPr wrap="square" rtlCol="0" anchor="t">
            <a:spAutoFit/>
          </a:bodyPr>
          <a:lstStyle/>
          <a:p>
            <a:pPr indent="612140">
              <a:lnSpc>
                <a:spcPct val="13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在鉴赏咏物诗的形象时</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需要注意以下三个方面的内容</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612140">
              <a:lnSpc>
                <a:spcPct val="130000"/>
              </a:lnSpc>
              <a:spcAft>
                <a:spcPct val="0"/>
              </a:spcAft>
            </a:pPr>
            <a:r>
              <a:rPr lang="en-US" altLang="zh-CN"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①</a:t>
            </a:r>
            <a:r>
              <a:rPr lang="zh-CN" altLang="en-US" sz="2400" b="1">
                <a:solidFill>
                  <a:srgbClr val="FF0000"/>
                </a:solidFill>
                <a:effectLst>
                  <a:outerShdw blurRad="38100" dist="38100" dir="2700000" algn="tl">
                    <a:srgbClr val="000000">
                      <a:alpha val="43137"/>
                    </a:srgbClr>
                  </a:outerShdw>
                </a:effectLst>
                <a:latin typeface="微软雅黑" panose="020b0503020204020204" charset="-122"/>
                <a:ea typeface="微软雅黑"/>
                <a:cs typeface="微软雅黑" panose="020b0503020204020204" charset="-122"/>
                <a:sym typeface="+mn-ea"/>
              </a:rPr>
              <a:t>借助相关语句或关键词语来分析物象。</a:t>
            </a:r>
            <a:r>
              <a:rPr lang="zh-CN" altLang="en-US" sz="2400">
                <a:solidFill>
                  <a:srgbClr val="000000"/>
                </a:solidFill>
                <a:latin typeface="微软雅黑" panose="020b0503020204020204" charset="-122"/>
                <a:ea typeface="微软雅黑"/>
                <a:cs typeface="微软雅黑" panose="020b0503020204020204" charset="-122"/>
                <a:sym typeface="+mn-ea"/>
              </a:rPr>
              <a:t>事物的形象并不是凭空而来的</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它要通过相关语句来表现</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有时候要通过关键词语来突出。因此鉴赏物象时一定要结合相关内容来具体分析。</a:t>
            </a:r>
          </a:p>
          <a:p>
            <a:pPr indent="612140">
              <a:lnSpc>
                <a:spcPct val="130000"/>
              </a:lnSpc>
              <a:spcAft>
                <a:spcPct val="0"/>
              </a:spcAft>
            </a:pPr>
            <a:r>
              <a:rPr lang="en-US" altLang="zh-CN"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②</a:t>
            </a:r>
            <a:r>
              <a:rPr lang="zh-CN" altLang="en-US"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熟记特定物象的象征意义。</a:t>
            </a:r>
            <a:r>
              <a:rPr lang="zh-CN" altLang="en-US" sz="2400">
                <a:solidFill>
                  <a:srgbClr val="000000"/>
                </a:solidFill>
                <a:latin typeface="Times New Roman" pitchFamily="18" charset="0"/>
                <a:ea typeface="微软雅黑"/>
                <a:cs typeface="Times New Roman" panose="02020603050405020304" pitchFamily="18" charset="0"/>
                <a:sym typeface="+mn-ea"/>
              </a:rPr>
              <a:t>在阅读古代诗歌时</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对于诗歌中经常出现的草木花果、鸟兽虫鱼以及月露风云等物象</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一定要注意其特定的文化内涵。</a:t>
            </a:r>
          </a:p>
          <a:p>
            <a:pPr indent="612140">
              <a:lnSpc>
                <a:spcPct val="130000"/>
              </a:lnSpc>
              <a:spcAft>
                <a:spcPct val="0"/>
              </a:spcAft>
            </a:pPr>
            <a:r>
              <a:rPr lang="en-US" altLang="zh-CN"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③</a:t>
            </a:r>
            <a:r>
              <a:rPr lang="zh-CN" altLang="en-US"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知人论世</a:t>
            </a:r>
            <a:r>
              <a:rPr lang="en-US" altLang="zh-CN"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a:t>
            </a:r>
            <a:r>
              <a:rPr lang="zh-CN" altLang="en-US" sz="2400" b="1">
                <a:solidFill>
                  <a:srgbClr val="FF0000"/>
                </a:solidFill>
                <a:effectLst>
                  <a:outerShdw blurRad="38100" dist="38100" dir="2700000" algn="tl">
                    <a:srgbClr val="000000">
                      <a:alpha val="43137"/>
                    </a:srgbClr>
                  </a:outerShdw>
                </a:effectLst>
                <a:latin typeface="Times New Roman" pitchFamily="18" charset="0"/>
                <a:ea typeface="微软雅黑"/>
                <a:cs typeface="Times New Roman" panose="02020603050405020304" pitchFamily="18" charset="0"/>
                <a:sym typeface="+mn-ea"/>
              </a:rPr>
              <a:t>结合背景或作者阅历作答。</a:t>
            </a:r>
            <a:r>
              <a:rPr lang="zh-CN" altLang="en-US" sz="2400">
                <a:solidFill>
                  <a:srgbClr val="000000"/>
                </a:solidFill>
                <a:latin typeface="Times New Roman" pitchFamily="18" charset="0"/>
                <a:ea typeface="微软雅黑"/>
                <a:cs typeface="Times New Roman" panose="02020603050405020304" pitchFamily="18" charset="0"/>
                <a:sym typeface="+mn-ea"/>
              </a:rPr>
              <a:t>很多作品有着较深的时代背景</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其情感的抒发与作者的阅历有着千丝万缕的联系。因此在鉴赏物象时</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还要结合相关背景作纵深的分析。</a:t>
            </a:r>
            <a:endParaRPr lang="zh-CN" altLang="en-US" sz="2400">
              <a:solidFill>
                <a:srgbClr val="000000"/>
              </a:solidFill>
              <a:latin typeface="微软雅黑" panose="020b0503020204020204" charset="-122"/>
              <a:ea typeface="微软雅黑"/>
              <a:cs typeface="微软雅黑" panose="020b0503020204020204" charset="-122"/>
              <a:sym typeface="+mn-ea"/>
            </a:endParaRPr>
          </a:p>
        </p:txBody>
      </p:sp>
    </p:spTree>
    <p:custDataLst>
      <p:tags r:id="rId2"/>
    </p:custDataLst>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文本框 10"/>
          <p:cNvSpPr txBox="1"/>
          <p:nvPr/>
        </p:nvSpPr>
        <p:spPr>
          <a:xfrm>
            <a:off x="1094740" y="890270"/>
            <a:ext cx="5381625"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sym typeface="+mn-ea"/>
              </a:rPr>
              <a:t>答题模板：鉴赏古代诗歌中的事物形象</a:t>
            </a:r>
          </a:p>
        </p:txBody>
      </p:sp>
      <p:sp>
        <p:nvSpPr>
          <p:cNvPr id="5" name="文本框 4"/>
          <p:cNvSpPr txBox="1"/>
          <p:nvPr/>
        </p:nvSpPr>
        <p:spPr>
          <a:xfrm>
            <a:off x="1094740" y="1732280"/>
            <a:ext cx="10045700" cy="2306955"/>
          </a:xfrm>
          <a:prstGeom prst="rect">
            <a:avLst/>
          </a:prstGeom>
          <a:noFill/>
        </p:spPr>
        <p:txBody>
          <a:bodyPr wrap="square" rtlCol="0" anchor="t">
            <a:spAutoFit/>
          </a:bodyPr>
          <a:lstStyle/>
          <a:p>
            <a:pPr>
              <a:lnSpc>
                <a:spcPct val="150000"/>
              </a:lnSpc>
              <a:spcAft>
                <a:spcPct val="0"/>
              </a:spcAft>
            </a:pPr>
            <a:r>
              <a:rPr lang="en-US" altLang="zh-CN" sz="2400" b="1">
                <a:solidFill>
                  <a:schemeClr val="tx1"/>
                </a:solidFill>
                <a:latin typeface="微软雅黑" panose="020b0503020204020204" charset="-122"/>
                <a:ea typeface="微软雅黑"/>
                <a:cs typeface="Times New Roman" panose="02020603050405020304" pitchFamily="18" charset="0"/>
                <a:sym typeface="+mn-ea"/>
              </a:rPr>
              <a:t>【</a:t>
            </a:r>
            <a:r>
              <a:rPr lang="zh-CN" altLang="en-US" sz="2400" b="1">
                <a:solidFill>
                  <a:schemeClr val="tx1"/>
                </a:solidFill>
                <a:latin typeface="微软雅黑" panose="020b0503020204020204" charset="-122"/>
                <a:ea typeface="微软雅黑"/>
                <a:cs typeface="Times New Roman" panose="02020603050405020304" pitchFamily="18" charset="0"/>
                <a:sym typeface="+mn-ea"/>
              </a:rPr>
              <a:t>设问方式</a:t>
            </a:r>
            <a:r>
              <a:rPr lang="en-US" altLang="zh-CN" sz="2400" b="1">
                <a:solidFill>
                  <a:schemeClr val="tx1"/>
                </a:solidFill>
                <a:latin typeface="微软雅黑" panose="020b0503020204020204" charset="-122"/>
                <a:ea typeface="微软雅黑"/>
                <a:cs typeface="Times New Roman" panose="02020603050405020304" pitchFamily="18" charset="0"/>
                <a:sym typeface="+mn-ea"/>
              </a:rPr>
              <a:t>】</a:t>
            </a:r>
            <a:endParaRPr lang="en-US" altLang="zh-CN" sz="2400" b="1">
              <a:solidFill>
                <a:schemeClr val="tx1"/>
              </a:solidFill>
              <a:latin typeface="微软雅黑" panose="020b0503020204020204" charset="-122"/>
              <a:ea typeface="微软雅黑"/>
              <a:cs typeface="Times New Roman" panose="02020603050405020304" pitchFamily="18" charset="0"/>
            </a:endParaRPr>
          </a:p>
          <a:p>
            <a:pPr>
              <a:lnSpc>
                <a:spcPct val="150000"/>
              </a:lnSpc>
              <a:spcAft>
                <a:spcPct val="0"/>
              </a:spcAft>
            </a:pPr>
            <a:r>
              <a:rPr lang="zh-CN" altLang="en-US" sz="2400">
                <a:solidFill>
                  <a:srgbClr val="000000"/>
                </a:solidFill>
                <a:latin typeface="微软雅黑" panose="020b0503020204020204" charset="-122"/>
                <a:ea typeface="微软雅黑"/>
                <a:cs typeface="Times New Roman" panose="02020603050405020304" pitchFamily="18" charset="0"/>
                <a:sym typeface="+mn-ea"/>
              </a:rPr>
              <a:t>①简要分析诗歌中塑造的</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形象。</a:t>
            </a:r>
            <a:endParaRPr lang="zh-CN" altLang="en-US" sz="2400">
              <a:solidFill>
                <a:srgbClr val="000000"/>
              </a:solidFill>
              <a:latin typeface="微软雅黑" panose="020b0503020204020204" charset="-122"/>
              <a:ea typeface="微软雅黑"/>
              <a:cs typeface="Times New Roman" panose="02020603050405020304" pitchFamily="18" charset="0"/>
            </a:endParaRPr>
          </a:p>
          <a:p>
            <a:pPr>
              <a:lnSpc>
                <a:spcPct val="150000"/>
              </a:lnSpc>
              <a:spcAft>
                <a:spcPct val="0"/>
              </a:spcAft>
            </a:pPr>
            <a:r>
              <a:rPr lang="zh-CN" altLang="en-US" sz="2400">
                <a:solidFill>
                  <a:srgbClr val="000000"/>
                </a:solidFill>
                <a:latin typeface="微软雅黑" panose="020b0503020204020204" charset="-122"/>
                <a:ea typeface="微软雅黑"/>
                <a:cs typeface="Times New Roman" panose="02020603050405020304" pitchFamily="18" charset="0"/>
                <a:sym typeface="+mn-ea"/>
              </a:rPr>
              <a:t>②诗歌中的语句描写体现了形象</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物象</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怎样的品性特点</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endParaRPr lang="en-US" altLang="zh-CN" sz="2400">
              <a:solidFill>
                <a:srgbClr val="000000"/>
              </a:solidFill>
              <a:latin typeface="微软雅黑" panose="020b0503020204020204" charset="-122"/>
              <a:ea typeface="微软雅黑"/>
              <a:cs typeface="Times New Roman" panose="02020603050405020304" pitchFamily="18" charset="0"/>
            </a:endParaRPr>
          </a:p>
          <a:p>
            <a:pPr>
              <a:lnSpc>
                <a:spcPct val="150000"/>
              </a:lnSpc>
              <a:spcAft>
                <a:spcPct val="0"/>
              </a:spcAft>
            </a:pPr>
            <a:r>
              <a:rPr lang="en-US" altLang="zh-CN" sz="2400">
                <a:solidFill>
                  <a:srgbClr val="000000"/>
                </a:solidFill>
                <a:latin typeface="微软雅黑" panose="020b0503020204020204" charset="-122"/>
                <a:ea typeface="微软雅黑"/>
                <a:cs typeface="Times New Roman" panose="02020603050405020304" pitchFamily="18" charset="0"/>
                <a:sym typeface="+mn-ea"/>
              </a:rPr>
              <a:t>③</a:t>
            </a:r>
            <a:r>
              <a:rPr lang="zh-CN" altLang="en-US" sz="2400">
                <a:solidFill>
                  <a:srgbClr val="000000"/>
                </a:solidFill>
                <a:latin typeface="微软雅黑" panose="020b0503020204020204" charset="-122"/>
                <a:ea typeface="微软雅黑"/>
                <a:cs typeface="Times New Roman" panose="02020603050405020304" pitchFamily="18" charset="0"/>
                <a:sym typeface="+mn-ea"/>
              </a:rPr>
              <a:t>诗歌中塑造的</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r>
              <a:rPr lang="zh-CN" altLang="en-US" sz="2400">
                <a:solidFill>
                  <a:srgbClr val="000000"/>
                </a:solidFill>
                <a:latin typeface="微软雅黑" panose="020b0503020204020204" charset="-122"/>
                <a:ea typeface="微软雅黑"/>
                <a:cs typeface="Times New Roman" panose="02020603050405020304" pitchFamily="18" charset="0"/>
                <a:sym typeface="+mn-ea"/>
              </a:rPr>
              <a:t>形象有什么作用和意义</a:t>
            </a:r>
            <a:r>
              <a:rPr lang="en-US" altLang="zh-CN" sz="2400">
                <a:solidFill>
                  <a:srgbClr val="000000"/>
                </a:solidFill>
                <a:latin typeface="微软雅黑" panose="020b0503020204020204" charset="-122"/>
                <a:ea typeface="微软雅黑"/>
                <a:cs typeface="Times New Roman" panose="02020603050405020304" pitchFamily="18" charset="0"/>
                <a:sym typeface="+mn-ea"/>
              </a:rPr>
              <a:t>？</a:t>
            </a:r>
          </a:p>
        </p:txBody>
      </p:sp>
    </p:spTree>
    <p:custDataLst>
      <p:tags r:id="rId2"/>
    </p:custDataLst>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文本框 5"/>
          <p:cNvSpPr txBox="1"/>
          <p:nvPr/>
        </p:nvSpPr>
        <p:spPr>
          <a:xfrm>
            <a:off x="838200" y="960120"/>
            <a:ext cx="10516235" cy="4523105"/>
          </a:xfrm>
          <a:prstGeom prst="rect">
            <a:avLst/>
          </a:prstGeom>
          <a:noFill/>
        </p:spPr>
        <p:txBody>
          <a:bodyPr wrap="square" rtlCol="0" anchor="t">
            <a:spAutoFit/>
          </a:bodyPr>
          <a:lstStyle/>
          <a:p>
            <a:pPr>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a:t>
            </a:r>
            <a:r>
              <a:rPr lang="zh-CN" altLang="en-US" sz="2400" b="1">
                <a:solidFill>
                  <a:schemeClr val="tx1"/>
                </a:solidFill>
                <a:latin typeface="微软雅黑" panose="020b0503020204020204" charset="-122"/>
                <a:ea typeface="微软雅黑"/>
                <a:cs typeface="微软雅黑" panose="020b0503020204020204" charset="-122"/>
                <a:sym typeface="+mn-ea"/>
              </a:rPr>
              <a:t>答题步骤</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第一步 </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总结概括出诗歌中描绘歌咏的主要物象。</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第二步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结合诗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词</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句分析所咏物象的特点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关注描写用语及评价用语的感情色彩</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尤其要分析出其内在的神韵。</a:t>
            </a:r>
            <a:endParaRPr lang="zh-CN" altLang="en-US"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第三步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结合作者自身经历、思想感情剖析所托之情。</a:t>
            </a:r>
            <a:endParaRPr lang="en-US" altLang="zh-CN"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a:t>
            </a:r>
            <a:r>
              <a:rPr lang="zh-CN" altLang="en-US" sz="2400" b="1">
                <a:solidFill>
                  <a:schemeClr val="tx1"/>
                </a:solidFill>
                <a:latin typeface="微软雅黑" panose="020b0503020204020204" charset="-122"/>
                <a:ea typeface="微软雅黑"/>
                <a:cs typeface="微软雅黑" panose="020b0503020204020204" charset="-122"/>
                <a:sym typeface="+mn-ea"/>
              </a:rPr>
              <a:t>参考句式</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这首诗歌中的</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　　</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具有</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　　</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的特点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作者借此形象表达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或“抒发”</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了</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　　</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的情感</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或“追求”</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a:t>
            </a:r>
          </a:p>
        </p:txBody>
      </p:sp>
    </p:spTree>
    <p:custDataLst>
      <p:tags r:id="rId2"/>
    </p:custDataLst>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891655" y="2322830"/>
            <a:ext cx="4150360" cy="3119755"/>
          </a:xfrm>
          <a:prstGeom prst="rect">
            <a:avLst/>
          </a:prstGeom>
        </p:spPr>
      </p:pic>
      <p:sp>
        <p:nvSpPr>
          <p:cNvPr id="11" name="文本框 10"/>
          <p:cNvSpPr txBox="1"/>
          <p:nvPr/>
        </p:nvSpPr>
        <p:spPr>
          <a:xfrm>
            <a:off x="1094740" y="890270"/>
            <a:ext cx="1470660" cy="460375"/>
          </a:xfrm>
          <a:prstGeom prst="rect">
            <a:avLst/>
          </a:prstGeom>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scene3d>
              <a:camera prst="orthographicFront"/>
              <a:lightRig rig="threePt" dir="t"/>
            </a:scene3d>
          </a:bodyPr>
          <a:lstStyle/>
          <a:p>
            <a:pPr lvl="0" algn="l">
              <a:buClrTx/>
              <a:buSzTx/>
              <a:buFontTx/>
            </a:pPr>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sym typeface="+mn-ea"/>
              </a:rPr>
              <a:t>典型例题</a:t>
            </a:r>
          </a:p>
        </p:txBody>
      </p:sp>
      <p:sp>
        <p:nvSpPr>
          <p:cNvPr id="100" name="文本框 99"/>
          <p:cNvSpPr txBox="1"/>
          <p:nvPr/>
        </p:nvSpPr>
        <p:spPr>
          <a:xfrm>
            <a:off x="1205230" y="1549400"/>
            <a:ext cx="8855075" cy="4523105"/>
          </a:xfrm>
          <a:prstGeom prst="rect">
            <a:avLst/>
          </a:prstGeom>
          <a:noFill/>
          <a:ln w="9525">
            <a:noFill/>
          </a:ln>
        </p:spPr>
        <p:txBody>
          <a:bodyPr wrap="square">
            <a:spAutoFit/>
          </a:bodyPr>
          <a:lstStyle/>
          <a:p>
            <a:pPr>
              <a:lnSpc>
                <a:spcPct val="150000"/>
              </a:lnSpc>
            </a:pPr>
            <a:r>
              <a:rPr lang="zh-CN" altLang="en-US" sz="2400" b="1" i="1">
                <a:latin typeface="微软雅黑" panose="020b0503020204020204" charset="-122"/>
                <a:ea typeface="微软雅黑"/>
                <a:cs typeface="微软雅黑" panose="020b0503020204020204" charset="-122"/>
              </a:rPr>
              <a:t>例</a:t>
            </a:r>
            <a:r>
              <a:rPr lang="en-US" altLang="zh-CN" sz="2400" b="1" i="1">
                <a:latin typeface="微软雅黑" panose="020b0503020204020204" charset="-122"/>
                <a:ea typeface="微软雅黑"/>
                <a:cs typeface="微软雅黑" panose="020b0503020204020204" charset="-122"/>
              </a:rPr>
              <a:t>1</a:t>
            </a:r>
            <a:r>
              <a:rPr lang="zh-CN" altLang="en-US" sz="2400">
                <a:latin typeface="微软雅黑" panose="020b0503020204020204" charset="-122"/>
                <a:ea typeface="微软雅黑"/>
                <a:cs typeface="微软雅黑" panose="020b0503020204020204" charset="-122"/>
              </a:rPr>
              <a:t>：（</a:t>
            </a:r>
            <a:r>
              <a:rPr lang="en-US" sz="2400">
                <a:latin typeface="微软雅黑" panose="020b0503020204020204" charset="-122"/>
                <a:ea typeface="微软雅黑"/>
                <a:cs typeface="微软雅黑" panose="020b0503020204020204" charset="-122"/>
              </a:rPr>
              <a:t>2018·</a:t>
            </a:r>
            <a:r>
              <a:rPr lang="zh-CN" sz="2400">
                <a:latin typeface="微软雅黑" panose="020b0503020204020204" charset="-122"/>
                <a:ea typeface="微软雅黑"/>
                <a:cs typeface="微软雅黑" panose="020b0503020204020204" charset="-122"/>
              </a:rPr>
              <a:t>全国卷</a:t>
            </a:r>
            <a:r>
              <a:rPr lang="en-US" sz="2400">
                <a:latin typeface="微软雅黑" panose="020b0503020204020204" charset="-122"/>
                <a:ea typeface="微软雅黑"/>
                <a:cs typeface="微软雅黑" panose="020b0503020204020204" charset="-122"/>
              </a:rPr>
              <a:t>Ⅱ</a:t>
            </a:r>
            <a:r>
              <a:rPr lang="zh-CN" altLang="en-US" sz="2400">
                <a:latin typeface="微软雅黑" panose="020b0503020204020204" charset="-122"/>
                <a:ea typeface="微软雅黑"/>
                <a:cs typeface="微软雅黑" panose="020b0503020204020204" charset="-122"/>
              </a:rPr>
              <a:t>）</a:t>
            </a:r>
            <a:r>
              <a:rPr lang="zh-CN" sz="2400">
                <a:latin typeface="微软雅黑" panose="020b0503020204020204" charset="-122"/>
                <a:ea typeface="微软雅黑"/>
                <a:cs typeface="微软雅黑" panose="020b0503020204020204" charset="-122"/>
              </a:rPr>
              <a:t>阅读下面这首宋诗，完成题目。</a:t>
            </a:r>
          </a:p>
          <a:p>
            <a:pPr algn="l">
              <a:lnSpc>
                <a:spcPct val="150000"/>
              </a:lnSpc>
            </a:pPr>
            <a:r>
              <a:rPr lang="zh-CN" sz="2400">
                <a:latin typeface="微软雅黑" panose="020b0503020204020204" charset="-122"/>
                <a:ea typeface="微软雅黑"/>
                <a:cs typeface="微软雅黑" panose="020b0503020204020204" charset="-122"/>
              </a:rPr>
              <a:t>           题醉中所作草书卷后（节选</a:t>
            </a:r>
            <a:r>
              <a:rPr lang="zh-CN" sz="2400">
                <a:latin typeface="微软雅黑" panose="020b0503020204020204" charset="-122"/>
                <a:ea typeface="微软雅黑"/>
                <a:cs typeface="微软雅黑" panose="020b0503020204020204" charset="-122"/>
                <a:sym typeface="+mn-ea"/>
              </a:rPr>
              <a:t>）</a:t>
            </a:r>
            <a:endParaRPr lang="zh-CN" sz="2400">
              <a:latin typeface="微软雅黑" panose="020b0503020204020204" charset="-122"/>
              <a:ea typeface="微软雅黑"/>
              <a:cs typeface="微软雅黑" panose="020b0503020204020204" charset="-122"/>
            </a:endParaRPr>
          </a:p>
          <a:p>
            <a:pPr algn="l">
              <a:lnSpc>
                <a:spcPct val="150000"/>
              </a:lnSpc>
            </a:pPr>
            <a:r>
              <a:rPr lang="zh-CN" sz="2400">
                <a:latin typeface="微软雅黑" panose="020b0503020204020204" charset="-122"/>
                <a:ea typeface="微软雅黑"/>
                <a:cs typeface="微软雅黑" panose="020b0503020204020204" charset="-122"/>
                <a:sym typeface="+mn-ea"/>
              </a:rPr>
              <a:t>                        </a:t>
            </a:r>
            <a:r>
              <a:rPr lang="zh-CN" sz="2400">
                <a:latin typeface="仿宋" panose="02010609060101010101" pitchFamily="49" charset="-122"/>
                <a:ea typeface="仿宋" panose="02010609060101010101" pitchFamily="49" charset="-122"/>
                <a:cs typeface="仿宋" panose="02010609060101010101" pitchFamily="49" charset="-122"/>
                <a:sym typeface="+mn-ea"/>
              </a:rPr>
              <a:t>  </a:t>
            </a:r>
            <a:r>
              <a:rPr lang="zh-CN" sz="2400">
                <a:latin typeface="仿宋" panose="02010609060101010101" pitchFamily="49" charset="-122"/>
                <a:ea typeface="仿宋" panose="02010609060101010101" pitchFamily="49" charset="-122"/>
                <a:cs typeface="仿宋" panose="02010609060101010101" pitchFamily="49" charset="-122"/>
              </a:rPr>
              <a:t>陆游</a:t>
            </a:r>
            <a:endParaRPr lang="zh-CN" sz="2400">
              <a:latin typeface="微软雅黑" panose="020b0503020204020204" charset="-122"/>
              <a:ea typeface="微软雅黑"/>
              <a:cs typeface="微软雅黑" panose="020b0503020204020204" charset="-122"/>
            </a:endParaRPr>
          </a:p>
          <a:p>
            <a:pPr algn="l">
              <a:lnSpc>
                <a:spcPct val="150000"/>
              </a:lnSpc>
            </a:pPr>
            <a:r>
              <a:rPr lang="zh-CN" sz="2400">
                <a:latin typeface="微软雅黑" panose="020b0503020204020204" charset="-122"/>
                <a:ea typeface="微软雅黑"/>
                <a:cs typeface="微软雅黑" panose="020b0503020204020204" charset="-122"/>
                <a:sym typeface="+mn-ea"/>
              </a:rPr>
              <a:t>      </a:t>
            </a:r>
            <a:r>
              <a:rPr lang="zh-CN" sz="2400">
                <a:latin typeface="楷体" panose="02010609060101010101" pitchFamily="49" charset="-122"/>
                <a:ea typeface="楷体" panose="02010609060101010101" pitchFamily="49" charset="-122"/>
                <a:cs typeface="微软雅黑" panose="020b0503020204020204" charset="-122"/>
              </a:rPr>
              <a:t>胸中磊落藏五兵，欲试无路空峥嵘。</a:t>
            </a:r>
          </a:p>
          <a:p>
            <a:pPr algn="l">
              <a:lnSpc>
                <a:spcPct val="150000"/>
              </a:lnSpc>
            </a:pPr>
            <a:r>
              <a:rPr lang="zh-CN" sz="2400">
                <a:latin typeface="微软雅黑" panose="020b0503020204020204" charset="-122"/>
                <a:ea typeface="微软雅黑"/>
                <a:cs typeface="微软雅黑" panose="020b0503020204020204" charset="-122"/>
                <a:sym typeface="+mn-ea"/>
              </a:rPr>
              <a:t>      </a:t>
            </a:r>
            <a:r>
              <a:rPr lang="zh-CN" sz="2400">
                <a:latin typeface="楷体" panose="02010609060101010101" pitchFamily="49" charset="-122"/>
                <a:ea typeface="楷体" panose="02010609060101010101" pitchFamily="49" charset="-122"/>
                <a:cs typeface="微软雅黑" panose="020b0503020204020204" charset="-122"/>
              </a:rPr>
              <a:t>酒为旗鼓笔刀槊，势从天落银河倾。</a:t>
            </a:r>
          </a:p>
          <a:p>
            <a:pPr algn="l">
              <a:lnSpc>
                <a:spcPct val="150000"/>
              </a:lnSpc>
            </a:pPr>
            <a:r>
              <a:rPr lang="zh-CN" sz="2400">
                <a:latin typeface="微软雅黑" panose="020b0503020204020204" charset="-122"/>
                <a:ea typeface="微软雅黑"/>
                <a:cs typeface="微软雅黑" panose="020b0503020204020204" charset="-122"/>
                <a:sym typeface="+mn-ea"/>
              </a:rPr>
              <a:t>      </a:t>
            </a:r>
            <a:r>
              <a:rPr lang="zh-CN" sz="2400">
                <a:latin typeface="楷体" panose="02010609060101010101" pitchFamily="49" charset="-122"/>
                <a:ea typeface="楷体" panose="02010609060101010101" pitchFamily="49" charset="-122"/>
                <a:cs typeface="微软雅黑" panose="020b0503020204020204" charset="-122"/>
              </a:rPr>
              <a:t>端溪石池浓作墨，烛光相射飞纵横。</a:t>
            </a:r>
          </a:p>
          <a:p>
            <a:pPr algn="l">
              <a:lnSpc>
                <a:spcPct val="150000"/>
              </a:lnSpc>
            </a:pPr>
            <a:r>
              <a:rPr lang="zh-CN" sz="2400">
                <a:latin typeface="微软雅黑" panose="020b0503020204020204" charset="-122"/>
                <a:ea typeface="微软雅黑"/>
                <a:cs typeface="微软雅黑" panose="020b0503020204020204" charset="-122"/>
                <a:sym typeface="+mn-ea"/>
              </a:rPr>
              <a:t>      </a:t>
            </a:r>
            <a:r>
              <a:rPr lang="zh-CN" sz="2400">
                <a:latin typeface="楷体" panose="02010609060101010101" pitchFamily="49" charset="-122"/>
                <a:ea typeface="楷体" panose="02010609060101010101" pitchFamily="49" charset="-122"/>
                <a:cs typeface="微软雅黑" panose="020b0503020204020204" charset="-122"/>
              </a:rPr>
              <a:t>须臾收卷复把酒，如见万里烟尘清</a:t>
            </a:r>
            <a:r>
              <a:rPr lang="zh-CN" sz="2400">
                <a:latin typeface="微软雅黑" panose="020b0503020204020204" charset="-122"/>
                <a:ea typeface="微软雅黑"/>
                <a:cs typeface="微软雅黑" panose="020b0503020204020204" charset="-122"/>
              </a:rPr>
              <a:t>。</a:t>
            </a:r>
          </a:p>
          <a:p>
            <a:pPr algn="l">
              <a:lnSpc>
                <a:spcPct val="150000"/>
              </a:lnSpc>
            </a:pPr>
            <a:r>
              <a:rPr lang="zh-CN" altLang="en-US" sz="2400">
                <a:latin typeface="微软雅黑" panose="020b0503020204020204" charset="-122"/>
                <a:ea typeface="微软雅黑"/>
                <a:cs typeface="微软雅黑" panose="020b0503020204020204" charset="-122"/>
              </a:rPr>
              <a:t>诗中前后两次出现“酒”，各有什么作用？请结合诗句简要分析。</a:t>
            </a:r>
          </a:p>
        </p:txBody>
      </p:sp>
    </p:spTree>
    <p:custDataLst>
      <p:tags r:id="rId3"/>
    </p:custDataLst>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906145" y="654685"/>
            <a:ext cx="10755630" cy="5773420"/>
          </a:xfrm>
          <a:prstGeom prst="rect">
            <a:avLst/>
          </a:prstGeom>
          <a:noFill/>
          <a:ln w="9525">
            <a:noFill/>
          </a:ln>
        </p:spPr>
        <p:txBody>
          <a:bodyPr wrap="square">
            <a:spAutoFit/>
          </a:bodyPr>
          <a:lstStyle/>
          <a:p>
            <a:pPr>
              <a:lnSpc>
                <a:spcPct val="110000"/>
              </a:lnSpc>
            </a:pPr>
            <a:r>
              <a:rPr lang="en-US" altLang="zh-CN" sz="2400" b="1">
                <a:latin typeface="微软雅黑" panose="020b0503020204020204" charset="-122"/>
                <a:ea typeface="微软雅黑"/>
                <a:cs typeface="微软雅黑" panose="020b0503020204020204" charset="-122"/>
              </a:rPr>
              <a:t>    </a:t>
            </a:r>
            <a:r>
              <a:rPr lang="en-US" altLang="zh-CN" sz="2400" b="1">
                <a:solidFill>
                  <a:srgbClr val="FF0000"/>
                </a:solidFill>
                <a:latin typeface="微软雅黑" panose="020b0503020204020204" charset="-122"/>
                <a:ea typeface="微软雅黑"/>
                <a:cs typeface="微软雅黑" panose="020b0503020204020204" charset="-122"/>
              </a:rPr>
              <a:t>  </a:t>
            </a:r>
            <a:r>
              <a:rPr lang="zh-CN" sz="2400" b="1">
                <a:solidFill>
                  <a:srgbClr val="FF0000"/>
                </a:solidFill>
                <a:latin typeface="微软雅黑" panose="020b0503020204020204" charset="-122"/>
                <a:ea typeface="微软雅黑"/>
                <a:cs typeface="微软雅黑" panose="020b0503020204020204" charset="-122"/>
              </a:rPr>
              <a:t>【答案】</a:t>
            </a:r>
            <a:r>
              <a:rPr lang="zh-CN" sz="2400">
                <a:latin typeface="微软雅黑" panose="020b0503020204020204" charset="-122"/>
                <a:ea typeface="微软雅黑"/>
                <a:cs typeface="微软雅黑" panose="020b0503020204020204" charset="-122"/>
              </a:rPr>
              <a:t>①第一个“酒”出现在作书之前，诗人把它比喻成战场上的旗鼓，起到酝酿情绪、积蓄气势的作用；②第二个“酒”则用来表现创作完成之后诗人的心理状态，他“如见万里烟尘清”，似乎赢得了一场战役的胜利，心满意足，踌躇满志。</a:t>
            </a:r>
            <a:r>
              <a:rPr lang="zh-CN" sz="2400" b="1">
                <a:latin typeface="微软雅黑" panose="020b0503020204020204" charset="-122"/>
                <a:ea typeface="微软雅黑"/>
                <a:cs typeface="微软雅黑" panose="020b0503020204020204" charset="-122"/>
              </a:rPr>
              <a:t>      </a:t>
            </a:r>
            <a:r>
              <a:rPr lang="zh-CN" sz="2400" b="1">
                <a:solidFill>
                  <a:srgbClr val="FF0000"/>
                </a:solidFill>
                <a:latin typeface="微软雅黑" panose="020b0503020204020204" charset="-122"/>
                <a:ea typeface="微软雅黑"/>
                <a:cs typeface="微软雅黑" panose="020b0503020204020204" charset="-122"/>
              </a:rPr>
              <a:t>【赏析】</a:t>
            </a:r>
            <a:r>
              <a:rPr lang="zh-CN" sz="2400">
                <a:latin typeface="微软雅黑" panose="020b0503020204020204" charset="-122"/>
                <a:ea typeface="微软雅黑"/>
                <a:cs typeface="微软雅黑" panose="020b0503020204020204" charset="-122"/>
              </a:rPr>
              <a:t>这首诗比喻生动，想象奇特，构思别致，借醉中作草书的情景，表达了诗人为国立功的渴切之情。“</a:t>
            </a:r>
            <a:r>
              <a:rPr lang="zh-CN" sz="2400">
                <a:latin typeface="楷体" panose="02010609060101010101" pitchFamily="49" charset="-122"/>
                <a:ea typeface="楷体" panose="02010609060101010101" pitchFamily="49" charset="-122"/>
                <a:cs typeface="微软雅黑" panose="020b0503020204020204" charset="-122"/>
              </a:rPr>
              <a:t>胸中磊落藏五兵，欲试无路空峥嵘</a:t>
            </a:r>
            <a:r>
              <a:rPr lang="zh-CN" sz="2400">
                <a:latin typeface="微软雅黑" panose="020b0503020204020204" charset="-122"/>
                <a:ea typeface="微软雅黑"/>
                <a:cs typeface="微软雅黑" panose="020b0503020204020204" charset="-122"/>
              </a:rPr>
              <a:t>”，首两句体现了诗人胸藏韬略，却报国无门的无奈与失落，引出下面对借酒浇愁、作书泄愤的生动描绘。“</a:t>
            </a:r>
            <a:r>
              <a:rPr lang="zh-CN" sz="2400">
                <a:latin typeface="楷体" panose="02010609060101010101" pitchFamily="49" charset="-122"/>
                <a:ea typeface="楷体" panose="02010609060101010101" pitchFamily="49" charset="-122"/>
                <a:cs typeface="微软雅黑" panose="020b0503020204020204" charset="-122"/>
              </a:rPr>
              <a:t>酒为旗鼓笔刀槊，势从天落银河倾</a:t>
            </a:r>
            <a:r>
              <a:rPr lang="zh-CN" sz="2400">
                <a:latin typeface="微软雅黑" panose="020b0503020204020204" charset="-122"/>
                <a:ea typeface="微软雅黑"/>
                <a:cs typeface="微软雅黑" panose="020b0503020204020204" charset="-122"/>
              </a:rPr>
              <a:t>”，诗人以书前喻战前，酒是进军的旗鼓，笔是杀敌的刀槊，勇士以气吞万里的声势向敌人冲锋的情景恍若眼前。“</a:t>
            </a:r>
            <a:r>
              <a:rPr lang="zh-CN" sz="2400">
                <a:latin typeface="楷体" panose="02010609060101010101" pitchFamily="49" charset="-122"/>
                <a:ea typeface="楷体" panose="02010609060101010101" pitchFamily="49" charset="-122"/>
                <a:cs typeface="微软雅黑" panose="020b0503020204020204" charset="-122"/>
              </a:rPr>
              <a:t>端溪石池浓作墨，烛光相射飞纵横</a:t>
            </a:r>
            <a:r>
              <a:rPr lang="zh-CN" sz="2400">
                <a:latin typeface="微软雅黑" panose="020b0503020204020204" charset="-122"/>
                <a:ea typeface="微软雅黑"/>
                <a:cs typeface="微软雅黑" panose="020b0503020204020204" charset="-122"/>
              </a:rPr>
              <a:t>”，以书中疾笔喻战中拼杀，将勇士们挥刀杀敌、纵横驰骋、所向披靡的情景重现。“</a:t>
            </a:r>
            <a:r>
              <a:rPr lang="zh-CN" sz="2400">
                <a:latin typeface="楷体" panose="02010609060101010101" pitchFamily="49" charset="-122"/>
                <a:ea typeface="楷体" panose="02010609060101010101" pitchFamily="49" charset="-122"/>
                <a:cs typeface="微软雅黑" panose="020b0503020204020204" charset="-122"/>
              </a:rPr>
              <a:t>须臾收卷复把酒，如见万里烟尘清</a:t>
            </a:r>
            <a:r>
              <a:rPr lang="zh-CN" sz="2400">
                <a:latin typeface="微软雅黑" panose="020b0503020204020204" charset="-122"/>
                <a:ea typeface="微软雅黑"/>
                <a:cs typeface="微软雅黑" panose="020b0503020204020204" charset="-122"/>
              </a:rPr>
              <a:t>”，以书后的喜悦喻战后的欢快，勇士横扫千军，敌人不堪一击，万里江山河清海晏的情景令人神往。这首诗体现出诗人满腔的爱国热血，读之令人敬仰、动容。</a:t>
            </a:r>
            <a:r>
              <a:rPr lang="zh-CN" altLang="en-US" sz="2400">
                <a:latin typeface="微软雅黑" panose="020b0503020204020204" charset="-122"/>
                <a:ea typeface="微软雅黑"/>
                <a:cs typeface="微软雅黑" panose="020b0503020204020204" charset="-122"/>
              </a:rPr>
              <a:t>
</a:t>
            </a:r>
          </a:p>
        </p:txBody>
      </p:sp>
    </p:spTree>
    <p:custDataLst>
      <p:tags r:id="rId2"/>
    </p:custDataLst>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068705" y="970915"/>
            <a:ext cx="9981565" cy="5077460"/>
          </a:xfrm>
          <a:prstGeom prst="rect">
            <a:avLst/>
          </a:prstGeom>
          <a:noFill/>
          <a:ln w="9525">
            <a:noFill/>
          </a:ln>
        </p:spPr>
        <p:txBody>
          <a:bodyPr wrap="square">
            <a:spAutoFit/>
          </a:bodyPr>
          <a:lstStyle/>
          <a:p>
            <a:pPr>
              <a:lnSpc>
                <a:spcPct val="150000"/>
              </a:lnSpc>
            </a:pPr>
            <a:r>
              <a:rPr lang="zh-CN" altLang="en-US" sz="2400" b="1" i="1">
                <a:latin typeface="微软雅黑" panose="020b0503020204020204" charset="-122"/>
                <a:ea typeface="微软雅黑"/>
                <a:cs typeface="微软雅黑" panose="020b0503020204020204" charset="-122"/>
              </a:rPr>
              <a:t>例</a:t>
            </a:r>
            <a:r>
              <a:rPr lang="en-US" altLang="zh-CN" sz="2400" b="1" i="1">
                <a:latin typeface="微软雅黑" panose="020b0503020204020204" charset="-122"/>
                <a:ea typeface="微软雅黑"/>
                <a:cs typeface="微软雅黑" panose="020b0503020204020204" charset="-122"/>
              </a:rPr>
              <a:t>2</a:t>
            </a:r>
            <a:r>
              <a:rPr lang="zh-CN" altLang="en-US" sz="2400">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sym typeface="+mn-ea"/>
              </a:rPr>
              <a:t>阅读下面这首清词</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完成后面的问题。</a:t>
            </a:r>
            <a:endParaRPr lang="zh-CN" sz="2400">
              <a:latin typeface="微软雅黑" panose="020b0503020204020204" charset="-122"/>
              <a:ea typeface="微软雅黑"/>
              <a:cs typeface="微软雅黑" panose="020b0503020204020204" charset="-122"/>
            </a:endParaRPr>
          </a:p>
          <a:p>
            <a:pPr algn="ctr">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鹊踏枝</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过人家废园作</a:t>
            </a:r>
            <a:r>
              <a:rPr lang="zh-CN" altLang="zh-CN" sz="2400" baseline="30000">
                <a:solidFill>
                  <a:srgbClr val="000000"/>
                </a:solidFill>
                <a:latin typeface="微软雅黑" panose="020b0503020204020204" charset="-122"/>
                <a:ea typeface="微软雅黑"/>
                <a:cs typeface="微软雅黑" panose="020b0503020204020204" charset="-122"/>
                <a:sym typeface="+mn-ea"/>
              </a:rPr>
              <a:t>①  </a:t>
            </a:r>
            <a:r>
              <a:rPr lang="zh-CN" altLang="zh-CN" sz="2400" baseline="30000">
                <a:solidFill>
                  <a:srgbClr val="000000"/>
                </a:solidFill>
                <a:latin typeface="NEU-BZ-S92"/>
                <a:cs typeface="宋体" panose="02010600030101010101" pitchFamily="2" charset="-122"/>
                <a:sym typeface="+mn-ea"/>
              </a:rPr>
              <a:t>     </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清</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龚自珍</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漠漠春芜春不住。藤刺牵衣</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碍却行人路。偏是无</a:t>
            </a:r>
          </a:p>
          <a:p>
            <a:pPr>
              <a:lnSpc>
                <a:spcPct val="15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情偏解舞</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濛濛扑面皆飞絮。</a:t>
            </a:r>
            <a:r>
              <a:rPr lang="zh-CN" altLang="zh-CN" sz="2400">
                <a:solidFill>
                  <a:srgbClr val="000000"/>
                </a:solidFill>
                <a:latin typeface="Times New Roman" pitchFamily="18" charset="0"/>
                <a:cs typeface="Times New Roman" panose="02020603050405020304" pitchFamily="18" charset="0"/>
                <a:sym typeface="+mn-ea"/>
              </a:rPr>
              <a:t>　  </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绣院深沉谁是主</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一朵孤花</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墙角明如许。莫怨无人来折取</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花开不合阳春暮。</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【注】①自幼博学多才的龚自珍</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嘉庆十五年应顺天乡试竟只中了副榜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三年后再试又落榜</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严酷的现实使敏锐于思考的年轻龚自珍认识到时世与人才之间不可调和的冲突。这首《鹊踏枝》就写于这一时期。</a:t>
            </a:r>
            <a:endParaRPr lang="zh-CN" altLang="zh-CN" sz="2400">
              <a:solidFill>
                <a:srgbClr val="000000"/>
              </a:solidFill>
              <a:latin typeface="微软雅黑" panose="020b0503020204020204" charset="-122"/>
              <a:ea typeface="微软雅黑"/>
              <a:cs typeface="微软雅黑" panose="020b0503020204020204" charset="-122"/>
            </a:endParaRPr>
          </a:p>
          <a:p>
            <a:pPr>
              <a:lnSpc>
                <a:spcPct val="15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请评析</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孤花</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这一艺术形象。</a:t>
            </a:r>
            <a:r>
              <a:rPr lang="en-US" altLang="zh-CN" sz="2400">
                <a:solidFill>
                  <a:srgbClr val="000000"/>
                </a:solidFill>
                <a:latin typeface="微软雅黑" panose="020b0503020204020204" charset="-122"/>
                <a:ea typeface="微软雅黑"/>
                <a:cs typeface="微软雅黑" panose="020b0503020204020204" charset="-122"/>
                <a:sym typeface="+mn-ea"/>
              </a:rPr>
              <a:t>（6</a:t>
            </a:r>
            <a:r>
              <a:rPr lang="zh-CN" altLang="zh-CN" sz="2400">
                <a:solidFill>
                  <a:srgbClr val="000000"/>
                </a:solidFill>
                <a:latin typeface="微软雅黑" panose="020b0503020204020204" charset="-122"/>
                <a:ea typeface="微软雅黑"/>
                <a:cs typeface="微软雅黑" panose="020b0503020204020204" charset="-122"/>
                <a:sym typeface="+mn-ea"/>
              </a:rPr>
              <a:t>分）</a:t>
            </a:r>
            <a:endParaRPr lang="zh-CN" altLang="en-US" sz="2400">
              <a:latin typeface="微软雅黑" panose="020b0503020204020204" charset="-122"/>
              <a:ea typeface="微软雅黑"/>
              <a:cs typeface="微软雅黑" panose="020b0503020204020204" charset="-122"/>
            </a:endParaRPr>
          </a:p>
        </p:txBody>
      </p:sp>
      <p:pic>
        <p:nvPicPr>
          <p:cNvPr id="4" name="图片 3"/>
          <p:cNvPicPr>
            <a:picLocks noChangeAspect="1"/>
          </p:cNvPicPr>
          <p:nvPr/>
        </p:nvPicPr>
        <p:blipFill>
          <a:blip r:embed="rId2"/>
          <a:stretch>
            <a:fillRect/>
          </a:stretch>
        </p:blipFill>
        <p:spPr>
          <a:xfrm>
            <a:off x="8692515" y="-27940"/>
            <a:ext cx="3495040" cy="2621280"/>
          </a:xfrm>
          <a:prstGeom prst="rect">
            <a:avLst/>
          </a:prstGeom>
        </p:spPr>
      </p:pic>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66445" y="749300"/>
            <a:ext cx="10895330" cy="5424170"/>
          </a:xfrm>
        </p:spPr>
        <p:txBody>
          <a:bodyPr>
            <a:noAutofit/>
          </a:bodyPr>
          <a:lstStyle/>
          <a:p>
            <a:pPr marL="0" indent="457200" fontAlgn="auto">
              <a:lnSpc>
                <a:spcPct val="150000"/>
              </a:lnSpc>
              <a:spcAft>
                <a:spcPct val="0"/>
              </a:spcAft>
              <a:buNone/>
            </a:pPr>
            <a:r>
              <a:rPr lang="en-US" altLang="zh-CN" sz="2200">
                <a:solidFill>
                  <a:srgbClr val="FF0000"/>
                </a:solidFill>
                <a:latin typeface="Times New Roman" pitchFamily="18" charset="0"/>
                <a:ea typeface="微软雅黑"/>
                <a:cs typeface="Times New Roman" panose="02020603050405020304" pitchFamily="18" charset="0"/>
                <a:sym typeface="+mn-ea"/>
              </a:rPr>
              <a:t>  ②</a:t>
            </a:r>
            <a:r>
              <a:rPr lang="zh-CN" altLang="en-US" sz="2200">
                <a:solidFill>
                  <a:srgbClr val="FF0000"/>
                </a:solidFill>
                <a:latin typeface="Times New Roman" pitchFamily="18" charset="0"/>
                <a:ea typeface="微软雅黑"/>
                <a:cs typeface="Times New Roman" panose="02020603050405020304" pitchFamily="18" charset="0"/>
                <a:sym typeface="+mn-ea"/>
              </a:rPr>
              <a:t>分析技巧</a:t>
            </a:r>
            <a:r>
              <a:rPr lang="en-US" altLang="zh-CN" sz="2200">
                <a:solidFill>
                  <a:srgbClr val="FF0000"/>
                </a:solidFill>
                <a:latin typeface="Times New Roman" pitchFamily="18" charset="0"/>
                <a:ea typeface="微软雅黑"/>
                <a:cs typeface="Times New Roman" panose="02020603050405020304" pitchFamily="18" charset="0"/>
                <a:sym typeface="+mn-ea"/>
              </a:rPr>
              <a:t>，</a:t>
            </a:r>
            <a:r>
              <a:rPr lang="zh-CN" altLang="en-US" sz="2200">
                <a:solidFill>
                  <a:srgbClr val="FF0000"/>
                </a:solidFill>
                <a:latin typeface="Times New Roman" pitchFamily="18" charset="0"/>
                <a:ea typeface="微软雅黑"/>
                <a:cs typeface="Times New Roman" panose="02020603050405020304" pitchFamily="18" charset="0"/>
                <a:sym typeface="+mn-ea"/>
              </a:rPr>
              <a:t>把握描写。</a:t>
            </a:r>
            <a:r>
              <a:rPr lang="zh-CN" altLang="en-US" sz="2200">
                <a:solidFill>
                  <a:srgbClr val="000000"/>
                </a:solidFill>
                <a:latin typeface="Times New Roman" pitchFamily="18" charset="0"/>
                <a:ea typeface="微软雅黑"/>
                <a:cs typeface="Times New Roman" panose="02020603050405020304" pitchFamily="18" charset="0"/>
                <a:sym typeface="+mn-ea"/>
              </a:rPr>
              <a:t>诗歌也多使用语言、动作、神态、心理、细节及白描等方法来刻画人物。把握人物形象</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就要注重理解诗歌中人物的一个神态、一个动作、一个微妙的心理变化</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或者从人物的语言、从典型的细节等来分析、理解人物形象特征。</a:t>
            </a:r>
            <a:endParaRPr lang="zh-CN" altLang="en-US" sz="2200">
              <a:solidFill>
                <a:srgbClr val="000000"/>
              </a:solidFill>
              <a:latin typeface="Times New Roman" pitchFamily="18" charset="0"/>
              <a:ea typeface="微软雅黑"/>
              <a:cs typeface="Times New Roman" panose="02020603050405020304" pitchFamily="18" charset="0"/>
            </a:endParaRPr>
          </a:p>
          <a:p>
            <a:pPr marL="0" indent="457200" fontAlgn="auto">
              <a:lnSpc>
                <a:spcPct val="150000"/>
              </a:lnSpc>
              <a:spcAft>
                <a:spcPct val="0"/>
              </a:spcAft>
              <a:buNone/>
            </a:pPr>
            <a:r>
              <a:rPr lang="en-US" altLang="zh-CN" sz="2200">
                <a:solidFill>
                  <a:srgbClr val="FF0000"/>
                </a:solidFill>
                <a:latin typeface="Times New Roman" pitchFamily="18" charset="0"/>
                <a:ea typeface="微软雅黑"/>
                <a:cs typeface="Times New Roman" panose="02020603050405020304" pitchFamily="18" charset="0"/>
                <a:sym typeface="+mn-ea"/>
              </a:rPr>
              <a:t>  ③</a:t>
            </a:r>
            <a:r>
              <a:rPr lang="zh-CN" altLang="en-US" sz="2200">
                <a:solidFill>
                  <a:srgbClr val="FF0000"/>
                </a:solidFill>
                <a:latin typeface="Times New Roman" pitchFamily="18" charset="0"/>
                <a:ea typeface="微软雅黑"/>
                <a:cs typeface="Times New Roman" panose="02020603050405020304" pitchFamily="18" charset="0"/>
                <a:sym typeface="+mn-ea"/>
              </a:rPr>
              <a:t>注重时空</a:t>
            </a:r>
            <a:r>
              <a:rPr lang="en-US" altLang="zh-CN" sz="2200">
                <a:solidFill>
                  <a:srgbClr val="FF0000"/>
                </a:solidFill>
                <a:latin typeface="Times New Roman" pitchFamily="18" charset="0"/>
                <a:ea typeface="微软雅黑"/>
                <a:cs typeface="Times New Roman" panose="02020603050405020304" pitchFamily="18" charset="0"/>
                <a:sym typeface="+mn-ea"/>
              </a:rPr>
              <a:t>，</a:t>
            </a:r>
            <a:r>
              <a:rPr lang="zh-CN" altLang="en-US" sz="2200">
                <a:solidFill>
                  <a:srgbClr val="FF0000"/>
                </a:solidFill>
                <a:latin typeface="Times New Roman" pitchFamily="18" charset="0"/>
                <a:ea typeface="微软雅黑"/>
                <a:cs typeface="Times New Roman" panose="02020603050405020304" pitchFamily="18" charset="0"/>
                <a:sym typeface="+mn-ea"/>
              </a:rPr>
              <a:t>关注景物。</a:t>
            </a:r>
            <a:r>
              <a:rPr lang="zh-CN" altLang="en-US" sz="2200">
                <a:solidFill>
                  <a:srgbClr val="000000"/>
                </a:solidFill>
                <a:latin typeface="Times New Roman" pitchFamily="18" charset="0"/>
                <a:ea typeface="微软雅黑"/>
                <a:cs typeface="Times New Roman" panose="02020603050405020304" pitchFamily="18" charset="0"/>
                <a:sym typeface="+mn-ea"/>
              </a:rPr>
              <a:t>注重诗歌体现出的具体时间、地点以及周围的景色等</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以此理解诗歌中人物的形象特征。比如</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明月夜</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多用来刻画他乡游子、闺中少妇、戍边将士等形象。</a:t>
            </a:r>
          </a:p>
          <a:p>
            <a:pPr marL="0" indent="457200" fontAlgn="auto">
              <a:lnSpc>
                <a:spcPct val="150000"/>
              </a:lnSpc>
              <a:spcAft>
                <a:spcPct val="0"/>
              </a:spcAft>
              <a:buNone/>
            </a:pPr>
            <a:r>
              <a:rPr lang="zh-CN" altLang="en-US" sz="2200">
                <a:solidFill>
                  <a:srgbClr val="FF0000"/>
                </a:solidFill>
                <a:latin typeface="Times New Roman" pitchFamily="18" charset="0"/>
                <a:ea typeface="微软雅黑"/>
                <a:cs typeface="Times New Roman" panose="02020603050405020304" pitchFamily="18" charset="0"/>
                <a:sym typeface="+mn-ea"/>
              </a:rPr>
              <a:t>  ④注重转换</a:t>
            </a:r>
            <a:r>
              <a:rPr lang="en-US" altLang="zh-CN" sz="2200">
                <a:solidFill>
                  <a:srgbClr val="FF0000"/>
                </a:solidFill>
                <a:latin typeface="Times New Roman" pitchFamily="18" charset="0"/>
                <a:ea typeface="微软雅黑"/>
                <a:cs typeface="Times New Roman" panose="02020603050405020304" pitchFamily="18" charset="0"/>
                <a:sym typeface="+mn-ea"/>
              </a:rPr>
              <a:t>，</a:t>
            </a:r>
            <a:r>
              <a:rPr lang="zh-CN" altLang="en-US" sz="2200">
                <a:solidFill>
                  <a:srgbClr val="FF0000"/>
                </a:solidFill>
                <a:latin typeface="Times New Roman" pitchFamily="18" charset="0"/>
                <a:ea typeface="微软雅黑"/>
                <a:cs typeface="Times New Roman" panose="02020603050405020304" pitchFamily="18" charset="0"/>
                <a:sym typeface="+mn-ea"/>
              </a:rPr>
              <a:t>概括形象。</a:t>
            </a:r>
            <a:r>
              <a:rPr lang="zh-CN" altLang="en-US" sz="2200">
                <a:solidFill>
                  <a:srgbClr val="000000"/>
                </a:solidFill>
                <a:latin typeface="Times New Roman" pitchFamily="18" charset="0"/>
                <a:ea typeface="微软雅黑"/>
                <a:cs typeface="Times New Roman" panose="02020603050405020304" pitchFamily="18" charset="0"/>
                <a:sym typeface="+mn-ea"/>
              </a:rPr>
              <a:t>概括人物形象</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要关注两个方面</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一是形象的类别</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即属于哪类人</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一是形象的特点</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即诗歌中人物体现出的性格特征等。书写答案时</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要注重把诗歌中的形象化描写转化为具体的陈述</a:t>
            </a:r>
            <a:r>
              <a:rPr lang="en-US" altLang="zh-CN" sz="2200">
                <a:solidFill>
                  <a:srgbClr val="000000"/>
                </a:solidFill>
                <a:latin typeface="Times New Roman" pitchFamily="18" charset="0"/>
                <a:ea typeface="微软雅黑"/>
                <a:cs typeface="Times New Roman" panose="02020603050405020304" pitchFamily="18" charset="0"/>
                <a:sym typeface="+mn-ea"/>
              </a:rPr>
              <a:t>，</a:t>
            </a:r>
            <a:r>
              <a:rPr lang="zh-CN" altLang="en-US" sz="2200">
                <a:solidFill>
                  <a:srgbClr val="000000"/>
                </a:solidFill>
                <a:latin typeface="Times New Roman" pitchFamily="18" charset="0"/>
                <a:ea typeface="微软雅黑"/>
                <a:cs typeface="Times New Roman" panose="02020603050405020304" pitchFamily="18" charset="0"/>
                <a:sym typeface="+mn-ea"/>
              </a:rPr>
              <a:t>即把对人物的描写内容转换为对人物性格、志向、情趣等方面内容的陈述。</a:t>
            </a:r>
            <a:endParaRPr lang="zh-CN" altLang="en-US" sz="2200">
              <a:solidFill>
                <a:srgbClr val="000000"/>
              </a:solidFill>
              <a:latin typeface="Times New Roman" pitchFamily="18" charset="0"/>
              <a:ea typeface="微软雅黑"/>
              <a:cs typeface="Times New Roman" panose="02020603050405020304" pitchFamily="18" charset="0"/>
            </a:endParaRPr>
          </a:p>
          <a:p>
            <a:pPr marL="0" indent="0">
              <a:lnSpc>
                <a:spcPct val="150000"/>
              </a:lnSpc>
              <a:spcAft>
                <a:spcPct val="0"/>
              </a:spcAft>
              <a:buNone/>
            </a:pPr>
            <a:endParaRPr lang="zh-CN" altLang="en-US" sz="2200">
              <a:solidFill>
                <a:srgbClr val="000000"/>
              </a:solidFill>
              <a:latin typeface="Times New Roman" pitchFamily="18" charset="0"/>
              <a:ea typeface="微软雅黑"/>
              <a:cs typeface="Times New Roman" panose="02020603050405020304" pitchFamily="18" charset="0"/>
            </a:endParaRPr>
          </a:p>
        </p:txBody>
      </p:sp>
    </p:spTree>
    <p:custDataLst>
      <p:tags r:id="rId2"/>
    </p:custDataLst>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0137775" y="4730750"/>
            <a:ext cx="2069465" cy="2069465"/>
          </a:xfrm>
          <a:prstGeom prst="rect">
            <a:avLst/>
          </a:prstGeom>
        </p:spPr>
      </p:pic>
      <p:sp>
        <p:nvSpPr>
          <p:cNvPr id="7" name="矩形 6"/>
          <p:cNvSpPr>
            <a:spLocks noChangeAspect="1"/>
          </p:cNvSpPr>
          <p:nvPr/>
        </p:nvSpPr>
        <p:spPr>
          <a:xfrm>
            <a:off x="1040765" y="970915"/>
            <a:ext cx="10151745" cy="5077460"/>
          </a:xfrm>
          <a:prstGeom prst="rect">
            <a:avLst/>
          </a:prstGeom>
        </p:spPr>
        <p:txBody>
          <a:bodyPr wrap="square">
            <a:spAutoFit/>
          </a:bodyPr>
          <a:lstStyle/>
          <a:p>
            <a:pPr indent="304800" defTabSz="914400">
              <a:lnSpc>
                <a:spcPct val="150000"/>
              </a:lnSpc>
              <a:spcAft>
                <a:spcPct val="0"/>
              </a:spcAft>
              <a:tabLst>
                <a:tab pos="1029335"/>
                <a:tab pos="1850390"/>
                <a:tab pos="2538095"/>
                <a:tab pos="3221990"/>
              </a:tabLst>
            </a:pPr>
            <a:r>
              <a:rPr lang="zh-CN" altLang="zh-CN" sz="2400">
                <a:solidFill>
                  <a:srgbClr val="FF0000"/>
                </a:solidFill>
                <a:latin typeface="微软雅黑" panose="020b0503020204020204" charset="-122"/>
                <a:ea typeface="微软雅黑"/>
                <a:cs typeface="微软雅黑" panose="020b0503020204020204" charset="-122"/>
              </a:rPr>
              <a:t>【答案】</a:t>
            </a:r>
            <a:r>
              <a:rPr lang="zh-CN" altLang="zh-CN" sz="2400">
                <a:solidFill>
                  <a:srgbClr val="000000"/>
                </a:solidFill>
                <a:latin typeface="微软雅黑" panose="020b0503020204020204" charset="-122"/>
                <a:ea typeface="微软雅黑"/>
                <a:cs typeface="微软雅黑" panose="020b0503020204020204" charset="-122"/>
              </a:rPr>
              <a:t>这首词塑造了一个超然世外、孤高独立、不合时宜者的形象。词人在下阕描写了一朵绚烂、充满生机的</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孤花</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在满园芜杂中明艳开放的情景</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与上阕柳絮的飞舞形成鲜明的对比</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进而直接抒发了</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莫怨</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无人问津、只因</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不合</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时宜的孤高情怀</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生动地呈现了一个遗世独立的文人形象</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对随波逐流者具有警醒意义。</a:t>
            </a:r>
          </a:p>
          <a:p>
            <a:pPr indent="304800" defTabSz="914400">
              <a:lnSpc>
                <a:spcPct val="150000"/>
              </a:lnSpc>
              <a:spcAft>
                <a:spcPct val="0"/>
              </a:spcAft>
              <a:tabLst>
                <a:tab pos="1029335"/>
                <a:tab pos="1850390"/>
                <a:tab pos="2538095"/>
                <a:tab pos="3221990"/>
              </a:tabLst>
            </a:pPr>
            <a:r>
              <a:rPr lang="zh-CN" altLang="zh-CN" sz="2400">
                <a:solidFill>
                  <a:srgbClr val="FF0000"/>
                </a:solidFill>
                <a:latin typeface="微软雅黑" panose="020b0503020204020204" charset="-122"/>
                <a:ea typeface="微软雅黑"/>
                <a:cs typeface="微软雅黑" panose="020b0503020204020204" charset="-122"/>
              </a:rPr>
              <a:t>【解析】</a:t>
            </a:r>
            <a:r>
              <a:rPr lang="zh-CN" altLang="zh-CN" sz="2400">
                <a:solidFill>
                  <a:srgbClr val="000000"/>
                </a:solidFill>
                <a:latin typeface="微软雅黑" panose="020b0503020204020204" charset="-122"/>
                <a:ea typeface="微软雅黑"/>
                <a:cs typeface="微软雅黑" panose="020b0503020204020204" charset="-122"/>
              </a:rPr>
              <a:t>回答这个问题要从物象特征、象征意义两个角度来思考。首先把握诗歌描写的</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孤花</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的特点</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然后概括其体现的词人的思想感情。诗歌描写了孤花在芜杂的环境中灿烂开放的状态</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其孤高的状态</a:t>
            </a:r>
            <a:r>
              <a:rPr lang="en-US" altLang="zh-CN" sz="2400">
                <a:solidFill>
                  <a:srgbClr val="000000"/>
                </a:solidFill>
                <a:latin typeface="微软雅黑" panose="020b0503020204020204" charset="-122"/>
                <a:ea typeface="微软雅黑"/>
                <a:cs typeface="微软雅黑" panose="020b0503020204020204" charset="-122"/>
              </a:rPr>
              <a:t>，</a:t>
            </a:r>
            <a:r>
              <a:rPr lang="zh-CN" altLang="zh-CN" sz="2400">
                <a:solidFill>
                  <a:srgbClr val="000000"/>
                </a:solidFill>
                <a:latin typeface="微软雅黑" panose="020b0503020204020204" charset="-122"/>
                <a:ea typeface="微软雅黑"/>
                <a:cs typeface="微软雅黑" panose="020b0503020204020204" charset="-122"/>
              </a:rPr>
              <a:t>恰恰象征了词人不随波逐流的个人品格。</a:t>
            </a:r>
          </a:p>
        </p:txBody>
      </p:sp>
      <p:pic>
        <p:nvPicPr>
          <p:cNvPr id="8" name="New picture"/>
          <p:cNvPicPr/>
          <p:nvPr/>
        </p:nvPicPr>
        <p:blipFill>
          <a:blip r:embed="rId3"/>
          <a:stretch>
            <a:fillRect/>
          </a:stretch>
        </p:blipFill>
        <p:spPr>
          <a:xfrm>
            <a:off x="12306300" y="11925300"/>
            <a:ext cx="330200" cy="2413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1022985" y="818515"/>
            <a:ext cx="5059680" cy="46037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none" rtlCol="0">
            <a:spAutoFit/>
            <a:scene3d>
              <a:camera prst="orthographicFront"/>
              <a:lightRig rig="threePt" dir="t"/>
            </a:scene3d>
          </a:bodyPr>
          <a:lstStyle/>
          <a:p>
            <a:pPr algn="l"/>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rPr>
              <a:t>答题模板：</a:t>
            </a:r>
            <a:r>
              <a:rPr lang="zh-CN" altLang="en-US" sz="2400" b="1">
                <a:solidFill>
                  <a:schemeClr val="accent6"/>
                </a:solidFill>
                <a:effectLst>
                  <a:reflection blurRad="6350" stA="53000" endA="300" endPos="35500" dir="5400000" sy="-90000" algn="bl" rotWithShape="0"/>
                </a:effectLst>
                <a:latin typeface="Times New Roman" pitchFamily="18" charset="0"/>
                <a:ea typeface="微软雅黑"/>
                <a:cs typeface="Times New Roman" panose="02020603050405020304" pitchFamily="18" charset="0"/>
                <a:sym typeface="+mn-ea"/>
              </a:rPr>
              <a:t>鉴赏古代诗歌的人物形象</a:t>
            </a:r>
          </a:p>
        </p:txBody>
      </p:sp>
      <p:sp>
        <p:nvSpPr>
          <p:cNvPr id="4" name="文本框 3"/>
          <p:cNvSpPr txBox="1"/>
          <p:nvPr/>
        </p:nvSpPr>
        <p:spPr>
          <a:xfrm>
            <a:off x="951230" y="1721485"/>
            <a:ext cx="7072630" cy="3415030"/>
          </a:xfrm>
          <a:prstGeom prst="rect">
            <a:avLst/>
          </a:prstGeom>
          <a:noFill/>
        </p:spPr>
        <p:txBody>
          <a:bodyPr wrap="square" rtlCol="0" anchor="t">
            <a:spAutoFit/>
          </a:bodyPr>
          <a:lstStyle/>
          <a:p>
            <a:pPr indent="457200">
              <a:lnSpc>
                <a:spcPct val="15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  【</a:t>
            </a:r>
            <a:r>
              <a:rPr lang="zh-CN" altLang="en-US" sz="2400" b="1">
                <a:solidFill>
                  <a:schemeClr val="tx1"/>
                </a:solidFill>
                <a:latin typeface="微软雅黑" panose="020b0503020204020204" charset="-122"/>
                <a:ea typeface="微软雅黑"/>
                <a:cs typeface="微软雅黑" panose="020b0503020204020204" charset="-122"/>
                <a:sym typeface="+mn-ea"/>
              </a:rPr>
              <a:t>设问方式</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①</a:t>
            </a:r>
            <a:r>
              <a:rPr lang="zh-CN" altLang="en-US" sz="2400">
                <a:solidFill>
                  <a:srgbClr val="000000"/>
                </a:solidFill>
                <a:latin typeface="微软雅黑" panose="020b0503020204020204" charset="-122"/>
                <a:ea typeface="微软雅黑"/>
                <a:cs typeface="微软雅黑" panose="020b0503020204020204" charset="-122"/>
                <a:sym typeface="+mn-ea"/>
              </a:rPr>
              <a:t>这首诗歌中塑造了怎样的人物形象</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②</a:t>
            </a:r>
            <a:r>
              <a:rPr lang="zh-CN" altLang="en-US" sz="2400">
                <a:solidFill>
                  <a:srgbClr val="000000"/>
                </a:solidFill>
                <a:latin typeface="微软雅黑" panose="020b0503020204020204" charset="-122"/>
                <a:ea typeface="微软雅黑"/>
                <a:cs typeface="微软雅黑" panose="020b0503020204020204" charset="-122"/>
                <a:sym typeface="+mn-ea"/>
              </a:rPr>
              <a:t>请简要分析这首诗歌中诗人的形象。</a:t>
            </a:r>
            <a:endParaRPr lang="zh-CN" altLang="en-US"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zh-CN" altLang="en-US" sz="2400">
                <a:solidFill>
                  <a:srgbClr val="000000"/>
                </a:solidFill>
                <a:latin typeface="微软雅黑" panose="020b0503020204020204" charset="-122"/>
                <a:ea typeface="微软雅黑"/>
                <a:cs typeface="微软雅黑" panose="020b0503020204020204" charset="-122"/>
                <a:sym typeface="+mn-ea"/>
              </a:rPr>
              <a:t>  ③有人认为</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这首诗歌的主人公是“</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的形象</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你是否同意这种观点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en-US" sz="2400">
                <a:solidFill>
                  <a:srgbClr val="000000"/>
                </a:solidFill>
                <a:latin typeface="微软雅黑" panose="020b0503020204020204" charset="-122"/>
                <a:ea typeface="微软雅黑"/>
                <a:cs typeface="微软雅黑" panose="020b0503020204020204" charset="-122"/>
                <a:sym typeface="+mn-ea"/>
              </a:rPr>
              <a:t>为什么</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en-US" altLang="zh-CN" sz="2400">
              <a:solidFill>
                <a:srgbClr val="000000"/>
              </a:solidFill>
              <a:latin typeface="微软雅黑" panose="020b0503020204020204" charset="-122"/>
              <a:ea typeface="微软雅黑"/>
              <a:cs typeface="微软雅黑" panose="020b0503020204020204" charset="-122"/>
            </a:endParaRPr>
          </a:p>
          <a:p>
            <a:pPr indent="457200">
              <a:lnSpc>
                <a:spcPct val="15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④</a:t>
            </a:r>
            <a:r>
              <a:rPr lang="zh-CN" altLang="en-US" sz="2400">
                <a:solidFill>
                  <a:srgbClr val="000000"/>
                </a:solidFill>
                <a:latin typeface="微软雅黑" panose="020b0503020204020204" charset="-122"/>
                <a:ea typeface="微软雅黑"/>
                <a:cs typeface="微软雅黑" panose="020b0503020204020204" charset="-122"/>
                <a:sym typeface="+mn-ea"/>
              </a:rPr>
              <a:t>比较两首诗歌中抒情主人公形象的异同。</a:t>
            </a:r>
          </a:p>
        </p:txBody>
      </p:sp>
      <p:pic>
        <p:nvPicPr>
          <p:cNvPr id="3" name="图片 2"/>
          <p:cNvPicPr>
            <a:picLocks noChangeAspect="1"/>
          </p:cNvPicPr>
          <p:nvPr/>
        </p:nvPicPr>
        <p:blipFill>
          <a:blip r:embed="rId2"/>
          <a:stretch>
            <a:fillRect/>
          </a:stretch>
        </p:blipFill>
        <p:spPr>
          <a:xfrm>
            <a:off x="7758430" y="413385"/>
            <a:ext cx="4309745" cy="5775325"/>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1002665" y="1358265"/>
            <a:ext cx="10572750" cy="4154170"/>
          </a:xfrm>
          <a:prstGeom prst="rect">
            <a:avLst/>
          </a:prstGeom>
          <a:noFill/>
        </p:spPr>
        <p:txBody>
          <a:bodyPr wrap="square" rtlCol="0" anchor="t">
            <a:spAutoFit/>
          </a:bodyPr>
          <a:lstStyle/>
          <a:p>
            <a:pPr>
              <a:lnSpc>
                <a:spcPct val="100000"/>
              </a:lnSpc>
              <a:spcAft>
                <a:spcPct val="0"/>
              </a:spcAft>
            </a:pPr>
            <a:r>
              <a:rPr lang="en-US" altLang="zh-CN" sz="2400" b="1">
                <a:solidFill>
                  <a:schemeClr val="tx1"/>
                </a:solidFill>
                <a:latin typeface="微软雅黑" panose="020b0503020204020204" charset="-122"/>
                <a:ea typeface="微软雅黑"/>
                <a:cs typeface="微软雅黑" panose="020b0503020204020204" charset="-122"/>
                <a:sym typeface="+mn-ea"/>
              </a:rPr>
              <a:t>【</a:t>
            </a:r>
            <a:r>
              <a:rPr lang="zh-CN" altLang="en-US" sz="2400" b="1">
                <a:solidFill>
                  <a:schemeClr val="tx1"/>
                </a:solidFill>
                <a:latin typeface="微软雅黑" panose="020b0503020204020204" charset="-122"/>
                <a:ea typeface="微软雅黑"/>
                <a:cs typeface="微软雅黑" panose="020b0503020204020204" charset="-122"/>
                <a:sym typeface="+mn-ea"/>
              </a:rPr>
              <a:t>答题步骤</a:t>
            </a:r>
            <a:r>
              <a:rPr lang="en-US" altLang="zh-CN" sz="2400" b="1">
                <a:solidFill>
                  <a:schemeClr val="tx1"/>
                </a:solidFill>
                <a:latin typeface="微软雅黑" panose="020b0503020204020204" charset="-122"/>
                <a:ea typeface="微软雅黑"/>
                <a:cs typeface="微软雅黑" panose="020b0503020204020204" charset="-122"/>
                <a:sym typeface="+mn-ea"/>
              </a:rPr>
              <a:t>】</a:t>
            </a:r>
            <a:endParaRPr lang="en-US" altLang="zh-CN" sz="2400">
              <a:solidFill>
                <a:srgbClr val="00B050"/>
              </a:solidFill>
              <a:latin typeface="微软雅黑" panose="020b0503020204020204" charset="-122"/>
              <a:ea typeface="微软雅黑"/>
              <a:cs typeface="微软雅黑" panose="020b0503020204020204" charset="-122"/>
            </a:endParaRPr>
          </a:p>
          <a:p>
            <a:pPr>
              <a:lnSpc>
                <a:spcPct val="100000"/>
              </a:lnSpc>
              <a:spcAft>
                <a:spcPct val="0"/>
              </a:spcAft>
            </a:pPr>
            <a:r>
              <a:rPr lang="en-US" altLang="zh-CN" sz="2400">
                <a:solidFill>
                  <a:srgbClr val="000000"/>
                </a:solidFill>
                <a:latin typeface="微软雅黑" panose="020b0503020204020204" charset="-122"/>
                <a:ea typeface="微软雅黑"/>
                <a:cs typeface="微软雅黑" panose="020b0503020204020204" charset="-122"/>
                <a:sym typeface="+mn-ea"/>
              </a:rPr>
              <a:t>      </a:t>
            </a:r>
            <a:r>
              <a:rPr lang="zh-CN" altLang="en-US" sz="2400">
                <a:solidFill>
                  <a:srgbClr val="000000"/>
                </a:solidFill>
                <a:latin typeface="Times New Roman" pitchFamily="18" charset="0"/>
                <a:ea typeface="微软雅黑"/>
                <a:cs typeface="Times New Roman" panose="02020603050405020304" pitchFamily="18" charset="0"/>
                <a:sym typeface="+mn-ea"/>
              </a:rPr>
              <a:t>第一步</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概括形象</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即写出人物形象的特点</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如忧国忧民、壮志未酬、清高脱俗等。</a:t>
            </a:r>
            <a:endParaRPr lang="zh-CN" altLang="en-US" sz="2400">
              <a:solidFill>
                <a:srgbClr val="000000"/>
              </a:solidFill>
              <a:latin typeface="Times New Roman" pitchFamily="18" charset="0"/>
              <a:ea typeface="微软雅黑"/>
              <a:cs typeface="Times New Roman" panose="02020603050405020304" pitchFamily="18" charset="0"/>
            </a:endParaRPr>
          </a:p>
          <a:p>
            <a:pPr>
              <a:lnSpc>
                <a:spcPct val="100000"/>
              </a:lnSpc>
              <a:spcAft>
                <a:spcPct val="0"/>
              </a:spcAft>
            </a:pPr>
            <a:r>
              <a:rPr lang="zh-CN" altLang="en-US" sz="2400">
                <a:solidFill>
                  <a:srgbClr val="000000"/>
                </a:solidFill>
                <a:latin typeface="Times New Roman" pitchFamily="18" charset="0"/>
                <a:ea typeface="微软雅黑"/>
                <a:cs typeface="Times New Roman" panose="02020603050405020304" pitchFamily="18" charset="0"/>
                <a:sym typeface="+mn-ea"/>
              </a:rPr>
              <a:t>        第二步</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分析文本</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即阐述为什么是这种特点</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从诗中的哪些诗句可以看出。</a:t>
            </a:r>
            <a:endParaRPr lang="zh-CN" altLang="en-US" sz="2400">
              <a:solidFill>
                <a:srgbClr val="000000"/>
              </a:solidFill>
              <a:latin typeface="Times New Roman" pitchFamily="18" charset="0"/>
              <a:ea typeface="微软雅黑"/>
              <a:cs typeface="Times New Roman" panose="02020603050405020304" pitchFamily="18" charset="0"/>
            </a:endParaRPr>
          </a:p>
          <a:p>
            <a:pPr>
              <a:lnSpc>
                <a:spcPct val="100000"/>
              </a:lnSpc>
              <a:spcAft>
                <a:spcPct val="0"/>
              </a:spcAft>
            </a:pPr>
            <a:r>
              <a:rPr lang="zh-CN" altLang="en-US" sz="2400">
                <a:solidFill>
                  <a:srgbClr val="000000"/>
                </a:solidFill>
                <a:latin typeface="Times New Roman" pitchFamily="18" charset="0"/>
                <a:ea typeface="微软雅黑"/>
                <a:cs typeface="Times New Roman" panose="02020603050405020304" pitchFamily="18" charset="0"/>
                <a:sym typeface="+mn-ea"/>
              </a:rPr>
              <a:t>        第三步</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指明作用</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如表达了作者怎样的思想感情</a:t>
            </a:r>
            <a:r>
              <a:rPr lang="en-US" altLang="zh-CN" sz="2400">
                <a:solidFill>
                  <a:srgbClr val="000000"/>
                </a:solidFill>
                <a:latin typeface="Times New Roman" pitchFamily="18" charset="0"/>
                <a:ea typeface="微软雅黑"/>
                <a:cs typeface="Times New Roman" panose="02020603050405020304" pitchFamily="18" charset="0"/>
                <a:sym typeface="+mn-ea"/>
              </a:rPr>
              <a:t>，</a:t>
            </a:r>
            <a:r>
              <a:rPr lang="zh-CN" altLang="en-US" sz="2400">
                <a:solidFill>
                  <a:srgbClr val="000000"/>
                </a:solidFill>
                <a:latin typeface="Times New Roman" pitchFamily="18" charset="0"/>
                <a:ea typeface="微软雅黑"/>
                <a:cs typeface="Times New Roman" panose="02020603050405020304" pitchFamily="18" charset="0"/>
                <a:sym typeface="+mn-ea"/>
              </a:rPr>
              <a:t>对表达诗歌主旨有什么作用。</a:t>
            </a:r>
          </a:p>
          <a:p>
            <a:pPr algn="l">
              <a:lnSpc>
                <a:spcPct val="100000"/>
              </a:lnSpc>
              <a:spcAft>
                <a:spcPct val="0"/>
              </a:spcAft>
              <a:buClrTx/>
              <a:buSzTx/>
              <a:buFontTx/>
            </a:pPr>
            <a:r>
              <a:rPr lang="en-US" altLang="zh-CN" sz="2400" b="1">
                <a:latin typeface="微软雅黑" panose="020b0503020204020204" charset="-122"/>
                <a:ea typeface="微软雅黑"/>
                <a:cs typeface="微软雅黑" panose="020b0503020204020204" charset="-122"/>
                <a:sym typeface="+mn-ea"/>
              </a:rPr>
              <a:t>【参考句式】</a:t>
            </a:r>
            <a:endParaRPr lang="en-US" altLang="zh-CN" sz="2400" b="1">
              <a:latin typeface="微软雅黑" panose="020b0503020204020204" charset="-122"/>
              <a:ea typeface="微软雅黑"/>
              <a:cs typeface="微软雅黑" panose="020b0503020204020204" charset="-122"/>
            </a:endParaRPr>
          </a:p>
          <a:p>
            <a:pPr algn="l">
              <a:lnSpc>
                <a:spcPct val="100000"/>
              </a:lnSpc>
              <a:spcAft>
                <a:spcPct val="0"/>
              </a:spcAft>
              <a:buClrTx/>
              <a:buSzTx/>
              <a:buFontTx/>
              <a:buNone/>
            </a:pPr>
            <a:r>
              <a:rPr lang="zh-CN" altLang="en-US" sz="2400">
                <a:solidFill>
                  <a:srgbClr val="000000"/>
                </a:solidFill>
                <a:latin typeface="Times New Roman" pitchFamily="18" charset="0"/>
                <a:ea typeface="微软雅黑"/>
                <a:cs typeface="Times New Roman" panose="02020603050405020304" pitchFamily="18" charset="0"/>
                <a:sym typeface="+mn-ea"/>
              </a:rPr>
              <a:t>        这首诗歌形象生动地塑造了一个（群）（　　）的形象。诗歌通过（　　）（如语言、手法、内容等），抒发（或“体现”“表现”等）了作者（或“诗人”“词人”“主人公”）（　　）的情感（或“态度”“情操”等）。</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735965" y="1414780"/>
            <a:ext cx="10615295" cy="4556125"/>
          </a:xfrm>
          <a:prstGeom prst="rect">
            <a:avLst/>
          </a:prstGeom>
          <a:noFill/>
        </p:spPr>
        <p:txBody>
          <a:bodyPr wrap="square" rtlCol="0" anchor="t">
            <a:spAutoFit/>
          </a:bodyPr>
          <a:lstStyle/>
          <a:p>
            <a:pPr defTabSz="914400">
              <a:lnSpc>
                <a:spcPct val="110000"/>
              </a:lnSpc>
              <a:spcAft>
                <a:spcPct val="0"/>
              </a:spcAft>
              <a:tabLst>
                <a:tab pos="1029335"/>
                <a:tab pos="1850390"/>
                <a:tab pos="2538095"/>
                <a:tab pos="3221990"/>
              </a:tabLst>
            </a:pPr>
            <a:r>
              <a:rPr lang="zh-CN" altLang="en-US" sz="2400" b="1" i="1">
                <a:ln>
                  <a:noFill/>
                </a:ln>
                <a:solidFill>
                  <a:schemeClr val="tx1"/>
                </a:solidFill>
                <a:effectLst/>
                <a:uLnTx/>
                <a:uFillTx/>
                <a:latin typeface="微软雅黑" panose="020b0503020204020204" charset="-122"/>
                <a:ea typeface="微软雅黑"/>
                <a:cs typeface="微软雅黑" panose="020b0503020204020204" charset="-122"/>
                <a:sym typeface="+mn-ea"/>
              </a:rPr>
              <a:t>例</a:t>
            </a:r>
            <a:r>
              <a:rPr lang="en-US" altLang="zh-CN" sz="2400" b="1" i="1">
                <a:ln>
                  <a:noFill/>
                </a:ln>
                <a:solidFill>
                  <a:schemeClr val="tx1"/>
                </a:solidFill>
                <a:effectLst/>
                <a:uLnTx/>
                <a:uFillTx/>
                <a:latin typeface="微软雅黑" panose="020b0503020204020204" charset="-122"/>
                <a:ea typeface="微软雅黑"/>
                <a:cs typeface="微软雅黑" panose="020b0503020204020204" charset="-122"/>
                <a:sym typeface="+mn-ea"/>
              </a:rPr>
              <a:t>1</a:t>
            </a:r>
            <a:r>
              <a:rPr lang="zh-CN" altLang="en-US" sz="2400">
                <a:ln>
                  <a:noFill/>
                </a:ln>
                <a:solidFill>
                  <a:schemeClr val="tx1"/>
                </a:solidFill>
                <a:effectLst/>
                <a:uLnTx/>
                <a:uFillTx/>
                <a:latin typeface="微软雅黑" panose="020b0503020204020204" charset="-122"/>
                <a:ea typeface="微软雅黑"/>
                <a:cs typeface="微软雅黑" panose="020b0503020204020204" charset="-122"/>
                <a:sym typeface="+mn-ea"/>
              </a:rPr>
              <a:t>：（</a:t>
            </a:r>
            <a:r>
              <a:rPr lang="en-US" altLang="zh-CN" sz="2400">
                <a:solidFill>
                  <a:srgbClr val="000000"/>
                </a:solidFill>
                <a:latin typeface="微软雅黑" panose="020b0503020204020204" charset="-122"/>
                <a:ea typeface="微软雅黑"/>
                <a:cs typeface="微软雅黑" panose="020b0503020204020204" charset="-122"/>
                <a:sym typeface="+mn-ea"/>
              </a:rPr>
              <a:t>2017·</a:t>
            </a:r>
            <a:r>
              <a:rPr lang="zh-CN" altLang="zh-CN" sz="2400">
                <a:solidFill>
                  <a:srgbClr val="000000"/>
                </a:solidFill>
                <a:latin typeface="微软雅黑" panose="020b0503020204020204" charset="-122"/>
                <a:ea typeface="微软雅黑"/>
                <a:cs typeface="微软雅黑" panose="020b0503020204020204" charset="-122"/>
                <a:sym typeface="+mn-ea"/>
              </a:rPr>
              <a:t>全国Ⅱ卷</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阅读下面这首宋诗</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完成后面的问题。</a:t>
            </a:r>
            <a:endParaRPr lang="zh-CN" altLang="zh-CN" sz="2400">
              <a:solidFill>
                <a:srgbClr val="000000"/>
              </a:solidFill>
              <a:latin typeface="微软雅黑" panose="020b0503020204020204" charset="-122"/>
              <a:ea typeface="微软雅黑"/>
              <a:cs typeface="微软雅黑" panose="020b0503020204020204" charset="-122"/>
            </a:endParaRPr>
          </a:p>
          <a:p>
            <a:pPr algn="l" defTabSz="914400">
              <a:lnSpc>
                <a:spcPct val="11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送子由使契丹   </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 </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宋</a:t>
            </a:r>
            <a:r>
              <a:rPr lang="en-US"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zh-CN" sz="24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苏轼</a:t>
            </a:r>
            <a:endParaRPr lang="zh-CN" altLang="zh-CN" sz="2400">
              <a:solidFill>
                <a:srgbClr val="000000"/>
              </a:solidFill>
              <a:latin typeface="微软雅黑" panose="020b0503020204020204" charset="-122"/>
              <a:ea typeface="微软雅黑"/>
              <a:cs typeface="微软雅黑" panose="020b0503020204020204" charset="-122"/>
            </a:endParaRPr>
          </a:p>
          <a:p>
            <a:pPr algn="l" defTabSz="914400">
              <a:lnSpc>
                <a:spcPct val="11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云海相望寄此身</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那因远适更沾巾。</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l" defTabSz="914400">
              <a:lnSpc>
                <a:spcPct val="11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不辞驿骑凌风雪</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要使天骄识凤麟。</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l" defTabSz="914400">
              <a:lnSpc>
                <a:spcPct val="11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沙漠回看清禁</a:t>
            </a:r>
            <a:r>
              <a:rPr lang="zh-CN" altLang="zh-CN" sz="2400" baseline="30000">
                <a:solidFill>
                  <a:srgbClr val="000000"/>
                </a:solidFill>
                <a:latin typeface="NEU-BZ-S92"/>
                <a:cs typeface="宋体" panose="02010600030101010101" pitchFamily="2" charset="-122"/>
                <a:sym typeface="+mn-ea"/>
              </a:rPr>
              <a:t>①</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月</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湖山应梦武林</a:t>
            </a:r>
            <a:r>
              <a:rPr lang="zh-CN" altLang="zh-CN" sz="2400" baseline="30000">
                <a:solidFill>
                  <a:srgbClr val="000000"/>
                </a:solidFill>
                <a:latin typeface="NEU-BZ-S92"/>
                <a:cs typeface="宋体" panose="02010600030101010101" pitchFamily="2" charset="-122"/>
                <a:sym typeface="+mn-ea"/>
              </a:rPr>
              <a:t>②</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春。</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algn="l" defTabSz="914400">
              <a:lnSpc>
                <a:spcPct val="110000"/>
              </a:lnSpc>
              <a:spcAft>
                <a:spcPct val="0"/>
              </a:spcAft>
              <a:tabLst>
                <a:tab pos="1029335"/>
                <a:tab pos="1850390"/>
                <a:tab pos="2538095"/>
                <a:tab pos="3221990"/>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单于若问君家世</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莫道中朝第一人</a:t>
            </a:r>
            <a:r>
              <a:rPr lang="zh-CN" altLang="zh-CN" sz="2400" baseline="30000">
                <a:solidFill>
                  <a:srgbClr val="000000"/>
                </a:solidFill>
                <a:latin typeface="NEU-BZ-S92"/>
                <a:cs typeface="宋体" panose="02010600030101010101" pitchFamily="2" charset="-122"/>
                <a:sym typeface="+mn-ea"/>
              </a:rPr>
              <a:t>③</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2400">
              <a:solidFill>
                <a:srgbClr val="000000"/>
              </a:solidFill>
              <a:latin typeface="NEU-BZ-S92"/>
              <a:ea typeface="方正书宋_GBK" panose="02000000000000000000" pitchFamily="65" charset="-122"/>
              <a:cs typeface="Times New Roman" panose="02020603050405020304" pitchFamily="18" charset="0"/>
            </a:endParaRPr>
          </a:p>
          <a:p>
            <a:pPr defTabSz="914400">
              <a:lnSpc>
                <a:spcPct val="11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【注】①清禁：皇宫。苏辙时任翰林学士，常出入宫禁。②武林：杭州的别称。苏轼时知杭州。③唐代李揆被皇帝誉为</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门地、人物、文学皆当世第一</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。后来入吐蕃会盟，酋长问他：</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闻唐有第一人李揆</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公是否？</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李揆怕被扣留，骗他说：</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彼李揆，安肯来邪？</a:t>
            </a:r>
            <a:r>
              <a:rPr lang="en-US" altLang="zh-CN" sz="2400">
                <a:solidFill>
                  <a:srgbClr val="000000"/>
                </a:solidFill>
                <a:latin typeface="微软雅黑" panose="020b0503020204020204" charset="-122"/>
                <a:ea typeface="微软雅黑"/>
                <a:cs typeface="微软雅黑" panose="020b0503020204020204" charset="-122"/>
                <a:sym typeface="+mn-ea"/>
              </a:rPr>
              <a:t>”</a:t>
            </a:r>
            <a:endParaRPr lang="zh-CN" altLang="zh-CN" sz="2400">
              <a:solidFill>
                <a:srgbClr val="000000"/>
              </a:solidFill>
              <a:latin typeface="微软雅黑" panose="020b0503020204020204" charset="-122"/>
              <a:ea typeface="微软雅黑"/>
              <a:cs typeface="微软雅黑" panose="020b0503020204020204" charset="-122"/>
            </a:endParaRPr>
          </a:p>
          <a:p>
            <a:pPr defTabSz="914400">
              <a:lnSpc>
                <a:spcPct val="11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      </a:t>
            </a:r>
            <a:r>
              <a:rPr lang="zh-CN" altLang="zh-CN" sz="2400" b="1">
                <a:solidFill>
                  <a:srgbClr val="000000"/>
                </a:solidFill>
                <a:latin typeface="微软雅黑" panose="020b0503020204020204" charset="-122"/>
                <a:ea typeface="微软雅黑"/>
                <a:cs typeface="微软雅黑" panose="020b0503020204020204" charset="-122"/>
                <a:sym typeface="+mn-ea"/>
              </a:rPr>
              <a:t>  本诗首联表现了诗人什么样的性格？请加以分析。（</a:t>
            </a:r>
            <a:r>
              <a:rPr lang="en-US" altLang="zh-CN" sz="2400" b="1">
                <a:solidFill>
                  <a:srgbClr val="000000"/>
                </a:solidFill>
                <a:latin typeface="微软雅黑" panose="020b0503020204020204" charset="-122"/>
                <a:ea typeface="微软雅黑"/>
                <a:cs typeface="微软雅黑" panose="020b0503020204020204" charset="-122"/>
                <a:sym typeface="+mn-ea"/>
              </a:rPr>
              <a:t>6</a:t>
            </a:r>
            <a:r>
              <a:rPr lang="zh-CN" altLang="zh-CN" sz="2400" b="1">
                <a:solidFill>
                  <a:srgbClr val="000000"/>
                </a:solidFill>
                <a:latin typeface="微软雅黑" panose="020b0503020204020204" charset="-122"/>
                <a:ea typeface="微软雅黑"/>
                <a:cs typeface="微软雅黑" panose="020b0503020204020204" charset="-122"/>
                <a:sym typeface="+mn-ea"/>
              </a:rPr>
              <a:t>分）</a:t>
            </a:r>
            <a:endParaRPr lang="en-US" altLang="zh-CN" sz="2400" b="1">
              <a:solidFill>
                <a:srgbClr val="000000"/>
              </a:solidFill>
              <a:latin typeface="微软雅黑" panose="020b0503020204020204" charset="-122"/>
              <a:ea typeface="微软雅黑"/>
              <a:cs typeface="微软雅黑" panose="020b0503020204020204" charset="-122"/>
              <a:sym typeface="+mn-ea"/>
            </a:endParaRPr>
          </a:p>
        </p:txBody>
      </p:sp>
      <p:pic>
        <p:nvPicPr>
          <p:cNvPr id="6" name="图片 5"/>
          <p:cNvPicPr>
            <a:picLocks noChangeAspect="1"/>
          </p:cNvPicPr>
          <p:nvPr/>
        </p:nvPicPr>
        <p:blipFill>
          <a:blip r:embed="rId2"/>
          <a:stretch>
            <a:fillRect/>
          </a:stretch>
        </p:blipFill>
        <p:spPr>
          <a:xfrm>
            <a:off x="7384415" y="1885315"/>
            <a:ext cx="3183890" cy="1988820"/>
          </a:xfrm>
          <a:prstGeom prst="rect">
            <a:avLst/>
          </a:prstGeom>
        </p:spPr>
      </p:pic>
      <p:sp>
        <p:nvSpPr>
          <p:cNvPr id="5" name="文本框 4"/>
          <p:cNvSpPr txBox="1"/>
          <p:nvPr/>
        </p:nvSpPr>
        <p:spPr>
          <a:xfrm>
            <a:off x="1022985" y="818515"/>
            <a:ext cx="1402080" cy="460375"/>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wrap="none" rtlCol="0">
            <a:spAutoFit/>
            <a:scene3d>
              <a:camera prst="orthographicFront"/>
              <a:lightRig rig="threePt" dir="t"/>
            </a:scene3d>
          </a:bodyPr>
          <a:lstStyle/>
          <a:p>
            <a:pPr algn="l"/>
            <a:r>
              <a:rPr lang="zh-CN" altLang="en-US" sz="2400" b="1">
                <a:solidFill>
                  <a:schemeClr val="accent6"/>
                </a:solidFill>
                <a:effectLst>
                  <a:reflection blurRad="6350" stA="53000" endA="300" endPos="35500" dir="5400000" sy="-90000" algn="bl" rotWithShape="0"/>
                </a:effectLst>
                <a:latin typeface="微软雅黑" panose="020b0503020204020204" charset="-122"/>
                <a:ea typeface="微软雅黑"/>
              </a:rPr>
              <a:t>典型例题</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1244600" y="946785"/>
            <a:ext cx="9681845" cy="4965065"/>
          </a:xfrm>
          <a:prstGeom prst="rect">
            <a:avLst/>
          </a:prstGeom>
          <a:noFill/>
        </p:spPr>
        <p:txBody>
          <a:bodyPr wrap="square" rtlCol="0" anchor="t">
            <a:spAutoFit/>
          </a:bodyPr>
          <a:lstStyle/>
          <a:p>
            <a:pPr indent="304800">
              <a:lnSpc>
                <a:spcPct val="120000"/>
              </a:lnSpc>
              <a:spcAft>
                <a:spcPct val="0"/>
              </a:spcAft>
              <a:tabLst>
                <a:tab pos="1029335"/>
                <a:tab pos="1850390"/>
                <a:tab pos="2538095"/>
                <a:tab pos="3221990"/>
              </a:tabLst>
            </a:pPr>
            <a:r>
              <a:rPr lang="en-US" altLang="zh-CN" sz="2400">
                <a:solidFill>
                  <a:srgbClr val="FF0000"/>
                </a:solidFill>
                <a:latin typeface="微软雅黑" panose="020b0503020204020204" charset="-122"/>
                <a:ea typeface="微软雅黑"/>
                <a:cs typeface="微软雅黑" panose="020b0503020204020204" charset="-122"/>
                <a:sym typeface="+mn-ea"/>
              </a:rPr>
              <a:t> </a:t>
            </a:r>
            <a:r>
              <a:rPr lang="zh-CN" altLang="zh-CN" sz="2400">
                <a:solidFill>
                  <a:srgbClr val="FF0000"/>
                </a:solidFill>
                <a:latin typeface="微软雅黑" panose="020b0503020204020204" charset="-122"/>
                <a:ea typeface="微软雅黑"/>
                <a:cs typeface="微软雅黑" panose="020b0503020204020204" charset="-122"/>
                <a:sym typeface="+mn-ea"/>
              </a:rPr>
              <a:t>【答案】</a:t>
            </a:r>
            <a:r>
              <a:rPr lang="zh-CN" altLang="zh-CN" sz="2400">
                <a:solidFill>
                  <a:srgbClr val="000000"/>
                </a:solidFill>
                <a:latin typeface="微软雅黑" panose="020b0503020204020204" charset="-122"/>
                <a:ea typeface="微软雅黑"/>
                <a:cs typeface="微软雅黑" panose="020b0503020204020204" charset="-122"/>
                <a:sym typeface="+mn-ea"/>
              </a:rPr>
              <a:t> 表现了诗人旷达的性格。苏轼兄弟情谊深厚</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但诗人远在杭州</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与在京城的苏辙已是天各一方。这次虽是远别</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诗人表示也不会作儿女之态</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悲伤落泪。</a:t>
            </a:r>
          </a:p>
          <a:p>
            <a:pPr indent="304800">
              <a:lnSpc>
                <a:spcPct val="120000"/>
              </a:lnSpc>
              <a:spcAft>
                <a:spcPct val="0"/>
              </a:spcAft>
              <a:tabLst>
                <a:tab pos="1029335"/>
                <a:tab pos="1850390"/>
                <a:tab pos="2538095"/>
                <a:tab pos="3221990"/>
              </a:tabLst>
            </a:pPr>
            <a:r>
              <a:rPr lang="zh-CN" altLang="zh-CN" sz="2400">
                <a:solidFill>
                  <a:srgbClr val="FF0000"/>
                </a:solidFill>
                <a:latin typeface="微软雅黑" panose="020b0503020204020204" charset="-122"/>
                <a:ea typeface="微软雅黑"/>
                <a:cs typeface="微软雅黑" panose="020b0503020204020204" charset="-122"/>
                <a:sym typeface="+mn-ea"/>
              </a:rPr>
              <a:t> 【解析】</a:t>
            </a:r>
            <a:r>
              <a:rPr lang="zh-CN" altLang="zh-CN" sz="2400">
                <a:solidFill>
                  <a:srgbClr val="000000"/>
                </a:solidFill>
                <a:latin typeface="微软雅黑" panose="020b0503020204020204" charset="-122"/>
                <a:ea typeface="微软雅黑"/>
                <a:cs typeface="微软雅黑" panose="020b0503020204020204" charset="-122"/>
                <a:sym typeface="+mn-ea"/>
              </a:rPr>
              <a:t> ①从背景看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由注释①可知</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苏辙时任翰林学士</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常出入宫禁；苏轼时知杭州。兄弟相隔千里。从题目</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送子由使契丹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可知写此诗是为弟弟壮行。</a:t>
            </a:r>
            <a:endParaRPr lang="zh-CN" altLang="zh-CN" sz="2400">
              <a:solidFill>
                <a:srgbClr val="000000"/>
              </a:solidFill>
              <a:latin typeface="微软雅黑" panose="020b0503020204020204" charset="-122"/>
              <a:ea typeface="微软雅黑"/>
              <a:cs typeface="微软雅黑" panose="020b0503020204020204" charset="-122"/>
            </a:endParaRPr>
          </a:p>
          <a:p>
            <a:pPr indent="304800">
              <a:lnSpc>
                <a:spcPct val="12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②从描写看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云海相望</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那因远适更沾巾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。虽天各一方</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无法送行</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但不会</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沾巾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显得乐观。</a:t>
            </a:r>
            <a:endParaRPr lang="zh-CN" altLang="zh-CN" sz="2400">
              <a:solidFill>
                <a:srgbClr val="000000"/>
              </a:solidFill>
              <a:latin typeface="微软雅黑" panose="020b0503020204020204" charset="-122"/>
              <a:ea typeface="微软雅黑"/>
              <a:cs typeface="微软雅黑" panose="020b0503020204020204" charset="-122"/>
            </a:endParaRPr>
          </a:p>
          <a:p>
            <a:pPr indent="304800">
              <a:lnSpc>
                <a:spcPct val="120000"/>
              </a:lnSpc>
              <a:spcAft>
                <a:spcPct val="0"/>
              </a:spcAft>
              <a:tabLst>
                <a:tab pos="1029335"/>
                <a:tab pos="1850390"/>
                <a:tab pos="2538095"/>
                <a:tab pos="3221990"/>
              </a:tabLst>
            </a:pPr>
            <a:r>
              <a:rPr lang="zh-CN" altLang="zh-CN" sz="2400">
                <a:solidFill>
                  <a:srgbClr val="000000"/>
                </a:solidFill>
                <a:latin typeface="微软雅黑" panose="020b0503020204020204" charset="-122"/>
                <a:ea typeface="微软雅黑"/>
                <a:cs typeface="微软雅黑" panose="020b0503020204020204" charset="-122"/>
                <a:sym typeface="+mn-ea"/>
              </a:rPr>
              <a:t>③从意图看</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苏轼是豪放派词人</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首联中</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那因远适更沾巾</a:t>
            </a:r>
            <a:r>
              <a:rPr lang="en-US" altLang="zh-CN" sz="2400">
                <a:solidFill>
                  <a:srgbClr val="000000"/>
                </a:solidFill>
                <a:latin typeface="微软雅黑" panose="020b0503020204020204" charset="-122"/>
                <a:ea typeface="微软雅黑"/>
                <a:cs typeface="微软雅黑" panose="020b0503020204020204" charset="-122"/>
                <a:sym typeface="+mn-ea"/>
              </a:rPr>
              <a:t>”</a:t>
            </a:r>
            <a:r>
              <a:rPr lang="zh-CN" altLang="zh-CN" sz="2400">
                <a:solidFill>
                  <a:srgbClr val="000000"/>
                </a:solidFill>
                <a:latin typeface="微软雅黑" panose="020b0503020204020204" charset="-122"/>
                <a:ea typeface="微软雅黑"/>
                <a:cs typeface="微软雅黑" panose="020b0503020204020204" charset="-122"/>
                <a:sym typeface="+mn-ea"/>
              </a:rPr>
              <a:t>表现了其豁达、超脱的人生态度。</a:t>
            </a:r>
            <a:endParaRPr lang="zh-CN" altLang="zh-CN" sz="2400">
              <a:solidFill>
                <a:srgbClr val="000000"/>
              </a:solidFill>
              <a:latin typeface="微软雅黑" panose="020b0503020204020204" charset="-122"/>
              <a:ea typeface="微软雅黑"/>
              <a:cs typeface="微软雅黑" panose="020b0503020204020204" charset="-122"/>
            </a:endParaRPr>
          </a:p>
          <a:p>
            <a:pPr indent="304800">
              <a:lnSpc>
                <a:spcPct val="120000"/>
              </a:lnSpc>
              <a:spcAft>
                <a:spcPct val="0"/>
              </a:spcAft>
              <a:tabLst>
                <a:tab pos="1029335"/>
                <a:tab pos="1850390"/>
                <a:tab pos="2538095"/>
                <a:tab pos="3221990"/>
              </a:tabLst>
            </a:pPr>
            <a:endParaRPr lang="zh-CN" altLang="zh-CN" sz="2400">
              <a:solidFill>
                <a:srgbClr val="000000"/>
              </a:solidFill>
              <a:latin typeface="微软雅黑" panose="020b0503020204020204" charset="-122"/>
              <a:ea typeface="微软雅黑"/>
              <a:cs typeface="微软雅黑" panose="020b0503020204020204"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180334"/>
</p:tagLst>
</file>

<file path=ppt/tags/tag101.xml><?xml version="1.0" encoding="utf-8"?>
<p:tagLst xmlns:p="http://schemas.openxmlformats.org/presentationml/2006/main">
  <p:tag name="KSO_WM_BEAUTIFY_FLAG" val="#wm#"/>
  <p:tag name="KSO_WM_TEMPLATE_CATEGORY" val="custom"/>
  <p:tag name="KSO_WM_TEMPLATE_INDEX" val="20180334"/>
</p:tagLst>
</file>

<file path=ppt/tags/tag102.xml><?xml version="1.0" encoding="utf-8"?>
<p:tagLst xmlns:p="http://schemas.openxmlformats.org/presentationml/2006/main">
  <p:tag name="KSO_WM_BEAUTIFY_FLAG" val="#wm#"/>
  <p:tag name="KSO_WM_TEMPLATE_CATEGORY" val="custom"/>
  <p:tag name="KSO_WM_TEMPLATE_INDEX" val="20180334"/>
</p:tagLst>
</file>

<file path=ppt/tags/tag103.xml><?xml version="1.0" encoding="utf-8"?>
<p:tagLst xmlns:p="http://schemas.openxmlformats.org/presentationml/2006/main">
  <p:tag name="KSO_WM_BEAUTIFY_FLAG" val="#wm#"/>
  <p:tag name="KSO_WM_TEMPLATE_CATEGORY" val="custom"/>
  <p:tag name="KSO_WM_TEMPLATE_INDEX" val="20180334"/>
</p:tagLst>
</file>

<file path=ppt/tags/tag104.xml><?xml version="1.0" encoding="utf-8"?>
<p:tagLst xmlns:p="http://schemas.openxmlformats.org/presentationml/2006/main">
  <p:tag name="KSO_WM_BEAUTIFY_FLAG" val="#wm#"/>
  <p:tag name="KSO_WM_TEMPLATE_CATEGORY" val="custom"/>
  <p:tag name="KSO_WM_TEMPLATE_INDEX" val="20180334"/>
</p:tagLst>
</file>

<file path=ppt/tags/tag105.xml><?xml version="1.0" encoding="utf-8"?>
<p:tagLst xmlns:p="http://schemas.openxmlformats.org/presentationml/2006/main">
  <p:tag name="KSO_WM_BEAUTIFY_FLAG" val="#wm#"/>
  <p:tag name="KSO_WM_TEMPLATE_CATEGORY" val="custom"/>
  <p:tag name="KSO_WM_TEMPLATE_INDEX" val="20180334"/>
</p:tagLst>
</file>

<file path=ppt/tags/tag106.xml><?xml version="1.0" encoding="utf-8"?>
<p:tagLst xmlns:p="http://schemas.openxmlformats.org/presentationml/2006/main">
  <p:tag name="KSO_WM_BEAUTIFY_FLAG" val="#wm#"/>
  <p:tag name="KSO_WM_TEMPLATE_CATEGORY" val="custom"/>
  <p:tag name="KSO_WM_TEMPLATE_INDEX" val="20180334"/>
</p:tagLst>
</file>

<file path=ppt/tags/tag107.xml><?xml version="1.0" encoding="utf-8"?>
<p:tagLst xmlns:p="http://schemas.openxmlformats.org/presentationml/2006/main">
  <p:tag name="KSO_WM_BEAUTIFY_FLAG" val="#wm#"/>
  <p:tag name="KSO_WM_TEMPLATE_CATEGORY" val="custom"/>
  <p:tag name="KSO_WM_TEMPLATE_INDEX" val="20180334"/>
</p:tagLst>
</file>

<file path=ppt/tags/tag108.xml><?xml version="1.0" encoding="utf-8"?>
<p:tagLst xmlns:p="http://schemas.openxmlformats.org/presentationml/2006/main">
  <p:tag name="KSO_WM_BEAUTIFY_FLAG" val="#wm#"/>
  <p:tag name="KSO_WM_TEMPLATE_CATEGORY" val="custom"/>
  <p:tag name="KSO_WM_TEMPLATE_INDEX" val="20180334"/>
</p:tagLst>
</file>

<file path=ppt/tags/tag109.xml><?xml version="1.0" encoding="utf-8"?>
<p:tagLst xmlns:p="http://schemas.openxmlformats.org/presentationml/2006/main">
  <p:tag name="KSO_WM_BEAUTIFY_FLAG" val="#wm#"/>
  <p:tag name="KSO_WM_TEMPLATE_CATEGORY" val="custom"/>
  <p:tag name="KSO_WM_TEMPLATE_INDEX" val="20180334"/>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EMPLATE_CATEGORY" val="custom"/>
  <p:tag name="KSO_WM_TEMPLATE_INDEX" val="20180334"/>
</p:tagLst>
</file>

<file path=ppt/tags/tag111.xml><?xml version="1.0" encoding="utf-8"?>
<p:tagLst xmlns:p="http://schemas.openxmlformats.org/presentationml/2006/main">
  <p:tag name="KSO_WM_BEAUTIFY_FLAG" val="#wm#"/>
  <p:tag name="KSO_WM_TEMPLATE_CATEGORY" val="custom"/>
  <p:tag name="KSO_WM_TEMPLATE_INDEX" val="20180334"/>
</p:tagLst>
</file>

<file path=ppt/tags/tag112.xml><?xml version="1.0" encoding="utf-8"?>
<p:tagLst xmlns:p="http://schemas.openxmlformats.org/presentationml/2006/main">
  <p:tag name="KSO_WM_BEAUTIFY_FLAG" val="#wm#"/>
  <p:tag name="KSO_WM_TEMPLATE_CATEGORY" val="custom"/>
  <p:tag name="KSO_WM_TEMPLATE_INDEX" val="20180334"/>
</p:tagLst>
</file>

<file path=ppt/tags/tag113.xml><?xml version="1.0" encoding="utf-8"?>
<p:tagLst xmlns:p="http://schemas.openxmlformats.org/presentationml/2006/main">
  <p:tag name="AS_OS" val="Unix 3.10 unknown"/>
  <p:tag name="AS_RELEASE_DATE" val="2017.06.20"/>
  <p:tag name="AS_TITLE" val="Aspose.Slides for Java"/>
  <p:tag name="AS_VERSION" val="17.6"/>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SLIDE_MODEL_TYPE" val="cover"/>
  <p:tag name="KSO_WM_TEMPLATE_CATEGORY" val="custom"/>
  <p:tag name="KSO_WM_TEMPLATE_INDEX" val="20180334"/>
</p:tagLst>
</file>

<file path=ppt/tags/tag63.xml><?xml version="1.0" encoding="utf-8"?>
<p:tagLst xmlns:p="http://schemas.openxmlformats.org/presentationml/2006/main">
  <p:tag name="KSO_WM_BEAUTIFY_FLAG" val="#wm#"/>
  <p:tag name="KSO_WM_TEMPLATE_CATEGORY" val="custom"/>
  <p:tag name="KSO_WM_TEMPLATE_INDEX" val="20180334"/>
</p:tagLst>
</file>

<file path=ppt/tags/tag64.xml><?xml version="1.0" encoding="utf-8"?>
<p:tagLst xmlns:p="http://schemas.openxmlformats.org/presentationml/2006/main">
  <p:tag name="KSO_WM_UNIT_TABLE_BEAUTIFY" val="smartTable{5cc1e9ed-4ebf-4adc-9d15-1250291184b5}"/>
</p:tagLst>
</file>

<file path=ppt/tags/tag65.xml><?xml version="1.0" encoding="utf-8"?>
<p:tagLst xmlns:p="http://schemas.openxmlformats.org/presentationml/2006/main">
  <p:tag name="KSO_WM_BEAUTIFY_FLAG" val="#wm#"/>
  <p:tag name="KSO_WM_TEMPLATE_CATEGORY" val="custom"/>
  <p:tag name="KSO_WM_TEMPLATE_INDEX" val="20180334"/>
</p:tagLst>
</file>

<file path=ppt/tags/tag66.xml><?xml version="1.0" encoding="utf-8"?>
<p:tagLst xmlns:p="http://schemas.openxmlformats.org/presentationml/2006/main">
  <p:tag name="KSO_WM_BEAUTIFY_FLAG" val="#wm#"/>
  <p:tag name="KSO_WM_TEMPLATE_CATEGORY" val="custom"/>
  <p:tag name="KSO_WM_TEMPLATE_INDEX" val="20180334"/>
</p:tagLst>
</file>

<file path=ppt/tags/tag67.xml><?xml version="1.0" encoding="utf-8"?>
<p:tagLst xmlns:p="http://schemas.openxmlformats.org/presentationml/2006/main">
  <p:tag name="KSO_WM_BEAUTIFY_FLAG" val="#wm#"/>
  <p:tag name="KSO_WM_TEMPLATE_CATEGORY" val="custom"/>
  <p:tag name="KSO_WM_TEMPLATE_INDEX" val="20180334"/>
</p:tagLst>
</file>

<file path=ppt/tags/tag68.xml><?xml version="1.0" encoding="utf-8"?>
<p:tagLst xmlns:p="http://schemas.openxmlformats.org/presentationml/2006/main">
  <p:tag name="KSO_WM_BEAUTIFY_FLAG" val="#wm#"/>
  <p:tag name="KSO_WM_TEMPLATE_CATEGORY" val="custom"/>
  <p:tag name="KSO_WM_TEMPLATE_INDEX" val="20180334"/>
</p:tagLst>
</file>

<file path=ppt/tags/tag69.xml><?xml version="1.0" encoding="utf-8"?>
<p:tagLst xmlns:p="http://schemas.openxmlformats.org/presentationml/2006/main">
  <p:tag name="KSO_WM_BEAUTIFY_FLAG" val="#wm#"/>
  <p:tag name="KSO_WM_TEMPLATE_CATEGORY" val="custom"/>
  <p:tag name="KSO_WM_TEMPLATE_INDEX" val="20180334"/>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180334"/>
</p:tagLst>
</file>

<file path=ppt/tags/tag71.xml><?xml version="1.0" encoding="utf-8"?>
<p:tagLst xmlns:p="http://schemas.openxmlformats.org/presentationml/2006/main">
  <p:tag name="KSO_WM_BEAUTIFY_FLAG" val="#wm#"/>
  <p:tag name="KSO_WM_TEMPLATE_CATEGORY" val="custom"/>
  <p:tag name="KSO_WM_TEMPLATE_INDEX" val="20180334"/>
</p:tagLst>
</file>

<file path=ppt/tags/tag72.xml><?xml version="1.0" encoding="utf-8"?>
<p:tagLst xmlns:p="http://schemas.openxmlformats.org/presentationml/2006/main">
  <p:tag name="KSO_WM_BEAUTIFY_FLAG" val="#wm#"/>
  <p:tag name="KSO_WM_TEMPLATE_CATEGORY" val="custom"/>
  <p:tag name="KSO_WM_TEMPLATE_INDEX" val="20180334"/>
</p:tagLst>
</file>

<file path=ppt/tags/tag73.xml><?xml version="1.0" encoding="utf-8"?>
<p:tagLst xmlns:p="http://schemas.openxmlformats.org/presentationml/2006/main">
  <p:tag name="KSO_WM_BEAUTIFY_FLAG" val="#wm#"/>
  <p:tag name="KSO_WM_TEMPLATE_CATEGORY" val="custom"/>
  <p:tag name="KSO_WM_TEMPLATE_INDEX" val="20180334"/>
</p:tagLst>
</file>

<file path=ppt/tags/tag74.xml><?xml version="1.0" encoding="utf-8"?>
<p:tagLst xmlns:p="http://schemas.openxmlformats.org/presentationml/2006/main">
  <p:tag name="KSO_WM_BEAUTIFY_FLAG" val="#wm#"/>
  <p:tag name="KSO_WM_TEMPLATE_CATEGORY" val="custom"/>
  <p:tag name="KSO_WM_TEMPLATE_INDEX" val="20180334"/>
</p:tagLst>
</file>

<file path=ppt/tags/tag75.xml><?xml version="1.0" encoding="utf-8"?>
<p:tagLst xmlns:p="http://schemas.openxmlformats.org/presentationml/2006/main">
  <p:tag name="KSO_WM_BEAUTIFY_FLAG" val="#wm#"/>
  <p:tag name="KSO_WM_TEMPLATE_CATEGORY" val="custom"/>
  <p:tag name="KSO_WM_TEMPLATE_INDEX" val="20180334"/>
</p:tagLst>
</file>

<file path=ppt/tags/tag76.xml><?xml version="1.0" encoding="utf-8"?>
<p:tagLst xmlns:p="http://schemas.openxmlformats.org/presentationml/2006/main">
  <p:tag name="KSO_WM_BEAUTIFY_FLAG" val="#wm#"/>
  <p:tag name="KSO_WM_TEMPLATE_CATEGORY" val="custom"/>
  <p:tag name="KSO_WM_TEMPLATE_INDEX" val="20180334"/>
</p:tagLst>
</file>

<file path=ppt/tags/tag77.xml><?xml version="1.0" encoding="utf-8"?>
<p:tagLst xmlns:p="http://schemas.openxmlformats.org/presentationml/2006/main">
  <p:tag name="KSO_WM_BEAUTIFY_FLAG" val="#wm#"/>
  <p:tag name="KSO_WM_TEMPLATE_CATEGORY" val="custom"/>
  <p:tag name="KSO_WM_TEMPLATE_INDEX" val="20180334"/>
</p:tagLst>
</file>

<file path=ppt/tags/tag78.xml><?xml version="1.0" encoding="utf-8"?>
<p:tagLst xmlns:p="http://schemas.openxmlformats.org/presentationml/2006/main">
  <p:tag name="KSO_WM_BEAUTIFY_FLAG" val="#wm#"/>
  <p:tag name="KSO_WM_TEMPLATE_CATEGORY" val="custom"/>
  <p:tag name="KSO_WM_TEMPLATE_INDEX" val="20180334"/>
</p:tagLst>
</file>

<file path=ppt/tags/tag79.xml><?xml version="1.0" encoding="utf-8"?>
<p:tagLst xmlns:p="http://schemas.openxmlformats.org/presentationml/2006/main">
  <p:tag name="KSO_WM_BEAUTIFY_FLAG" val="#wm#"/>
  <p:tag name="KSO_WM_TEMPLATE_CATEGORY" val="custom"/>
  <p:tag name="KSO_WM_TEMPLATE_INDEX" val="20180334"/>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180334"/>
</p:tagLst>
</file>

<file path=ppt/tags/tag81.xml><?xml version="1.0" encoding="utf-8"?>
<p:tagLst xmlns:p="http://schemas.openxmlformats.org/presentationml/2006/main">
  <p:tag name="KSO_WM_BEAUTIFY_FLAG" val="#wm#"/>
  <p:tag name="KSO_WM_TEMPLATE_CATEGORY" val="custom"/>
  <p:tag name="KSO_WM_TEMPLATE_INDEX" val="20180334"/>
</p:tagLst>
</file>

<file path=ppt/tags/tag82.xml><?xml version="1.0" encoding="utf-8"?>
<p:tagLst xmlns:p="http://schemas.openxmlformats.org/presentationml/2006/main">
  <p:tag name="KSO_WM_BEAUTIFY_FLAG" val="#wm#"/>
  <p:tag name="KSO_WM_TEMPLATE_CATEGORY" val="custom"/>
  <p:tag name="KSO_WM_TEMPLATE_INDEX" val="20180334"/>
</p:tagLst>
</file>

<file path=ppt/tags/tag83.xml><?xml version="1.0" encoding="utf-8"?>
<p:tagLst xmlns:p="http://schemas.openxmlformats.org/presentationml/2006/main">
  <p:tag name="KSO_WM_BEAUTIFY_FLAG" val="#wm#"/>
  <p:tag name="KSO_WM_TEMPLATE_CATEGORY" val="custom"/>
  <p:tag name="KSO_WM_TEMPLATE_INDEX" val="20180334"/>
</p:tagLst>
</file>

<file path=ppt/tags/tag84.xml><?xml version="1.0" encoding="utf-8"?>
<p:tagLst xmlns:p="http://schemas.openxmlformats.org/presentationml/2006/main">
  <p:tag name="KSO_WM_BEAUTIFY_FLAG" val="#wm#"/>
  <p:tag name="KSO_WM_TEMPLATE_CATEGORY" val="custom"/>
  <p:tag name="KSO_WM_TEMPLATE_INDEX" val="20180334"/>
</p:tagLst>
</file>

<file path=ppt/tags/tag85.xml><?xml version="1.0" encoding="utf-8"?>
<p:tagLst xmlns:p="http://schemas.openxmlformats.org/presentationml/2006/main">
  <p:tag name="KSO_WM_BEAUTIFY_FLAG" val="#wm#"/>
  <p:tag name="KSO_WM_TEMPLATE_CATEGORY" val="custom"/>
  <p:tag name="KSO_WM_TEMPLATE_INDEX" val="20180334"/>
</p:tagLst>
</file>

<file path=ppt/tags/tag86.xml><?xml version="1.0" encoding="utf-8"?>
<p:tagLst xmlns:p="http://schemas.openxmlformats.org/presentationml/2006/main">
  <p:tag name="KSO_WM_BEAUTIFY_FLAG" val="#wm#"/>
  <p:tag name="KSO_WM_TEMPLATE_CATEGORY" val="custom"/>
  <p:tag name="KSO_WM_TEMPLATE_INDEX" val="20180334"/>
</p:tagLst>
</file>

<file path=ppt/tags/tag87.xml><?xml version="1.0" encoding="utf-8"?>
<p:tagLst xmlns:p="http://schemas.openxmlformats.org/presentationml/2006/main">
  <p:tag name="KSO_WM_BEAUTIFY_FLAG" val="#wm#"/>
  <p:tag name="KSO_WM_TEMPLATE_CATEGORY" val="custom"/>
  <p:tag name="KSO_WM_TEMPLATE_INDEX" val="20180334"/>
</p:tagLst>
</file>

<file path=ppt/tags/tag88.xml><?xml version="1.0" encoding="utf-8"?>
<p:tagLst xmlns:p="http://schemas.openxmlformats.org/presentationml/2006/main">
  <p:tag name="KSO_WM_BEAUTIFY_FLAG" val="#wm#"/>
  <p:tag name="KSO_WM_TEMPLATE_CATEGORY" val="custom"/>
  <p:tag name="KSO_WM_TEMPLATE_INDEX" val="20180334"/>
</p:tagLst>
</file>

<file path=ppt/tags/tag89.xml><?xml version="1.0" encoding="utf-8"?>
<p:tagLst xmlns:p="http://schemas.openxmlformats.org/presentationml/2006/main">
  <p:tag name="KSO_WM_BEAUTIFY_FLAG" val="#wm#"/>
  <p:tag name="KSO_WM_TEMPLATE_CATEGORY" val="custom"/>
  <p:tag name="KSO_WM_TEMPLATE_INDEX" val="20180334"/>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180334"/>
</p:tagLst>
</file>

<file path=ppt/tags/tag91.xml><?xml version="1.0" encoding="utf-8"?>
<p:tagLst xmlns:p="http://schemas.openxmlformats.org/presentationml/2006/main">
  <p:tag name="KSO_WM_BEAUTIFY_FLAG" val="#wm#"/>
  <p:tag name="KSO_WM_TEMPLATE_CATEGORY" val="custom"/>
  <p:tag name="KSO_WM_TEMPLATE_INDEX" val="20180334"/>
</p:tagLst>
</file>

<file path=ppt/tags/tag92.xml><?xml version="1.0" encoding="utf-8"?>
<p:tagLst xmlns:p="http://schemas.openxmlformats.org/presentationml/2006/main">
  <p:tag name="KSO_WM_BEAUTIFY_FLAG" val="#wm#"/>
  <p:tag name="KSO_WM_TEMPLATE_CATEGORY" val="custom"/>
  <p:tag name="KSO_WM_TEMPLATE_INDEX" val="20180334"/>
</p:tagLst>
</file>

<file path=ppt/tags/tag93.xml><?xml version="1.0" encoding="utf-8"?>
<p:tagLst xmlns:p="http://schemas.openxmlformats.org/presentationml/2006/main">
  <p:tag name="KSO_WM_BEAUTIFY_FLAG" val="#wm#"/>
  <p:tag name="KSO_WM_TEMPLATE_CATEGORY" val="custom"/>
  <p:tag name="KSO_WM_TEMPLATE_INDEX" val="20180334"/>
</p:tagLst>
</file>

<file path=ppt/tags/tag94.xml><?xml version="1.0" encoding="utf-8"?>
<p:tagLst xmlns:p="http://schemas.openxmlformats.org/presentationml/2006/main">
  <p:tag name="KSO_WM_BEAUTIFY_FLAG" val="#wm#"/>
  <p:tag name="KSO_WM_TEMPLATE_CATEGORY" val="custom"/>
  <p:tag name="KSO_WM_TEMPLATE_INDEX" val="20180334"/>
</p:tagLst>
</file>

<file path=ppt/tags/tag95.xml><?xml version="1.0" encoding="utf-8"?>
<p:tagLst xmlns:p="http://schemas.openxmlformats.org/presentationml/2006/main">
  <p:tag name="KSO_WM_BEAUTIFY_FLAG" val="#wm#"/>
  <p:tag name="KSO_WM_TEMPLATE_CATEGORY" val="custom"/>
  <p:tag name="KSO_WM_TEMPLATE_INDEX" val="20180334"/>
</p:tagLst>
</file>

<file path=ppt/tags/tag96.xml><?xml version="1.0" encoding="utf-8"?>
<p:tagLst xmlns:p="http://schemas.openxmlformats.org/presentationml/2006/main">
  <p:tag name="KSO_WM_BEAUTIFY_FLAG" val="#wm#"/>
  <p:tag name="KSO_WM_TEMPLATE_CATEGORY" val="custom"/>
  <p:tag name="KSO_WM_TEMPLATE_INDEX" val="20180334"/>
</p:tagLst>
</file>

<file path=ppt/tags/tag97.xml><?xml version="1.0" encoding="utf-8"?>
<p:tagLst xmlns:p="http://schemas.openxmlformats.org/presentationml/2006/main">
  <p:tag name="KSO_WM_BEAUTIFY_FLAG" val="#wm#"/>
  <p:tag name="KSO_WM_TEMPLATE_CATEGORY" val="custom"/>
  <p:tag name="KSO_WM_TEMPLATE_INDEX" val="20180334"/>
</p:tagLst>
</file>

<file path=ppt/tags/tag98.xml><?xml version="1.0" encoding="utf-8"?>
<p:tagLst xmlns:p="http://schemas.openxmlformats.org/presentationml/2006/main">
  <p:tag name="KSO_WM_BEAUTIFY_FLAG" val="#wm#"/>
  <p:tag name="KSO_WM_TEMPLATE_CATEGORY" val="custom"/>
  <p:tag name="KSO_WM_TEMPLATE_INDEX" val="20180334"/>
</p:tagLst>
</file>

<file path=ppt/tags/tag99.xml><?xml version="1.0" encoding="utf-8"?>
<p:tagLst xmlns:p="http://schemas.openxmlformats.org/presentationml/2006/main">
  <p:tag name="KSO_WM_BEAUTIFY_FLAG" val="#wm#"/>
  <p:tag name="KSO_WM_TEMPLATE_CATEGORY" val="custom"/>
  <p:tag name="KSO_WM_TEMPLATE_INDEX" val="2018033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315</Paragraphs>
  <Slides>50</Slides>
  <Notes>1</Notes>
  <TotalTime>0</TotalTime>
  <HiddenSlides>21</HiddenSlides>
  <MMClips>0</MMClips>
  <ScaleCrop>0</ScaleCrop>
  <HeadingPairs>
    <vt:vector baseType="variant" size="4">
      <vt:variant>
        <vt:lpstr>Theme</vt:lpstr>
      </vt:variant>
      <vt:variant>
        <vt:i4>1</vt:i4>
      </vt:variant>
      <vt:variant>
        <vt:lpstr>Slide Titles</vt:lpstr>
      </vt:variant>
      <vt:variant>
        <vt:i4>50</vt:i4>
      </vt:variant>
    </vt:vector>
  </HeadingPairs>
  <TitlesOfParts>
    <vt:vector baseType="lpstr" size="51">
      <vt:lpstr>Office 主题​​</vt:lpstr>
      <vt:lpstr>高三一轮复习</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2020-09-24T08:21:20.906</cp:lastPrinted>
  <dcterms:created xsi:type="dcterms:W3CDTF">2020-09-24T08:21:20Z</dcterms:created>
  <dcterms:modified xsi:type="dcterms:W3CDTF">2020-09-24T00:21:37Z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