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803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702" r:id="rId15"/>
    <p:sldId id="3703" r:id="rId16"/>
    <p:sldId id="3704" r:id="rId17"/>
    <p:sldId id="3705" r:id="rId18"/>
    <p:sldId id="3706" r:id="rId19"/>
    <p:sldId id="304" r:id="rId20"/>
    <p:sldId id="305" r:id="rId21"/>
    <p:sldId id="306" r:id="rId22"/>
    <p:sldId id="307" r:id="rId23"/>
    <p:sldId id="308" r:id="rId24"/>
    <p:sldId id="3635" r:id="rId25"/>
    <p:sldId id="3636" r:id="rId26"/>
    <p:sldId id="3637" r:id="rId27"/>
    <p:sldId id="3547" r:id="rId28"/>
    <p:sldId id="309" r:id="rId29"/>
    <p:sldId id="3638" r:id="rId30"/>
    <p:sldId id="3639" r:id="rId31"/>
    <p:sldId id="3640" r:id="rId32"/>
    <p:sldId id="3641" r:id="rId33"/>
    <p:sldId id="3642" r:id="rId34"/>
    <p:sldId id="3643" r:id="rId35"/>
    <p:sldId id="3644" r:id="rId36"/>
    <p:sldId id="3645" r:id="rId37"/>
    <p:sldId id="3646" r:id="rId38"/>
    <p:sldId id="3647" r:id="rId39"/>
    <p:sldId id="3648" r:id="rId40"/>
    <p:sldId id="3649" r:id="rId41"/>
    <p:sldId id="3650" r:id="rId42"/>
    <p:sldId id="3651" r:id="rId43"/>
    <p:sldId id="3652" r:id="rId44"/>
    <p:sldId id="3653" r:id="rId45"/>
    <p:sldId id="3654" r:id="rId46"/>
    <p:sldId id="3655" r:id="rId47"/>
    <p:sldId id="3656" r:id="rId48"/>
    <p:sldId id="3657" r:id="rId49"/>
    <p:sldId id="3658" r:id="rId50"/>
    <p:sldId id="3659" r:id="rId51"/>
    <p:sldId id="3660" r:id="rId52"/>
    <p:sldId id="3568" r:id="rId53"/>
    <p:sldId id="3569" r:id="rId54"/>
    <p:sldId id="3570" r:id="rId55"/>
    <p:sldId id="3571" r:id="rId56"/>
    <p:sldId id="3572" r:id="rId57"/>
    <p:sldId id="645" r:id="rId58"/>
    <p:sldId id="3661" r:id="rId59"/>
    <p:sldId id="3662" r:id="rId60"/>
    <p:sldId id="3663" r:id="rId61"/>
    <p:sldId id="3664" r:id="rId62"/>
    <p:sldId id="3665" r:id="rId63"/>
    <p:sldId id="3666" r:id="rId64"/>
    <p:sldId id="3667" r:id="rId65"/>
    <p:sldId id="3668" r:id="rId66"/>
    <p:sldId id="3669" r:id="rId67"/>
    <p:sldId id="3670" r:id="rId68"/>
    <p:sldId id="3671" r:id="rId69"/>
    <p:sldId id="3672" r:id="rId70"/>
    <p:sldId id="3673" r:id="rId71"/>
    <p:sldId id="3674" r:id="rId72"/>
    <p:sldId id="3675" r:id="rId73"/>
    <p:sldId id="3676" r:id="rId74"/>
    <p:sldId id="3677" r:id="rId75"/>
    <p:sldId id="3678" r:id="rId76"/>
    <p:sldId id="3679" r:id="rId77"/>
    <p:sldId id="3680" r:id="rId78"/>
    <p:sldId id="3681" r:id="rId79"/>
    <p:sldId id="3682" r:id="rId80"/>
    <p:sldId id="3683" r:id="rId81"/>
    <p:sldId id="3596" r:id="rId82"/>
    <p:sldId id="3546" r:id="rId83"/>
    <p:sldId id="3597" r:id="rId84"/>
    <p:sldId id="3598" r:id="rId85"/>
    <p:sldId id="3599" r:id="rId86"/>
    <p:sldId id="3600" r:id="rId87"/>
    <p:sldId id="3601" r:id="rId88"/>
    <p:sldId id="3602" r:id="rId89"/>
    <p:sldId id="3615" r:id="rId90"/>
    <p:sldId id="3616" r:id="rId91"/>
    <p:sldId id="3617" r:id="rId92"/>
    <p:sldId id="3618" r:id="rId93"/>
    <p:sldId id="3619" r:id="rId94"/>
    <p:sldId id="3620" r:id="rId95"/>
    <p:sldId id="3621" r:id="rId96"/>
    <p:sldId id="3622" r:id="rId97"/>
    <p:sldId id="3623" r:id="rId98"/>
    <p:sldId id="3684" r:id="rId99"/>
    <p:sldId id="3685" r:id="rId100"/>
    <p:sldId id="3686" r:id="rId101"/>
    <p:sldId id="3687" r:id="rId102"/>
    <p:sldId id="3688" r:id="rId103"/>
    <p:sldId id="3689" r:id="rId104"/>
    <p:sldId id="3690" r:id="rId105"/>
    <p:sldId id="3693" r:id="rId106"/>
    <p:sldId id="3694" r:id="rId107"/>
    <p:sldId id="3695" r:id="rId108"/>
    <p:sldId id="3696" r:id="rId109"/>
    <p:sldId id="3697" r:id="rId110"/>
    <p:sldId id="3698" r:id="rId111"/>
    <p:sldId id="3699" r:id="rId112"/>
    <p:sldId id="3700" r:id="rId113"/>
    <p:sldId id="3701" r:id="rId114"/>
    <p:sldId id="3532" r:id="rId1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4"/>
    <p:restoredTop sz="91826"/>
  </p:normalViewPr>
  <p:slideViewPr>
    <p:cSldViewPr>
      <p:cViewPr varScale="1">
        <p:scale>
          <a:sx n="113" d="100"/>
          <a:sy n="113" d="100"/>
        </p:scale>
        <p:origin x="2064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8" Type="http://schemas.openxmlformats.org/officeDocument/2006/relationships/tableStyles" Target="tableStyles.xml"/><Relationship Id="rId117" Type="http://schemas.openxmlformats.org/officeDocument/2006/relationships/viewProps" Target="viewProps.xml"/><Relationship Id="rId116" Type="http://schemas.openxmlformats.org/officeDocument/2006/relationships/presProps" Target="presProps.xml"/><Relationship Id="rId115" Type="http://schemas.openxmlformats.org/officeDocument/2006/relationships/slide" Target="slides/slide113.xml"/><Relationship Id="rId114" Type="http://schemas.openxmlformats.org/officeDocument/2006/relationships/slide" Target="slides/slide112.xml"/><Relationship Id="rId113" Type="http://schemas.openxmlformats.org/officeDocument/2006/relationships/slide" Target="slides/slide111.xml"/><Relationship Id="rId112" Type="http://schemas.openxmlformats.org/officeDocument/2006/relationships/slide" Target="slides/slide110.xml"/><Relationship Id="rId111" Type="http://schemas.openxmlformats.org/officeDocument/2006/relationships/slide" Target="slides/slide109.xml"/><Relationship Id="rId110" Type="http://schemas.openxmlformats.org/officeDocument/2006/relationships/slide" Target="slides/slide108.xml"/><Relationship Id="rId11" Type="http://schemas.openxmlformats.org/officeDocument/2006/relationships/slide" Target="slides/slide9.xml"/><Relationship Id="rId109" Type="http://schemas.openxmlformats.org/officeDocument/2006/relationships/slide" Target="slides/slide107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17377D-63CA-6B40-BD4D-0E321771419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36000-FAE9-044C-8B4B-4DC53F533C4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FC3E92-8AAA-8345-80EE-E2A8B2EBD01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03A77B-C270-B247-9ACF-CC2465DC3D8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58F27E-8E40-E149-AC5E-B152533687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A5AC36-3917-2646-A517-6C5707DC30D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0191C5-D9FC-114A-8835-120612FC580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9BC1B-169B-AA45-8547-6E9E8A28D47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0C475-2362-1C41-8DB1-4BE6D3949A5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0DA40-E717-714C-A355-E2CAB02BE3D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33E68C-8544-3645-A24B-E426D1C7B7D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7AA3DF1-7E5C-2548-96DC-59482693DC5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2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3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4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5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6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7.pn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8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9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jpeg"/><Relationship Id="rId1" Type="http://schemas.openxmlformats.org/officeDocument/2006/relationships/image" Target="../media/image4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jpeg"/><Relationship Id="rId1" Type="http://schemas.openxmlformats.org/officeDocument/2006/relationships/image" Target="../media/image4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jpeg"/><Relationship Id="rId1" Type="http://schemas.openxmlformats.org/officeDocument/2006/relationships/image" Target="../media/image4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jpeg"/><Relationship Id="rId1" Type="http://schemas.openxmlformats.org/officeDocument/2006/relationships/image" Target="../media/image49.png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4.png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9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1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2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3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4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5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6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8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9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0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1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2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3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4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5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6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78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9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0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2020</a:t>
            </a:r>
            <a:r>
              <a:rPr lang="zh-CN" altLang="en-US"/>
              <a:t>高考写作指导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/>
              <a:t>立足四个维度备战高考作文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6165304"/>
            <a:ext cx="8032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dirty="0">
                <a:solidFill>
                  <a:schemeClr val="accent2"/>
                </a:solidFill>
              </a:rPr>
              <a:t>第三：注意培养自己的逻辑思维能力。</a:t>
            </a:r>
            <a:endParaRPr kumimoji="1" lang="zh-CN" altLang="en-US" sz="36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764704"/>
            <a:ext cx="8244408" cy="5189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/>
              <a:t>小小说</a:t>
            </a:r>
            <a:r>
              <a:rPr lang="en-US" altLang="zh-CN" dirty="0"/>
              <a:t>《</a:t>
            </a:r>
            <a:r>
              <a:rPr lang="zh-CN" altLang="en-US" dirty="0"/>
              <a:t>穿越</a:t>
            </a:r>
            <a:r>
              <a:rPr lang="en-US" altLang="zh-CN" dirty="0"/>
              <a:t>2018</a:t>
            </a:r>
            <a:r>
              <a:rPr lang="zh-CN" altLang="en-US" dirty="0"/>
              <a:t>，拯救你自己</a:t>
            </a:r>
            <a:r>
              <a:rPr lang="en-US" altLang="zh-CN" dirty="0"/>
              <a:t>》</a:t>
            </a:r>
            <a:endParaRPr lang="en-US" altLang="zh-CN" dirty="0"/>
          </a:p>
          <a:p>
            <a:pPr algn="ctr">
              <a:lnSpc>
                <a:spcPct val="150000"/>
              </a:lnSpc>
            </a:pPr>
            <a:r>
              <a:rPr lang="en-US" altLang="zh-CN" dirty="0"/>
              <a:t>      </a:t>
            </a:r>
            <a:r>
              <a:rPr lang="zh-CN" altLang="en-US" dirty="0"/>
              <a:t>侯巍老师下水作文</a:t>
            </a:r>
            <a:r>
              <a:rPr lang="zh-CN" altLang="en-US" dirty="0">
                <a:solidFill>
                  <a:srgbClr val="7B0C00"/>
                </a:solidFill>
              </a:rPr>
              <a:t>三</a:t>
            </a:r>
            <a:r>
              <a:rPr lang="zh-CN" altLang="en-US" dirty="0"/>
              <a:t>）</a:t>
            </a:r>
            <a:r>
              <a:rPr lang="zh-CN" altLang="en-US" dirty="0">
                <a:solidFill>
                  <a:srgbClr val="333333"/>
                </a:solidFill>
                <a:latin typeface="-apple-system-font"/>
              </a:rPr>
              <a:t>      </a:t>
            </a:r>
            <a:endParaRPr lang="en-US" altLang="zh-CN" dirty="0">
              <a:solidFill>
                <a:srgbClr val="333333"/>
              </a:solidFill>
              <a:latin typeface="-apple-system-font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333333"/>
                </a:solidFill>
                <a:latin typeface="-apple-system-font"/>
              </a:rPr>
              <a:t>        穿越</a:t>
            </a:r>
            <a:r>
              <a:rPr lang="en-US" altLang="zh-CN" dirty="0">
                <a:solidFill>
                  <a:srgbClr val="333333"/>
                </a:solidFill>
                <a:latin typeface="-apple-system-font"/>
              </a:rPr>
              <a:t>2018</a:t>
            </a:r>
            <a:r>
              <a:rPr lang="zh-CN" altLang="en-US" dirty="0">
                <a:solidFill>
                  <a:srgbClr val="333333"/>
                </a:solidFill>
                <a:latin typeface="-apple-system-font"/>
              </a:rPr>
              <a:t>，拯救你自己。</a:t>
            </a:r>
            <a:endParaRPr lang="zh-CN" altLang="en-US" dirty="0">
              <a:solidFill>
                <a:srgbClr val="333333"/>
              </a:solidFill>
              <a:latin typeface="-apple-system-font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333333"/>
                </a:solidFill>
                <a:latin typeface="-apple-system-font"/>
              </a:rPr>
              <a:t>      此时你坐在考场，我坐在你的身后。我们做着同一套试题，写着同一篇有关“代际沟通”的高考作文。我</a:t>
            </a:r>
            <a:r>
              <a:rPr lang="en-US" altLang="zh-CN" dirty="0">
                <a:solidFill>
                  <a:srgbClr val="333333"/>
                </a:solidFill>
                <a:latin typeface="-apple-system-font"/>
              </a:rPr>
              <a:t>35</a:t>
            </a:r>
            <a:r>
              <a:rPr lang="zh-CN" altLang="en-US" dirty="0">
                <a:solidFill>
                  <a:srgbClr val="333333"/>
                </a:solidFill>
                <a:latin typeface="-apple-system-font"/>
              </a:rPr>
              <a:t>岁，是考场年龄最大的考生，你</a:t>
            </a:r>
            <a:r>
              <a:rPr lang="en-US" altLang="zh-CN" dirty="0">
                <a:solidFill>
                  <a:srgbClr val="333333"/>
                </a:solidFill>
                <a:latin typeface="-apple-system-font"/>
              </a:rPr>
              <a:t>18</a:t>
            </a:r>
            <a:r>
              <a:rPr lang="zh-CN" altLang="en-US" dirty="0">
                <a:solidFill>
                  <a:srgbClr val="333333"/>
                </a:solidFill>
                <a:latin typeface="-apple-system-font"/>
              </a:rPr>
              <a:t>未满，彩色头发，纹身若隐若现，翘着二郎腿，晃得监考老师眼晕，他一直在忍。</a:t>
            </a:r>
            <a:endParaRPr lang="zh-CN" altLang="en-US" b="0" i="0" u="none" strike="noStrike" dirty="0">
              <a:solidFill>
                <a:srgbClr val="333333"/>
              </a:solidFill>
              <a:effectLst/>
              <a:latin typeface="-apple-system-font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68760"/>
            <a:ext cx="8748464" cy="5167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333333"/>
                </a:solidFill>
                <a:latin typeface="-apple-system-font"/>
              </a:rPr>
              <a:t>       我偷瞄了你几眼，继续给你写信。我想告诉你，一定要懂得珍惜，你爸爸不是不爱你，他在西部山区一待三年半，回趟家像是探监，坐坐就走，是因为他作为领导干部要带头扶贫，他驻守的乡镇，村村通快要竣工了，竣工过后他会回来陪你，整整十一天。他爱他驻守的乡镇，他也很爱你。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60648"/>
            <a:ext cx="8784976" cy="6183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840"/>
              </a:lnSpc>
            </a:pPr>
            <a:r>
              <a:rPr lang="zh-CN" altLang="en-US" sz="3200" dirty="0">
                <a:solidFill>
                  <a:srgbClr val="333333"/>
                </a:solidFill>
                <a:latin typeface="-apple-system-font"/>
              </a:rPr>
              <a:t>        你还是在监考老师的警告下，放下了二郎腿。但你藏在裤兜里的小纸条露出了三厘米，还好监考老师没有在意。你发现了，顺势系了系鞋带，偷瞄了一眼，正好是名句默写需要填的“温故而知新，可以为师矣。”你得意的笑了笑，开始答题。可我想告诉你，你一定要懂得诚信，你为了上网骗你妈妈说，学校让交资料费，中国网民</a:t>
            </a:r>
            <a:r>
              <a:rPr lang="en-US" altLang="zh-CN" sz="3200" dirty="0">
                <a:solidFill>
                  <a:srgbClr val="333333"/>
                </a:solidFill>
                <a:latin typeface="-apple-system-font"/>
              </a:rPr>
              <a:t>7.72</a:t>
            </a:r>
            <a:r>
              <a:rPr lang="zh-CN" altLang="en-US" sz="3200" dirty="0">
                <a:solidFill>
                  <a:srgbClr val="333333"/>
                </a:solidFill>
                <a:latin typeface="-apple-system-font"/>
              </a:rPr>
              <a:t>亿，你是最积极踊跃的一员，别人是为创业，是为学习，你是为游戏，为“吃鸡”，你骄傲地说，你要考到深圳做个“三和大神”。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92696"/>
            <a:ext cx="8424936" cy="5835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333333"/>
                </a:solidFill>
                <a:latin typeface="-apple-system-font"/>
              </a:rPr>
              <a:t>       我想告诉你，该奋斗的年纪不要选择安逸。我生活的时代，早已实现小康，已经基本实现社会主义现代化。起初我是多么欣喜，不用上班，不用奋斗，仍可过的潇潇洒洒，痛痛快快打游戏。然而直到三十五岁，没有女人愿意嫁给我，没有男人和我交朋友，父亲对我完全失望了，天天在单位加班，妈妈对我嫌弃了，一早搬离了小区。没有梦想的我，如行尸走肉一般，寄生在优越的社会制度之上，我一次次从噩梦中惊醒，直到</a:t>
            </a:r>
            <a:r>
              <a:rPr lang="en-US" altLang="zh-CN" dirty="0">
                <a:solidFill>
                  <a:srgbClr val="333333"/>
                </a:solidFill>
                <a:latin typeface="-apple-system-font"/>
              </a:rPr>
              <a:t>2035</a:t>
            </a:r>
            <a:r>
              <a:rPr lang="zh-CN" altLang="en-US" dirty="0">
                <a:solidFill>
                  <a:srgbClr val="333333"/>
                </a:solidFill>
                <a:latin typeface="-apple-system-font"/>
              </a:rPr>
              <a:t>年。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124744"/>
            <a:ext cx="8892480" cy="5189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333333"/>
                </a:solidFill>
                <a:latin typeface="-apple-system-font"/>
              </a:rPr>
              <a:t>       </a:t>
            </a:r>
            <a:r>
              <a:rPr lang="en-US" altLang="zh-CN" dirty="0">
                <a:solidFill>
                  <a:srgbClr val="333333"/>
                </a:solidFill>
                <a:latin typeface="-apple-system-font"/>
              </a:rPr>
              <a:t>2035</a:t>
            </a:r>
            <a:r>
              <a:rPr lang="zh-CN" altLang="en-US" dirty="0">
                <a:solidFill>
                  <a:srgbClr val="333333"/>
                </a:solidFill>
                <a:latin typeface="-apple-system-font"/>
              </a:rPr>
              <a:t>年，科技已经发达到能够回到从前拯救自己的程度了，我决定回到</a:t>
            </a:r>
            <a:r>
              <a:rPr lang="en-US" altLang="zh-CN" dirty="0">
                <a:solidFill>
                  <a:srgbClr val="333333"/>
                </a:solidFill>
                <a:latin typeface="-apple-system-font"/>
              </a:rPr>
              <a:t>2018</a:t>
            </a:r>
            <a:r>
              <a:rPr lang="zh-CN" altLang="en-US" dirty="0">
                <a:solidFill>
                  <a:srgbClr val="333333"/>
                </a:solidFill>
                <a:latin typeface="-apple-system-font"/>
              </a:rPr>
              <a:t>年，回到高考的这一天，给你写这封信，在监考老师发现你做小抄，将你带到办公室的时候，让时间静止，然后把这封信交给你。</a:t>
            </a:r>
            <a:endParaRPr lang="zh-CN" altLang="en-US" dirty="0">
              <a:solidFill>
                <a:srgbClr val="333333"/>
              </a:solidFill>
              <a:latin typeface="-apple-system-font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333333"/>
                </a:solidFill>
                <a:latin typeface="-apple-system-font"/>
              </a:rPr>
              <a:t>      </a:t>
            </a:r>
            <a:r>
              <a:rPr lang="en-US" altLang="zh-CN" dirty="0">
                <a:solidFill>
                  <a:srgbClr val="333333"/>
                </a:solidFill>
                <a:latin typeface="-apple-system-font"/>
              </a:rPr>
              <a:t>2018</a:t>
            </a:r>
            <a:r>
              <a:rPr lang="zh-CN" altLang="en-US" dirty="0">
                <a:solidFill>
                  <a:srgbClr val="333333"/>
                </a:solidFill>
                <a:latin typeface="-apple-system-font"/>
              </a:rPr>
              <a:t>将不再会是你堕落的开始，而是我的消失，你的梦醒，醒来发现你的语文卷子已经写完，时间是刚够让你把作文再读一遍，你的作文题目是</a:t>
            </a:r>
            <a:r>
              <a:rPr lang="en-US" altLang="zh-CN" dirty="0">
                <a:solidFill>
                  <a:srgbClr val="333333"/>
                </a:solidFill>
                <a:latin typeface="-apple-system-font"/>
              </a:rPr>
              <a:t>《</a:t>
            </a:r>
            <a:r>
              <a:rPr lang="zh-CN" altLang="en-US" dirty="0">
                <a:solidFill>
                  <a:srgbClr val="333333"/>
                </a:solidFill>
                <a:latin typeface="-apple-system-font"/>
              </a:rPr>
              <a:t>穿越</a:t>
            </a:r>
            <a:r>
              <a:rPr lang="en-US" altLang="zh-CN" dirty="0">
                <a:solidFill>
                  <a:srgbClr val="333333"/>
                </a:solidFill>
                <a:latin typeface="-apple-system-font"/>
              </a:rPr>
              <a:t>2018</a:t>
            </a:r>
            <a:r>
              <a:rPr lang="zh-CN" altLang="en-US" dirty="0">
                <a:solidFill>
                  <a:srgbClr val="333333"/>
                </a:solidFill>
                <a:latin typeface="-apple-system-font"/>
              </a:rPr>
              <a:t>，拯救你自己！</a:t>
            </a:r>
            <a:r>
              <a:rPr lang="en-US" altLang="zh-CN" dirty="0">
                <a:solidFill>
                  <a:srgbClr val="333333"/>
                </a:solidFill>
                <a:latin typeface="-apple-system-font"/>
              </a:rPr>
              <a:t>》</a:t>
            </a:r>
            <a:endParaRPr lang="en-US" altLang="zh-CN" b="0" i="0" u="none" strike="noStrike" dirty="0">
              <a:solidFill>
                <a:srgbClr val="333333"/>
              </a:solidFill>
              <a:effectLst/>
              <a:latin typeface="-apple-system-font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91" name="组合 41990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41989" name="Picture 4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990" name="Text Box 5"/>
            <p:cNvSpPr txBox="1"/>
            <p:nvPr/>
          </p:nvSpPr>
          <p:spPr>
            <a:xfrm>
              <a:off x="431" y="3874"/>
              <a:ext cx="5286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rgbClr val="0066FF"/>
                  </a:solidFill>
                  <a:latin typeface="Arial" panose="020B0604020202020204" pitchFamily="34" charset="0"/>
                  <a:ea typeface="华文行楷" panose="02010800040101010101" pitchFamily="2" charset="-122"/>
                </a:rPr>
                <a:t>祝你的语文成绩作文水平飞速提升！</a:t>
              </a:r>
              <a:endParaRPr lang="zh-CN" altLang="en-US" sz="4000" dirty="0">
                <a:solidFill>
                  <a:srgbClr val="0066FF"/>
                </a:solidFill>
                <a:latin typeface="Arial" panose="020B0604020202020204" pitchFamily="34" charset="0"/>
                <a:ea typeface="华文行楷" panose="020108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321"/>
            <a:ext cx="9144000" cy="6649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260"/>
              </a:lnSpc>
            </a:pPr>
            <a:r>
              <a:rPr lang="en-US" altLang="zh-CN" b="1" dirty="0"/>
              <a:t>22.</a:t>
            </a:r>
            <a:r>
              <a:rPr lang="zh-CN" altLang="en-US" b="1" dirty="0"/>
              <a:t>阅读下面的材料，根据要求写作。（</a:t>
            </a:r>
            <a:r>
              <a:rPr lang="en-US" altLang="zh-CN" b="1" dirty="0"/>
              <a:t>60</a:t>
            </a:r>
            <a:r>
              <a:rPr lang="zh-CN" altLang="en-US" b="1" dirty="0"/>
              <a:t>分）</a:t>
            </a:r>
            <a:r>
              <a:rPr lang="zh-CN" altLang="en-US" dirty="0"/>
              <a:t>          </a:t>
            </a:r>
            <a:endParaRPr lang="en-US" altLang="zh-CN" dirty="0"/>
          </a:p>
          <a:p>
            <a:pPr>
              <a:lnSpc>
                <a:spcPts val="4260"/>
              </a:lnSpc>
            </a:pPr>
            <a:r>
              <a:rPr lang="zh-CN" altLang="en-US" dirty="0"/>
              <a:t>      “上善若水，水善利万物而不争。”老子之所以推崇水，很重要的一个原因就是水包含了“利他”精神。在中国传统文化中，贤人的境界是“自利利他，胸怀天下”。但现在不少人认为，利他和利己是对立的，利他就是牺牲自己，利他思维违背人的本性，因为“人不为己，天诛地灭”！          </a:t>
            </a:r>
            <a:endParaRPr lang="en-US" altLang="zh-CN" dirty="0"/>
          </a:p>
          <a:p>
            <a:pPr>
              <a:lnSpc>
                <a:spcPts val="4260"/>
              </a:lnSpc>
            </a:pPr>
            <a:r>
              <a:rPr lang="zh-CN" altLang="en-US" dirty="0"/>
              <a:t>       究竟应该“利己”还是“利他”</a:t>
            </a:r>
            <a:r>
              <a:rPr lang="en-US" altLang="zh-CN" dirty="0"/>
              <a:t>?</a:t>
            </a:r>
            <a:r>
              <a:rPr lang="zh-CN" altLang="en-US" dirty="0"/>
              <a:t>这一问题引起了同学们激烈的争论。请你联系社会现实，写一篇发言稿，表达你对这个问题的认识和思考，并在班会上与同学们交流。</a:t>
            </a:r>
            <a:endParaRPr lang="en-US" altLang="zh-CN" dirty="0"/>
          </a:p>
          <a:p>
            <a:pPr>
              <a:lnSpc>
                <a:spcPts val="4260"/>
              </a:lnSpc>
            </a:pPr>
            <a:r>
              <a:rPr lang="zh-CN" altLang="en-US" b="1" dirty="0"/>
              <a:t>      要求</a:t>
            </a:r>
            <a:r>
              <a:rPr lang="en-US" altLang="zh-CN" b="1" dirty="0"/>
              <a:t>:</a:t>
            </a:r>
            <a:r>
              <a:rPr lang="zh-CN" altLang="en-US" b="1" dirty="0"/>
              <a:t>自拟标题，自选角度，确定立意；不要套作，不得抄袭；不得泄露个人信息；不少于</a:t>
            </a:r>
            <a:r>
              <a:rPr lang="en-US" altLang="zh-CN" b="1" dirty="0"/>
              <a:t>800</a:t>
            </a:r>
            <a:r>
              <a:rPr lang="zh-CN" altLang="en-US" b="1" dirty="0"/>
              <a:t>字。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76672"/>
            <a:ext cx="8316416" cy="6251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44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利他而生利己，无我而成大我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ctr">
              <a:lnSpc>
                <a:spcPts val="444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</a:rPr>
              <a:t>（郑州一中 侯巍）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ts val="4440"/>
              </a:lnSpc>
            </a:pPr>
            <a:r>
              <a:rPr lang="zh-CN" altLang="en-US" sz="3200" dirty="0"/>
              <a:t>尊敬的老师、同学们：</a:t>
            </a:r>
            <a:endParaRPr lang="en-US" altLang="zh-CN" sz="3200" dirty="0"/>
          </a:p>
          <a:p>
            <a:pPr>
              <a:lnSpc>
                <a:spcPts val="4440"/>
              </a:lnSpc>
            </a:pPr>
            <a:r>
              <a:rPr lang="zh-CN" altLang="en-US" sz="3200" dirty="0"/>
              <a:t>      大家好！     </a:t>
            </a:r>
            <a:endParaRPr lang="en-US" altLang="zh-CN" sz="3200" dirty="0"/>
          </a:p>
          <a:p>
            <a:pPr>
              <a:lnSpc>
                <a:spcPts val="4440"/>
              </a:lnSpc>
            </a:pPr>
            <a:r>
              <a:rPr lang="zh-CN" altLang="en-US" sz="3200" dirty="0"/>
              <a:t>      老子有言“上善若水，水利万物而不争“，因其不争，故其善胜；先贤有志“自利利他，胸怀天下”，因其利他，故得自利；今人竟云“人不为己，天诛地灭”，如此赤裸裸，怎不令人汗颜？鉴古观今并见贤思齐，我今天发言的题目是</a:t>
            </a:r>
            <a:r>
              <a:rPr lang="en-US" altLang="zh-CN" sz="3200" dirty="0"/>
              <a:t>《</a:t>
            </a:r>
            <a:r>
              <a:rPr lang="zh-CN" altLang="en-US" sz="3200" dirty="0"/>
              <a:t>无我而成大我，利他而生利己</a:t>
            </a:r>
            <a:r>
              <a:rPr lang="en-US" altLang="zh-CN" sz="3200" dirty="0"/>
              <a:t>》</a:t>
            </a:r>
            <a:r>
              <a:rPr lang="zh-CN" altLang="en-US" sz="3200" dirty="0"/>
              <a:t>。</a:t>
            </a:r>
            <a:br>
              <a:rPr lang="zh-CN" altLang="en-US" sz="3200" dirty="0"/>
            </a:br>
            <a:endParaRPr lang="zh-CN" altLang="en-US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0"/>
            <a:ext cx="9036496" cy="6498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160"/>
              </a:lnSpc>
            </a:pPr>
            <a:r>
              <a:rPr lang="zh-CN" altLang="en-US" b="1" dirty="0"/>
              <a:t>     利他精神，是美好教育的最美注脚，无我而成大我。</a:t>
            </a:r>
            <a:endParaRPr lang="en-US" altLang="zh-CN" b="1" dirty="0"/>
          </a:p>
          <a:p>
            <a:pPr>
              <a:lnSpc>
                <a:spcPts val="4160"/>
              </a:lnSpc>
            </a:pPr>
            <a:r>
              <a:rPr lang="zh-CN" altLang="en-US" b="1" dirty="0"/>
              <a:t>      </a:t>
            </a:r>
            <a:r>
              <a:rPr lang="zh-CN" altLang="en-US" dirty="0"/>
              <a:t>同学们，上海师范大学的文学博士陈</a:t>
            </a:r>
            <a:r>
              <a:rPr lang="en-GB" altLang="zh-CN" dirty="0"/>
              <a:t>xx</a:t>
            </a:r>
            <a:r>
              <a:rPr lang="zh-CN" altLang="en-US" dirty="0"/>
              <a:t>教授来我校讲学，他课件扉页的那句“教育就是传递一种利他的精神。”大家应该印象深刻吧？在我们郑州，利他精神正成美好教育的最好注脚，在校午餐、放学托管、周末监考连轴转，人民教师正为创办人民满意的教育默默奉献。我们身边，又有多少教师在践行着“利他”精神，从而成全了无上光荣的“大我”：郑州市国防科技学校前校长周超，就像一个小太阳无私地照耀着学校的一师一生、一草一木；推开学生自己被撞牺牲李芳，用</a:t>
            </a:r>
            <a:r>
              <a:rPr lang="en-US" altLang="zh-CN" dirty="0"/>
              <a:t>49</a:t>
            </a:r>
            <a:r>
              <a:rPr lang="zh-CN" altLang="en-US" dirty="0"/>
              <a:t>年的平凡呵护那感天动地的一瞬；感动中国的张玉滚，铆在深山</a:t>
            </a:r>
            <a:r>
              <a:rPr lang="en-US" altLang="zh-CN" dirty="0"/>
              <a:t>18</a:t>
            </a:r>
            <a:r>
              <a:rPr lang="zh-CN" altLang="en-US" dirty="0"/>
              <a:t>载，陪伴了五百多山里娃的求学路</a:t>
            </a:r>
            <a:r>
              <a:rPr lang="en-US" altLang="zh-CN" dirty="0"/>
              <a:t>……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260648"/>
            <a:ext cx="896448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    利他精神，是和谐社会的最重砝码，利他而生利己。</a:t>
            </a:r>
            <a:endParaRPr lang="en-US" altLang="zh-CN" b="1" dirty="0"/>
          </a:p>
          <a:p>
            <a:r>
              <a:rPr lang="zh-CN" altLang="en-US" b="1" dirty="0"/>
              <a:t>     </a:t>
            </a:r>
            <a:r>
              <a:rPr lang="zh-CN" altLang="en-US" dirty="0"/>
              <a:t>马克思说过：“人们有所奋斗的一切，都同他们的利益相关”。即便以实现利润最大化为目的企业，若过分看重利益，做精致的利己主义者，最后都摆脱不了要付出惨痛的代价：范氏明星逃避税款，半生积蓄一朝付诸东流；权健公司恶意直销，百亿帝国一夜轰然倒塌；长生疫苗害国害民，上市公司一度人人喊打</a:t>
            </a:r>
            <a:r>
              <a:rPr lang="en-US" altLang="zh-CN" dirty="0"/>
              <a:t>……</a:t>
            </a:r>
            <a:r>
              <a:rPr lang="zh-CN" altLang="en-US" dirty="0"/>
              <a:t>我常这样认为：邵逸夫之所以成为人们受尊敬的企业家之一，是因为他一生肯花百亿做慈善；比尔盖茨之所以伟大，不是因为他是首富，而是因为他能“裸捐”；特别喜欢马云的一句话：“做公益，就是经营自己的人性”。其实即便是普通企业家，力所能及地从事一些利他的公益活动，都能为自己企业的发注入不竭的活力。正所谓：得人气者得财气，得民心者的市场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-29882"/>
            <a:ext cx="8712968" cy="6881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70">
              <a:lnSpc>
                <a:spcPts val="3800"/>
              </a:lnSpc>
              <a:spcAft>
                <a:spcPts val="0"/>
              </a:spcAft>
            </a:pPr>
            <a:r>
              <a:rPr lang="zh-CN" altLang="zh-CN" b="1" kern="0" dirty="0">
                <a:latin typeface="DengXian" panose="02010600030101010101" pitchFamily="2" charset="-122"/>
                <a:cs typeface="宋体" panose="02010600030101010101" pitchFamily="2" charset="-122"/>
              </a:rPr>
              <a:t>利他精神，是新型国际关系最好润滑剂：利己者生，利他者久。</a:t>
            </a:r>
            <a:endParaRPr lang="zh-CN" altLang="zh-CN" sz="2000" kern="100" dirty="0"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ts val="3800"/>
              </a:lnSpc>
              <a:spcAft>
                <a:spcPts val="0"/>
              </a:spcAft>
            </a:pPr>
            <a:r>
              <a:rPr lang="zh-CN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习近平总书记在</a:t>
            </a:r>
            <a:r>
              <a:rPr lang="en-US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世界和平论坛</a:t>
            </a:r>
            <a:r>
              <a:rPr lang="en-US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上指出：</a:t>
            </a:r>
            <a:r>
              <a:rPr lang="en-US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一个国家要谋求自身发展，必须也让别人发展；要谋求自身安全，必须也让别人安全；要谋求自己过得好，必须也让别人过得好。</a:t>
            </a:r>
            <a:r>
              <a:rPr lang="en-US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中国维和部队刚果（金）扫雷不辱使命；中国的一带一路让沿线国家双向投资不断深化；中国的进博会助推经济全球</a:t>
            </a:r>
            <a:r>
              <a:rPr lang="en-US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因为践行着自利利他精神，中国负责任的大国担当形象越来越深入人心。</a:t>
            </a:r>
            <a:endParaRPr lang="zh-CN" altLang="zh-CN" sz="2000" kern="100" dirty="0"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ts val="3800"/>
              </a:lnSpc>
              <a:spcAft>
                <a:spcPts val="0"/>
              </a:spcAft>
            </a:pPr>
            <a:r>
              <a:rPr lang="zh-CN" altLang="en-US" kern="0" dirty="0">
                <a:latin typeface="DengXian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同学们，总书记已用</a:t>
            </a:r>
            <a:r>
              <a:rPr lang="en-US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我将无我，不负人民</a:t>
            </a:r>
            <a:r>
              <a:rPr lang="en-US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真切地表达了一个东方大国领袖对人民的无限担当，正所谓：利他而生利己，无我而成大我。你还要那只</a:t>
            </a:r>
            <a:r>
              <a:rPr lang="en-US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人不为己、天诛地灭</a:t>
            </a:r>
            <a:r>
              <a:rPr lang="en-US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kern="0" dirty="0">
                <a:latin typeface="DengXian" panose="02010600030101010101" pitchFamily="2" charset="-122"/>
                <a:cs typeface="宋体" panose="02010600030101010101" pitchFamily="2" charset="-122"/>
              </a:rPr>
              <a:t>的井底之蛙吗？</a:t>
            </a:r>
            <a:endParaRPr lang="zh-CN" altLang="zh-CN" sz="2000" kern="100" dirty="0"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ts val="3800"/>
              </a:lnSpc>
              <a:spcAft>
                <a:spcPts val="0"/>
              </a:spcAft>
            </a:pPr>
            <a:r>
              <a:rPr lang="zh-CN" altLang="zh-CN" b="1" kern="0" dirty="0">
                <a:latin typeface="DengXian" panose="02010600030101010101" pitchFamily="2" charset="-122"/>
                <a:cs typeface="宋体" panose="02010600030101010101" pitchFamily="2" charset="-122"/>
              </a:rPr>
              <a:t>我的演讲结束，谢谢大家！ </a:t>
            </a:r>
            <a:endParaRPr lang="zh-CN" altLang="zh-CN" sz="2000" b="1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3063"/>
            <a:ext cx="7992888" cy="6794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48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别以学习为名，错过了劳动</a:t>
            </a:r>
            <a:endParaRPr lang="zh-CN" altLang="en-US" sz="2400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ctr">
              <a:lnSpc>
                <a:spcPts val="348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——“</a:t>
            </a:r>
            <a:r>
              <a:rPr lang="zh-CN" altLang="en-US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热爱劳动，从我做起”主题演讲稿</a:t>
            </a:r>
            <a:endParaRPr lang="en-US" altLang="zh-CN" sz="2400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ctr">
              <a:lnSpc>
                <a:spcPts val="348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（郑州一中  侯巍）</a:t>
            </a:r>
            <a:endParaRPr lang="zh-CN" altLang="en-US" sz="2400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just">
              <a:lnSpc>
                <a:spcPts val="348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尊敬的老师，亲爱的同学们：</a:t>
            </a:r>
            <a:endParaRPr lang="zh-CN" altLang="en-US" sz="2400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just">
              <a:lnSpc>
                <a:spcPts val="348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         大家好！</a:t>
            </a:r>
            <a:endParaRPr lang="zh-CN" altLang="en-US" sz="2400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just">
              <a:lnSpc>
                <a:spcPts val="348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      今天是</a:t>
            </a:r>
            <a:r>
              <a:rPr lang="en-US" altLang="zh-CN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日，劳动节返校第一天。很荣幸作为学生代表参加这次“热爱劳动，从我做起”的主题演讲，我演讲的题目是</a:t>
            </a:r>
            <a:r>
              <a:rPr lang="en-US" altLang="zh-CN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别以学习为名，错过了劳动</a:t>
            </a:r>
            <a:r>
              <a:rPr lang="en-US" altLang="zh-CN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just">
              <a:lnSpc>
                <a:spcPts val="348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就在昨天下午，我眼见多位家长把自己的孩子送到寝室，手提包裹，肩扛重物，虽是五月天气，却已大汗淋漓，而他们的孩子脖挂耳机，两手空空，悠闲自在；就在今天早上，我眼见班主任老师拾起教室的纸屑，用抹布重新擦拭垃圾桶盖，而我们的值日生，已埋头学习，两耳不闻窗外事；就在刚才集会之前，我听有学生抱怨：“我们学习这么忙，还召开劳动主题演讲，太占用时间了！“</a:t>
            </a:r>
            <a:endParaRPr lang="zh-CN" altLang="en-US" sz="2400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-8890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7504" y="332656"/>
            <a:ext cx="9036496" cy="5181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</a:rPr>
              <a:t>      </a:t>
            </a:r>
            <a:r>
              <a:rPr lang="zh-CN" altLang="zh-CN" sz="2800" dirty="0">
                <a:solidFill>
                  <a:srgbClr val="0000FF"/>
                </a:solidFill>
              </a:rPr>
              <a:t>老师们，我们以学习为名</a:t>
            </a:r>
            <a:r>
              <a:rPr lang="zh-CN" altLang="en-US" sz="2800" dirty="0">
                <a:solidFill>
                  <a:srgbClr val="0000FF"/>
                </a:solidFill>
              </a:rPr>
              <a:t>，</a:t>
            </a:r>
            <a:r>
              <a:rPr lang="zh-CN" altLang="zh-CN" sz="2800" dirty="0">
                <a:solidFill>
                  <a:srgbClr val="0000FF"/>
                </a:solidFill>
              </a:rPr>
              <a:t>异化了太多劳动教育课程。</a:t>
            </a:r>
            <a:endParaRPr lang="zh-CN" altLang="zh-CN" sz="2800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2"/>
                </a:solidFill>
              </a:rPr>
              <a:t>      </a:t>
            </a:r>
            <a:r>
              <a:rPr lang="zh-CN" altLang="zh-CN" sz="2800" dirty="0">
                <a:solidFill>
                  <a:schemeClr val="bg2"/>
                </a:solidFill>
              </a:rPr>
              <a:t>家长为了孩子的学习，漠视劳动教育。可学校对劳动教育课程有足够的重视吗？迟到学生被罚值日打扫卫生，当劳动成了惩罚学生方式之一，学生怎不滋生厌恶劳动的心理；劳动异化为休闲娱乐课——学生的菜园参观、水果园采摘品尝、学习手工艺、植树节的班会、雷锋日的公益活动等等，都被冠以劳动教育课，学生走马观花，浅尝辄止，多了参观体验的轻佻，少了教育树人的厚重。</a:t>
            </a:r>
            <a:endParaRPr lang="zh-CN" altLang="zh-CN" sz="28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-8890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8917" y="324860"/>
            <a:ext cx="8892480" cy="6199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60"/>
              </a:lnSpc>
            </a:pPr>
            <a:r>
              <a:rPr lang="zh-CN" altLang="en-US" sz="2800" dirty="0">
                <a:solidFill>
                  <a:srgbClr val="0000FF"/>
                </a:solidFill>
              </a:rPr>
              <a:t>      </a:t>
            </a:r>
            <a:r>
              <a:rPr lang="zh-CN" altLang="zh-CN" sz="2800" dirty="0">
                <a:solidFill>
                  <a:srgbClr val="0000FF"/>
                </a:solidFill>
              </a:rPr>
              <a:t>同学们，老师们，别让懒惰的病毒蔓延，人猿相揖别，劳动最光荣。</a:t>
            </a:r>
            <a:endParaRPr lang="zh-CN" altLang="zh-CN" sz="2800" dirty="0">
              <a:solidFill>
                <a:srgbClr val="0000FF"/>
              </a:solidFill>
            </a:endParaRPr>
          </a:p>
          <a:p>
            <a:pPr>
              <a:lnSpc>
                <a:spcPts val="3960"/>
              </a:lnSpc>
            </a:pPr>
            <a:r>
              <a:rPr lang="zh-CN" altLang="en-US" sz="2800" dirty="0">
                <a:solidFill>
                  <a:schemeClr val="bg2"/>
                </a:solidFill>
              </a:rPr>
              <a:t>       </a:t>
            </a:r>
            <a:r>
              <a:rPr lang="zh-CN" altLang="zh-CN" sz="2800" dirty="0">
                <a:solidFill>
                  <a:schemeClr val="bg2"/>
                </a:solidFill>
              </a:rPr>
              <a:t>马克思早就说过：“体力劳动是防止一切社会病毒的伟大的消毒剂。”懒惰是种病毒，学生是易感染人群。早先有一个报道</a:t>
            </a:r>
            <a:r>
              <a:rPr lang="zh-CN" altLang="en-US" sz="2800" dirty="0">
                <a:solidFill>
                  <a:schemeClr val="bg2"/>
                </a:solidFill>
              </a:rPr>
              <a:t>，说</a:t>
            </a:r>
            <a:r>
              <a:rPr lang="zh-CN" altLang="zh-CN" sz="2800" dirty="0">
                <a:solidFill>
                  <a:schemeClr val="bg2"/>
                </a:solidFill>
              </a:rPr>
              <a:t>一个孩子带了个鸡蛋到学校，放学后鸡蛋被原封带回，妈妈问他为什么不吃，孩子回答说：“外边有壳，我不知道怎么吃。”再不重视劳动教育，我们的孩子连基本的生活能力都没有了。有人常看不起体力劳动者，认为“劳心者治人，劳力者治于人”，可是万丈高楼平地起，邮件千里一日达，长桥如虹跨海湾，高速</a:t>
            </a:r>
            <a:r>
              <a:rPr lang="zh-CN" altLang="en-US" sz="2800" dirty="0">
                <a:solidFill>
                  <a:schemeClr val="bg2"/>
                </a:solidFill>
              </a:rPr>
              <a:t>盘旋</a:t>
            </a:r>
            <a:r>
              <a:rPr lang="zh-CN" altLang="zh-CN" sz="2800" dirty="0">
                <a:solidFill>
                  <a:schemeClr val="bg2"/>
                </a:solidFill>
              </a:rPr>
              <a:t>翻高山，昔日黄沙漫漫，而今鱼肥稻香……哪一个离得开那些普普通通、默默无闻的劳动者？</a:t>
            </a:r>
            <a:endParaRPr lang="zh-CN" altLang="zh-CN" sz="28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-8890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5415" y="476672"/>
            <a:ext cx="8892480" cy="5169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2"/>
                </a:solidFill>
              </a:rPr>
              <a:t>     </a:t>
            </a:r>
            <a:r>
              <a:rPr lang="zh-CN" altLang="zh-CN" sz="3200" dirty="0">
                <a:solidFill>
                  <a:schemeClr val="bg2"/>
                </a:solidFill>
              </a:rPr>
              <a:t>同学们，从今日开始，多做一些家务，勤维护校园环境，踏实上好每一节劳动课，端正劳动态度，遵守劳动纪律，学会劳动技巧，形成劳动习惯，在劳动中找到生活的美与乐，让劳动成为峥嵘岁月的底色吧！</a:t>
            </a:r>
            <a:endParaRPr lang="zh-CN" altLang="zh-CN" sz="3200" dirty="0">
              <a:solidFill>
                <a:schemeClr val="bg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2"/>
                </a:solidFill>
              </a:rPr>
              <a:t>      </a:t>
            </a:r>
            <a:r>
              <a:rPr lang="zh-CN" altLang="zh-CN" sz="3200" dirty="0">
                <a:solidFill>
                  <a:srgbClr val="0000FF"/>
                </a:solidFill>
              </a:rPr>
              <a:t>切记，青春最靓，劳动最美，别以学习为名，错过了劳动。我的演讲到此结束，谢谢大家！</a:t>
            </a:r>
            <a:endParaRPr lang="zh-CN" altLang="zh-CN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7384"/>
            <a:ext cx="9152255" cy="68668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21231" y="-40752"/>
            <a:ext cx="9142739" cy="2173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140"/>
              </a:lnSpc>
            </a:pPr>
            <a:r>
              <a:rPr kumimoji="1" lang="zh-CN" altLang="en-US" sz="3200" dirty="0">
                <a:solidFill>
                  <a:srgbClr val="0000FF"/>
                </a:solidFill>
                <a:latin typeface="Heiti SC Medium" pitchFamily="2" charset="-128"/>
                <a:ea typeface="Heiti SC Medium" pitchFamily="2" charset="-128"/>
              </a:rPr>
              <a:t>（二）组合式材料作文五位一体审题举隅</a:t>
            </a:r>
            <a:endParaRPr kumimoji="1" lang="en-US" altLang="zh-CN" sz="3200" dirty="0">
              <a:solidFill>
                <a:srgbClr val="0000FF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ts val="414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DengXian" panose="02010600030101010101" pitchFamily="2" charset="-122"/>
                <a:ea typeface="DengXian" panose="02010600030101010101" pitchFamily="2" charset="-122"/>
              </a:rPr>
              <a:t>       组合式材料作文，包括关键词组合、名句组合和超文本组合（将关键词、名句、时事、漫画、图表等不同文本组合在一起）。</a:t>
            </a:r>
            <a:endParaRPr lang="en-US" altLang="zh-CN" sz="2800" dirty="0">
              <a:solidFill>
                <a:srgbClr val="000000"/>
              </a:solidFill>
              <a:latin typeface="DengXian" panose="02010600030101010101" pitchFamily="2" charset="-122"/>
              <a:ea typeface="DengXian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16" y="1988840"/>
            <a:ext cx="9026980" cy="4854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80"/>
              </a:lnSpc>
            </a:pPr>
            <a:r>
              <a:rPr lang="en-US" altLang="zh-CN" b="1" dirty="0">
                <a:solidFill>
                  <a:srgbClr val="0000FF"/>
                </a:solidFill>
                <a:latin typeface="宋体" panose="02010600030101010101" pitchFamily="2" charset="-122"/>
              </a:rPr>
              <a:t>22.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阅读下面的材料，根据要求写作。</a:t>
            </a:r>
            <a:r>
              <a:rPr lang="en-US" altLang="zh-CN" b="1" dirty="0">
                <a:solidFill>
                  <a:srgbClr val="0000FF"/>
                </a:solidFill>
                <a:latin typeface="Calibri" panose="020F0502020204030204" charset="0"/>
              </a:rPr>
              <a:t>(60 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分</a:t>
            </a:r>
            <a:r>
              <a:rPr lang="en-US" altLang="zh-CN" b="1" dirty="0">
                <a:solidFill>
                  <a:srgbClr val="0000FF"/>
                </a:solidFill>
                <a:latin typeface="Calibri" panose="020F0502020204030204" charset="0"/>
              </a:rPr>
              <a:t>)</a:t>
            </a:r>
            <a:endParaRPr lang="en-US" altLang="zh-CN" b="1" dirty="0">
              <a:solidFill>
                <a:srgbClr val="0000FF"/>
              </a:solidFill>
              <a:latin typeface="Calibri" panose="020F0502020204030204" charset="0"/>
            </a:endParaRPr>
          </a:p>
          <a:p>
            <a:pPr>
              <a:lnSpc>
                <a:spcPts val="3380"/>
              </a:lnSpc>
            </a:pPr>
            <a:r>
              <a:rPr lang="zh-CN" altLang="en-US" dirty="0">
                <a:solidFill>
                  <a:srgbClr val="333333"/>
                </a:solidFill>
                <a:latin typeface="宋体" panose="02010600030101010101" pitchFamily="2" charset="-122"/>
              </a:rPr>
              <a:t>     有长辈常说：“零零后的世界我们不懂。”</a:t>
            </a:r>
            <a:r>
              <a:rPr lang="en-US" altLang="zh-CN" dirty="0">
                <a:solidFill>
                  <a:srgbClr val="333333"/>
                </a:solidFill>
                <a:latin typeface="宋体" panose="02010600030101010101" pitchFamily="2" charset="-122"/>
              </a:rPr>
              <a:t>2018</a:t>
            </a:r>
            <a:r>
              <a:rPr lang="zh-CN" altLang="en-US" dirty="0">
                <a:solidFill>
                  <a:srgbClr val="333333"/>
                </a:solidFill>
                <a:latin typeface="宋体" panose="02010600030101010101" pitchFamily="2" charset="-122"/>
              </a:rPr>
              <a:t>年，零零后逐渐步入成年，回视他们的成长，伴随他们成长的热词有：成人礼、天宫一号、王者荣耀、感动中国人物、</a:t>
            </a:r>
            <a:r>
              <a:rPr lang="en-GB" altLang="zh-CN" dirty="0">
                <a:solidFill>
                  <a:srgbClr val="333333"/>
                </a:solidFill>
                <a:latin typeface="宋体" panose="02010600030101010101" pitchFamily="2" charset="-122"/>
              </a:rPr>
              <a:t>QQ</a:t>
            </a:r>
            <a:r>
              <a:rPr lang="zh-CN" altLang="en-US" dirty="0">
                <a:solidFill>
                  <a:srgbClr val="333333"/>
                </a:solidFill>
                <a:latin typeface="宋体" panose="02010600030101010101" pitchFamily="2" charset="-122"/>
              </a:rPr>
              <a:t>空间、抗战胜利</a:t>
            </a:r>
            <a:r>
              <a:rPr lang="en-US" altLang="zh-CN" dirty="0">
                <a:solidFill>
                  <a:srgbClr val="333333"/>
                </a:solidFill>
                <a:latin typeface="宋体" panose="02010600030101010101" pitchFamily="2" charset="-122"/>
              </a:rPr>
              <a:t>70</a:t>
            </a:r>
            <a:r>
              <a:rPr lang="zh-CN" altLang="en-US" dirty="0">
                <a:solidFill>
                  <a:srgbClr val="333333"/>
                </a:solidFill>
                <a:latin typeface="宋体" panose="02010600030101010101" pitchFamily="2" charset="-122"/>
              </a:rPr>
              <a:t>周年、二孩政策、选秀、搜题软件、阿尔法狗、诗词大会、金砖会议。</a:t>
            </a:r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</a:rPr>
              <a:t>（原材料）</a:t>
            </a:r>
            <a:endParaRPr lang="zh-CN" altLang="en-US" b="1" dirty="0">
              <a:solidFill>
                <a:srgbClr val="C00000"/>
              </a:solidFill>
              <a:latin typeface="-apple-system-font"/>
            </a:endParaRPr>
          </a:p>
          <a:p>
            <a:pPr>
              <a:lnSpc>
                <a:spcPts val="3380"/>
              </a:lnSpc>
            </a:pPr>
            <a:r>
              <a:rPr lang="zh-CN" altLang="en-US" b="1" dirty="0">
                <a:solidFill>
                  <a:srgbClr val="333333"/>
                </a:solidFill>
                <a:latin typeface="宋体" panose="02010600030101010101" pitchFamily="2" charset="-122"/>
              </a:rPr>
              <a:t>    作为零零后的你，请从上述热词中选择两三个，使之形成有机的关联；写一篇文章让长辈更好地了解你们这一代。</a:t>
            </a:r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</a:rPr>
              <a:t>（情境你限制和驱动任务）</a:t>
            </a:r>
            <a:endParaRPr lang="zh-CN" altLang="en-US" b="1" dirty="0">
              <a:solidFill>
                <a:srgbClr val="C00000"/>
              </a:solidFill>
              <a:latin typeface="宋体" panose="02010600030101010101" pitchFamily="2" charset="-122"/>
            </a:endParaRPr>
          </a:p>
          <a:p>
            <a:pPr>
              <a:lnSpc>
                <a:spcPts val="3380"/>
              </a:lnSpc>
            </a:pPr>
            <a:r>
              <a:rPr lang="zh-CN" altLang="en-US" dirty="0">
                <a:solidFill>
                  <a:srgbClr val="002060"/>
                </a:solidFill>
                <a:latin typeface="宋体" panose="02010600030101010101" pitchFamily="2" charset="-122"/>
              </a:rPr>
              <a:t>    要求：选好角度，明确文体，自拟标题；不要套作，不得抄袭；不少于</a:t>
            </a:r>
            <a:r>
              <a:rPr lang="en-US" altLang="zh-CN" dirty="0">
                <a:solidFill>
                  <a:srgbClr val="002060"/>
                </a:solidFill>
                <a:latin typeface="宋体" panose="02010600030101010101" pitchFamily="2" charset="-122"/>
              </a:rPr>
              <a:t>800</a:t>
            </a:r>
            <a:r>
              <a:rPr lang="zh-CN" altLang="en-US" dirty="0">
                <a:solidFill>
                  <a:srgbClr val="002060"/>
                </a:solidFill>
                <a:latin typeface="宋体" panose="02010600030101010101" pitchFamily="2" charset="-122"/>
              </a:rPr>
              <a:t>字。（</a:t>
            </a:r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</a:rPr>
              <a:t>常规要求）</a:t>
            </a:r>
            <a:endParaRPr lang="zh-CN" altLang="en-US" b="1" dirty="0">
              <a:solidFill>
                <a:srgbClr val="C00000"/>
              </a:solidFill>
              <a:latin typeface="-apple-system-fon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图片 97281" descr="2012062509333861[1]"/>
          <p:cNvPicPr>
            <a:picLocks noChangeAspect="1"/>
          </p:cNvPicPr>
          <p:nvPr/>
        </p:nvPicPr>
        <p:blipFill>
          <a:blip r:embed="rId1"/>
          <a:srcRect b="89426"/>
          <a:stretch>
            <a:fillRect/>
          </a:stretch>
        </p:blipFill>
        <p:spPr>
          <a:xfrm>
            <a:off x="1588" y="0"/>
            <a:ext cx="9142412" cy="72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3" name="图片 97282" descr="2012062509333861[1]"/>
          <p:cNvPicPr>
            <a:picLocks noChangeAspect="1"/>
          </p:cNvPicPr>
          <p:nvPr/>
        </p:nvPicPr>
        <p:blipFill>
          <a:blip r:embed="rId2"/>
          <a:srcRect t="89426"/>
          <a:stretch>
            <a:fillRect/>
          </a:stretch>
        </p:blipFill>
        <p:spPr>
          <a:xfrm>
            <a:off x="1588" y="6127750"/>
            <a:ext cx="9142412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4" name="文本框 97283"/>
          <p:cNvSpPr txBox="1"/>
          <p:nvPr/>
        </p:nvSpPr>
        <p:spPr>
          <a:xfrm>
            <a:off x="250825" y="549275"/>
            <a:ext cx="85375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sz="48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衡水中学书写攻关</a:t>
            </a:r>
            <a:endParaRPr lang="zh-CN" altLang="en-US" sz="48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97285" name="文本框 97284"/>
          <p:cNvSpPr txBox="1"/>
          <p:nvPr/>
        </p:nvSpPr>
        <p:spPr>
          <a:xfrm>
            <a:off x="395288" y="2276475"/>
            <a:ext cx="795178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衡水中学书写攻关</a:t>
            </a:r>
            <a:endParaRPr lang="zh-CN" altLang="en-US" sz="4800" b="1" dirty="0">
              <a:solidFill>
                <a:srgbClr val="990099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99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anose="02010600040101010101" pitchFamily="2" charset="-122"/>
              </a:rPr>
              <a:t>攻关目标：</a:t>
            </a:r>
            <a:endParaRPr lang="zh-CN" altLang="en-US" sz="4800" b="1" dirty="0">
              <a:solidFill>
                <a:srgbClr val="990099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anose="02010600040101010101" pitchFamily="2" charset="-122"/>
              </a:rPr>
              <a:t>用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anose="02010600040101010101" pitchFamily="2" charset="-122"/>
              </a:rPr>
              <a:t>合适粗细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anose="02010600040101010101" pitchFamily="2" charset="-122"/>
              </a:rPr>
              <a:t>的笔写出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anose="02010600040101010101" pitchFamily="2" charset="-122"/>
              </a:rPr>
              <a:t>合适大小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anose="02010600040101010101" pitchFamily="2" charset="-122"/>
              </a:rPr>
              <a:t>的让别人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anose="02010600040101010101" pitchFamily="2" charset="-122"/>
              </a:rPr>
              <a:t>看着舒服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anose="02010600040101010101" pitchFamily="2" charset="-122"/>
              </a:rPr>
              <a:t>的字</a:t>
            </a:r>
            <a:endParaRPr lang="zh-CN" altLang="en-US" sz="48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图片 98305" descr="练字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762" y="363538"/>
            <a:ext cx="4411662" cy="5487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07" name="图片 98306" descr="练字后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8488" y="276225"/>
            <a:ext cx="4719637" cy="548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08" name="文本框 98307"/>
          <p:cNvSpPr txBox="1"/>
          <p:nvPr/>
        </p:nvSpPr>
        <p:spPr>
          <a:xfrm>
            <a:off x="577850" y="5851525"/>
            <a:ext cx="3165475" cy="700088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练字前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309" name="文本框 98308"/>
          <p:cNvSpPr txBox="1"/>
          <p:nvPr/>
        </p:nvSpPr>
        <p:spPr>
          <a:xfrm>
            <a:off x="5003800" y="5851525"/>
            <a:ext cx="3165475" cy="700088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练字后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9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标题 9932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sp>
        <p:nvSpPr>
          <p:cNvPr id="99331" name="文本占位符 9933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9332" name="文本框 99331"/>
          <p:cNvSpPr txBox="1"/>
          <p:nvPr/>
        </p:nvSpPr>
        <p:spPr>
          <a:xfrm>
            <a:off x="577850" y="5851525"/>
            <a:ext cx="3165475" cy="700088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练字前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3" name="文本框 99332"/>
          <p:cNvSpPr txBox="1"/>
          <p:nvPr/>
        </p:nvSpPr>
        <p:spPr>
          <a:xfrm>
            <a:off x="5003800" y="5851525"/>
            <a:ext cx="3165475" cy="700088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练字后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99334" name="图片 99333" descr="练习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3" y="0"/>
            <a:ext cx="4514850" cy="559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5" name="图片 99334" descr="练习后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8350" y="1588"/>
            <a:ext cx="4568825" cy="5595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标题 10035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sp>
        <p:nvSpPr>
          <p:cNvPr id="100355" name="文本占位符 10035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0356" name="文本框 100355"/>
          <p:cNvSpPr txBox="1"/>
          <p:nvPr/>
        </p:nvSpPr>
        <p:spPr>
          <a:xfrm>
            <a:off x="577850" y="5851525"/>
            <a:ext cx="3165475" cy="700088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修改前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57" name="文本框 100356"/>
          <p:cNvSpPr txBox="1"/>
          <p:nvPr/>
        </p:nvSpPr>
        <p:spPr>
          <a:xfrm>
            <a:off x="5003800" y="5851525"/>
            <a:ext cx="3165475" cy="700088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修改后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00358" name="图片 100357" descr="修改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162" y="0"/>
            <a:ext cx="4640262" cy="564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9" name="图片 100358" descr="修改后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0" y="1588"/>
            <a:ext cx="4565650" cy="5640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标题 10137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sp>
        <p:nvSpPr>
          <p:cNvPr id="101379" name="文本占位符 10137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1380" name="文本框 101379"/>
          <p:cNvSpPr txBox="1"/>
          <p:nvPr/>
        </p:nvSpPr>
        <p:spPr>
          <a:xfrm>
            <a:off x="577850" y="5851525"/>
            <a:ext cx="3165475" cy="700088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规范前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1381" name="文本框 101380"/>
          <p:cNvSpPr txBox="1"/>
          <p:nvPr/>
        </p:nvSpPr>
        <p:spPr>
          <a:xfrm>
            <a:off x="5003800" y="5851525"/>
            <a:ext cx="3165475" cy="700088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规范后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01382" name="图片 101381" descr="规范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1588"/>
            <a:ext cx="4716463" cy="5849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3" name="图片 101382" descr="规范后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5975" y="0"/>
            <a:ext cx="4483100" cy="585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1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5905500"/>
            <a:ext cx="8229600" cy="1143000"/>
          </a:xfrm>
        </p:spPr>
        <p:txBody>
          <a:bodyPr/>
          <a:lstStyle/>
          <a:p>
            <a:r>
              <a:rPr lang="zh-CN" altLang="en-US" sz="6600">
                <a:solidFill>
                  <a:srgbClr val="FF0000"/>
                </a:solidFill>
                <a:ea typeface="华文行楷" panose="02010800040101010101" pitchFamily="2" charset="-122"/>
              </a:rPr>
              <a:t>优 秀 书 写</a:t>
            </a:r>
            <a:endParaRPr lang="zh-CN" altLang="en-US" sz="6600">
              <a:solidFill>
                <a:srgbClr val="FF0000"/>
              </a:solidFill>
              <a:ea typeface="华文行楷" panose="02010800040101010101" pitchFamily="2" charset="-122"/>
            </a:endParaRPr>
          </a:p>
        </p:txBody>
      </p:sp>
      <p:pic>
        <p:nvPicPr>
          <p:cNvPr id="131075" name="Picture 3" descr="优秀书写四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37"/>
          <a:stretch>
            <a:fillRect/>
          </a:stretch>
        </p:blipFill>
        <p:spPr bwMode="auto">
          <a:xfrm>
            <a:off x="-11113" y="-26988"/>
            <a:ext cx="5902326" cy="592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76" name="Picture 4" descr="优秀书写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26"/>
          <a:stretch>
            <a:fillRect/>
          </a:stretch>
        </p:blipFill>
        <p:spPr bwMode="auto">
          <a:xfrm>
            <a:off x="1085850" y="-26988"/>
            <a:ext cx="5780088" cy="593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77" name="Picture 5" descr="优秀书写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667"/>
          <a:stretch>
            <a:fillRect/>
          </a:stretch>
        </p:blipFill>
        <p:spPr bwMode="auto">
          <a:xfrm>
            <a:off x="2271713" y="-26988"/>
            <a:ext cx="5780087" cy="599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78" name="Picture 6" descr="优秀书写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52"/>
          <a:stretch>
            <a:fillRect/>
          </a:stretch>
        </p:blipFill>
        <p:spPr bwMode="auto">
          <a:xfrm>
            <a:off x="3305175" y="36513"/>
            <a:ext cx="5862638" cy="592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1520" y="420085"/>
            <a:ext cx="8676456" cy="6454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41855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《一路同行，一起追梦》</a:t>
            </a:r>
            <a:endParaRPr lang="zh-CN" altLang="zh-CN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66700" indent="800100"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（包含关键词“同行”“追梦”的论点式对仗式</a:t>
            </a:r>
            <a:r>
              <a:rPr lang="en-US" altLang="zh-CN" sz="28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zh-CN" sz="28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字标题）</a:t>
            </a:r>
            <a:endParaRPr lang="zh-CN" altLang="zh-CN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587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每一个青年都是时代的缩影，每一个小梦都是家国大梦的组成，十八年，祖国伴</a:t>
            </a:r>
            <a:r>
              <a:rPr lang="zh-CN" altLang="zh-CN" sz="2800" spc="4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zh-CN" sz="28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成长，十八年，见证祖国走向辉煌。十八岁的</a:t>
            </a:r>
            <a:r>
              <a:rPr lang="zh-CN" altLang="zh-CN" sz="2800" spc="4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zh-CN" sz="28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，坐在高招考场，为</a:t>
            </a:r>
            <a:r>
              <a:rPr lang="zh-CN" altLang="zh-CN" sz="2800" spc="4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你</a:t>
            </a:r>
            <a:r>
              <a:rPr lang="zh-CN" altLang="zh-CN" sz="28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写下我青春的律动，</a:t>
            </a:r>
            <a:r>
              <a:rPr lang="en-US" altLang="zh-CN" sz="28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2035</a:t>
            </a:r>
            <a:r>
              <a:rPr lang="zh-CN" altLang="zh-CN" sz="28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年，当</a:t>
            </a:r>
            <a:r>
              <a:rPr lang="zh-CN" altLang="zh-CN" sz="2800" spc="4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你</a:t>
            </a:r>
            <a:r>
              <a:rPr lang="zh-CN" altLang="zh-CN" sz="28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开启</a:t>
            </a:r>
            <a:r>
              <a:rPr lang="en-US" altLang="zh-CN" sz="28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时光瓶</a:t>
            </a:r>
            <a:r>
              <a:rPr lang="en-US" altLang="zh-CN" sz="28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，定能听到</a:t>
            </a:r>
            <a:r>
              <a:rPr lang="zh-CN" altLang="zh-CN" sz="2800" spc="4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zh-CN" sz="28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青春的回响：一路同行，一起追梦，携手创造国之辉煌。</a:t>
            </a:r>
            <a:r>
              <a:rPr lang="zh-CN" altLang="zh-CN" sz="28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（第</a:t>
            </a:r>
            <a:r>
              <a:rPr lang="en-US" altLang="zh-CN" sz="28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8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段：精彩导语，一鸣惊人，结尾一句，紧扣标题，将“我”摆在文章显得真切、真实。）</a:t>
            </a:r>
            <a:endParaRPr lang="zh-CN" altLang="zh-CN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1916832"/>
            <a:ext cx="7812360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24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一路同行，一起追梦，</a:t>
            </a:r>
            <a:r>
              <a:rPr lang="zh-CN" altLang="zh-CN" sz="36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我们</a:t>
            </a:r>
            <a:r>
              <a:rPr lang="zh-CN" altLang="zh-CN" sz="36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风雨同舟，众志成城。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（第</a:t>
            </a:r>
            <a:r>
              <a:rPr lang="en-US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段：分论点一“风雨同舟，众志成城”，仿写句式一。）</a:t>
            </a:r>
            <a:endParaRPr lang="zh-CN" altLang="zh-CN" sz="36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27175" y="548680"/>
            <a:ext cx="8820472" cy="5545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9019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2008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年，汶川地震，当时</a:t>
            </a:r>
            <a:r>
              <a:rPr lang="zh-CN" altLang="zh-CN" sz="2400" spc="4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上小学二年级，</a:t>
            </a:r>
            <a:r>
              <a:rPr lang="zh-CN" altLang="zh-CN" sz="2400" spc="4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第一次意识到了生命的脆弱，也第一次认识到了生命的可贵，第一次被</a:t>
            </a:r>
            <a:r>
              <a:rPr lang="en-US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岁男孩小郎铮的敬礼感动到流泪。白岩松说：</a:t>
            </a:r>
            <a:r>
              <a:rPr lang="en-US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感动是能防止人心沙漠化的水。</a:t>
            </a:r>
            <a:r>
              <a:rPr lang="en-US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借此</a:t>
            </a:r>
            <a:r>
              <a:rPr lang="zh-CN" altLang="zh-CN" sz="2400" spc="4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想告诉</a:t>
            </a:r>
            <a:r>
              <a:rPr lang="zh-CN" altLang="zh-CN" sz="2400" spc="4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你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，中国是个向善的国度，善良的种子埋在每个国民的心中：灾后重建人人慷慨解囊，兴办奥运人人争做贡献，扶贫攻坚人人冲锋在前</a:t>
            </a:r>
            <a:r>
              <a:rPr lang="en-US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义行善举春风暖，风雨同舟开大船，</a:t>
            </a:r>
            <a:r>
              <a:rPr lang="zh-CN" altLang="zh-CN" sz="2400" spc="4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你的</a:t>
            </a:r>
            <a:r>
              <a:rPr lang="en-US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2035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年，定也温情暖人间。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（第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段：引用，夹叙夹议，突出文采，句式整齐。——举汶川地震、小郎铮的例子，夹叙夹议，运用排比句式，引用白岩松名言，自创“义行善举春风暖，风雨同舟开大船”警句。）</a:t>
            </a:r>
            <a:endParaRPr lang="zh-CN" altLang="zh-CN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5536" y="1628800"/>
            <a:ext cx="8064896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24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一路同行，一起追梦，我们齐心协力，一起奋斗。</a:t>
            </a:r>
            <a:r>
              <a:rPr lang="en-US" altLang="zh-CN" sz="3600" dirty="0">
                <a:solidFill>
                  <a:srgbClr val="4227C4"/>
                </a:solidFill>
                <a:latin typeface="Calibri" panose="020F0502020204030204" charset="0"/>
                <a:ea typeface="黑体" panose="02010609060101010101" pitchFamily="49" charset="-122"/>
                <a:cs typeface="宋体" panose="02010600030101010101" pitchFamily="2" charset="-122"/>
              </a:rPr>
              <a:t> 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（第</a:t>
            </a:r>
            <a:r>
              <a:rPr lang="en-US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段：分论点二，仿写句式，或引名言，成段独立。）</a:t>
            </a:r>
            <a:endParaRPr lang="zh-CN" altLang="zh-CN" sz="36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9887" y="-4445"/>
            <a:ext cx="8892480" cy="6774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90195" algn="just">
              <a:lnSpc>
                <a:spcPts val="4440"/>
              </a:lnSpc>
              <a:spcAft>
                <a:spcPts val="0"/>
              </a:spcAft>
            </a:pPr>
            <a:r>
              <a:rPr lang="en-US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2013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年，我正为心仪的初中奋斗，天宫一号那场精彩的授课，让我澎湃良久：杂技、陀螺、单摆、水膜</a:t>
            </a:r>
            <a:r>
              <a:rPr lang="en-US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至此，我对神秘宇宙的好奇和对伟大祖国的自豪感一如初心，至今未变。借此我想告诉你，我们有一个强大的祖国：神十一飞天，蛟龙号入海，天眼</a:t>
            </a:r>
            <a:r>
              <a:rPr lang="en-US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fast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投入使用，高铁纵横田野阡陌</a:t>
            </a:r>
            <a:r>
              <a:rPr lang="en-US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我们中国人敢想敢干，齐心协力，同心、同德、同向、同行，美好的生活正在每一个中国人手中创造。正如习总书记所说：幸福是奋斗出来的。你的</a:t>
            </a:r>
            <a:r>
              <a:rPr lang="en-US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2035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年，虽已全面小康，基本实现现代化，但仍需齐心协力，奋斗不止。</a:t>
            </a:r>
            <a:r>
              <a:rPr lang="en-US" altLang="zh-CN" sz="2400" dirty="0">
                <a:solidFill>
                  <a:srgbClr val="4227C4"/>
                </a:solidFill>
                <a:latin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第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段：引用举例，夹叙夹议，突出文采，句式整齐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,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引总书记名言，以天宫一号为例，有“神十一飞天，蛟龙号入海，天眼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fast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投入使用”等点例排比，“同心、同德、同向、同行”即是点题有和其它长句相得益彰，错落有致。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2244060"/>
            <a:ext cx="9144000" cy="328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9019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一路同行，一起追梦，你我携手，共筑未来。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（第</a:t>
            </a:r>
            <a:r>
              <a:rPr lang="en-US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段：分论点三，仿写句式，或引名言，成段独立。仿写句式从“我们</a:t>
            </a:r>
            <a:r>
              <a:rPr lang="en-US" altLang="zh-CN" sz="3600" dirty="0" err="1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xxxx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”变为“你我</a:t>
            </a:r>
            <a:r>
              <a:rPr lang="en-US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xx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”体现一定的灵活性。）</a:t>
            </a:r>
            <a:endParaRPr lang="zh-CN" altLang="zh-CN" sz="36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09907" y="656125"/>
            <a:ext cx="8532440" cy="5545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9019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2035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，你十八刚满，我三十过半。你在你的最佳状态，我在我的人生巅峰。你坐在高招考场云淡风轻，我坐在讲台之上目光炯炯，你书写着你的故事，我思考着我的未来。你肩负着你的梦想，我为你的梦想插上翅膀。那时我仍想告诉你：你的梦想就是祖国的梦想，你的未来就是祖国的未来。这是一种亘古不变的情怀，从你到我，指向未来。</a:t>
            </a:r>
            <a:r>
              <a:rPr lang="en-US" altLang="zh-CN" sz="2400" dirty="0">
                <a:solidFill>
                  <a:srgbClr val="4227C4"/>
                </a:solidFill>
                <a:latin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第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7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段：引用举例，夹叙夹议，突出文采，句式整齐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,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本文第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段和第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7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段已经相当充实饱满，第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7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段少了些引用和举例，转而议论和抒情为主了。该段第一人称和第三人称的使用，能很好落实本次作文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代际沟通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的驱动任务。）</a:t>
            </a:r>
            <a:endParaRPr lang="zh-CN" altLang="zh-CN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1844824"/>
            <a:ext cx="8892480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4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你我携起手来：一路同行，一起追梦，肩负使命，为国圆梦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！</a:t>
            </a:r>
            <a:r>
              <a:rPr lang="en-US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第</a:t>
            </a:r>
            <a:r>
              <a:rPr lang="en-US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段：呼告倡议，精炼结尾，呼应标题，收束全篇。</a:t>
            </a:r>
            <a:r>
              <a:rPr lang="en-US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36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7" y="0"/>
            <a:ext cx="8424937" cy="6809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algn="just">
              <a:lnSpc>
                <a:spcPts val="334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</a:t>
            </a:r>
            <a:r>
              <a:rPr lang="zh-CN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真题链接三：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2018</a:t>
            </a:r>
            <a:r>
              <a:rPr lang="zh-CN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年“博雅闻道”联考题</a:t>
            </a:r>
            <a:endParaRPr lang="zh-CN" altLang="zh-CN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34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cs typeface="宋体" panose="02010600030101010101" pitchFamily="2" charset="-122"/>
              </a:rPr>
              <a:t>22.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阅读下面的材料，根据要求写作。</a:t>
            </a:r>
            <a:endParaRPr lang="zh-CN" altLang="zh-CN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58775" algn="just">
              <a:lnSpc>
                <a:spcPts val="3340"/>
              </a:lnSpc>
              <a:spcAft>
                <a:spcPts val="0"/>
              </a:spcAft>
            </a:pP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白日不到处，青春恰自来。苔花如米小，也学牡丹开。</a:t>
            </a:r>
            <a:r>
              <a:rPr lang="en-US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清</a:t>
            </a:r>
            <a:r>
              <a:rPr lang="en-US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-</a:t>
            </a: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袁枚《苔》</a:t>
            </a:r>
            <a:endParaRPr lang="zh-CN" altLang="zh-CN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58775" algn="just">
              <a:lnSpc>
                <a:spcPts val="3340"/>
              </a:lnSpc>
              <a:spcAft>
                <a:spcPts val="0"/>
              </a:spcAft>
            </a:pP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青年时期是要做一点什么事情及变成一个什么样人的一种时机。</a:t>
            </a:r>
            <a:r>
              <a:rPr lang="en-US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曼色尔</a:t>
            </a:r>
            <a:endParaRPr lang="zh-CN" altLang="zh-CN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58775" algn="just">
              <a:lnSpc>
                <a:spcPts val="3340"/>
              </a:lnSpc>
              <a:spcAft>
                <a:spcPts val="0"/>
              </a:spcAft>
            </a:pP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青年之字典，无</a:t>
            </a:r>
            <a:r>
              <a:rPr lang="en-US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困难</a:t>
            </a:r>
            <a:r>
              <a:rPr lang="en-US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之字</a:t>
            </a:r>
            <a:r>
              <a:rPr lang="en-US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;</a:t>
            </a: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青年之口头，无</a:t>
            </a:r>
            <a:r>
              <a:rPr lang="en-US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障碍</a:t>
            </a:r>
            <a:r>
              <a:rPr lang="en-US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之语。</a:t>
            </a:r>
            <a:r>
              <a:rPr lang="en-US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李大钊</a:t>
            </a:r>
            <a:endParaRPr lang="zh-CN" altLang="zh-CN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58775" algn="just">
              <a:lnSpc>
                <a:spcPts val="3340"/>
              </a:lnSpc>
              <a:spcAft>
                <a:spcPts val="0"/>
              </a:spcAft>
            </a:pP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青年兴则国家兴，青年强则国家强。</a:t>
            </a:r>
            <a:r>
              <a:rPr lang="en-US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习</a:t>
            </a:r>
            <a:r>
              <a:rPr lang="zh-CN" altLang="zh-CN" sz="2400" spc="4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近平</a:t>
            </a:r>
            <a:endParaRPr lang="zh-CN" altLang="zh-CN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58775" algn="just">
              <a:lnSpc>
                <a:spcPts val="3340"/>
              </a:lnSpc>
              <a:spcAft>
                <a:spcPts val="0"/>
              </a:spcAft>
            </a:pP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我们青年人获得了历史性机遇，离不开国家提供的广阔舞台。</a:t>
            </a:r>
            <a:r>
              <a:rPr lang="en-US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王硕威</a:t>
            </a:r>
            <a:r>
              <a:rPr lang="en-US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国产航母总体副总设计师，中国青年</a:t>
            </a:r>
            <a:r>
              <a:rPr lang="en-US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五四</a:t>
            </a:r>
            <a:r>
              <a:rPr lang="en-US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奖章获得者</a:t>
            </a:r>
            <a:r>
              <a:rPr lang="en-US" altLang="zh-CN" sz="2400" spc="40" dirty="0">
                <a:solidFill>
                  <a:srgbClr val="000000"/>
                </a:solidFill>
                <a:latin typeface="楷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33375" algn="just">
              <a:lnSpc>
                <a:spcPts val="3340"/>
              </a:lnSpc>
              <a:spcAft>
                <a:spcPts val="0"/>
              </a:spcAft>
            </a:pP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作为新时代的青年人，这些材料触发了你怎样的联想和思考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请据此写一篇文章。要求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选好角度，确定立意，明确文体，自拟标题，不要套作，不得抄袭，不得泄露个人信息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不少于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800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字。</a:t>
            </a:r>
            <a:endParaRPr lang="zh-CN" altLang="zh-CN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45911" y="0"/>
            <a:ext cx="8460432" cy="5176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《青春向阳，小我有梦》</a:t>
            </a:r>
            <a:endParaRPr lang="zh-CN" altLang="zh-CN" sz="32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（包含关键词“青春”“梦”的论点式对仗</a:t>
            </a:r>
            <a:r>
              <a:rPr lang="en-US" altLang="zh-CN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zh-CN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字标题）</a:t>
            </a:r>
            <a:endParaRPr lang="zh-CN" altLang="zh-CN" sz="32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长在白日下，走进青春期，嗓音不再尖细，下巴有了微须，如今的我十八岁，正青春。青春向阳比苔米幸运，芳华锦绣如牡丹盛开，富强祖国伴我成长，机遇如花随时绽放，作为时代青年，不应止于诗和远方，苔米小我，也要胸怀家国天下。</a:t>
            </a:r>
            <a:r>
              <a:rPr lang="zh-CN" altLang="zh-CN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（第</a:t>
            </a:r>
            <a:r>
              <a:rPr lang="en-US" altLang="zh-CN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段：精彩导语，一鸣惊人，结尾一句，紧扣标题，尽可能选用标题和所给名句中的关键词，来突出中心。将“我”摆在文中，让文章真实、真切，有温度。）</a:t>
            </a:r>
            <a:endParaRPr lang="zh-CN" altLang="zh-CN" sz="32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5536" y="1340768"/>
            <a:ext cx="8748464" cy="328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青春向阳，困难不可阻挡，暗夜亦能发光，在绝望中寻找希望，为祖国贡献青春力量。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（第</a:t>
            </a:r>
            <a:r>
              <a:rPr lang="en-US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段：分论点一：面对逆境，积聚青春能量，心怀家国天下。）</a:t>
            </a:r>
            <a:endParaRPr lang="zh-CN" altLang="zh-CN" sz="36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32656"/>
            <a:ext cx="8856984" cy="6203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3000"/>
              </a:lnSpc>
              <a:spcAft>
                <a:spcPts val="0"/>
              </a:spcAft>
            </a:pPr>
            <a:r>
              <a:rPr lang="zh-CN" altLang="zh-CN" sz="2400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李大钊说：“青年之字典，无‘困难’二字；青年之口头，无‘障碍’之语。”是的，多少意志坚强的青年，用热血去浇灌青春，使得青春之林，芳华锦绣。</a:t>
            </a:r>
            <a:r>
              <a:rPr lang="en-US" altLang="zh-CN" sz="2400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2011</a:t>
            </a:r>
            <a:r>
              <a:rPr lang="zh-CN" altLang="zh-CN" sz="2400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年，</a:t>
            </a:r>
            <a:r>
              <a:rPr lang="en-US" altLang="zh-CN" sz="2400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17</a:t>
            </a:r>
            <a:r>
              <a:rPr lang="zh-CN" altLang="zh-CN" sz="2400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岁的孟佩杰背着养母上大学，感动了中国，她白天在学校餐厅打工，晚上到校外家教，得空就给养母喂饭、煎药、洗衣、梳头，整天忙得像打仗。影视演员王宝强，从名不见经传的群演、啥都肯做的替身，到家喻户晓的明星、身价过亿的富豪，他一直努力在奋斗的路上，为拍好《士兵突击》中许三多的</a:t>
            </a:r>
            <a:r>
              <a:rPr lang="en-US" altLang="zh-CN" sz="2400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333</a:t>
            </a:r>
            <a:r>
              <a:rPr lang="zh-CN" altLang="zh-CN" sz="2400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个单杠大回环，王宝强的手上磨掉一大块皮，也不肯打绷带，直到把镜头拍完，就算家庭风波闹的沸沸扬扬，他始终没有被困难打败。年轻的马云，考了三次大学都失败了，申请了</a:t>
            </a:r>
            <a:r>
              <a:rPr lang="en-US" altLang="zh-CN" sz="2400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zh-CN" sz="2400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次哈佛也都以失败告终，应聘工作，因为相貌被拒绝了</a:t>
            </a:r>
            <a:r>
              <a:rPr lang="en-US" altLang="zh-CN" sz="2400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zh-CN" sz="2400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次，做互联网，和三四十个人谈投资，都全都被拒绝了……后来马云说：“最好的资本是我还年轻，容许犯足够多的错误，跌倒，再站起来。”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（第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段：引用材料所给李大钊名言，接着夹叙夹议——举孟佩杰、王宝强和马云的例子和名言。）</a:t>
            </a:r>
            <a:endParaRPr lang="zh-CN" altLang="zh-CN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83568" y="1556792"/>
            <a:ext cx="8064896" cy="328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青春向阳，逆境远离佛系，顺境不惰不狂，好风凭借力，送我青云上。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（第</a:t>
            </a:r>
            <a:r>
              <a:rPr lang="en-US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段：分论点二——身处顺境，要端正态度做自己，借助外力快成长。）</a:t>
            </a:r>
            <a:endParaRPr lang="zh-CN" altLang="zh-CN" sz="36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76672"/>
            <a:ext cx="8964488" cy="5818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ts val="3000"/>
              </a:lnSpc>
              <a:spcAft>
                <a:spcPts val="0"/>
              </a:spcAft>
            </a:pPr>
            <a:r>
              <a:rPr lang="zh-CN" altLang="zh-CN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青的祖国风鹏正举，因而，当代的年轻人大多出生在小康的家庭，过着富足日子，一路花香，一路阳光，一路风景。于是有些年轻人在安逸的环境中迷失了自己。开车撞人，飞扬跋扈的李天一，吸食毒品、醉生梦死的柯震东，“宁愿坐在宝马车里哭，也不愿坐在自行车上笑”的拜金女马诺，还有那些“心如止水”放弃了奋斗的“佛系青年”，得过且过、沉溺游戏的“三和大神”……该奋斗的年纪却选择了安逸，直叫人唏嘘不已。对于青年来说，往前一步是幸福，往后一步是孤独，拼搏和青春更配，奋斗的青春最美。正如曼色尔说：“青年时期是要做一点什么事情及变成一个什么样人的一种时机。”，时机已过，万事蹉跎。</a:t>
            </a:r>
            <a:r>
              <a:rPr lang="zh-CN" altLang="zh-CN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（第</a:t>
            </a:r>
            <a:r>
              <a:rPr lang="en-US" altLang="zh-CN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：引用举例，夹叙夹议，突出文采，句式整齐。引材料所给曼色尔的名言，以李天一，柯震东，马诺，佛系青年，三和大神作点例排比，“一路花香，一路阳光，一路风景”“时机已过，万事蹉跎”等短句其它长句相得益彰，错落有致。）</a:t>
            </a:r>
            <a:endParaRPr lang="zh-CN" altLang="zh-CN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1052736"/>
            <a:ext cx="8532440" cy="3670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青春向阳，不负芳华，格物致知正心诚意，修身齐家治国平天下。</a:t>
            </a:r>
            <a:r>
              <a:rPr lang="zh-CN" altLang="zh-CN" sz="32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（第</a:t>
            </a:r>
            <a:r>
              <a:rPr lang="en-US" altLang="zh-CN" sz="32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32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段：分论点三，仿写句式，或引名言，成段独立。仿写句子，不拘泥于原来的句式，体现一定的灵活性，在内容上有递进。）</a:t>
            </a:r>
            <a:endParaRPr lang="zh-CN" altLang="zh-CN" sz="32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09907" y="656125"/>
            <a:ext cx="8532440" cy="5545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勤劳的父母抛青春，洒热血给了我们一个安乐的童年，如果我们放弃了奋斗，如何给父母一个踏实的晚年？富强的祖国给了我们一个充满历史机遇的青年时代，年轻的我们如果不把握机遇格物、致知、正心、诚意，如何修身、齐家、治国、平天下？年轻的我们只有为了梦想砥砺前行，未来的祖国才能芳华依旧，岁月静好！因为，“青年兴则国家兴，青年强则国家强。”——习 近平。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（第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7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段，开头连续反问，增加气势和文采。本文第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段和第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7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段已经相当充实饱满，第</a:t>
            </a:r>
            <a:r>
              <a:rPr lang="en-US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7</a:t>
            </a:r>
            <a:r>
              <a:rPr lang="zh-CN" altLang="zh-CN" sz="24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段少了些引用和举例，转而议论和抒情为主了。结尾引用原材料习总书记名言。将“我们”摆在文中，便于抒发真情。）</a:t>
            </a:r>
            <a:endParaRPr lang="zh-CN" altLang="zh-CN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445"/>
            <a:ext cx="9152255" cy="68668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5536" y="1628800"/>
            <a:ext cx="8748464" cy="328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75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十八岁，风华正茂，年岁正美，苔米如我向阳开，走向国家大舞台！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（第</a:t>
            </a:r>
            <a:r>
              <a:rPr lang="en-US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zh-CN" sz="3600" dirty="0">
                <a:solidFill>
                  <a:srgbClr val="4227C4"/>
                </a:solidFill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段：呼告倡议，精炼结尾，呼应标题和开头，收束全篇。）</a:t>
            </a:r>
            <a:endParaRPr lang="zh-CN" altLang="zh-CN" sz="36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6900</Words>
  <Application>WPS 演示</Application>
  <PresentationFormat>全屏显示(4:3)</PresentationFormat>
  <Paragraphs>138</Paragraphs>
  <Slides>113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113</vt:i4>
      </vt:variant>
    </vt:vector>
  </HeadingPairs>
  <TitlesOfParts>
    <vt:vector size="134" baseType="lpstr">
      <vt:lpstr>Arial</vt:lpstr>
      <vt:lpstr>宋体</vt:lpstr>
      <vt:lpstr>Wingdings</vt:lpstr>
      <vt:lpstr>微软雅黑</vt:lpstr>
      <vt:lpstr>Arial Unicode MS</vt:lpstr>
      <vt:lpstr>Calibri</vt:lpstr>
      <vt:lpstr>DengXian</vt:lpstr>
      <vt:lpstr>Times New Roman</vt:lpstr>
      <vt:lpstr>等线</vt:lpstr>
      <vt:lpstr>Heiti SC Medium</vt:lpstr>
      <vt:lpstr>-apple-system-font</vt:lpstr>
      <vt:lpstr>黑体</vt:lpstr>
      <vt:lpstr>华文细黑</vt:lpstr>
      <vt:lpstr>华文行楷</vt:lpstr>
      <vt:lpstr>楷体</vt:lpstr>
      <vt:lpstr>Segoe Print</vt:lpstr>
      <vt:lpstr>-apple-system-font</vt:lpstr>
      <vt:lpstr>DengXian</vt:lpstr>
      <vt:lpstr>Heiti SC Medium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优 秀 书 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第三次作文讲评</dc:title>
  <dc:creator>侯巍</dc:creator>
  <dc:subject>如何使用事实论据</dc:subject>
  <cp:lastModifiedBy>侯现斌</cp:lastModifiedBy>
  <cp:revision>77</cp:revision>
  <dcterms:created xsi:type="dcterms:W3CDTF">2009-03-26T14:33:00Z</dcterms:created>
  <dcterms:modified xsi:type="dcterms:W3CDTF">2020-04-02T14:55:53Z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2052-11.3.0.9221</vt:lpwstr>
  </property>
</Properties>
</file>