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Default Extension="wdp" ContentType="image/vnd.ms-photo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418" r:id="rId2"/>
    <p:sldId id="422" r:id="rId3"/>
    <p:sldId id="419" r:id="rId4"/>
    <p:sldId id="420" r:id="rId5"/>
    <p:sldId id="435" r:id="rId6"/>
    <p:sldId id="424" r:id="rId7"/>
    <p:sldId id="423" r:id="rId8"/>
    <p:sldId id="391" r:id="rId9"/>
    <p:sldId id="443" r:id="rId10"/>
    <p:sldId id="425" r:id="rId11"/>
    <p:sldId id="432" r:id="rId12"/>
    <p:sldId id="445" r:id="rId13"/>
    <p:sldId id="426" r:id="rId14"/>
    <p:sldId id="444" r:id="rId15"/>
    <p:sldId id="417" r:id="rId16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E0000"/>
    <a:srgbClr val="0049C0"/>
    <a:srgbClr val="000000"/>
    <a:srgbClr val="640000"/>
    <a:srgbClr val="FFDC79"/>
    <a:srgbClr val="FFFF99"/>
    <a:srgbClr val="6699FF"/>
    <a:srgbClr val="2839DE"/>
    <a:srgbClr val="3366FF"/>
    <a:srgbClr val="FABE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6667" autoAdjust="0"/>
    <p:restoredTop sz="94660"/>
  </p:normalViewPr>
  <p:slideViewPr>
    <p:cSldViewPr>
      <p:cViewPr>
        <p:scale>
          <a:sx n="106" d="100"/>
          <a:sy n="106" d="100"/>
        </p:scale>
        <p:origin x="-1128" y="-696"/>
      </p:cViewPr>
      <p:guideLst>
        <p:guide orient="horz" pos="1656"/>
        <p:guide pos="2855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6" d="100"/>
          <a:sy n="86" d="100"/>
        </p:scale>
        <p:origin x="-3846" y="-78"/>
      </p:cViewPr>
      <p:guideLst>
        <p:guide orient="horz" pos="2945"/>
        <p:guide pos="2141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BA4C216-D1FB-4108-938B-49CB3B9747A2}" type="datetimeFigureOut">
              <a:rPr lang="zh-CN" altLang="en-US" smtClean="0"/>
              <a:pPr/>
              <a:t>2016/11/4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400670-D118-4EBF-94B1-10C433A6B49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A9723DE-640F-4CD1-B176-43376BAA7F01}" type="datetimeFigureOut">
              <a:rPr lang="zh-CN" altLang="en-US" smtClean="0"/>
              <a:pPr/>
              <a:t>2016/11/4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DCF3715-199A-4C21-A6D5-0695ED278C7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6" name="Picture 14" descr="image 680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1"/>
            <a:ext cx="9144000" cy="5143500"/>
          </a:xfrm>
          <a:prstGeom prst="rect">
            <a:avLst/>
          </a:prstGeom>
          <a:noFill/>
        </p:spPr>
      </p:pic>
      <p:pic>
        <p:nvPicPr>
          <p:cNvPr id="40" name="Picture 7" descr="C:\Users\Thinkpad\Desktop\65.png"/>
          <p:cNvPicPr>
            <a:picLocks noChangeAspect="1" noChangeArrowheads="1"/>
          </p:cNvPicPr>
          <p:nvPr userDrawn="1"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778" t="10614" r="7916" b="33107"/>
          <a:stretch>
            <a:fillRect/>
          </a:stretch>
        </p:blipFill>
        <p:spPr bwMode="auto">
          <a:xfrm>
            <a:off x="711200" y="546100"/>
            <a:ext cx="7708900" cy="2895600"/>
          </a:xfrm>
          <a:prstGeom prst="rect">
            <a:avLst/>
          </a:prstGeom>
          <a:noFill/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93" name="Picture 5" descr="C:\Users\Thinkpad\Desktop\12345.png"/>
          <p:cNvPicPr>
            <a:picLocks noChangeAspect="1" noChangeArrowheads="1"/>
          </p:cNvPicPr>
          <p:nvPr userDrawn="1"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77778" b="77291"/>
          <a:stretch>
            <a:fillRect/>
          </a:stretch>
        </p:blipFill>
        <p:spPr bwMode="auto">
          <a:xfrm>
            <a:off x="-1" y="-1"/>
            <a:ext cx="2401661" cy="13809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94" name="Picture 23" descr="67"/>
          <p:cNvPicPr>
            <a:picLocks noChangeAspect="1" noChangeArrowheads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98798" y="3512439"/>
            <a:ext cx="722461" cy="16326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05" name="文本框 259073"/>
          <p:cNvSpPr txBox="1">
            <a:spLocks noChangeArrowheads="1"/>
          </p:cNvSpPr>
          <p:nvPr userDrawn="1"/>
        </p:nvSpPr>
        <p:spPr bwMode="auto">
          <a:xfrm>
            <a:off x="1258888" y="981075"/>
            <a:ext cx="7148512" cy="973138"/>
          </a:xfrm>
          <a:prstGeom prst="rect">
            <a:avLst/>
          </a:prstGeom>
          <a:noFill/>
          <a:ln w="12700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5400" b="0" dirty="0">
                <a:solidFill>
                  <a:srgbClr val="FF9933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  </a:t>
            </a:r>
            <a:r>
              <a:rPr lang="zh-CN" altLang="en-US" sz="5400" dirty="0">
                <a:solidFill>
                  <a:schemeClr val="tx2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以意逆志   以志激情</a:t>
            </a:r>
          </a:p>
        </p:txBody>
      </p:sp>
      <p:sp>
        <p:nvSpPr>
          <p:cNvPr id="106" name="文本框 259086"/>
          <p:cNvSpPr txBox="1">
            <a:spLocks noChangeArrowheads="1"/>
          </p:cNvSpPr>
          <p:nvPr userDrawn="1"/>
        </p:nvSpPr>
        <p:spPr bwMode="auto">
          <a:xfrm>
            <a:off x="3060701" y="2420938"/>
            <a:ext cx="4654572" cy="369332"/>
          </a:xfrm>
          <a:prstGeom prst="rect">
            <a:avLst/>
          </a:prstGeom>
          <a:noFill/>
          <a:ln w="9525">
            <a:noFill/>
            <a:miter lim="800000"/>
          </a:ln>
          <a:effectLst>
            <a:prstShdw prst="shdw17" dist="17961" dir="2700000">
              <a:schemeClr val="bg2"/>
            </a:prstShdw>
          </a:effec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dirty="0"/>
              <a:t>                       </a:t>
            </a:r>
            <a:r>
              <a:rPr lang="en-US" altLang="zh-CN" dirty="0">
                <a:solidFill>
                  <a:schemeClr val="tx2"/>
                </a:solidFill>
              </a:rPr>
              <a:t>——《</a:t>
            </a:r>
            <a:r>
              <a:rPr lang="zh-CN" altLang="zh-CN" dirty="0">
                <a:solidFill>
                  <a:schemeClr val="tx2"/>
                </a:solidFill>
              </a:rPr>
              <a:t>沁园春 长沙</a:t>
            </a:r>
            <a:r>
              <a:rPr lang="en-US" altLang="zh-CN" dirty="0">
                <a:solidFill>
                  <a:schemeClr val="tx2"/>
                </a:solidFill>
              </a:rPr>
              <a:t>》</a:t>
            </a:r>
            <a:r>
              <a:rPr lang="zh-CN" altLang="en-US" dirty="0">
                <a:solidFill>
                  <a:schemeClr val="tx2"/>
                </a:solidFill>
              </a:rPr>
              <a:t>说课</a:t>
            </a:r>
          </a:p>
        </p:txBody>
      </p:sp>
    </p:spTree>
  </p:cSld>
  <p:clrMapOvr>
    <a:masterClrMapping/>
  </p:clrMapOvr>
  <p:transition spd="slow" advClick="0" advTm="0"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5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3" presetClass="entr" presetSubtype="1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500"/>
                            </p:stCondLst>
                            <p:childTnLst>
                              <p:par>
                                <p:cTn id="2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5" grpId="1"/>
      <p:bldP spid="106" grpId="0"/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C:\Users\Thinkpad\Desktop\26.png"/>
          <p:cNvPicPr>
            <a:picLocks noChangeAspect="1" noChangeArrowheads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88437"/>
          <a:stretch>
            <a:fillRect/>
          </a:stretch>
        </p:blipFill>
        <p:spPr bwMode="auto">
          <a:xfrm>
            <a:off x="0" y="0"/>
            <a:ext cx="9144000" cy="5949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1" descr="image 755"/>
          <p:cNvPicPr>
            <a:picLocks noChangeAspect="1" noChangeArrowheads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-428660" y="-214332"/>
            <a:ext cx="10133691" cy="5929354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0">
    <p:push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C:\Users\Thinkpad\Desktop\26.png"/>
          <p:cNvPicPr>
            <a:picLocks noChangeAspect="1" noChangeArrowheads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88437"/>
          <a:stretch>
            <a:fillRect/>
          </a:stretch>
        </p:blipFill>
        <p:spPr bwMode="auto">
          <a:xfrm>
            <a:off x="0" y="0"/>
            <a:ext cx="9144000" cy="5949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1" descr="image 755"/>
          <p:cNvPicPr>
            <a:picLocks noChangeAspect="1" noChangeArrowheads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-428660" y="-214332"/>
            <a:ext cx="10133691" cy="5929354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0">
    <p:push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 userDrawn="1"/>
        </p:nvGrpSpPr>
        <p:grpSpPr>
          <a:xfrm>
            <a:off x="107504" y="71250"/>
            <a:ext cx="3223069" cy="736864"/>
            <a:chOff x="360058" y="334939"/>
            <a:chExt cx="2141637" cy="335414"/>
          </a:xfrm>
        </p:grpSpPr>
        <p:pic>
          <p:nvPicPr>
            <p:cNvPr id="12" name="Picture 4" descr="C:\Users\Thinkpad\Desktop\245.png"/>
            <p:cNvPicPr>
              <a:picLocks noChangeAspect="1" noChangeArrowheads="1"/>
            </p:cNvPicPr>
            <p:nvPr userDrawn="1"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3473" t="3702" r="57500" b="82968"/>
            <a:stretch>
              <a:fillRect/>
            </a:stretch>
          </p:blipFill>
          <p:spPr bwMode="auto">
            <a:xfrm>
              <a:off x="360058" y="334939"/>
              <a:ext cx="2141637" cy="33541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" name="矩形 12"/>
            <p:cNvSpPr/>
            <p:nvPr userDrawn="1"/>
          </p:nvSpPr>
          <p:spPr>
            <a:xfrm>
              <a:off x="471003" y="414288"/>
              <a:ext cx="1060037" cy="18212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zh-CN" sz="2000" dirty="0" smtClean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沁园春 长沙</a:t>
              </a:r>
              <a:endParaRPr lang="zh-CN" altLang="en-US" sz="20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3" descr="C:\Users\Thinkpad\Desktop\26.png"/>
          <p:cNvPicPr>
            <a:picLocks noChangeAspect="1" noChangeArrowheads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88437"/>
          <a:stretch>
            <a:fillRect/>
          </a:stretch>
        </p:blipFill>
        <p:spPr bwMode="auto">
          <a:xfrm>
            <a:off x="0" y="0"/>
            <a:ext cx="9144000" cy="5949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31" descr="image 755"/>
          <p:cNvPicPr>
            <a:picLocks noChangeAspect="1" noChangeArrowheads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-428660" y="-214332"/>
            <a:ext cx="10133691" cy="5929354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4" descr="image 680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1"/>
            <a:ext cx="9144000" cy="5143500"/>
          </a:xfrm>
          <a:prstGeom prst="rect">
            <a:avLst/>
          </a:prstGeom>
          <a:noFill/>
        </p:spPr>
      </p:pic>
      <p:pic>
        <p:nvPicPr>
          <p:cNvPr id="137" name="Picture 7" descr="C:\Users\Thinkpad\Desktop\65.png"/>
          <p:cNvPicPr>
            <a:picLocks noChangeAspect="1" noChangeArrowheads="1"/>
          </p:cNvPicPr>
          <p:nvPr userDrawn="1"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778" t="10614" r="7916" b="33107"/>
          <a:stretch>
            <a:fillRect/>
          </a:stretch>
        </p:blipFill>
        <p:spPr bwMode="auto">
          <a:xfrm>
            <a:off x="711200" y="546100"/>
            <a:ext cx="7708900" cy="2895600"/>
          </a:xfrm>
          <a:prstGeom prst="rect">
            <a:avLst/>
          </a:prstGeom>
          <a:noFill/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59" name="Picture 5" descr="C:\Users\Thinkpad\Desktop\12345.png"/>
          <p:cNvPicPr>
            <a:picLocks noChangeAspect="1" noChangeArrowheads="1"/>
          </p:cNvPicPr>
          <p:nvPr userDrawn="1"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77778" b="77291"/>
          <a:stretch>
            <a:fillRect/>
          </a:stretch>
        </p:blipFill>
        <p:spPr bwMode="auto">
          <a:xfrm>
            <a:off x="-1" y="-1"/>
            <a:ext cx="2401661" cy="13809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60" name="Picture 23" descr="67"/>
          <p:cNvPicPr>
            <a:picLocks noChangeAspect="1" noChangeArrowheads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98798" y="3512439"/>
            <a:ext cx="722461" cy="16326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 advClick="0" advTm="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5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16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C:\Users\Thinkpad\Desktop\26.png"/>
          <p:cNvPicPr>
            <a:picLocks noChangeAspect="1" noChangeArrowheads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88437"/>
          <a:stretch>
            <a:fillRect/>
          </a:stretch>
        </p:blipFill>
        <p:spPr bwMode="auto">
          <a:xfrm>
            <a:off x="0" y="0"/>
            <a:ext cx="9144000" cy="5949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1" descr="image 755"/>
          <p:cNvPicPr>
            <a:picLocks noChangeAspect="1" noChangeArrowheads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-428660" y="-214332"/>
            <a:ext cx="10133691" cy="5929354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0">
    <p:push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C:\Users\Thinkpad\Desktop\26.png"/>
          <p:cNvPicPr>
            <a:picLocks noChangeAspect="1" noChangeArrowheads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88437"/>
          <a:stretch>
            <a:fillRect/>
          </a:stretch>
        </p:blipFill>
        <p:spPr bwMode="auto">
          <a:xfrm>
            <a:off x="0" y="0"/>
            <a:ext cx="9144000" cy="5949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1" descr="image 755"/>
          <p:cNvPicPr>
            <a:picLocks noChangeAspect="1" noChangeArrowheads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-428660" y="-214332"/>
            <a:ext cx="10133691" cy="5929354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0">
    <p:push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C:\Users\Thinkpad\Desktop\26.png"/>
          <p:cNvPicPr>
            <a:picLocks noChangeAspect="1" noChangeArrowheads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88437"/>
          <a:stretch>
            <a:fillRect/>
          </a:stretch>
        </p:blipFill>
        <p:spPr bwMode="auto">
          <a:xfrm>
            <a:off x="0" y="0"/>
            <a:ext cx="9144000" cy="5949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1" descr="image 755"/>
          <p:cNvPicPr>
            <a:picLocks noChangeAspect="1" noChangeArrowheads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-428660" y="-214332"/>
            <a:ext cx="10133691" cy="5929354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0">
    <p:push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C:\Users\Thinkpad\Desktop\26.png"/>
          <p:cNvPicPr>
            <a:picLocks noChangeAspect="1" noChangeArrowheads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88437"/>
          <a:stretch>
            <a:fillRect/>
          </a:stretch>
        </p:blipFill>
        <p:spPr bwMode="auto">
          <a:xfrm>
            <a:off x="0" y="0"/>
            <a:ext cx="9144000" cy="5949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1" descr="image 755"/>
          <p:cNvPicPr>
            <a:picLocks noChangeAspect="1" noChangeArrowheads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-428660" y="-214332"/>
            <a:ext cx="10133691" cy="5929354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0">
    <p:push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C:\Users\Thinkpad\Desktop\26.png"/>
          <p:cNvPicPr>
            <a:picLocks noChangeAspect="1" noChangeArrowheads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88437"/>
          <a:stretch>
            <a:fillRect/>
          </a:stretch>
        </p:blipFill>
        <p:spPr bwMode="auto">
          <a:xfrm>
            <a:off x="0" y="0"/>
            <a:ext cx="9144000" cy="5949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1" descr="image 755"/>
          <p:cNvPicPr>
            <a:picLocks noChangeAspect="1" noChangeArrowheads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-428660" y="-214332"/>
            <a:ext cx="10133691" cy="5929354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0">
    <p:push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 advClick="0" advTm="0">
    <p:push/>
  </p:transition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9.jpeg"/><Relationship Id="rId4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8.xml"/><Relationship Id="rId1" Type="http://schemas.openxmlformats.org/officeDocument/2006/relationships/audio" Target="file:///C:\Users\Administrator\Desktop\&#27777;&#22253;&#26149;&#38271;&#27801;&#35762;&#35838;%20-%20&#21103;&#26412;\&#22812;&#26354;-&#32918;&#37030;(&#19990;&#30028;&#33879;&#21517;&#38050;&#29748;&#26354;).mp3" TargetMode="External"/><Relationship Id="rId4" Type="http://schemas.openxmlformats.org/officeDocument/2006/relationships/image" Target="../media/image1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8.xml"/><Relationship Id="rId1" Type="http://schemas.openxmlformats.org/officeDocument/2006/relationships/video" Target="file:///C:\Users\Administrator\Desktop\&#27777;&#22253;&#26149;&#38271;&#27801;&#35762;&#35838;%20-%20&#21103;&#26412;\&#25130;&#21462;.mp4" TargetMode="External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1" descr="image 75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7899487" y="420672"/>
            <a:ext cx="9376225" cy="4968000"/>
          </a:xfrm>
          <a:prstGeom prst="rect">
            <a:avLst/>
          </a:prstGeom>
          <a:noFill/>
        </p:spPr>
      </p:pic>
      <p:pic>
        <p:nvPicPr>
          <p:cNvPr id="8" name="图片 1" descr="245840244669102646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2588900" y="1643056"/>
            <a:ext cx="2160240" cy="2445757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  <a:headEnd/>
            <a:tailEnd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64" y="681024"/>
            <a:ext cx="627533" cy="446012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文本框 259073"/>
          <p:cNvSpPr txBox="1">
            <a:spLocks noChangeArrowheads="1"/>
          </p:cNvSpPr>
          <p:nvPr/>
        </p:nvSpPr>
        <p:spPr bwMode="auto">
          <a:xfrm>
            <a:off x="1356296" y="2315642"/>
            <a:ext cx="4968552" cy="2169825"/>
          </a:xfrm>
          <a:prstGeom prst="rect">
            <a:avLst/>
          </a:prstGeom>
          <a:noFill/>
          <a:ln w="12700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5400" dirty="0" smtClean="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沁园春 长沙</a:t>
            </a:r>
            <a:endParaRPr lang="en-US" altLang="zh-CN" sz="5400" dirty="0">
              <a:solidFill>
                <a:srgbClr val="FF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5400" dirty="0" smtClean="0">
                <a:latin typeface="隶书" panose="02010509060101010101" pitchFamily="49" charset="-122"/>
                <a:ea typeface="隶书" panose="02010509060101010101" pitchFamily="49" charset="-122"/>
              </a:rPr>
              <a:t>        </a:t>
            </a:r>
            <a:r>
              <a:rPr lang="zh-CN" altLang="en-US" sz="3600" dirty="0" smtClean="0">
                <a:latin typeface="隶书" panose="02010509060101010101" pitchFamily="49" charset="-122"/>
                <a:ea typeface="隶书" panose="02010509060101010101" pitchFamily="49" charset="-122"/>
              </a:rPr>
              <a:t>毛泽东</a:t>
            </a:r>
            <a:endParaRPr lang="en-US" altLang="zh-CN" sz="3600" dirty="0" smtClean="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3.82716E-6 L 0.82761 3.82716E-6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14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63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1.23457E-6 L 0.90121 -0.01512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51" y="-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478082" y="483520"/>
            <a:ext cx="4054541" cy="720080"/>
            <a:chOff x="1190997" y="1206423"/>
            <a:chExt cx="1572190" cy="504453"/>
          </a:xfrm>
        </p:grpSpPr>
        <p:pic>
          <p:nvPicPr>
            <p:cNvPr id="13" name="Picture 4" descr="F:\PPT\新建文件夹 (2)\p14.pn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90997" y="1206423"/>
              <a:ext cx="1364084" cy="5044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4" name="TextBox 17"/>
            <p:cNvSpPr txBox="1">
              <a:spLocks noChangeArrowheads="1"/>
            </p:cNvSpPr>
            <p:nvPr/>
          </p:nvSpPr>
          <p:spPr bwMode="auto">
            <a:xfrm>
              <a:off x="1386837" y="1318500"/>
              <a:ext cx="1376350" cy="2802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zh-CN" altLang="en-US" sz="2000" b="1" dirty="0" smtClean="0">
                  <a:solidFill>
                    <a:srgbClr val="EE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议一议，议“大局”</a:t>
              </a:r>
              <a:endParaRPr lang="zh-CN" altLang="en-US" sz="2000" b="1" dirty="0">
                <a:solidFill>
                  <a:srgbClr val="EE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850687" y="1802517"/>
            <a:ext cx="6408712" cy="2042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3200" dirty="0">
                <a:latin typeface="隶书" panose="02010509060101010101" pitchFamily="49" charset="-122"/>
                <a:ea typeface="隶书" panose="02010509060101010101" pitchFamily="49" charset="-122"/>
              </a:rPr>
              <a:t>联系自身和现实谈谈</a:t>
            </a:r>
            <a:r>
              <a:rPr lang="zh-CN" altLang="zh-CN" sz="3200" dirty="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当代“同学少年”</a:t>
            </a:r>
            <a:r>
              <a:rPr lang="zh-CN" altLang="zh-CN" sz="3200" dirty="0">
                <a:latin typeface="隶书" panose="02010509060101010101" pitchFamily="49" charset="-122"/>
                <a:ea typeface="隶书" panose="02010509060101010101" pitchFamily="49" charset="-122"/>
              </a:rPr>
              <a:t>们应该有怎样的</a:t>
            </a:r>
            <a:r>
              <a:rPr lang="zh-CN" altLang="zh-CN" sz="3200" dirty="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大志</a:t>
            </a:r>
            <a:r>
              <a:rPr lang="zh-CN" altLang="zh-CN" sz="3200" dirty="0">
                <a:latin typeface="隶书" panose="02010509060101010101" pitchFamily="49" charset="-122"/>
                <a:ea typeface="隶书" panose="02010509060101010101" pitchFamily="49" charset="-122"/>
              </a:rPr>
              <a:t>和怎样的大局意识？应该</a:t>
            </a:r>
            <a:r>
              <a:rPr lang="zh-CN" altLang="zh-CN" sz="3200" dirty="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如何去实现</a:t>
            </a:r>
            <a:r>
              <a:rPr lang="zh-CN" altLang="zh-CN" sz="3200" dirty="0">
                <a:latin typeface="隶书" panose="02010509060101010101" pitchFamily="49" charset="-122"/>
                <a:ea typeface="隶书" panose="02010509060101010101" pitchFamily="49" charset="-122"/>
              </a:rPr>
              <a:t>大志树立大局意识？</a:t>
            </a:r>
            <a:endParaRPr lang="zh-CN" altLang="en-US" sz="3200" dirty="0"/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201512011706236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0870" y="591185"/>
            <a:ext cx="2726690" cy="208788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3555365" y="765175"/>
            <a:ext cx="3064510" cy="2014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/>
              <a:t>基因剪刀手</a:t>
            </a:r>
            <a:r>
              <a:rPr lang="zh-CN" altLang="en-US" b="1">
                <a:solidFill>
                  <a:srgbClr val="FF0000"/>
                </a:solidFill>
              </a:rPr>
              <a:t>杨璐菡</a:t>
            </a:r>
            <a:r>
              <a:rPr lang="zh-CN" altLang="en-US" b="1"/>
              <a:t>：</a:t>
            </a:r>
            <a:r>
              <a:rPr lang="zh-CN" altLang="en-US"/>
              <a:t>2014年被福布斯杂志评为30岁以下30个科学医疗界领军人物之一。她在一系列技术领域的突破，有望为人类器官移植带来革命性的变化。</a:t>
            </a:r>
          </a:p>
          <a:p>
            <a:endParaRPr lang="zh-CN" altLang="en-US"/>
          </a:p>
        </p:txBody>
      </p:sp>
      <p:pic>
        <p:nvPicPr>
          <p:cNvPr id="4" name="图片 3" descr="u=986429467,2101481698&amp;fm=21&amp;gp=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7875" y="2870835"/>
            <a:ext cx="1744345" cy="155003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610870" y="4420870"/>
            <a:ext cx="2014855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/>
              <a:t>世界杰出女科学家成就奖获得者</a:t>
            </a:r>
            <a:r>
              <a:rPr lang="zh-CN" altLang="en-US" b="1">
                <a:solidFill>
                  <a:srgbClr val="FF0000"/>
                </a:solidFill>
              </a:rPr>
              <a:t>谢毅</a:t>
            </a:r>
          </a:p>
        </p:txBody>
      </p:sp>
      <p:pic>
        <p:nvPicPr>
          <p:cNvPr id="6" name="图片 5" descr="u=1136921342,3147489804&amp;fm=21&amp;gp=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37560" y="2905125"/>
            <a:ext cx="1746885" cy="151574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3227070" y="4420870"/>
            <a:ext cx="2134235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/>
              <a:t>美国密苏里大学最年轻的系主任</a:t>
            </a:r>
            <a:r>
              <a:rPr lang="zh-CN" altLang="en-US" b="1">
                <a:solidFill>
                  <a:srgbClr val="FF0000"/>
                </a:solidFill>
              </a:rPr>
              <a:t>许东</a:t>
            </a:r>
          </a:p>
        </p:txBody>
      </p:sp>
      <p:pic>
        <p:nvPicPr>
          <p:cNvPr id="8" name="图片 7" descr="untitled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935980" y="2905125"/>
            <a:ext cx="1887220" cy="153924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5935980" y="4444365"/>
            <a:ext cx="2085340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/>
              <a:t>清华最年轻的年仅</a:t>
            </a:r>
            <a:r>
              <a:rPr lang="en-US" altLang="zh-CN"/>
              <a:t>30</a:t>
            </a:r>
            <a:r>
              <a:rPr lang="zh-CN" altLang="en-US"/>
              <a:t>岁的博导</a:t>
            </a:r>
            <a:r>
              <a:rPr lang="zh-CN" altLang="en-US" b="1">
                <a:solidFill>
                  <a:srgbClr val="FF0000"/>
                </a:solidFill>
              </a:rPr>
              <a:t>颜宁</a:t>
            </a: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932815" y="965200"/>
            <a:ext cx="5923915" cy="3566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rgbClr val="EE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课堂小结：</a:t>
            </a:r>
          </a:p>
          <a:p>
            <a:r>
              <a:rPr lang="zh-CN" altLang="en-US" sz="2800">
                <a:latin typeface="隶书" panose="02010509060101010101" pitchFamily="49" charset="-122"/>
                <a:ea typeface="隶书" panose="02010509060101010101" pitchFamily="49" charset="-122"/>
              </a:rPr>
              <a:t>    </a:t>
            </a:r>
          </a:p>
          <a:p>
            <a:r>
              <a:rPr lang="zh-CN" altLang="en-US" sz="2800">
                <a:latin typeface="隶书" panose="02010509060101010101" pitchFamily="49" charset="-122"/>
                <a:ea typeface="隶书" panose="02010509060101010101" pitchFamily="49" charset="-122"/>
              </a:rPr>
              <a:t>    综观全词，造像写意，我们看到的是一个</a:t>
            </a:r>
            <a:r>
              <a:rPr lang="zh-CN" altLang="en-US" sz="2800">
                <a:solidFill>
                  <a:srgbClr val="EE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大气的游人</a:t>
            </a:r>
            <a:r>
              <a:rPr lang="zh-CN" altLang="en-US" sz="2800">
                <a:latin typeface="隶书" panose="02010509060101010101" pitchFamily="49" charset="-122"/>
                <a:ea typeface="隶书" panose="02010509060101010101" pitchFamily="49" charset="-122"/>
              </a:rPr>
              <a:t>；借景抒情，我们看到的是一个</a:t>
            </a:r>
            <a:r>
              <a:rPr lang="zh-CN" altLang="en-US" sz="2800">
                <a:solidFill>
                  <a:srgbClr val="EE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大美的诗人</a:t>
            </a:r>
            <a:r>
              <a:rPr lang="zh-CN" altLang="en-US" sz="2800">
                <a:latin typeface="隶书" panose="02010509060101010101" pitchFamily="49" charset="-122"/>
                <a:ea typeface="隶书" panose="02010509060101010101" pitchFamily="49" charset="-122"/>
              </a:rPr>
              <a:t>；深沉发问，我们看到的是一个</a:t>
            </a:r>
            <a:r>
              <a:rPr lang="zh-CN" altLang="en-US" sz="2800">
                <a:solidFill>
                  <a:srgbClr val="EE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有大志的哲人</a:t>
            </a:r>
            <a:r>
              <a:rPr lang="zh-CN" altLang="en-US" sz="2800">
                <a:latin typeface="隶书" panose="02010509060101010101" pitchFamily="49" charset="-122"/>
                <a:ea typeface="隶书" panose="02010509060101010101" pitchFamily="49" charset="-122"/>
              </a:rPr>
              <a:t>；怀人忆事，我们看到的是一群</a:t>
            </a:r>
            <a:r>
              <a:rPr lang="zh-CN" altLang="en-US" sz="2800">
                <a:solidFill>
                  <a:srgbClr val="EE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有大局的斗士</a:t>
            </a:r>
            <a:r>
              <a:rPr lang="zh-CN" altLang="en-US" sz="2800">
                <a:latin typeface="隶书" panose="02010509060101010101" pitchFamily="49" charset="-122"/>
                <a:ea typeface="隶书" panose="02010509060101010101" pitchFamily="49" charset="-122"/>
              </a:rPr>
              <a:t>。</a:t>
            </a: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478082" y="483520"/>
            <a:ext cx="4054541" cy="720080"/>
            <a:chOff x="1190997" y="1206423"/>
            <a:chExt cx="1572190" cy="504453"/>
          </a:xfrm>
        </p:grpSpPr>
        <p:pic>
          <p:nvPicPr>
            <p:cNvPr id="13" name="Picture 4" descr="F:\PPT\新建文件夹 (2)\p14.pn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90997" y="1206423"/>
              <a:ext cx="1364084" cy="5044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4" name="TextBox 17"/>
            <p:cNvSpPr txBox="1">
              <a:spLocks noChangeArrowheads="1"/>
            </p:cNvSpPr>
            <p:nvPr/>
          </p:nvSpPr>
          <p:spPr bwMode="auto">
            <a:xfrm>
              <a:off x="1386837" y="1318500"/>
              <a:ext cx="1376350" cy="2775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zh-CN" altLang="en-US" sz="2000" b="1" dirty="0" smtClean="0">
                  <a:solidFill>
                    <a:srgbClr val="EE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写一写（课后作业）</a:t>
              </a:r>
              <a:endParaRPr lang="zh-CN" altLang="en-US" sz="2000" b="1" dirty="0">
                <a:solidFill>
                  <a:srgbClr val="EE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1391063" y="1923678"/>
            <a:ext cx="6736121" cy="22250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prstClr val="black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在如今多元化的社会中，有的人追求</a:t>
            </a:r>
            <a:r>
              <a:rPr lang="zh-CN" altLang="en-US" sz="2800" dirty="0" smtClean="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立大志成大业</a:t>
            </a:r>
            <a:r>
              <a:rPr lang="zh-CN" altLang="en-US" sz="2800" dirty="0" smtClean="0">
                <a:solidFill>
                  <a:prstClr val="black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的人生，也有人欣赏生活中的</a:t>
            </a:r>
            <a:r>
              <a:rPr lang="zh-CN" altLang="en-US" sz="2800" dirty="0" smtClean="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小确幸</a:t>
            </a:r>
            <a:r>
              <a:rPr lang="zh-CN" altLang="en-US" sz="2800" dirty="0" smtClean="0">
                <a:solidFill>
                  <a:prstClr val="black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、个人的快乐和随意。你对于人生的</a:t>
            </a:r>
            <a:r>
              <a:rPr lang="zh-CN" altLang="en-US" sz="2800" dirty="0" smtClean="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大与小</a:t>
            </a:r>
            <a:r>
              <a:rPr lang="zh-CN" altLang="en-US" sz="2800" dirty="0" smtClean="0">
                <a:solidFill>
                  <a:prstClr val="black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有什么看法和思考呢？请同学们写一篇不少于800字的文章。</a:t>
            </a: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984885" y="1470025"/>
            <a:ext cx="6000750" cy="25298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/>
            <a:r>
              <a:rPr lang="zh-CN" altLang="en-US" sz="3200" b="1" u="none">
                <a:solidFill>
                  <a:srgbClr val="0049C0"/>
                </a:solidFill>
                <a:highlight>
                  <a:srgbClr val="FFFFFF"/>
                </a:highlight>
                <a:latin typeface="楷体" panose="02010609060101010101" pitchFamily="49" charset="-122"/>
                <a:ea typeface="楷体" panose="02010609060101010101" pitchFamily="49" charset="-122"/>
                <a:cs typeface="Helvetica" charset="0"/>
              </a:rPr>
              <a:t>播下一种心态，收获一种思想；播下一种思想，收获一种行为；播下一种行为，收获一种习惯；播下一种习惯，收获一种性格；播下一种性格，收获一种命运！</a:t>
            </a: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2046448" y="2143122"/>
            <a:ext cx="4983480" cy="8299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>
                  <a:glow rad="101600">
                    <a:schemeClr val="bg1"/>
                  </a:glow>
                </a:effectLst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欢迎批评指正！</a:t>
            </a:r>
            <a:endParaRPr kumimoji="0" lang="en-US" altLang="zh-CN" sz="54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>
                <a:glow rad="101600">
                  <a:schemeClr val="bg1"/>
                </a:glow>
              </a:effectLst>
              <a:uLnTx/>
              <a:uFillTx/>
              <a:latin typeface="隶书" panose="02010509060101010101" pitchFamily="49" charset="-122"/>
              <a:ea typeface="隶书" panose="02010509060101010101" pitchFamily="49" charset="-122"/>
              <a:cs typeface="+mn-cs"/>
            </a:endParaRPr>
          </a:p>
        </p:txBody>
      </p:sp>
      <p:sp>
        <p:nvSpPr>
          <p:cNvPr id="12291" name="标题 1"/>
          <p:cNvSpPr>
            <a:spLocks noGrp="1"/>
          </p:cNvSpPr>
          <p:nvPr>
            <p:ph type="title"/>
          </p:nvPr>
        </p:nvSpPr>
        <p:spPr>
          <a:xfrm>
            <a:off x="385763" y="206375"/>
            <a:ext cx="8229600" cy="857250"/>
          </a:xfrm>
        </p:spPr>
        <p:txBody>
          <a:bodyPr vert="horz" wrap="square" lIns="91440" tIns="45720" rIns="91440" bIns="45720" anchor="ctr"/>
          <a:lstStyle/>
          <a:p>
            <a:endParaRPr lang="zh-CN" altLang="en-US" dirty="0"/>
          </a:p>
        </p:txBody>
      </p:sp>
      <p:pic>
        <p:nvPicPr>
          <p:cNvPr id="12292" name="Picture 3" descr="C:\Users\Thinkpad\Desktop\26.png"/>
          <p:cNvPicPr>
            <a:picLocks noChangeAspect="1"/>
          </p:cNvPicPr>
          <p:nvPr/>
        </p:nvPicPr>
        <p:blipFill>
          <a:blip r:embed="rId2"/>
          <a:srcRect b="88437"/>
          <a:stretch>
            <a:fillRect/>
          </a:stretch>
        </p:blipFill>
        <p:spPr>
          <a:xfrm>
            <a:off x="-71437" y="0"/>
            <a:ext cx="9144000" cy="5953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6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78824" y="186118"/>
            <a:ext cx="765175" cy="4932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8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5165" y="462280"/>
            <a:ext cx="7773670" cy="436118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295" name="Picture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430" y="180975"/>
            <a:ext cx="703580" cy="50006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2824480" y="1815465"/>
            <a:ext cx="4804410" cy="1310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谢谢！</a:t>
            </a: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1.11111E-6 L -0.84011 1.11111E-6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20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1.11111E-6 L -0.84913 1.11111E-6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25" y="0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2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13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9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478082" y="483520"/>
            <a:ext cx="4054541" cy="720080"/>
            <a:chOff x="1190997" y="1206423"/>
            <a:chExt cx="1572190" cy="504453"/>
          </a:xfrm>
        </p:grpSpPr>
        <p:pic>
          <p:nvPicPr>
            <p:cNvPr id="13" name="Picture 4" descr="F:\PPT\新建文件夹 (2)\p14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90997" y="1206423"/>
              <a:ext cx="1364084" cy="5044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4" name="TextBox 17"/>
            <p:cNvSpPr txBox="1">
              <a:spLocks noChangeArrowheads="1"/>
            </p:cNvSpPr>
            <p:nvPr/>
          </p:nvSpPr>
          <p:spPr bwMode="auto">
            <a:xfrm>
              <a:off x="1386837" y="1318500"/>
              <a:ext cx="1376350" cy="2775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zh-CN" altLang="en-US" sz="2000" b="1" dirty="0">
                  <a:solidFill>
                    <a:srgbClr val="EE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读一读，读</a:t>
              </a:r>
              <a:r>
                <a:rPr lang="en-US" altLang="zh-CN" sz="2000" b="1" dirty="0">
                  <a:solidFill>
                    <a:srgbClr val="EE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“</a:t>
              </a:r>
              <a:r>
                <a:rPr lang="zh-CN" altLang="en-US" sz="2000" b="1" dirty="0">
                  <a:solidFill>
                    <a:srgbClr val="EE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大气</a:t>
              </a:r>
              <a:r>
                <a:rPr lang="en-US" altLang="zh-CN" sz="2000" b="1" dirty="0">
                  <a:solidFill>
                    <a:srgbClr val="EE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”</a:t>
              </a:r>
            </a:p>
          </p:txBody>
        </p:sp>
      </p:grpSp>
      <p:sp>
        <p:nvSpPr>
          <p:cNvPr id="4" name="TextBox 3"/>
          <p:cNvSpPr txBox="1"/>
          <p:nvPr/>
        </p:nvSpPr>
        <p:spPr>
          <a:xfrm>
            <a:off x="950841" y="1375541"/>
            <a:ext cx="2088701" cy="39319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prstClr val="black"/>
                </a:solidFill>
              </a:rPr>
              <a:t>独立寒秋</a:t>
            </a:r>
            <a:r>
              <a:rPr lang="zh-CN" altLang="en-US" b="1" dirty="0" smtClean="0">
                <a:solidFill>
                  <a:prstClr val="black"/>
                </a:solidFill>
              </a:rPr>
              <a:t>，</a:t>
            </a:r>
            <a:endParaRPr lang="en-US" altLang="zh-CN" b="1" dirty="0" smtClean="0">
              <a:solidFill>
                <a:prstClr val="black"/>
              </a:solidFill>
            </a:endParaRPr>
          </a:p>
          <a:p>
            <a:r>
              <a:rPr lang="zh-CN" altLang="en-US" b="1" dirty="0" smtClean="0">
                <a:solidFill>
                  <a:prstClr val="black"/>
                </a:solidFill>
              </a:rPr>
              <a:t>湘江</a:t>
            </a:r>
            <a:r>
              <a:rPr lang="zh-CN" altLang="en-US" b="1" dirty="0">
                <a:solidFill>
                  <a:prstClr val="black"/>
                </a:solidFill>
              </a:rPr>
              <a:t>北去</a:t>
            </a:r>
            <a:r>
              <a:rPr lang="zh-CN" altLang="en-US" b="1" dirty="0" smtClean="0">
                <a:solidFill>
                  <a:prstClr val="black"/>
                </a:solidFill>
              </a:rPr>
              <a:t>，</a:t>
            </a:r>
            <a:endParaRPr lang="en-US" altLang="zh-CN" b="1" dirty="0" smtClean="0">
              <a:solidFill>
                <a:prstClr val="black"/>
              </a:solidFill>
            </a:endParaRPr>
          </a:p>
          <a:p>
            <a:r>
              <a:rPr lang="zh-CN" altLang="en-US" b="1" dirty="0" smtClean="0">
                <a:solidFill>
                  <a:prstClr val="black"/>
                </a:solidFill>
              </a:rPr>
              <a:t>橘子</a:t>
            </a:r>
            <a:r>
              <a:rPr lang="zh-CN" altLang="en-US" b="1" dirty="0">
                <a:solidFill>
                  <a:prstClr val="black"/>
                </a:solidFill>
              </a:rPr>
              <a:t>洲头。</a:t>
            </a:r>
            <a:br>
              <a:rPr lang="zh-CN" altLang="en-US" b="1" dirty="0">
                <a:solidFill>
                  <a:prstClr val="black"/>
                </a:solidFill>
              </a:rPr>
            </a:br>
            <a:r>
              <a:rPr lang="zh-CN" altLang="en-US" b="1" dirty="0">
                <a:solidFill>
                  <a:prstClr val="black"/>
                </a:solidFill>
              </a:rPr>
              <a:t>看万山红遍</a:t>
            </a:r>
            <a:r>
              <a:rPr lang="zh-CN" altLang="en-US" b="1" dirty="0" smtClean="0">
                <a:solidFill>
                  <a:prstClr val="black"/>
                </a:solidFill>
              </a:rPr>
              <a:t>，</a:t>
            </a:r>
            <a:endParaRPr lang="en-US" altLang="zh-CN" b="1" dirty="0" smtClean="0">
              <a:solidFill>
                <a:prstClr val="black"/>
              </a:solidFill>
            </a:endParaRPr>
          </a:p>
          <a:p>
            <a:r>
              <a:rPr lang="zh-CN" altLang="en-US" b="1" dirty="0" smtClean="0">
                <a:solidFill>
                  <a:prstClr val="black"/>
                </a:solidFill>
              </a:rPr>
              <a:t>层林</a:t>
            </a:r>
            <a:r>
              <a:rPr lang="zh-CN" altLang="en-US" b="1" dirty="0">
                <a:solidFill>
                  <a:prstClr val="black"/>
                </a:solidFill>
              </a:rPr>
              <a:t>尽染</a:t>
            </a:r>
            <a:r>
              <a:rPr lang="zh-CN" altLang="en-US" b="1" dirty="0" smtClean="0">
                <a:solidFill>
                  <a:prstClr val="black"/>
                </a:solidFill>
              </a:rPr>
              <a:t>；</a:t>
            </a:r>
            <a:endParaRPr lang="en-US" altLang="zh-CN" b="1" dirty="0" smtClean="0">
              <a:solidFill>
                <a:prstClr val="black"/>
              </a:solidFill>
            </a:endParaRPr>
          </a:p>
          <a:p>
            <a:r>
              <a:rPr lang="zh-CN" altLang="en-US" b="1" dirty="0" smtClean="0">
                <a:solidFill>
                  <a:prstClr val="black"/>
                </a:solidFill>
              </a:rPr>
              <a:t>漫</a:t>
            </a:r>
            <a:r>
              <a:rPr lang="zh-CN" altLang="en-US" b="1" dirty="0">
                <a:solidFill>
                  <a:prstClr val="black"/>
                </a:solidFill>
              </a:rPr>
              <a:t>江碧透</a:t>
            </a:r>
            <a:r>
              <a:rPr lang="zh-CN" altLang="en-US" b="1" dirty="0" smtClean="0">
                <a:solidFill>
                  <a:prstClr val="black"/>
                </a:solidFill>
              </a:rPr>
              <a:t>，</a:t>
            </a:r>
            <a:endParaRPr lang="en-US" altLang="zh-CN" b="1" dirty="0" smtClean="0">
              <a:solidFill>
                <a:prstClr val="black"/>
              </a:solidFill>
            </a:endParaRPr>
          </a:p>
          <a:p>
            <a:r>
              <a:rPr lang="zh-CN" altLang="en-US" b="1" dirty="0" smtClean="0">
                <a:solidFill>
                  <a:prstClr val="black"/>
                </a:solidFill>
              </a:rPr>
              <a:t>百舸争流</a:t>
            </a:r>
            <a:r>
              <a:rPr lang="zh-CN" altLang="en-US" b="1" dirty="0">
                <a:solidFill>
                  <a:prstClr val="black"/>
                </a:solidFill>
              </a:rPr>
              <a:t>。</a:t>
            </a:r>
            <a:br>
              <a:rPr lang="zh-CN" altLang="en-US" b="1" dirty="0">
                <a:solidFill>
                  <a:prstClr val="black"/>
                </a:solidFill>
              </a:rPr>
            </a:br>
            <a:r>
              <a:rPr lang="zh-CN" altLang="en-US" b="1" dirty="0">
                <a:solidFill>
                  <a:prstClr val="black"/>
                </a:solidFill>
              </a:rPr>
              <a:t>鹰击长空</a:t>
            </a:r>
            <a:r>
              <a:rPr lang="zh-CN" altLang="en-US" b="1" dirty="0" smtClean="0">
                <a:solidFill>
                  <a:prstClr val="black"/>
                </a:solidFill>
              </a:rPr>
              <a:t>，</a:t>
            </a:r>
            <a:endParaRPr lang="en-US" altLang="zh-CN" b="1" dirty="0" smtClean="0">
              <a:solidFill>
                <a:prstClr val="black"/>
              </a:solidFill>
            </a:endParaRPr>
          </a:p>
          <a:p>
            <a:r>
              <a:rPr lang="zh-CN" altLang="en-US" b="1" dirty="0" smtClean="0">
                <a:solidFill>
                  <a:prstClr val="black"/>
                </a:solidFill>
              </a:rPr>
              <a:t>鱼</a:t>
            </a:r>
            <a:r>
              <a:rPr lang="zh-CN" altLang="en-US" b="1" dirty="0">
                <a:solidFill>
                  <a:prstClr val="black"/>
                </a:solidFill>
              </a:rPr>
              <a:t>翔浅底</a:t>
            </a:r>
            <a:r>
              <a:rPr lang="zh-CN" altLang="en-US" b="1" dirty="0" smtClean="0">
                <a:solidFill>
                  <a:prstClr val="black"/>
                </a:solidFill>
              </a:rPr>
              <a:t>，</a:t>
            </a:r>
            <a:endParaRPr lang="en-US" altLang="zh-CN" b="1" dirty="0" smtClean="0">
              <a:solidFill>
                <a:prstClr val="black"/>
              </a:solidFill>
            </a:endParaRPr>
          </a:p>
          <a:p>
            <a:r>
              <a:rPr lang="zh-CN" altLang="en-US" b="1" dirty="0" smtClean="0">
                <a:solidFill>
                  <a:prstClr val="black"/>
                </a:solidFill>
              </a:rPr>
              <a:t>万类</a:t>
            </a:r>
            <a:r>
              <a:rPr lang="zh-CN" altLang="en-US" b="1" dirty="0">
                <a:solidFill>
                  <a:prstClr val="black"/>
                </a:solidFill>
              </a:rPr>
              <a:t>霜天竞自由。</a:t>
            </a:r>
            <a:br>
              <a:rPr lang="zh-CN" altLang="en-US" b="1" dirty="0">
                <a:solidFill>
                  <a:prstClr val="black"/>
                </a:solidFill>
              </a:rPr>
            </a:br>
            <a:r>
              <a:rPr lang="zh-CN" altLang="en-US" b="1" dirty="0">
                <a:solidFill>
                  <a:prstClr val="black"/>
                </a:solidFill>
              </a:rPr>
              <a:t>怅寥廓</a:t>
            </a:r>
            <a:r>
              <a:rPr lang="zh-CN" altLang="en-US" b="1" dirty="0" smtClean="0">
                <a:solidFill>
                  <a:prstClr val="black"/>
                </a:solidFill>
              </a:rPr>
              <a:t>，</a:t>
            </a:r>
            <a:endParaRPr lang="en-US" altLang="zh-CN" b="1" dirty="0" smtClean="0">
              <a:solidFill>
                <a:prstClr val="black"/>
              </a:solidFill>
            </a:endParaRPr>
          </a:p>
          <a:p>
            <a:r>
              <a:rPr lang="zh-CN" altLang="en-US" b="1" dirty="0" smtClean="0">
                <a:solidFill>
                  <a:prstClr val="black"/>
                </a:solidFill>
              </a:rPr>
              <a:t>问</a:t>
            </a:r>
            <a:r>
              <a:rPr lang="zh-CN" altLang="en-US" b="1" dirty="0">
                <a:solidFill>
                  <a:prstClr val="black"/>
                </a:solidFill>
              </a:rPr>
              <a:t>苍茫大地</a:t>
            </a:r>
            <a:r>
              <a:rPr lang="zh-CN" altLang="en-US" b="1" dirty="0" smtClean="0">
                <a:solidFill>
                  <a:prstClr val="black"/>
                </a:solidFill>
              </a:rPr>
              <a:t>，</a:t>
            </a:r>
            <a:endParaRPr lang="en-US" altLang="zh-CN" b="1" dirty="0" smtClean="0">
              <a:solidFill>
                <a:prstClr val="black"/>
              </a:solidFill>
            </a:endParaRPr>
          </a:p>
          <a:p>
            <a:r>
              <a:rPr lang="zh-CN" altLang="en-US" b="1" dirty="0" smtClean="0">
                <a:solidFill>
                  <a:prstClr val="black"/>
                </a:solidFill>
              </a:rPr>
              <a:t>谁</a:t>
            </a:r>
            <a:r>
              <a:rPr lang="zh-CN" altLang="en-US" b="1" dirty="0">
                <a:solidFill>
                  <a:prstClr val="black"/>
                </a:solidFill>
              </a:rPr>
              <a:t>主沉浮？</a:t>
            </a:r>
            <a:br>
              <a:rPr lang="zh-CN" altLang="en-US" b="1" dirty="0">
                <a:solidFill>
                  <a:prstClr val="black"/>
                </a:solidFill>
              </a:rPr>
            </a:br>
            <a:endParaRPr lang="zh-CN" altLang="en-US" b="1" dirty="0">
              <a:solidFill>
                <a:prstClr val="black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776092" y="1375251"/>
            <a:ext cx="2160240" cy="36576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prstClr val="black"/>
                </a:solidFill>
              </a:rPr>
              <a:t>携来百侣曾游</a:t>
            </a:r>
            <a:r>
              <a:rPr lang="zh-CN" altLang="en-US" b="1" dirty="0" smtClean="0">
                <a:solidFill>
                  <a:prstClr val="black"/>
                </a:solidFill>
              </a:rPr>
              <a:t>，</a:t>
            </a:r>
            <a:endParaRPr lang="en-US" altLang="zh-CN" b="1" dirty="0" smtClean="0">
              <a:solidFill>
                <a:prstClr val="black"/>
              </a:solidFill>
            </a:endParaRPr>
          </a:p>
          <a:p>
            <a:r>
              <a:rPr lang="zh-CN" altLang="en-US" b="1" dirty="0" smtClean="0">
                <a:solidFill>
                  <a:prstClr val="black"/>
                </a:solidFill>
              </a:rPr>
              <a:t>忆</a:t>
            </a:r>
            <a:r>
              <a:rPr lang="zh-CN" altLang="en-US" b="1" dirty="0">
                <a:solidFill>
                  <a:prstClr val="black"/>
                </a:solidFill>
              </a:rPr>
              <a:t>往昔峥嵘岁月稠。</a:t>
            </a:r>
            <a:br>
              <a:rPr lang="zh-CN" altLang="en-US" b="1" dirty="0">
                <a:solidFill>
                  <a:prstClr val="black"/>
                </a:solidFill>
              </a:rPr>
            </a:br>
            <a:r>
              <a:rPr lang="zh-CN" altLang="en-US" b="1" dirty="0">
                <a:solidFill>
                  <a:prstClr val="black"/>
                </a:solidFill>
              </a:rPr>
              <a:t>恰同学少年</a:t>
            </a:r>
            <a:r>
              <a:rPr lang="zh-CN" altLang="en-US" b="1" dirty="0" smtClean="0">
                <a:solidFill>
                  <a:prstClr val="black"/>
                </a:solidFill>
              </a:rPr>
              <a:t>，</a:t>
            </a:r>
            <a:endParaRPr lang="en-US" altLang="zh-CN" b="1" dirty="0" smtClean="0">
              <a:solidFill>
                <a:prstClr val="black"/>
              </a:solidFill>
            </a:endParaRPr>
          </a:p>
          <a:p>
            <a:r>
              <a:rPr lang="zh-CN" altLang="en-US" b="1" dirty="0" smtClean="0">
                <a:solidFill>
                  <a:prstClr val="black"/>
                </a:solidFill>
              </a:rPr>
              <a:t>风华正茂；</a:t>
            </a:r>
            <a:endParaRPr lang="en-US" altLang="zh-CN" b="1" dirty="0" smtClean="0">
              <a:solidFill>
                <a:prstClr val="black"/>
              </a:solidFill>
            </a:endParaRPr>
          </a:p>
          <a:p>
            <a:r>
              <a:rPr lang="zh-CN" altLang="en-US" b="1" dirty="0" smtClean="0">
                <a:solidFill>
                  <a:prstClr val="black"/>
                </a:solidFill>
              </a:rPr>
              <a:t>书生意气，</a:t>
            </a:r>
            <a:endParaRPr lang="en-US" altLang="zh-CN" b="1" dirty="0" smtClean="0">
              <a:solidFill>
                <a:prstClr val="black"/>
              </a:solidFill>
            </a:endParaRPr>
          </a:p>
          <a:p>
            <a:r>
              <a:rPr lang="zh-CN" altLang="en-US" b="1" dirty="0" smtClean="0">
                <a:solidFill>
                  <a:prstClr val="black"/>
                </a:solidFill>
              </a:rPr>
              <a:t>挥斥</a:t>
            </a:r>
            <a:r>
              <a:rPr lang="zh-CN" altLang="en-US" b="1" dirty="0">
                <a:solidFill>
                  <a:prstClr val="black"/>
                </a:solidFill>
              </a:rPr>
              <a:t>方遒。</a:t>
            </a:r>
            <a:br>
              <a:rPr lang="zh-CN" altLang="en-US" b="1" dirty="0">
                <a:solidFill>
                  <a:prstClr val="black"/>
                </a:solidFill>
              </a:rPr>
            </a:br>
            <a:r>
              <a:rPr lang="zh-CN" altLang="en-US" b="1" dirty="0">
                <a:solidFill>
                  <a:prstClr val="black"/>
                </a:solidFill>
              </a:rPr>
              <a:t>指点江山</a:t>
            </a:r>
            <a:r>
              <a:rPr lang="zh-CN" altLang="en-US" b="1" dirty="0" smtClean="0">
                <a:solidFill>
                  <a:prstClr val="black"/>
                </a:solidFill>
              </a:rPr>
              <a:t>，</a:t>
            </a:r>
            <a:endParaRPr lang="en-US" altLang="zh-CN" b="1" dirty="0" smtClean="0">
              <a:solidFill>
                <a:prstClr val="black"/>
              </a:solidFill>
            </a:endParaRPr>
          </a:p>
          <a:p>
            <a:r>
              <a:rPr lang="zh-CN" altLang="en-US" b="1" dirty="0" smtClean="0">
                <a:solidFill>
                  <a:prstClr val="black"/>
                </a:solidFill>
              </a:rPr>
              <a:t>激扬</a:t>
            </a:r>
            <a:r>
              <a:rPr lang="zh-CN" altLang="en-US" b="1" dirty="0">
                <a:solidFill>
                  <a:prstClr val="black"/>
                </a:solidFill>
              </a:rPr>
              <a:t>文字</a:t>
            </a:r>
            <a:r>
              <a:rPr lang="zh-CN" altLang="en-US" b="1" dirty="0" smtClean="0">
                <a:solidFill>
                  <a:prstClr val="black"/>
                </a:solidFill>
              </a:rPr>
              <a:t>，</a:t>
            </a:r>
            <a:endParaRPr lang="en-US" altLang="zh-CN" b="1" dirty="0" smtClean="0">
              <a:solidFill>
                <a:prstClr val="black"/>
              </a:solidFill>
            </a:endParaRPr>
          </a:p>
          <a:p>
            <a:r>
              <a:rPr lang="zh-CN" altLang="en-US" b="1" dirty="0" smtClean="0">
                <a:solidFill>
                  <a:prstClr val="black"/>
                </a:solidFill>
              </a:rPr>
              <a:t>粪土</a:t>
            </a:r>
            <a:r>
              <a:rPr lang="zh-CN" altLang="en-US" b="1" dirty="0">
                <a:solidFill>
                  <a:prstClr val="black"/>
                </a:solidFill>
              </a:rPr>
              <a:t>当年万户侯。</a:t>
            </a:r>
            <a:br>
              <a:rPr lang="zh-CN" altLang="en-US" b="1" dirty="0">
                <a:solidFill>
                  <a:prstClr val="black"/>
                </a:solidFill>
              </a:rPr>
            </a:br>
            <a:r>
              <a:rPr lang="zh-CN" altLang="en-US" b="1" dirty="0">
                <a:solidFill>
                  <a:prstClr val="black"/>
                </a:solidFill>
              </a:rPr>
              <a:t>曾记否</a:t>
            </a:r>
            <a:r>
              <a:rPr lang="zh-CN" altLang="en-US" b="1" dirty="0" smtClean="0">
                <a:solidFill>
                  <a:prstClr val="black"/>
                </a:solidFill>
              </a:rPr>
              <a:t>，</a:t>
            </a:r>
            <a:endParaRPr lang="en-US" altLang="zh-CN" b="1" dirty="0" smtClean="0">
              <a:solidFill>
                <a:prstClr val="black"/>
              </a:solidFill>
            </a:endParaRPr>
          </a:p>
          <a:p>
            <a:r>
              <a:rPr lang="zh-CN" altLang="en-US" b="1" dirty="0" smtClean="0">
                <a:solidFill>
                  <a:prstClr val="black"/>
                </a:solidFill>
              </a:rPr>
              <a:t>到</a:t>
            </a:r>
            <a:r>
              <a:rPr lang="zh-CN" altLang="en-US" b="1" dirty="0">
                <a:solidFill>
                  <a:prstClr val="black"/>
                </a:solidFill>
              </a:rPr>
              <a:t>中流击水</a:t>
            </a:r>
            <a:r>
              <a:rPr lang="zh-CN" altLang="en-US" b="1" dirty="0" smtClean="0">
                <a:solidFill>
                  <a:prstClr val="black"/>
                </a:solidFill>
              </a:rPr>
              <a:t>，</a:t>
            </a:r>
            <a:endParaRPr lang="en-US" altLang="zh-CN" b="1" dirty="0" smtClean="0">
              <a:solidFill>
                <a:prstClr val="black"/>
              </a:solidFill>
            </a:endParaRPr>
          </a:p>
          <a:p>
            <a:r>
              <a:rPr lang="zh-CN" altLang="en-US" b="1" dirty="0" smtClean="0">
                <a:solidFill>
                  <a:prstClr val="black"/>
                </a:solidFill>
              </a:rPr>
              <a:t>浪</a:t>
            </a:r>
            <a:r>
              <a:rPr lang="zh-CN" altLang="en-US" b="1" dirty="0">
                <a:solidFill>
                  <a:prstClr val="black"/>
                </a:solidFill>
              </a:rPr>
              <a:t>遏飞舟？</a:t>
            </a:r>
          </a:p>
          <a:p>
            <a:endParaRPr lang="zh-CN" altLang="en-US" b="1" dirty="0">
              <a:solidFill>
                <a:prstClr val="black"/>
              </a:solidFill>
            </a:endParaRPr>
          </a:p>
        </p:txBody>
      </p:sp>
      <p:pic>
        <p:nvPicPr>
          <p:cNvPr id="7" name="夜曲-肖邦(世界著名钢琴曲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8143900" y="3857634"/>
            <a:ext cx="304800" cy="30480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7929586" y="4214824"/>
            <a:ext cx="571504" cy="14287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000" b="1" dirty="0" smtClean="0">
                <a:solidFill>
                  <a:schemeClr val="tx1"/>
                </a:solidFill>
              </a:rPr>
              <a:t>播放</a:t>
            </a:r>
            <a:endParaRPr lang="zh-CN" altLang="en-US" sz="1000" b="1" dirty="0">
              <a:solidFill>
                <a:schemeClr val="tx1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929586" y="4429138"/>
            <a:ext cx="571504" cy="14287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000" b="1" dirty="0" smtClean="0">
                <a:solidFill>
                  <a:schemeClr val="tx1"/>
                </a:solidFill>
              </a:rPr>
              <a:t>暂停</a:t>
            </a:r>
            <a:endParaRPr lang="zh-CN" altLang="en-US" sz="10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audio>
              <p:cMediaNode showWhenStopped="0">
                <p:cTn id="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" dur="256938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478082" y="483520"/>
            <a:ext cx="4054541" cy="720080"/>
            <a:chOff x="1190997" y="1206423"/>
            <a:chExt cx="1572190" cy="504453"/>
          </a:xfrm>
        </p:grpSpPr>
        <p:pic>
          <p:nvPicPr>
            <p:cNvPr id="13" name="Picture 4" descr="F:\PPT\新建文件夹 (2)\p14.pn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90997" y="1206423"/>
              <a:ext cx="1364084" cy="5044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4" name="TextBox 17"/>
            <p:cNvSpPr txBox="1">
              <a:spLocks noChangeArrowheads="1"/>
            </p:cNvSpPr>
            <p:nvPr/>
          </p:nvSpPr>
          <p:spPr bwMode="auto">
            <a:xfrm>
              <a:off x="1386837" y="1318500"/>
              <a:ext cx="1376350" cy="2802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zh-CN" altLang="en-US" sz="2000" b="1" dirty="0" smtClean="0">
                  <a:solidFill>
                    <a:srgbClr val="EE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读一读，读“大气”</a:t>
              </a:r>
            </a:p>
          </p:txBody>
        </p:sp>
      </p:grpSp>
      <p:sp>
        <p:nvSpPr>
          <p:cNvPr id="4" name="TextBox 3"/>
          <p:cNvSpPr txBox="1"/>
          <p:nvPr/>
        </p:nvSpPr>
        <p:spPr>
          <a:xfrm>
            <a:off x="950840" y="1277522"/>
            <a:ext cx="2088701" cy="39319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rgbClr val="FF0000"/>
                </a:solidFill>
              </a:rPr>
              <a:t>独立</a:t>
            </a:r>
            <a:r>
              <a:rPr lang="zh-CN" altLang="en-US" b="1" dirty="0"/>
              <a:t>寒秋</a:t>
            </a:r>
            <a:r>
              <a:rPr lang="zh-CN" altLang="en-US" b="1" dirty="0" smtClean="0"/>
              <a:t>，</a:t>
            </a:r>
            <a:endParaRPr lang="en-US" altLang="zh-CN" b="1" dirty="0" smtClean="0"/>
          </a:p>
          <a:p>
            <a:r>
              <a:rPr lang="zh-CN" altLang="en-US" b="1" dirty="0" smtClean="0"/>
              <a:t>湘江</a:t>
            </a:r>
            <a:r>
              <a:rPr lang="zh-CN" altLang="en-US" b="1" dirty="0"/>
              <a:t>北去</a:t>
            </a:r>
            <a:r>
              <a:rPr lang="zh-CN" altLang="en-US" b="1" dirty="0" smtClean="0"/>
              <a:t>，</a:t>
            </a:r>
            <a:endParaRPr lang="en-US" altLang="zh-CN" b="1" dirty="0" smtClean="0"/>
          </a:p>
          <a:p>
            <a:r>
              <a:rPr lang="zh-CN" altLang="en-US" b="1" dirty="0" smtClean="0"/>
              <a:t>橘子</a:t>
            </a:r>
            <a:r>
              <a:rPr lang="zh-CN" altLang="en-US" b="1" dirty="0"/>
              <a:t>洲头。</a:t>
            </a:r>
            <a:br>
              <a:rPr lang="zh-CN" altLang="en-US" b="1" dirty="0"/>
            </a:br>
            <a:r>
              <a:rPr lang="zh-CN" altLang="en-US" b="1" dirty="0">
                <a:solidFill>
                  <a:srgbClr val="FF0000"/>
                </a:solidFill>
              </a:rPr>
              <a:t>看</a:t>
            </a:r>
            <a:r>
              <a:rPr lang="zh-CN" altLang="en-US" b="1" dirty="0"/>
              <a:t>万山红遍</a:t>
            </a:r>
            <a:r>
              <a:rPr lang="zh-CN" altLang="en-US" b="1" dirty="0" smtClean="0"/>
              <a:t>，</a:t>
            </a:r>
            <a:endParaRPr lang="en-US" altLang="zh-CN" b="1" dirty="0" smtClean="0"/>
          </a:p>
          <a:p>
            <a:r>
              <a:rPr lang="zh-CN" altLang="en-US" b="1" dirty="0" smtClean="0"/>
              <a:t>层林</a:t>
            </a:r>
            <a:r>
              <a:rPr lang="zh-CN" altLang="en-US" b="1" dirty="0">
                <a:solidFill>
                  <a:srgbClr val="FF0000"/>
                </a:solidFill>
              </a:rPr>
              <a:t>尽</a:t>
            </a:r>
            <a:r>
              <a:rPr lang="zh-CN" altLang="en-US" b="1" dirty="0"/>
              <a:t>染</a:t>
            </a:r>
            <a:r>
              <a:rPr lang="zh-CN" altLang="en-US" b="1" dirty="0" smtClean="0"/>
              <a:t>；</a:t>
            </a:r>
            <a:endParaRPr lang="en-US" altLang="zh-CN" b="1" dirty="0" smtClean="0"/>
          </a:p>
          <a:p>
            <a:r>
              <a:rPr lang="zh-CN" altLang="en-US" b="1" dirty="0" smtClean="0"/>
              <a:t>漫</a:t>
            </a:r>
            <a:r>
              <a:rPr lang="zh-CN" altLang="en-US" b="1" dirty="0"/>
              <a:t>江碧透</a:t>
            </a:r>
            <a:r>
              <a:rPr lang="zh-CN" altLang="en-US" b="1" dirty="0" smtClean="0"/>
              <a:t>，</a:t>
            </a:r>
            <a:endParaRPr lang="en-US" altLang="zh-CN" b="1" dirty="0" smtClean="0"/>
          </a:p>
          <a:p>
            <a:r>
              <a:rPr lang="zh-CN" altLang="en-US" b="1" dirty="0" smtClean="0"/>
              <a:t>百舸</a:t>
            </a:r>
            <a:r>
              <a:rPr lang="zh-CN" altLang="en-US" b="1" dirty="0" smtClean="0">
                <a:solidFill>
                  <a:srgbClr val="FF0000"/>
                </a:solidFill>
              </a:rPr>
              <a:t>争</a:t>
            </a:r>
            <a:r>
              <a:rPr lang="zh-CN" altLang="en-US" b="1" dirty="0" smtClean="0"/>
              <a:t>流</a:t>
            </a:r>
            <a:r>
              <a:rPr lang="zh-CN" altLang="en-US" b="1" dirty="0"/>
              <a:t>。</a:t>
            </a:r>
            <a:br>
              <a:rPr lang="zh-CN" altLang="en-US" b="1" dirty="0"/>
            </a:br>
            <a:r>
              <a:rPr lang="zh-CN" altLang="en-US" b="1" dirty="0"/>
              <a:t>鹰</a:t>
            </a:r>
            <a:r>
              <a:rPr lang="zh-CN" altLang="en-US" b="1" dirty="0">
                <a:solidFill>
                  <a:srgbClr val="FF0000"/>
                </a:solidFill>
              </a:rPr>
              <a:t>击</a:t>
            </a:r>
            <a:r>
              <a:rPr lang="zh-CN" altLang="en-US" b="1" dirty="0"/>
              <a:t>长空</a:t>
            </a:r>
            <a:r>
              <a:rPr lang="zh-CN" altLang="en-US" b="1" dirty="0" smtClean="0"/>
              <a:t>，</a:t>
            </a:r>
            <a:endParaRPr lang="en-US" altLang="zh-CN" b="1" dirty="0" smtClean="0"/>
          </a:p>
          <a:p>
            <a:r>
              <a:rPr lang="zh-CN" altLang="en-US" b="1" dirty="0" smtClean="0"/>
              <a:t>鱼</a:t>
            </a:r>
            <a:r>
              <a:rPr lang="zh-CN" altLang="en-US" b="1" dirty="0">
                <a:solidFill>
                  <a:srgbClr val="FF0000"/>
                </a:solidFill>
              </a:rPr>
              <a:t>翔</a:t>
            </a:r>
            <a:r>
              <a:rPr lang="zh-CN" altLang="en-US" b="1" dirty="0"/>
              <a:t>浅底</a:t>
            </a:r>
            <a:r>
              <a:rPr lang="zh-CN" altLang="en-US" b="1" dirty="0" smtClean="0"/>
              <a:t>，</a:t>
            </a:r>
            <a:endParaRPr lang="en-US" altLang="zh-CN" b="1" dirty="0" smtClean="0"/>
          </a:p>
          <a:p>
            <a:r>
              <a:rPr lang="zh-CN" altLang="en-US" b="1" dirty="0" smtClean="0"/>
              <a:t>万类</a:t>
            </a:r>
            <a:r>
              <a:rPr lang="zh-CN" altLang="en-US" b="1" dirty="0"/>
              <a:t>霜天竞自由。</a:t>
            </a:r>
            <a:br>
              <a:rPr lang="zh-CN" altLang="en-US" b="1" dirty="0"/>
            </a:br>
            <a:r>
              <a:rPr lang="zh-CN" altLang="en-US" b="1" dirty="0">
                <a:solidFill>
                  <a:srgbClr val="FF0000"/>
                </a:solidFill>
              </a:rPr>
              <a:t>怅</a:t>
            </a:r>
            <a:r>
              <a:rPr lang="zh-CN" altLang="en-US" b="1" dirty="0"/>
              <a:t>寥廓</a:t>
            </a:r>
            <a:r>
              <a:rPr lang="zh-CN" altLang="en-US" b="1" dirty="0" smtClean="0"/>
              <a:t>，</a:t>
            </a:r>
            <a:endParaRPr lang="en-US" altLang="zh-CN" b="1" dirty="0" smtClean="0"/>
          </a:p>
          <a:p>
            <a:r>
              <a:rPr lang="zh-CN" altLang="en-US" b="1" dirty="0" smtClean="0"/>
              <a:t>问</a:t>
            </a:r>
            <a:r>
              <a:rPr lang="zh-CN" altLang="en-US" b="1" dirty="0"/>
              <a:t>苍茫大地</a:t>
            </a:r>
            <a:r>
              <a:rPr lang="zh-CN" altLang="en-US" b="1" dirty="0" smtClean="0"/>
              <a:t>，</a:t>
            </a:r>
            <a:endParaRPr lang="en-US" altLang="zh-CN" b="1" dirty="0" smtClean="0"/>
          </a:p>
          <a:p>
            <a:r>
              <a:rPr lang="zh-CN" altLang="en-US" b="1" dirty="0" smtClean="0"/>
              <a:t>谁</a:t>
            </a:r>
            <a:r>
              <a:rPr lang="zh-CN" altLang="en-US" b="1" dirty="0"/>
              <a:t>主沉浮？</a:t>
            </a:r>
            <a:br>
              <a:rPr lang="zh-CN" altLang="en-US" b="1" dirty="0"/>
            </a:br>
            <a:endParaRPr lang="zh-CN" altLang="en-US" b="1" dirty="0"/>
          </a:p>
        </p:txBody>
      </p:sp>
      <p:sp>
        <p:nvSpPr>
          <p:cNvPr id="5" name="TextBox 4"/>
          <p:cNvSpPr txBox="1"/>
          <p:nvPr/>
        </p:nvSpPr>
        <p:spPr>
          <a:xfrm>
            <a:off x="3975100" y="1297744"/>
            <a:ext cx="2160240" cy="36576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/>
              <a:t>携来百侣曾游</a:t>
            </a:r>
            <a:r>
              <a:rPr lang="zh-CN" altLang="en-US" b="1" dirty="0" smtClean="0"/>
              <a:t>，</a:t>
            </a:r>
            <a:endParaRPr lang="en-US" altLang="zh-CN" b="1" dirty="0" smtClean="0"/>
          </a:p>
          <a:p>
            <a:r>
              <a:rPr lang="zh-CN" altLang="en-US" b="1" dirty="0" smtClean="0">
                <a:solidFill>
                  <a:srgbClr val="FF0000"/>
                </a:solidFill>
              </a:rPr>
              <a:t>忆</a:t>
            </a:r>
            <a:r>
              <a:rPr lang="zh-CN" altLang="en-US" b="1" dirty="0"/>
              <a:t>往昔峥嵘岁月稠。</a:t>
            </a:r>
            <a:br>
              <a:rPr lang="zh-CN" altLang="en-US" b="1" dirty="0"/>
            </a:br>
            <a:r>
              <a:rPr lang="zh-CN" altLang="en-US" b="1" dirty="0">
                <a:solidFill>
                  <a:srgbClr val="FF0000"/>
                </a:solidFill>
              </a:rPr>
              <a:t>恰</a:t>
            </a:r>
            <a:r>
              <a:rPr lang="zh-CN" altLang="en-US" b="1" dirty="0"/>
              <a:t>同学少年</a:t>
            </a:r>
            <a:r>
              <a:rPr lang="zh-CN" altLang="en-US" b="1" dirty="0" smtClean="0"/>
              <a:t>，</a:t>
            </a:r>
            <a:endParaRPr lang="en-US" altLang="zh-CN" b="1" dirty="0" smtClean="0"/>
          </a:p>
          <a:p>
            <a:r>
              <a:rPr lang="zh-CN" altLang="en-US" b="1" dirty="0" smtClean="0"/>
              <a:t>风华正茂；</a:t>
            </a:r>
            <a:endParaRPr lang="en-US" altLang="zh-CN" b="1" dirty="0" smtClean="0"/>
          </a:p>
          <a:p>
            <a:r>
              <a:rPr lang="zh-CN" altLang="en-US" b="1" dirty="0" smtClean="0"/>
              <a:t>书生意气，</a:t>
            </a:r>
            <a:endParaRPr lang="en-US" altLang="zh-CN" b="1" dirty="0" smtClean="0"/>
          </a:p>
          <a:p>
            <a:r>
              <a:rPr lang="zh-CN" altLang="en-US" b="1" dirty="0" smtClean="0">
                <a:solidFill>
                  <a:srgbClr val="FF0000"/>
                </a:solidFill>
              </a:rPr>
              <a:t>挥斥</a:t>
            </a:r>
            <a:r>
              <a:rPr lang="zh-CN" altLang="en-US" b="1" dirty="0"/>
              <a:t>方遒。</a:t>
            </a:r>
            <a:br>
              <a:rPr lang="zh-CN" altLang="en-US" b="1" dirty="0"/>
            </a:br>
            <a:r>
              <a:rPr lang="zh-CN" altLang="en-US" b="1" dirty="0">
                <a:solidFill>
                  <a:srgbClr val="FF0000"/>
                </a:solidFill>
              </a:rPr>
              <a:t>指点</a:t>
            </a:r>
            <a:r>
              <a:rPr lang="zh-CN" altLang="en-US" b="1" dirty="0"/>
              <a:t>江山</a:t>
            </a:r>
            <a:r>
              <a:rPr lang="zh-CN" altLang="en-US" b="1" dirty="0" smtClean="0"/>
              <a:t>，</a:t>
            </a:r>
            <a:endParaRPr lang="en-US" altLang="zh-CN" b="1" dirty="0" smtClean="0"/>
          </a:p>
          <a:p>
            <a:r>
              <a:rPr lang="zh-CN" altLang="en-US" b="1" dirty="0" smtClean="0">
                <a:solidFill>
                  <a:srgbClr val="FF0000"/>
                </a:solidFill>
              </a:rPr>
              <a:t>激扬</a:t>
            </a:r>
            <a:r>
              <a:rPr lang="zh-CN" altLang="en-US" b="1" dirty="0"/>
              <a:t>文字</a:t>
            </a:r>
            <a:r>
              <a:rPr lang="zh-CN" altLang="en-US" b="1" dirty="0" smtClean="0"/>
              <a:t>，</a:t>
            </a:r>
            <a:endParaRPr lang="en-US" altLang="zh-CN" b="1" dirty="0" smtClean="0"/>
          </a:p>
          <a:p>
            <a:r>
              <a:rPr lang="zh-CN" altLang="en-US" b="1" dirty="0" smtClean="0">
                <a:solidFill>
                  <a:srgbClr val="FF0000"/>
                </a:solidFill>
              </a:rPr>
              <a:t>粪土</a:t>
            </a:r>
            <a:r>
              <a:rPr lang="zh-CN" altLang="en-US" b="1" dirty="0"/>
              <a:t>当年万户侯。</a:t>
            </a:r>
            <a:br>
              <a:rPr lang="zh-CN" altLang="en-US" b="1" dirty="0"/>
            </a:br>
            <a:r>
              <a:rPr lang="zh-CN" altLang="en-US" b="1" dirty="0"/>
              <a:t>曾记否</a:t>
            </a:r>
            <a:r>
              <a:rPr lang="zh-CN" altLang="en-US" b="1" dirty="0" smtClean="0"/>
              <a:t>，</a:t>
            </a:r>
            <a:endParaRPr lang="en-US" altLang="zh-CN" b="1" dirty="0" smtClean="0"/>
          </a:p>
          <a:p>
            <a:r>
              <a:rPr lang="zh-CN" altLang="en-US" b="1" dirty="0" smtClean="0"/>
              <a:t>到</a:t>
            </a:r>
            <a:r>
              <a:rPr lang="zh-CN" altLang="en-US" b="1" dirty="0"/>
              <a:t>中流</a:t>
            </a:r>
            <a:r>
              <a:rPr lang="zh-CN" altLang="en-US" b="1" dirty="0">
                <a:solidFill>
                  <a:srgbClr val="FF0000"/>
                </a:solidFill>
              </a:rPr>
              <a:t>击</a:t>
            </a:r>
            <a:r>
              <a:rPr lang="zh-CN" altLang="en-US" b="1" dirty="0"/>
              <a:t>水</a:t>
            </a:r>
            <a:r>
              <a:rPr lang="zh-CN" altLang="en-US" b="1" dirty="0" smtClean="0"/>
              <a:t>，</a:t>
            </a:r>
            <a:endParaRPr lang="en-US" altLang="zh-CN" b="1" dirty="0" smtClean="0"/>
          </a:p>
          <a:p>
            <a:r>
              <a:rPr lang="zh-CN" altLang="en-US" b="1" dirty="0" smtClean="0"/>
              <a:t>浪</a:t>
            </a:r>
            <a:r>
              <a:rPr lang="zh-CN" altLang="en-US" b="1" dirty="0">
                <a:solidFill>
                  <a:srgbClr val="FF0000"/>
                </a:solidFill>
              </a:rPr>
              <a:t>遏</a:t>
            </a:r>
            <a:r>
              <a:rPr lang="zh-CN" altLang="en-US" b="1" dirty="0"/>
              <a:t>飞舟？</a:t>
            </a:r>
          </a:p>
          <a:p>
            <a:endParaRPr lang="zh-CN" altLang="en-US" b="1" dirty="0"/>
          </a:p>
        </p:txBody>
      </p:sp>
      <p:sp>
        <p:nvSpPr>
          <p:cNvPr id="2" name="右大括号 1"/>
          <p:cNvSpPr/>
          <p:nvPr/>
        </p:nvSpPr>
        <p:spPr>
          <a:xfrm>
            <a:off x="2288379" y="1419622"/>
            <a:ext cx="102743" cy="576064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TextBox 2"/>
          <p:cNvSpPr txBox="1"/>
          <p:nvPr/>
        </p:nvSpPr>
        <p:spPr>
          <a:xfrm>
            <a:off x="2391122" y="1384488"/>
            <a:ext cx="1656184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/>
              <a:t>卓然而立、中流砥柱的英气</a:t>
            </a:r>
            <a:endParaRPr lang="zh-CN" altLang="en-US" b="1" dirty="0"/>
          </a:p>
        </p:txBody>
      </p:sp>
      <p:sp>
        <p:nvSpPr>
          <p:cNvPr id="6" name="右大括号 5"/>
          <p:cNvSpPr/>
          <p:nvPr/>
        </p:nvSpPr>
        <p:spPr>
          <a:xfrm>
            <a:off x="2627784" y="2283718"/>
            <a:ext cx="45719" cy="1656184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TextBox 6"/>
          <p:cNvSpPr txBox="1"/>
          <p:nvPr/>
        </p:nvSpPr>
        <p:spPr>
          <a:xfrm>
            <a:off x="2771819" y="2405739"/>
            <a:ext cx="740916" cy="14630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b="1" dirty="0"/>
              <a:t>写景视野的开阔豪气</a:t>
            </a:r>
            <a:endParaRPr lang="zh-CN" altLang="en-US" b="1" dirty="0"/>
          </a:p>
        </p:txBody>
      </p:sp>
      <p:sp>
        <p:nvSpPr>
          <p:cNvPr id="8" name="右大括号 7"/>
          <p:cNvSpPr/>
          <p:nvPr/>
        </p:nvSpPr>
        <p:spPr>
          <a:xfrm>
            <a:off x="2242659" y="4155926"/>
            <a:ext cx="97091" cy="648072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TextBox 8"/>
          <p:cNvSpPr txBox="1"/>
          <p:nvPr/>
        </p:nvSpPr>
        <p:spPr>
          <a:xfrm>
            <a:off x="2391122" y="4159825"/>
            <a:ext cx="1605012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b="1" dirty="0"/>
              <a:t>问江山问大地的情感大气</a:t>
            </a:r>
            <a:endParaRPr lang="zh-CN" altLang="en-US" b="1" dirty="0"/>
          </a:p>
        </p:txBody>
      </p:sp>
      <p:sp>
        <p:nvSpPr>
          <p:cNvPr id="10" name="右大括号 9"/>
          <p:cNvSpPr/>
          <p:nvPr/>
        </p:nvSpPr>
        <p:spPr>
          <a:xfrm>
            <a:off x="5868144" y="3111810"/>
            <a:ext cx="144016" cy="612068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TextBox 10"/>
          <p:cNvSpPr txBox="1"/>
          <p:nvPr/>
        </p:nvSpPr>
        <p:spPr>
          <a:xfrm>
            <a:off x="6141268" y="3106613"/>
            <a:ext cx="1872208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b="1" dirty="0" smtClean="0"/>
              <a:t>藐视</a:t>
            </a:r>
            <a:r>
              <a:rPr lang="zh-CN" altLang="zh-CN" b="1" dirty="0"/>
              <a:t>权贵改造旧世界的凌云壮气</a:t>
            </a:r>
            <a:endParaRPr lang="zh-CN" altLang="en-US" b="1" dirty="0"/>
          </a:p>
        </p:txBody>
      </p:sp>
      <p:sp>
        <p:nvSpPr>
          <p:cNvPr id="15" name="文本框 14"/>
          <p:cNvSpPr txBox="1"/>
          <p:nvPr/>
        </p:nvSpPr>
        <p:spPr>
          <a:xfrm>
            <a:off x="6024880" y="4070350"/>
            <a:ext cx="2547648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/>
              <a:t>整首词的感情基调是</a:t>
            </a:r>
            <a:r>
              <a:rPr lang="en-US" altLang="zh-CN" b="1" dirty="0"/>
              <a:t>:</a:t>
            </a:r>
            <a:r>
              <a:rPr lang="zh-CN" altLang="en-US" u="sng" dirty="0"/>
              <a:t>                                                                           </a:t>
            </a:r>
            <a:endParaRPr lang="en-US" altLang="zh-CN" dirty="0"/>
          </a:p>
        </p:txBody>
      </p:sp>
      <p:sp>
        <p:nvSpPr>
          <p:cNvPr id="16" name="文本框 15"/>
          <p:cNvSpPr txBox="1"/>
          <p:nvPr/>
        </p:nvSpPr>
        <p:spPr>
          <a:xfrm>
            <a:off x="6012180" y="4438650"/>
            <a:ext cx="2265680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rgbClr val="FF0000"/>
                </a:solidFill>
                <a:sym typeface="+mn-ea"/>
              </a:rPr>
              <a:t>乐观豪迈、开阔大气</a:t>
            </a: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6" grpId="0" animBg="1"/>
      <p:bldP spid="7" grpId="0"/>
      <p:bldP spid="8" grpId="0" animBg="1"/>
      <p:bldP spid="9" grpId="0"/>
      <p:bldP spid="10" grpId="0" animBg="1"/>
      <p:bldP spid="11" grpId="0"/>
      <p:bldP spid="15" grpId="0"/>
      <p:bldP spid="1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478082" y="483520"/>
            <a:ext cx="4054541" cy="720080"/>
            <a:chOff x="1190997" y="1206423"/>
            <a:chExt cx="1572190" cy="504453"/>
          </a:xfrm>
        </p:grpSpPr>
        <p:pic>
          <p:nvPicPr>
            <p:cNvPr id="13" name="Picture 4" descr="F:\PPT\新建文件夹 (2)\p14.pn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90997" y="1206423"/>
              <a:ext cx="1364084" cy="5044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4" name="TextBox 17"/>
            <p:cNvSpPr txBox="1">
              <a:spLocks noChangeArrowheads="1"/>
            </p:cNvSpPr>
            <p:nvPr/>
          </p:nvSpPr>
          <p:spPr bwMode="auto">
            <a:xfrm>
              <a:off x="1386837" y="1318500"/>
              <a:ext cx="1376350" cy="2802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zh-CN" altLang="en-US" sz="2000" b="1" dirty="0">
                  <a:solidFill>
                    <a:srgbClr val="EE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品一品，品“大美”</a:t>
              </a: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742315" y="1330325"/>
            <a:ext cx="6629400" cy="2651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五岭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逶迤腾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细浪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乌蒙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磅礴走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泥丸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</a:p>
          <a:p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惜秦皇汉武，略输文采；唐宗宋祖，稍逊风骚，成吉思汗，只识弯弓射大雕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</a:p>
          <a:p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要似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昆仑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崩绝壁，又恰像台风扫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寰宇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830580" y="4294505"/>
            <a:ext cx="7692390" cy="3962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常见的意象关键词</a:t>
            </a:r>
            <a:r>
              <a:rPr lang="en-US" altLang="zh-CN" sz="2000" b="1"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en-US" altLang="zh-CN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昆仑、寰宇、四海、五洲、汪洋、北国、长城</a:t>
            </a: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478082" y="483520"/>
            <a:ext cx="4054541" cy="720080"/>
            <a:chOff x="1190997" y="1206423"/>
            <a:chExt cx="1572190" cy="504453"/>
          </a:xfrm>
        </p:grpSpPr>
        <p:pic>
          <p:nvPicPr>
            <p:cNvPr id="13" name="Picture 4" descr="F:\PPT\新建文件夹 (2)\p14.pn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90997" y="1206423"/>
              <a:ext cx="1364084" cy="5044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4" name="TextBox 17"/>
            <p:cNvSpPr txBox="1">
              <a:spLocks noChangeArrowheads="1"/>
            </p:cNvSpPr>
            <p:nvPr/>
          </p:nvSpPr>
          <p:spPr bwMode="auto">
            <a:xfrm>
              <a:off x="1386837" y="1318500"/>
              <a:ext cx="1376350" cy="2802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zh-CN" altLang="en-US" sz="2000" b="1" dirty="0">
                  <a:solidFill>
                    <a:srgbClr val="EE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品一品，品“大美”</a:t>
              </a: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793115" y="1507490"/>
            <a:ext cx="6629400" cy="2651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sym typeface="+mn-ea"/>
              </a:rPr>
              <a:t>看</a:t>
            </a:r>
            <a:r>
              <a:rPr lang="zh-CN" altLang="en-US" sz="2400" b="1" dirty="0">
                <a:solidFill>
                  <a:prstClr val="black"/>
                </a:solidFill>
                <a:sym typeface="+mn-ea"/>
              </a:rPr>
              <a:t>万山红遍</a:t>
            </a:r>
            <a:r>
              <a:rPr lang="zh-CN" altLang="en-US" sz="2400" b="1" dirty="0" smtClean="0">
                <a:solidFill>
                  <a:prstClr val="black"/>
                </a:solidFill>
                <a:sym typeface="+mn-ea"/>
              </a:rPr>
              <a:t>，</a:t>
            </a:r>
            <a:endParaRPr lang="en-US" altLang="zh-CN" sz="2400" b="1" dirty="0" smtClean="0">
              <a:solidFill>
                <a:prstClr val="black"/>
              </a:solidFill>
            </a:endParaRPr>
          </a:p>
          <a:p>
            <a:r>
              <a:rPr lang="zh-CN" altLang="en-US" sz="2400" b="1" dirty="0" smtClean="0">
                <a:solidFill>
                  <a:prstClr val="black"/>
                </a:solidFill>
                <a:sym typeface="+mn-ea"/>
              </a:rPr>
              <a:t>层林</a:t>
            </a:r>
            <a:r>
              <a:rPr lang="zh-CN" altLang="en-US" sz="2400" b="1" dirty="0">
                <a:solidFill>
                  <a:prstClr val="black"/>
                </a:solidFill>
                <a:sym typeface="+mn-ea"/>
              </a:rPr>
              <a:t>尽染</a:t>
            </a:r>
            <a:r>
              <a:rPr lang="zh-CN" altLang="en-US" sz="2400" b="1" dirty="0" smtClean="0">
                <a:solidFill>
                  <a:prstClr val="black"/>
                </a:solidFill>
                <a:sym typeface="+mn-ea"/>
              </a:rPr>
              <a:t>；</a:t>
            </a:r>
            <a:endParaRPr lang="en-US" altLang="zh-CN" sz="2400" b="1" dirty="0" smtClean="0">
              <a:solidFill>
                <a:prstClr val="black"/>
              </a:solidFill>
            </a:endParaRPr>
          </a:p>
          <a:p>
            <a:r>
              <a:rPr lang="zh-CN" altLang="en-US" sz="2400" b="1" dirty="0" smtClean="0">
                <a:solidFill>
                  <a:prstClr val="black"/>
                </a:solidFill>
                <a:sym typeface="+mn-ea"/>
              </a:rPr>
              <a:t>漫</a:t>
            </a:r>
            <a:r>
              <a:rPr lang="zh-CN" altLang="en-US" sz="2400" b="1" dirty="0">
                <a:solidFill>
                  <a:prstClr val="black"/>
                </a:solidFill>
                <a:sym typeface="+mn-ea"/>
              </a:rPr>
              <a:t>江碧透</a:t>
            </a:r>
            <a:r>
              <a:rPr lang="zh-CN" altLang="en-US" sz="2400" b="1" dirty="0" smtClean="0">
                <a:solidFill>
                  <a:prstClr val="black"/>
                </a:solidFill>
                <a:sym typeface="+mn-ea"/>
              </a:rPr>
              <a:t>，</a:t>
            </a:r>
            <a:endParaRPr lang="en-US" altLang="zh-CN" sz="2400" b="1" dirty="0" smtClean="0">
              <a:solidFill>
                <a:prstClr val="black"/>
              </a:solidFill>
            </a:endParaRPr>
          </a:p>
          <a:p>
            <a:r>
              <a:rPr lang="zh-CN" altLang="en-US" sz="2400" b="1" dirty="0" smtClean="0">
                <a:solidFill>
                  <a:prstClr val="black"/>
                </a:solidFill>
                <a:sym typeface="+mn-ea"/>
              </a:rPr>
              <a:t>百舸争流</a:t>
            </a:r>
            <a:r>
              <a:rPr lang="zh-CN" altLang="en-US" sz="2400" b="1" dirty="0">
                <a:solidFill>
                  <a:prstClr val="black"/>
                </a:solidFill>
                <a:sym typeface="+mn-ea"/>
              </a:rPr>
              <a:t>。</a:t>
            </a:r>
            <a:br>
              <a:rPr lang="zh-CN" altLang="en-US" sz="2400" b="1" dirty="0">
                <a:solidFill>
                  <a:prstClr val="black"/>
                </a:solidFill>
                <a:sym typeface="+mn-ea"/>
              </a:rPr>
            </a:br>
            <a:r>
              <a:rPr lang="zh-CN" altLang="en-US" sz="2400" b="1" dirty="0">
                <a:solidFill>
                  <a:prstClr val="black"/>
                </a:solidFill>
                <a:sym typeface="+mn-ea"/>
              </a:rPr>
              <a:t>鹰击长空</a:t>
            </a:r>
            <a:r>
              <a:rPr lang="zh-CN" altLang="en-US" sz="2400" b="1" dirty="0" smtClean="0">
                <a:solidFill>
                  <a:prstClr val="black"/>
                </a:solidFill>
                <a:sym typeface="+mn-ea"/>
              </a:rPr>
              <a:t>，</a:t>
            </a:r>
            <a:endParaRPr lang="en-US" altLang="zh-CN" sz="2400" b="1" dirty="0" smtClean="0">
              <a:solidFill>
                <a:prstClr val="black"/>
              </a:solidFill>
            </a:endParaRPr>
          </a:p>
          <a:p>
            <a:r>
              <a:rPr lang="zh-CN" altLang="en-US" sz="2400" b="1" dirty="0" smtClean="0">
                <a:solidFill>
                  <a:prstClr val="black"/>
                </a:solidFill>
                <a:sym typeface="+mn-ea"/>
              </a:rPr>
              <a:t>鱼</a:t>
            </a:r>
            <a:r>
              <a:rPr lang="zh-CN" altLang="en-US" sz="2400" b="1" dirty="0">
                <a:solidFill>
                  <a:prstClr val="black"/>
                </a:solidFill>
                <a:sym typeface="+mn-ea"/>
              </a:rPr>
              <a:t>翔浅底</a:t>
            </a:r>
            <a:r>
              <a:rPr lang="zh-CN" altLang="en-US" sz="2400" b="1" dirty="0" smtClean="0">
                <a:solidFill>
                  <a:prstClr val="black"/>
                </a:solidFill>
                <a:sym typeface="+mn-ea"/>
              </a:rPr>
              <a:t>，</a:t>
            </a:r>
            <a:endParaRPr lang="en-US" altLang="zh-CN" sz="2400" b="1" dirty="0" smtClean="0">
              <a:solidFill>
                <a:prstClr val="black"/>
              </a:solidFill>
            </a:endParaRPr>
          </a:p>
          <a:p>
            <a:r>
              <a:rPr lang="zh-CN" altLang="en-US" sz="2400" b="1" dirty="0" smtClean="0">
                <a:solidFill>
                  <a:prstClr val="black"/>
                </a:solidFill>
                <a:sym typeface="+mn-ea"/>
              </a:rPr>
              <a:t>万类</a:t>
            </a:r>
            <a:r>
              <a:rPr lang="zh-CN" altLang="en-US" sz="2400" b="1" dirty="0">
                <a:solidFill>
                  <a:prstClr val="black"/>
                </a:solidFill>
                <a:sym typeface="+mn-ea"/>
              </a:rPr>
              <a:t>霜天竞自由。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478082" y="483520"/>
            <a:ext cx="4054541" cy="720080"/>
            <a:chOff x="1190997" y="1206423"/>
            <a:chExt cx="1572190" cy="504453"/>
          </a:xfrm>
        </p:grpSpPr>
        <p:pic>
          <p:nvPicPr>
            <p:cNvPr id="13" name="Picture 4" descr="F:\PPT\新建文件夹 (2)\p14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90997" y="1206423"/>
              <a:ext cx="1364084" cy="5044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4" name="TextBox 17"/>
            <p:cNvSpPr txBox="1">
              <a:spLocks noChangeArrowheads="1"/>
            </p:cNvSpPr>
            <p:nvPr/>
          </p:nvSpPr>
          <p:spPr bwMode="auto">
            <a:xfrm>
              <a:off x="1386837" y="1318500"/>
              <a:ext cx="1376350" cy="2802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zh-CN" altLang="en-US" sz="2000" b="1" dirty="0" smtClean="0">
                  <a:solidFill>
                    <a:srgbClr val="EE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比一比，比“大志”</a:t>
              </a:r>
              <a:endParaRPr lang="zh-CN" altLang="en-US" sz="2000" b="1" dirty="0">
                <a:solidFill>
                  <a:srgbClr val="EE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5" name="TextBox 4"/>
          <p:cNvSpPr txBox="1"/>
          <p:nvPr/>
        </p:nvSpPr>
        <p:spPr>
          <a:xfrm>
            <a:off x="983036" y="1983302"/>
            <a:ext cx="2374517" cy="32316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prstClr val="black"/>
                </a:solidFill>
              </a:rPr>
              <a:t/>
            </a:r>
            <a:br>
              <a:rPr lang="zh-CN" altLang="en-US" b="1" dirty="0">
                <a:solidFill>
                  <a:prstClr val="black"/>
                </a:solidFill>
              </a:rPr>
            </a:br>
            <a:r>
              <a:rPr lang="zh-CN" altLang="en-US" sz="2400" b="1" dirty="0">
                <a:solidFill>
                  <a:srgbClr val="FF0000"/>
                </a:solidFill>
              </a:rPr>
              <a:t>恰</a:t>
            </a:r>
            <a:r>
              <a:rPr lang="zh-CN" altLang="en-US" sz="2400" b="1" dirty="0">
                <a:solidFill>
                  <a:prstClr val="black"/>
                </a:solidFill>
              </a:rPr>
              <a:t>同学少年</a:t>
            </a:r>
            <a:r>
              <a:rPr lang="zh-CN" altLang="en-US" sz="2400" b="1" dirty="0" smtClean="0">
                <a:solidFill>
                  <a:prstClr val="black"/>
                </a:solidFill>
              </a:rPr>
              <a:t>，</a:t>
            </a:r>
            <a:endParaRPr lang="en-US" altLang="zh-CN" sz="2400" b="1" dirty="0" smtClean="0">
              <a:solidFill>
                <a:prstClr val="black"/>
              </a:solidFill>
            </a:endParaRPr>
          </a:p>
          <a:p>
            <a:r>
              <a:rPr lang="zh-CN" altLang="en-US" sz="2400" b="1" dirty="0" smtClean="0">
                <a:solidFill>
                  <a:prstClr val="black"/>
                </a:solidFill>
              </a:rPr>
              <a:t>风华正茂；</a:t>
            </a:r>
            <a:endParaRPr lang="en-US" altLang="zh-CN" sz="2400" b="1" dirty="0" smtClean="0">
              <a:solidFill>
                <a:prstClr val="black"/>
              </a:solidFill>
            </a:endParaRPr>
          </a:p>
          <a:p>
            <a:r>
              <a:rPr lang="zh-CN" altLang="en-US" sz="2400" b="1" dirty="0" smtClean="0">
                <a:solidFill>
                  <a:prstClr val="black"/>
                </a:solidFill>
              </a:rPr>
              <a:t>书生意气，</a:t>
            </a:r>
            <a:endParaRPr lang="en-US" altLang="zh-CN" sz="2400" b="1" dirty="0" smtClean="0">
              <a:solidFill>
                <a:prstClr val="black"/>
              </a:solidFill>
            </a:endParaRPr>
          </a:p>
          <a:p>
            <a:r>
              <a:rPr lang="zh-CN" altLang="en-US" sz="2400" b="1" dirty="0" smtClean="0">
                <a:solidFill>
                  <a:prstClr val="black"/>
                </a:solidFill>
              </a:rPr>
              <a:t>挥斥</a:t>
            </a:r>
            <a:r>
              <a:rPr lang="zh-CN" altLang="en-US" sz="2400" b="1" dirty="0">
                <a:solidFill>
                  <a:prstClr val="black"/>
                </a:solidFill>
              </a:rPr>
              <a:t>方遒。</a:t>
            </a:r>
            <a:br>
              <a:rPr lang="zh-CN" altLang="en-US" sz="2400" b="1" dirty="0">
                <a:solidFill>
                  <a:prstClr val="black"/>
                </a:solidFill>
              </a:rPr>
            </a:br>
            <a:r>
              <a:rPr lang="zh-CN" altLang="en-US" sz="2400" b="1" dirty="0">
                <a:solidFill>
                  <a:prstClr val="black"/>
                </a:solidFill>
              </a:rPr>
              <a:t>指点江山</a:t>
            </a:r>
            <a:r>
              <a:rPr lang="zh-CN" altLang="en-US" sz="2400" b="1" dirty="0" smtClean="0">
                <a:solidFill>
                  <a:prstClr val="black"/>
                </a:solidFill>
              </a:rPr>
              <a:t>，</a:t>
            </a:r>
            <a:endParaRPr lang="en-US" altLang="zh-CN" sz="2400" b="1" dirty="0" smtClean="0">
              <a:solidFill>
                <a:prstClr val="black"/>
              </a:solidFill>
            </a:endParaRPr>
          </a:p>
          <a:p>
            <a:r>
              <a:rPr lang="zh-CN" altLang="en-US" sz="2400" b="1" dirty="0" smtClean="0">
                <a:solidFill>
                  <a:prstClr val="black"/>
                </a:solidFill>
              </a:rPr>
              <a:t>激扬</a:t>
            </a:r>
            <a:r>
              <a:rPr lang="zh-CN" altLang="en-US" sz="2400" b="1" dirty="0">
                <a:solidFill>
                  <a:prstClr val="black"/>
                </a:solidFill>
              </a:rPr>
              <a:t>文字</a:t>
            </a:r>
            <a:r>
              <a:rPr lang="zh-CN" altLang="en-US" sz="2400" b="1" dirty="0" smtClean="0">
                <a:solidFill>
                  <a:prstClr val="black"/>
                </a:solidFill>
              </a:rPr>
              <a:t>，</a:t>
            </a:r>
            <a:endParaRPr lang="en-US" altLang="zh-CN" sz="2400" b="1" dirty="0" smtClean="0">
              <a:solidFill>
                <a:prstClr val="black"/>
              </a:solidFill>
            </a:endParaRPr>
          </a:p>
          <a:p>
            <a:r>
              <a:rPr lang="zh-CN" altLang="en-US" sz="2400" b="1" dirty="0" smtClean="0">
                <a:solidFill>
                  <a:prstClr val="black"/>
                </a:solidFill>
              </a:rPr>
              <a:t>粪土</a:t>
            </a:r>
            <a:r>
              <a:rPr lang="zh-CN" altLang="en-US" sz="2400" b="1" dirty="0">
                <a:solidFill>
                  <a:prstClr val="black"/>
                </a:solidFill>
              </a:rPr>
              <a:t>当年万户侯。</a:t>
            </a:r>
            <a:r>
              <a:rPr lang="zh-CN" altLang="en-US" b="1" dirty="0">
                <a:solidFill>
                  <a:prstClr val="black"/>
                </a:solidFill>
              </a:rPr>
              <a:t/>
            </a:r>
            <a:br>
              <a:rPr lang="zh-CN" altLang="en-US" b="1" dirty="0">
                <a:solidFill>
                  <a:prstClr val="black"/>
                </a:solidFill>
              </a:rPr>
            </a:br>
            <a:endParaRPr lang="zh-CN" altLang="en-US" b="1" dirty="0">
              <a:solidFill>
                <a:prstClr val="black"/>
              </a:solidFill>
            </a:endParaRPr>
          </a:p>
        </p:txBody>
      </p:sp>
      <p:sp>
        <p:nvSpPr>
          <p:cNvPr id="2" name="右大括号 1"/>
          <p:cNvSpPr/>
          <p:nvPr/>
        </p:nvSpPr>
        <p:spPr>
          <a:xfrm>
            <a:off x="3357554" y="2421620"/>
            <a:ext cx="432048" cy="2228828"/>
          </a:xfrm>
          <a:prstGeom prst="rightBrace">
            <a:avLst>
              <a:gd name="adj1" fmla="val 0"/>
              <a:gd name="adj2" fmla="val 5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4143372" y="3136000"/>
            <a:ext cx="4251325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/>
              <a:t>风华正茂、奋发有为、敢于斗争、藐视权贵，有改造旧世界的革命大无畏精神</a:t>
            </a:r>
          </a:p>
        </p:txBody>
      </p:sp>
      <p:pic>
        <p:nvPicPr>
          <p:cNvPr id="8" name="截取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4572000" y="857238"/>
            <a:ext cx="3048000" cy="22860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video>
              <p:cMediaNode vol="80000">
                <p:cTn id="1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video>
          </p:childTnLst>
        </p:cTn>
      </p:par>
    </p:tnLst>
    <p:bldLst>
      <p:bldP spid="2" grpId="0" animBg="1"/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478082" y="483520"/>
            <a:ext cx="4054541" cy="720080"/>
            <a:chOff x="1190997" y="1206423"/>
            <a:chExt cx="1572190" cy="504453"/>
          </a:xfrm>
        </p:grpSpPr>
        <p:pic>
          <p:nvPicPr>
            <p:cNvPr id="13" name="Picture 4" descr="F:\PPT\新建文件夹 (2)\p14.pn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90997" y="1206423"/>
              <a:ext cx="1364084" cy="5044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4" name="TextBox 17"/>
            <p:cNvSpPr txBox="1">
              <a:spLocks noChangeArrowheads="1"/>
            </p:cNvSpPr>
            <p:nvPr/>
          </p:nvSpPr>
          <p:spPr bwMode="auto">
            <a:xfrm>
              <a:off x="1386837" y="1318500"/>
              <a:ext cx="1376350" cy="2802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zh-CN" altLang="en-US" sz="2000" b="1" dirty="0" smtClean="0">
                  <a:solidFill>
                    <a:srgbClr val="EE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比一比，比“大志”</a:t>
              </a:r>
              <a:endParaRPr lang="zh-CN" altLang="en-US" sz="2000" b="1" dirty="0">
                <a:solidFill>
                  <a:srgbClr val="EE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5" name="TextBox 4"/>
          <p:cNvSpPr txBox="1"/>
          <p:nvPr/>
        </p:nvSpPr>
        <p:spPr>
          <a:xfrm>
            <a:off x="906780" y="1758315"/>
            <a:ext cx="5539105" cy="22891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prstClr val="black"/>
                </a:solidFill>
              </a:rPr>
              <a:t>1910</a:t>
            </a:r>
            <a:r>
              <a:rPr lang="zh-CN" altLang="en-US" sz="2400" b="1" dirty="0">
                <a:solidFill>
                  <a:prstClr val="black"/>
                </a:solidFill>
              </a:rPr>
              <a:t>年，外出求学的毛泽东，临行前写了一首励志：</a:t>
            </a:r>
          </a:p>
          <a:p>
            <a:r>
              <a:rPr lang="zh-CN" altLang="en-US" sz="2400" b="1" dirty="0">
                <a:solidFill>
                  <a:prstClr val="black"/>
                </a:solidFill>
              </a:rPr>
              <a:t>                     孩儿立志出乡关，</a:t>
            </a:r>
          </a:p>
          <a:p>
            <a:r>
              <a:rPr lang="zh-CN" altLang="en-US" sz="2400" b="1" dirty="0">
                <a:solidFill>
                  <a:prstClr val="black"/>
                </a:solidFill>
              </a:rPr>
              <a:t>                     学不成名誓不还。</a:t>
            </a:r>
          </a:p>
          <a:p>
            <a:r>
              <a:rPr lang="zh-CN" altLang="en-US" sz="2400" b="1" dirty="0">
                <a:solidFill>
                  <a:prstClr val="black"/>
                </a:solidFill>
              </a:rPr>
              <a:t>                     埋骨何须桑梓地，</a:t>
            </a:r>
          </a:p>
          <a:p>
            <a:r>
              <a:rPr lang="zh-CN" altLang="en-US" sz="2400" b="1" dirty="0">
                <a:solidFill>
                  <a:prstClr val="black"/>
                </a:solidFill>
              </a:rPr>
              <a:t>                     人生无处不青山。</a:t>
            </a: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图片 1" descr="f1a6f6b8223fb6da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39445" y="521335"/>
            <a:ext cx="3580765" cy="197612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  <a:headEnd/>
            <a:tailEnd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17410" name="图片 2" descr="987092b9a674e02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0080" y="2638425"/>
            <a:ext cx="3580130" cy="2004695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  <a:headEnd/>
            <a:tailEnd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17411" name="图片 3" descr="u=392324195,2626456520&amp;fm=21&amp;gp=0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72000" y="556895"/>
            <a:ext cx="4017645" cy="1852295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  <a:headEnd/>
            <a:tailEnd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17412" name="图片 4" descr="u=820607632,2091644290&amp;fm=21&amp;gp=0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572000" y="2637790"/>
            <a:ext cx="4017645" cy="200533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  <a:headEnd/>
            <a:tailEnd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478082" y="483520"/>
            <a:ext cx="4054541" cy="720080"/>
            <a:chOff x="1190997" y="1206423"/>
            <a:chExt cx="1572190" cy="504453"/>
          </a:xfrm>
        </p:grpSpPr>
        <p:pic>
          <p:nvPicPr>
            <p:cNvPr id="13" name="Picture 4" descr="F:\PPT\新建文件夹 (2)\p14.pn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90997" y="1206423"/>
              <a:ext cx="1364084" cy="5044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4" name="TextBox 17"/>
            <p:cNvSpPr txBox="1">
              <a:spLocks noChangeArrowheads="1"/>
            </p:cNvSpPr>
            <p:nvPr/>
          </p:nvSpPr>
          <p:spPr bwMode="auto">
            <a:xfrm>
              <a:off x="1386837" y="1318500"/>
              <a:ext cx="1376350" cy="2802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zh-CN" altLang="en-US" sz="2000" b="1" dirty="0" smtClean="0">
                  <a:solidFill>
                    <a:srgbClr val="EE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议一议，议“大局”</a:t>
              </a:r>
              <a:endParaRPr lang="zh-CN" altLang="en-US" sz="2000" b="1" dirty="0">
                <a:solidFill>
                  <a:srgbClr val="EE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787822" y="1552327"/>
            <a:ext cx="6408712" cy="13716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prstClr val="black"/>
                </a:solidFill>
                <a:sym typeface="+mn-ea"/>
              </a:rPr>
              <a:t>曾记否</a:t>
            </a:r>
            <a:r>
              <a:rPr lang="zh-CN" altLang="en-US" sz="2800" b="1" dirty="0" smtClean="0">
                <a:solidFill>
                  <a:prstClr val="black"/>
                </a:solidFill>
                <a:sym typeface="+mn-ea"/>
              </a:rPr>
              <a:t>，</a:t>
            </a:r>
            <a:endParaRPr lang="en-US" altLang="zh-CN" sz="2800" b="1" dirty="0" smtClean="0">
              <a:solidFill>
                <a:prstClr val="black"/>
              </a:solidFill>
            </a:endParaRPr>
          </a:p>
          <a:p>
            <a:r>
              <a:rPr lang="zh-CN" altLang="en-US" sz="2800" b="1" dirty="0" smtClean="0">
                <a:solidFill>
                  <a:prstClr val="black"/>
                </a:solidFill>
                <a:sym typeface="+mn-ea"/>
              </a:rPr>
              <a:t>到</a:t>
            </a:r>
            <a:r>
              <a:rPr lang="zh-CN" altLang="en-US" sz="2800" b="1" dirty="0">
                <a:solidFill>
                  <a:prstClr val="black"/>
                </a:solidFill>
                <a:sym typeface="+mn-ea"/>
              </a:rPr>
              <a:t>中流击水</a:t>
            </a:r>
            <a:r>
              <a:rPr lang="zh-CN" altLang="en-US" sz="2800" b="1" dirty="0" smtClean="0">
                <a:solidFill>
                  <a:prstClr val="black"/>
                </a:solidFill>
                <a:sym typeface="+mn-ea"/>
              </a:rPr>
              <a:t>，</a:t>
            </a:r>
            <a:endParaRPr lang="en-US" altLang="zh-CN" sz="2800" b="1" dirty="0" smtClean="0">
              <a:solidFill>
                <a:prstClr val="black"/>
              </a:solidFill>
            </a:endParaRPr>
          </a:p>
          <a:p>
            <a:r>
              <a:rPr lang="zh-CN" altLang="en-US" sz="2800" b="1" dirty="0" smtClean="0">
                <a:solidFill>
                  <a:prstClr val="black"/>
                </a:solidFill>
                <a:sym typeface="+mn-ea"/>
              </a:rPr>
              <a:t>浪</a:t>
            </a:r>
            <a:r>
              <a:rPr lang="zh-CN" altLang="en-US" sz="2800" b="1" dirty="0">
                <a:solidFill>
                  <a:prstClr val="black"/>
                </a:solidFill>
                <a:sym typeface="+mn-ea"/>
              </a:rPr>
              <a:t>遏飞舟？</a:t>
            </a:r>
            <a:endParaRPr lang="zh-CN" altLang="en-US" sz="2800" dirty="0"/>
          </a:p>
        </p:txBody>
      </p:sp>
      <p:sp>
        <p:nvSpPr>
          <p:cNvPr id="3" name="文本框 2"/>
          <p:cNvSpPr txBox="1"/>
          <p:nvPr/>
        </p:nvSpPr>
        <p:spPr>
          <a:xfrm>
            <a:off x="869315" y="3046095"/>
            <a:ext cx="7107555" cy="7010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/>
              <a:t>两种理解：</a:t>
            </a:r>
            <a:r>
              <a:rPr lang="zh-CN" altLang="en-US" sz="2000" b="1">
                <a:solidFill>
                  <a:srgbClr val="FF0000"/>
                </a:solidFill>
              </a:rPr>
              <a:t>一种认为</a:t>
            </a:r>
            <a:r>
              <a:rPr lang="zh-CN" altLang="en-US" sz="2000" b="1"/>
              <a:t>是游泳激起的波浪，几乎把飞快行驶的船只都阻挡了；</a:t>
            </a:r>
            <a:r>
              <a:rPr lang="zh-CN" altLang="en-US" sz="2000" b="1">
                <a:solidFill>
                  <a:srgbClr val="FF0000"/>
                </a:solidFill>
              </a:rPr>
              <a:t>一种认为</a:t>
            </a:r>
            <a:r>
              <a:rPr lang="zh-CN" altLang="en-US" sz="2000" b="1">
                <a:solidFill>
                  <a:schemeClr val="tx1"/>
                </a:solidFill>
              </a:rPr>
              <a:t>是</a:t>
            </a:r>
            <a:r>
              <a:rPr lang="zh-CN" altLang="en-US" sz="2000" b="1"/>
              <a:t>“浪遏飞舟”时“到中流击水”。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869315" y="4030345"/>
            <a:ext cx="7422515" cy="7010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>
                <a:solidFill>
                  <a:srgbClr val="EE0000"/>
                </a:solidFill>
              </a:rPr>
              <a:t>大意：</a:t>
            </a:r>
            <a:r>
              <a:rPr lang="zh-CN" altLang="en-US" sz="2000" b="1"/>
              <a:t>还记得吗？当年我们一同到江心游泳，尽管风浪巨大，连船只行进也很困难，但我们这些人却以同汹涌的激流拼搏为乐。</a:t>
            </a: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90</TotalTime>
  <Words>630</Words>
  <Application>WPS 演示</Application>
  <PresentationFormat>全屏显示(16:9)</PresentationFormat>
  <Paragraphs>98</Paragraphs>
  <Slides>15</Slides>
  <Notes>0</Notes>
  <HiddenSlides>0</HiddenSlides>
  <MMClips>2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6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Thinkpad</dc:creator>
  <cp:lastModifiedBy>微软用户</cp:lastModifiedBy>
  <cp:revision>358</cp:revision>
  <dcterms:created xsi:type="dcterms:W3CDTF">2014-07-31T02:57:00Z</dcterms:created>
  <dcterms:modified xsi:type="dcterms:W3CDTF">2016-11-03T23:32:11Z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2052-10.1.0.6029</vt:lpwstr>
  </property>
</Properties>
</file>