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</p:sldMasterIdLst>
  <p:notesMasterIdLst>
    <p:notesMasterId r:id="rId32"/>
  </p:notesMasterIdLst>
  <p:handoutMasterIdLst>
    <p:handoutMasterId r:id="rId33"/>
  </p:handoutMasterIdLst>
  <p:sldIdLst>
    <p:sldId id="379" r:id="rId5"/>
    <p:sldId id="434" r:id="rId6"/>
    <p:sldId id="257" r:id="rId7"/>
    <p:sldId id="367" r:id="rId8"/>
    <p:sldId id="435" r:id="rId9"/>
    <p:sldId id="436" r:id="rId10"/>
    <p:sldId id="437" r:id="rId11"/>
    <p:sldId id="438" r:id="rId12"/>
    <p:sldId id="399" r:id="rId13"/>
    <p:sldId id="402" r:id="rId14"/>
    <p:sldId id="403" r:id="rId15"/>
    <p:sldId id="404" r:id="rId16"/>
    <p:sldId id="443" r:id="rId17"/>
    <p:sldId id="394" r:id="rId18"/>
    <p:sldId id="397" r:id="rId19"/>
    <p:sldId id="439" r:id="rId20"/>
    <p:sldId id="405" r:id="rId21"/>
    <p:sldId id="349" r:id="rId22"/>
    <p:sldId id="444" r:id="rId23"/>
    <p:sldId id="398" r:id="rId24"/>
    <p:sldId id="441" r:id="rId25"/>
    <p:sldId id="445" r:id="rId26"/>
    <p:sldId id="448" r:id="rId27"/>
    <p:sldId id="446" r:id="rId28"/>
    <p:sldId id="447" r:id="rId29"/>
    <p:sldId id="442" r:id="rId30"/>
    <p:sldId id="440" r:id="rId3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FF0000"/>
    <a:srgbClr val="000000"/>
    <a:srgbClr val="008000"/>
    <a:srgbClr val="0033CC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41"/>
    <p:restoredTop sz="94660"/>
  </p:normalViewPr>
  <p:slideViewPr>
    <p:cSldViewPr showGuides="1"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5298" name="页眉占位符 5529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 dirty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299" name="日期占位符 55298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 dirty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300" name="页脚占位符 55299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 dirty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301" name="灯片编号占位符 55300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zh-CN" sz="1200" dirty="0"/>
            </a:fld>
            <a:endParaRPr lang="zh-CN" alt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0178" name="页眉占位符 5017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 dirty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179" name="日期占位符 5017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 dirty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796" name="幻灯片图像占位符 50179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7173" name="文本占位符 50180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182" name="页脚占位符 5018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 dirty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183" name="灯片编号占位符 5018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zh-CN" sz="1200" dirty="0"/>
            </a:fld>
            <a:endParaRPr lang="zh-CN" alt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OverChart" preserve="1">
  <p:cSld name="垂直排列标题且文本在图表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sz="half" idx="1"/>
          </p:nvPr>
        </p:nvSpPr>
        <p:spPr>
          <a:xfrm>
            <a:off x="628650" y="365125"/>
            <a:ext cx="5800725" cy="28289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图表占位符 3"/>
          <p:cNvSpPr>
            <a:spLocks noGrp="1"/>
          </p:cNvSpPr>
          <p:nvPr>
            <p:ph type="chart" sz="half" idx="2"/>
          </p:nvPr>
        </p:nvSpPr>
        <p:spPr>
          <a:xfrm>
            <a:off x="628650" y="3346450"/>
            <a:ext cx="5800725" cy="283051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5128" name="Picture 3" descr="R0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6" y="3006"/>
              <a:ext cx="4704" cy="131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29" name="Picture 4" descr="R0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062" cy="43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30" name="Picture 5" descr="R01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2" y="864"/>
              <a:ext cx="5376" cy="237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246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10" name="Rectangle 8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>
                <a:latin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en-US" altLang="zh-CN" sz="1400" dirty="0">
                <a:cs typeface="Times New Roman" panose="02020603050405020304" pitchFamily="18" charset="0"/>
              </a:rPr>
            </a:fld>
            <a:endParaRPr lang="en-US" altLang="zh-CN" sz="14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14600" y="381000"/>
            <a:ext cx="2971800" cy="6096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638800" y="381000"/>
            <a:ext cx="2971800" cy="6096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10350" y="381000"/>
            <a:ext cx="2000250" cy="609600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381000"/>
            <a:ext cx="5848350" cy="609600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D3D8D26-DFCC-486A-B921-A82DD8D4FCA6}" type="datetime1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D3D8D26-DFCC-486A-B921-A82DD8D4FCA6}" type="datetime1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D3D8D26-DFCC-486A-B921-A82DD8D4FCA6}" type="datetime1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D3D8D26-DFCC-486A-B921-A82DD8D4FCA6}" type="datetime1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D3D8D26-DFCC-486A-B921-A82DD8D4FCA6}" type="datetime1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D3D8D26-DFCC-486A-B921-A82DD8D4FCA6}" type="datetime1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D3D8D26-DFCC-486A-B921-A82DD8D4FCA6}" type="datetime1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D3D8D26-DFCC-486A-B921-A82DD8D4FCA6}" type="datetime1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D3D8D26-DFCC-486A-B921-A82DD8D4FCA6}" type="datetime1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D3D8D26-DFCC-486A-B921-A82DD8D4FCA6}" type="datetime1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D3D8D26-DFCC-486A-B921-A82DD8D4FCA6}" type="datetime1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56323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页脚占位符 5632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灯片编号占位符 5632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4" Type="http://schemas.openxmlformats.org/officeDocument/2006/relationships/theme" Target="../theme/theme2.xml"/><Relationship Id="rId13" Type="http://schemas.openxmlformats.org/officeDocument/2006/relationships/image" Target="../media/image3.png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4" Type="http://schemas.openxmlformats.org/officeDocument/2006/relationships/theme" Target="../theme/theme3.xml"/><Relationship Id="rId13" Type="http://schemas.openxmlformats.org/officeDocument/2006/relationships/image" Target="../media/image5.jpeg"/><Relationship Id="rId12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Picture 2" descr="R0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4303713"/>
            <a:ext cx="9144000" cy="25542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Picture 3" descr="R0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09600" y="0"/>
            <a:ext cx="16859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381000"/>
            <a:ext cx="1371600" cy="6096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1" smtClean="0"/>
              <a:t>单击此处编辑母版标题样式</a:t>
            </a:r>
            <a:endParaRPr lang="zh-CN" altLang="en-US" noProof="1" smtClean="0"/>
          </a:p>
        </p:txBody>
      </p:sp>
      <p:sp>
        <p:nvSpPr>
          <p:cNvPr id="3077" name="Rectangle 5"/>
          <p:cNvSpPr>
            <a:spLocks noGrp="1"/>
          </p:cNvSpPr>
          <p:nvPr>
            <p:ph type="body"/>
          </p:nvPr>
        </p:nvSpPr>
        <p:spPr>
          <a:xfrm>
            <a:off x="2514600" y="381000"/>
            <a:ext cx="6096000" cy="6096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imes New Roman" panose="02020603050405020304" pitchFamily="18" charset="0"/>
          <a:ea typeface="宋体" panose="02010600030101010101" pitchFamily="2" charset="-122"/>
          <a:cs typeface="Times New Roman" panose="02020603050405020304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imes New Roman" panose="02020603050405020304" pitchFamily="18" charset="0"/>
          <a:ea typeface="宋体" panose="02010600030101010101" pitchFamily="2" charset="-122"/>
          <a:cs typeface="Times New Roman" panose="02020603050405020304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imes New Roman" panose="02020603050405020304" pitchFamily="18" charset="0"/>
          <a:ea typeface="宋体" panose="02010600030101010101" pitchFamily="2" charset="-122"/>
          <a:cs typeface="Times New Roman" panose="02020603050405020304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imes New Roman" panose="02020603050405020304" pitchFamily="18" charset="0"/>
          <a:ea typeface="宋体" panose="02010600030101010101" pitchFamily="2" charset="-122"/>
          <a:cs typeface="Times New Roman" panose="02020603050405020304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imes New Roman" panose="02020603050405020304" pitchFamily="18" charset="0"/>
          <a:ea typeface="宋体" panose="02010600030101010101" pitchFamily="2" charset="-122"/>
          <a:cs typeface="Times New Roman" panose="02020603050405020304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imes New Roman" panose="02020603050405020304" pitchFamily="18" charset="0"/>
          <a:ea typeface="宋体" panose="02010600030101010101" pitchFamily="2" charset="-122"/>
          <a:cs typeface="Times New Roman" panose="02020603050405020304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imes New Roman" panose="02020603050405020304" pitchFamily="18" charset="0"/>
          <a:ea typeface="宋体" panose="02010600030101010101" pitchFamily="2" charset="-122"/>
          <a:cs typeface="Times New Roman" panose="02020603050405020304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imes New Roman" panose="02020603050405020304" pitchFamily="18" charset="0"/>
          <a:ea typeface="宋体" panose="02010600030101010101" pitchFamily="2" charset="-122"/>
          <a:cs typeface="Times New Roman" panose="02020603050405020304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anose="05000000000000000000" pitchFamily="2" charset="2"/>
        <a:buChar char="|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anose="05000000000000000000" pitchFamily="2" charset="2"/>
        <a:buChar char="z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anose="05000000000000000000" pitchFamily="2" charset="2"/>
        <a:buChar char="]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anose="05000000000000000000" pitchFamily="2" charset="2"/>
        <a:buChar char="l"/>
        <a:defRPr sz="2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anose="05000000000000000000" pitchFamily="2" charset="2"/>
        <a:buChar char="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anose="05000000000000000000" pitchFamily="2" charset="2"/>
        <a:buChar char="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anose="05000000000000000000" pitchFamily="2" charset="2"/>
        <a:buChar char="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anose="05000000000000000000" pitchFamily="2" charset="2"/>
        <a:buChar char="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anose="05000000000000000000" pitchFamily="2" charset="2"/>
        <a:buChar char="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 noProof="1">
                <a:solidFill>
                  <a:srgbClr val="000000"/>
                </a:solidFill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D3D8D26-DFCC-486A-B921-A82DD8D4FCA6}" type="datetime1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 noProof="1">
                <a:solidFill>
                  <a:srgbClr val="000000"/>
                </a:solidFill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7.xml"/><Relationship Id="rId5" Type="http://schemas.openxmlformats.org/officeDocument/2006/relationships/oleObject" Target="../embeddings/oleObject3.bin"/><Relationship Id="rId4" Type="http://schemas.openxmlformats.org/officeDocument/2006/relationships/image" Target="../media/image11.png"/><Relationship Id="rId3" Type="http://schemas.openxmlformats.org/officeDocument/2006/relationships/oleObject" Target="../embeddings/oleObject2.bin"/><Relationship Id="rId2" Type="http://schemas.openxmlformats.org/officeDocument/2006/relationships/image" Target="../media/image10.png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3"/>
          <p:cNvSpPr>
            <a:spLocks noGrp="1"/>
          </p:cNvSpPr>
          <p:nvPr>
            <p:ph type="subTitle" sz="quarter" idx="1"/>
          </p:nvPr>
        </p:nvSpPr>
        <p:spPr>
          <a:xfrm>
            <a:off x="250825" y="4941888"/>
            <a:ext cx="8893175" cy="1752600"/>
          </a:xfrm>
          <a:ln/>
        </p:spPr>
        <p:txBody>
          <a:bodyPr vert="horz" wrap="square" lIns="91440" tIns="45720" rIns="91440" bIns="45720" anchor="t"/>
          <a:p>
            <a:pPr eaLnBrk="1" hangingPunct="1">
              <a:buClr>
                <a:srgbClr val="FF3300"/>
              </a:buClr>
              <a:buSzPct val="70000"/>
            </a:pPr>
            <a:r>
              <a:rPr lang="zh-CN" altLang="en-US" sz="6000" b="1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富贵不能淫   </a:t>
            </a:r>
            <a:endParaRPr lang="zh-CN" altLang="en-US" sz="6000" b="1" dirty="0">
              <a:solidFill>
                <a:srgbClr val="FF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827081" y="4149725"/>
            <a:ext cx="7772400" cy="1470025"/>
          </a:xfrm>
          <a:prstGeom prst="rect">
            <a:avLst/>
          </a:prstGeom>
        </p:spPr>
        <p:txBody>
          <a:bodyPr spcFirstLastPara="1" wrap="none" numCol="1" fromWordArt="1" anchor="ctr">
            <a:prstTxWarp prst="textArchUp">
              <a:avLst>
                <a:gd name="adj" fmla="val 1080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0" cap="none" spc="-360" normalizeH="0" baseline="0" noProof="0">
                <a:ln w="12700">
                  <a:solidFill>
                    <a:srgbClr val="000099"/>
                  </a:solidFill>
                  <a:rou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uLnTx/>
                <a:uFillTx/>
                <a:latin typeface="华文行楷"/>
                <a:ea typeface="+mj-ea"/>
                <a:cs typeface="+mj-cs"/>
              </a:rPr>
              <a:t>《</a:t>
            </a:r>
            <a:r>
              <a:rPr kumimoji="0" lang="zh-CN" altLang="en-US" sz="3600" b="1" i="0" u="none" strike="noStrike" kern="10" cap="none" spc="-360" normalizeH="0" baseline="0" noProof="0">
                <a:ln w="12700">
                  <a:solidFill>
                    <a:srgbClr val="000099"/>
                  </a:solidFill>
                  <a:rou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uLnTx/>
                <a:uFillTx/>
                <a:latin typeface="华文行楷"/>
                <a:ea typeface="+mj-ea"/>
                <a:cs typeface="+mj-cs"/>
              </a:rPr>
              <a:t>孟子</a:t>
            </a:r>
            <a:r>
              <a:rPr kumimoji="0" lang="en-US" altLang="zh-CN" sz="3600" b="1" i="0" u="none" strike="noStrike" kern="10" cap="none" spc="-360" normalizeH="0" baseline="0" noProof="0">
                <a:ln w="12700">
                  <a:solidFill>
                    <a:srgbClr val="000099"/>
                  </a:solidFill>
                  <a:rou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uLnTx/>
                <a:uFillTx/>
                <a:latin typeface="华文行楷"/>
                <a:ea typeface="+mj-ea"/>
                <a:cs typeface="+mj-cs"/>
              </a:rPr>
              <a:t>》</a:t>
            </a:r>
            <a:endParaRPr kumimoji="0" lang="en-US" altLang="zh-CN" sz="3600" b="1" i="0" u="none" strike="noStrike" kern="10" cap="none" spc="-360" normalizeH="0" baseline="0" noProof="0">
              <a:ln w="12700">
                <a:solidFill>
                  <a:srgbClr val="000099"/>
                </a:solidFill>
                <a:rou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uLnTx/>
              <a:uFillTx/>
              <a:latin typeface="华文行楷"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0" u="none" strike="noStrike" kern="10" cap="none" spc="-360" normalizeH="0" baseline="0" noProof="0">
              <a:ln w="12700">
                <a:solidFill>
                  <a:srgbClr val="000099"/>
                </a:solidFill>
                <a:rou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uLnTx/>
              <a:uFillTx/>
              <a:latin typeface="华文行楷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"/>
          <p:cNvSpPr>
            <a:spLocks noGrp="1"/>
          </p:cNvSpPr>
          <p:nvPr>
            <p:ph type="title"/>
          </p:nvPr>
        </p:nvSpPr>
        <p:spPr>
          <a:xfrm>
            <a:off x="1163638" y="117475"/>
            <a:ext cx="5611812" cy="1246188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二、一词多义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75" y="1038225"/>
            <a:ext cx="9528175" cy="5087938"/>
          </a:xfrm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戒：   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①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往送之门,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戒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之( </a:t>
            </a:r>
            <a:r>
              <a:rPr kumimoji="0" lang="zh-CN" altLang="en-US" sz="32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②往之女家,必敬必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戒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,无违夫                        子!(    </a:t>
            </a:r>
            <a:r>
              <a:rPr kumimoji="0" lang="zh-CN" altLang="en-US" sz="32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居：    ①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居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天下之广居(    </a:t>
            </a:r>
            <a:r>
              <a:rPr kumimoji="0" lang="zh-CN" altLang="en-US" sz="32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②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居天下之广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居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</a:t>
            </a:r>
            <a:r>
              <a:rPr kumimoji="0" lang="zh-CN" altLang="en-US" sz="32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之：    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①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母命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</a:t>
            </a:r>
            <a:r>
              <a:rPr kumimoji="0" lang="zh-CN" altLang="en-US" sz="32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②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住送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门(   </a:t>
            </a:r>
            <a:r>
              <a:rPr kumimoji="0" lang="zh-CN" altLang="en-US" sz="32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60975" y="1363663"/>
            <a:ext cx="1514475" cy="755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告诫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49375" y="2486025"/>
            <a:ext cx="1098550" cy="755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谨慎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78488" y="2919413"/>
            <a:ext cx="1096962" cy="7556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居住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78488" y="3675063"/>
            <a:ext cx="1096962" cy="7556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住所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19513" y="4257675"/>
            <a:ext cx="3644900" cy="7556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代词,她,代指女儿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94213" y="4887913"/>
            <a:ext cx="2600325" cy="7556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动词,去、到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三、古今异义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1" name="内容占位符 2"/>
          <p:cNvSpPr>
            <a:spLocks noGrp="1"/>
          </p:cNvSpPr>
          <p:nvPr>
            <p:ph idx="1"/>
          </p:nvPr>
        </p:nvSpPr>
        <p:spPr>
          <a:xfrm>
            <a:off x="457200" y="1417638"/>
            <a:ext cx="9237663" cy="4708525"/>
          </a:xfrm>
          <a:ln/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1.公孙衍、张仪岂不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诚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大丈夫哉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(古义:                         今义:                    )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2.以顺为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者,妾妇之道也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(古义：                      今义:                  )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.与民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之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(古义：                         今义:                   )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84388" y="2030413"/>
            <a:ext cx="2066925" cy="520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真正 、确实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46800" y="2028825"/>
            <a:ext cx="227012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诚实、真诚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34138" y="4383088"/>
            <a:ext cx="895350" cy="520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缘由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99150" y="3246438"/>
            <a:ext cx="230822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正直,正义等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309813" y="4381500"/>
            <a:ext cx="1122362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遵循。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309813" y="3246438"/>
            <a:ext cx="2036762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准则、标准。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449263" y="39688"/>
            <a:ext cx="8229600" cy="1143000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四、词类活用</a:t>
            </a:r>
            <a:endParaRPr lang="zh-CN" altLang="en-US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5" name="内容占位符 2"/>
          <p:cNvSpPr>
            <a:spLocks noGrp="1"/>
          </p:cNvSpPr>
          <p:nvPr>
            <p:ph idx="1"/>
          </p:nvPr>
        </p:nvSpPr>
        <p:spPr>
          <a:xfrm>
            <a:off x="85725" y="1260475"/>
            <a:ext cx="8956675" cy="4229100"/>
          </a:xfrm>
          <a:ln/>
        </p:spPr>
        <p:txBody>
          <a:bodyPr vert="horz" wrap="square" lIns="91440" tIns="45720" rIns="91440" bIns="45720" anchor="t"/>
          <a:p>
            <a:pPr eaLnBrk="1" hangingPunct="1">
              <a:lnSpc>
                <a:spcPct val="8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1.富贵不能</a:t>
            </a:r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淫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:  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2.贫贱不能</a:t>
            </a:r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移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3.威武不能</a:t>
            </a:r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屈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4.丈夫之</a:t>
            </a:r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冠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也                                          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9263" y="1757363"/>
            <a:ext cx="87677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动词的使动用法,使…惑乱、使……迷惑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7688" y="2860675"/>
            <a:ext cx="6770687" cy="5826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动词的使动用法,使改变、使……动摇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7688" y="3937000"/>
            <a:ext cx="514508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动词的使动用法,使……屈服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13150" y="4540250"/>
            <a:ext cx="4246563" cy="5826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名词用作动词，行冠礼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8440" name="文本框 7"/>
          <p:cNvSpPr txBox="1"/>
          <p:nvPr/>
        </p:nvSpPr>
        <p:spPr>
          <a:xfrm rot="-10800000" flipV="1">
            <a:off x="547688" y="5122863"/>
            <a:ext cx="769937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5.以顺为</a:t>
            </a:r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者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13150" y="5216525"/>
            <a:ext cx="5465763" cy="5826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形容词用作名词，准则，标准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标题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143000"/>
          </a:xfrm>
          <a:ln/>
        </p:spPr>
        <p:txBody>
          <a:bodyPr vert="horz" wrap="square" lIns="91440" tIns="45720" rIns="91440" bIns="45720" anchor="ctr"/>
          <a:p>
            <a:pPr eaLnBrk="1" hangingPunct="1"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省略句</a:t>
            </a:r>
            <a:br>
              <a:rPr lang="zh-CN" altLang="en-US" dirty="0"/>
            </a:br>
            <a:r>
              <a:rPr lang="zh-CN" altLang="en-US" sz="3600" b="1" dirty="0"/>
              <a:t>戒之曰。省去主语“母亲”</a:t>
            </a:r>
            <a:endParaRPr lang="zh-CN" altLang="en-US" sz="3600" b="1" dirty="0"/>
          </a:p>
        </p:txBody>
      </p:sp>
      <p:sp>
        <p:nvSpPr>
          <p:cNvPr id="19459" name="内容占位符 2"/>
          <p:cNvSpPr>
            <a:spLocks noGrp="1"/>
          </p:cNvSpPr>
          <p:nvPr>
            <p:ph idx="1"/>
          </p:nvPr>
        </p:nvSpPr>
        <p:spPr>
          <a:xfrm>
            <a:off x="381000" y="2332038"/>
            <a:ext cx="8229600" cy="3840162"/>
          </a:xfrm>
          <a:ln/>
        </p:spPr>
        <p:txBody>
          <a:bodyPr vert="horz" wrap="square" lIns="91440" tIns="45720" rIns="91440" bIns="45720" anchor="t"/>
          <a:p>
            <a:pPr algn="ctr" eaLnBrk="1" hangingPunct="1"/>
            <a:endParaRPr lang="en-US" altLang="zh-CN" dirty="0"/>
          </a:p>
          <a:p>
            <a:pPr algn="ctr" eaLnBrk="1" hangingPunct="1"/>
            <a:r>
              <a:rPr lang="zh-CN" altLang="en-US" sz="4400" b="1" dirty="0">
                <a:solidFill>
                  <a:srgbClr val="FF0000"/>
                </a:solidFill>
              </a:rPr>
              <a:t>判断句</a:t>
            </a:r>
            <a:br>
              <a:rPr lang="zh-CN" altLang="en-US" dirty="0"/>
            </a:br>
            <a:r>
              <a:rPr lang="zh-CN" altLang="en-US" sz="3600" b="1" dirty="0"/>
              <a:t>以顺为正者，妾妇之道也。</a:t>
            </a:r>
            <a:br>
              <a:rPr lang="zh-CN" altLang="en-US" sz="3600" b="1" dirty="0"/>
            </a:br>
            <a:r>
              <a:rPr lang="zh-CN" altLang="en-US" sz="3600" b="1" dirty="0"/>
              <a:t>（“</a:t>
            </a:r>
            <a:r>
              <a:rPr lang="en-US" altLang="zh-CN" sz="3600" b="1" dirty="0"/>
              <a:t>……</a:t>
            </a:r>
            <a:r>
              <a:rPr lang="zh-CN" altLang="en-US" sz="3600" b="1" dirty="0"/>
              <a:t>者，</a:t>
            </a:r>
            <a:r>
              <a:rPr lang="en-US" altLang="zh-CN" sz="3600" b="1" dirty="0"/>
              <a:t>……</a:t>
            </a:r>
            <a:r>
              <a:rPr lang="zh-CN" altLang="en-US" sz="3600" b="1" dirty="0"/>
              <a:t>也”，表判断）</a:t>
            </a:r>
            <a:endParaRPr lang="zh-CN" altLang="en-US" sz="3600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482" name="灯片编号占位符 3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  <p:sp>
        <p:nvSpPr>
          <p:cNvPr id="20483" name="矩形 4"/>
          <p:cNvSpPr/>
          <p:nvPr/>
        </p:nvSpPr>
        <p:spPr>
          <a:xfrm>
            <a:off x="1128713" y="909638"/>
            <a:ext cx="7783512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4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怎样才能做到有大丈夫之道呢？</a:t>
            </a:r>
            <a:endParaRPr lang="zh-CN" altLang="en-US" sz="4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4" name="TextBox 2"/>
          <p:cNvSpPr txBox="1"/>
          <p:nvPr/>
        </p:nvSpPr>
        <p:spPr>
          <a:xfrm>
            <a:off x="404813" y="2566988"/>
            <a:ext cx="8507412" cy="4154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居天下之广居，立天下之正位，行天下之大道；</a:t>
            </a:r>
            <a:r>
              <a:rPr lang="zh-CN" altLang="en-US" sz="4400" b="1" dirty="0">
                <a:solidFill>
                  <a:srgbClr val="190D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（贯彻儒家倡导的仁义礼 ）</a:t>
            </a:r>
            <a:endParaRPr lang="zh-CN" altLang="en-US" sz="4400" b="1" dirty="0">
              <a:solidFill>
                <a:srgbClr val="190D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得志，与民由之；不得志，独行其道。</a:t>
            </a:r>
            <a:r>
              <a:rPr lang="zh-CN" altLang="en-US" sz="4400" b="1" dirty="0">
                <a:solidFill>
                  <a:srgbClr val="190D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 </a:t>
            </a:r>
            <a:r>
              <a:rPr lang="en-US" altLang="zh-CN" sz="4400" b="1" dirty="0">
                <a:solidFill>
                  <a:srgbClr val="190D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4400" b="1" dirty="0">
                <a:solidFill>
                  <a:srgbClr val="190D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孟子 </a:t>
            </a:r>
            <a:r>
              <a:rPr lang="en-US" altLang="zh-CN" sz="4400" b="1" dirty="0">
                <a:solidFill>
                  <a:srgbClr val="190D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4400" b="1" dirty="0">
                <a:solidFill>
                  <a:srgbClr val="190D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尽心上</a:t>
            </a:r>
            <a:r>
              <a:rPr lang="en-US" altLang="zh-CN" sz="4400" b="1" dirty="0">
                <a:solidFill>
                  <a:srgbClr val="190D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4400" b="1" dirty="0">
                <a:solidFill>
                  <a:srgbClr val="190D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“穷则独善其身，达则兼善天下”</a:t>
            </a:r>
            <a:endParaRPr lang="zh-CN" altLang="en-US" sz="4400" b="1" dirty="0">
              <a:solidFill>
                <a:srgbClr val="190D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5" name="矩形 22530"/>
          <p:cNvSpPr>
            <a:spLocks noTextEdit="1"/>
          </p:cNvSpPr>
          <p:nvPr/>
        </p:nvSpPr>
        <p:spPr>
          <a:xfrm>
            <a:off x="-36512" y="38100"/>
            <a:ext cx="3700462" cy="101123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 eaLnBrk="0" hangingPunct="0"/>
            <a:r>
              <a:rPr lang="zh-CN" altLang="en-US" sz="36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精讲点拨</a:t>
            </a:r>
            <a:endParaRPr lang="zh-CN" altLang="en-US" sz="36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1506" name="灯片编号占位符 3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  <p:sp>
        <p:nvSpPr>
          <p:cNvPr id="21507" name="TextBox 2"/>
          <p:cNvSpPr txBox="1"/>
          <p:nvPr/>
        </p:nvSpPr>
        <p:spPr>
          <a:xfrm>
            <a:off x="571500" y="1006475"/>
            <a:ext cx="8247063" cy="193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、孟子对大丈夫的阐释，哪三句话能概括其精髓？ 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6628" name="矩形 5"/>
          <p:cNvSpPr/>
          <p:nvPr/>
        </p:nvSpPr>
        <p:spPr>
          <a:xfrm>
            <a:off x="73025" y="2741613"/>
            <a:ext cx="8997950" cy="3724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富贵不能淫</a:t>
            </a: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高官厚禄不能乱我心</a:t>
            </a:r>
            <a:endParaRPr lang="en-US" altLang="zh-CN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贫贱不能移</a:t>
            </a: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家贫位卑不能改变我志向</a:t>
            </a:r>
            <a:endParaRPr lang="en-US" altLang="zh-CN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威武不能屈</a:t>
            </a: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威力相逼不能使我卑躬屈膝</a:t>
            </a:r>
            <a:endParaRPr lang="en-US" altLang="zh-CN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en-US" altLang="zh-CN" sz="28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9" name="矩形 22530"/>
          <p:cNvSpPr>
            <a:spLocks noTextEdit="1"/>
          </p:cNvSpPr>
          <p:nvPr/>
        </p:nvSpPr>
        <p:spPr>
          <a:xfrm>
            <a:off x="-9525" y="12700"/>
            <a:ext cx="2457450" cy="123031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 eaLnBrk="0" hangingPunct="0"/>
            <a:r>
              <a:rPr lang="zh-CN" altLang="en-US" sz="36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精讲点拨</a:t>
            </a:r>
            <a:endParaRPr lang="zh-CN" altLang="en-US" sz="36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标题 21505"/>
          <p:cNvSpPr>
            <a:spLocks noGrp="1" noRot="1"/>
          </p:cNvSpPr>
          <p:nvPr>
            <p:ph type="title"/>
          </p:nvPr>
        </p:nvSpPr>
        <p:spPr>
          <a:xfrm>
            <a:off x="755650" y="1557338"/>
            <a:ext cx="7772400" cy="1143000"/>
          </a:xfrm>
          <a:ln/>
        </p:spPr>
        <p:txBody>
          <a:bodyPr vert="horz" wrap="square" lIns="91440" tIns="45720" rIns="91440" bIns="45720" anchor="ctr"/>
          <a:p>
            <a:r>
              <a:rPr lang="zh-CN" altLang="en-US" sz="3200" b="1" dirty="0">
                <a:solidFill>
                  <a:srgbClr val="FF0066"/>
                </a:solidFill>
              </a:rPr>
              <a:t>思考：每个人的心目中都有自己大丈夫的标准，肯定珍藏着许多大丈夫的名字，谈谈你所了解的大丈夫形象？请举例说明。</a:t>
            </a:r>
            <a:endParaRPr lang="zh-CN" altLang="en-US" sz="3200" b="1" dirty="0">
              <a:solidFill>
                <a:srgbClr val="FF0066"/>
              </a:solidFill>
            </a:endParaRPr>
          </a:p>
        </p:txBody>
      </p:sp>
      <p:sp>
        <p:nvSpPr>
          <p:cNvPr id="21507" name="文本占位符 21506"/>
          <p:cNvSpPr>
            <a:spLocks noGrp="1" noRot="1"/>
          </p:cNvSpPr>
          <p:nvPr>
            <p:ph type="body" sz="half" idx="1"/>
          </p:nvPr>
        </p:nvSpPr>
        <p:spPr>
          <a:xfrm>
            <a:off x="1042988" y="3141663"/>
            <a:ext cx="6921500" cy="3951287"/>
          </a:xfrm>
          <a:ln/>
        </p:spPr>
        <p:txBody>
          <a:bodyPr vert="horz" wrap="square" lIns="91440" tIns="45720" rIns="91440" bIns="45720" anchor="t"/>
          <a:p>
            <a:pPr>
              <a:buClrTx/>
              <a:buSzTx/>
              <a:buFontTx/>
            </a:pPr>
            <a:r>
              <a:rPr lang="zh-CN" altLang="en-US" sz="2800" b="1" dirty="0"/>
              <a:t>富贵不能淫</a:t>
            </a:r>
            <a:r>
              <a:rPr lang="en-US" altLang="zh-CN" sz="2800" b="1" dirty="0"/>
              <a:t>——</a:t>
            </a:r>
            <a:r>
              <a:rPr lang="zh-CN" altLang="en-US" sz="2800" b="1" dirty="0"/>
              <a:t>关羽、文天祥、方志敏。</a:t>
            </a:r>
            <a:endParaRPr lang="zh-CN" altLang="en-US" sz="2800" b="1" dirty="0"/>
          </a:p>
          <a:p>
            <a:pPr>
              <a:buClrTx/>
              <a:buSzTx/>
              <a:buFontTx/>
            </a:pPr>
            <a:r>
              <a:rPr lang="zh-CN" altLang="en-US" sz="2800" b="1" dirty="0"/>
              <a:t>贫贱不能移</a:t>
            </a:r>
            <a:r>
              <a:rPr lang="en-US" altLang="zh-CN" sz="2800" b="1" dirty="0"/>
              <a:t>——</a:t>
            </a:r>
            <a:r>
              <a:rPr lang="zh-CN" altLang="en-US" sz="2800" b="1" dirty="0"/>
              <a:t>陶渊明、杜甫、朱自清。</a:t>
            </a:r>
            <a:endParaRPr lang="zh-CN" altLang="en-US" sz="2800" b="1" dirty="0"/>
          </a:p>
          <a:p>
            <a:pPr>
              <a:buClrTx/>
              <a:buSzTx/>
              <a:buFontTx/>
            </a:pPr>
            <a:r>
              <a:rPr lang="zh-CN" altLang="en-US" sz="2800" b="1" dirty="0"/>
              <a:t>威武不能屈</a:t>
            </a:r>
            <a:r>
              <a:rPr lang="en-US" altLang="zh-CN" sz="2800" b="1" dirty="0"/>
              <a:t>——</a:t>
            </a:r>
            <a:r>
              <a:rPr lang="zh-CN" altLang="en-US" sz="2800" b="1" dirty="0"/>
              <a:t>颜真卿、闻一多、刘胡兰。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508" name="内容占位符 21507" descr="2010091408394847"/>
          <p:cNvPicPr>
            <a:picLocks noGrp="1" noRot="1" noChangeAspect="1"/>
          </p:cNvPicPr>
          <p:nvPr>
            <p:ph sz="half" idx="2"/>
          </p:nvPr>
        </p:nvPicPr>
        <p:blipFill>
          <a:blip r:embed="rId1"/>
          <a:srcRect/>
          <a:stretch>
            <a:fillRect/>
          </a:stretch>
        </p:blipFill>
        <p:spPr>
          <a:xfrm>
            <a:off x="8172450" y="5949950"/>
            <a:ext cx="863600" cy="863600"/>
          </a:xfrm>
          <a:ln/>
        </p:spPr>
      </p:pic>
      <p:sp>
        <p:nvSpPr>
          <p:cNvPr id="22533" name="文本框 21508"/>
          <p:cNvSpPr txBox="1"/>
          <p:nvPr/>
        </p:nvSpPr>
        <p:spPr>
          <a:xfrm>
            <a:off x="971550" y="476250"/>
            <a:ext cx="5243513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b="1" dirty="0">
                <a:latin typeface="Arial" panose="020B0604020202020204" pitchFamily="34" charset="0"/>
              </a:rPr>
              <a:t>4.</a:t>
            </a:r>
            <a:r>
              <a:rPr lang="zh-CN" altLang="en-US" sz="4000" b="1" dirty="0">
                <a:latin typeface="Arial" panose="020B0604020202020204" pitchFamily="34" charset="0"/>
              </a:rPr>
              <a:t>你讲我讲，感受英雄</a:t>
            </a:r>
            <a:endParaRPr lang="zh-CN" altLang="en-US" sz="40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2150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19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21507">
                                            <p:txEl>
                                              <p:charRg st="19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38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21507">
                                            <p:txEl>
                                              <p:charRg st="38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主旨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818" name="内容占位符 2"/>
          <p:cNvSpPr>
            <a:spLocks noGrp="1"/>
          </p:cNvSpPr>
          <p:nvPr>
            <p:ph idx="1"/>
          </p:nvPr>
        </p:nvSpPr>
        <p:spPr>
          <a:xfrm>
            <a:off x="287338" y="1508125"/>
            <a:ext cx="8229600" cy="4525963"/>
          </a:xfrm>
          <a:ln/>
        </p:spPr>
        <p:txBody>
          <a:bodyPr vert="horz" wrap="square" lIns="91440" tIns="45720" rIns="91440" bIns="45720" anchor="t"/>
          <a:p>
            <a:pPr algn="just" eaLnBrk="1" hangingPunct="1"/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本文孟子通过批驳景春的观点，具体阐述了什么是真正的大丈夫，告诉我们无论身处什么境遇，做事都要合乎礼义，不失节操。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0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818">
                                            <p:txEl>
                                              <p:charRg st="0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标题 22529"/>
          <p:cNvSpPr>
            <a:spLocks noGrp="1"/>
          </p:cNvSpPr>
          <p:nvPr>
            <p:ph type="title"/>
          </p:nvPr>
        </p:nvSpPr>
        <p:spPr>
          <a:xfrm>
            <a:off x="53975" y="-139700"/>
            <a:ext cx="9409113" cy="61595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1428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br>
              <a:rPr kumimoji="0" lang="en-US" sz="4400" b="1" i="0" u="none" strike="noStrike" kern="1200" cap="none" spc="0" normalizeH="0" baseline="0" noProof="1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kumimoji="0" sz="4400" b="1" i="0" u="none" strike="noStrike" kern="1200" cap="none" spc="0" normalizeH="0" baseline="0" noProof="1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kumimoji="0" sz="4400" b="1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.解释下面</a:t>
            </a:r>
            <a:r>
              <a:rPr kumimoji="0" lang="zh-CN" sz="4400" b="1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划线</a:t>
            </a:r>
            <a:r>
              <a:rPr kumimoji="0" sz="4400" b="1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的词语。</a:t>
            </a:r>
            <a:br>
              <a:rPr kumimoji="0" sz="4400" b="1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kumimoji="0" sz="4400" b="1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(1)公孙衍、张仪岂不</a:t>
            </a:r>
            <a:r>
              <a:rPr kumimoji="0" sz="4400" b="1" i="0" u="sng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诚</a:t>
            </a:r>
            <a:r>
              <a:rPr kumimoji="0" sz="4400" b="1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大丈夫哉（                  ）</a:t>
            </a:r>
            <a:br>
              <a:rPr kumimoji="0" sz="4400" b="1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kumimoji="0" sz="4400" b="1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(2)往送之门,</a:t>
            </a:r>
            <a:r>
              <a:rPr kumimoji="0" sz="4400" b="1" i="0" u="sng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戒</a:t>
            </a:r>
            <a:r>
              <a:rPr kumimoji="0" sz="4400" b="1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之日（         ）</a:t>
            </a:r>
            <a:br>
              <a:rPr kumimoji="0" sz="4400" b="1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endParaRPr kumimoji="0" sz="4400" b="1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4579" name="矩形 2"/>
          <p:cNvSpPr>
            <a:spLocks noTextEdit="1"/>
          </p:cNvSpPr>
          <p:nvPr/>
        </p:nvSpPr>
        <p:spPr>
          <a:xfrm>
            <a:off x="107950" y="-106362"/>
            <a:ext cx="2784475" cy="117316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 eaLnBrk="0" hangingPunct="0"/>
            <a:r>
              <a:rPr lang="zh-CN" altLang="en-US" sz="36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达标检测</a:t>
            </a:r>
            <a:endParaRPr lang="zh-CN" altLang="en-US" sz="36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42" name="文本框 5141"/>
          <p:cNvSpPr txBox="1"/>
          <p:nvPr/>
        </p:nvSpPr>
        <p:spPr>
          <a:xfrm>
            <a:off x="868363" y="2909888"/>
            <a:ext cx="2795588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40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真正，确实</a:t>
            </a:r>
            <a:endParaRPr kumimoji="0" lang="zh-CN" altLang="en-US" sz="40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54650" y="3616325"/>
            <a:ext cx="19050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44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告诫</a:t>
            </a:r>
            <a:endParaRPr kumimoji="0" lang="zh-CN" altLang="en-US" sz="44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5142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38200"/>
            <a:ext cx="8686800" cy="57451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altLang="zh-CN" sz="4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）安居而</a:t>
            </a: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天下</a:t>
            </a:r>
            <a:r>
              <a:rPr kumimoji="0" lang="zh-CN" altLang="en-US" sz="4000" b="1" i="0" u="sng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熄</a:t>
            </a: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        ) </a:t>
            </a:r>
            <a:endParaRPr kumimoji="0" lang="zh-CN" altLang="en-US" sz="4000" b="1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altLang="zh-CN" sz="4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）父</a:t>
            </a:r>
            <a:r>
              <a:rPr kumimoji="0" lang="zh-CN" altLang="en-US" sz="4000" b="1" i="0" u="sng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命</a:t>
            </a: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之(                          )</a:t>
            </a:r>
            <a:endParaRPr kumimoji="0" lang="zh-CN" altLang="en-US" sz="4000" b="1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altLang="zh-CN" sz="4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）富贵不能</a:t>
            </a:r>
            <a:r>
              <a:rPr kumimoji="0" lang="zh-CN" altLang="en-US" sz="4000" b="1" i="0" u="sng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淫</a:t>
            </a: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（                )</a:t>
            </a:r>
            <a:endParaRPr kumimoji="0" lang="zh-CN" altLang="en-US" sz="4000" b="1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（</a:t>
            </a:r>
            <a:r>
              <a:rPr kumimoji="0" lang="en-US" altLang="zh-CN" sz="4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）独行其</a:t>
            </a:r>
            <a:r>
              <a:rPr kumimoji="0" lang="zh-CN" altLang="en-US" sz="4000" b="1" i="0" u="sng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道</a:t>
            </a: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          ) </a:t>
            </a:r>
            <a:endParaRPr kumimoji="0" lang="zh-CN" altLang="en-US" sz="4000" b="1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（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7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）贫贱不能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移</a:t>
            </a:r>
            <a:endParaRPr kumimoji="0" lang="en-US" altLang="zh-CN" sz="4000" b="1" i="0" u="none" strike="noStrike" kern="1200" cap="none" spc="0" normalizeH="0" baseline="0" noProof="1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altLang="zh-CN" sz="4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）以顺为</a:t>
            </a:r>
            <a:r>
              <a:rPr kumimoji="0" lang="zh-CN" altLang="en-US" sz="4000" b="1" i="0" u="sng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正</a:t>
            </a: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者（                       ）</a:t>
            </a:r>
            <a:endParaRPr kumimoji="0" lang="zh-CN" altLang="en-US" sz="4000" b="1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altLang="zh-CN" sz="4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</a:t>
            </a: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）威武不能</a:t>
            </a:r>
            <a:r>
              <a:rPr kumimoji="0" lang="zh-CN" altLang="en-US" sz="4000" b="1" i="0" u="sng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屈</a:t>
            </a: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62600" y="685800"/>
            <a:ext cx="44196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战争停息，天下太平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43400" y="1295400"/>
            <a:ext cx="31242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教导，训诲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10200" y="1828800"/>
            <a:ext cx="25146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祸乱，迷惑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29200" y="2514600"/>
            <a:ext cx="20574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道路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57800" y="2971800"/>
            <a:ext cx="22098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动摇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86400" y="3581400"/>
            <a:ext cx="22447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准则，标准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5000" y="4267200"/>
            <a:ext cx="16002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使屈服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1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charRg st="31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6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charRg st="66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94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charRg st="94" end="1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27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charRg st="127" end="1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36" end="1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charRg st="136" end="1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70" end="1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charRg st="170" end="1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8194" name="Picture 2" descr="孟子"/>
          <p:cNvPicPr>
            <a:picLocks noChangeAspect="1"/>
          </p:cNvPicPr>
          <p:nvPr/>
        </p:nvPicPr>
        <p:blipFill>
          <a:blip r:embed="rId2">
            <a:lum contrast="36000"/>
          </a:blip>
          <a:srcRect l="6776" t="1347" r="2870" b="3030"/>
          <a:stretch>
            <a:fillRect/>
          </a:stretch>
        </p:blipFill>
        <p:spPr>
          <a:xfrm>
            <a:off x="-15875" y="101600"/>
            <a:ext cx="2225675" cy="3235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6" name="Text Box 4"/>
          <p:cNvSpPr txBox="1"/>
          <p:nvPr/>
        </p:nvSpPr>
        <p:spPr>
          <a:xfrm>
            <a:off x="1981200" y="2133600"/>
            <a:ext cx="7526338" cy="3416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2400" kern="1200" cap="none" spc="0" normalizeH="0" baseline="0" noProof="1">
                <a:solidFill>
                  <a:schemeClr val="accent4">
                    <a:lumMod val="1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en-US" sz="2000" kern="1200" cap="none" spc="0" normalizeH="0" baseline="0" noProof="1">
                <a:solidFill>
                  <a:schemeClr val="accent4">
                    <a:lumMod val="1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</a:t>
            </a:r>
            <a:r>
              <a:rPr kumimoji="0" lang="zh-CN" altLang="en-US" sz="2000" kern="1200" cap="none" spc="0" normalizeH="0" baseline="0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      </a:t>
            </a: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轲 </a:t>
            </a:r>
            <a:r>
              <a:rPr kumimoji="0" lang="zh-CN" altLang="en-US" sz="3600" b="1" kern="1200" cap="none" spc="0" normalizeH="0" baseline="0" noProof="1">
                <a:solidFill>
                  <a:schemeClr val="accent4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子舆</a:t>
            </a:r>
            <a:r>
              <a:rPr kumimoji="0" lang="zh-CN" altLang="en-US" sz="3600" b="1" kern="1200" cap="none" spc="0" normalizeH="0" baseline="0" noProof="1">
                <a:solidFill>
                  <a:schemeClr val="accent4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</a:t>
            </a: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kumimoji="0" lang="zh-CN" altLang="en-US" sz="3600" b="1" kern="1200" cap="none" spc="0" normalizeH="0" baseline="0" noProof="1">
                <a:solidFill>
                  <a:schemeClr val="accent4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kumimoji="0" lang="zh-CN" altLang="en-US" sz="3600" b="1" kern="1200" cap="none" spc="0" normalizeH="0" baseline="0" noProof="1">
              <a:solidFill>
                <a:schemeClr val="accent4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R="0" defTabSz="914400">
              <a:lnSpc>
                <a:spcPct val="50000"/>
              </a:lnSpc>
              <a:spcBef>
                <a:spcPct val="50000"/>
              </a:spcBef>
              <a:buClrTx/>
              <a:buSzTx/>
              <a:defRPr/>
            </a:pPr>
            <a:r>
              <a:rPr kumimoji="0" lang="zh-CN" altLang="en-US" sz="3600" b="1" kern="1200" cap="none" spc="0" normalizeH="0" baseline="0" noProof="1">
                <a:solidFill>
                  <a:schemeClr val="accent4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kumimoji="0" lang="zh-CN" altLang="en-US" sz="3600" b="1" kern="1200" cap="none" spc="0" normalizeH="0" baseline="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儒</a:t>
            </a:r>
            <a:endParaRPr kumimoji="0" lang="zh-CN" altLang="en-US" sz="3600" b="1" kern="1200" cap="none" spc="0" normalizeH="0" baseline="0" noProof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R="0" defTabSz="914400">
              <a:lnSpc>
                <a:spcPct val="50000"/>
              </a:lnSpc>
              <a:spcBef>
                <a:spcPct val="50000"/>
              </a:spcBef>
              <a:buClrTx/>
              <a:buSzTx/>
              <a:defRPr/>
            </a:pPr>
            <a:r>
              <a:rPr kumimoji="0" lang="zh-CN" altLang="en-US" sz="3600" b="1" kern="1200" cap="none" spc="0" normalizeH="0" baseline="0" noProof="1">
                <a:solidFill>
                  <a:schemeClr val="accent4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</a:t>
            </a: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孔子  </a:t>
            </a:r>
            <a:r>
              <a:rPr kumimoji="0" lang="zh-CN" altLang="en-US" sz="3600" b="1" kern="1200" cap="none" spc="0" normalizeH="0" baseline="0" noProof="1">
                <a:solidFill>
                  <a:schemeClr val="accent4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  <a:endParaRPr kumimoji="0" lang="zh-CN" altLang="en-US" sz="3600" b="1" kern="1200" cap="none" spc="0" normalizeH="0" baseline="0" noProof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R="0" defTabSz="914400">
              <a:lnSpc>
                <a:spcPct val="50000"/>
              </a:lnSpc>
              <a:spcBef>
                <a:spcPct val="50000"/>
              </a:spcBef>
              <a:buClrTx/>
              <a:buSzTx/>
              <a:defRPr/>
            </a:pP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孔孟</a:t>
            </a:r>
            <a:r>
              <a:rPr kumimoji="0" lang="zh-CN" altLang="en-US" sz="3600" b="1" kern="1200" cap="none" spc="0" normalizeH="0" baseline="0" noProof="1">
                <a:solidFill>
                  <a:schemeClr val="accent4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kumimoji="0" lang="zh-CN" altLang="en-US" sz="3600" b="1" kern="1200" cap="none" spc="0" normalizeH="0" baseline="0" noProof="1">
              <a:solidFill>
                <a:schemeClr val="accent4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R="0" defTabSz="914400">
              <a:lnSpc>
                <a:spcPct val="50000"/>
              </a:lnSpc>
              <a:spcBef>
                <a:spcPct val="50000"/>
              </a:spcBef>
              <a:buClrTx/>
              <a:buSzTx/>
              <a:defRPr/>
            </a:pPr>
            <a:r>
              <a:rPr kumimoji="0" lang="zh-CN" altLang="en-US" sz="3600" b="1" kern="1200" cap="none" spc="0" normalizeH="0" baseline="0" noProof="1">
                <a:solidFill>
                  <a:schemeClr val="accent4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r>
              <a:rPr kumimoji="0" lang="zh-CN" altLang="en-US" sz="3600" b="1" kern="1200" cap="none" spc="0" normalizeH="0" baseline="0" noProof="1" smtClean="0">
                <a:solidFill>
                  <a:schemeClr val="accent4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endParaRPr kumimoji="0" lang="en-US" altLang="zh-CN" sz="3600" b="1" kern="1200" cap="none" spc="0" normalizeH="0" baseline="0" noProof="1" smtClean="0">
              <a:solidFill>
                <a:schemeClr val="accent4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R="0" defTabSz="914400">
              <a:lnSpc>
                <a:spcPct val="50000"/>
              </a:lnSpc>
              <a:spcBef>
                <a:spcPct val="50000"/>
              </a:spcBef>
              <a:buClrTx/>
              <a:buSzTx/>
              <a:defRPr/>
            </a:pPr>
            <a:r>
              <a:rPr kumimoji="0" lang="en-US" altLang="zh-CN" sz="3600" b="1" kern="1200" cap="none" spc="0" normalizeH="0" baseline="0" noProof="1" smtClean="0">
                <a:solidFill>
                  <a:schemeClr val="accent4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</a:t>
            </a:r>
            <a:r>
              <a:rPr kumimoji="0" lang="zh-CN" altLang="en-US" sz="3600" b="1" kern="1200" cap="none" spc="0" normalizeH="0" baseline="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仁</a:t>
            </a: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政  </a:t>
            </a:r>
            <a:endParaRPr kumimoji="0" lang="zh-CN" altLang="en-US" sz="3600" b="1" kern="1200" cap="none" spc="0" normalizeH="0" baseline="0" noProof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8675" name="Text Box 3"/>
          <p:cNvSpPr txBox="1"/>
          <p:nvPr/>
        </p:nvSpPr>
        <p:spPr>
          <a:xfrm>
            <a:off x="1981200" y="2133600"/>
            <a:ext cx="723900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3600" b="1" kern="1200" cap="none" spc="0" normalizeH="0" baseline="0" noProof="1">
                <a:solidFill>
                  <a:schemeClr val="accent4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★孟子，名</a:t>
            </a:r>
            <a:r>
              <a:rPr kumimoji="0" lang="zh-CN" altLang="en-US" sz="3600" b="1" u="sng" kern="1200" cap="none" spc="0" normalizeH="0" baseline="0" noProof="1">
                <a:solidFill>
                  <a:schemeClr val="accent4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kumimoji="0" lang="zh-CN" altLang="en-US" sz="3600" b="1" kern="1200" cap="none" spc="0" normalizeH="0" baseline="0" noProof="1">
                <a:solidFill>
                  <a:schemeClr val="accent4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，字</a:t>
            </a:r>
            <a:r>
              <a:rPr kumimoji="0" lang="zh-CN" altLang="en-US" sz="3600" b="1" u="sng" kern="1200" cap="none" spc="0" normalizeH="0" baseline="0" noProof="1">
                <a:solidFill>
                  <a:schemeClr val="accent4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  <a:r>
              <a:rPr kumimoji="0" lang="zh-CN" altLang="en-US" sz="3600" b="1" kern="1200" cap="none" spc="0" normalizeH="0" baseline="0" noProof="1">
                <a:solidFill>
                  <a:schemeClr val="accent4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kumimoji="0" lang="zh-CN" altLang="en-US" sz="3600" b="1" u="sng" kern="1200" cap="none" spc="0" normalizeH="0" baseline="0" noProof="1">
                <a:solidFill>
                  <a:schemeClr val="accent4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r>
              <a:rPr kumimoji="0" lang="zh-CN" altLang="en-US" sz="3600" b="1" kern="1200" cap="none" spc="0" normalizeH="0" baseline="0" noProof="1">
                <a:solidFill>
                  <a:schemeClr val="accent4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战国时期</a:t>
            </a:r>
            <a:r>
              <a:rPr kumimoji="0" lang="zh-CN" altLang="en-US" sz="3600" b="1" u="sng" kern="1200" cap="none" spc="0" normalizeH="0" baseline="0" noProof="1">
                <a:solidFill>
                  <a:schemeClr val="accent4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r>
              <a:rPr kumimoji="0" lang="zh-CN" altLang="en-US" sz="3600" b="1" kern="1200" cap="none" spc="0" normalizeH="0" baseline="0" noProof="1">
                <a:solidFill>
                  <a:schemeClr val="accent4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家学派的代表人物。后人将他和</a:t>
            </a:r>
            <a:r>
              <a:rPr kumimoji="0" lang="zh-CN" altLang="en-US" sz="3600" b="1" u="sng" kern="1200" cap="none" spc="0" normalizeH="0" baseline="0" noProof="1">
                <a:solidFill>
                  <a:schemeClr val="accent4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</a:t>
            </a:r>
            <a:r>
              <a:rPr kumimoji="0" lang="zh-CN" altLang="en-US" sz="3600" b="1" kern="1200" cap="none" spc="0" normalizeH="0" baseline="0" noProof="1">
                <a:solidFill>
                  <a:schemeClr val="accent4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并称为</a:t>
            </a:r>
            <a:r>
              <a:rPr kumimoji="0" lang="zh-CN" altLang="en-US" sz="3600" b="1" u="sng" kern="1200" cap="none" spc="0" normalizeH="0" baseline="0" noProof="1">
                <a:solidFill>
                  <a:schemeClr val="accent4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</a:t>
            </a:r>
            <a:r>
              <a:rPr kumimoji="0" lang="zh-CN" altLang="en-US" sz="3600" b="1" kern="1200" cap="none" spc="0" normalizeH="0" baseline="0" noProof="1" smtClean="0">
                <a:solidFill>
                  <a:schemeClr val="accent4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r>
              <a:rPr kumimoji="0" lang="zh-CN" altLang="en-US" sz="3600" b="1" kern="1200" cap="none" spc="0" normalizeH="0" baseline="0" noProof="0" dirty="0" smtClean="0">
                <a:latin typeface="方正行楷繁体" pitchFamily="1" charset="-122"/>
                <a:ea typeface="方正行楷繁体" pitchFamily="1" charset="-122"/>
                <a:cs typeface="+mn-cs"/>
              </a:rPr>
              <a:t>孟子继承并发扬了孔子的思想，有“</a:t>
            </a:r>
            <a:r>
              <a:rPr kumimoji="0" lang="zh-CN" altLang="en-US" sz="3600" b="1" kern="1200" cap="none" spc="0" normalizeH="0" baseline="0" noProof="0" dirty="0" smtClean="0">
                <a:solidFill>
                  <a:srgbClr val="FF0066"/>
                </a:solidFill>
                <a:latin typeface="方正行楷繁体" pitchFamily="1" charset="-122"/>
                <a:ea typeface="方正行楷繁体" pitchFamily="1" charset="-122"/>
                <a:cs typeface="+mn-cs"/>
              </a:rPr>
              <a:t>亚圣”</a:t>
            </a:r>
            <a:r>
              <a:rPr kumimoji="0" lang="zh-CN" altLang="en-US" sz="3600" b="1" kern="1200" cap="none" spc="0" normalizeH="0" baseline="0" noProof="0" dirty="0" smtClean="0">
                <a:latin typeface="方正行楷繁体" pitchFamily="1" charset="-122"/>
                <a:ea typeface="方正行楷繁体" pitchFamily="1" charset="-122"/>
                <a:cs typeface="+mn-cs"/>
              </a:rPr>
              <a:t>之称，</a:t>
            </a:r>
            <a:r>
              <a:rPr kumimoji="0" lang="zh-CN" altLang="en-US" sz="3600" b="1" kern="1200" cap="none" spc="0" normalizeH="0" baseline="0" noProof="1" smtClean="0">
                <a:solidFill>
                  <a:schemeClr val="accent4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孟</a:t>
            </a:r>
            <a:r>
              <a:rPr kumimoji="0" lang="zh-CN" altLang="en-US" sz="3600" b="1" kern="1200" cap="none" spc="0" normalizeH="0" baseline="0" noProof="1">
                <a:solidFill>
                  <a:schemeClr val="accent4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子主张</a:t>
            </a:r>
            <a:r>
              <a:rPr kumimoji="0" lang="zh-CN" altLang="en-US" sz="3600" b="1" kern="1200" cap="none" spc="0" normalizeH="0" baseline="0" noProof="1" smtClean="0">
                <a:solidFill>
                  <a:schemeClr val="accent4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kumimoji="0" lang="zh-CN" altLang="en-US" sz="3600" b="1" u="sng" kern="1200" cap="none" spc="0" normalizeH="0" baseline="0" noProof="1" smtClean="0">
                <a:solidFill>
                  <a:schemeClr val="accent4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</a:t>
            </a:r>
            <a:r>
              <a:rPr kumimoji="0" lang="zh-CN" altLang="en-US" sz="3600" b="1" u="sng" kern="1200" cap="none" spc="0" normalizeH="0" baseline="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kumimoji="0" lang="zh-CN" altLang="en-US" sz="3600" b="1" kern="1200" cap="none" spc="0" normalizeH="0" baseline="0" noProof="1" smtClean="0">
                <a:solidFill>
                  <a:schemeClr val="accent4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”，</a:t>
            </a:r>
            <a:r>
              <a:rPr kumimoji="0" lang="zh-CN" altLang="en-US" sz="3600" b="1" kern="1200" cap="none" spc="0" normalizeH="0" baseline="0" noProof="1">
                <a:solidFill>
                  <a:schemeClr val="accent4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以统一天下。</a:t>
            </a:r>
            <a:endParaRPr kumimoji="0" lang="zh-CN" altLang="en-US" sz="4800" b="1" kern="1200" cap="none" spc="0" normalizeH="0" baseline="0" noProof="1">
              <a:solidFill>
                <a:schemeClr val="accent4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4800" b="1" kern="1200" cap="none" spc="0" normalizeH="0" baseline="0" noProof="1">
                <a:solidFill>
                  <a:schemeClr val="accent4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endParaRPr kumimoji="0" lang="zh-CN" altLang="en-US" sz="4800" b="1" kern="1200" cap="none" spc="0" normalizeH="0" baseline="0" noProof="1">
              <a:solidFill>
                <a:schemeClr val="accent4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197" name="TextBox 7"/>
          <p:cNvSpPr txBox="1"/>
          <p:nvPr/>
        </p:nvSpPr>
        <p:spPr>
          <a:xfrm>
            <a:off x="2514600" y="762000"/>
            <a:ext cx="3733800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</a:rPr>
              <a:t>1.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</a:rPr>
              <a:t>文学常识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  <p:bldP spid="2867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标题 22529"/>
          <p:cNvSpPr>
            <a:spLocks noGrp="1"/>
          </p:cNvSpPr>
          <p:nvPr>
            <p:ph type="title"/>
          </p:nvPr>
        </p:nvSpPr>
        <p:spPr>
          <a:xfrm>
            <a:off x="53975" y="-139700"/>
            <a:ext cx="9409113" cy="61595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1428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b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</a:br>
            <a:r>
              <a:rPr kumimoji="0" sz="4400" b="1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2.用现代汉语翻译下列句子。</a:t>
            </a:r>
            <a:br>
              <a:rPr kumimoji="0" sz="4400" b="1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</a:br>
            <a:r>
              <a:rPr kumimoji="0" sz="4400" b="1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(1)一怒而诸侯惧,安居而天下熄。</a:t>
            </a:r>
            <a:br>
              <a:rPr kumimoji="0" sz="4400" b="1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</a:br>
            <a:br>
              <a:rPr kumimoji="0" sz="4400" b="1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</a:br>
            <a:br>
              <a:rPr kumimoji="0" sz="4400" b="1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</a:br>
            <a:r>
              <a:rPr kumimoji="0" sz="4400" b="1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(2)高贵不能淫,贫贱不能移,成武不能屈。</a:t>
            </a:r>
            <a:br>
              <a:rPr kumimoji="0" sz="4400" b="1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</a:br>
            <a:endParaRPr kumimoji="0" sz="4400" b="1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宋体" panose="02010600030101010101" pitchFamily="2" charset="-122"/>
              <a:ea typeface="+mj-ea"/>
              <a:cs typeface="+mj-cs"/>
            </a:endParaRPr>
          </a:p>
        </p:txBody>
      </p:sp>
      <p:sp>
        <p:nvSpPr>
          <p:cNvPr id="5142" name="文本框 5141"/>
          <p:cNvSpPr txBox="1"/>
          <p:nvPr/>
        </p:nvSpPr>
        <p:spPr>
          <a:xfrm>
            <a:off x="152400" y="2209800"/>
            <a:ext cx="8748713" cy="1198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发起怒来,诸侯们都会害怕；安静下来,战争停熄，天下就会太平</a:t>
            </a:r>
            <a:endParaRPr kumimoji="0" lang="zh-CN" altLang="en-US" sz="3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4625" y="4918075"/>
            <a:ext cx="8239125" cy="1198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富贵不能使他迷惑,贫贱不能使他动摇,威武不能使他屈服</a:t>
            </a:r>
            <a:endParaRPr kumimoji="0" lang="zh-CN" altLang="en-US" sz="3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5142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占位符 64514"/>
          <p:cNvSpPr>
            <a:spLocks noGrp="1" noChangeArrowheads="1"/>
          </p:cNvSpPr>
          <p:nvPr>
            <p:ph idx="1"/>
          </p:nvPr>
        </p:nvSpPr>
        <p:spPr>
          <a:xfrm>
            <a:off x="381000" y="381000"/>
            <a:ext cx="8229600" cy="4525963"/>
          </a:xfrm>
          <a:ln>
            <a:solidFill>
              <a:schemeClr val="accent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endParaRPr kumimoji="0" lang="zh-CN" altLang="en-US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3)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是 焉得为大丈夫乎？</a:t>
            </a:r>
            <a:endParaRPr kumimoji="0" lang="en-US" altLang="zh-CN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endParaRPr kumimoji="0" lang="en-US" altLang="zh-CN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4)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得志，与民由之</a:t>
            </a:r>
            <a:endParaRPr kumimoji="0" lang="en-US" altLang="zh-CN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endParaRPr kumimoji="0" lang="zh-CN" altLang="en-US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5)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不得志，独行其道</a:t>
            </a:r>
            <a:endParaRPr kumimoji="0" lang="en-US" altLang="zh-CN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endParaRPr kumimoji="0" lang="zh-CN" altLang="en-US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endParaRPr kumimoji="0" lang="zh-CN" altLang="en-US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66800" y="1905000"/>
            <a:ext cx="5330825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</a:rPr>
              <a:t>这</a:t>
            </a:r>
            <a:r>
              <a:rPr lang="en-US" altLang="zh-CN" sz="4000" b="1" dirty="0">
                <a:solidFill>
                  <a:schemeClr val="accent2"/>
                </a:solidFill>
                <a:latin typeface="Arial" panose="020B0604020202020204" pitchFamily="34" charset="0"/>
              </a:rPr>
              <a:t>怎</a:t>
            </a:r>
            <a:r>
              <a:rPr lang="zh-CN" altLang="en-US" sz="4000" b="1" dirty="0">
                <a:solidFill>
                  <a:schemeClr val="accent2"/>
                </a:solidFill>
                <a:latin typeface="Arial" panose="020B0604020202020204" pitchFamily="34" charset="0"/>
              </a:rPr>
              <a:t>么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</a:rPr>
              <a:t>能算大丈夫呢？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5800" y="3352800"/>
            <a:ext cx="87630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得志的时候和百姓一同遵循正道而行</a:t>
            </a:r>
            <a:endParaRPr lang="zh-CN" altLang="en-US" sz="40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4400" y="4953000"/>
            <a:ext cx="79248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不得志的时候独自走自己的道路。</a:t>
            </a:r>
            <a:endParaRPr lang="zh-CN" altLang="en-US" sz="40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charRg st="1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7650">
                                            <p:txEl>
                                              <p:charRg st="1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charRg st="1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7650">
                                            <p:txEl>
                                              <p:charRg st="15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charRg st="26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7650">
                                            <p:txEl>
                                              <p:charRg st="26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animBg="1" build="allAtOnce"/>
      <p:bldP spid="4" grpId="0"/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标题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382000" cy="1143000"/>
          </a:xfrm>
          <a:ln/>
        </p:spPr>
        <p:txBody>
          <a:bodyPr vert="horz" wrap="square" lIns="91440" tIns="45720" rIns="91440" bIns="45720" anchor="ctr"/>
          <a:p>
            <a:pPr eaLnBrk="1" hangingPunct="1">
              <a:buNone/>
            </a:pPr>
            <a:r>
              <a:rPr lang="en-US" altLang="zh-CN" b="1" dirty="0"/>
              <a:t>《</a:t>
            </a:r>
            <a:r>
              <a:rPr lang="zh-CN" altLang="en-US" b="1" dirty="0"/>
              <a:t>富贵不能淫</a:t>
            </a:r>
            <a:r>
              <a:rPr lang="en-US" altLang="zh-CN" b="1" dirty="0"/>
              <a:t>》</a:t>
            </a:r>
            <a:br>
              <a:rPr lang="en-US" altLang="zh-CN" b="1" dirty="0"/>
            </a:br>
            <a:r>
              <a:rPr lang="zh-CN" altLang="en-US" sz="2800" b="1" dirty="0"/>
              <a:t>（</a:t>
            </a:r>
            <a:r>
              <a:rPr lang="en-US" altLang="zh-CN" sz="2800" b="1" dirty="0"/>
              <a:t>2019</a:t>
            </a:r>
            <a:r>
              <a:rPr lang="zh-CN" altLang="en-US" sz="2800" b="1" dirty="0"/>
              <a:t>年云南省曲靖市中考题）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  <a:ln/>
        </p:spPr>
        <p:txBody>
          <a:bodyPr vert="horz" wrap="square" lIns="91440" tIns="45720" rIns="91440" bIns="45720" anchor="t"/>
          <a:p>
            <a:pPr eaLnBrk="1" hangingPunct="1"/>
            <a:r>
              <a:rPr lang="en-US" altLang="zh-CN" sz="4000" b="1" dirty="0"/>
              <a:t>11.</a:t>
            </a:r>
            <a:r>
              <a:rPr lang="zh-CN" altLang="en-US" sz="4000" b="1" dirty="0"/>
              <a:t>解释下列加点字的意思。（</a:t>
            </a:r>
            <a:r>
              <a:rPr lang="en-US" altLang="zh-CN" sz="4000" b="1" dirty="0"/>
              <a:t>2</a:t>
            </a:r>
            <a:r>
              <a:rPr lang="zh-CN" altLang="en-US" sz="4000" b="1" dirty="0"/>
              <a:t>分）</a:t>
            </a:r>
            <a:endParaRPr lang="zh-CN" altLang="en-US" sz="4000" b="1" dirty="0"/>
          </a:p>
          <a:p>
            <a:pPr eaLnBrk="1" hangingPunct="1"/>
            <a:endParaRPr lang="en-US" altLang="zh-CN" sz="4000" b="1" dirty="0"/>
          </a:p>
          <a:p>
            <a:pPr eaLnBrk="1" hangingPunct="1"/>
            <a:r>
              <a:rPr lang="zh-CN" altLang="en-US" sz="4000" b="1" dirty="0"/>
              <a:t>（</a:t>
            </a:r>
            <a:r>
              <a:rPr lang="en-US" altLang="zh-CN" sz="4000" b="1" dirty="0"/>
              <a:t>1)</a:t>
            </a:r>
            <a:r>
              <a:rPr lang="zh-CN" altLang="en-US" sz="4000" b="1" dirty="0"/>
              <a:t>往之</a:t>
            </a:r>
            <a:r>
              <a:rPr lang="zh-CN" altLang="en-US" sz="4000" b="1" u="sng" dirty="0"/>
              <a:t>女</a:t>
            </a:r>
            <a:r>
              <a:rPr lang="zh-CN" altLang="en-US" sz="4000" b="1" dirty="0"/>
              <a:t>家</a:t>
            </a:r>
            <a:r>
              <a:rPr lang="zh-CN" altLang="en-US" sz="4000" b="1" u="sng" dirty="0"/>
              <a:t> </a:t>
            </a:r>
            <a:r>
              <a:rPr lang="zh-CN" altLang="en-US" sz="4000" b="1" dirty="0"/>
              <a:t>  </a:t>
            </a:r>
            <a:r>
              <a:rPr lang="zh-CN" altLang="en-US" dirty="0"/>
              <a:t> </a:t>
            </a:r>
            <a:endParaRPr lang="en-US" altLang="zh-CN" dirty="0"/>
          </a:p>
          <a:p>
            <a:pPr eaLnBrk="1" hangingPunct="1"/>
            <a:endParaRPr lang="en-US" altLang="zh-CN" sz="4000" b="1" dirty="0"/>
          </a:p>
          <a:p>
            <a:pPr eaLnBrk="1" hangingPunct="1"/>
            <a:r>
              <a:rPr lang="zh-CN" altLang="en-US" sz="4000" b="1" dirty="0"/>
              <a:t> </a:t>
            </a:r>
            <a:r>
              <a:rPr lang="en-US" altLang="zh-CN" sz="4000" b="1" dirty="0"/>
              <a:t>(2</a:t>
            </a:r>
            <a:r>
              <a:rPr lang="zh-CN" altLang="en-US" sz="4000" b="1" dirty="0"/>
              <a:t>）与民</a:t>
            </a:r>
            <a:r>
              <a:rPr lang="zh-CN" altLang="en-US" sz="4000" b="1" u="sng" dirty="0"/>
              <a:t>由</a:t>
            </a:r>
            <a:r>
              <a:rPr lang="zh-CN" altLang="en-US" sz="4000" b="1" dirty="0"/>
              <a:t>之</a:t>
            </a:r>
            <a:r>
              <a:rPr lang="zh-CN" altLang="en-US" sz="4000" b="1" u="sng" dirty="0"/>
              <a:t> 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 eaLnBrk="1" hangingPunct="1"/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267200" y="3048000"/>
            <a:ext cx="38862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同“汝”，你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48200" y="4572000"/>
            <a:ext cx="15240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遵循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charRg st="20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3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charRg st="33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3505200"/>
            <a:ext cx="8915400" cy="2819400"/>
          </a:xfrm>
          <a:ln/>
        </p:spPr>
        <p:txBody>
          <a:bodyPr vert="horz" wrap="square" lIns="91440" tIns="45720" rIns="91440" bIns="45720" anchor="t"/>
          <a:p>
            <a:pPr eaLnBrk="1" hangingPunct="1"/>
            <a:r>
              <a:rPr lang="en-US" altLang="zh-CN" sz="2400" dirty="0"/>
              <a:t>A</a:t>
            </a:r>
            <a:r>
              <a:rPr lang="zh-CN" altLang="en-US" sz="2400" dirty="0"/>
              <a:t>．第一个“之”，代词；第二个“之”，用在主谓之间取消句子的独立性，不译。选项加点词意义不同。</a:t>
            </a:r>
            <a:br>
              <a:rPr lang="zh-CN" altLang="en-US" sz="2400" dirty="0"/>
            </a:br>
            <a:r>
              <a:rPr lang="en-US" altLang="zh-CN" sz="2400" dirty="0"/>
              <a:t>B</a:t>
            </a:r>
            <a:r>
              <a:rPr lang="zh-CN" altLang="en-US" sz="2400" dirty="0"/>
              <a:t>．第一个“以”，把；第二个“以”，因为。选项加点词意义不同。</a:t>
            </a:r>
            <a:br>
              <a:rPr lang="zh-CN" altLang="en-US" sz="2400" dirty="0"/>
            </a:br>
            <a:r>
              <a:rPr lang="en-US" altLang="zh-CN" sz="2400" dirty="0"/>
              <a:t>C</a:t>
            </a:r>
            <a:r>
              <a:rPr lang="zh-CN" altLang="en-US" sz="2400" dirty="0"/>
              <a:t>．两个“而”都是连词，表示承接。选项加点词意义相同。</a:t>
            </a:r>
            <a:br>
              <a:rPr lang="zh-CN" altLang="en-US" sz="2400" dirty="0"/>
            </a:br>
            <a:r>
              <a:rPr lang="en-US" altLang="zh-CN" sz="2400" dirty="0"/>
              <a:t>D</a:t>
            </a:r>
            <a:r>
              <a:rPr lang="zh-CN" altLang="en-US" sz="2400" dirty="0"/>
              <a:t>．第一个“焉”，怎么；第二个“焉”，在那里。选项加点词意义不同。</a:t>
            </a:r>
            <a:endParaRPr lang="zh-CN" alt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304800"/>
            <a:ext cx="8686800" cy="2832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Arial" panose="020B0604020202020204" pitchFamily="34" charset="0"/>
              </a:rPr>
              <a:t>12.</a:t>
            </a:r>
            <a:r>
              <a:rPr lang="zh-CN" altLang="en-US" sz="3200" b="1" dirty="0">
                <a:latin typeface="Arial" panose="020B0604020202020204" pitchFamily="34" charset="0"/>
              </a:rPr>
              <a:t>下列加点字意义相同的一项是</a:t>
            </a:r>
            <a:r>
              <a:rPr lang="en-US" altLang="zh-CN" sz="3200" b="1" dirty="0">
                <a:latin typeface="Arial" panose="020B0604020202020204" pitchFamily="34" charset="0"/>
              </a:rPr>
              <a:t>( 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   </a:t>
            </a:r>
            <a:r>
              <a:rPr lang="en-US" altLang="zh-CN" sz="3200" b="1" dirty="0">
                <a:latin typeface="Arial" panose="020B0604020202020204" pitchFamily="34" charset="0"/>
              </a:rPr>
              <a:t>)</a:t>
            </a:r>
            <a:r>
              <a:rPr lang="zh-CN" altLang="en-US" sz="3200" b="1" dirty="0">
                <a:latin typeface="Arial" panose="020B0604020202020204" pitchFamily="34" charset="0"/>
              </a:rPr>
              <a:t>（</a:t>
            </a:r>
            <a:r>
              <a:rPr lang="en-US" altLang="zh-CN" sz="3200" b="1" dirty="0">
                <a:latin typeface="Arial" panose="020B0604020202020204" pitchFamily="34" charset="0"/>
              </a:rPr>
              <a:t>2</a:t>
            </a:r>
            <a:r>
              <a:rPr lang="zh-CN" altLang="en-US" sz="3200" b="1" dirty="0">
                <a:latin typeface="Arial" panose="020B0604020202020204" pitchFamily="34" charset="0"/>
              </a:rPr>
              <a:t>分</a:t>
            </a:r>
            <a:r>
              <a:rPr lang="en-US" altLang="zh-CN" sz="3200" dirty="0">
                <a:latin typeface="Arial" panose="020B0604020202020204" pitchFamily="34" charset="0"/>
              </a:rPr>
              <a:t>)</a:t>
            </a:r>
            <a:br>
              <a:rPr lang="en-US" altLang="zh-CN" sz="3200" dirty="0">
                <a:latin typeface="Arial" panose="020B0604020202020204" pitchFamily="34" charset="0"/>
              </a:rPr>
            </a:br>
            <a:r>
              <a:rPr lang="en-US" altLang="zh-CN" sz="3200" dirty="0">
                <a:latin typeface="Arial" panose="020B0604020202020204" pitchFamily="34" charset="0"/>
              </a:rPr>
              <a:t>A.</a:t>
            </a:r>
            <a:r>
              <a:rPr lang="zh-CN" altLang="en-US" sz="3200" dirty="0">
                <a:latin typeface="Arial" panose="020B0604020202020204" pitchFamily="34" charset="0"/>
              </a:rPr>
              <a:t>父命</a:t>
            </a:r>
            <a:r>
              <a:rPr lang="zh-CN" altLang="en-US" sz="3200" u="sng" dirty="0">
                <a:latin typeface="Arial" panose="020B0604020202020204" pitchFamily="34" charset="0"/>
              </a:rPr>
              <a:t>之</a:t>
            </a:r>
            <a:r>
              <a:rPr lang="zh-CN" altLang="en-US" sz="3200" dirty="0">
                <a:latin typeface="Arial" panose="020B0604020202020204" pitchFamily="34" charset="0"/>
              </a:rPr>
              <a:t>        鹏</a:t>
            </a:r>
            <a:r>
              <a:rPr lang="zh-CN" altLang="en-US" sz="3200" u="sng" dirty="0">
                <a:latin typeface="Arial" panose="020B0604020202020204" pitchFamily="34" charset="0"/>
              </a:rPr>
              <a:t>之</a:t>
            </a:r>
            <a:r>
              <a:rPr lang="zh-CN" altLang="en-US" sz="3200" dirty="0">
                <a:latin typeface="Arial" panose="020B0604020202020204" pitchFamily="34" charset="0"/>
              </a:rPr>
              <a:t>徙于南冥也</a:t>
            </a:r>
            <a:br>
              <a:rPr lang="en-US" altLang="zh-CN" sz="3200" dirty="0">
                <a:latin typeface="Arial" panose="020B0604020202020204" pitchFamily="34" charset="0"/>
              </a:rPr>
            </a:br>
            <a:r>
              <a:rPr lang="en-US" altLang="zh-CN" sz="3200" dirty="0">
                <a:latin typeface="Arial" panose="020B0604020202020204" pitchFamily="34" charset="0"/>
              </a:rPr>
              <a:t>B.</a:t>
            </a:r>
            <a:r>
              <a:rPr lang="zh-CN" altLang="en-US" sz="3200" u="sng" dirty="0">
                <a:latin typeface="Arial" panose="020B0604020202020204" pitchFamily="34" charset="0"/>
              </a:rPr>
              <a:t>以</a:t>
            </a:r>
            <a:r>
              <a:rPr lang="zh-CN" altLang="en-US" sz="3200" dirty="0">
                <a:latin typeface="Arial" panose="020B0604020202020204" pitchFamily="34" charset="0"/>
              </a:rPr>
              <a:t>顺为正者        不</a:t>
            </a:r>
            <a:r>
              <a:rPr lang="zh-CN" altLang="en-US" sz="3200" u="sng" dirty="0">
                <a:latin typeface="Arial" panose="020B0604020202020204" pitchFamily="34" charset="0"/>
              </a:rPr>
              <a:t>以</a:t>
            </a:r>
            <a:r>
              <a:rPr lang="zh-CN" altLang="en-US" sz="3200" dirty="0">
                <a:latin typeface="Arial" panose="020B0604020202020204" pitchFamily="34" charset="0"/>
              </a:rPr>
              <a:t>物喜</a:t>
            </a:r>
            <a:br>
              <a:rPr lang="zh-CN" altLang="en-US" sz="3200" dirty="0">
                <a:latin typeface="Arial" panose="020B0604020202020204" pitchFamily="34" charset="0"/>
              </a:rPr>
            </a:br>
            <a:r>
              <a:rPr lang="en-US" altLang="zh-CN" sz="3200" dirty="0">
                <a:latin typeface="Arial" panose="020B0604020202020204" pitchFamily="34" charset="0"/>
              </a:rPr>
              <a:t>C.</a:t>
            </a:r>
            <a:r>
              <a:rPr lang="zh-CN" altLang="en-US" sz="3200" dirty="0">
                <a:latin typeface="Arial" panose="020B0604020202020204" pitchFamily="34" charset="0"/>
              </a:rPr>
              <a:t>一怒</a:t>
            </a:r>
            <a:r>
              <a:rPr lang="zh-CN" altLang="en-US" sz="3200" u="sng" dirty="0">
                <a:latin typeface="Arial" panose="020B0604020202020204" pitchFamily="34" charset="0"/>
              </a:rPr>
              <a:t>而</a:t>
            </a:r>
            <a:r>
              <a:rPr lang="zh-CN" altLang="en-US" sz="3200" dirty="0">
                <a:latin typeface="Arial" panose="020B0604020202020204" pitchFamily="34" charset="0"/>
              </a:rPr>
              <a:t>诸侯惧      窥镜</a:t>
            </a:r>
            <a:r>
              <a:rPr lang="zh-CN" altLang="en-US" sz="3200" u="sng" dirty="0">
                <a:latin typeface="Arial" panose="020B0604020202020204" pitchFamily="34" charset="0"/>
              </a:rPr>
              <a:t>而</a:t>
            </a:r>
            <a:r>
              <a:rPr lang="zh-CN" altLang="en-US" sz="3200" dirty="0">
                <a:latin typeface="Arial" panose="020B0604020202020204" pitchFamily="34" charset="0"/>
              </a:rPr>
              <a:t>自视</a:t>
            </a:r>
            <a:br>
              <a:rPr lang="zh-CN" altLang="en-US" sz="3200" dirty="0">
                <a:latin typeface="Arial" panose="020B0604020202020204" pitchFamily="34" charset="0"/>
              </a:rPr>
            </a:br>
            <a:r>
              <a:rPr lang="en-US" altLang="zh-CN" sz="3200" dirty="0">
                <a:latin typeface="Arial" panose="020B0604020202020204" pitchFamily="34" charset="0"/>
              </a:rPr>
              <a:t>D.</a:t>
            </a:r>
            <a:r>
              <a:rPr lang="zh-CN" altLang="en-US" sz="3200" dirty="0">
                <a:latin typeface="Arial" panose="020B0604020202020204" pitchFamily="34" charset="0"/>
              </a:rPr>
              <a:t>是</a:t>
            </a:r>
            <a:r>
              <a:rPr lang="zh-CN" altLang="en-US" sz="3200" u="sng" dirty="0">
                <a:latin typeface="Arial" panose="020B0604020202020204" pitchFamily="34" charset="0"/>
              </a:rPr>
              <a:t>焉</a:t>
            </a:r>
            <a:r>
              <a:rPr lang="zh-CN" altLang="en-US" sz="3200" dirty="0">
                <a:latin typeface="Arial" panose="020B0604020202020204" pitchFamily="34" charset="0"/>
              </a:rPr>
              <a:t>得为大丈夫乎  惧有伏</a:t>
            </a:r>
            <a:r>
              <a:rPr lang="zh-CN" altLang="en-US" sz="3200" u="sng" dirty="0">
                <a:latin typeface="Arial" panose="020B0604020202020204" pitchFamily="34" charset="0"/>
              </a:rPr>
              <a:t>焉</a:t>
            </a:r>
            <a:br>
              <a:rPr lang="zh-CN" altLang="en-US" dirty="0">
                <a:latin typeface="Arial" panose="020B0604020202020204" pitchFamily="34" charset="0"/>
              </a:rPr>
            </a:b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24600" y="304800"/>
            <a:ext cx="5334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</a:rPr>
              <a:t>C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charRg st="0" end="10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charRg st="0" end="1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内容占位符 2"/>
          <p:cNvSpPr>
            <a:spLocks noGrp="1"/>
          </p:cNvSpPr>
          <p:nvPr>
            <p:ph idx="1"/>
          </p:nvPr>
        </p:nvSpPr>
        <p:spPr>
          <a:xfrm>
            <a:off x="0" y="228600"/>
            <a:ext cx="8991600" cy="3733800"/>
          </a:xfrm>
          <a:ln/>
        </p:spPr>
        <p:txBody>
          <a:bodyPr vert="horz" wrap="square" lIns="91440" tIns="45720" rIns="91440" bIns="45720" anchor="t"/>
          <a:p>
            <a:pPr eaLnBrk="1" hangingPunct="1"/>
            <a:r>
              <a:rPr lang="en-US" altLang="zh-CN" sz="2800" b="1" dirty="0"/>
              <a:t>13.</a:t>
            </a:r>
            <a:r>
              <a:rPr lang="zh-CN" altLang="en-US" sz="2800" b="1" dirty="0"/>
              <a:t>下西对文意理解表述有误的一观是（   </a:t>
            </a:r>
            <a:r>
              <a:rPr lang="en-US" altLang="zh-CN" sz="2800" b="1" dirty="0">
                <a:solidFill>
                  <a:srgbClr val="FF0000"/>
                </a:solidFill>
              </a:rPr>
              <a:t>D</a:t>
            </a:r>
            <a:r>
              <a:rPr lang="zh-CN" altLang="en-US" sz="2800" b="1" dirty="0">
                <a:solidFill>
                  <a:srgbClr val="FF0000"/>
                </a:solidFill>
              </a:rPr>
              <a:t> </a:t>
            </a:r>
            <a:r>
              <a:rPr lang="zh-CN" altLang="en-US" sz="2800" b="1" dirty="0"/>
              <a:t>  ）（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分）</a:t>
            </a:r>
            <a:endParaRPr lang="zh-CN" altLang="en-US" sz="2800" b="1" dirty="0"/>
          </a:p>
          <a:p>
            <a:pPr eaLnBrk="1" hangingPunct="1"/>
            <a:r>
              <a:rPr lang="en-US" altLang="zh-CN" sz="2800" dirty="0"/>
              <a:t>A.</a:t>
            </a:r>
            <a:r>
              <a:rPr lang="zh-CN" altLang="en-US" sz="2800" dirty="0"/>
              <a:t>这篇驳论文，开篇摆出景春的观点，然后针对其“论点 ”和“论据”展开批驳。</a:t>
            </a:r>
            <a:endParaRPr lang="zh-CN" altLang="en-US" sz="2800" dirty="0"/>
          </a:p>
          <a:p>
            <a:pPr eaLnBrk="1" hangingPunct="1"/>
            <a:r>
              <a:rPr lang="en-US" altLang="zh-CN" sz="2800" dirty="0"/>
              <a:t>B.</a:t>
            </a:r>
            <a:r>
              <a:rPr lang="zh-CN" altLang="en-US" sz="2800" dirty="0"/>
              <a:t>作者运用排比句，增强文意的气势和感染力，搞示了大丈失的内涵。</a:t>
            </a:r>
            <a:endParaRPr lang="zh-CN" altLang="en-US" sz="2800" dirty="0"/>
          </a:p>
          <a:p>
            <a:pPr eaLnBrk="1" hangingPunct="1"/>
            <a:r>
              <a:rPr lang="en-US" altLang="zh-CN" sz="2800" dirty="0"/>
              <a:t>C.</a:t>
            </a:r>
            <a:r>
              <a:rPr lang="zh-CN" altLang="en-US" sz="2800" dirty="0"/>
              <a:t>古代读书人的理想是“穷则独善其身，达则兼济天下”与文中“得志，与民由之；不得志，独行其道”意思相近。</a:t>
            </a:r>
            <a:endParaRPr lang="zh-CN" altLang="en-US" sz="2800" dirty="0"/>
          </a:p>
          <a:p>
            <a:pPr eaLnBrk="1" hangingPunct="1"/>
            <a:r>
              <a:rPr lang="en-US" altLang="zh-CN" sz="2800" dirty="0"/>
              <a:t>D. </a:t>
            </a:r>
            <a:r>
              <a:rPr lang="zh-CN" altLang="en-US" sz="2800" dirty="0"/>
              <a:t>文章运用了多种论证方法：“丈夫之冠”为举例论证；“广居”“正位”“大道”为道理论证；“得志”与“不得志”为对比论证。</a:t>
            </a:r>
            <a:endParaRPr lang="zh-CN" altLang="en-US" sz="2800" dirty="0"/>
          </a:p>
        </p:txBody>
      </p:sp>
      <p:sp>
        <p:nvSpPr>
          <p:cNvPr id="30723" name="TextBox 4"/>
          <p:cNvSpPr txBox="1"/>
          <p:nvPr/>
        </p:nvSpPr>
        <p:spPr>
          <a:xfrm>
            <a:off x="304800" y="5638800"/>
            <a:ext cx="84582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000" b="1" dirty="0">
                <a:latin typeface="Arial" panose="020B0604020202020204" pitchFamily="34" charset="0"/>
              </a:rPr>
              <a:t>D</a:t>
            </a:r>
            <a:r>
              <a:rPr lang="zh-CN" altLang="en-US" sz="2000" b="1" dirty="0">
                <a:latin typeface="Arial" panose="020B0604020202020204" pitchFamily="34" charset="0"/>
              </a:rPr>
              <a:t>．“广居”“正位”“大道”分别喻指“仁”“礼”“义”，运用了比喻论证；分析不正确。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1000" y="609600"/>
            <a:ext cx="8229600" cy="4525963"/>
          </a:xfrm>
          <a:ln/>
        </p:spPr>
        <p:txBody>
          <a:bodyPr vert="horz" wrap="square" lIns="91440" tIns="45720" rIns="91440" bIns="45720" anchor="t"/>
          <a:p>
            <a:pPr eaLnBrk="1" hangingPunct="1"/>
            <a:r>
              <a:rPr lang="en-US" altLang="zh-CN" b="1" dirty="0"/>
              <a:t>14.</a:t>
            </a:r>
            <a:r>
              <a:rPr lang="zh-CN" altLang="en-US" b="1" dirty="0"/>
              <a:t>把下面文言句子译成现代汉语。</a:t>
            </a:r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分）</a:t>
            </a:r>
            <a:endParaRPr lang="zh-CN" altLang="en-US" dirty="0"/>
          </a:p>
          <a:p>
            <a:pPr eaLnBrk="1" hangingPunct="1"/>
            <a:r>
              <a:rPr lang="zh-CN" altLang="en-US" b="1" dirty="0"/>
              <a:t>居天下之广居，立天下之正位，行天下之大道。</a:t>
            </a:r>
            <a:endParaRPr lang="zh-CN" altLang="en-US" b="1" dirty="0"/>
          </a:p>
          <a:p>
            <a:pPr eaLnBrk="1" hangingPunct="1"/>
            <a:r>
              <a:rPr lang="zh-CN" altLang="en-US" u="sng" dirty="0"/>
              <a:t> </a:t>
            </a:r>
            <a:endParaRPr lang="zh-CN" altLang="en-US" dirty="0">
              <a:solidFill>
                <a:srgbClr val="FF0000"/>
              </a:solidFill>
            </a:endParaRPr>
          </a:p>
          <a:p>
            <a:pPr eaLnBrk="1" hangingPunct="1"/>
            <a:endParaRPr lang="en-US" altLang="zh-CN" dirty="0"/>
          </a:p>
          <a:p>
            <a:pPr eaLnBrk="1" hangingPunct="1"/>
            <a:r>
              <a:rPr lang="en-US" altLang="zh-CN" b="1" dirty="0"/>
              <a:t>15.</a:t>
            </a:r>
            <a:r>
              <a:rPr lang="zh-CN" altLang="en-US" b="1" dirty="0"/>
              <a:t>谈谈“ 富贵不能淫，贫贱不能移，威武不能屈”有何现实意义</a:t>
            </a:r>
            <a:r>
              <a:rPr lang="en-US" altLang="zh-CN" b="1" dirty="0"/>
              <a:t>?(3</a:t>
            </a:r>
            <a:r>
              <a:rPr lang="zh-CN" altLang="en-US" b="1" dirty="0"/>
              <a:t>分）</a:t>
            </a:r>
            <a:endParaRPr lang="zh-CN" altLang="en-US" b="1" dirty="0"/>
          </a:p>
          <a:p>
            <a:pPr eaLnBrk="1" hangingPunct="1"/>
            <a:r>
              <a:rPr lang="zh-CN" altLang="en-US" u="sng" dirty="0"/>
              <a:t>                             </a:t>
            </a:r>
            <a:endParaRPr lang="zh-CN" altLang="en-US" dirty="0"/>
          </a:p>
          <a:p>
            <a:pPr eaLnBrk="1" hangingPunct="1"/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90600" y="2057400"/>
            <a:ext cx="76962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（大丈夫应该）居住在天下最宽广的住宅‘仁’里，站立在天下最正确的位置‘礼’上，行走在天下最宽广的道路‘义’上。 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0" y="4495800"/>
            <a:ext cx="8382000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这句话出自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孟子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，它是中华民族的传统美德，也是我们每个中国人的行为准则。在现实生活中，而对金钱利益的诱惑，我们不能迷惑乱心；在危及国家和民族利益的时候，我们要敢于挺身而出，不怕牺牲，做一个真正的大丈夫。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2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charRg st="22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4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charRg st="44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7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charRg st="47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84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charRg st="84" end="1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>
                                            <p:txEl>
                                              <p:charRg st="0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6">
                                            <p:txEl>
                                              <p:charRg st="0" end="10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矩形 1"/>
          <p:cNvSpPr/>
          <p:nvPr/>
        </p:nvSpPr>
        <p:spPr>
          <a:xfrm>
            <a:off x="381000" y="457200"/>
            <a:ext cx="8763000" cy="554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知识拓展</a:t>
            </a:r>
            <a:br>
              <a:rPr lang="zh-CN" altLang="en-US" sz="3200" b="1" dirty="0">
                <a:latin typeface="Arial" panose="020B0604020202020204" pitchFamily="34" charset="0"/>
              </a:rPr>
            </a:br>
            <a:r>
              <a:rPr lang="zh-CN" altLang="en-US" sz="3200" b="1" dirty="0">
                <a:latin typeface="Arial" panose="020B0604020202020204" pitchFamily="34" charset="0"/>
              </a:rPr>
              <a:t>襁褓：未满周岁的婴儿      </a:t>
            </a:r>
            <a:endParaRPr lang="en-US" altLang="zh-CN" sz="3200" b="1" dirty="0">
              <a:latin typeface="Arial" panose="020B0604020202020204" pitchFamily="34" charset="0"/>
            </a:endParaRPr>
          </a:p>
          <a:p>
            <a:r>
              <a:rPr lang="zh-CN" altLang="en-US" sz="3200" b="1" dirty="0">
                <a:latin typeface="Arial" panose="020B0604020202020204" pitchFamily="34" charset="0"/>
              </a:rPr>
              <a:t>孩提：指</a:t>
            </a:r>
            <a:r>
              <a:rPr lang="en-US" altLang="zh-CN" sz="3200" b="1" dirty="0">
                <a:latin typeface="Arial" panose="020B0604020202020204" pitchFamily="34" charset="0"/>
              </a:rPr>
              <a:t>2——3</a:t>
            </a:r>
            <a:r>
              <a:rPr lang="zh-CN" altLang="en-US" sz="3200" b="1" dirty="0">
                <a:latin typeface="Arial" panose="020B0604020202020204" pitchFamily="34" charset="0"/>
              </a:rPr>
              <a:t>岁的儿童 </a:t>
            </a:r>
            <a:br>
              <a:rPr lang="zh-CN" altLang="en-US" sz="3200" b="1" dirty="0">
                <a:latin typeface="Arial" panose="020B0604020202020204" pitchFamily="34" charset="0"/>
              </a:rPr>
            </a:br>
            <a:r>
              <a:rPr lang="zh-CN" altLang="en-US" sz="3200" b="1" dirty="0">
                <a:latin typeface="Arial" panose="020B0604020202020204" pitchFamily="34" charset="0"/>
              </a:rPr>
              <a:t>垂髫：指幼年儿童（又叫“总角”） </a:t>
            </a:r>
            <a:br>
              <a:rPr lang="zh-CN" altLang="en-US" sz="3200" b="1" dirty="0">
                <a:latin typeface="Arial" panose="020B0604020202020204" pitchFamily="34" charset="0"/>
              </a:rPr>
            </a:br>
            <a:r>
              <a:rPr lang="zh-CN" altLang="en-US" sz="3200" b="1" dirty="0">
                <a:latin typeface="Arial" panose="020B0604020202020204" pitchFamily="34" charset="0"/>
              </a:rPr>
              <a:t>豆蔻：指女子十三岁        及笄：指女子十五岁 </a:t>
            </a:r>
            <a:br>
              <a:rPr lang="zh-CN" altLang="en-US" sz="3200" b="1" dirty="0">
                <a:latin typeface="Arial" panose="020B0604020202020204" pitchFamily="34" charset="0"/>
              </a:rPr>
            </a:br>
            <a:r>
              <a:rPr lang="zh-CN" altLang="en-US" sz="3200" b="1" dirty="0">
                <a:latin typeface="Arial" panose="020B0604020202020204" pitchFamily="34" charset="0"/>
              </a:rPr>
              <a:t>加冠：指男子二十岁（又“弱冠”） </a:t>
            </a:r>
            <a:br>
              <a:rPr lang="zh-CN" altLang="en-US" sz="3200" b="1" dirty="0">
                <a:latin typeface="Arial" panose="020B0604020202020204" pitchFamily="34" charset="0"/>
              </a:rPr>
            </a:br>
            <a:r>
              <a:rPr lang="zh-CN" altLang="en-US" sz="3200" b="1" dirty="0">
                <a:latin typeface="Arial" panose="020B0604020202020204" pitchFamily="34" charset="0"/>
              </a:rPr>
              <a:t>而立：指三十岁            不惑：指四十岁 </a:t>
            </a:r>
            <a:br>
              <a:rPr lang="zh-CN" altLang="en-US" sz="3200" b="1" dirty="0">
                <a:latin typeface="Arial" panose="020B0604020202020204" pitchFamily="34" charset="0"/>
              </a:rPr>
            </a:br>
            <a:r>
              <a:rPr lang="zh-CN" altLang="en-US" sz="3200" b="1" dirty="0">
                <a:latin typeface="Arial" panose="020B0604020202020204" pitchFamily="34" charset="0"/>
              </a:rPr>
              <a:t>知命：指五十岁（又“知天命”、“半百”） </a:t>
            </a:r>
            <a:br>
              <a:rPr lang="zh-CN" altLang="en-US" sz="3200" b="1" dirty="0">
                <a:latin typeface="Arial" panose="020B0604020202020204" pitchFamily="34" charset="0"/>
              </a:rPr>
            </a:br>
            <a:r>
              <a:rPr lang="zh-CN" altLang="en-US" sz="3200" b="1" dirty="0">
                <a:latin typeface="Arial" panose="020B0604020202020204" pitchFamily="34" charset="0"/>
              </a:rPr>
              <a:t>花甲：指六十岁            古稀：指七十岁 </a:t>
            </a:r>
            <a:br>
              <a:rPr lang="zh-CN" altLang="en-US" sz="3200" b="1" dirty="0">
                <a:latin typeface="Arial" panose="020B0604020202020204" pitchFamily="34" charset="0"/>
              </a:rPr>
            </a:br>
            <a:r>
              <a:rPr lang="zh-CN" altLang="en-US" sz="3200" b="1" dirty="0">
                <a:latin typeface="Arial" panose="020B0604020202020204" pitchFamily="34" charset="0"/>
              </a:rPr>
              <a:t>耄耋：指八、九十岁        期颐：一百岁</a:t>
            </a:r>
            <a:br>
              <a:rPr lang="zh-CN" altLang="en-US" dirty="0">
                <a:latin typeface="Arial" panose="020B0604020202020204" pitchFamily="34" charset="0"/>
              </a:rPr>
            </a:b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144000" cy="685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4533900" imgH="3162300" progId="Paint.Picture">
                  <p:embed/>
                </p:oleObj>
              </mc:Choice>
              <mc:Fallback>
                <p:oleObj name="" r:id="rId1" imgW="4533900" imgH="3162300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68564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5148263" y="1588"/>
          <a:ext cx="2895600" cy="685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3" imgW="1228725" imgH="3524250" progId="Paint.Picture">
                  <p:embed/>
                </p:oleObj>
              </mc:Choice>
              <mc:Fallback>
                <p:oleObj name="" r:id="rId3" imgW="1228725" imgH="3524250" progId="Paint.Picture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48263" y="1588"/>
                        <a:ext cx="2895600" cy="68564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9" name="Text Box 4"/>
          <p:cNvSpPr txBox="1"/>
          <p:nvPr/>
        </p:nvSpPr>
        <p:spPr>
          <a:xfrm>
            <a:off x="5435600" y="908050"/>
            <a:ext cx="2379663" cy="5029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4800" b="1" dirty="0">
                <a:latin typeface="Arial" panose="020B0604020202020204" pitchFamily="34" charset="0"/>
                <a:ea typeface="华文行楷"/>
              </a:rPr>
              <a:t>愿大丈夫的铿锵音韵永远萦绕在你我耳畔</a:t>
            </a:r>
            <a:endParaRPr lang="zh-CN" altLang="en-US" sz="4800" b="1" dirty="0">
              <a:latin typeface="Arial" panose="020B0604020202020204" pitchFamily="34" charset="0"/>
              <a:ea typeface="华文行楷"/>
            </a:endParaRPr>
          </a:p>
        </p:txBody>
      </p:sp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1258888" y="1588"/>
          <a:ext cx="2895600" cy="685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5" imgW="1228725" imgH="3524250" progId="Paint.Picture">
                  <p:embed/>
                </p:oleObj>
              </mc:Choice>
              <mc:Fallback>
                <p:oleObj name="" r:id="rId5" imgW="1228725" imgH="3524250" progId="Paint.Picture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58888" y="1588"/>
                        <a:ext cx="2895600" cy="68564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0" name="文本框 38917"/>
          <p:cNvSpPr txBox="1"/>
          <p:nvPr/>
        </p:nvSpPr>
        <p:spPr>
          <a:xfrm>
            <a:off x="609600" y="685800"/>
            <a:ext cx="3111500" cy="4876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4800" b="1" dirty="0">
                <a:latin typeface="Arial" panose="020B0604020202020204" pitchFamily="34" charset="0"/>
                <a:ea typeface="华文行楷"/>
              </a:rPr>
              <a:t>愿大丈夫的高尚情操永远流淌在你我心间</a:t>
            </a:r>
            <a:endParaRPr lang="zh-CN" altLang="en-US" sz="4800" b="1" dirty="0">
              <a:latin typeface="Arial" panose="020B0604020202020204" pitchFamily="34" charset="0"/>
              <a:ea typeface="华文行楷"/>
            </a:endParaRPr>
          </a:p>
          <a:p>
            <a:pPr algn="ctr"/>
            <a:endParaRPr lang="zh-CN" altLang="en-US" sz="4800" dirty="0">
              <a:latin typeface="Arial" panose="020B0604020202020204" pitchFamily="34" charset="0"/>
              <a:ea typeface="华文行楷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4" name="文本框 5123"/>
          <p:cNvSpPr txBox="1"/>
          <p:nvPr/>
        </p:nvSpPr>
        <p:spPr>
          <a:xfrm>
            <a:off x="0" y="685800"/>
            <a:ext cx="9144000" cy="1938338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en-US" altLang="zh-CN" sz="4000" b="1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 《</a:t>
            </a:r>
            <a:r>
              <a:rPr kumimoji="0" lang="zh-CN" altLang="en-US" sz="4000" b="1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富贵不能淫</a:t>
            </a:r>
            <a:r>
              <a:rPr kumimoji="0" lang="en-US" altLang="zh-CN" sz="4000" b="1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》</a:t>
            </a:r>
            <a:r>
              <a:rPr kumimoji="0" lang="zh-CN" altLang="en-US" sz="4000" b="1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选自</a:t>
            </a:r>
            <a:r>
              <a:rPr kumimoji="0" lang="en-US" altLang="zh-CN" sz="4000" b="1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《</a:t>
            </a:r>
            <a:r>
              <a:rPr kumimoji="0" lang="en-US" altLang="zh-CN" sz="4000" b="1" u="sng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              </a:t>
            </a:r>
            <a:r>
              <a:rPr kumimoji="0" lang="en-US" altLang="zh-CN" sz="4000" b="1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》</a:t>
            </a:r>
            <a:r>
              <a:rPr kumimoji="0" lang="zh-CN" altLang="en-US" sz="4000" b="1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，《孟子》是记录</a:t>
            </a:r>
            <a:r>
              <a:rPr kumimoji="0" lang="zh-CN" altLang="en-US" sz="4000" b="1" u="sng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               </a:t>
            </a:r>
            <a:r>
              <a:rPr kumimoji="0" lang="zh-CN" altLang="en-US" sz="4000" b="1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的著作，本课出自</a:t>
            </a:r>
            <a:r>
              <a:rPr kumimoji="0" lang="en-US" altLang="zh-CN" sz="4000" b="1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《</a:t>
            </a:r>
            <a:r>
              <a:rPr kumimoji="0" lang="en-US" altLang="zh-CN" sz="4000" b="1" u="sng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               </a:t>
            </a:r>
            <a:r>
              <a:rPr kumimoji="0" lang="en-US" altLang="zh-CN" sz="4000" b="1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》</a:t>
            </a:r>
            <a:r>
              <a:rPr kumimoji="0" lang="zh-CN" altLang="en-US" sz="4000" b="1" u="sng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            </a:t>
            </a:r>
            <a:endParaRPr kumimoji="0" lang="zh-CN" altLang="en-US" sz="4000" b="1" u="sng" kern="1200" cap="none" spc="0" normalizeH="0" baseline="0" noProof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126" name="文本框 5125"/>
          <p:cNvSpPr txBox="1"/>
          <p:nvPr/>
        </p:nvSpPr>
        <p:spPr>
          <a:xfrm>
            <a:off x="3755390" y="1346200"/>
            <a:ext cx="2008188" cy="5842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32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孟子言行</a:t>
            </a:r>
            <a:endParaRPr kumimoji="0" lang="zh-CN" altLang="en-US" sz="32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128" name="文本框 5127"/>
          <p:cNvSpPr txBox="1"/>
          <p:nvPr/>
        </p:nvSpPr>
        <p:spPr>
          <a:xfrm>
            <a:off x="5105400" y="762000"/>
            <a:ext cx="2652713" cy="5842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孟子译注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1684655" y="1930400"/>
            <a:ext cx="1825625" cy="5842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32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滕文公下</a:t>
            </a:r>
            <a:endParaRPr kumimoji="0" lang="zh-CN" altLang="en-US" sz="32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Text Box 6"/>
          <p:cNvSpPr txBox="1"/>
          <p:nvPr/>
        </p:nvSpPr>
        <p:spPr>
          <a:xfrm>
            <a:off x="374650" y="3276600"/>
            <a:ext cx="8769350" cy="2306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2400" kern="1200" cap="none" spc="0" normalizeH="0" baseline="0" noProof="1">
                <a:solidFill>
                  <a:schemeClr val="accent4">
                    <a:lumMod val="1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★</a:t>
            </a:r>
            <a:r>
              <a:rPr kumimoji="0" lang="zh-CN" altLang="en-US" sz="3600" b="1" kern="1200" cap="none" spc="0" normalizeH="0" baseline="0" noProof="1">
                <a:solidFill>
                  <a:schemeClr val="accent4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《孟子》是一部</a:t>
            </a: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记录孟子及其弟子的思想观点和政治活动</a:t>
            </a:r>
            <a:r>
              <a:rPr kumimoji="0" lang="zh-CN" altLang="en-US" sz="3600" b="1" kern="1200" cap="none" spc="0" normalizeH="0" baseline="0" noProof="1">
                <a:solidFill>
                  <a:schemeClr val="accent4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的书，现存</a:t>
            </a: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kumimoji="0" lang="zh-CN" altLang="en-US" sz="3600" b="1" u="sng" kern="1200" cap="none" spc="0" normalizeH="0" baseline="0" noProof="1">
                <a:solidFill>
                  <a:schemeClr val="accent4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kumimoji="0" lang="zh-CN" altLang="en-US" sz="3600" b="1" kern="1200" cap="none" spc="0" normalizeH="0" baseline="0" noProof="1">
                <a:solidFill>
                  <a:schemeClr val="accent4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篇，是</a:t>
            </a: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孟子和他的弟子万章 </a:t>
            </a:r>
            <a:r>
              <a:rPr kumimoji="0" lang="zh-CN" altLang="en-US" sz="3600" b="1" kern="1200" cap="none" spc="0" normalizeH="0" baseline="0" noProof="1">
                <a:solidFill>
                  <a:schemeClr val="accent4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等合著成的，南宋朱熹将《孟子》列为“</a:t>
            </a:r>
            <a:r>
              <a:rPr kumimoji="0" lang="zh-CN" altLang="en-US" sz="3600" b="1" u="sng" kern="1200" cap="none" spc="0" normalizeH="0" baseline="0" noProof="1">
                <a:solidFill>
                  <a:schemeClr val="accent4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</a:t>
            </a:r>
            <a:r>
              <a:rPr kumimoji="0" lang="zh-CN" altLang="en-US" sz="3600" b="1" kern="1200" cap="none" spc="0" normalizeH="0" baseline="0" noProof="1">
                <a:solidFill>
                  <a:schemeClr val="accent4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”之一。</a:t>
            </a:r>
            <a:endParaRPr kumimoji="0" lang="zh-CN" altLang="en-US" sz="3600" b="1" kern="1200" cap="none" spc="0" normalizeH="0" baseline="0" noProof="1">
              <a:solidFill>
                <a:schemeClr val="accent4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8" name="文本框 2"/>
          <p:cNvSpPr txBox="1"/>
          <p:nvPr/>
        </p:nvSpPr>
        <p:spPr>
          <a:xfrm>
            <a:off x="6454140" y="3875088"/>
            <a:ext cx="1189038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3"/>
          <p:cNvSpPr txBox="1"/>
          <p:nvPr/>
        </p:nvSpPr>
        <p:spPr>
          <a:xfrm>
            <a:off x="4953000" y="5029200"/>
            <a:ext cx="164941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四书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  <p:bldP spid="5128" grpId="0"/>
      <p:bldP spid="5" grpId="0"/>
      <p:bldP spid="5" grpId="1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矩形 22530"/>
          <p:cNvSpPr>
            <a:spLocks noTextEdit="1"/>
          </p:cNvSpPr>
          <p:nvPr/>
        </p:nvSpPr>
        <p:spPr>
          <a:xfrm>
            <a:off x="342900" y="234950"/>
            <a:ext cx="4067175" cy="187325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 eaLnBrk="0" hangingPunct="0"/>
            <a:r>
              <a:rPr lang="zh-CN" altLang="en-US" sz="36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精讲点拨</a:t>
            </a:r>
            <a:endParaRPr lang="zh-CN" altLang="en-US" sz="36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90600" y="2895600"/>
            <a:ext cx="7831138" cy="11080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6600" b="1" kern="1200" cap="none" spc="0" normalizeH="0" baseline="0" noProof="1" smtClean="0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复习全文翻译及字词</a:t>
            </a:r>
            <a:endParaRPr kumimoji="0" lang="zh-CN" altLang="en-US" sz="6600" b="1" kern="1200" cap="none" spc="0" normalizeH="0" baseline="0" noProof="1">
              <a:solidFill>
                <a:srgbClr val="000066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标题 37889"/>
          <p:cNvSpPr>
            <a:spLocks noGrp="1"/>
          </p:cNvSpPr>
          <p:nvPr>
            <p:ph type="title"/>
          </p:nvPr>
        </p:nvSpPr>
        <p:spPr>
          <a:xfrm>
            <a:off x="685800" y="838200"/>
            <a:ext cx="7772400" cy="1143000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3200" b="1" dirty="0">
                <a:solidFill>
                  <a:schemeClr val="tx1"/>
                </a:solidFill>
              </a:rPr>
              <a:t>景春曰：</a:t>
            </a:r>
            <a:r>
              <a:rPr lang="en-US" altLang="zh-CN" sz="3200" b="1" dirty="0">
                <a:solidFill>
                  <a:schemeClr val="tx1"/>
                </a:solidFill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</a:rPr>
              <a:t>公孙衍、张仪，岂不</a:t>
            </a:r>
            <a:r>
              <a:rPr lang="zh-CN" altLang="en-US" sz="3200" b="1" dirty="0">
                <a:solidFill>
                  <a:srgbClr val="FF0000"/>
                </a:solidFill>
              </a:rPr>
              <a:t>诚</a:t>
            </a:r>
            <a:r>
              <a:rPr lang="zh-CN" altLang="en-US" sz="3200" b="1" dirty="0">
                <a:solidFill>
                  <a:schemeClr val="tx1"/>
                </a:solidFill>
              </a:rPr>
              <a:t>大丈夫哉！一怒而诸侯惧，安居而天下</a:t>
            </a:r>
            <a:r>
              <a:rPr lang="zh-CN" altLang="en-US" sz="3200" b="1" dirty="0">
                <a:solidFill>
                  <a:srgbClr val="FF0000"/>
                </a:solidFill>
              </a:rPr>
              <a:t>熄</a:t>
            </a:r>
            <a:r>
              <a:rPr lang="zh-CN" altLang="en-US" sz="3200" b="1" dirty="0">
                <a:solidFill>
                  <a:schemeClr val="tx1"/>
                </a:solidFill>
              </a:rPr>
              <a:t>。</a:t>
            </a:r>
            <a:r>
              <a:rPr lang="en-US" altLang="zh-CN" sz="3200" b="1" dirty="0">
                <a:solidFill>
                  <a:schemeClr val="tx1"/>
                </a:solidFill>
              </a:rPr>
              <a:t>”</a:t>
            </a:r>
            <a:endParaRPr lang="en-US" altLang="zh-CN" sz="3200" b="1" dirty="0">
              <a:solidFill>
                <a:schemeClr val="tx1"/>
              </a:solidFill>
            </a:endParaRPr>
          </a:p>
        </p:txBody>
      </p:sp>
      <p:sp>
        <p:nvSpPr>
          <p:cNvPr id="37891" name="内容占位符 37890"/>
          <p:cNvSpPr>
            <a:spLocks noGrp="1"/>
          </p:cNvSpPr>
          <p:nvPr>
            <p:ph idx="1"/>
          </p:nvPr>
        </p:nvSpPr>
        <p:spPr>
          <a:xfrm>
            <a:off x="568325" y="1981200"/>
            <a:ext cx="7772400" cy="4038600"/>
          </a:xfrm>
          <a:ln/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dirty="0">
                <a:solidFill>
                  <a:srgbClr val="FF0066"/>
                </a:solidFill>
              </a:rPr>
              <a:t>景春说：“公孙衍张仪难道不是</a:t>
            </a:r>
            <a:r>
              <a:rPr lang="zh-CN" altLang="en-US" dirty="0">
                <a:solidFill>
                  <a:schemeClr val="accent2"/>
                </a:solidFill>
              </a:rPr>
              <a:t>真正</a:t>
            </a:r>
            <a:r>
              <a:rPr lang="zh-CN" altLang="en-US" dirty="0">
                <a:solidFill>
                  <a:srgbClr val="FF0066"/>
                </a:solidFill>
              </a:rPr>
              <a:t>的大丈夫吗？</a:t>
            </a:r>
            <a:endParaRPr lang="zh-CN" altLang="en-US" dirty="0">
              <a:solidFill>
                <a:srgbClr val="FF0066"/>
              </a:solidFill>
            </a:endParaRPr>
          </a:p>
          <a:p>
            <a:pPr eaLnBrk="1" hangingPunct="1"/>
            <a:r>
              <a:rPr lang="zh-CN" altLang="en-US" dirty="0">
                <a:solidFill>
                  <a:srgbClr val="FF0066"/>
                </a:solidFill>
              </a:rPr>
              <a:t>（他们）一发怒，诸侯就害怕；（他们）安静下来，天下就平安无事。” </a:t>
            </a:r>
            <a:endParaRPr lang="zh-CN" altLang="en-US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7891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charRg st="23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7891">
                                            <p:txEl>
                                              <p:charRg st="23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37889"/>
          <p:cNvSpPr>
            <a:spLocks noGrp="1"/>
          </p:cNvSpPr>
          <p:nvPr>
            <p:ph type="title"/>
          </p:nvPr>
        </p:nvSpPr>
        <p:spPr>
          <a:xfrm>
            <a:off x="747713" y="417513"/>
            <a:ext cx="7673975" cy="1195387"/>
          </a:xfrm>
          <a:ln/>
        </p:spPr>
        <p:txBody>
          <a:bodyPr vert="horz" wrap="square" lIns="91440" tIns="45720" rIns="91440" bIns="45720" anchor="ctr"/>
          <a:p>
            <a:pPr eaLnBrk="1" hangingPunct="1"/>
            <a:br>
              <a:rPr lang="en-US" altLang="zh-CN" sz="3200" b="1" dirty="0">
                <a:solidFill>
                  <a:schemeClr val="tx1"/>
                </a:solidFill>
              </a:rPr>
            </a:br>
            <a:br>
              <a:rPr lang="en-US" altLang="zh-CN" sz="3200" b="1" dirty="0">
                <a:solidFill>
                  <a:schemeClr val="tx1"/>
                </a:solidFill>
              </a:rPr>
            </a:br>
            <a:br>
              <a:rPr lang="en-US" altLang="zh-CN" sz="3200" b="1" dirty="0">
                <a:solidFill>
                  <a:schemeClr val="tx1"/>
                </a:solidFill>
              </a:rPr>
            </a:br>
            <a:br>
              <a:rPr lang="en-US" altLang="zh-CN" sz="3200" b="1" dirty="0">
                <a:solidFill>
                  <a:schemeClr val="tx1"/>
                </a:solidFill>
              </a:rPr>
            </a:br>
            <a:endParaRPr lang="en-US" altLang="zh-CN" sz="2800" b="1" dirty="0">
              <a:solidFill>
                <a:schemeClr val="tx1"/>
              </a:solidFill>
            </a:endParaRPr>
          </a:p>
        </p:txBody>
      </p:sp>
      <p:sp>
        <p:nvSpPr>
          <p:cNvPr id="37891" name="内容占位符 37890"/>
          <p:cNvSpPr>
            <a:spLocks noGrp="1"/>
          </p:cNvSpPr>
          <p:nvPr>
            <p:ph idx="1"/>
          </p:nvPr>
        </p:nvSpPr>
        <p:spPr>
          <a:xfrm>
            <a:off x="704850" y="1660525"/>
            <a:ext cx="7759700" cy="3536950"/>
          </a:xfrm>
          <a:ln/>
        </p:spPr>
        <p:txBody>
          <a:bodyPr vert="horz" wrap="square" lIns="91440" tIns="45720" rIns="91440" bIns="45720" anchor="t"/>
          <a:p>
            <a:pPr eaLnBrk="1" hangingPunct="1"/>
            <a:endParaRPr lang="en-US" altLang="zh-CN" b="1" dirty="0"/>
          </a:p>
          <a:p>
            <a:pPr eaLnBrk="1" hangingPunct="1"/>
            <a:endParaRPr lang="en-US" altLang="zh-CN" b="1" dirty="0"/>
          </a:p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</a:rPr>
              <a:t>孟子说：“这</a:t>
            </a:r>
            <a:r>
              <a:rPr lang="en-US" altLang="zh-CN" sz="2800" b="1" dirty="0">
                <a:solidFill>
                  <a:schemeClr val="accent2"/>
                </a:solidFill>
              </a:rPr>
              <a:t>怎</a:t>
            </a:r>
            <a:r>
              <a:rPr lang="zh-CN" altLang="en-US" sz="2800" b="1" dirty="0">
                <a:solidFill>
                  <a:schemeClr val="accent2"/>
                </a:solidFill>
              </a:rPr>
              <a:t>么</a:t>
            </a:r>
            <a:r>
              <a:rPr lang="en-US" altLang="zh-CN" sz="2800" b="1" dirty="0">
                <a:solidFill>
                  <a:srgbClr val="FF0000"/>
                </a:solidFill>
              </a:rPr>
              <a:t>能算大丈夫呢？你没有学</a:t>
            </a:r>
            <a:r>
              <a:rPr lang="zh-CN" altLang="en-US" sz="2800" b="1" dirty="0">
                <a:solidFill>
                  <a:srgbClr val="FF0000"/>
                </a:solidFill>
              </a:rPr>
              <a:t>过</a:t>
            </a:r>
            <a:r>
              <a:rPr lang="en-US" altLang="zh-CN" sz="2800" b="1" dirty="0">
                <a:solidFill>
                  <a:srgbClr val="FF0000"/>
                </a:solidFill>
              </a:rPr>
              <a:t>礼吗？男子</a:t>
            </a:r>
            <a:r>
              <a:rPr lang="en-US" altLang="zh-CN" sz="2800" b="1" dirty="0">
                <a:solidFill>
                  <a:srgbClr val="0070C0"/>
                </a:solidFill>
              </a:rPr>
              <a:t>行冠礼</a:t>
            </a:r>
            <a:r>
              <a:rPr lang="en-US" altLang="zh-CN" sz="2800" b="1" dirty="0">
                <a:solidFill>
                  <a:srgbClr val="FF0000"/>
                </a:solidFill>
              </a:rPr>
              <a:t>时，父亲</a:t>
            </a:r>
            <a:r>
              <a:rPr lang="zh-CN" altLang="en-US" sz="2800" b="1" dirty="0">
                <a:solidFill>
                  <a:schemeClr val="accent2"/>
                </a:solidFill>
              </a:rPr>
              <a:t>教</a:t>
            </a:r>
            <a:r>
              <a:rPr lang="en-US" altLang="zh-CN" sz="2800" b="1" dirty="0">
                <a:solidFill>
                  <a:schemeClr val="accent2"/>
                </a:solidFill>
              </a:rPr>
              <a:t>导</a:t>
            </a:r>
            <a:r>
              <a:rPr lang="en-US" altLang="zh-CN" sz="2800" b="1" dirty="0">
                <a:solidFill>
                  <a:srgbClr val="FF0000"/>
                </a:solidFill>
              </a:rPr>
              <a:t>他；女子出嫁时，母亲</a:t>
            </a:r>
            <a:r>
              <a:rPr lang="zh-CN" altLang="en-US" sz="2800" b="1" dirty="0">
                <a:solidFill>
                  <a:srgbClr val="FF0000"/>
                </a:solidFill>
              </a:rPr>
              <a:t>教</a:t>
            </a:r>
            <a:r>
              <a:rPr lang="en-US" altLang="zh-CN" sz="2800" b="1" dirty="0">
                <a:solidFill>
                  <a:srgbClr val="FF0000"/>
                </a:solidFill>
              </a:rPr>
              <a:t>导她，送到门口，</a:t>
            </a:r>
            <a:r>
              <a:rPr lang="zh-CN" altLang="en-US" sz="2800" b="1" dirty="0">
                <a:solidFill>
                  <a:schemeClr val="accent2"/>
                </a:solidFill>
              </a:rPr>
              <a:t>告诫</a:t>
            </a:r>
            <a:r>
              <a:rPr lang="zh-CN" altLang="en-US" sz="2800" b="1" dirty="0">
                <a:solidFill>
                  <a:srgbClr val="FF0000"/>
                </a:solidFill>
              </a:rPr>
              <a:t>她说：</a:t>
            </a:r>
            <a:r>
              <a:rPr lang="en-US" altLang="zh-CN" sz="2800" b="1" dirty="0">
                <a:solidFill>
                  <a:srgbClr val="FF0000"/>
                </a:solidFill>
              </a:rPr>
              <a:t>‘</a:t>
            </a:r>
            <a:r>
              <a:rPr lang="zh-CN" altLang="en-US" sz="2800" b="1" dirty="0">
                <a:solidFill>
                  <a:srgbClr val="FF0000"/>
                </a:solidFill>
              </a:rPr>
              <a:t>到了你的 夫家，一定要恭顺、小心谨慎，不要违背你的</a:t>
            </a:r>
            <a:r>
              <a:rPr lang="zh-CN" altLang="en-US" sz="2800" b="1" dirty="0">
                <a:solidFill>
                  <a:schemeClr val="accent2"/>
                </a:solidFill>
              </a:rPr>
              <a:t>丈夫</a:t>
            </a:r>
            <a:r>
              <a:rPr lang="zh-CN" altLang="en-US" sz="2800" b="1" dirty="0">
                <a:solidFill>
                  <a:srgbClr val="FF0000"/>
                </a:solidFill>
              </a:rPr>
              <a:t>。</a:t>
            </a:r>
            <a:r>
              <a:rPr lang="en-US" altLang="zh-CN" sz="2800" b="1" dirty="0">
                <a:solidFill>
                  <a:srgbClr val="FF0000"/>
                </a:solidFill>
              </a:rPr>
              <a:t>’</a:t>
            </a:r>
            <a:r>
              <a:rPr lang="zh-CN" altLang="en-US" sz="2800" b="1" dirty="0">
                <a:solidFill>
                  <a:srgbClr val="FF0000"/>
                </a:solidFill>
              </a:rPr>
              <a:t>以顺从为准则的，是妇女之道</a:t>
            </a:r>
            <a:r>
              <a:rPr lang="en-US" altLang="zh-CN" b="1" dirty="0">
                <a:solidFill>
                  <a:srgbClr val="FF0000"/>
                </a:solidFill>
              </a:rPr>
              <a:t>。</a:t>
            </a:r>
            <a:endParaRPr lang="en-US" altLang="zh-CN" b="1" dirty="0">
              <a:solidFill>
                <a:srgbClr val="FF0000"/>
              </a:solidFill>
            </a:endParaRPr>
          </a:p>
          <a:p>
            <a:pPr eaLnBrk="1" hangingPunct="1"/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0900" y="731838"/>
            <a:ext cx="7867650" cy="22447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latin typeface="Arial" panose="020B0604020202020204" pitchFamily="34" charset="0"/>
              </a:rPr>
              <a:t>孟子曰：“是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焉</a:t>
            </a:r>
            <a:r>
              <a:rPr lang="en-US" altLang="zh-CN" sz="2800" b="1" dirty="0">
                <a:latin typeface="Arial" panose="020B0604020202020204" pitchFamily="34" charset="0"/>
              </a:rPr>
              <a:t>得为大丈夫乎！子未学礼乎？丈夫</a:t>
            </a:r>
            <a:endParaRPr lang="en-US" altLang="zh-CN" sz="2800" b="1" dirty="0">
              <a:latin typeface="Arial" panose="020B0604020202020204" pitchFamily="34" charset="0"/>
            </a:endParaRPr>
          </a:p>
          <a:p>
            <a:r>
              <a:rPr lang="en-US" altLang="zh-CN" sz="2800" b="1" dirty="0">
                <a:latin typeface="Arial" panose="020B0604020202020204" pitchFamily="34" charset="0"/>
              </a:rPr>
              <a:t>之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冠</a:t>
            </a:r>
            <a:r>
              <a:rPr lang="en-US" altLang="zh-CN" sz="2800" b="1" dirty="0">
                <a:latin typeface="Arial" panose="020B0604020202020204" pitchFamily="34" charset="0"/>
              </a:rPr>
              <a:t>也，父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命</a:t>
            </a:r>
            <a:r>
              <a:rPr lang="en-US" altLang="zh-CN" sz="2800" b="1" dirty="0">
                <a:latin typeface="Arial" panose="020B0604020202020204" pitchFamily="34" charset="0"/>
              </a:rPr>
              <a:t>之；女子之嫁也，母命之。</a:t>
            </a:r>
            <a:endParaRPr lang="en-US" altLang="zh-CN" sz="2800" b="1" dirty="0">
              <a:latin typeface="Arial" panose="020B0604020202020204" pitchFamily="34" charset="0"/>
            </a:endParaRPr>
          </a:p>
          <a:p>
            <a:r>
              <a:rPr lang="en-US" altLang="zh-CN" sz="2800" b="1" dirty="0">
                <a:latin typeface="Arial" panose="020B0604020202020204" pitchFamily="34" charset="0"/>
              </a:rPr>
              <a:t>往送之门，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戒</a:t>
            </a:r>
            <a:r>
              <a:rPr lang="en-US" altLang="zh-CN" sz="2800" b="1" dirty="0">
                <a:latin typeface="Arial" panose="020B0604020202020204" pitchFamily="34" charset="0"/>
              </a:rPr>
              <a:t>之曰：‘往之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女</a:t>
            </a:r>
            <a:r>
              <a:rPr lang="en-US" altLang="zh-CN" sz="2800" b="1" dirty="0">
                <a:latin typeface="Arial" panose="020B0604020202020204" pitchFamily="34" charset="0"/>
              </a:rPr>
              <a:t>家，必敬必戒，</a:t>
            </a:r>
            <a:endParaRPr lang="en-US" altLang="zh-CN" sz="2800" b="1" dirty="0">
              <a:latin typeface="Arial" panose="020B0604020202020204" pitchFamily="34" charset="0"/>
            </a:endParaRPr>
          </a:p>
          <a:p>
            <a:r>
              <a:rPr lang="en-US" altLang="zh-CN" sz="2800" b="1" dirty="0">
                <a:latin typeface="Arial" panose="020B0604020202020204" pitchFamily="34" charset="0"/>
              </a:rPr>
              <a:t>无违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夫子</a:t>
            </a:r>
            <a:r>
              <a:rPr lang="zh-CN" altLang="en-US" sz="2800" b="1" dirty="0">
                <a:latin typeface="Arial" panose="020B0604020202020204" pitchFamily="34" charset="0"/>
              </a:rPr>
              <a:t>！</a:t>
            </a:r>
            <a:r>
              <a:rPr lang="en-US" altLang="zh-CN" sz="2800" b="1" dirty="0">
                <a:latin typeface="Arial" panose="020B0604020202020204" pitchFamily="34" charset="0"/>
              </a:rPr>
              <a:t>’以顺为正者，妾妇之道也。</a:t>
            </a:r>
            <a:br>
              <a:rPr lang="en-US" altLang="zh-CN" sz="2800" b="1" dirty="0">
                <a:latin typeface="Arial" panose="020B0604020202020204" pitchFamily="34" charset="0"/>
              </a:rPr>
            </a:br>
            <a:endParaRPr lang="zh-CN" altLang="en-US" sz="2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charRg st="2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7891">
                                            <p:txEl>
                                              <p:charRg st="2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7891">
                                            <p:txEl>
                                              <p:charRg st="2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uild="p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37889"/>
          <p:cNvSpPr>
            <a:spLocks noGrp="1"/>
          </p:cNvSpPr>
          <p:nvPr>
            <p:ph type="title"/>
          </p:nvPr>
        </p:nvSpPr>
        <p:spPr>
          <a:xfrm>
            <a:off x="747713" y="417513"/>
            <a:ext cx="7673975" cy="1195387"/>
          </a:xfrm>
          <a:ln/>
        </p:spPr>
        <p:txBody>
          <a:bodyPr vert="horz" wrap="square" lIns="91440" tIns="45720" rIns="91440" bIns="45720" anchor="ctr"/>
          <a:p>
            <a:pPr eaLnBrk="1" hangingPunct="1"/>
            <a:br>
              <a:rPr lang="en-US" altLang="zh-CN" sz="3200" b="1" dirty="0">
                <a:solidFill>
                  <a:schemeClr val="tx1"/>
                </a:solidFill>
              </a:rPr>
            </a:br>
            <a:br>
              <a:rPr lang="en-US" altLang="zh-CN" sz="3200" b="1" dirty="0">
                <a:solidFill>
                  <a:schemeClr val="tx1"/>
                </a:solidFill>
              </a:rPr>
            </a:br>
            <a:br>
              <a:rPr lang="en-US" altLang="zh-CN" sz="3200" b="1" dirty="0">
                <a:solidFill>
                  <a:schemeClr val="tx1"/>
                </a:solidFill>
              </a:rPr>
            </a:br>
            <a:br>
              <a:rPr lang="en-US" altLang="zh-CN" sz="3200" b="1" dirty="0">
                <a:solidFill>
                  <a:schemeClr val="tx1"/>
                </a:solidFill>
              </a:rPr>
            </a:br>
            <a:endParaRPr lang="en-US" altLang="zh-CN" sz="2800" b="1" dirty="0">
              <a:solidFill>
                <a:schemeClr val="tx1"/>
              </a:solidFill>
            </a:endParaRPr>
          </a:p>
        </p:txBody>
      </p:sp>
      <p:sp>
        <p:nvSpPr>
          <p:cNvPr id="17410" name="内容占位符 37890"/>
          <p:cNvSpPr>
            <a:spLocks noGrp="1"/>
          </p:cNvSpPr>
          <p:nvPr>
            <p:ph idx="1"/>
          </p:nvPr>
        </p:nvSpPr>
        <p:spPr>
          <a:xfrm>
            <a:off x="914400" y="2209800"/>
            <a:ext cx="7797800" cy="2892425"/>
          </a:xfrm>
          <a:ln/>
        </p:spPr>
        <p:txBody>
          <a:bodyPr vert="horz" wrap="square" lIns="91440" tIns="45720" rIns="91440" bIns="45720" anchor="t"/>
          <a:p>
            <a:pPr eaLnBrk="1" hangingPunct="1"/>
            <a:endParaRPr lang="en-US" altLang="zh-CN" b="1" dirty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b="1" dirty="0">
                <a:sym typeface="宋体" panose="02010600030101010101" pitchFamily="2" charset="-122"/>
              </a:rPr>
              <a:t>住进天下最宽广的住宅</a:t>
            </a:r>
            <a:r>
              <a:rPr lang="en-US" altLang="zh-CN" b="1" dirty="0">
                <a:sym typeface="宋体" panose="02010600030101010101" pitchFamily="2" charset="-122"/>
              </a:rPr>
              <a:t>—</a:t>
            </a:r>
            <a:r>
              <a:rPr lang="zh-CN" altLang="en-US" b="1" dirty="0">
                <a:solidFill>
                  <a:schemeClr val="accent2"/>
                </a:solidFill>
                <a:sym typeface="宋体" panose="02010600030101010101" pitchFamily="2" charset="-122"/>
              </a:rPr>
              <a:t>仁</a:t>
            </a:r>
            <a:r>
              <a:rPr lang="zh-CN" altLang="en-US" b="1" dirty="0">
                <a:sym typeface="宋体" panose="02010600030101010101" pitchFamily="2" charset="-122"/>
              </a:rPr>
              <a:t>，站在天下最正确的位置</a:t>
            </a:r>
            <a:r>
              <a:rPr lang="en-US" altLang="zh-CN" b="1" dirty="0">
                <a:sym typeface="宋体" panose="02010600030101010101" pitchFamily="2" charset="-122"/>
              </a:rPr>
              <a:t>--</a:t>
            </a:r>
            <a:r>
              <a:rPr lang="zh-CN" altLang="en-US" b="1" dirty="0">
                <a:solidFill>
                  <a:schemeClr val="accent2"/>
                </a:solidFill>
                <a:sym typeface="宋体" panose="02010600030101010101" pitchFamily="2" charset="-122"/>
              </a:rPr>
              <a:t>礼</a:t>
            </a:r>
            <a:r>
              <a:rPr lang="zh-CN" altLang="en-US" b="1" dirty="0">
                <a:sym typeface="宋体" panose="02010600030101010101" pitchFamily="2" charset="-122"/>
              </a:rPr>
              <a:t>，走着天下最正确的道路</a:t>
            </a:r>
            <a:r>
              <a:rPr lang="en-US" altLang="zh-CN" b="1" dirty="0">
                <a:sym typeface="宋体" panose="02010600030101010101" pitchFamily="2" charset="-122"/>
              </a:rPr>
              <a:t>--</a:t>
            </a:r>
            <a:r>
              <a:rPr lang="zh-CN" altLang="en-US" b="1" dirty="0">
                <a:solidFill>
                  <a:schemeClr val="accent2"/>
                </a:solidFill>
                <a:sym typeface="宋体" panose="02010600030101010101" pitchFamily="2" charset="-122"/>
              </a:rPr>
              <a:t>义</a:t>
            </a:r>
            <a:r>
              <a:rPr lang="zh-CN" altLang="en-US" b="1" dirty="0">
                <a:sym typeface="宋体" panose="02010600030101010101" pitchFamily="2" charset="-122"/>
              </a:rPr>
              <a:t>。</a:t>
            </a:r>
            <a:endParaRPr lang="zh-CN" altLang="en-US" b="1" dirty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b="1" dirty="0">
                <a:sym typeface="宋体" panose="02010600030101010101" pitchFamily="2" charset="-122"/>
              </a:rPr>
              <a:t>得志的时候和百姓一同遵循正道而行</a:t>
            </a:r>
            <a:r>
              <a:rPr lang="en-US" altLang="zh-CN" b="1" dirty="0">
                <a:sym typeface="宋体" panose="02010600030101010101" pitchFamily="2" charset="-122"/>
              </a:rPr>
              <a:t>，</a:t>
            </a:r>
            <a:r>
              <a:rPr lang="zh-CN" altLang="en-US" b="1" dirty="0">
                <a:sym typeface="宋体" panose="02010600030101010101" pitchFamily="2" charset="-122"/>
              </a:rPr>
              <a:t>不得志的时候独自走自己的道路。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6750" y="912813"/>
            <a:ext cx="7915275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latin typeface="Arial" panose="020B0604020202020204" pitchFamily="34" charset="0"/>
              </a:rPr>
              <a:t>居天下之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广居</a:t>
            </a:r>
            <a:r>
              <a:rPr lang="zh-CN" altLang="en-US" sz="3200" dirty="0">
                <a:latin typeface="Arial" panose="020B0604020202020204" pitchFamily="34" charset="0"/>
              </a:rPr>
              <a:t>，立天下之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正位</a:t>
            </a:r>
            <a:r>
              <a:rPr lang="zh-CN" altLang="en-US" sz="3200" dirty="0">
                <a:latin typeface="Arial" panose="020B0604020202020204" pitchFamily="34" charset="0"/>
              </a:rPr>
              <a:t>，行天下之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大道</a:t>
            </a:r>
            <a:r>
              <a:rPr lang="zh-CN" altLang="en-US" sz="3200" dirty="0">
                <a:latin typeface="Arial" panose="020B0604020202020204" pitchFamily="34" charset="0"/>
              </a:rPr>
              <a:t>；得志，与民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由</a:t>
            </a:r>
            <a:r>
              <a:rPr lang="zh-CN" altLang="en-US" sz="3200" dirty="0">
                <a:latin typeface="Arial" panose="020B0604020202020204" pitchFamily="34" charset="0"/>
              </a:rPr>
              <a:t>之；不得志，独行其道。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charRg st="1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0">
                                            <p:txEl>
                                              <p:charRg st="1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0">
                                            <p:txEl>
                                              <p:charRg st="1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charRg st="43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410">
                                            <p:txEl>
                                              <p:charRg st="43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10">
                                            <p:txEl>
                                              <p:charRg st="43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uild="allAtOnce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37889"/>
          <p:cNvSpPr>
            <a:spLocks noGrp="1"/>
          </p:cNvSpPr>
          <p:nvPr>
            <p:ph type="title"/>
          </p:nvPr>
        </p:nvSpPr>
        <p:spPr>
          <a:xfrm>
            <a:off x="747713" y="417513"/>
            <a:ext cx="7673975" cy="1195387"/>
          </a:xfrm>
          <a:ln/>
        </p:spPr>
        <p:txBody>
          <a:bodyPr vert="horz" wrap="square" lIns="91440" tIns="45720" rIns="91440" bIns="45720" anchor="ctr"/>
          <a:p>
            <a:br>
              <a:rPr lang="en-US" altLang="zh-CN" sz="3200" b="1" dirty="0">
                <a:solidFill>
                  <a:schemeClr val="tx1"/>
                </a:solidFill>
              </a:rPr>
            </a:br>
            <a:br>
              <a:rPr lang="en-US" altLang="zh-CN" sz="3200" b="1" dirty="0">
                <a:solidFill>
                  <a:schemeClr val="tx1"/>
                </a:solidFill>
              </a:rPr>
            </a:br>
            <a:br>
              <a:rPr lang="en-US" altLang="zh-CN" sz="3200" b="1" dirty="0">
                <a:solidFill>
                  <a:schemeClr val="tx1"/>
                </a:solidFill>
              </a:rPr>
            </a:br>
            <a:br>
              <a:rPr lang="en-US" altLang="zh-CN" sz="3200" b="1" dirty="0">
                <a:solidFill>
                  <a:schemeClr val="tx1"/>
                </a:solidFill>
              </a:rPr>
            </a:br>
            <a:endParaRPr lang="en-US" altLang="zh-CN" sz="2800" b="1" dirty="0">
              <a:solidFill>
                <a:schemeClr val="tx1"/>
              </a:solidFill>
            </a:endParaRPr>
          </a:p>
        </p:txBody>
      </p:sp>
      <p:sp>
        <p:nvSpPr>
          <p:cNvPr id="37891" name="内容占位符 37890"/>
          <p:cNvSpPr>
            <a:spLocks noGrp="1"/>
          </p:cNvSpPr>
          <p:nvPr>
            <p:ph idx="1"/>
          </p:nvPr>
        </p:nvSpPr>
        <p:spPr>
          <a:xfrm>
            <a:off x="685800" y="2989263"/>
            <a:ext cx="7797800" cy="2894012"/>
          </a:xfrm>
          <a:ln/>
        </p:spPr>
        <p:txBody>
          <a:bodyPr vert="horz" wrap="square" lIns="91440" tIns="45720" rIns="91440" bIns="45720" anchor="t"/>
          <a:p>
            <a:r>
              <a:rPr lang="zh-CN" altLang="en-US" b="1" dirty="0">
                <a:solidFill>
                  <a:srgbClr val="FF0000"/>
                </a:solidFill>
                <a:sym typeface="宋体" panose="02010600030101010101" pitchFamily="2" charset="-122"/>
              </a:rPr>
              <a:t>富贵不能</a:t>
            </a:r>
            <a:r>
              <a:rPr lang="zh-CN" altLang="en-US" b="1" dirty="0">
                <a:solidFill>
                  <a:schemeClr val="accent2"/>
                </a:solidFill>
                <a:sym typeface="宋体" panose="02010600030101010101" pitchFamily="2" charset="-122"/>
              </a:rPr>
              <a:t>使</a:t>
            </a:r>
            <a:r>
              <a:rPr lang="zh-CN" altLang="en-US" b="1" dirty="0">
                <a:solidFill>
                  <a:srgbClr val="FF0000"/>
                </a:solidFill>
                <a:sym typeface="宋体" panose="02010600030101010101" pitchFamily="2" charset="-122"/>
              </a:rPr>
              <a:t>他</a:t>
            </a:r>
            <a:r>
              <a:rPr lang="zh-CN" altLang="en-US" b="1" dirty="0">
                <a:solidFill>
                  <a:schemeClr val="accent2"/>
                </a:solidFill>
                <a:sym typeface="宋体" panose="02010600030101010101" pitchFamily="2" charset="-122"/>
              </a:rPr>
              <a:t>迷惑</a:t>
            </a:r>
            <a:r>
              <a:rPr lang="zh-CN" altLang="en-US" b="1" dirty="0">
                <a:solidFill>
                  <a:srgbClr val="FF0000"/>
                </a:solidFill>
                <a:sym typeface="宋体" panose="02010600030101010101" pitchFamily="2" charset="-122"/>
              </a:rPr>
              <a:t>，贫贱不能</a:t>
            </a:r>
            <a:r>
              <a:rPr lang="zh-CN" altLang="en-US" b="1" dirty="0">
                <a:solidFill>
                  <a:schemeClr val="accent2"/>
                </a:solidFill>
                <a:sym typeface="宋体" panose="02010600030101010101" pitchFamily="2" charset="-122"/>
              </a:rPr>
              <a:t>使</a:t>
            </a:r>
            <a:r>
              <a:rPr lang="zh-CN" altLang="en-US" b="1" dirty="0">
                <a:solidFill>
                  <a:srgbClr val="FF0000"/>
                </a:solidFill>
                <a:sym typeface="宋体" panose="02010600030101010101" pitchFamily="2" charset="-122"/>
              </a:rPr>
              <a:t>他</a:t>
            </a:r>
            <a:r>
              <a:rPr lang="zh-CN" altLang="en-US" b="1" dirty="0">
                <a:solidFill>
                  <a:schemeClr val="accent2"/>
                </a:solidFill>
                <a:sym typeface="宋体" panose="02010600030101010101" pitchFamily="2" charset="-122"/>
              </a:rPr>
              <a:t>动摇</a:t>
            </a:r>
            <a:r>
              <a:rPr lang="zh-CN" altLang="en-US" b="1" dirty="0">
                <a:solidFill>
                  <a:srgbClr val="FF0000"/>
                </a:solidFill>
                <a:sym typeface="宋体" panose="02010600030101010101" pitchFamily="2" charset="-122"/>
              </a:rPr>
              <a:t>，威武不能</a:t>
            </a:r>
            <a:r>
              <a:rPr lang="zh-CN" altLang="en-US" b="1" dirty="0">
                <a:solidFill>
                  <a:schemeClr val="accent2"/>
                </a:solidFill>
                <a:sym typeface="宋体" panose="02010600030101010101" pitchFamily="2" charset="-122"/>
              </a:rPr>
              <a:t>使</a:t>
            </a:r>
            <a:r>
              <a:rPr lang="zh-CN" altLang="en-US" b="1" dirty="0">
                <a:solidFill>
                  <a:srgbClr val="FF0000"/>
                </a:solidFill>
                <a:sym typeface="宋体" panose="02010600030101010101" pitchFamily="2" charset="-122"/>
              </a:rPr>
              <a:t>他</a:t>
            </a:r>
            <a:r>
              <a:rPr lang="zh-CN" altLang="en-US" b="1" dirty="0">
                <a:solidFill>
                  <a:schemeClr val="accent2"/>
                </a:solidFill>
                <a:sym typeface="宋体" panose="02010600030101010101" pitchFamily="2" charset="-122"/>
              </a:rPr>
              <a:t>屈服</a:t>
            </a:r>
            <a:r>
              <a:rPr lang="zh-CN" altLang="en-US" b="1" dirty="0">
                <a:solidFill>
                  <a:srgbClr val="FF0000"/>
                </a:solidFill>
                <a:sym typeface="宋体" panose="02010600030101010101" pitchFamily="2" charset="-122"/>
              </a:rPr>
              <a:t>。这样的人才称得上是大丈夫。</a:t>
            </a:r>
            <a:r>
              <a:rPr lang="en-US" altLang="zh-CN" b="1" dirty="0">
                <a:solidFill>
                  <a:srgbClr val="FF0000"/>
                </a:solidFill>
                <a:sym typeface="宋体" panose="02010600030101010101" pitchFamily="2" charset="-122"/>
              </a:rPr>
              <a:t>”</a:t>
            </a:r>
            <a:endParaRPr lang="en-US" altLang="zh-CN" b="1" dirty="0">
              <a:solidFill>
                <a:srgbClr val="FF0000"/>
              </a:solidFill>
              <a:sym typeface="宋体" panose="02010600030101010101" pitchFamily="2" charset="-122"/>
            </a:endParaRPr>
          </a:p>
          <a:p>
            <a:endParaRPr lang="en-US" altLang="zh-CN" b="1" dirty="0">
              <a:solidFill>
                <a:srgbClr val="FF0000"/>
              </a:solidFill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5800" y="939800"/>
            <a:ext cx="7915275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dirty="0">
                <a:latin typeface="Arial" panose="020B0604020202020204" pitchFamily="34" charset="0"/>
              </a:rPr>
              <a:t> </a:t>
            </a:r>
            <a:r>
              <a:rPr lang="zh-CN" altLang="en-US" sz="3200" dirty="0">
                <a:latin typeface="Arial" panose="020B0604020202020204" pitchFamily="34" charset="0"/>
              </a:rPr>
              <a:t>富贵不能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淫</a:t>
            </a:r>
            <a:r>
              <a:rPr lang="zh-CN" altLang="en-US" sz="3200" dirty="0">
                <a:latin typeface="Arial" panose="020B0604020202020204" pitchFamily="34" charset="0"/>
              </a:rPr>
              <a:t>，贫贱不能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移</a:t>
            </a:r>
            <a:r>
              <a:rPr lang="zh-CN" altLang="en-US" sz="3200" dirty="0">
                <a:latin typeface="Arial" panose="020B0604020202020204" pitchFamily="34" charset="0"/>
              </a:rPr>
              <a:t>，威武不能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屈</a:t>
            </a:r>
            <a:r>
              <a:rPr lang="zh-CN" altLang="en-US" sz="3200" dirty="0">
                <a:latin typeface="Arial" panose="020B0604020202020204" pitchFamily="34" charset="0"/>
              </a:rPr>
              <a:t>。</a:t>
            </a:r>
            <a:endParaRPr lang="zh-CN" altLang="en-US" sz="3200" dirty="0">
              <a:latin typeface="Arial" panose="020B0604020202020204" pitchFamily="34" charset="0"/>
            </a:endParaRPr>
          </a:p>
          <a:p>
            <a:r>
              <a:rPr lang="zh-CN" altLang="en-US" sz="3200" dirty="0">
                <a:latin typeface="Arial" panose="020B0604020202020204" pitchFamily="34" charset="0"/>
              </a:rPr>
              <a:t>  此之谓大丈夫。</a:t>
            </a:r>
            <a:r>
              <a:rPr lang="en-US" altLang="zh-CN" sz="3200" dirty="0">
                <a:latin typeface="Arial" panose="020B0604020202020204" pitchFamily="34" charset="0"/>
              </a:rPr>
              <a:t>”</a:t>
            </a:r>
            <a:endParaRPr lang="en-US" altLang="zh-CN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7891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7891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uild="p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"/>
          <p:cNvSpPr>
            <a:spLocks noGrp="1"/>
          </p:cNvSpPr>
          <p:nvPr>
            <p:ph type="title"/>
          </p:nvPr>
        </p:nvSpPr>
        <p:spPr>
          <a:xfrm>
            <a:off x="-1387475" y="77788"/>
            <a:ext cx="8229600" cy="1143000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/>
              <a:t>古汉语知识：</a:t>
            </a:r>
            <a:endParaRPr lang="zh-CN" altLang="en-US" b="1" dirty="0"/>
          </a:p>
        </p:txBody>
      </p:sp>
      <p:sp>
        <p:nvSpPr>
          <p:cNvPr id="15363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一、通假字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1.往之</a:t>
            </a:r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女</a:t>
            </a:r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家(女:                              )</a:t>
            </a:r>
            <a:endParaRPr lang="zh-CN" altLang="en-US" sz="2400" dirty="0"/>
          </a:p>
          <a:p>
            <a:pPr eaLnBrk="1" hangingPunct="1"/>
            <a:endParaRPr lang="zh-CN" altLang="en-US" sz="2400" dirty="0"/>
          </a:p>
          <a:p>
            <a:pPr eaLnBrk="1" hangingPunct="1"/>
            <a:endParaRPr lang="zh-CN" altLang="en-US" sz="2400" dirty="0"/>
          </a:p>
        </p:txBody>
      </p:sp>
      <p:sp>
        <p:nvSpPr>
          <p:cNvPr id="4" name="文本框 3"/>
          <p:cNvSpPr txBox="1"/>
          <p:nvPr/>
        </p:nvSpPr>
        <p:spPr>
          <a:xfrm>
            <a:off x="2517775" y="3441700"/>
            <a:ext cx="5726113" cy="922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同“汝”,你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谈古论今">
  <a:themeElements>
    <a:clrScheme name="谈古论今 1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谈古论今">
      <a:majorFont>
        <a:latin typeface="Times New Roman"/>
        <a:ea typeface="宋体"/>
        <a:cs typeface="Times New Roman"/>
      </a:majorFont>
      <a:minorFont>
        <a:latin typeface="Times New Roman"/>
        <a:ea typeface="宋体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谈古论今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谈古论今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谈古论今 3">
        <a:dk1>
          <a:srgbClr val="000000"/>
        </a:dk1>
        <a:lt1>
          <a:srgbClr val="FFFFCC"/>
        </a:lt1>
        <a:dk2>
          <a:srgbClr val="808000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谈古论今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谈古论今 5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谈古论今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谈古论今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楷体_GB2312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楷体_GB2312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3847</Words>
  <Application>WPS 演示</Application>
  <PresentationFormat>全屏显示(4:3)</PresentationFormat>
  <Paragraphs>278</Paragraphs>
  <Slides>27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27</vt:i4>
      </vt:variant>
    </vt:vector>
  </HeadingPairs>
  <TitlesOfParts>
    <vt:vector size="46" baseType="lpstr">
      <vt:lpstr>Arial</vt:lpstr>
      <vt:lpstr>宋体</vt:lpstr>
      <vt:lpstr>Wingdings</vt:lpstr>
      <vt:lpstr>Times New Roman</vt:lpstr>
      <vt:lpstr>微软雅黑</vt:lpstr>
      <vt:lpstr>方正行楷繁体</vt:lpstr>
      <vt:lpstr>+mn-ea</vt:lpstr>
      <vt:lpstr>Segoe Print</vt:lpstr>
      <vt:lpstr>楷体</vt:lpstr>
      <vt:lpstr>华文行楷</vt:lpstr>
      <vt:lpstr>楷体_GB2312</vt:lpstr>
      <vt:lpstr>Arial Unicode MS</vt:lpstr>
      <vt:lpstr>新宋体</vt:lpstr>
      <vt:lpstr>默认设计模板</vt:lpstr>
      <vt:lpstr>谈古论今</vt:lpstr>
      <vt:lpstr>2_默认设计模板</vt:lpstr>
      <vt:lpstr>Paint.Picture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hp</cp:lastModifiedBy>
  <cp:revision>201</cp:revision>
  <dcterms:created xsi:type="dcterms:W3CDTF">2017-06-06T03:54:34Z</dcterms:created>
  <dcterms:modified xsi:type="dcterms:W3CDTF">2020-03-23T00:49:42Z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2052-11.1.0.9440</vt:lpwstr>
  </property>
</Properties>
</file>