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60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AAF39-A794-49AE-940F-77F75A5B0E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99B9F-63B7-4F47-A99B-D0C71DF5736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33C33-3F36-4E66-AA14-072AA5E81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2"/>
          <p:cNvSpPr>
            <a:spLocks noGrp="1"/>
          </p:cNvSpPr>
          <p:nvPr>
            <p:ph idx="1" hasCustomPrompt="1"/>
          </p:nvPr>
        </p:nvSpPr>
        <p:spPr bwMode="auto">
          <a:xfrm>
            <a:off x="1722852" y="3469520"/>
            <a:ext cx="8444139" cy="7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2800"/>
            </a:lvl1pPr>
          </a:lstStyle>
          <a:p>
            <a:pPr lvl="0"/>
            <a:r>
              <a:rPr lang="zh-CN" altLang="en-US" dirty="0" smtClean="0"/>
              <a:t>小标题</a:t>
            </a:r>
            <a:endParaRPr lang="zh-CN" altLang="en-US" dirty="0" smtClean="0"/>
          </a:p>
        </p:txBody>
      </p:sp>
      <p:sp>
        <p:nvSpPr>
          <p:cNvPr id="23" name="标题 22"/>
          <p:cNvSpPr>
            <a:spLocks noGrp="1"/>
          </p:cNvSpPr>
          <p:nvPr>
            <p:ph type="title" hasCustomPrompt="1"/>
          </p:nvPr>
        </p:nvSpPr>
        <p:spPr>
          <a:xfrm>
            <a:off x="914537" y="1717913"/>
            <a:ext cx="10060772" cy="132588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 hasCustomPrompt="1"/>
          </p:nvPr>
        </p:nvSpPr>
        <p:spPr>
          <a:xfrm>
            <a:off x="2907419" y="2667020"/>
            <a:ext cx="6908800" cy="16764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zh-CN" altLang="en-US" dirty="0" smtClean="0"/>
              <a:t>谢    谢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12217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476751" y="1821180"/>
            <a:ext cx="3238500" cy="132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 smtClean="0"/>
              <a:t>大</a:t>
            </a:r>
            <a:endParaRPr lang="zh-CN" altLang="en-US" dirty="0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63535" y="3381376"/>
            <a:ext cx="3064933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 smtClean="0"/>
              <a:t>小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>
    <p:checker dir="vert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</a:defRPr>
      </a:lvl5pPr>
      <a:lvl6pPr marL="41148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8229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23444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64592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96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algn="ctr" rtl="0" eaLnBrk="1" fontAlgn="base" hangingPunct="1">
        <a:lnSpc>
          <a:spcPct val="90000"/>
        </a:lnSpc>
        <a:spcBef>
          <a:spcPts val="9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1722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rtl="0" eaLnBrk="1" fontAlgn="base" hangingPunct="1">
        <a:lnSpc>
          <a:spcPct val="90000"/>
        </a:lnSpc>
        <a:spcBef>
          <a:spcPts val="4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钱塘湖春行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2111376" y="2527300"/>
            <a:ext cx="2720975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你从这首诗里读到了怎样的自然美景？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2592389" y="2627313"/>
            <a:ext cx="2143125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4749800" y="2636839"/>
            <a:ext cx="731838" cy="490537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2719388" y="2070101"/>
            <a:ext cx="142218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自然之美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云形 80"/>
          <p:cNvSpPr/>
          <p:nvPr/>
        </p:nvSpPr>
        <p:spPr>
          <a:xfrm>
            <a:off x="5067299" y="2917039"/>
            <a:ext cx="2190846" cy="1717091"/>
          </a:xfrm>
          <a:prstGeom prst="cloud">
            <a:avLst/>
          </a:prstGeom>
          <a:blipFill dpi="0" rotWithShape="1">
            <a:blip r:embed="rId1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5554663" y="3092451"/>
            <a:ext cx="18415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关键词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美景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7580313" y="2160588"/>
            <a:ext cx="249555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从诗歌中你读出了怎样的情感？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731125" y="2174875"/>
            <a:ext cx="20764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959601" y="2171700"/>
            <a:ext cx="752475" cy="896938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8367714" y="1654176"/>
            <a:ext cx="8034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情感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云形 28"/>
          <p:cNvSpPr/>
          <p:nvPr/>
        </p:nvSpPr>
        <p:spPr>
          <a:xfrm>
            <a:off x="5868192" y="4251662"/>
            <a:ext cx="1504158" cy="1183938"/>
          </a:xfrm>
          <a:prstGeom prst="cloud">
            <a:avLst/>
          </a:prstGeom>
          <a:blipFill dpi="0" rotWithShape="1">
            <a:blip r:embed="rId1"/>
            <a:srcRect/>
            <a:stretch>
              <a:fillRect l="-24000" t="-11000" r="-19000" b="-28000"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927725" y="4551364"/>
            <a:ext cx="18415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借景抒情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4"/>
          <p:cNvSpPr>
            <a:spLocks noChangeArrowheads="1"/>
          </p:cNvSpPr>
          <p:nvPr/>
        </p:nvSpPr>
        <p:spPr bwMode="auto">
          <a:xfrm>
            <a:off x="7466014" y="4341813"/>
            <a:ext cx="273208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导思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诗人是如何将景与情有机地结合在一起的？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710488" y="4400550"/>
            <a:ext cx="2138362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7165975" y="3987800"/>
            <a:ext cx="520700" cy="407988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8031164" y="3868739"/>
            <a:ext cx="14763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情景交融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34"/>
          <p:cNvSpPr>
            <a:spLocks noChangeArrowheads="1"/>
          </p:cNvSpPr>
          <p:nvPr/>
        </p:nvSpPr>
        <p:spPr bwMode="auto">
          <a:xfrm>
            <a:off x="2111375" y="4462463"/>
            <a:ext cx="3005138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导思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诗中选取了哪些意向？意向与感情之间有何关系？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628901" y="4521200"/>
            <a:ext cx="2138363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4767263" y="4192588"/>
            <a:ext cx="349250" cy="3286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141664" y="3978276"/>
            <a:ext cx="14763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意向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初读感知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7" grpId="0"/>
      <p:bldP spid="82" grpId="0"/>
      <p:bldP spid="30" grpId="0"/>
      <p:bldP spid="33" grpId="0"/>
      <p:bldP spid="34" grpId="0"/>
      <p:bldP spid="37" grpId="0"/>
      <p:bldP spid="40" grpId="0"/>
      <p:bldP spid="27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4"/>
          <p:cNvSpPr>
            <a:spLocks noChangeArrowheads="1"/>
          </p:cNvSpPr>
          <p:nvPr/>
        </p:nvSpPr>
        <p:spPr bwMode="auto">
          <a:xfrm>
            <a:off x="2774951" y="1612811"/>
            <a:ext cx="700087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请同学们朗读课文，并在课本上及时做好旁批和圈点。体会作者感情，感受文章的风格。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0425" y="3538220"/>
            <a:ext cx="6853238" cy="2324100"/>
          </a:xfrm>
          <a:prstGeom prst="rect">
            <a:avLst/>
          </a:prstGeom>
          <a:solidFill>
            <a:srgbClr val="26E606">
              <a:alpha val="1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4" name="Rectangle 17"/>
          <p:cNvSpPr>
            <a:spLocks noChangeArrowheads="1"/>
          </p:cNvSpPr>
          <p:nvPr/>
        </p:nvSpPr>
        <p:spPr bwMode="auto">
          <a:xfrm>
            <a:off x="2219326" y="3468371"/>
            <a:ext cx="5133975" cy="2308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孤山寺北贾亭西，水面初平云脚低。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几处早莺争暖树，谁家新燕啄春泥。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乱花渐欲迷人眼，浅草才能没马蹄。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最爱湖东行不足，绿杨阴里白沙堤。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325" name="Picture 19" descr="http://img610.ph.126.net/2pfHbswADyRAvstvHkbP3g==/195653256311758999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53300" y="3468370"/>
            <a:ext cx="26352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初读感知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矩形 11"/>
          <p:cNvSpPr>
            <a:spLocks noChangeArrowheads="1"/>
          </p:cNvSpPr>
          <p:nvPr/>
        </p:nvSpPr>
        <p:spPr bwMode="auto">
          <a:xfrm>
            <a:off x="2427288" y="2111376"/>
            <a:ext cx="66548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孤山寺北贾亭西，水面初平云脚低。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几处早莺争暖树，谁家新燕啄春泥。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470151" y="3629026"/>
            <a:ext cx="6735763" cy="286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初：刚刚。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几处：形容数量少。    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暖树：朝阳的树。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新燕：刚从南方飞来的燕子。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啄：取、衔。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5" name="矩形 15"/>
          <p:cNvSpPr>
            <a:spLocks noChangeArrowheads="1"/>
          </p:cNvSpPr>
          <p:nvPr/>
        </p:nvSpPr>
        <p:spPr bwMode="auto">
          <a:xfrm>
            <a:off x="2427288" y="3098801"/>
            <a:ext cx="12682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注释：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6" name="TextBox 10"/>
          <p:cNvSpPr txBox="1">
            <a:spLocks noChangeArrowheads="1"/>
          </p:cNvSpPr>
          <p:nvPr/>
        </p:nvSpPr>
        <p:spPr bwMode="auto">
          <a:xfrm>
            <a:off x="2343151" y="1474789"/>
            <a:ext cx="247332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翻译课文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初读感知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79676" y="2524125"/>
            <a:ext cx="7186613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孤山寺之北贾公亭之西，湖水初涨，水平齐岸，与云气相接。几只黄莺争着飞向朝阳的树唱歌啼鸣，不知谁家刚从南方飞来的燕子在衔泥筑巢。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7" name="矩形 13"/>
          <p:cNvSpPr>
            <a:spLocks noChangeArrowheads="1"/>
          </p:cNvSpPr>
          <p:nvPr/>
        </p:nvSpPr>
        <p:spPr bwMode="auto">
          <a:xfrm>
            <a:off x="2312988" y="1951038"/>
            <a:ext cx="1628972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译文：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初读感知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矩形 11"/>
          <p:cNvSpPr>
            <a:spLocks noChangeArrowheads="1"/>
          </p:cNvSpPr>
          <p:nvPr/>
        </p:nvSpPr>
        <p:spPr bwMode="auto">
          <a:xfrm>
            <a:off x="2444750" y="1855789"/>
            <a:ext cx="66548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原文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乱花渐欲迷人眼，浅草才能没马蹄。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最爱湖东行不足，绿杨阴里白沙堤。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487613" y="3317875"/>
            <a:ext cx="6735762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渐：逐渐，慢慢地。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欲：想要。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才：刚刚。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没：淹没，盖住。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不足：不够。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3" name="矩形 15"/>
          <p:cNvSpPr>
            <a:spLocks noChangeArrowheads="1"/>
          </p:cNvSpPr>
          <p:nvPr/>
        </p:nvSpPr>
        <p:spPr bwMode="auto">
          <a:xfrm>
            <a:off x="2473325" y="2830514"/>
            <a:ext cx="12682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注释：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731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初读感知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413000" y="2540000"/>
            <a:ext cx="7188200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繁多的野花渐渐开放，光彩照耀，想要使人的眼睛迷乱，青草初长成，刚能淹没马蹄。我最爱湖东景色总觉走不完看不够，因为掩映于绿杨浓阴里的白沙堤别有一番景致。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矩形 13"/>
          <p:cNvSpPr>
            <a:spLocks noChangeArrowheads="1"/>
          </p:cNvSpPr>
          <p:nvPr/>
        </p:nvSpPr>
        <p:spPr bwMode="auto">
          <a:xfrm>
            <a:off x="2312988" y="1908175"/>
            <a:ext cx="1628972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译文：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初读感知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14"/>
          <p:cNvSpPr>
            <a:spLocks noChangeArrowheads="1"/>
          </p:cNvSpPr>
          <p:nvPr/>
        </p:nvSpPr>
        <p:spPr bwMode="auto">
          <a:xfrm>
            <a:off x="2289175" y="1507649"/>
            <a:ext cx="5912802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赏析“争”、“啄”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两个字的妙处。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89176" y="2246314"/>
            <a:ext cx="7408863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这两个动词，细致传神地刻画出了一幅早莺争着飞向朝阳暖树，新燕啄泥衔草的动态场景，生动地展示了初春的蓬勃生机。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精读品味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文本框 4"/>
          <p:cNvSpPr txBox="1">
            <a:spLocks noChangeArrowheads="1"/>
          </p:cNvSpPr>
          <p:nvPr/>
        </p:nvSpPr>
        <p:spPr bwMode="auto">
          <a:xfrm>
            <a:off x="2503488" y="1698626"/>
            <a:ext cx="7129462" cy="42934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古诗词品味炼字法。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答这类题时不要把字孤立起来谈，要放在句中，结合全诗的意境情感进行分析。答题步骤：（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）解释该字在句中的含义（没必要的可不必解释）。（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）展开联想把该字放入原句中描述景象。（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）点出该字烘托了怎样的意境，或表达了怎样的情感。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精读品味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5" name="Rectangle 14"/>
          <p:cNvSpPr>
            <a:spLocks noChangeArrowheads="1"/>
          </p:cNvSpPr>
          <p:nvPr/>
        </p:nvSpPr>
        <p:spPr bwMode="auto">
          <a:xfrm>
            <a:off x="2184401" y="1962151"/>
            <a:ext cx="738822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627380" indent="-627380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．用“乱”修饰“花”，用“浅”修饰“草”有什么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好处？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84400" y="3070226"/>
            <a:ext cx="7828280" cy="286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“乱”修饰“花”，写出了花的多和繁，并化静为动，写出了花争芳斗妍、竞相开放的情态，从而突出了花的繁茂和其姹紫嫣红的色彩；用“浅”修饰“草”，写出了草在初长时的样子和它嫩绿的色彩，突出了初长芳草的鲜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精读品味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14"/>
          <p:cNvSpPr>
            <a:spLocks noChangeArrowheads="1"/>
          </p:cNvSpPr>
          <p:nvPr/>
        </p:nvSpPr>
        <p:spPr bwMode="auto">
          <a:xfrm>
            <a:off x="2057401" y="1875790"/>
            <a:ext cx="7388225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63855" indent="-363855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“行不足”表现了诗人当时怎样的心情？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11451" y="2540954"/>
            <a:ext cx="6721475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“行不足”是因为看不够，说明诗人流连忘返，心情愉悦，完全沉浸在美好的湖光山色之中了。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精读品味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矩形 3"/>
          <p:cNvSpPr>
            <a:spLocks noChangeArrowheads="1"/>
          </p:cNvSpPr>
          <p:nvPr/>
        </p:nvSpPr>
        <p:spPr bwMode="auto">
          <a:xfrm>
            <a:off x="2600140" y="3032760"/>
            <a:ext cx="1753551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苏堤春晓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05" name="图片 1" descr="7888563_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16438" y="1590676"/>
            <a:ext cx="5332412" cy="401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课文导入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9163050" y="5849620"/>
            <a:ext cx="2814955" cy="267970"/>
          </a:xfrm>
          <a:prstGeom prst="roundRect">
            <a:avLst/>
          </a:prstGeom>
          <a:solidFill>
            <a:schemeClr val="bg1">
              <a:alpha val="5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noFill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Rectangle 3"/>
          <p:cNvSpPr>
            <a:spLocks noChangeArrowheads="1"/>
          </p:cNvSpPr>
          <p:nvPr/>
        </p:nvSpPr>
        <p:spPr bwMode="auto">
          <a:xfrm>
            <a:off x="2484439" y="1709639"/>
            <a:ext cx="617537" cy="46166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浅草才能没马蹄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6" name="Picture 16" descr="http://img4.duitang.com/uploads/item/201203/30/20120330151203_PTJS8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81375" y="1944688"/>
            <a:ext cx="6216650" cy="41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精读品味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14"/>
          <p:cNvSpPr>
            <a:spLocks noChangeArrowheads="1"/>
          </p:cNvSpPr>
          <p:nvPr/>
        </p:nvSpPr>
        <p:spPr bwMode="auto">
          <a:xfrm>
            <a:off x="1965326" y="1684021"/>
            <a:ext cx="7925435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乱花渐欲迷人眼，浅草才能没马蹄”中“乱”有怎样的表达效果？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65326" y="2968309"/>
            <a:ext cx="8291195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本诗“乱花渐欲迷人眼”中的“乱”不仅写出了花的品种数量之多，花开之多更显出了一种勃勃的生机。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精读品味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2032000" y="2530475"/>
            <a:ext cx="8209280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能。因为莺是春的歌手，燕是春的使者。只因是早春，所以不是处处，也不是家家。从莺和燕的动态中，把大自然从冬眠中苏醒过来的春意生动地描绘出来了，使人想象出，过不多久，姹紫嫣红，草长莺飞的景色就会到来。运用“几处”“谁家”“渐欲”“才能”和“行不足”等词语突出了“春行”之“早”的特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582" name="Rectangle 15"/>
          <p:cNvSpPr>
            <a:spLocks noChangeArrowheads="1"/>
          </p:cNvSpPr>
          <p:nvPr/>
        </p:nvSpPr>
        <p:spPr bwMode="auto">
          <a:xfrm>
            <a:off x="2032000" y="1531939"/>
            <a:ext cx="760095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难点探究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文中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几处”能不能改成“处处”？“谁家”能不能改成“家家”？为什么？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研读探究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9"/>
          <p:cNvSpPr>
            <a:spLocks noChangeArrowheads="1"/>
          </p:cNvSpPr>
          <p:nvPr/>
        </p:nvSpPr>
        <p:spPr bwMode="auto">
          <a:xfrm>
            <a:off x="8005763" y="2160270"/>
            <a:ext cx="601662" cy="2349500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</p:spPr>
        <p:txBody>
          <a:bodyPr wrap="none" anchor="ctr"/>
          <a:lstStyle/>
          <a:p>
            <a:pPr>
              <a:lnSpc>
                <a:spcPct val="150000"/>
              </a:lnSpc>
              <a:defRPr/>
            </a:pPr>
            <a:endParaRPr lang="zh-CN" altLang="en-US" sz="2800" b="1" ker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23"/>
          <p:cNvSpPr>
            <a:spLocks noChangeArrowheads="1"/>
          </p:cNvSpPr>
          <p:nvPr/>
        </p:nvSpPr>
        <p:spPr bwMode="auto">
          <a:xfrm>
            <a:off x="7905017" y="2225359"/>
            <a:ext cx="830997" cy="2473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对西湖的热爱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1" name="矩形 26"/>
          <p:cNvSpPr>
            <a:spLocks noChangeArrowheads="1"/>
          </p:cNvSpPr>
          <p:nvPr/>
        </p:nvSpPr>
        <p:spPr bwMode="auto">
          <a:xfrm>
            <a:off x="2983767" y="2363471"/>
            <a:ext cx="830997" cy="2149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钱塘湖春行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57801" y="2306321"/>
            <a:ext cx="906017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endParaRPr lang="en-US" altLang="zh-CN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所见</a:t>
            </a:r>
            <a:endParaRPr lang="en-US" altLang="zh-CN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景胜</a:t>
            </a:r>
            <a:endParaRPr lang="zh-CN" altLang="en-US" sz="28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3900488" y="2663509"/>
            <a:ext cx="1371600" cy="422275"/>
          </a:xfrm>
          <a:prstGeom prst="line">
            <a:avLst/>
          </a:prstGeom>
          <a:ln w="158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3943350" y="3336609"/>
            <a:ext cx="1371600" cy="73025"/>
          </a:xfrm>
          <a:prstGeom prst="line">
            <a:avLst/>
          </a:prstGeom>
          <a:ln w="158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946525" y="3738246"/>
            <a:ext cx="1339850" cy="225425"/>
          </a:xfrm>
          <a:prstGeom prst="line">
            <a:avLst/>
          </a:prstGeom>
          <a:ln w="158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燕尾形 33"/>
          <p:cNvSpPr/>
          <p:nvPr/>
        </p:nvSpPr>
        <p:spPr>
          <a:xfrm>
            <a:off x="6275388" y="2680970"/>
            <a:ext cx="1460500" cy="1277938"/>
          </a:xfrm>
          <a:prstGeom prst="chevron">
            <a:avLst>
              <a:gd name="adj" fmla="val 70912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lnSpc>
                <a:spcPct val="150000"/>
              </a:lnSpc>
              <a:defRPr/>
            </a:pP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归纳总结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11"/>
          <p:cNvSpPr>
            <a:spLocks noChangeArrowheads="1"/>
          </p:cNvSpPr>
          <p:nvPr/>
        </p:nvSpPr>
        <p:spPr bwMode="auto">
          <a:xfrm>
            <a:off x="2533651" y="2072640"/>
            <a:ext cx="7040563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通过对湖水、云脚、早莺、乱花、浅草等的描写，展现了一幅景色明丽、春意盎然、充满生机的西湖早春图，抒发了诗人喜悦的心情和对湖光山色的无比热爱之情。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归纳总结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5" name="AutoShape 9"/>
          <p:cNvSpPr>
            <a:spLocks noChangeArrowheads="1"/>
          </p:cNvSpPr>
          <p:nvPr/>
        </p:nvSpPr>
        <p:spPr bwMode="auto">
          <a:xfrm>
            <a:off x="2227264" y="1751013"/>
            <a:ext cx="1633537" cy="455612"/>
          </a:xfrm>
          <a:prstGeom prst="homePlate">
            <a:avLst>
              <a:gd name="adj" fmla="val 37065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517"/>
            </a:solidFill>
            <a:miter lim="800000"/>
          </a:ln>
        </p:spPr>
        <p:txBody>
          <a:bodyPr anchor="ctr"/>
          <a:lstStyle/>
          <a:p>
            <a:pPr eaLnBrk="1" hangingPunct="1">
              <a:lnSpc>
                <a:spcPct val="150000"/>
              </a:lnSpc>
            </a:pP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4" name="Rectangle 13"/>
          <p:cNvSpPr>
            <a:spLocks noChangeArrowheads="1"/>
          </p:cNvSpPr>
          <p:nvPr/>
        </p:nvSpPr>
        <p:spPr bwMode="auto">
          <a:xfrm>
            <a:off x="2182813" y="1647825"/>
            <a:ext cx="7250112" cy="323165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景中寄情。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既写出了浓郁的春意，又写出了自然之美给人的强烈感受。把感情寄托在景色中，诗中字里行间流露着喜悦轻松的情绪和对西湖春色细腻新鲜的感受。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归纳总结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10"/>
          <p:cNvSpPr>
            <a:spLocks noChangeArrowheads="1"/>
          </p:cNvSpPr>
          <p:nvPr/>
        </p:nvSpPr>
        <p:spPr bwMode="auto">
          <a:xfrm>
            <a:off x="3967799" y="1348561"/>
            <a:ext cx="3336602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饮湖上初晴后雨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宋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水光潋滟晴方好，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山色空蒙雨亦奇。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欲把西湖比西子，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浓妆淡抹总相宜。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9" name="Rectangle 10"/>
          <p:cNvSpPr>
            <a:spLocks noChangeArrowheads="1"/>
          </p:cNvSpPr>
          <p:nvPr/>
        </p:nvSpPr>
        <p:spPr bwMode="auto">
          <a:xfrm>
            <a:off x="2343150" y="1834732"/>
            <a:ext cx="7348538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译文：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>
              <a:lnSpc>
                <a:spcPct val="150000"/>
              </a:lnSpc>
              <a:defRPr/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水波闪动晴天时景色迷人，山峦迷茫烟雨中也显得神奇。如果把西湖比作美女西施，无论淡妆浓妆她总是美丽。水波荡漾的晴天，景色真好，烟雨迷茫的雨天景色更加奇特。如果把西湖比作西施，不论她是淡雅的装束，还是浓艳的打扮，都是一样光彩照人。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1" name="文本框 23"/>
          <p:cNvSpPr txBox="1">
            <a:spLocks noChangeArrowheads="1"/>
          </p:cNvSpPr>
          <p:nvPr/>
        </p:nvSpPr>
        <p:spPr bwMode="auto">
          <a:xfrm>
            <a:off x="3383281" y="2316480"/>
            <a:ext cx="5623560" cy="78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作业：完成教材上的课后习题。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66466" y="822961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课后作业布置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zh-CN" altLang="en-US" dirty="0" smtClean="0"/>
              <a:t>谢    谢</a:t>
            </a:r>
            <a:endParaRPr lang="zh-CN" altLang="en-US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图片 1" descr="7888563_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97126" y="1703388"/>
            <a:ext cx="5057775" cy="376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9" name="矩形 1"/>
          <p:cNvSpPr>
            <a:spLocks noChangeArrowheads="1"/>
          </p:cNvSpPr>
          <p:nvPr/>
        </p:nvSpPr>
        <p:spPr bwMode="auto">
          <a:xfrm>
            <a:off x="7706107" y="4808538"/>
            <a:ext cx="1627369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曲苑风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课文导入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矩形 1"/>
          <p:cNvSpPr>
            <a:spLocks noChangeArrowheads="1"/>
          </p:cNvSpPr>
          <p:nvPr/>
        </p:nvSpPr>
        <p:spPr bwMode="auto">
          <a:xfrm>
            <a:off x="8005764" y="5086350"/>
            <a:ext cx="1627369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断桥残雪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53" name="图片 1" descr="7888563_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79663" y="1554164"/>
            <a:ext cx="5516562" cy="413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课文导入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矩形 1"/>
          <p:cNvSpPr>
            <a:spLocks noChangeArrowheads="1"/>
          </p:cNvSpPr>
          <p:nvPr/>
        </p:nvSpPr>
        <p:spPr bwMode="auto">
          <a:xfrm>
            <a:off x="8005764" y="4997450"/>
            <a:ext cx="1627369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平湖秋月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7" name="图片 54" descr="7888563_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60600" y="1549400"/>
            <a:ext cx="5424488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课文导入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4" name="矩形 1"/>
          <p:cNvSpPr>
            <a:spLocks noChangeArrowheads="1"/>
          </p:cNvSpPr>
          <p:nvPr/>
        </p:nvSpPr>
        <p:spPr bwMode="auto">
          <a:xfrm>
            <a:off x="1981200" y="1957844"/>
            <a:ext cx="8168640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学会有感情、有节奏地朗读诗歌，感知诗歌内容。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了解诗歌情景交融的特点，培养赏读诗歌的能力。（重点）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了解诗歌所表达的诗人的思想感情。（难点）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出示目标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Rectangle 19"/>
          <p:cNvSpPr>
            <a:spLocks noChangeArrowheads="1"/>
          </p:cNvSpPr>
          <p:nvPr/>
        </p:nvSpPr>
        <p:spPr bwMode="auto">
          <a:xfrm>
            <a:off x="2103121" y="1508760"/>
            <a:ext cx="8183880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白居易（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772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846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），字乐天，晚年号香山居士。祖籍太原，后迁居陕西渭南，曾官左拾遗。著有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白氏长庆集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。白居易一生写了很多诗，是唐代诗人中创作较多的一个。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新乐府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首和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秦中吟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首，都很有名，其中以“因事立题”的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新乐府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最有名，是中唐新乐府运动的代表作。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资料链接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矩形 1"/>
          <p:cNvSpPr>
            <a:spLocks noChangeArrowheads="1"/>
          </p:cNvSpPr>
          <p:nvPr/>
        </p:nvSpPr>
        <p:spPr bwMode="auto">
          <a:xfrm>
            <a:off x="2584451" y="1302841"/>
            <a:ext cx="7127875" cy="4616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白居易任杭州刺史时所作。此前诗人曾因得罪权贵而被贬为江州司马，精神上因此受到严重打击，思想上也由“兼济天下”转为“独善其身”。这时，他为避免在朝为官遭受党争之祸，主动要求到外任杭州刺史。离开了京师，心情恬静一些，该诗描写了西湖早春的明媚风光，抒发了诗人的喜悦之情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48050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资料链接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矩形 1"/>
          <p:cNvSpPr>
            <a:spLocks noChangeArrowheads="1"/>
          </p:cNvSpPr>
          <p:nvPr/>
        </p:nvSpPr>
        <p:spPr bwMode="auto">
          <a:xfrm>
            <a:off x="2687638" y="2486026"/>
            <a:ext cx="6989762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早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莺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   ）     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啄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春泥（    ）  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白沙</a:t>
            </a:r>
            <a:r>
              <a:rPr lang="zh-CN" altLang="en-US" sz="2800" b="1" u="sng">
                <a:latin typeface="黑体" panose="02010609060101010101" pitchFamily="49" charset="-122"/>
                <a:ea typeface="黑体" panose="02010609060101010101" pitchFamily="49" charset="-122"/>
              </a:rPr>
              <a:t>堤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71" name="组 53"/>
          <p:cNvGrpSpPr/>
          <p:nvPr/>
        </p:nvGrpSpPr>
        <p:grpSpPr bwMode="auto">
          <a:xfrm>
            <a:off x="2528889" y="1714502"/>
            <a:ext cx="3197225" cy="646331"/>
            <a:chOff x="5199584" y="1723291"/>
            <a:chExt cx="3197835" cy="647034"/>
          </a:xfrm>
        </p:grpSpPr>
        <p:sp>
          <p:nvSpPr>
            <p:cNvPr id="55" name="圆角矩形 54"/>
            <p:cNvSpPr/>
            <p:nvPr/>
          </p:nvSpPr>
          <p:spPr>
            <a:xfrm>
              <a:off x="5199584" y="1805931"/>
              <a:ext cx="1897424" cy="449752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endParaRPr kumimoji="1" lang="zh-CN" altLang="en-US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1278" name="文本框 56"/>
            <p:cNvSpPr txBox="1">
              <a:spLocks noChangeArrowheads="1"/>
            </p:cNvSpPr>
            <p:nvPr/>
          </p:nvSpPr>
          <p:spPr bwMode="auto">
            <a:xfrm>
              <a:off x="5274203" y="1723291"/>
              <a:ext cx="3123216" cy="6470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kumimoji="1"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读一读字音</a:t>
              </a:r>
              <a:endParaRPr kumimoji="1"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852864" y="2413000"/>
            <a:ext cx="909223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 err="1">
                <a:latin typeface="宋体" panose="02010600030101010101" pitchFamily="2" charset="-122"/>
              </a:rPr>
              <a:t>yīnɡ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310439" y="2439988"/>
            <a:ext cx="909223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 err="1">
                <a:latin typeface="宋体" panose="02010600030101010101" pitchFamily="2" charset="-122"/>
              </a:rPr>
              <a:t>zhuó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319589" y="3078163"/>
            <a:ext cx="546945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 err="1">
                <a:latin typeface="宋体" panose="02010600030101010101" pitchFamily="2" charset="-122"/>
              </a:rPr>
              <a:t>dī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44546" y="53340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预习反馈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31" grpId="0"/>
      <p:bldP spid="32" grpId="0"/>
      <p:bldP spid="3" grpId="0"/>
    </p:bldLst>
  </p:timing>
</p:sld>
</file>

<file path=ppt/theme/theme1.xml><?xml version="1.0" encoding="utf-8"?>
<a:theme xmlns:a="http://schemas.openxmlformats.org/drawingml/2006/main" name="中文母版（无彩条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钱塘湖春行_课件1</Template>
  <TotalTime>0</TotalTime>
  <Words>2115</Words>
  <Application>WPS 演示</Application>
  <PresentationFormat>宽屏</PresentationFormat>
  <Paragraphs>196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Arial</vt:lpstr>
      <vt:lpstr>宋体</vt:lpstr>
      <vt:lpstr>Wingdings</vt:lpstr>
      <vt:lpstr>楷体</vt:lpstr>
      <vt:lpstr>Calibri Light</vt:lpstr>
      <vt:lpstr>微软雅黑</vt:lpstr>
      <vt:lpstr>黑体</vt:lpstr>
      <vt:lpstr>Times New Roman</vt:lpstr>
      <vt:lpstr>Arial Unicode MS</vt:lpstr>
      <vt:lpstr>Calibri</vt:lpstr>
      <vt:lpstr>中文母版（无彩条）</vt:lpstr>
      <vt:lpstr>钱塘湖春行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技术维护组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3</cp:revision>
  <dcterms:created xsi:type="dcterms:W3CDTF">2018-06-27T03:55:00Z</dcterms:created>
  <dcterms:modified xsi:type="dcterms:W3CDTF">2018-07-22T07:40:03Z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