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8" r:id="rId12"/>
    <p:sldId id="262" r:id="rId13"/>
    <p:sldId id="26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7BE10-A454-4D1B-9AD5-6CB14D4D2489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41E6D-60C9-44C7-8161-3D5A2CF947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941E6D-60C9-44C7-8161-3D5A2CF9475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ED740-4217-43A3-A52E-02AE74482188}" type="datetimeFigureOut">
              <a:rPr lang="zh-CN" altLang="en-US" smtClean="0"/>
              <a:pPr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2A6C6-8A3F-4DB1-A8DD-843ADE197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57422" y="1928802"/>
            <a:ext cx="460058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4800" b="1" dirty="0" smtClean="0"/>
              <a:t>你是人间的四月</a:t>
            </a:r>
            <a:r>
              <a:rPr lang="zh-CN" altLang="en-US" sz="4800" b="1" dirty="0" smtClean="0"/>
              <a:t>天</a:t>
            </a:r>
            <a:r>
              <a:rPr lang="en-US" altLang="zh-CN" sz="4800" b="1" dirty="0" smtClean="0"/>
              <a:t/>
            </a:r>
            <a:br>
              <a:rPr lang="en-US" altLang="zh-CN" sz="4800" b="1" dirty="0" smtClean="0"/>
            </a:br>
            <a:r>
              <a:rPr lang="en-US" altLang="zh-CN" sz="4800" b="1" dirty="0" smtClean="0"/>
              <a:t>             </a:t>
            </a:r>
            <a:r>
              <a:rPr lang="en-US" altLang="zh-CN" sz="3100" b="1" dirty="0" smtClean="0"/>
              <a:t>------</a:t>
            </a:r>
            <a:r>
              <a:rPr lang="zh-CN" altLang="en-US" sz="3100" b="1" dirty="0" smtClean="0"/>
              <a:t>一句爱的赞颂</a:t>
            </a:r>
            <a:r>
              <a:rPr lang="en-US" altLang="zh-CN" sz="4800" b="1" dirty="0" smtClean="0"/>
              <a:t/>
            </a:r>
            <a:br>
              <a:rPr lang="en-US" altLang="zh-CN" sz="4800" b="1" dirty="0" smtClean="0"/>
            </a:br>
            <a:r>
              <a:rPr lang="en-US" altLang="zh-CN" sz="4800" b="1" dirty="0" smtClean="0"/>
              <a:t> </a:t>
            </a:r>
            <a:r>
              <a:rPr lang="en-US" altLang="zh-CN" sz="4800" b="1" dirty="0" smtClean="0"/>
              <a:t>         </a:t>
            </a:r>
            <a:r>
              <a:rPr lang="zh-CN" altLang="en-US" sz="3600" b="1" dirty="0" smtClean="0"/>
              <a:t>林徽因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285728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5.</a:t>
            </a:r>
            <a:r>
              <a:rPr lang="zh-CN" altLang="en-US" sz="3200" dirty="0"/>
              <a:t>这首诗给人的感觉很美，你认为它美在哪里？</a:t>
            </a:r>
            <a:r>
              <a:rPr lang="zh-CN" altLang="en-US" sz="3200" b="1" dirty="0"/>
              <a:t> </a:t>
            </a:r>
          </a:p>
        </p:txBody>
      </p:sp>
      <p:sp>
        <p:nvSpPr>
          <p:cNvPr id="5" name="矩形 4"/>
          <p:cNvSpPr/>
          <p:nvPr/>
        </p:nvSpPr>
        <p:spPr>
          <a:xfrm>
            <a:off x="357158" y="1449910"/>
            <a:ext cx="850112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音</a:t>
            </a:r>
            <a:r>
              <a:rPr lang="zh-CN" altLang="en-US" sz="2800" b="1" dirty="0">
                <a:solidFill>
                  <a:srgbClr val="C00000"/>
                </a:solidFill>
              </a:rPr>
              <a:t>乐之美</a:t>
            </a:r>
            <a:r>
              <a:rPr lang="zh-CN" altLang="en-US" sz="2800" b="1" dirty="0">
                <a:solidFill>
                  <a:srgbClr val="000099"/>
                </a:solidFill>
              </a:rPr>
              <a:t>：本诗韵脚工整，格律和谐，读来朗朗上口； 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/>
            </a:r>
            <a:br>
              <a:rPr lang="zh-CN" altLang="en-US" sz="2800" b="1" dirty="0" smtClean="0">
                <a:solidFill>
                  <a:srgbClr val="000099"/>
                </a:solidFill>
              </a:rPr>
            </a:br>
            <a:r>
              <a:rPr lang="zh-CN" altLang="en-US" sz="2800" b="1" dirty="0">
                <a:solidFill>
                  <a:srgbClr val="C00000"/>
                </a:solidFill>
              </a:rPr>
              <a:t>意象之美</a:t>
            </a:r>
            <a:r>
              <a:rPr lang="zh-CN" altLang="en-US" sz="2800" b="1" dirty="0">
                <a:solidFill>
                  <a:srgbClr val="000099"/>
                </a:solidFill>
              </a:rPr>
              <a:t>：选取大量四月天的景物入诗，色彩柔和，动静相宜，昼夜雨雪都写得极其纯净美好，营造出一个优美的意境； 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/>
            </a:r>
            <a:br>
              <a:rPr lang="zh-CN" altLang="en-US" sz="2800" b="1" dirty="0" smtClean="0">
                <a:solidFill>
                  <a:srgbClr val="000099"/>
                </a:solidFill>
              </a:rPr>
            </a:br>
            <a:r>
              <a:rPr lang="zh-CN" altLang="en-US" sz="2800" b="1" dirty="0">
                <a:solidFill>
                  <a:srgbClr val="C00000"/>
                </a:solidFill>
              </a:rPr>
              <a:t>句式之美</a:t>
            </a:r>
            <a:r>
              <a:rPr lang="zh-CN" altLang="en-US" sz="2800" b="1" dirty="0">
                <a:solidFill>
                  <a:srgbClr val="000099"/>
                </a:solidFill>
              </a:rPr>
              <a:t>：“黄昏吹着风的软”“细雨点洒在花前”“雪化后那片鹅黄，你像；新鲜初放芽的绿，你是”，以异于寻常的倒装句式带来一种新奇的阅 读美感； 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/>
            </a:r>
            <a:br>
              <a:rPr lang="zh-CN" altLang="en-US" sz="2800" b="1" dirty="0" smtClean="0">
                <a:solidFill>
                  <a:srgbClr val="000099"/>
                </a:solidFill>
              </a:rPr>
            </a:br>
            <a:r>
              <a:rPr lang="zh-CN" altLang="en-US" sz="2800" b="1" dirty="0">
                <a:solidFill>
                  <a:srgbClr val="C00000"/>
                </a:solidFill>
              </a:rPr>
              <a:t>情感之美</a:t>
            </a:r>
            <a:r>
              <a:rPr lang="zh-CN" altLang="en-US" sz="2800" b="1" dirty="0">
                <a:solidFill>
                  <a:srgbClr val="000099"/>
                </a:solidFill>
              </a:rPr>
              <a:t>：本诗所抒发的情感，是 母爱也好，爱情也好，都不失为一份轻柔、纯美、真挚的动人情感。 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/>
            </a:r>
            <a:br>
              <a:rPr lang="zh-CN" altLang="en-US" sz="2800" b="1" dirty="0" smtClean="0">
                <a:solidFill>
                  <a:srgbClr val="000099"/>
                </a:solidFill>
              </a:rPr>
            </a:br>
            <a:endParaRPr lang="zh-CN" altLang="en-US" sz="28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500042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6.</a:t>
            </a:r>
            <a:r>
              <a:rPr lang="zh-CN" altLang="en-US" sz="3200" dirty="0" smtClean="0"/>
              <a:t>诗</a:t>
            </a:r>
            <a:r>
              <a:rPr lang="zh-CN" altLang="en-US" sz="3200" dirty="0"/>
              <a:t>人为我们呈现出了什么样的人间四月天图景？结合诗句分析。 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571472" y="1928802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99"/>
                </a:solidFill>
              </a:rPr>
              <a:t>【</a:t>
            </a:r>
            <a:r>
              <a:rPr lang="zh-CN" altLang="en-US" sz="3200" b="1" dirty="0" smtClean="0">
                <a:solidFill>
                  <a:srgbClr val="000099"/>
                </a:solidFill>
              </a:rPr>
              <a:t>交流点拨</a:t>
            </a:r>
            <a:r>
              <a:rPr lang="en-US" altLang="zh-CN" sz="3200" b="1" dirty="0" smtClean="0">
                <a:solidFill>
                  <a:srgbClr val="000099"/>
                </a:solidFill>
              </a:rPr>
              <a:t>】 </a:t>
            </a:r>
            <a:r>
              <a:rPr lang="zh-CN" altLang="en-US" sz="3200" b="1" dirty="0" smtClean="0">
                <a:solidFill>
                  <a:srgbClr val="000099"/>
                </a:solidFill>
              </a:rPr>
              <a:t/>
            </a:r>
            <a:br>
              <a:rPr lang="zh-CN" altLang="en-US" sz="3200" b="1" dirty="0" smtClean="0">
                <a:solidFill>
                  <a:srgbClr val="000099"/>
                </a:solidFill>
              </a:rPr>
            </a:br>
            <a:r>
              <a:rPr lang="zh-CN" altLang="en-US" sz="3200" b="1" dirty="0" smtClean="0">
                <a:solidFill>
                  <a:srgbClr val="000099"/>
                </a:solidFill>
              </a:rPr>
              <a:t>         诗人给我们呈现出一幅清新明丽、温润丰美的人间四月天图景。 </a:t>
            </a:r>
            <a:br>
              <a:rPr lang="zh-CN" altLang="en-US" sz="3200" b="1" dirty="0" smtClean="0">
                <a:solidFill>
                  <a:srgbClr val="000099"/>
                </a:solidFill>
              </a:rPr>
            </a:br>
            <a:r>
              <a:rPr lang="zh-CN" altLang="en-US" sz="3200" b="1" dirty="0" smtClean="0">
                <a:solidFill>
                  <a:srgbClr val="000099"/>
                </a:solidFill>
              </a:rPr>
              <a:t>         和煦的微风在春光里飞舞，黄昏的云烟弥漫，繁星在夜空闪烁，细雨洒落花瓣；百花润泽鲜艳、婀娜多姿，夜夜的月光皎洁明净，草是鹅黄、芽是嫩绿、莲是洁白，繁花一树树绽放，春燕一双双呢喃，这些景和物都给人一种温馨柔媚的感觉。  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500042"/>
            <a:ext cx="80724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99"/>
                </a:solidFill>
              </a:rPr>
              <a:t>作</a:t>
            </a:r>
            <a:r>
              <a:rPr lang="zh-CN" altLang="en-US" sz="2400" b="1" dirty="0">
                <a:solidFill>
                  <a:srgbClr val="000099"/>
                </a:solidFill>
              </a:rPr>
              <a:t>为</a:t>
            </a:r>
            <a:r>
              <a:rPr lang="zh-CN" altLang="en-US" sz="2400" b="1" dirty="0">
                <a:solidFill>
                  <a:srgbClr val="C00000"/>
                </a:solidFill>
              </a:rPr>
              <a:t>新月诗派</a:t>
            </a:r>
            <a:r>
              <a:rPr lang="zh-CN" altLang="en-US" sz="2400" b="1" dirty="0">
                <a:solidFill>
                  <a:srgbClr val="000099"/>
                </a:solidFill>
              </a:rPr>
              <a:t>的重要人物，林徽因以其轻灵温婉的笔触留下不少经典诗作，而新月诗派中另一位诗人</a:t>
            </a:r>
            <a:r>
              <a:rPr lang="en-US" altLang="zh-CN" sz="2400" b="1" dirty="0">
                <a:solidFill>
                  <a:srgbClr val="000099"/>
                </a:solidFill>
              </a:rPr>
              <a:t>——</a:t>
            </a:r>
            <a:r>
              <a:rPr lang="zh-CN" altLang="en-US" sz="2400" b="1" dirty="0">
                <a:solidFill>
                  <a:srgbClr val="000099"/>
                </a:solidFill>
              </a:rPr>
              <a:t>卞之琳，也为我们留下了不少经典篇章。请同学们品读卞之琳</a:t>
            </a:r>
            <a:r>
              <a:rPr lang="en-US" altLang="zh-CN" sz="2400" b="1" dirty="0">
                <a:solidFill>
                  <a:srgbClr val="000099"/>
                </a:solidFill>
              </a:rPr>
              <a:t>《</a:t>
            </a:r>
            <a:r>
              <a:rPr lang="zh-CN" altLang="en-US" sz="2400" b="1" dirty="0">
                <a:solidFill>
                  <a:srgbClr val="000099"/>
                </a:solidFill>
              </a:rPr>
              <a:t>断章</a:t>
            </a:r>
            <a:r>
              <a:rPr lang="en-US" altLang="zh-CN" sz="2400" b="1" dirty="0">
                <a:solidFill>
                  <a:srgbClr val="000099"/>
                </a:solidFill>
              </a:rPr>
              <a:t>》</a:t>
            </a:r>
            <a:r>
              <a:rPr lang="zh-CN" altLang="en-US" sz="2400" b="1" dirty="0">
                <a:solidFill>
                  <a:srgbClr val="000099"/>
                </a:solidFill>
              </a:rPr>
              <a:t>，比较这两位诗人各自的诗歌特点 。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>
                <a:solidFill>
                  <a:srgbClr val="000099"/>
                </a:solidFill>
              </a:rPr>
              <a:t>断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章      卞</a:t>
            </a:r>
            <a:r>
              <a:rPr lang="zh-CN" altLang="en-US" sz="2400" b="1" dirty="0">
                <a:solidFill>
                  <a:srgbClr val="000099"/>
                </a:solidFill>
              </a:rPr>
              <a:t>之琳 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>
                <a:solidFill>
                  <a:srgbClr val="000099"/>
                </a:solidFill>
              </a:rPr>
              <a:t>你站在桥上看风景， 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>
                <a:solidFill>
                  <a:srgbClr val="000099"/>
                </a:solidFill>
              </a:rPr>
              <a:t>看风景的人在楼上看你。 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>
                <a:solidFill>
                  <a:srgbClr val="000099"/>
                </a:solidFill>
              </a:rPr>
              <a:t>明月装饰了你的窗子，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 smtClean="0">
                <a:solidFill>
                  <a:srgbClr val="000099"/>
                </a:solidFill>
              </a:rPr>
              <a:t/>
            </a:r>
            <a:br>
              <a:rPr lang="zh-CN" altLang="en-US" sz="2400" b="1" dirty="0" smtClean="0">
                <a:solidFill>
                  <a:srgbClr val="000099"/>
                </a:solidFill>
              </a:rPr>
            </a:br>
            <a:r>
              <a:rPr lang="zh-CN" altLang="en-US" sz="2400" b="1" dirty="0">
                <a:solidFill>
                  <a:srgbClr val="000099"/>
                </a:solidFill>
              </a:rPr>
              <a:t>你装饰了别人的梦。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282" y="571480"/>
            <a:ext cx="4616648" cy="6986528"/>
          </a:xfrm>
          <a:prstGeom prst="rect">
            <a:avLst/>
          </a:prstGeom>
        </p:spPr>
        <p:txBody>
          <a:bodyPr vert="horz" wrap="square" numCol="1">
            <a:spAutoFit/>
          </a:bodyPr>
          <a:lstStyle/>
          <a:p>
            <a:r>
              <a:rPr lang="zh-CN" altLang="en-US" sz="2800" b="1" dirty="0" smtClean="0"/>
              <a:t>再别康桥 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>徐志摩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r>
              <a:rPr lang="zh-CN" altLang="en-US" sz="2800" b="1" dirty="0" smtClean="0"/>
              <a:t>轻轻的我走了，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r>
              <a:rPr lang="zh-CN" altLang="en-US" sz="2800" b="1" dirty="0" smtClean="0"/>
              <a:t>正如我轻轻的来；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r>
              <a:rPr lang="zh-CN" altLang="en-US" sz="2800" b="1" dirty="0" smtClean="0"/>
              <a:t>我轻轻的招手，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r>
              <a:rPr lang="zh-CN" altLang="en-US" sz="2800" b="1" dirty="0" smtClean="0"/>
              <a:t>作别西天的云彩。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r>
              <a:rPr lang="zh-CN" altLang="en-US" sz="2800" b="1" dirty="0" smtClean="0"/>
              <a:t>那河畔的金柳，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r>
              <a:rPr lang="zh-CN" altLang="en-US" sz="2800" b="1" dirty="0" smtClean="0"/>
              <a:t>是夕阳中的新娘；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endParaRPr lang="zh-CN" altLang="en-US" sz="2800" b="1" dirty="0"/>
          </a:p>
        </p:txBody>
      </p:sp>
      <p:sp>
        <p:nvSpPr>
          <p:cNvPr id="6" name="矩形 5"/>
          <p:cNvSpPr/>
          <p:nvPr/>
        </p:nvSpPr>
        <p:spPr>
          <a:xfrm>
            <a:off x="4357686" y="1134510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dirty="0" smtClean="0"/>
              <a:t>波光里的艳影，</a:t>
            </a:r>
            <a:br>
              <a:rPr lang="zh-CN" altLang="en-US" sz="3200" b="1" dirty="0" smtClean="0"/>
            </a:br>
            <a:r>
              <a:rPr lang="zh-CN" altLang="en-US" sz="3200" b="1" dirty="0" smtClean="0"/>
              <a:t/>
            </a:r>
            <a:br>
              <a:rPr lang="zh-CN" altLang="en-US" sz="3200" b="1" dirty="0" smtClean="0"/>
            </a:br>
            <a:r>
              <a:rPr lang="zh-CN" altLang="en-US" sz="3200" b="1" dirty="0" smtClean="0"/>
              <a:t>在我的心头荡漾。</a:t>
            </a:r>
            <a:br>
              <a:rPr lang="zh-CN" altLang="en-US" sz="3200" b="1" dirty="0" smtClean="0"/>
            </a:br>
            <a:r>
              <a:rPr lang="zh-CN" altLang="en-US" sz="3200" b="1" dirty="0" smtClean="0"/>
              <a:t/>
            </a:r>
            <a:br>
              <a:rPr lang="zh-CN" altLang="en-US" sz="3200" b="1" dirty="0" smtClean="0"/>
            </a:br>
            <a:r>
              <a:rPr lang="zh-CN" altLang="en-US" sz="3200" b="1" dirty="0" smtClean="0"/>
              <a:t>软泥上的青荇，</a:t>
            </a:r>
            <a:br>
              <a:rPr lang="zh-CN" altLang="en-US" sz="3200" b="1" dirty="0" smtClean="0"/>
            </a:br>
            <a:r>
              <a:rPr lang="zh-CN" altLang="en-US" sz="3200" b="1" dirty="0" smtClean="0"/>
              <a:t/>
            </a:r>
            <a:br>
              <a:rPr lang="zh-CN" altLang="en-US" sz="3200" b="1" dirty="0" smtClean="0"/>
            </a:br>
            <a:r>
              <a:rPr lang="zh-CN" altLang="en-US" sz="3200" b="1" dirty="0" smtClean="0"/>
              <a:t>油油的在水底招摇；</a:t>
            </a:r>
            <a:br>
              <a:rPr lang="zh-CN" altLang="en-US" sz="3200" b="1" dirty="0" smtClean="0"/>
            </a:br>
            <a:r>
              <a:rPr lang="zh-CN" altLang="en-US" sz="3200" b="1" dirty="0" smtClean="0"/>
              <a:t/>
            </a:r>
            <a:br>
              <a:rPr lang="zh-CN" altLang="en-US" sz="3200" b="1" dirty="0" smtClean="0"/>
            </a:br>
            <a:r>
              <a:rPr lang="zh-CN" altLang="en-US" sz="3200" b="1" dirty="0" smtClean="0"/>
              <a:t>在康河的柔波里，</a:t>
            </a:r>
            <a:br>
              <a:rPr lang="zh-CN" altLang="en-US" sz="3200" b="1" dirty="0" smtClean="0"/>
            </a:br>
            <a:r>
              <a:rPr lang="zh-CN" altLang="en-US" sz="3200" b="1" dirty="0" smtClean="0"/>
              <a:t/>
            </a:r>
            <a:br>
              <a:rPr lang="zh-CN" altLang="en-US" sz="3200" b="1" dirty="0" smtClean="0"/>
            </a:br>
            <a:r>
              <a:rPr lang="zh-CN" altLang="en-US" sz="3200" b="1" dirty="0" smtClean="0"/>
              <a:t>我甘心做一条水草！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357166"/>
            <a:ext cx="8001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/>
              <a:t>林徽因是中国著名的建筑学家和作家，为中国第一位女性建筑学家，被胡适誉为“中国一代才女</a:t>
            </a:r>
            <a:r>
              <a:rPr lang="zh-CN" altLang="en-US" sz="3600" b="1" dirty="0" smtClean="0"/>
              <a:t>”。</a:t>
            </a:r>
            <a:br>
              <a:rPr lang="zh-CN" altLang="en-US" sz="3600" b="1" dirty="0" smtClean="0"/>
            </a:br>
            <a:r>
              <a:rPr lang="zh-CN" altLang="en-US" sz="3600" b="1" dirty="0"/>
              <a:t>很多人认识她，是因为梁思成、徐志摩、金岳霖这些光芒耀眼的名字。</a:t>
            </a:r>
          </a:p>
        </p:txBody>
      </p:sp>
      <p:sp>
        <p:nvSpPr>
          <p:cNvPr id="5" name="矩形 4"/>
          <p:cNvSpPr/>
          <p:nvPr/>
        </p:nvSpPr>
        <p:spPr>
          <a:xfrm>
            <a:off x="500034" y="3500438"/>
            <a:ext cx="8286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【</a:t>
            </a:r>
            <a:r>
              <a:rPr lang="zh-CN" altLang="en-US" sz="2400" b="1" dirty="0"/>
              <a:t>作者简介</a:t>
            </a:r>
            <a:r>
              <a:rPr lang="en-US" altLang="zh-CN" sz="2400" b="1" dirty="0"/>
              <a:t>】</a:t>
            </a:r>
            <a:r>
              <a:rPr lang="zh-CN" altLang="en-US" sz="2400" b="1" dirty="0"/>
              <a:t>林徽因在三十年代初，与夫婿梁思成用现代科学方法研究中国古代建筑，成为这个学术领域的开拓者，后来在这方面获得了巨大的学术成就，为中国古代建筑研究奠定了坚实的科学基础。 </a:t>
            </a:r>
            <a:r>
              <a:rPr lang="zh-CN" altLang="en-US" sz="2400" b="1" dirty="0" smtClean="0"/>
              <a:t/>
            </a:r>
            <a:br>
              <a:rPr lang="zh-CN" altLang="en-US" sz="2400" b="1" dirty="0" smtClean="0"/>
            </a:br>
            <a:r>
              <a:rPr lang="zh-CN" altLang="en-US" sz="2400" b="1" dirty="0" smtClean="0"/>
              <a:t/>
            </a:r>
            <a:br>
              <a:rPr lang="zh-CN" altLang="en-US" sz="2400" b="1" dirty="0" smtClean="0"/>
            </a:br>
            <a:r>
              <a:rPr lang="zh-CN" altLang="en-US" sz="2400" b="1" dirty="0"/>
              <a:t>她的文学著作包括散文、诗歌、小说、剧本、译文和书信等，其中代表作为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你是人间的四月天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，小说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九十九度中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等。</a:t>
            </a:r>
            <a:r>
              <a:rPr lang="en-US" altLang="zh-CN" sz="2400" b="1" dirty="0"/>
              <a:t>1955</a:t>
            </a:r>
            <a:r>
              <a:rPr lang="zh-CN" altLang="en-US" sz="2400" b="1" dirty="0"/>
              <a:t>年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日清晨去世，年仅</a:t>
            </a:r>
            <a:r>
              <a:rPr lang="en-US" altLang="zh-CN" sz="2400" b="1" dirty="0"/>
              <a:t>51</a:t>
            </a:r>
            <a:r>
              <a:rPr lang="zh-CN" altLang="en-US" sz="2400" b="1" dirty="0"/>
              <a:t>岁。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304642"/>
            <a:ext cx="84296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【</a:t>
            </a:r>
            <a:r>
              <a:rPr lang="zh-CN" altLang="en-US" sz="2800" b="1" dirty="0"/>
              <a:t>创作背景</a:t>
            </a:r>
            <a:r>
              <a:rPr lang="en-US" altLang="zh-CN" sz="2800" b="1" dirty="0" smtClean="0"/>
              <a:t>】</a:t>
            </a: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r>
              <a:rPr lang="en-US" altLang="zh-CN" sz="2800" b="1" dirty="0"/>
              <a:t>《</a:t>
            </a:r>
            <a:r>
              <a:rPr lang="zh-CN" altLang="en-US" sz="2800" b="1" dirty="0"/>
              <a:t>你是人间的四月天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最初发表于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学文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一卷一期（</a:t>
            </a:r>
            <a:r>
              <a:rPr lang="en-US" altLang="zh-CN" sz="2800" b="1" dirty="0"/>
              <a:t>1934</a:t>
            </a:r>
            <a:r>
              <a:rPr lang="zh-CN" altLang="en-US" sz="2800" b="1" dirty="0"/>
              <a:t>年</a:t>
            </a:r>
            <a:r>
              <a:rPr lang="en-US" altLang="zh-CN" sz="2800" b="1" dirty="0"/>
              <a:t>4 </a:t>
            </a:r>
            <a:r>
              <a:rPr lang="zh-CN" altLang="en-US" sz="2800" b="1" dirty="0"/>
              <a:t>月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日），关于本诗的创作意图，学界有两种说法。一说是为</a:t>
            </a:r>
            <a:r>
              <a:rPr lang="zh-CN" altLang="en-US" sz="2800" b="1" dirty="0" smtClean="0"/>
              <a:t>悼念</a:t>
            </a:r>
            <a:r>
              <a:rPr lang="zh-CN" altLang="en-US" sz="2800" b="1" dirty="0"/>
              <a:t>徐志摩而作。徐志摩罹难，是为了赶赴林徽因举办的演讲会，而当林徽因得到徐志摩遇难的消息后，悲痛欲绝得昏倒在地上，还委托丈夫去 出事地点捡了一块飞机残片，把它挂在卧室的墙上。情深至斯，令人无限叹惋，因此不少人在读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你是人间的四月天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时，坚信这首诗是为徐志摩而作。另一说是为儿子的出生而作。其子梁从诫在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倏忽人间四月天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中说：“父亲曾告诉我，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你是人间四月天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是母亲在我出生后的喜悦中为我而作的，但母亲自己从未 对我说起过这件事。”</a:t>
            </a: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endParaRPr lang="zh-CN" altLang="en-US" sz="2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500042"/>
            <a:ext cx="850112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/>
              <a:t>【</a:t>
            </a:r>
            <a:r>
              <a:rPr lang="zh-CN" altLang="en-US" sz="3200" b="1" dirty="0"/>
              <a:t>标题解读</a:t>
            </a:r>
            <a:r>
              <a:rPr lang="en-US" altLang="zh-CN" sz="3200" b="1" dirty="0"/>
              <a:t>】 </a:t>
            </a:r>
            <a:r>
              <a:rPr lang="zh-CN" altLang="en-US" sz="3200" b="1" dirty="0" smtClean="0"/>
              <a:t/>
            </a:r>
            <a:br>
              <a:rPr lang="zh-CN" altLang="en-US" sz="3200" b="1" dirty="0" smtClean="0"/>
            </a:br>
            <a:r>
              <a:rPr lang="zh-CN" altLang="en-US" sz="3200" b="1" dirty="0" smtClean="0"/>
              <a:t>        “</a:t>
            </a:r>
            <a:r>
              <a:rPr lang="zh-CN" altLang="en-US" sz="3200" b="1" dirty="0"/>
              <a:t>四月天”在西方通常指艳丽、丰硕与富饶，不少人认为诗中的“四月天”是指代徐志摩，大概是对“徐林恋”念念不忘，仍然记得徐志摩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偶然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中“我是天空里的一片云，偶尔投影在你的波心。”以及林徽因悼念徐的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别丢掉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中那句“你仍得相信，山谷中流着，有那回音。”故而，人们借用“四月天”来指代两人未能圆满的爱恋</a:t>
            </a:r>
            <a:r>
              <a:rPr lang="zh-CN" altLang="en-US" sz="3200" b="1" dirty="0" smtClean="0"/>
              <a:t>。</a:t>
            </a:r>
            <a:br>
              <a:rPr lang="zh-CN" altLang="en-US" sz="3200" b="1" dirty="0" smtClean="0"/>
            </a:br>
            <a:r>
              <a:rPr lang="zh-CN" altLang="en-US" sz="3200" b="1" dirty="0" smtClean="0"/>
              <a:t>          总</a:t>
            </a:r>
            <a:r>
              <a:rPr lang="zh-CN" altLang="en-US" sz="3200" b="1" dirty="0"/>
              <a:t>而言之，不论为什么写作，这都是一首“爱” 的颂歌。 </a:t>
            </a:r>
            <a:r>
              <a:rPr lang="zh-CN" altLang="en-US" sz="3200" b="1" dirty="0" smtClean="0"/>
              <a:t/>
            </a:r>
            <a:br>
              <a:rPr lang="zh-CN" altLang="en-US" sz="3200" b="1" dirty="0" smtClean="0"/>
            </a:br>
            <a:endParaRPr lang="zh-CN" altLang="en-US" sz="32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571480"/>
            <a:ext cx="792961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1.</a:t>
            </a:r>
            <a:r>
              <a:rPr lang="zh-CN" altLang="en-US" sz="2800" dirty="0"/>
              <a:t>积累生字词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en-US" altLang="zh-CN" sz="2800" dirty="0"/>
              <a:t>(1)</a:t>
            </a:r>
            <a:r>
              <a:rPr lang="zh-CN" altLang="en-US" sz="2800" dirty="0"/>
              <a:t>请给下面加粗字注音。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b="1" dirty="0">
                <a:solidFill>
                  <a:srgbClr val="FF0000"/>
                </a:solidFill>
              </a:rPr>
              <a:t>娉</a:t>
            </a:r>
            <a:r>
              <a:rPr lang="zh-CN" altLang="en-US" sz="2800" dirty="0"/>
              <a:t>婷</a:t>
            </a:r>
            <a:r>
              <a:rPr lang="en-US" altLang="zh-CN" sz="2800" dirty="0"/>
              <a:t>(</a:t>
            </a:r>
            <a:r>
              <a:rPr lang="en-US" sz="2800" dirty="0"/>
              <a:t>pīng)　</a:t>
            </a:r>
            <a:r>
              <a:rPr lang="zh-CN" altLang="en-US" sz="2800" dirty="0"/>
              <a:t>鲜</a:t>
            </a:r>
            <a:r>
              <a:rPr lang="zh-CN" altLang="en-US" sz="2800" b="1" dirty="0">
                <a:solidFill>
                  <a:srgbClr val="FF0000"/>
                </a:solidFill>
              </a:rPr>
              <a:t>妍</a:t>
            </a:r>
            <a:r>
              <a:rPr lang="en-US" altLang="zh-CN" sz="2800" dirty="0"/>
              <a:t>(</a:t>
            </a:r>
            <a:r>
              <a:rPr lang="en-US" sz="2800" dirty="0"/>
              <a:t>yán)　</a:t>
            </a:r>
            <a:r>
              <a:rPr lang="zh-CN" altLang="en-US" sz="2800" dirty="0"/>
              <a:t>冠</a:t>
            </a:r>
            <a:r>
              <a:rPr lang="zh-CN" altLang="en-US" sz="2800" b="1" dirty="0">
                <a:solidFill>
                  <a:srgbClr val="FF0000"/>
                </a:solidFill>
              </a:rPr>
              <a:t>冕</a:t>
            </a:r>
            <a:r>
              <a:rPr lang="en-US" altLang="zh-CN" sz="2800" dirty="0"/>
              <a:t>(</a:t>
            </a:r>
            <a:r>
              <a:rPr lang="en-US" sz="2800" dirty="0"/>
              <a:t>miǎn)　</a:t>
            </a:r>
            <a:r>
              <a:rPr lang="zh-CN" altLang="en-US" sz="2800" b="1" dirty="0">
                <a:solidFill>
                  <a:srgbClr val="FF0000"/>
                </a:solidFill>
              </a:rPr>
              <a:t>呢</a:t>
            </a:r>
            <a:r>
              <a:rPr lang="zh-CN" altLang="en-US" sz="2800" dirty="0"/>
              <a:t>喃</a:t>
            </a:r>
            <a:r>
              <a:rPr lang="en-US" altLang="zh-CN" sz="2800" dirty="0"/>
              <a:t>(</a:t>
            </a:r>
            <a:r>
              <a:rPr lang="en-US" sz="2800" dirty="0"/>
              <a:t>ní)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>(2)</a:t>
            </a:r>
            <a:r>
              <a:rPr lang="zh-CN" altLang="en-US" sz="2800" dirty="0"/>
              <a:t>解释下面的词语。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/>
              <a:t>娉婷：形容女子的姿态美。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/>
              <a:t>鲜妍：鲜艳。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/>
              <a:t>呢喃：本课形容燕子的叫声。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500042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试读，体会诗作的意境和感情。 </a:t>
            </a:r>
            <a:r>
              <a:rPr lang="zh-CN" altLang="en-US" sz="3200" b="1" dirty="0" smtClean="0"/>
              <a:t/>
            </a:r>
            <a:br>
              <a:rPr lang="zh-CN" altLang="en-US" sz="3200" b="1" dirty="0" smtClean="0"/>
            </a:br>
            <a:r>
              <a:rPr lang="en-US" altLang="zh-CN" sz="3200" b="1" dirty="0"/>
              <a:t>1.</a:t>
            </a:r>
            <a:r>
              <a:rPr lang="zh-CN" altLang="en-US" sz="3200" b="1" dirty="0"/>
              <a:t>诗中的“你”指代哪些内容？有什么作用？ </a:t>
            </a:r>
          </a:p>
        </p:txBody>
      </p:sp>
      <p:sp>
        <p:nvSpPr>
          <p:cNvPr id="5" name="矩形 4"/>
          <p:cNvSpPr/>
          <p:nvPr/>
        </p:nvSpPr>
        <p:spPr>
          <a:xfrm>
            <a:off x="571472" y="2071678"/>
            <a:ext cx="79296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99"/>
                </a:solidFill>
              </a:rPr>
              <a:t>指代“人间的四月天”“四月早天里的云烟”“鲜妍百花”“新鲜初放芽的绿”“一树一树的花开”“燕呢喃”“爱，暖，希望”， 突出了“你”娇柔、温和、静雅的特点。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500042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/>
              <a:t>2 .</a:t>
            </a:r>
            <a:r>
              <a:rPr lang="zh-CN" altLang="en-US" sz="3200" b="1" dirty="0"/>
              <a:t>诗歌运用了哪些意象描绘意境？  </a:t>
            </a:r>
          </a:p>
        </p:txBody>
      </p:sp>
      <p:sp>
        <p:nvSpPr>
          <p:cNvPr id="5" name="矩形 4"/>
          <p:cNvSpPr/>
          <p:nvPr/>
        </p:nvSpPr>
        <p:spPr>
          <a:xfrm>
            <a:off x="571472" y="2071678"/>
            <a:ext cx="79296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99"/>
                </a:solidFill>
              </a:rPr>
              <a:t>意象： 四月天、风、云烟、星子、细雨、花、月圆、新芽、白莲、燕。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500042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/>
              <a:t>3.</a:t>
            </a:r>
            <a:r>
              <a:rPr lang="zh-CN" altLang="en-US" sz="3200" b="1" dirty="0"/>
              <a:t>发挥想象，用自己的话说说诗人笔下的意境，以及抒发了作者怎样的思想感情。 </a:t>
            </a:r>
          </a:p>
        </p:txBody>
      </p:sp>
      <p:sp>
        <p:nvSpPr>
          <p:cNvPr id="5" name="矩形 4"/>
          <p:cNvSpPr/>
          <p:nvPr/>
        </p:nvSpPr>
        <p:spPr>
          <a:xfrm>
            <a:off x="571472" y="2071678"/>
            <a:ext cx="79296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99"/>
                </a:solidFill>
              </a:rPr>
              <a:t>       这</a:t>
            </a:r>
            <a:r>
              <a:rPr lang="zh-CN" altLang="en-US" sz="2800" b="1" dirty="0">
                <a:solidFill>
                  <a:srgbClr val="000099"/>
                </a:solidFill>
              </a:rPr>
              <a:t>样的四月，该如苏东坡笔下的江南春景。明净、澄澈，和佛心中的白莲花一样，美丽、带着爱的光辉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。</a:t>
            </a:r>
            <a:br>
              <a:rPr lang="zh-CN" altLang="en-US" sz="2800" b="1" dirty="0" smtClean="0">
                <a:solidFill>
                  <a:srgbClr val="000099"/>
                </a:solidFill>
              </a:rPr>
            </a:br>
            <a:r>
              <a:rPr lang="zh-CN" altLang="en-US" sz="2800" b="1" dirty="0" smtClean="0">
                <a:solidFill>
                  <a:srgbClr val="000099"/>
                </a:solidFill>
              </a:rPr>
              <a:t>       这样</a:t>
            </a:r>
            <a:r>
              <a:rPr lang="zh-CN" altLang="en-US" sz="2800" b="1" dirty="0">
                <a:solidFill>
                  <a:srgbClr val="000099"/>
                </a:solidFill>
              </a:rPr>
              <a:t>的季节里，“你”已超越了这样的季节：“你”是一树一树的花开，是伴春飞翔的燕子，美丽轻灵，带着爱、 温暖和希望</a:t>
            </a:r>
            <a:r>
              <a:rPr lang="zh-CN" altLang="en-US" sz="2800" b="1" dirty="0" smtClean="0">
                <a:solidFill>
                  <a:srgbClr val="000099"/>
                </a:solidFill>
              </a:rPr>
              <a:t>。</a:t>
            </a:r>
            <a:br>
              <a:rPr lang="zh-CN" altLang="en-US" sz="2800" b="1" dirty="0" smtClean="0">
                <a:solidFill>
                  <a:srgbClr val="000099"/>
                </a:solidFill>
              </a:rPr>
            </a:br>
            <a:r>
              <a:rPr lang="zh-CN" altLang="en-US" sz="2800" b="1" dirty="0" smtClean="0">
                <a:solidFill>
                  <a:srgbClr val="000099"/>
                </a:solidFill>
              </a:rPr>
              <a:t>       这</a:t>
            </a:r>
            <a:r>
              <a:rPr lang="zh-CN" altLang="en-US" sz="2800" b="1" dirty="0">
                <a:solidFill>
                  <a:srgbClr val="000099"/>
                </a:solidFill>
              </a:rPr>
              <a:t>首诗是林徽因写给自己的长子梁从诫的，用来表达她对孩子的无比的喜爱之情，以及从儿子身上看到的生命的希望和活力。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500042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4.</a:t>
            </a:r>
            <a:r>
              <a:rPr lang="zh-CN" altLang="en-US" sz="3200" dirty="0"/>
              <a:t>请同学们再品读诗歌，仔细体会诗歌所表达的内涵和主题。 </a:t>
            </a: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571472" y="2071678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99"/>
                </a:solidFill>
              </a:rPr>
              <a:t>        明确：这首发表在</a:t>
            </a:r>
            <a:r>
              <a:rPr lang="en-US" altLang="zh-CN" sz="3200" b="1" dirty="0" smtClean="0">
                <a:solidFill>
                  <a:srgbClr val="000099"/>
                </a:solidFill>
              </a:rPr>
              <a:t>1934</a:t>
            </a:r>
            <a:r>
              <a:rPr lang="zh-CN" altLang="en-US" sz="3200" b="1" dirty="0" smtClean="0">
                <a:solidFill>
                  <a:srgbClr val="000099"/>
                </a:solidFill>
              </a:rPr>
              <a:t>年</a:t>
            </a:r>
            <a:r>
              <a:rPr lang="en-US" altLang="zh-CN" sz="3200" b="1" dirty="0" smtClean="0">
                <a:solidFill>
                  <a:srgbClr val="000099"/>
                </a:solidFill>
              </a:rPr>
              <a:t>《</a:t>
            </a:r>
            <a:r>
              <a:rPr lang="zh-CN" altLang="en-US" sz="3200" b="1" dirty="0" smtClean="0">
                <a:solidFill>
                  <a:srgbClr val="000099"/>
                </a:solidFill>
              </a:rPr>
              <a:t>学文</a:t>
            </a:r>
            <a:r>
              <a:rPr lang="en-US" altLang="zh-CN" sz="3200" b="1" dirty="0" smtClean="0">
                <a:solidFill>
                  <a:srgbClr val="000099"/>
                </a:solidFill>
              </a:rPr>
              <a:t>》</a:t>
            </a:r>
            <a:r>
              <a:rPr lang="zh-CN" altLang="en-US" sz="3200" b="1" dirty="0" smtClean="0">
                <a:solidFill>
                  <a:srgbClr val="000099"/>
                </a:solidFill>
              </a:rPr>
              <a:t>上的作品，是为儿子梁从诫的出生而 作，以表达对儿子降 临人世的喜悦和对儿子深深的期望。 </a:t>
            </a:r>
            <a:br>
              <a:rPr lang="zh-CN" altLang="en-US" sz="3200" b="1" dirty="0" smtClean="0">
                <a:solidFill>
                  <a:srgbClr val="000099"/>
                </a:solidFill>
              </a:rPr>
            </a:br>
            <a:r>
              <a:rPr lang="zh-CN" altLang="en-US" sz="3200" b="1" dirty="0" smtClean="0">
                <a:solidFill>
                  <a:srgbClr val="000099"/>
                </a:solidFill>
              </a:rPr>
              <a:t>        因此，本诗是一首表达母爱的亲子之诗，或者更确切地说是一首对生命的赞歌。表达了对儿子的无比喜爱和从儿子身上看到的生的希望和活力。  </a:t>
            </a:r>
          </a:p>
          <a:p>
            <a:r>
              <a:rPr lang="zh-CN" altLang="en-US" sz="3200" b="1" dirty="0">
                <a:solidFill>
                  <a:srgbClr val="000099"/>
                </a:solidFill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555</Words>
  <Application>Microsoft Office PowerPoint</Application>
  <PresentationFormat>全屏显示(4:3)</PresentationFormat>
  <Paragraphs>23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你是人间的四月天              ------一句爱的赞颂           林徽因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你是人间的四月天</dc:title>
  <dc:creator>Acer</dc:creator>
  <cp:lastModifiedBy>Acer</cp:lastModifiedBy>
  <cp:revision>7</cp:revision>
  <dcterms:created xsi:type="dcterms:W3CDTF">2018-09-05T08:42:06Z</dcterms:created>
  <dcterms:modified xsi:type="dcterms:W3CDTF">2018-09-06T02:24:07Z</dcterms:modified>
</cp:coreProperties>
</file>