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0AE4DA-CEF6-4E60-B036-AEC2BC1C12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3"/>
          <p:cNvGrpSpPr/>
          <p:nvPr userDrawn="1"/>
        </p:nvGrpSpPr>
        <p:grpSpPr bwMode="auto">
          <a:xfrm>
            <a:off x="2516128" y="2530976"/>
            <a:ext cx="1641044" cy="1602663"/>
            <a:chOff x="0" y="0"/>
            <a:chExt cx="1387872" cy="1387872"/>
          </a:xfrm>
        </p:grpSpPr>
        <p:sp>
          <p:nvSpPr>
            <p:cNvPr id="11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0291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" name="文本框 19"/>
          <p:cNvSpPr>
            <a:spLocks noChangeArrowheads="1"/>
          </p:cNvSpPr>
          <p:nvPr userDrawn="1"/>
        </p:nvSpPr>
        <p:spPr bwMode="auto">
          <a:xfrm>
            <a:off x="2876089" y="3000622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44269" y="2922373"/>
            <a:ext cx="4652128" cy="870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375" b="1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课时</a:t>
            </a:r>
            <a:r>
              <a:rPr lang="zh-CN" altLang="en-US" sz="3375" b="1" dirty="0" smtClean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四 课外</a:t>
            </a:r>
            <a:r>
              <a:rPr lang="zh-CN" altLang="en-US" sz="3375" b="1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古诗词鉴赏</a:t>
            </a:r>
            <a:endParaRPr lang="zh-CN" altLang="en-US" sz="3375" b="1" dirty="0">
              <a:solidFill>
                <a:srgbClr val="E44B42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2514" y="1503719"/>
            <a:ext cx="819694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艺术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技巧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诗歌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的艺术技巧包括的内容很多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常见的有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行文构思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修辞特点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表达方式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表现手法等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学习和积累一些诗歌鉴赏常有的艺术技巧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能够帮助我们提高诗歌阅读鉴赏力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正确表达出我们的鉴赏感受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修辞手法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拟人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设问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反问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借代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对偶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夸张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通感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用典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化用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互文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反复等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表达方式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议论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描写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抒情等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表现手法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直抒胸臆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借景抒情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托物言志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情景交融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以动衬静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虚实结合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乐景写哀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哀景写乐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白描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工笔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衬托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对比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想象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联想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照应等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7201" y="1503719"/>
            <a:ext cx="8437098" cy="4939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篇章结构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开门见山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曲笔入题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卒章显志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以景结情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以小见大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层层深入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过渡照应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伏笔铺垫等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思想感情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忧愁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惆怅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寂寞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伤感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孤独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烦闷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恬淡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闲适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欢乐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激愤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坚守节操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忧国忧民等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语言特点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浓墨重彩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惟妙惟肖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诗情画意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朗朗上口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富有哲理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淋漓尽致等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7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语言风格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行云流水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自然流畅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形神兼备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简洁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洗练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浅显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平淡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质朴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清新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淡雅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沉郁顿挫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苍凉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低沉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苍劲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舒缓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雄健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深厚等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8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作用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深化意境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深化主旨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意境深远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意境优美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意味深长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耐人寻味等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2514" y="1503719"/>
            <a:ext cx="8098971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三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语言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特点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清新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其特点是</a:t>
            </a:r>
            <a:r>
              <a:rPr lang="zh-CN" altLang="en-US" sz="2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用语新颖</a:t>
            </a:r>
            <a:r>
              <a:rPr lang="en-US" altLang="zh-CN" sz="2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不落俗套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清新一般是用在写景诗中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一般诗风比较亮丽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语言比较通俗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比喻新颖独到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包含着作者的喜悦之情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清新之风常见于山水田园诗人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平淡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或称质朴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其特点是选用确切的字眼</a:t>
            </a:r>
            <a:r>
              <a:rPr lang="zh-CN" altLang="en-US" sz="2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直接叙述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全用白描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不加修饰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显得真切深刻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平易近人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但平淡不等于简陋和寒伧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平淡不同于平庸与淡而无味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它是用语上的返璞归真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是将深厚的感情和丰富的思想用朴素的语言说出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富有情味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平淡而又细致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往往体现了作者的真功夫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401" y="1503719"/>
            <a:ext cx="8066315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绚丽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其特点是有</a:t>
            </a:r>
            <a:r>
              <a:rPr lang="zh-CN" altLang="en-US" sz="2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富丽的词藻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绚烂的文采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奇幻的情思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明快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其特点是</a:t>
            </a:r>
            <a:r>
              <a:rPr lang="zh-CN" altLang="en-US" sz="2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直接</a:t>
            </a:r>
            <a:r>
              <a:rPr lang="en-US" altLang="zh-CN" sz="2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明朗</a:t>
            </a:r>
            <a:r>
              <a:rPr lang="en-US" altLang="zh-CN" sz="2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爽快</a:t>
            </a:r>
            <a:r>
              <a:rPr lang="en-US" altLang="zh-CN" sz="2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泼辣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就是不绕弯子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一语道破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一语中的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含蓄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有时也称蕴藉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其特点是</a:t>
            </a:r>
            <a:r>
              <a:rPr lang="zh-CN" altLang="en-US" sz="2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意在言外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常常不是直接叙述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而是曲曲折折地倾诉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言在此而意在彼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或引而不发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或欲说还休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让读者去体味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简洁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其特点是</a:t>
            </a:r>
            <a:r>
              <a:rPr lang="zh-CN" altLang="en-US" sz="2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干净利落</a:t>
            </a:r>
            <a:r>
              <a:rPr lang="en-US" altLang="zh-CN" sz="2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言简意赅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7.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精练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要求用尽量少的语言去表达丰富的内容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用语要准确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生动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400" y="1503719"/>
            <a:ext cx="8088086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8.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生动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使用的词语将某种情景写得</a:t>
            </a:r>
            <a:r>
              <a:rPr lang="zh-CN" altLang="en-US" sz="2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活灵活现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9.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隽永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语意深长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耐人寻味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10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工丽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工”是对偶工整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丽”是有文采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自然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指不做作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不涂饰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不堆砌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3868" y="1514939"/>
            <a:ext cx="8086733" cy="4291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</a:t>
            </a:r>
            <a:r>
              <a:rPr lang="en-US" altLang="zh-CN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古诗词鉴赏的常见考点讲解</a:t>
            </a:r>
            <a:endParaRPr lang="zh-CN" altLang="en-US" sz="19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endParaRPr lang="en-US" altLang="zh-CN" sz="195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195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195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195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诗歌塑造了一个什么样的形象</a:t>
            </a: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195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诗歌形象有什么特点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解题思路</a:t>
            </a:r>
            <a:r>
              <a:rPr lang="en-US" altLang="zh-CN" sz="195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195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关注背景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知人论世</a:t>
            </a: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195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概括形象特点</a:t>
            </a: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195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体会写作意图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注意写作手法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回答时应包括三个要点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什么形象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形象特点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形象意义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76020" y="1993007"/>
            <a:ext cx="8515826" cy="480536"/>
            <a:chOff x="647" y="1608"/>
            <a:chExt cx="17881" cy="1009"/>
          </a:xfrm>
        </p:grpSpPr>
        <p:sp>
          <p:nvSpPr>
            <p:cNvPr id="4" name="矩形 3"/>
            <p:cNvSpPr/>
            <p:nvPr/>
          </p:nvSpPr>
          <p:spPr>
            <a:xfrm>
              <a:off x="647" y="1608"/>
              <a:ext cx="17881" cy="10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195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19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19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 </a:t>
              </a:r>
              <a:r>
                <a:rPr lang="zh-CN" altLang="en-US" sz="19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分析</a:t>
              </a:r>
              <a:r>
                <a:rPr lang="zh-CN" altLang="en-US" sz="19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诗歌的</a:t>
              </a:r>
              <a:r>
                <a:rPr lang="zh-CN" altLang="en-US" sz="19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形象</a:t>
              </a:r>
              <a:endParaRPr lang="zh-CN" altLang="en-US" sz="195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95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4753" y="2020841"/>
            <a:ext cx="8119390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诗歌营造了一种怎样的意境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诗歌描绘了一幅怎样的画面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诗歌表达了诗人什么样的思想感情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解题思路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所谓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意境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是指抒情性作品中呈现的那种情景交融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虚实相生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活跃着生命律动的韵味无穷的诗意空间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它包括景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境三个方面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6907" y="1584398"/>
            <a:ext cx="8021143" cy="511016"/>
            <a:chOff x="647" y="1608"/>
            <a:chExt cx="17881" cy="1073"/>
          </a:xfrm>
        </p:grpSpPr>
        <p:sp>
          <p:nvSpPr>
            <p:cNvPr id="4" name="矩形 3"/>
            <p:cNvSpPr/>
            <p:nvPr/>
          </p:nvSpPr>
          <p:spPr>
            <a:xfrm>
              <a:off x="647" y="1608"/>
              <a:ext cx="17881" cy="10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10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10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 </a:t>
              </a:r>
              <a:r>
                <a:rPr lang="zh-CN" altLang="en-US" sz="210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理解</a:t>
              </a:r>
              <a:r>
                <a:rPr lang="zh-CN" altLang="en-US" sz="210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诗歌的意境</a:t>
              </a:r>
              <a:endParaRPr lang="zh-CN" altLang="en-US" sz="210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95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400" y="1492633"/>
            <a:ext cx="8251372" cy="4592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95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195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195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）描绘诗歌中展现的</a:t>
            </a:r>
            <a:r>
              <a:rPr lang="zh-CN" altLang="en-US" sz="195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图景画面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抓住诗中的主要景物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用自己的语言描绘画面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描绘时一要忠实于诗歌原文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二要用自己的联想和想象加以再创造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语言要有诗意</a:t>
            </a: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195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）概括景物所营造的</a:t>
            </a:r>
            <a:r>
              <a:rPr lang="zh-CN" altLang="en-US" sz="195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氛围特点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一般用两个双音节词表述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例如孤寂冷清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恬静优美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雄浑壮阔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萧瑟凄凉等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注意要恰切地吻合景物的特点和情调</a:t>
            </a: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195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）分析作者的</a:t>
            </a:r>
            <a:r>
              <a:rPr lang="zh-CN" altLang="en-US" sz="195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思想感情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一般可表述为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愉悦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欢快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激动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沉痛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悲愤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哀伤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赞美之情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仰慕之情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惜别之情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依恋之情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豪迈之情等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但切忌空洞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要答具体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如只答“表达了诗人哀伤之情”是不够的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还应答出为什么而“哀伤”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4753" y="2020840"/>
            <a:ext cx="8086733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分析诗句的思想感情或内涵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评价诗歌的思想感情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概括诗歌的主题思想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归纳诗歌的思想内容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阐述诗歌所表达的观点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态度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主张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6907" y="1584398"/>
            <a:ext cx="8515826" cy="511016"/>
            <a:chOff x="647" y="1608"/>
            <a:chExt cx="17881" cy="1073"/>
          </a:xfrm>
        </p:grpSpPr>
        <p:sp>
          <p:nvSpPr>
            <p:cNvPr id="4" name="矩形 3"/>
            <p:cNvSpPr/>
            <p:nvPr/>
          </p:nvSpPr>
          <p:spPr>
            <a:xfrm>
              <a:off x="647" y="1608"/>
              <a:ext cx="17881" cy="10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10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10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3 </a:t>
              </a:r>
              <a:r>
                <a:rPr lang="zh-CN" altLang="en-US" sz="210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把握</a:t>
              </a:r>
              <a:r>
                <a:rPr lang="zh-CN" altLang="en-US" sz="210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诗歌的主题（情感）</a:t>
              </a:r>
              <a:endParaRPr lang="zh-CN" altLang="en-US" sz="210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95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2514" y="1494912"/>
            <a:ext cx="8109858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解题思路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评价思想内容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首先必须明确诗歌的表层意思与深刻意义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把握诗歌的主旨和思想倾向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要立足于诗歌形象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语言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表达技巧的赏析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做到全面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准确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深入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客观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恰如其分地进行评价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不犯“拔高”或“套用”的毛病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更不要出现言不及意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似是而非的问题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要努力忠于原诗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做到言之成理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言之有据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一是</a:t>
            </a:r>
            <a:r>
              <a:rPr lang="zh-CN" altLang="en-US" sz="2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塑造的形象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二是</a:t>
            </a:r>
            <a:r>
              <a:rPr lang="zh-CN" altLang="en-US" sz="2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作者的情感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三是</a:t>
            </a:r>
            <a:r>
              <a:rPr lang="zh-CN" altLang="en-US" sz="2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作品的思想意义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表述句式为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这首诗描绘（表现）了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••••••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画面（或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描绘了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••••••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景物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营造了一种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••••••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氛围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塑造了一个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••••••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形象）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表达（抒发）了作者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••••••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的思想感情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400" y="1503719"/>
            <a:ext cx="8098972" cy="3726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</a:t>
            </a:r>
            <a:r>
              <a:rPr lang="en-US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古诗词重点知识讲解</a:t>
            </a:r>
            <a:endParaRPr lang="zh-CN" altLang="en-US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</a:t>
            </a:r>
            <a:r>
              <a:rPr lang="en-US" altLang="zh-CN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题材内容与主旨</a:t>
            </a:r>
            <a:r>
              <a:rPr lang="zh-CN" altLang="en-US" sz="225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情感</a:t>
            </a:r>
            <a:endParaRPr lang="en-US" altLang="zh-CN" sz="225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5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25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咏物抒怀类</a:t>
            </a:r>
            <a:r>
              <a:rPr lang="en-US" altLang="zh-CN" sz="225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以自然景物为描写对象</a:t>
            </a:r>
            <a:r>
              <a:rPr lang="en-US" altLang="zh-CN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抓住其局部特征着意描摹</a:t>
            </a:r>
            <a:r>
              <a:rPr lang="en-US" altLang="zh-CN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运用</a:t>
            </a:r>
            <a:r>
              <a:rPr lang="zh-CN" altLang="en-US" sz="2250" dirty="0" smtClean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托物言志</a:t>
            </a:r>
            <a:r>
              <a:rPr lang="en-US" altLang="zh-CN" sz="2250" dirty="0" smtClean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250" dirty="0" smtClean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借物抒情</a:t>
            </a:r>
            <a:r>
              <a:rPr lang="zh-CN" altLang="en-US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的手法</a:t>
            </a:r>
            <a:r>
              <a:rPr lang="en-US" altLang="zh-CN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表达某种精神或品格</a:t>
            </a:r>
            <a:r>
              <a:rPr lang="en-US" altLang="zh-CN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常用比喻</a:t>
            </a:r>
            <a:r>
              <a:rPr lang="en-US" altLang="zh-CN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象征</a:t>
            </a:r>
            <a:r>
              <a:rPr lang="en-US" altLang="zh-CN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拟人</a:t>
            </a:r>
            <a:r>
              <a:rPr lang="en-US" altLang="zh-CN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对比等修辞</a:t>
            </a:r>
            <a:r>
              <a:rPr lang="en-US" altLang="zh-CN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常见意象有</a:t>
            </a:r>
            <a:r>
              <a:rPr lang="en-US" altLang="zh-CN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芭蕉</a:t>
            </a:r>
            <a:r>
              <a:rPr lang="en-US" altLang="zh-CN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梧桐</a:t>
            </a:r>
            <a:r>
              <a:rPr lang="en-US" altLang="zh-CN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梅花</a:t>
            </a:r>
            <a:r>
              <a:rPr lang="en-US" altLang="zh-CN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松柏</a:t>
            </a:r>
            <a:r>
              <a:rPr lang="en-US" altLang="zh-CN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杜鹃（子规）</a:t>
            </a:r>
            <a:r>
              <a:rPr lang="en-US" altLang="zh-CN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乌鸦</a:t>
            </a:r>
            <a:r>
              <a:rPr lang="en-US" altLang="zh-CN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鸿雁</a:t>
            </a:r>
            <a:r>
              <a:rPr lang="en-US" altLang="zh-CN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月亮</a:t>
            </a:r>
            <a:r>
              <a:rPr lang="en-US" altLang="zh-CN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草木等</a:t>
            </a:r>
            <a:r>
              <a:rPr lang="en-US" altLang="zh-CN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例如王安石的</a:t>
            </a:r>
            <a:r>
              <a:rPr lang="en-US" altLang="zh-CN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梅花</a:t>
            </a:r>
            <a:r>
              <a:rPr lang="en-US" altLang="zh-CN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》,</a:t>
            </a:r>
            <a:r>
              <a:rPr lang="zh-CN" altLang="en-US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郑燮的</a:t>
            </a:r>
            <a:r>
              <a:rPr lang="en-US" altLang="zh-CN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竹石</a:t>
            </a:r>
            <a:r>
              <a:rPr lang="en-US" altLang="zh-CN" sz="22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》｡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3868" y="2020840"/>
            <a:ext cx="8108504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诗歌在语言上有何特色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诗歌具有怎样的语言风格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试谈谈诗歌的语言艺术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解题思路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要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抓住整首诗表现出来的语言风格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一般可表述为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清新自然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朴实无华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华美绚丽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明白晓畅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多用口语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委婉含蓄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雄浑豪放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笔调婉约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简练生动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有节奏感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有音乐美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有艺术感染力等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76022" y="1584398"/>
            <a:ext cx="8010389" cy="511016"/>
            <a:chOff x="647" y="1608"/>
            <a:chExt cx="17881" cy="1073"/>
          </a:xfrm>
        </p:grpSpPr>
        <p:sp>
          <p:nvSpPr>
            <p:cNvPr id="4" name="矩形 3"/>
            <p:cNvSpPr/>
            <p:nvPr/>
          </p:nvSpPr>
          <p:spPr>
            <a:xfrm>
              <a:off x="647" y="1608"/>
              <a:ext cx="17881" cy="10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10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10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4 </a:t>
              </a:r>
              <a:r>
                <a:rPr lang="zh-CN" altLang="en-US" sz="210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品味</a:t>
              </a:r>
              <a:r>
                <a:rPr lang="zh-CN" altLang="en-US" sz="210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诗歌的风格</a:t>
              </a:r>
              <a:endParaRPr lang="zh-CN" altLang="en-US" sz="210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95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4286" y="1492632"/>
            <a:ext cx="8088087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）用一两个词准确点明语言特色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）用诗歌中有关语句具体分析这种特色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）指出这些诗句表现了作者怎样的思想感情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表述句式为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通过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••••••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（某个字或词）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描绘了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••••••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的情境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表达了诗人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••••••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的心情（思想感情）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3868" y="2020841"/>
            <a:ext cx="8097618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品味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诗歌中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字词或句子的妙处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解题思路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品味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字词时不能把该字词孤立起来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要放回句中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反复朗读体会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）揭示该字词在句中的</a:t>
            </a:r>
            <a:r>
              <a:rPr lang="zh-CN" altLang="en-US" sz="2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含义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）展开联想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把该字放回原句中描述特点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76021" y="1584398"/>
            <a:ext cx="7999634" cy="511016"/>
            <a:chOff x="647" y="1608"/>
            <a:chExt cx="17881" cy="1073"/>
          </a:xfrm>
        </p:grpSpPr>
        <p:sp>
          <p:nvSpPr>
            <p:cNvPr id="4" name="矩形 3"/>
            <p:cNvSpPr/>
            <p:nvPr/>
          </p:nvSpPr>
          <p:spPr>
            <a:xfrm>
              <a:off x="647" y="1608"/>
              <a:ext cx="17881" cy="10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10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10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5 </a:t>
              </a:r>
              <a:r>
                <a:rPr lang="zh-CN" altLang="en-US" sz="210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品</a:t>
              </a:r>
              <a:r>
                <a:rPr lang="zh-CN" altLang="en-US" sz="210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析词句的妙处</a:t>
              </a:r>
              <a:endParaRPr lang="zh-CN" altLang="en-US" sz="210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95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1628" y="1492631"/>
            <a:ext cx="8098972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）点出该字烘托了怎样的意境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或塑造了怎样的人物形象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或表达了怎样的情感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品味句子一般可从两方面回答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一是从内容方面考虑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该句主要描写了什么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表达了怎样的思想感情或有怎样的寓意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二是从形式方面思考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指出其表达技巧及效果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或者分析句中的语言特点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3868" y="2020841"/>
            <a:ext cx="8097618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诗歌运用了何种表现手法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请分析诗歌的表达技巧（或“艺术手法”等）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作者是怎样抒发自己的情感的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有什么效果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76021" y="1584398"/>
            <a:ext cx="7999634" cy="511016"/>
            <a:chOff x="647" y="1608"/>
            <a:chExt cx="17881" cy="1073"/>
          </a:xfrm>
        </p:grpSpPr>
        <p:sp>
          <p:nvSpPr>
            <p:cNvPr id="4" name="矩形 3"/>
            <p:cNvSpPr/>
            <p:nvPr/>
          </p:nvSpPr>
          <p:spPr>
            <a:xfrm>
              <a:off x="647" y="1608"/>
              <a:ext cx="17881" cy="10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10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10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6 </a:t>
              </a:r>
              <a:r>
                <a:rPr lang="zh-CN" altLang="en-US" sz="210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分析</a:t>
              </a:r>
              <a:r>
                <a:rPr lang="zh-CN" altLang="en-US" sz="210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诗歌的表现手法</a:t>
              </a:r>
              <a:endParaRPr lang="zh-CN" altLang="en-US" sz="210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95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399" y="1492632"/>
            <a:ext cx="8164286" cy="4711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解题思路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分析表达技巧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就是分析</a:t>
            </a:r>
            <a:r>
              <a:rPr lang="zh-CN" altLang="en-US" sz="2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作者表达思想感情的方法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要准确答题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必须熟悉常用的一些表现手法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表现手法分抒情方式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描写方式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修辞手法三大类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常用抒情方式有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直接抒情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间接抒情（借景抒情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情景交融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移情于景）等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常用的描写方法有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正面描写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侧面描写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动静结合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虚实结合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化静为动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对比烘托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此外还有用典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象征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托物言志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类比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衬托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想象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托物起兴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联想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渲染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悬念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欲扬先抑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以小见大等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）准确指出用了何种手法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）结合原句阐释为什么使用了这种手法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）指出这种手法有效传达出作者怎样的感情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44269" y="2922373"/>
            <a:ext cx="4652128" cy="870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375" b="1" dirty="0" smtClean="0">
                <a:solidFill>
                  <a:srgbClr val="02918B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课堂变式练</a:t>
            </a:r>
            <a:endParaRPr lang="zh-CN" altLang="en-US" sz="3375" b="1" dirty="0">
              <a:solidFill>
                <a:srgbClr val="02918B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399" y="1517700"/>
            <a:ext cx="8088086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阅读下面古诗词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回答问题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闻王昌龄左迁龙标遥有此寄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李白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杨花落尽子规啼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闻道龙标过五溪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我寄愁心与明月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随君直到夜郎西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399" y="1495929"/>
            <a:ext cx="8088086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诗人在诗的开头选取了哪两个意象写景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有什么作用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选取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了“杨花”与“子规”两个意象</a:t>
            </a: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1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点明了暮春时令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点明主旨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营造悲凉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伤感的气氛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杨花象征离别与漂泊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子规啼声悲哀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表达了作者对故友贬谪遭遇的悲痛之情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｡)</a:t>
            </a:r>
            <a:endParaRPr lang="en-US" altLang="zh-CN" sz="2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399" y="1495929"/>
            <a:ext cx="8088086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任选一个角度赏析“我寄愁心与明月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随君直到夜郎西”两句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r>
              <a:rPr lang="zh-CN" altLang="en-US" sz="21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修辞与情感角度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运用拟人的修辞手法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将月亮人格化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赋予了明月人的情感色彩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示例二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想象角度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诗人通过丰富的想象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把明月当作善解人意的知心人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把自己对朋友的怀念和同情带到夜郎西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生动形象地表达了诗人的忧愁和无奈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以及对友人的关心与牵挂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示例三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情景交融角度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情景交融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把明月之景与对朋友的思念之情交融在一起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表达自己对朋友的怀念和同情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｡)</a:t>
            </a:r>
            <a:endParaRPr lang="en-US" altLang="zh-CN" sz="2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2514" y="1503719"/>
            <a:ext cx="8098971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思乡怀人类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古人行旅在外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常有思怀之情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或羁旅之思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或故乡之思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或亲友之思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这类诗歌主要借助悲凉萧瑟的意象传达作者内心的感伤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常见意象有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鸿雁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明月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佳节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羌笛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关山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信等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例如李白的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春夜洛城闻笛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》,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崔颢的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黄鹤楼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》｡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399" y="1517700"/>
            <a:ext cx="8088086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阅读下面古诗词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回答问题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天净沙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秋思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马致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远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枯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藤老树昏鸦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小桥流水人家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古道西风瘦马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夕阳西下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断肠人在天涯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399" y="1495929"/>
            <a:ext cx="8088086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枯藤老树昏鸦”和“小桥流水人家”是两种完全不同的画面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放在一起和谐吗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请说明理由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和谐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因为诗人将哀景和乐景放在一起形成了鲜明的对比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反衬了“天涯”人的思乡情绪</a:t>
            </a:r>
            <a:r>
              <a:rPr lang="en-US" altLang="zh-CN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｡)</a:t>
            </a:r>
            <a:endParaRPr lang="en-US" altLang="zh-CN" sz="2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这首小令在写法上有什么特点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运用了寓情于景的写作手法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作者选用“枯藤”“老树”“昏鸦”“古道”“西风”“瘦马”和西下的“夕阳”等景物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将“断肠人”的情感寓于其中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充分表达了诗人漂泊天涯的孤寂愁苦之情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｡)</a:t>
            </a:r>
            <a:endParaRPr lang="en-US" altLang="zh-CN" sz="2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399" y="1517700"/>
            <a:ext cx="8088086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阅读下面古诗词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回答问题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游山西村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陆游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莫笑农家腊酒浑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丰年留客足鸡豚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山重水复疑无路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柳暗花明又一村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箫鼓追随春社近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衣冠简朴古风存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从今若许闲乘月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拄杖无时夜叩门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399" y="1495929"/>
            <a:ext cx="8088086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诗中一个</a:t>
            </a:r>
            <a:r>
              <a:rPr lang="zh-CN" altLang="en-US" sz="21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1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1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字表达了农家款待客人尽其所有的盛情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</a:t>
            </a:r>
            <a:r>
              <a:rPr lang="zh-CN" altLang="en-US" sz="21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    ”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字写出了曲折多变的景色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点明这变化的景色是作者的主观感受所致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95503" y="1550357"/>
            <a:ext cx="4495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足</a:t>
            </a:r>
            <a:endParaRPr lang="zh-CN" altLang="en-US" sz="2100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0839" y="2061468"/>
            <a:ext cx="4495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疑</a:t>
            </a:r>
            <a:endParaRPr lang="zh-CN" altLang="en-US" sz="21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399" y="1495929"/>
            <a:ext cx="8088086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下列对这首诗的赏析有误的一项是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)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全诗紧扣一个“游”字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描绘了优美的农村风光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充满了浓郁的生活气息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二句写出了丰收的年景和农民热情好客的淳朴品性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六句描绘乡村春社前夕的热闹情景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古风存”盛赞了他们性格的淳厚质朴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七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八句写主观心境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山西村夜晚中的景色更美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我若有时间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定在晚上乘月色出游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02683" y="1495929"/>
            <a:ext cx="375920" cy="575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399" y="1517700"/>
            <a:ext cx="8088086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阅读下面古诗词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回答问题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己亥杂诗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其五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龚自珍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浩荡离愁白日斜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吟鞭东指即天涯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落红不是无情物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化作春泥更护花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399" y="1495929"/>
            <a:ext cx="8088086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这首诗写了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</a:t>
            </a:r>
            <a:r>
              <a:rPr lang="en-US" altLang="zh-CN" sz="21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	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表现了作者虽然辞官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</a:t>
            </a:r>
            <a:r>
              <a:rPr lang="en-US" altLang="zh-CN" sz="21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				  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表达了他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1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68388" y="1594346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离京的感受</a:t>
            </a:r>
            <a:endParaRPr lang="zh-CN" altLang="en-US" sz="2100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3399" y="2033810"/>
            <a:ext cx="36499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仍然会关心国家的前途和命运</a:t>
            </a:r>
            <a:endParaRPr lang="zh-CN" altLang="en-US" sz="2100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51714" y="2041635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爱国热忱</a:t>
            </a:r>
            <a:endParaRPr lang="zh-CN" altLang="en-US" sz="21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399" y="1495929"/>
            <a:ext cx="8088086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下列对这首诗的理解不正确的一项是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)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诗的前两句抒情叙事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在无限感慨中表现出豪放洒脱的气概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用“浩荡”修饰离愁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写离愁之苦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用“天涯”映衬离愁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写离愁之多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诗的后两句以花为喻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表明自己的心志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在形象的比喻中融入议论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D.“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化作春泥更护花”一句现常用来赞美老一辈对下一代的关心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爱护和奉献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63940" y="1495929"/>
            <a:ext cx="361315" cy="575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399" y="1495929"/>
            <a:ext cx="8088086" cy="4291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阅读下面古诗词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回答问题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观沧海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曹操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东临碣石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以观沧海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水何澹澹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山岛竦峙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树木丛生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百草丰茂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秋风萧瑟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洪波涌起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日月之行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若出其中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星汉灿烂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若出其里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幸甚至哉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歌以咏志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399" y="1495929"/>
            <a:ext cx="8088086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下列对诗的理解和分析不正确的一项是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)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A.“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东临碣石”中的“临”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写诗人登高观沧海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起笔气势不凡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B.“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水何澹澹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山岛竦峙”用动静结合的手法描写水波和山岛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诗中描写了萧瑟的秋风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汹涌的波涛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营造了悲凉伤感的意境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本诗寓情于景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体现了诗人博大的胸襟和建功立业的豪迈情怀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59883" y="1495929"/>
            <a:ext cx="361315" cy="575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2514" y="1503719"/>
            <a:ext cx="8098971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送赠友别类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离别是中国人的特殊情结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古人常设亭送别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摆酒饯别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吟诗话别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因此送别诗歌成了古典诗歌的永恒主题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诗人通过</a:t>
            </a:r>
            <a:r>
              <a:rPr lang="zh-CN" altLang="en-US" sz="2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托物寓情</a:t>
            </a:r>
            <a:r>
              <a:rPr lang="en-US" altLang="zh-CN" sz="2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寄情于景</a:t>
            </a:r>
            <a:r>
              <a:rPr lang="en-US" altLang="zh-CN" sz="2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情景交融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的手法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将深深的惜别和伤感之意表现得淋漓尽致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常见意象有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杨柳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骊歌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长亭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南浦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驿站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渡口等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此类诗歌有的是谢别之意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例如李白的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赠汪伦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有的是离愁之感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例如王维的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送元二使安西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有的是劝勉之情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例如王勃的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送杜少府之任蜀州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399" y="1495929"/>
            <a:ext cx="8088086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请你展开合理的想象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用生动形象的语言把“秋风萧瑟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洪波涌起”所表现的画面描述出来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r>
              <a:rPr lang="en-US" altLang="zh-CN" sz="21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树木凋零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秋风阵阵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呼呼作响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诗人站在辽阔的大海边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面对波涛汹涌的大海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心潮与大海一起涌动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感慨万千</a:t>
            </a:r>
            <a:r>
              <a:rPr lang="en-US" altLang="zh-CN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｡)</a:t>
            </a:r>
            <a:endParaRPr lang="en-US" altLang="zh-CN" sz="2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78922" y="2575973"/>
            <a:ext cx="7608940" cy="1650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375" b="1" dirty="0">
                <a:solidFill>
                  <a:srgbClr val="F473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请完成</a:t>
            </a:r>
            <a:r>
              <a:rPr lang="en-US" altLang="zh-CN" sz="3375" b="1" dirty="0">
                <a:solidFill>
                  <a:srgbClr val="F473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375" b="1" dirty="0">
                <a:solidFill>
                  <a:srgbClr val="F473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练测本</a:t>
            </a:r>
            <a:r>
              <a:rPr lang="en-US" altLang="zh-CN" sz="3375" b="1" dirty="0">
                <a:solidFill>
                  <a:srgbClr val="F473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375" b="1" dirty="0">
                <a:solidFill>
                  <a:srgbClr val="F473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3375" b="1" dirty="0" smtClean="0">
                <a:solidFill>
                  <a:srgbClr val="F473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3375" b="1" dirty="0" smtClean="0">
              <a:solidFill>
                <a:srgbClr val="F473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375" b="1" dirty="0" smtClean="0">
                <a:solidFill>
                  <a:srgbClr val="F473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375" b="1" dirty="0">
                <a:solidFill>
                  <a:srgbClr val="F473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考点过关</a:t>
            </a:r>
            <a:r>
              <a:rPr lang="zh-CN" altLang="en-US" sz="3375" b="1" dirty="0" smtClean="0">
                <a:solidFill>
                  <a:srgbClr val="F473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训练二十一</a:t>
            </a:r>
            <a:r>
              <a:rPr lang="en-US" altLang="zh-CN" sz="3375" b="1" dirty="0">
                <a:solidFill>
                  <a:srgbClr val="F473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3375" b="1" dirty="0">
                <a:solidFill>
                  <a:srgbClr val="F473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二十二</a:t>
            </a:r>
            <a:r>
              <a:rPr lang="en-US" altLang="zh-CN" sz="3375" b="1" dirty="0">
                <a:solidFill>
                  <a:srgbClr val="F473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3375" b="1" dirty="0">
                <a:solidFill>
                  <a:srgbClr val="F473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二十三</a:t>
            </a:r>
            <a:r>
              <a:rPr lang="zh-CN" altLang="en-US" sz="3375" b="1" dirty="0" smtClean="0">
                <a:solidFill>
                  <a:srgbClr val="F473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en-US" altLang="zh-CN" sz="3375" b="1" dirty="0">
              <a:solidFill>
                <a:srgbClr val="F473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400" y="1503719"/>
            <a:ext cx="8077200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山水田园类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南朝谢灵运开山水诗先河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东晋陶渊明开田园诗先河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到唐代发展为山水田园诗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代表人物是王维和孟浩然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此类诗歌以描写自然风光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农村景物和隐逸生活为主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表达出对山水风光和田园生活的喜爱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或不与世俗同流合污的高洁品格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常见意象有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田园风光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农家生活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花香鸟语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山水草木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莺歌燕舞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蛙声等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例如陶渊明的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归园田居（其五）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孟浩然的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过故人庄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400" y="1503719"/>
            <a:ext cx="8077200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5.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边塞征战类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盛唐时期</a:t>
            </a:r>
            <a:r>
              <a:rPr lang="zh-CN" altLang="en-US" sz="2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积极用世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的时代气氛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催生了边关奇情壮丽的边塞诗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代表人物是高适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岑参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王昌龄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这类诗歌通过对军旅生活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边塞风光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战争场面的描写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抒发了对建功立业的渴望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山河沦丧的痛苦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久居边关的乡愁和报国无门的怨愤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常见意象有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羌笛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塞下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边城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烽火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关山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大漠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楼兰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沙场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月等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例如王维的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使至塞上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范仲淹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渔家傲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秋思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400" y="1503719"/>
            <a:ext cx="8088086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6.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怀古咏史类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这类诗歌往往将史实与现实结合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通过对历史事件的陈述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历史人物的议论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历史陈迹的描绘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用以讽刺当朝统治的黑暗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或抒发个人的沧桑之感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有怀古惜今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借古讽今的作用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常见意象有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遗迹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长城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楼兰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吴钩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明月等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例如杜牧的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赤壁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泊秦淮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张养浩的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山坡羊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潼关怀古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400" y="1503719"/>
            <a:ext cx="8088086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7.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哀怨类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哀怨之作分为“宫怨”“闺怨”“春怨”等几类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主要以女性的口吻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表现对征夫的思念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对战争的厌恶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对易逝青春的哀怨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表达对自由和幸福生活的向往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常见意象有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寒蝉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烛光等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例如温庭筠的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望江南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李清照的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武陵春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》｡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8.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即事感怀类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就是针对</a:t>
            </a:r>
            <a:r>
              <a:rPr lang="zh-CN" altLang="en-US" sz="2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某件事情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或</a:t>
            </a:r>
            <a:r>
              <a:rPr lang="zh-CN" altLang="en-US" sz="2100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某个场景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生发感慨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常见的有怀亲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送友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思乡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赠别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人生感悟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闲情逸趣等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常见意象有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四季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风雨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阴晴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夕阳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落花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流水等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例如杜甫的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望岳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茅屋为秋风所破歌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朱熹的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观书有感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400" y="1503719"/>
            <a:ext cx="8088086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9.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哲理类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顾名思义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表现作者的哲学观点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反映哲学道理的诗歌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此类诗歌将抽象的哲理蕴含在鲜明直观的景象当中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深沉而含蓄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例如杨万里的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过松源晨炊漆公店（其五）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朱熹的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观书有感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》｡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10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爱国忧民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类：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这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类诗歌抒发山河沦丧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归家无望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表达对国家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民族前途命运的担忧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抒发为国捐躯的豪情壮志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为国效力的奉献精神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常见意象有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山河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九州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秋风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夕阳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王师等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例如杜甫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春望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龚自珍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己亥杂诗（其五）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5671</Words>
  <Application>WPS 演示</Application>
  <PresentationFormat>在屏幕上显示</PresentationFormat>
  <Paragraphs>222</Paragraphs>
  <Slides>41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Arial</vt:lpstr>
      <vt:lpstr>宋体</vt:lpstr>
      <vt:lpstr>Wingdings</vt:lpstr>
      <vt:lpstr>Calibri</vt:lpstr>
      <vt:lpstr>Times New Roman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2020-02-24T04:59:26Z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