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343" r:id="rId3"/>
    <p:sldId id="338" r:id="rId4"/>
    <p:sldId id="340" r:id="rId5"/>
    <p:sldId id="259" r:id="rId6"/>
    <p:sldId id="304" r:id="rId7"/>
    <p:sldId id="342" r:id="rId8"/>
    <p:sldId id="260" r:id="rId9"/>
    <p:sldId id="337" r:id="rId10"/>
    <p:sldId id="341" r:id="rId11"/>
    <p:sldId id="263" r:id="rId12"/>
    <p:sldId id="264" r:id="rId13"/>
    <p:sldId id="308" r:id="rId14"/>
    <p:sldId id="330" r:id="rId15"/>
    <p:sldId id="331" r:id="rId16"/>
    <p:sldId id="336" r:id="rId17"/>
    <p:sldId id="270" r:id="rId18"/>
    <p:sldId id="332" r:id="rId19"/>
    <p:sldId id="271" r:id="rId20"/>
    <p:sldId id="315" r:id="rId21"/>
    <p:sldId id="32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66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65" d="100"/>
          <a:sy n="65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D5CCDD7-6885-4367-AECD-7CCB9CA7710E}" type="datetimeFigureOut">
              <a:rPr lang="zh-CN" altLang="en-US" smtClean="0"/>
              <a:pPr/>
              <a:t>2019-10-3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0761D37-E941-45DC-825E-E4C1BBB38F8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69561" cy="30429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8332839" y="250412"/>
            <a:ext cx="35393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致 云 雀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15337" y="159251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雪莱</a:t>
            </a:r>
            <a:endParaRPr lang="zh-CN" altLang="en-US" sz="36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6012" y="2521974"/>
            <a:ext cx="5532181" cy="4085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26" y="250723"/>
            <a:ext cx="3843400" cy="1319315"/>
          </a:xfrm>
          <a:prstGeom prst="rect">
            <a:avLst/>
          </a:prstGeom>
        </p:spPr>
      </p:pic>
      <p:sp>
        <p:nvSpPr>
          <p:cNvPr id="3" name="标题 1"/>
          <p:cNvSpPr txBox="1"/>
          <p:nvPr/>
        </p:nvSpPr>
        <p:spPr bwMode="auto">
          <a:xfrm>
            <a:off x="1593190" y="294969"/>
            <a:ext cx="2964062" cy="1083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zh-CN" altLang="en-US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课文探究</a:t>
            </a:r>
            <a:endParaRPr lang="zh-CN" altLang="en-US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967316" y="2266655"/>
            <a:ext cx="9646029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第</a:t>
            </a: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节诗以一声</a:t>
            </a: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喜悦的问候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开篇，欢声赞美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云雀这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快乐的精灵不事雕琢的天籁，为全诗定下</a:t>
            </a:r>
            <a:r>
              <a:rPr lang="zh-CN" altLang="en-US" sz="24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诚挚热切</a:t>
            </a: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的抒情基调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949415" y="1422554"/>
            <a:ext cx="9646029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节诗有怎样的作用？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934171" y="4364396"/>
            <a:ext cx="9646029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indent="575945" algn="just" eaLnBrk="1" hangingPunct="1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里以一个形象的</a:t>
            </a: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“烈火的轻云”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描写云雀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不断向上、边飞边鸣的飒爽神姿，亦是</a:t>
            </a:r>
            <a:r>
              <a:rPr lang="zh-CN" altLang="en-US" sz="24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诗人蔑视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地面（黑暗现实），</a:t>
            </a: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追求光明与真理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勇于</a:t>
            </a:r>
            <a:r>
              <a:rPr lang="zh-CN" altLang="en-US" sz="24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献身</a:t>
            </a: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理想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的精神写照。</a:t>
            </a:r>
          </a:p>
        </p:txBody>
      </p:sp>
      <p:sp>
        <p:nvSpPr>
          <p:cNvPr id="11" name="矩形 10"/>
          <p:cNvSpPr/>
          <p:nvPr/>
        </p:nvSpPr>
        <p:spPr>
          <a:xfrm>
            <a:off x="960515" y="3446553"/>
            <a:ext cx="9646029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试分析第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节中的修辞手法及其作用。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67801" y="429994"/>
            <a:ext cx="9909392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节有什么作用？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5064" y="1498825"/>
            <a:ext cx="9941665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indent="575945"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承上启下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，描写云雀升上晴空迎接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朝阳的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动作和一系列欢快明朗的形象，感染读者的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又把读者的思绪引回云雀的歌声。</a:t>
            </a:r>
          </a:p>
        </p:txBody>
      </p:sp>
      <p:sp>
        <p:nvSpPr>
          <p:cNvPr id="4" name="矩形 3"/>
          <p:cNvSpPr/>
          <p:nvPr/>
        </p:nvSpPr>
        <p:spPr>
          <a:xfrm>
            <a:off x="967801" y="2907903"/>
            <a:ext cx="9909392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分析第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节有怎样的表达效果。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5064" y="3843998"/>
            <a:ext cx="9941665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hlink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indent="575945" algn="just">
              <a:lnSpc>
                <a:spcPct val="150000"/>
              </a:lnSpc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这两个诗节赞颂云雀歌声之美，诗人运用</a:t>
            </a: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通感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修辞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，以星光的利箭、明月的清辉之类</a:t>
            </a: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视觉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</a:t>
            </a:r>
            <a:r>
              <a:rPr lang="zh-CN" altLang="en-US" sz="2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描绘</a:t>
            </a:r>
            <a:r>
              <a:rPr lang="zh-CN" altLang="en-US" sz="24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听觉</a:t>
            </a: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上的优美感受，化抽象为具体。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1665" y="572404"/>
            <a:ext cx="111497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节四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节诗，表达了诗人怎样的观点和追求？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89662" y="1974845"/>
            <a:ext cx="10767232" cy="3247877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575945"/>
            <a:r>
              <a:rPr lang="zh-CN" altLang="en-US" sz="2800" dirty="0"/>
              <a:t>雪莱认为诗人应以值得关注而未曾留意过的</a:t>
            </a:r>
            <a:r>
              <a:rPr lang="zh-CN" altLang="en-US" sz="2800" dirty="0" smtClean="0"/>
              <a:t>希望</a:t>
            </a:r>
            <a:r>
              <a:rPr lang="zh-CN" altLang="en-US" sz="2800" dirty="0"/>
              <a:t>和忧虑去唤醒和传达人与人之间的同情。</a:t>
            </a:r>
            <a:r>
              <a:rPr lang="zh-CN" altLang="en-US" sz="2800" dirty="0" smtClean="0"/>
              <a:t>但是</a:t>
            </a:r>
            <a:r>
              <a:rPr lang="zh-CN" altLang="en-US" sz="2800" dirty="0"/>
              <a:t>诗人的</a:t>
            </a:r>
            <a:r>
              <a:rPr lang="zh-CN" altLang="en-US" sz="2800" dirty="0">
                <a:solidFill>
                  <a:srgbClr val="FF0000"/>
                </a:solidFill>
              </a:rPr>
              <a:t>博爱思想不为现实所容、不被同胞</a:t>
            </a:r>
            <a:r>
              <a:rPr lang="zh-CN" altLang="en-US" sz="2800" dirty="0" smtClean="0">
                <a:solidFill>
                  <a:srgbClr val="FF0000"/>
                </a:solidFill>
              </a:rPr>
              <a:t>理解</a:t>
            </a:r>
            <a:r>
              <a:rPr lang="zh-CN" altLang="en-US" sz="2800" dirty="0"/>
              <a:t>，正如云雀像身居闺阁的高贵少女为爱所苦</a:t>
            </a:r>
            <a:r>
              <a:rPr lang="zh-CN" altLang="en-US" sz="2800" dirty="0" smtClean="0"/>
              <a:t>。诗人</a:t>
            </a:r>
            <a:r>
              <a:rPr lang="zh-CN" altLang="en-US" sz="2800" dirty="0"/>
              <a:t>又通过“金色的萤火虫”“ 绿叶荫蔽着的</a:t>
            </a:r>
            <a:r>
              <a:rPr lang="zh-CN" altLang="en-US" sz="2800" dirty="0" smtClean="0"/>
              <a:t>玫瑰</a:t>
            </a:r>
            <a:r>
              <a:rPr lang="zh-CN" altLang="en-US" sz="2800" dirty="0"/>
              <a:t>”等意象把云雀与光明、美善融为一体，抒发</a:t>
            </a:r>
            <a:r>
              <a:rPr lang="zh-CN" altLang="en-US" sz="2800" dirty="0" smtClean="0"/>
              <a:t>自己</a:t>
            </a:r>
            <a:r>
              <a:rPr lang="zh-CN" altLang="en-US" sz="2800" dirty="0"/>
              <a:t>对真善美世界的</a:t>
            </a:r>
            <a:r>
              <a:rPr lang="zh-CN" altLang="en-US" sz="2800" dirty="0">
                <a:solidFill>
                  <a:srgbClr val="FF0000"/>
                </a:solidFill>
              </a:rPr>
              <a:t>向往和憧憬</a:t>
            </a:r>
            <a:r>
              <a:rPr lang="zh-CN" altLang="en-US" sz="2800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7808" y="394281"/>
            <a:ext cx="111736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“晶莹闪烁的草地，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春霖洒落的声息，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雨后苏醒的花蕾，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/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称得上明朗、欢悦、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清新的一切，全都不及你的音乐。”这一节的主要内容是什么？在全诗中有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什么作用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0365" y="2682098"/>
            <a:ext cx="11132590" cy="2554545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dirty="0">
                <a:latin typeface="+mn-ea"/>
                <a:ea typeface="+mn-ea"/>
              </a:rPr>
              <a:t>这一节诗以晶莹闪烁的草地、春霖洒落的声息</a:t>
            </a:r>
            <a:r>
              <a:rPr lang="zh-CN" altLang="en-US" sz="3200" dirty="0" smtClean="0">
                <a:latin typeface="+mn-ea"/>
                <a:ea typeface="+mn-ea"/>
              </a:rPr>
              <a:t>、雨</a:t>
            </a:r>
            <a:r>
              <a:rPr lang="zh-CN" altLang="en-US" sz="3200" dirty="0">
                <a:latin typeface="+mn-ea"/>
                <a:ea typeface="+mn-ea"/>
              </a:rPr>
              <a:t>后苏醒的花蕾这三个密集的形象从更高的</a:t>
            </a:r>
            <a:r>
              <a:rPr lang="zh-CN" altLang="en-US" sz="3200" dirty="0" smtClean="0">
                <a:latin typeface="+mn-ea"/>
                <a:ea typeface="+mn-ea"/>
              </a:rPr>
              <a:t>层次</a:t>
            </a:r>
            <a:r>
              <a:rPr lang="zh-CN" altLang="en-US" sz="3200" dirty="0">
                <a:latin typeface="+mn-ea"/>
                <a:ea typeface="+mn-ea"/>
              </a:rPr>
              <a:t>上概括了云雀歌声的优美品质：明朗、欢悦、</a:t>
            </a:r>
            <a:r>
              <a:rPr lang="zh-CN" altLang="en-US" sz="3200" dirty="0" smtClean="0">
                <a:latin typeface="+mn-ea"/>
                <a:ea typeface="+mn-ea"/>
              </a:rPr>
              <a:t>清新</a:t>
            </a:r>
            <a:r>
              <a:rPr lang="zh-CN" altLang="en-US" sz="3200" dirty="0">
                <a:latin typeface="+mn-ea"/>
                <a:ea typeface="+mn-ea"/>
              </a:rPr>
              <a:t>；而“清新的一切”都不及云雀的音乐，则</a:t>
            </a:r>
            <a:r>
              <a:rPr lang="zh-CN" altLang="en-US" sz="3200" dirty="0" smtClean="0">
                <a:latin typeface="+mn-ea"/>
                <a:ea typeface="+mn-ea"/>
              </a:rPr>
              <a:t>运用对比</a:t>
            </a:r>
            <a:r>
              <a:rPr lang="zh-CN" altLang="en-US" sz="3200" dirty="0">
                <a:latin typeface="+mn-ea"/>
                <a:ea typeface="+mn-ea"/>
              </a:rPr>
              <a:t>手法，进一步突出云雀的音乐之美</a:t>
            </a:r>
            <a:r>
              <a:rPr lang="zh-CN" altLang="en-US" sz="3200" dirty="0" smtClean="0">
                <a:latin typeface="+mn-ea"/>
                <a:ea typeface="+mn-ea"/>
              </a:rPr>
              <a:t>。这</a:t>
            </a:r>
            <a:r>
              <a:rPr lang="zh-CN" altLang="en-US" sz="3200" dirty="0">
                <a:latin typeface="+mn-ea"/>
                <a:ea typeface="+mn-ea"/>
              </a:rPr>
              <a:t>一节好似乐谱中的间奏，使整首诗有了</a:t>
            </a:r>
            <a:r>
              <a:rPr lang="zh-CN" altLang="en-US" sz="3200" dirty="0" smtClean="0">
                <a:latin typeface="+mn-ea"/>
                <a:ea typeface="+mn-ea"/>
              </a:rPr>
              <a:t>一波三折</a:t>
            </a:r>
            <a:r>
              <a:rPr lang="zh-CN" altLang="en-US" sz="3200" dirty="0">
                <a:latin typeface="+mn-ea"/>
                <a:ea typeface="+mn-ea"/>
              </a:rPr>
              <a:t>的律动。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6195" y="265025"/>
            <a:ext cx="1148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“比一切欢乐的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音律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甜蜜美妙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一切书中的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宝库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丰盛富饶。“这一节中的“鄙弃尘土”有怎样的深意？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0364" y="2383559"/>
            <a:ext cx="10940861" cy="3785652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indent="575945"/>
            <a:r>
              <a:rPr lang="zh-CN" altLang="en-US" sz="3200" dirty="0"/>
              <a:t>“鄙弃尘土”，既指云雀从地面一跃而上，也指</a:t>
            </a:r>
            <a:r>
              <a:rPr lang="zh-CN" altLang="en-US" sz="3200" dirty="0" smtClean="0"/>
              <a:t>摆脱</a:t>
            </a:r>
            <a:r>
              <a:rPr lang="zh-CN" altLang="en-US" sz="3200" dirty="0"/>
              <a:t>陈腐、庸俗的思想感情的拘束。全诗在使用</a:t>
            </a:r>
            <a:r>
              <a:rPr lang="zh-CN" altLang="en-US" sz="3200" dirty="0" smtClean="0"/>
              <a:t>大量</a:t>
            </a:r>
            <a:r>
              <a:rPr lang="zh-CN" altLang="en-US" sz="3200" dirty="0"/>
              <a:t>的</a:t>
            </a:r>
            <a:r>
              <a:rPr lang="zh-CN" altLang="en-US" sz="3200" dirty="0">
                <a:solidFill>
                  <a:srgbClr val="FF0000"/>
                </a:solidFill>
              </a:rPr>
              <a:t>明喻</a:t>
            </a:r>
            <a:r>
              <a:rPr lang="zh-CN" altLang="en-US" sz="3200" dirty="0"/>
              <a:t>和</a:t>
            </a:r>
            <a:r>
              <a:rPr lang="zh-CN" altLang="en-US" sz="3200" dirty="0">
                <a:solidFill>
                  <a:srgbClr val="FF0000"/>
                </a:solidFill>
              </a:rPr>
              <a:t>暗喻</a:t>
            </a:r>
            <a:r>
              <a:rPr lang="zh-CN" altLang="en-US" sz="3200" dirty="0"/>
              <a:t>描绘云雀及其歌声的同时，</a:t>
            </a:r>
            <a:r>
              <a:rPr lang="zh-CN" altLang="en-US" sz="3200" dirty="0" smtClean="0"/>
              <a:t>塑造了</a:t>
            </a:r>
            <a:r>
              <a:rPr lang="zh-CN" altLang="en-US" sz="3200" dirty="0"/>
              <a:t>一个理想艺术大师的形象。这里的</a:t>
            </a:r>
            <a:r>
              <a:rPr lang="zh-CN" altLang="en-US" sz="3200" dirty="0">
                <a:solidFill>
                  <a:srgbClr val="FF0000"/>
                </a:solidFill>
              </a:rPr>
              <a:t>隐喻</a:t>
            </a:r>
            <a:r>
              <a:rPr lang="zh-CN" altLang="en-US" sz="3200" dirty="0"/>
              <a:t>以</a:t>
            </a:r>
            <a:r>
              <a:rPr lang="zh-CN" altLang="en-US" sz="3200" dirty="0" smtClean="0"/>
              <a:t>双关</a:t>
            </a:r>
            <a:r>
              <a:rPr lang="zh-CN" altLang="en-US" sz="3200" dirty="0"/>
              <a:t>的形式又一次呼应第一节诗中的暗示：此曲</a:t>
            </a:r>
            <a:r>
              <a:rPr lang="zh-CN" altLang="en-US" sz="3200" dirty="0" smtClean="0"/>
              <a:t>只应</a:t>
            </a:r>
            <a:r>
              <a:rPr lang="zh-CN" altLang="en-US" sz="3200" dirty="0"/>
              <a:t>天上有。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67525" y="751722"/>
            <a:ext cx="9787116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最后一节中的“熟知的欢欣”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有什么含义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8700" y="1996283"/>
            <a:ext cx="10453816" cy="3046988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     </a:t>
            </a:r>
            <a:r>
              <a:rPr lang="zh-CN" altLang="en-US" sz="3200" dirty="0" smtClean="0"/>
              <a:t>云雀</a:t>
            </a:r>
            <a:r>
              <a:rPr lang="zh-CN" altLang="en-US" sz="3200" dirty="0"/>
              <a:t>所熟知的欢欣，就是</a:t>
            </a:r>
            <a:r>
              <a:rPr lang="zh-CN" altLang="en-US" sz="3200" dirty="0">
                <a:solidFill>
                  <a:srgbClr val="FF0000"/>
                </a:solidFill>
              </a:rPr>
              <a:t>和美好的理想、高尚</a:t>
            </a:r>
            <a:r>
              <a:rPr lang="zh-CN" altLang="en-US" sz="3200" dirty="0" smtClean="0">
                <a:solidFill>
                  <a:srgbClr val="FF0000"/>
                </a:solidFill>
              </a:rPr>
              <a:t>的情操</a:t>
            </a:r>
            <a:r>
              <a:rPr lang="zh-CN" altLang="en-US" sz="3200" dirty="0"/>
              <a:t>、对于同类真挚强烈的爱联系在一起的</a:t>
            </a:r>
            <a:r>
              <a:rPr lang="zh-CN" altLang="en-US" sz="3200" dirty="0" smtClean="0"/>
              <a:t>欢欣</a:t>
            </a:r>
            <a:r>
              <a:rPr lang="zh-CN" altLang="en-US" sz="3200" dirty="0"/>
              <a:t>。诗人以</a:t>
            </a:r>
            <a:r>
              <a:rPr lang="zh-CN" altLang="en-US" sz="3200" dirty="0">
                <a:solidFill>
                  <a:srgbClr val="FF0000"/>
                </a:solidFill>
              </a:rPr>
              <a:t>感叹的口吻</a:t>
            </a:r>
            <a:r>
              <a:rPr lang="zh-CN" altLang="en-US" sz="3200" dirty="0"/>
              <a:t>表达了他对云雀的爱</a:t>
            </a:r>
            <a:r>
              <a:rPr lang="zh-CN" altLang="en-US" sz="3200" dirty="0" smtClean="0"/>
              <a:t>以及</a:t>
            </a:r>
            <a:r>
              <a:rPr lang="zh-CN" altLang="en-US" sz="3200" dirty="0"/>
              <a:t>他不能像云雀那样自由飞翔的遗憾。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49" y="299353"/>
            <a:ext cx="3827411" cy="127068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604159" y="514847"/>
            <a:ext cx="2613880" cy="5032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4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</a:t>
            </a:r>
            <a:endParaRPr lang="zh-CN" altLang="en-US" sz="40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566714" y="3292005"/>
            <a:ext cx="553998" cy="1204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>
                <a:ea typeface="宋体" panose="02010600030101010101" pitchFamily="2" charset="-122"/>
              </a:rPr>
              <a:t>致云雀</a:t>
            </a:r>
          </a:p>
        </p:txBody>
      </p:sp>
      <p:sp>
        <p:nvSpPr>
          <p:cNvPr id="22" name="AutoShape 3"/>
          <p:cNvSpPr/>
          <p:nvPr/>
        </p:nvSpPr>
        <p:spPr bwMode="auto">
          <a:xfrm>
            <a:off x="2085001" y="1882564"/>
            <a:ext cx="286898" cy="3915806"/>
          </a:xfrm>
          <a:prstGeom prst="leftBrace">
            <a:avLst>
              <a:gd name="adj1" fmla="val 86601"/>
              <a:gd name="adj2" fmla="val 50000"/>
            </a:avLst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3" name="AutoShape 6"/>
          <p:cNvSpPr/>
          <p:nvPr/>
        </p:nvSpPr>
        <p:spPr bwMode="auto">
          <a:xfrm>
            <a:off x="3890905" y="2623239"/>
            <a:ext cx="108320" cy="2422087"/>
          </a:xfrm>
          <a:prstGeom prst="leftBrace">
            <a:avLst>
              <a:gd name="adj1" fmla="val 86152"/>
              <a:gd name="adj2" fmla="val 50000"/>
            </a:avLst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4343759" y="1776311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欢乐的精灵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18109" y="5264885"/>
            <a:ext cx="142218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defRPr sz="2400" b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r>
              <a:rPr lang="zh-CN" altLang="en-US" dirty="0" smtClean="0"/>
              <a:t>表达愿望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2307351" y="3530329"/>
            <a:ext cx="142218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defRPr sz="2400" b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r>
              <a:rPr lang="zh-CN" altLang="en-US" dirty="0"/>
              <a:t>展开描绘</a:t>
            </a:r>
          </a:p>
        </p:txBody>
      </p:sp>
      <p:cxnSp>
        <p:nvCxnSpPr>
          <p:cNvPr id="5" name="直接连接符 4"/>
          <p:cNvCxnSpPr>
            <a:stCxn id="27" idx="3"/>
          </p:cNvCxnSpPr>
          <p:nvPr/>
        </p:nvCxnSpPr>
        <p:spPr>
          <a:xfrm>
            <a:off x="3740293" y="5495718"/>
            <a:ext cx="68108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4080833" y="2392407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外在形态：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4080833" y="2976756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优美歌声：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4080833" y="3541162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云雀本质：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4080833" y="4125511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诗人观点：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4080833" y="4738697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人鸟对比：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96594" y="1776310"/>
            <a:ext cx="142218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spcBef>
                <a:spcPct val="0"/>
              </a:spcBef>
              <a:defRPr sz="2400" b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r>
              <a:rPr lang="zh-CN" altLang="en-US" dirty="0" smtClean="0"/>
              <a:t>总体评价</a:t>
            </a:r>
            <a:endParaRPr lang="zh-CN" altLang="en-US" dirty="0"/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3708020" y="2016462"/>
            <a:ext cx="681080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4442868" y="5264884"/>
            <a:ext cx="358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渴望传递云雀的快乐与爱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38" name="Text Box 8"/>
          <p:cNvSpPr txBox="1">
            <a:spLocks noChangeArrowheads="1"/>
          </p:cNvSpPr>
          <p:nvPr/>
        </p:nvSpPr>
        <p:spPr bwMode="auto">
          <a:xfrm>
            <a:off x="5623919" y="2392407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欢乐明朗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5623919" y="2976756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欢乐强音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5643104" y="3567592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高贵自由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5643104" y="4157785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爱与生死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42" name="Text Box 8"/>
          <p:cNvSpPr txBox="1">
            <a:spLocks noChangeArrowheads="1"/>
          </p:cNvSpPr>
          <p:nvPr/>
        </p:nvSpPr>
        <p:spPr bwMode="auto">
          <a:xfrm>
            <a:off x="5643104" y="4738671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鄙弃污浊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  <p:sp>
        <p:nvSpPr>
          <p:cNvPr id="43" name="AutoShape 3"/>
          <p:cNvSpPr/>
          <p:nvPr/>
        </p:nvSpPr>
        <p:spPr bwMode="auto">
          <a:xfrm flipH="1">
            <a:off x="7966160" y="1871805"/>
            <a:ext cx="172086" cy="3909621"/>
          </a:xfrm>
          <a:prstGeom prst="leftBrace">
            <a:avLst>
              <a:gd name="adj1" fmla="val 86601"/>
              <a:gd name="adj2" fmla="val 50000"/>
            </a:avLst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4" name="Text Box 2"/>
          <p:cNvSpPr txBox="1">
            <a:spLocks noChangeArrowheads="1"/>
          </p:cNvSpPr>
          <p:nvPr/>
        </p:nvSpPr>
        <p:spPr bwMode="auto">
          <a:xfrm>
            <a:off x="8053564" y="2442377"/>
            <a:ext cx="553998" cy="2962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华文仿宋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dirty="0" smtClean="0">
                <a:ea typeface="宋体" panose="02010600030101010101" pitchFamily="2" charset="-122"/>
              </a:rPr>
              <a:t>云雀是理想化的诗人</a:t>
            </a:r>
            <a:endParaRPr lang="zh-CN" altLang="en-US" sz="2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 animBg="1"/>
      <p:bldP spid="25" grpId="0" autoUpdateAnimBg="0"/>
      <p:bldP spid="27" grpId="0"/>
      <p:bldP spid="28" grpId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42" grpId="0" autoUpdateAnimBg="0"/>
      <p:bldP spid="43" grpId="0" animBg="1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52" y="324465"/>
            <a:ext cx="3662927" cy="1216077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589411" y="559092"/>
            <a:ext cx="2348408" cy="5032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zh-CN" altLang="en-US" sz="4000" b="1" dirty="0" smtClean="0">
                <a:solidFill>
                  <a:srgbClr val="FFFF00"/>
                </a:solidFill>
              </a:rPr>
              <a:t>主题归纳</a:t>
            </a:r>
            <a:endParaRPr lang="zh-CN" altLang="en-US" sz="40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6194" y="2161719"/>
            <a:ext cx="10972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致云雀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这首极富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浪漫主义思想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的诗歌，借助描述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展翅高飞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的云雀，唱着动听的歌曲飞上天际的情景，写出了自己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的精神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境界、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美学理想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和艺术抱负，生动地表达了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诗人对光明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的向往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和对理想的追求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49" y="0"/>
            <a:ext cx="4118975" cy="1367483"/>
          </a:xfrm>
          <a:prstGeom prst="rect">
            <a:avLst/>
          </a:prstGeom>
        </p:spPr>
      </p:pic>
      <p:sp>
        <p:nvSpPr>
          <p:cNvPr id="9" name="内容占位符 2"/>
          <p:cNvSpPr>
            <a:spLocks noGrp="1"/>
          </p:cNvSpPr>
          <p:nvPr>
            <p:ph idx="1"/>
          </p:nvPr>
        </p:nvSpPr>
        <p:spPr bwMode="auto">
          <a:xfrm>
            <a:off x="1832290" y="305345"/>
            <a:ext cx="2444741" cy="5032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</a:t>
            </a:r>
            <a:r>
              <a:rPr lang="zh-CN" altLang="en-US" sz="4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endParaRPr lang="en-US" altLang="zh-CN" sz="4000" b="1" dirty="0" smtClean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buNone/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256503"/>
            <a:ext cx="12191999" cy="4192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）云雀，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是理想化了的诗人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。它是高贵而又自由的化身。① 云雀展翅翱翔冲向天际体现着诗人希望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冲破世俗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的阻挠，渴望自由美好的新社会。② 云雀隐身在云中歌唱，体现着诗人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不求功名利禄、高官爵位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，他愿意用自己的笔唤起人间的爱与同情的高贵品格。③ 云雀的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歌声清脆动听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，如同雪莱的作品风格自然清新，优雅大气。④ 最后一节“交给我一半，你的心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必定熟知的欢欣，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和谐、炽热的激情”正体现了作者渴望公正和谐的社会理想。</a:t>
            </a:r>
          </a:p>
          <a:p>
            <a:pPr indent="53975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）从这首诗歌当中，我们可以看到一个伟大的诗人，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他对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社会的公正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充满信心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，为了人民的光明前途而努力。雪莱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在诗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中表达了自己难以与云雀比肩的叹息，同时他也对自己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实现理想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充满了信心。其实诗人和云雀有许多相似之处：都渴望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离开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地面，翱翔天际。但是诗人受到现实的束缚，无法像云雀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那样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随心所欲，展翅高歌，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云雀是诗人的理想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896465" y="370679"/>
            <a:ext cx="6874135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800" dirty="0" smtClean="0"/>
              <a:t>1.</a:t>
            </a:r>
            <a:r>
              <a:rPr lang="zh-CN" altLang="en-US" sz="2800" dirty="0"/>
              <a:t>在诗人眼中，云雀具有怎样的象征意义？透过</a:t>
            </a:r>
            <a:r>
              <a:rPr lang="zh-CN" altLang="en-US" sz="2800" dirty="0" smtClean="0"/>
              <a:t>这一</a:t>
            </a:r>
            <a:r>
              <a:rPr lang="zh-CN" altLang="en-US" sz="2800" dirty="0"/>
              <a:t>形象，我们可以看到诗人怎样的追求与理想？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51943" y="1339903"/>
            <a:ext cx="1074028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3200" dirty="0">
                <a:latin typeface="仿宋_GB2312" pitchFamily="49" charset="-122"/>
                <a:ea typeface="仿宋_GB2312" pitchFamily="49" charset="-122"/>
              </a:rPr>
              <a:t>在最后的</a:t>
            </a:r>
            <a:r>
              <a:rPr lang="en-US" altLang="zh-CN" sz="3200" dirty="0" smtClean="0">
                <a:latin typeface="仿宋_GB2312" pitchFamily="49" charset="-122"/>
                <a:ea typeface="仿宋_GB2312" pitchFamily="49" charset="-122"/>
              </a:rPr>
              <a:t>4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个</a:t>
            </a:r>
            <a:r>
              <a:rPr lang="zh-CN" altLang="en-US" sz="3200" dirty="0">
                <a:latin typeface="仿宋_GB2312" pitchFamily="49" charset="-122"/>
                <a:ea typeface="仿宋_GB2312" pitchFamily="49" charset="-122"/>
              </a:rPr>
              <a:t>小节中诗人运用了</a:t>
            </a:r>
            <a:r>
              <a:rPr lang="zh-CN" altLang="en-US" sz="32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对比</a:t>
            </a:r>
            <a:r>
              <a:rPr lang="zh-CN" altLang="en-US" sz="3200" dirty="0">
                <a:latin typeface="仿宋_GB2312" pitchFamily="49" charset="-122"/>
                <a:ea typeface="仿宋_GB2312" pitchFamily="49" charset="-122"/>
              </a:rPr>
              <a:t>的手法，将凡人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和云雀</a:t>
            </a:r>
            <a:r>
              <a:rPr lang="zh-CN" altLang="en-US" sz="3200" dirty="0">
                <a:latin typeface="仿宋_GB2312" pitchFamily="49" charset="-122"/>
                <a:ea typeface="仿宋_GB2312" pitchFamily="49" charset="-122"/>
              </a:rPr>
              <a:t>，也可以说是现实的自己和理想中的自我做了对比，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我们渴求</a:t>
            </a:r>
            <a:r>
              <a:rPr lang="zh-CN" altLang="en-US" sz="3200" dirty="0">
                <a:latin typeface="仿宋_GB2312" pitchFamily="49" charset="-122"/>
                <a:ea typeface="仿宋_GB2312" pitchFamily="49" charset="-122"/>
              </a:rPr>
              <a:t>虚无之物，被现实束缚，而云雀却早已超脱了这一切，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因此</a:t>
            </a:r>
            <a:r>
              <a:rPr lang="zh-CN" altLang="en-US" sz="3200" dirty="0">
                <a:latin typeface="仿宋_GB2312" pitchFamily="49" charset="-122"/>
                <a:ea typeface="仿宋_GB2312" pitchFamily="49" charset="-122"/>
              </a:rPr>
              <a:t>在现实中生活的我们永远为外物所累，永不可能超过云雀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，在</a:t>
            </a:r>
            <a:r>
              <a:rPr lang="zh-CN" altLang="en-US" sz="3200" dirty="0">
                <a:latin typeface="仿宋_GB2312" pitchFamily="49" charset="-122"/>
                <a:ea typeface="仿宋_GB2312" pitchFamily="49" charset="-122"/>
              </a:rPr>
              <a:t>最后一节中，诗人</a:t>
            </a:r>
            <a:r>
              <a:rPr lang="zh-CN" altLang="en-US" sz="320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抒发了自己的愿望和感叹</a:t>
            </a:r>
            <a:r>
              <a:rPr lang="zh-CN" altLang="en-US" sz="3200" dirty="0">
                <a:latin typeface="仿宋_GB2312" pitchFamily="49" charset="-122"/>
                <a:ea typeface="仿宋_GB2312" pitchFamily="49" charset="-122"/>
              </a:rPr>
              <a:t>，希望能够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得到云雀</a:t>
            </a:r>
            <a:r>
              <a:rPr lang="zh-CN" altLang="en-US" sz="3200" dirty="0">
                <a:latin typeface="仿宋_GB2312" pitchFamily="49" charset="-122"/>
                <a:ea typeface="仿宋_GB2312" pitchFamily="49" charset="-122"/>
              </a:rPr>
              <a:t>所熟知的一半的欢愉，也是希望能够活出理想中一半</a:t>
            </a:r>
            <a:r>
              <a:rPr lang="zh-CN" altLang="en-US" sz="3200" dirty="0" smtClean="0">
                <a:latin typeface="仿宋_GB2312" pitchFamily="49" charset="-122"/>
                <a:ea typeface="仿宋_GB2312" pitchFamily="49" charset="-122"/>
              </a:rPr>
              <a:t>的自己</a:t>
            </a:r>
            <a:r>
              <a:rPr lang="zh-CN" altLang="en-US" sz="3200" dirty="0">
                <a:latin typeface="仿宋_GB2312" pitchFamily="49" charset="-122"/>
                <a:ea typeface="仿宋_GB2312" pitchFamily="49" charset="-122"/>
              </a:rPr>
              <a:t>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55182" y="258244"/>
            <a:ext cx="9318024" cy="82541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600" dirty="0" smtClean="0"/>
              <a:t>2.</a:t>
            </a:r>
            <a:r>
              <a:rPr lang="zh-CN" altLang="en-US" sz="3600" dirty="0"/>
              <a:t>诗歌的最后４个小节在全诗中有什么作用？</a:t>
            </a:r>
            <a:endParaRPr lang="en-US" alt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5975"/>
            <a:ext cx="12192000" cy="6105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2445" y="1416581"/>
            <a:ext cx="1057805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诗歌中，诗人运用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浪漫主义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的手法，热情地赞颂了云雀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诗人的笔下，云雀是欢乐、光明、美丽的象征。诗人运用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、类比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、设问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的方式，对云雀加以描绘。他把云雀比作诗人，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比作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深闺中的少女，比作萤火虫，使云雀美丽的形象生动地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展现在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读者的面前。诗人把云雀的歌声同春霖、赞婚的合唱、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凯旋的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欢歌相比，突出云雀歌声所具有的巨大力量。诗歌节奏短促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、轻快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、流畅、激昂，节与节之间，环环相扣，层层推进，极具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艺术感染力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09716" y="245240"/>
            <a:ext cx="11592232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600" dirty="0" smtClean="0"/>
              <a:t>3.《</a:t>
            </a:r>
            <a:r>
              <a:rPr lang="zh-CN" altLang="en-US" sz="3600" dirty="0" smtClean="0"/>
              <a:t>致云雀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这首诗富有浪漫主义之美，请说说你的理解。</a:t>
            </a:r>
            <a:endParaRPr lang="en-US" alt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458" y="973393"/>
            <a:ext cx="11662459" cy="4925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97635" y="1889277"/>
            <a:ext cx="70092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5945"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雪莱（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1792—1822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英国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著名作家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、浪漫主义诗人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。雪莱生于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英格兰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1813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月完成叙事长诗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麦布女王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1822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日在海上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遭遇风暴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逝世。他的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墓志铭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是引自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莎士比亚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暴风雨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中的诗句：他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并没有消失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什么，不过感受了一次海水的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，他成了富丽珍奇的瑰宝。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恩格斯称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他是“天才预言家”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575945" algn="ju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雪莱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的诗情感丰富，激情跌宕，语言优美生动，并富有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深刻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的象征意义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。代表作品有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自由颂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致云雀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西风颂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解放了的普罗米修斯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35" y="832602"/>
            <a:ext cx="2542447" cy="781233"/>
          </a:xfrm>
          <a:prstGeom prst="rect">
            <a:avLst/>
          </a:prstGeom>
        </p:spPr>
      </p:pic>
      <p:sp>
        <p:nvSpPr>
          <p:cNvPr id="18" name="内容占位符 2"/>
          <p:cNvSpPr>
            <a:spLocks noGrp="1"/>
          </p:cNvSpPr>
          <p:nvPr>
            <p:ph idx="1"/>
          </p:nvPr>
        </p:nvSpPr>
        <p:spPr bwMode="auto">
          <a:xfrm>
            <a:off x="1113575" y="967869"/>
            <a:ext cx="1834025" cy="5752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en-US" altLang="zh-CN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4917" y="885204"/>
            <a:ext cx="4567084" cy="5286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 txBox="1"/>
          <p:nvPr/>
        </p:nvSpPr>
        <p:spPr bwMode="auto">
          <a:xfrm>
            <a:off x="4862444" y="453417"/>
            <a:ext cx="6548978" cy="24043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zh-CN" altLang="en-US" sz="6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AutoShape 4" descr="https://timgsa.baidu.com/timg?image&amp;quality=80&amp;size=b9999_10000&amp;sec=1569651346028&amp;di=de7b20cec290e9c17badb178b7d1a411&amp;imgtype=0&amp;src=http%3A%2F%2Fimg14.360buyimg.com%2Fn1%2F11621%2F0ce0d94a-b978-4d85-ab37-71e27af2551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9458" y="0"/>
            <a:ext cx="6855542" cy="685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322" y="412955"/>
            <a:ext cx="10541765" cy="612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92" y="388992"/>
            <a:ext cx="4310339" cy="1200063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553704" y="648120"/>
            <a:ext cx="2457858" cy="5032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zh-CN" altLang="en-US" sz="4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</a:t>
            </a:r>
            <a:r>
              <a:rPr lang="zh-CN" altLang="en-US" sz="4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endParaRPr lang="zh-CN" altLang="en-US" sz="40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5691" y="1736538"/>
            <a:ext cx="1120877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17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世纪中叶到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世纪后期的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资产阶级革命和美国的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战争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使得欧美资产阶级获得了一定程度的思想和言论自由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，但是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好景不长，之后英国资产阶级与封建主重新勾结，后来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又爆发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了一系列战争，使得人民的自由又受到了限制，雪莱借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文学作品来歌颂自由，表达了广大人民群众对自由的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极度渴望。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在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雪莱创作这首诗的时候，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黑暗恐怖正笼罩着整个英国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，大规模的圈地运动，严重的经济危机等使得人民处在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水深火热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之中，百姓流离失所，生活完全得不到保障，所以在这首诗中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，雪莱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也表达了对幸福生活的渴望。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致云雀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是雪莱抒情诗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不朽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杰作之一。他以独特的艺术构思生动地描绘云雀的同时，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以饱满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的激情写出了自己的精神境界、美好理想和艺术追求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0220" y="2433485"/>
            <a:ext cx="5663380" cy="436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云雀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是一种鸟，叫声清脆。在诗歌中，云雀是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欢乐、光明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、美丽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的象征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听孙茹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致云雀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朗诵（腾讯视频）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07" y="778812"/>
            <a:ext cx="4425025" cy="1359704"/>
          </a:xfrm>
          <a:prstGeom prst="rect">
            <a:avLst/>
          </a:prstGeom>
        </p:spPr>
      </p:pic>
      <p:sp>
        <p:nvSpPr>
          <p:cNvPr id="12" name="内容占位符 2"/>
          <p:cNvSpPr txBox="1"/>
          <p:nvPr/>
        </p:nvSpPr>
        <p:spPr bwMode="auto">
          <a:xfrm>
            <a:off x="1622322" y="1106129"/>
            <a:ext cx="2654709" cy="6741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rgbClr val="FFFF00"/>
                </a:solidFill>
              </a:rPr>
              <a:t>题目解说</a:t>
            </a:r>
            <a:endParaRPr lang="en-US" altLang="zh-CN" sz="4000" b="1" dirty="0" smtClean="0">
              <a:solidFill>
                <a:srgbClr val="FFFF00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988142"/>
            <a:ext cx="5710715" cy="4232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8644"/>
            <a:ext cx="12192000" cy="5692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592104" y="221226"/>
            <a:ext cx="48013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致云雀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内容简览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1620</Words>
  <Application>Microsoft Office PowerPoint</Application>
  <PresentationFormat>自定义</PresentationFormat>
  <Paragraphs>58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自定义设计方案</vt:lpstr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致云雀 教学课件</dc:subject>
  <dc:creator>胡明伟</dc:creator>
  <cp:lastModifiedBy>BJZX</cp:lastModifiedBy>
  <cp:revision>226</cp:revision>
  <dcterms:created xsi:type="dcterms:W3CDTF">2018-05-18T09:56:00Z</dcterms:created>
  <dcterms:modified xsi:type="dcterms:W3CDTF">2019-10-03T03:32:35Z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