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98" r:id="rId2"/>
    <p:sldId id="256" r:id="rId3"/>
    <p:sldId id="260" r:id="rId4"/>
    <p:sldId id="328" r:id="rId5"/>
    <p:sldId id="258" r:id="rId6"/>
    <p:sldId id="353" r:id="rId7"/>
    <p:sldId id="257" r:id="rId8"/>
    <p:sldId id="263" r:id="rId9"/>
    <p:sldId id="262" r:id="rId10"/>
    <p:sldId id="331" r:id="rId11"/>
    <p:sldId id="332" r:id="rId12"/>
    <p:sldId id="265" r:id="rId13"/>
    <p:sldId id="266" r:id="rId14"/>
    <p:sldId id="275" r:id="rId15"/>
    <p:sldId id="268" r:id="rId16"/>
    <p:sldId id="269" r:id="rId17"/>
    <p:sldId id="271" r:id="rId18"/>
    <p:sldId id="354" r:id="rId19"/>
    <p:sldId id="272" r:id="rId20"/>
    <p:sldId id="334" r:id="rId21"/>
    <p:sldId id="346" r:id="rId22"/>
    <p:sldId id="267" r:id="rId23"/>
    <p:sldId id="28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8D6E"/>
    <a:srgbClr val="F9E7C6"/>
    <a:srgbClr val="54402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-58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F9C37-37E8-4E87-8E52-1BA05B9ADFAB}" type="datetimeFigureOut">
              <a:rPr lang="zh-CN" altLang="en-US" smtClean="0"/>
              <a:pPr/>
              <a:t>2018/5/26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72CA4-A9CF-4EB4-ACAA-2FA9224486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2018/5/26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2018/5/26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2018/5/26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2018/5/26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2018/5/26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2018/5/26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2018/5/26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pPr/>
              <a:t>2018/5/26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FE092-F89F-40F2-A16D-7A021A241450}" type="datetimeFigureOut">
              <a:rPr lang="zh-CN" altLang="en-US" smtClean="0"/>
              <a:pPr/>
              <a:t>2018/5/26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3A1FA-06AB-4560-91DF-640C53519C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 flipH="1">
            <a:off x="6944954" y="-36470"/>
            <a:ext cx="5648325" cy="3733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-486410" y="774065"/>
            <a:ext cx="10503535" cy="45231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如梦令</a:t>
            </a:r>
          </a:p>
          <a:p>
            <a:pPr algn="ctr">
              <a:lnSpc>
                <a:spcPct val="2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常记溪亭日暮，沉醉不知归路。</a:t>
            </a:r>
          </a:p>
          <a:p>
            <a:pPr algn="ctr">
              <a:lnSpc>
                <a:spcPct val="2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兴尽晚回舟，误入藕花深处。</a:t>
            </a:r>
          </a:p>
          <a:p>
            <a:pPr algn="ctr">
              <a:lnSpc>
                <a:spcPct val="2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争渡，争渡，惊起一滩鸥鹭。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277978" y="499524"/>
            <a:ext cx="10193655" cy="5501640"/>
            <a:chOff x="1304483" y="565785"/>
            <a:chExt cx="10193655" cy="55016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1304483" y="565785"/>
              <a:ext cx="10193655" cy="5501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文本框 9"/>
            <p:cNvSpPr txBox="1"/>
            <p:nvPr/>
          </p:nvSpPr>
          <p:spPr>
            <a:xfrm>
              <a:off x="2849576" y="742564"/>
              <a:ext cx="7870825" cy="8299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4800" b="1" dirty="0" smtClean="0">
                  <a:solidFill>
                    <a:schemeClr val="tx1"/>
                  </a:solidFill>
                </a:rPr>
                <a:t>这</a:t>
              </a:r>
              <a:r>
                <a:rPr lang="zh-CN" altLang="en-US" sz="4800" b="1" dirty="0" smtClean="0">
                  <a:solidFill>
                    <a:srgbClr val="FF0000"/>
                  </a:solidFill>
                </a:rPr>
                <a:t>次第</a:t>
              </a:r>
              <a:r>
                <a:rPr lang="zh-CN" altLang="en-US" sz="4800" b="1" dirty="0" smtClean="0">
                  <a:solidFill>
                    <a:schemeClr val="tx1"/>
                  </a:solidFill>
                </a:rPr>
                <a:t>，怎一个愁字了得？</a:t>
              </a:r>
              <a:endParaRPr lang="zh-CN" altLang="en-US" sz="48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6" name="图片 5" descr="图片包含 户外, 霉菌&#10;&#10;已生成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90" y="4604385"/>
            <a:ext cx="1589614" cy="166976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98431" y="1653208"/>
            <a:ext cx="950567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>
                <a:latin typeface="华文楷体" panose="02010600040101010101" charset="-122"/>
                <a:ea typeface="华文楷体" panose="02010600040101010101" charset="-122"/>
              </a:rPr>
              <a:t>问君能有几多愁，恰似一江春水向东流</a:t>
            </a:r>
            <a:r>
              <a:rPr lang="en-US" altLang="zh-CN" sz="3200" b="1" dirty="0" smtClean="0">
                <a:latin typeface="华文楷体" panose="02010600040101010101" charset="-122"/>
                <a:ea typeface="华文楷体" panose="02010600040101010101" charset="-122"/>
              </a:rPr>
              <a:t>。</a:t>
            </a:r>
          </a:p>
          <a:p>
            <a:pPr algn="r"/>
            <a:r>
              <a:rPr lang="en-US" altLang="zh-CN" sz="3200" b="1" dirty="0" smtClean="0">
                <a:latin typeface="华文楷体" panose="02010600040101010101" charset="-122"/>
                <a:ea typeface="华文楷体" panose="02010600040101010101" charset="-122"/>
              </a:rPr>
              <a:t>——</a:t>
            </a:r>
            <a:r>
              <a:rPr lang="en-US" altLang="zh-CN" sz="3200" b="1" dirty="0" err="1">
                <a:latin typeface="华文楷体" panose="02010600040101010101" charset="-122"/>
                <a:ea typeface="华文楷体" panose="02010600040101010101" charset="-122"/>
              </a:rPr>
              <a:t>李煜</a:t>
            </a:r>
            <a:endParaRPr lang="en-US" altLang="zh-CN" sz="32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 dirty="0" err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试问闲愁都几许，一川烟草，满城风絮，</a:t>
            </a:r>
            <a:r>
              <a:rPr lang="en-US" altLang="zh-CN" sz="3200" b="1" dirty="0" err="1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梅子黄时雨</a:t>
            </a:r>
            <a:r>
              <a:rPr lang="en-US" altLang="zh-CN" sz="3200" b="1" dirty="0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。</a:t>
            </a:r>
          </a:p>
          <a:p>
            <a:pPr algn="r"/>
            <a:r>
              <a:rPr lang="en-US" altLang="zh-CN" sz="3200" b="1" dirty="0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——</a:t>
            </a:r>
            <a:r>
              <a:rPr lang="en-US" altLang="zh-CN" sz="3200" b="1" dirty="0" err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贺铸</a:t>
            </a:r>
            <a:endParaRPr lang="zh-CN" altLang="en-US" sz="4400" b="1" dirty="0">
              <a:solidFill>
                <a:srgbClr val="333333"/>
              </a:solidFill>
              <a:latin typeface="Verdana" panose="020B0604030504040204" pitchFamily="34" charset="0"/>
            </a:endParaRPr>
          </a:p>
          <a:p>
            <a:r>
              <a:rPr lang="en-US" altLang="zh-CN" sz="3200" b="1" dirty="0" err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便做春江都是泪，流不尽，许多愁</a:t>
            </a:r>
            <a:r>
              <a:rPr lang="en-US" altLang="zh-CN" sz="3200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。     ——</a:t>
            </a:r>
            <a:r>
              <a:rPr lang="en-US" altLang="zh-CN" sz="3200" b="1" dirty="0" err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秦观</a:t>
            </a:r>
            <a:endParaRPr lang="en-US" altLang="zh-CN" sz="32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 dirty="0" err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只恐双溪舴艋舟，载不动、许多愁</a:t>
            </a:r>
            <a:r>
              <a:rPr lang="en-US" altLang="zh-CN" sz="3200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。  </a:t>
            </a:r>
            <a:r>
              <a:rPr lang="en-US" altLang="zh-CN" sz="3200" b="1" dirty="0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 ——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李</a:t>
            </a:r>
            <a:r>
              <a:rPr lang="en-US" altLang="zh-CN" sz="3200" b="1" dirty="0" err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清照</a:t>
            </a:r>
            <a:endParaRPr lang="zh-CN" altLang="en-US" sz="2400" b="1" dirty="0">
              <a:solidFill>
                <a:srgbClr val="333333"/>
              </a:solidFill>
              <a:latin typeface="Verdana" panose="020B0604030504040204" pitchFamily="34" charset="0"/>
            </a:endParaRPr>
          </a:p>
          <a:p>
            <a:endParaRPr lang="zh-CN" altLang="en-US" sz="44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63272" y="-22001"/>
            <a:ext cx="11868785" cy="5512435"/>
            <a:chOff x="7971562" y="21179"/>
            <a:chExt cx="11868785" cy="5512435"/>
          </a:xfrm>
        </p:grpSpPr>
        <p:pic>
          <p:nvPicPr>
            <p:cNvPr id="31" name="图片 30" descr="图片包含 室内, 鲜花, 植物, 掌握&#10;&#10;已生成极高可信度的说明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71562" y="21179"/>
              <a:ext cx="2062480" cy="299339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8749362" y="871539"/>
              <a:ext cx="1284605" cy="4509770"/>
              <a:chOff x="6190338" y="1417639"/>
              <a:chExt cx="1284605" cy="4509770"/>
            </a:xfrm>
          </p:grpSpPr>
          <p:pic>
            <p:nvPicPr>
              <p:cNvPr id="4" name="图片 3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4577755" y="3030221"/>
                <a:ext cx="4509770" cy="128460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6353849" y="1780224"/>
                <a:ext cx="756285" cy="3784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b="1">
                    <a:solidFill>
                      <a:srgbClr val="FF0000"/>
                    </a:solidFill>
                    <a:latin typeface="华文楷体" panose="02010600040101010101" charset="-122"/>
                    <a:ea typeface="华文楷体" panose="02010600040101010101" charset="-122"/>
                  </a:rPr>
                  <a:t>合作探究</a:t>
                </a: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0404247" y="872079"/>
              <a:ext cx="9436100" cy="4661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800" b="1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小组讨论：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4800" b="1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    这首词中作者选取了哪些意象来表达愁情？并简要赏析其作用。</a:t>
              </a:r>
              <a:endParaRPr lang="zh-CN" altLang="en-US" sz="5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  <a:p>
              <a:pPr>
                <a:lnSpc>
                  <a:spcPct val="150000"/>
                </a:lnSpc>
              </a:pPr>
              <a:endParaRPr lang="zh-CN" altLang="en-US" sz="5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104640" y="4290695"/>
            <a:ext cx="6219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淡酒   急风   过雁    黄花   梧桐 </a:t>
            </a:r>
            <a:r>
              <a:rPr lang="zh-CN" altLang="en-US" sz="4400" b="1" dirty="0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细雨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125980" y="-22225"/>
            <a:ext cx="20751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愁景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植物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399645" flipH="1">
            <a:off x="3806337" y="546426"/>
            <a:ext cx="4102682" cy="2712060"/>
          </a:xfrm>
          <a:prstGeom prst="rect">
            <a:avLst/>
          </a:prstGeom>
        </p:spPr>
      </p:pic>
      <p:pic>
        <p:nvPicPr>
          <p:cNvPr id="2" name="图片 1" descr="图片包含 户外, 地面, 人员, 建筑物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667" b="33836"/>
          <a:stretch>
            <a:fillRect/>
          </a:stretch>
        </p:blipFill>
        <p:spPr>
          <a:xfrm rot="5400000" flipV="1">
            <a:off x="1819910" y="2429510"/>
            <a:ext cx="5967095" cy="11576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2107565" y="914400"/>
            <a:ext cx="1108710" cy="1108710"/>
            <a:chOff x="3547900" y="2619325"/>
            <a:chExt cx="1108879" cy="1108879"/>
          </a:xfrm>
        </p:grpSpPr>
        <p:sp>
          <p:nvSpPr>
            <p:cNvPr id="11" name="文本框 10"/>
            <p:cNvSpPr txBox="1"/>
            <p:nvPr/>
          </p:nvSpPr>
          <p:spPr>
            <a:xfrm>
              <a:off x="3629733" y="2666214"/>
              <a:ext cx="957459" cy="10158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酒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3547900" y="2619325"/>
              <a:ext cx="1108879" cy="1108879"/>
            </a:xfrm>
            <a:prstGeom prst="ellipse">
              <a:avLst/>
            </a:prstGeom>
            <a:noFill/>
            <a:ln>
              <a:solidFill>
                <a:srgbClr val="B18D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</a:endParaRPr>
            </a:p>
          </p:txBody>
        </p:sp>
      </p:grpSp>
      <p:pic>
        <p:nvPicPr>
          <p:cNvPr id="3" name="图片 2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18336">
            <a:off x="2767969" y="3049253"/>
            <a:ext cx="2379889" cy="3224967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23240" y="2202180"/>
            <a:ext cx="42773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三杯两盏淡酒，</a:t>
            </a:r>
          </a:p>
          <a:p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怎敌他、</a:t>
            </a:r>
          </a:p>
          <a:p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晚来风急！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697855" y="2967990"/>
            <a:ext cx="65062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为何说是“淡酒”？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202805" y="4246880"/>
            <a:ext cx="37693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晚景凄凉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856998" y="1892816"/>
            <a:ext cx="2677656" cy="3595650"/>
            <a:chOff x="7856998" y="1892816"/>
            <a:chExt cx="2677656" cy="3595650"/>
          </a:xfrm>
        </p:grpSpPr>
        <p:sp>
          <p:nvSpPr>
            <p:cNvPr id="8" name="矩形 7"/>
            <p:cNvSpPr/>
            <p:nvPr/>
          </p:nvSpPr>
          <p:spPr>
            <a:xfrm>
              <a:off x="7856998" y="3947868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858764" y="1892816"/>
              <a:ext cx="2675890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请在此处添加详细描述文本，尽量与标题文本语言风格相符合，语言描述尽量简洁生动。请在此处添加详细描述文本，尽量与标题文本语言格相符合，语言描述尽量简洁生动。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-59690" y="316230"/>
            <a:ext cx="11400790" cy="5899785"/>
            <a:chOff x="-59461" y="532160"/>
            <a:chExt cx="11400473" cy="5308600"/>
          </a:xfrm>
        </p:grpSpPr>
        <p:pic>
          <p:nvPicPr>
            <p:cNvPr id="14" name="图片 13" descr="图片包含 白色, 室内, 餐桌, 鲜花&#10;&#10;已生成极高可信度的说明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7845075">
              <a:off x="-390613" y="2853720"/>
              <a:ext cx="3270885" cy="260858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1492797" y="532160"/>
              <a:ext cx="9848215" cy="53086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53200" y="4838700"/>
            <a:ext cx="7086600" cy="2019300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1569720" y="475615"/>
            <a:ext cx="1108710" cy="1108710"/>
          </a:xfrm>
          <a:prstGeom prst="ellipse">
            <a:avLst/>
          </a:prstGeom>
          <a:noFill/>
          <a:ln>
            <a:solidFill>
              <a:srgbClr val="B18D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18D6E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51635" y="522605"/>
            <a:ext cx="957313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风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858770" y="676910"/>
            <a:ext cx="59105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怎敌他、晚来风急！</a:t>
            </a:r>
          </a:p>
        </p:txBody>
      </p:sp>
      <p:sp>
        <p:nvSpPr>
          <p:cNvPr id="26630" name="文本框 26629"/>
          <p:cNvSpPr txBox="1"/>
          <p:nvPr/>
        </p:nvSpPr>
        <p:spPr>
          <a:xfrm>
            <a:off x="2555600" y="1584325"/>
            <a:ext cx="8082915" cy="378565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风急天高猿啸哀，渚清沙百鸟飞回。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                            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——</a:t>
            </a:r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杜甫</a:t>
            </a:r>
            <a:r>
              <a:rPr lang="en-US" altLang="zh-CN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登高</a:t>
            </a:r>
            <a:r>
              <a:rPr lang="en-US" altLang="zh-CN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  <a:sym typeface="+mn-ea"/>
              </a:rPr>
              <a:t>风萧萧兮易水寒，壮士一去兮不复还。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</a:t>
            </a:r>
            <a:r>
              <a:rPr lang="zh-CN" altLang="en-US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200" b="1" dirty="0">
                <a:latin typeface="Times New Roman" panose="02020603050405020304" pitchFamily="18" charset="0"/>
                <a:ea typeface="华文新魏" panose="02010800040101010101" pitchFamily="2" charset="-122"/>
                <a:sym typeface="+mn-ea"/>
              </a:rPr>
              <a:t>——</a:t>
            </a:r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  <a:sym typeface="+mn-ea"/>
              </a:rPr>
              <a:t>刘向《战国策》</a:t>
            </a:r>
            <a:endParaRPr lang="en-US" altLang="zh-CN" sz="32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Times New Roman" panose="02020603050405020304" pitchFamily="18" charset="0"/>
                <a:ea typeface="华文新魏" panose="02010800040101010101" pitchFamily="2" charset="-122"/>
              </a:rPr>
              <a:t>莫道不销魂，帘卷西风，人比黄花瘦。</a:t>
            </a:r>
            <a:endParaRPr lang="zh-CN" altLang="en-US" sz="32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                          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——</a:t>
            </a:r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李清照</a:t>
            </a:r>
            <a:r>
              <a:rPr lang="en-US" altLang="zh-CN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醉花阴</a:t>
            </a:r>
            <a:r>
              <a:rPr lang="en-US" altLang="zh-CN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》</a:t>
            </a:r>
          </a:p>
        </p:txBody>
      </p:sp>
      <p:sp>
        <p:nvSpPr>
          <p:cNvPr id="26631" name="文本框 26630"/>
          <p:cNvSpPr txBox="1"/>
          <p:nvPr/>
        </p:nvSpPr>
        <p:spPr>
          <a:xfrm>
            <a:off x="4320862" y="5390477"/>
            <a:ext cx="4343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秋风渲染愁情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7" grpId="0"/>
      <p:bldP spid="26630" grpId="0" bldLvl="0" animBg="1"/>
      <p:bldP spid="266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725246" flipH="1">
            <a:off x="6546215" y="565150"/>
            <a:ext cx="6586220" cy="43541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38" r="37500"/>
          <a:stretch>
            <a:fillRect/>
          </a:stretch>
        </p:blipFill>
        <p:spPr>
          <a:xfrm rot="5400000">
            <a:off x="3119120" y="-1054735"/>
            <a:ext cx="5953760" cy="93795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18336">
            <a:off x="-443860" y="3624726"/>
            <a:ext cx="2379889" cy="3224967"/>
          </a:xfrm>
          <a:prstGeom prst="rect">
            <a:avLst/>
          </a:prstGeom>
        </p:spPr>
      </p:pic>
      <p:pic>
        <p:nvPicPr>
          <p:cNvPr id="46084" name="Picture 5" descr="BIRDTRAN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7900" y="430530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3" name="Picture 4" descr="BIRDTRAN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4530" y="1949768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文本框 29"/>
          <p:cNvSpPr txBox="1"/>
          <p:nvPr/>
        </p:nvSpPr>
        <p:spPr>
          <a:xfrm>
            <a:off x="2433320" y="700405"/>
            <a:ext cx="957313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503930" y="626745"/>
            <a:ext cx="6704330" cy="1088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zh-CN" altLang="en-US" sz="3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楷体_GB2312"/>
                <a:sym typeface="+mn-ea"/>
              </a:rPr>
              <a:t>雁过也，正伤心，却是旧时相识。</a:t>
            </a:r>
            <a:endParaRPr lang="zh-CN" altLang="en-US"/>
          </a:p>
        </p:txBody>
      </p:sp>
      <p:pic>
        <p:nvPicPr>
          <p:cNvPr id="12" name="Picture 4" descr="BIRDTRAN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77800" y="1277938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4" descr="BIRDTRAN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77800" y="130493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2596515" y="1715135"/>
            <a:ext cx="8149590" cy="362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5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无可奈何花落去，似曾相识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雁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归来。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晏殊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浣溪沙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</a:p>
          <a:p>
            <a:pPr algn="l">
              <a:lnSpc>
                <a:spcPct val="145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云中谁寄锦书来？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雁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字回时，月满西楼。  </a:t>
            </a:r>
          </a:p>
          <a:p>
            <a:pPr algn="l" fontAlgn="auto">
              <a:lnSpc>
                <a:spcPct val="10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——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李清照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一剪梅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</a:p>
          <a:p>
            <a:pPr algn="l">
              <a:lnSpc>
                <a:spcPct val="145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“碧云天，黄花地，西风紧，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北雁南飞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，晓来谁染霜林醉，总是离人泪。”       ——《长亭送别》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2432685" y="5413375"/>
            <a:ext cx="83134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过雁象征离愁，故园之思，悼亡之悲，天涯沦落之感。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11" grpId="0"/>
      <p:bldP spid="14" grpId="0"/>
      <p:bldP spid="2765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植物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399645" flipH="1">
            <a:off x="6464870" y="443289"/>
            <a:ext cx="4102682" cy="27120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7376160" cy="6870065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植物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30836" flipH="1">
            <a:off x="3422811" y="-154281"/>
            <a:ext cx="5910314" cy="39069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38" r="37500"/>
          <a:stretch>
            <a:fillRect/>
          </a:stretch>
        </p:blipFill>
        <p:spPr>
          <a:xfrm>
            <a:off x="0" y="1038860"/>
            <a:ext cx="7376160" cy="53975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 flipH="1">
            <a:off x="7375525" y="1038860"/>
            <a:ext cx="4816475" cy="539242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图片包含 户外, 霉菌&#10;&#10;已生成高可信度的说明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3562" y="5123640"/>
            <a:ext cx="1450468" cy="15236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76160" y="1038860"/>
            <a:ext cx="4815840" cy="539813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31140" y="1292225"/>
            <a:ext cx="1729961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黄花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4540" y="2662555"/>
            <a:ext cx="6518910" cy="175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zh-CN" altLang="en-US" sz="3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楷体_GB2312"/>
                <a:sym typeface="+mn-ea"/>
              </a:rPr>
              <a:t>满地黄花堆积。</a:t>
            </a:r>
            <a:endParaRPr lang="zh-CN" altLang="en-US" sz="3600" b="1" dirty="0">
              <a:latin typeface="Arial" panose="020B0604020202020204" pitchFamily="34" charset="0"/>
              <a:ea typeface="楷体_GB2312"/>
            </a:endParaRPr>
          </a:p>
          <a:p>
            <a:pPr algn="l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/>
                <a:sym typeface="+mn-ea"/>
              </a:rPr>
              <a:t>憔悴损</a:t>
            </a:r>
            <a:r>
              <a:rPr lang="zh-CN" altLang="en-US" sz="3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楷体_GB2312"/>
                <a:sym typeface="+mn-ea"/>
              </a:rPr>
              <a:t>，如今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/>
                <a:sym typeface="+mn-ea"/>
              </a:rPr>
              <a:t>有谁堪摘</a:t>
            </a:r>
            <a:r>
              <a:rPr lang="zh-CN" altLang="en-US" sz="3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楷体_GB2312"/>
                <a:sym typeface="+mn-ea"/>
              </a:rPr>
              <a:t>？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/>
      <p:bldP spid="30" grpId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7297" y="-766754"/>
            <a:ext cx="5565205" cy="2879631"/>
            <a:chOff x="-446258" y="1283661"/>
            <a:chExt cx="5565205" cy="2879631"/>
          </a:xfrm>
        </p:grpSpPr>
        <p:pic>
          <p:nvPicPr>
            <p:cNvPr id="3" name="图片 2" descr="图片包含 植物&#10;&#10;已生成极高可信度的说明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694199" flipH="1">
              <a:off x="-446258" y="1283661"/>
              <a:ext cx="4102682" cy="2712060"/>
            </a:xfrm>
            <a:prstGeom prst="rect">
              <a:avLst/>
            </a:prstGeom>
          </p:spPr>
        </p:pic>
        <p:pic>
          <p:nvPicPr>
            <p:cNvPr id="2" name="图片 1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1667" b="33836"/>
            <a:stretch>
              <a:fillRect/>
            </a:stretch>
          </p:blipFill>
          <p:spPr>
            <a:xfrm rot="10800000" flipV="1">
              <a:off x="147" y="2810836"/>
              <a:ext cx="4724400" cy="81851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 descr="图片包含 户外, 霉菌&#10;&#10;已生成高可信度的说明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68479" y="2639691"/>
              <a:ext cx="1450468" cy="1523601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65272" y="2713046"/>
              <a:ext cx="3994785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6000" dirty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梧桐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746940" y="1150058"/>
            <a:ext cx="5296535" cy="4862195"/>
            <a:chOff x="7659300" y="3273498"/>
            <a:chExt cx="5296535" cy="4862195"/>
          </a:xfrm>
        </p:grpSpPr>
        <p:sp>
          <p:nvSpPr>
            <p:cNvPr id="14" name="文本框 13"/>
            <p:cNvSpPr txBox="1"/>
            <p:nvPr/>
          </p:nvSpPr>
          <p:spPr>
            <a:xfrm>
              <a:off x="7659300" y="5045136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叁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1000670" y="3273498"/>
              <a:ext cx="1955165" cy="486219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l">
                <a:lnSpc>
                  <a:spcPct val="180000"/>
                </a:lnSpc>
              </a:pPr>
              <a:r>
                <a:rPr lang="zh-CN" altLang="en-US" sz="3600" b="1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楷体_GB2312"/>
                  <a:sym typeface="+mn-ea"/>
                </a:rPr>
                <a:t>梧桐更兼细雨，</a:t>
              </a:r>
              <a:endParaRPr lang="zh-CN" altLang="en-US" sz="3600" b="1" dirty="0">
                <a:latin typeface="Arial" panose="020B0604020202020204" pitchFamily="34" charset="0"/>
                <a:ea typeface="楷体_GB2312"/>
              </a:endParaRPr>
            </a:p>
            <a:p>
              <a:pPr algn="l">
                <a:lnSpc>
                  <a:spcPct val="140000"/>
                </a:lnSpc>
              </a:pPr>
              <a:r>
                <a:rPr lang="zh-CN" altLang="en-US" sz="3600" b="1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楷体_GB2312"/>
                  <a:sym typeface="+mn-ea"/>
                </a:rPr>
                <a:t>　　到黄昏、点点滴滴。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2226" name="Picture 2" descr="img200608302204446"/>
          <p:cNvPicPr>
            <a:picLocks noGrp="1" noChangeAspect="1"/>
          </p:cNvPicPr>
          <p:nvPr>
            <p:ph idx="1"/>
          </p:nvPr>
        </p:nvPicPr>
        <p:blipFill>
          <a:blip r:embed="rId6" cstate="print">
            <a:lum bright="-17999" contrast="12000"/>
          </a:blip>
          <a:srcRect r="13251" b="8009"/>
          <a:stretch>
            <a:fillRect/>
          </a:stretch>
        </p:blipFill>
        <p:spPr>
          <a:xfrm>
            <a:off x="8250555" y="878205"/>
            <a:ext cx="3635375" cy="5256213"/>
          </a:xfrm>
        </p:spPr>
      </p:pic>
      <p:sp>
        <p:nvSpPr>
          <p:cNvPr id="22" name="文本框 21"/>
          <p:cNvSpPr txBox="1"/>
          <p:nvPr/>
        </p:nvSpPr>
        <p:spPr>
          <a:xfrm>
            <a:off x="702945" y="1963420"/>
            <a:ext cx="52755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寂寞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梧桐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，深院锁清秋。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  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李煜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相见欢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梧桐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树，三更雨，不道离情正苦；一叶叶，一声声，空阶滴到明。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　  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温庭筠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更漏子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1428115" y="6012180"/>
            <a:ext cx="58813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+mn-ea"/>
                <a:sym typeface="+mn-ea"/>
              </a:rPr>
              <a:t>梧桐是悲凉、孤寂、凄苦的象征</a:t>
            </a:r>
          </a:p>
        </p:txBody>
      </p:sp>
      <p:pic>
        <p:nvPicPr>
          <p:cNvPr id="13" name="图片 12" descr="图片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20000" y="278297"/>
            <a:ext cx="4412974" cy="62417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-21590" y="-19685"/>
            <a:ext cx="12232640" cy="6848475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植物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682990" flipH="1">
            <a:off x="7427251" y="675723"/>
            <a:ext cx="5358162" cy="35419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38" r="37500"/>
          <a:stretch>
            <a:fillRect/>
          </a:stretch>
        </p:blipFill>
        <p:spPr>
          <a:xfrm>
            <a:off x="1021080" y="792480"/>
            <a:ext cx="9478010" cy="52235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 descr="图片包含 户外, 霉菌&#10;&#10;已生成高可信度的说明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103809">
            <a:off x="136803" y="4943512"/>
            <a:ext cx="2464534" cy="258879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21080" y="792480"/>
            <a:ext cx="27120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细雨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125980" y="1620520"/>
            <a:ext cx="7663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楷体_GB2312"/>
                <a:sym typeface="+mn-ea"/>
              </a:rPr>
              <a:t>梧桐更兼细雨，到黄昏点点滴滴。</a:t>
            </a:r>
            <a:endParaRPr lang="zh-CN" altLang="en-US" sz="3600" b="1" dirty="0">
              <a:solidFill>
                <a:sysClr val="windowText" lastClr="000000"/>
              </a:solidFill>
              <a:latin typeface="Arial" panose="020B0604020202020204" pitchFamily="34" charset="0"/>
              <a:ea typeface="楷体_GB231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62505" y="2462530"/>
            <a:ext cx="792416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清明时节雨纷纷，路上行人欲断魂</a:t>
            </a:r>
            <a:r>
              <a:rPr lang="zh-CN" altLang="en-US" sz="28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2800" b="1" dirty="0" smtClean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r" fontAlgn="base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杜牧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清明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</a:p>
          <a:p>
            <a:pPr algn="l" fontAlgn="base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夜阑卧听风吹雨，铁马冰河入梦来</a:t>
            </a:r>
            <a:r>
              <a:rPr lang="zh-CN" altLang="en-US" sz="28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2800" b="1" dirty="0" smtClean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r" fontAlgn="base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 dirty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陆游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十一月四日风雨大作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30955" y="5432425"/>
            <a:ext cx="5024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+mn-ea"/>
              </a:rPr>
              <a:t>雨是哀伤﹑愁丝的象征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725246" flipH="1">
            <a:off x="6546215" y="565150"/>
            <a:ext cx="6586220" cy="43541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38" r="37500"/>
          <a:stretch>
            <a:fillRect/>
          </a:stretch>
        </p:blipFill>
        <p:spPr>
          <a:xfrm rot="5400000">
            <a:off x="3119120" y="-1288415"/>
            <a:ext cx="5953760" cy="9846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18336">
            <a:off x="-443860" y="3624726"/>
            <a:ext cx="2379889" cy="3224967"/>
          </a:xfrm>
          <a:prstGeom prst="rect">
            <a:avLst/>
          </a:prstGeom>
        </p:spPr>
      </p:pic>
      <p:sp>
        <p:nvSpPr>
          <p:cNvPr id="27659" name="Text Box 11"/>
          <p:cNvSpPr txBox="1"/>
          <p:nvPr/>
        </p:nvSpPr>
        <p:spPr>
          <a:xfrm>
            <a:off x="1941830" y="658495"/>
            <a:ext cx="1013460" cy="59537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</a:extLst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Calibri" panose="020F0502020204030204" charset="0"/>
                <a:ea typeface="华文新魏" panose="02010800040101010101" pitchFamily="2" charset="-122"/>
              </a:rPr>
              <a:t>这次第，怎一个</a:t>
            </a:r>
            <a:r>
              <a:rPr lang="zh-CN" altLang="en-US" sz="5400" b="1" dirty="0">
                <a:solidFill>
                  <a:srgbClr val="FF0000"/>
                </a:solidFill>
                <a:latin typeface="Calibri" panose="020F0502020204030204" charset="0"/>
                <a:ea typeface="华文新魏" panose="02010800040101010101" pitchFamily="2" charset="-122"/>
              </a:rPr>
              <a:t>愁</a:t>
            </a:r>
            <a:r>
              <a:rPr lang="zh-CN" altLang="en-US" sz="4000" b="1" dirty="0">
                <a:latin typeface="Calibri" panose="020F0502020204030204" charset="0"/>
                <a:ea typeface="华文新魏" panose="02010800040101010101" pitchFamily="2" charset="-122"/>
              </a:rPr>
              <a:t>字了得</a:t>
            </a:r>
          </a:p>
        </p:txBody>
      </p:sp>
      <p:sp>
        <p:nvSpPr>
          <p:cNvPr id="27651" name="Text Box 3"/>
          <p:cNvSpPr txBox="1"/>
          <p:nvPr/>
        </p:nvSpPr>
        <p:spPr>
          <a:xfrm>
            <a:off x="4164330" y="925195"/>
            <a:ext cx="5029200" cy="70675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Calibri" panose="020F0502020204030204" charset="0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华文新魏" panose="02010800040101010101" pitchFamily="2" charset="-122"/>
              </a:rPr>
              <a:t>气候冷暧不定之可伤</a:t>
            </a:r>
            <a:endParaRPr lang="zh-CN" altLang="en-US" sz="4000" b="1" dirty="0">
              <a:latin typeface="Calibri" panose="020F0502020204030204" charset="0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4164330" y="1851660"/>
            <a:ext cx="5029200" cy="70675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Calibri" panose="020F0502020204030204" charset="0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华文新魏" panose="02010800040101010101" pitchFamily="2" charset="-122"/>
              </a:rPr>
              <a:t>淡酒不敌晚风之可伤</a:t>
            </a:r>
          </a:p>
        </p:txBody>
      </p:sp>
      <p:sp>
        <p:nvSpPr>
          <p:cNvPr id="9" name="Text Box 3"/>
          <p:cNvSpPr txBox="1"/>
          <p:nvPr/>
        </p:nvSpPr>
        <p:spPr>
          <a:xfrm>
            <a:off x="4164330" y="2691130"/>
            <a:ext cx="5029200" cy="70675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Calibri" panose="020F0502020204030204" charset="0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华文新魏" panose="02010800040101010101" pitchFamily="2" charset="-122"/>
              </a:rPr>
              <a:t>雁声过耳之可伤</a:t>
            </a:r>
          </a:p>
        </p:txBody>
      </p:sp>
      <p:sp>
        <p:nvSpPr>
          <p:cNvPr id="10" name="Text Box 3"/>
          <p:cNvSpPr txBox="1"/>
          <p:nvPr/>
        </p:nvSpPr>
        <p:spPr>
          <a:xfrm>
            <a:off x="4164330" y="3580765"/>
            <a:ext cx="5029200" cy="70675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Calibri" panose="020F0502020204030204" charset="0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华文新魏" panose="02010800040101010101" pitchFamily="2" charset="-122"/>
              </a:rPr>
              <a:t>懒摘黄花之可伤</a:t>
            </a:r>
          </a:p>
        </p:txBody>
      </p:sp>
      <p:sp>
        <p:nvSpPr>
          <p:cNvPr id="11" name="Text Box 3"/>
          <p:cNvSpPr txBox="1"/>
          <p:nvPr/>
        </p:nvSpPr>
        <p:spPr>
          <a:xfrm>
            <a:off x="4164330" y="4477385"/>
            <a:ext cx="5029200" cy="70675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Calibri" panose="020F0502020204030204" charset="0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华文新魏" panose="02010800040101010101" pitchFamily="2" charset="-122"/>
              </a:rPr>
              <a:t>日长难熬之可伤</a:t>
            </a:r>
          </a:p>
        </p:txBody>
      </p:sp>
      <p:sp>
        <p:nvSpPr>
          <p:cNvPr id="12" name="Text Box 3"/>
          <p:cNvSpPr txBox="1"/>
          <p:nvPr/>
        </p:nvSpPr>
        <p:spPr>
          <a:xfrm>
            <a:off x="4164330" y="5329555"/>
            <a:ext cx="5029200" cy="70675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Calibri" panose="020F0502020204030204" charset="0"/>
              </a:rPr>
              <a:t> </a:t>
            </a:r>
            <a:r>
              <a:rPr lang="zh-CN" altLang="en-US" sz="4000" b="1" dirty="0">
                <a:latin typeface="Calibri" panose="020F0502020204030204" charset="0"/>
                <a:ea typeface="华文新魏" panose="02010800040101010101" pitchFamily="2" charset="-122"/>
              </a:rPr>
              <a:t>雨滴梧桐的凄凉</a:t>
            </a:r>
          </a:p>
        </p:txBody>
      </p:sp>
      <p:sp>
        <p:nvSpPr>
          <p:cNvPr id="14" name="左中括号 13"/>
          <p:cNvSpPr/>
          <p:nvPr/>
        </p:nvSpPr>
        <p:spPr>
          <a:xfrm>
            <a:off x="3482975" y="1216025"/>
            <a:ext cx="248920" cy="4789805"/>
          </a:xfrm>
          <a:prstGeom prst="leftBracket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9" grpId="0" bldLvl="0" animBg="1"/>
      <p:bldP spid="27651" grpId="0" bldLvl="0" animBg="1"/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07009" y="607872"/>
            <a:ext cx="11325636" cy="5913578"/>
            <a:chOff x="177669" y="1034477"/>
            <a:chExt cx="9105900" cy="20193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177669" y="1034477"/>
              <a:ext cx="9105900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2" name="组合 11"/>
            <p:cNvGrpSpPr/>
            <p:nvPr/>
          </p:nvGrpSpPr>
          <p:grpSpPr>
            <a:xfrm>
              <a:off x="232070" y="1176804"/>
              <a:ext cx="1024051" cy="1776615"/>
              <a:chOff x="1700840" y="1945933"/>
              <a:chExt cx="1024051" cy="1776615"/>
            </a:xfrm>
          </p:grpSpPr>
          <p:pic>
            <p:nvPicPr>
              <p:cNvPr id="13" name="图片 12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1278026" y="2368746"/>
                <a:ext cx="1745718" cy="900091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1770784" y="1988756"/>
                <a:ext cx="954107" cy="17337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5400" b="1">
                    <a:solidFill>
                      <a:srgbClr val="FF0000"/>
                    </a:solidFill>
                    <a:latin typeface="华文楷体" panose="02010600040101010101" charset="-122"/>
                    <a:ea typeface="华文楷体" panose="02010600040101010101" charset="-122"/>
                  </a:rPr>
                  <a:t>李清照大事记</a:t>
                </a: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394460" y="853440"/>
            <a:ext cx="944943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　</a:t>
            </a:r>
          </a:p>
          <a:p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1103年： 新婚燕尔幸福日，金石书画共倾心。</a:t>
            </a:r>
          </a:p>
          <a:p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1127年： 金人入侵灭北宋，金石书画化灰尘。</a:t>
            </a:r>
          </a:p>
          <a:p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1129年： 丈夫赴任染病去，时值中年有遗孀。</a:t>
            </a:r>
          </a:p>
          <a:p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1131年： 卜居会稽逢盗贼，重病缠身欲丧命。</a:t>
            </a:r>
          </a:p>
          <a:p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1132年： 不幸再嫁张汝舟，仓促离婚被判刑。</a:t>
            </a:r>
          </a:p>
          <a:p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1155年： 孑然一身无子嗣，悲苦离世人不知。</a:t>
            </a:r>
          </a:p>
        </p:txBody>
      </p:sp>
      <p:pic>
        <p:nvPicPr>
          <p:cNvPr id="3" name="图片 2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18336">
            <a:off x="9888220" y="2407920"/>
            <a:ext cx="2845435" cy="4605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41475" y="484505"/>
            <a:ext cx="31597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植物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21921" y="920308"/>
            <a:ext cx="5648325" cy="3733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5756391" y="1810527"/>
            <a:ext cx="4830147" cy="4830147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 descr="图片包含 浅色&#10;&#10;已生成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58192" y="5644657"/>
            <a:ext cx="578239" cy="60233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420578" y="2805926"/>
            <a:ext cx="1290320" cy="28384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b="1" dirty="0">
                <a:solidFill>
                  <a:srgbClr val="54402C"/>
                </a:solidFill>
                <a:latin typeface="华文行楷" panose="02010800040101010101" charset="-122"/>
                <a:ea typeface="华文行楷" panose="02010800040101010101" charset="-122"/>
              </a:rPr>
              <a:t>声声慢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5714741">
            <a:off x="8320456" y="2194757"/>
            <a:ext cx="1184301" cy="14809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72518" y="4241661"/>
            <a:ext cx="921385" cy="1922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solidFill>
                  <a:srgbClr val="54402C"/>
                </a:solidFill>
                <a:latin typeface="华文行楷" panose="02010800040101010101" charset="-122"/>
                <a:ea typeface="华文行楷" panose="02010800040101010101" charset="-122"/>
              </a:rPr>
              <a:t>李清照</a:t>
            </a:r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5" y="-4445"/>
            <a:ext cx="5174615" cy="68668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07660" y="447675"/>
            <a:ext cx="60502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 dirty="0">
                <a:solidFill>
                  <a:srgbClr val="FF0000"/>
                </a:solidFill>
                <a:latin typeface="Wingdings 2" panose="05020102010507070707" pitchFamily="18" charset="2"/>
                <a:ea typeface="华文行楷" panose="02010800040101010101" charset="-122"/>
                <a:sym typeface="+mn-ea"/>
              </a:rPr>
              <a:t>千古绝唱愁苦情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植物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55615" y="-195759"/>
            <a:ext cx="5648325" cy="3733800"/>
          </a:xfrm>
          <a:prstGeom prst="rect">
            <a:avLst/>
          </a:prstGeom>
        </p:spPr>
      </p:pic>
      <p:pic>
        <p:nvPicPr>
          <p:cNvPr id="3" name="图片 2" descr="图片包含 户外, 地面, 人员, 建筑物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535"/>
          <a:stretch>
            <a:fillRect/>
          </a:stretch>
        </p:blipFill>
        <p:spPr>
          <a:xfrm>
            <a:off x="247015" y="1137285"/>
            <a:ext cx="10972800" cy="5400675"/>
          </a:xfrm>
          <a:prstGeom prst="rect">
            <a:avLst/>
          </a:prstGeom>
        </p:spPr>
      </p:pic>
      <p:pic>
        <p:nvPicPr>
          <p:cNvPr id="4" name="图片 3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18336">
            <a:off x="8731078" y="359383"/>
            <a:ext cx="3618302" cy="4903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53030" y="1430020"/>
            <a:ext cx="5829300" cy="1106805"/>
          </a:xfrm>
          <a:prstGeom prst="rect">
            <a:avLst/>
          </a:prstGeom>
          <a:solidFill>
            <a:schemeClr val="bg1">
              <a:lumMod val="95000"/>
              <a:alpha val="76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作者为何而愁？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6870" y="1430020"/>
            <a:ext cx="2295525" cy="1106805"/>
          </a:xfrm>
          <a:prstGeom prst="rect">
            <a:avLst/>
          </a:prstGeom>
          <a:solidFill>
            <a:schemeClr val="lt1">
              <a:alpha val="69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愁因：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26765" y="2642870"/>
            <a:ext cx="38309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国破之愁</a:t>
            </a:r>
          </a:p>
          <a:p>
            <a:r>
              <a:rPr lang="zh-CN" altLang="en-US" sz="4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思乡之愁</a:t>
            </a:r>
          </a:p>
          <a:p>
            <a:r>
              <a:rPr lang="zh-CN" altLang="en-US" sz="4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夫死之愁  </a:t>
            </a:r>
          </a:p>
          <a:p>
            <a:r>
              <a:rPr lang="zh-CN" altLang="en-US" sz="4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孀居之愁  </a:t>
            </a:r>
          </a:p>
          <a:p>
            <a:r>
              <a:rPr lang="zh-CN" altLang="en-US" sz="4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颠沛之愁  </a:t>
            </a:r>
          </a:p>
          <a:p>
            <a:r>
              <a:rPr lang="zh-CN" altLang="en-US" sz="4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 </a:t>
            </a:r>
          </a:p>
          <a:p>
            <a:endParaRPr lang="zh-CN" altLang="en-US" sz="4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725246" flipH="1">
            <a:off x="6546215" y="565150"/>
            <a:ext cx="6586220" cy="43541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38" r="37500"/>
          <a:stretch>
            <a:fillRect/>
          </a:stretch>
        </p:blipFill>
        <p:spPr>
          <a:xfrm rot="5400000">
            <a:off x="3053080" y="-1213485"/>
            <a:ext cx="5953760" cy="96977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18336">
            <a:off x="-443860" y="3624726"/>
            <a:ext cx="2379889" cy="32249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74090" y="658495"/>
            <a:ext cx="71424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拓展延伸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37995" y="1888490"/>
            <a:ext cx="871601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《</a:t>
            </a:r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声声慢》与《醉花阴》两首词一首作于早年，一首作于晚年，同是写愁思，其中蕴含的情感和营造的意境是否相同？请简要分析。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白色, 室内, 餐桌, 鲜花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7845075">
            <a:off x="2369820" y="1423035"/>
            <a:ext cx="2097405" cy="1673225"/>
          </a:xfrm>
          <a:prstGeom prst="rect">
            <a:avLst/>
          </a:prstGeom>
        </p:spPr>
      </p:pic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20474" flipH="1">
            <a:off x="-108585" y="1377315"/>
            <a:ext cx="4173220" cy="2759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2258695"/>
            <a:ext cx="12192000" cy="4573905"/>
          </a:xfrm>
          <a:prstGeom prst="rect">
            <a:avLst/>
          </a:pr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图片包含 户外, 霉菌&#10;&#10;已生成高可信度的说明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72955" y="2961640"/>
            <a:ext cx="2729230" cy="3168015"/>
          </a:xfrm>
          <a:prstGeom prst="rect">
            <a:avLst/>
          </a:prstGeom>
        </p:spPr>
      </p:pic>
      <p:pic>
        <p:nvPicPr>
          <p:cNvPr id="20" name="图片 19" descr="图片包含 室内, 鲜花, 植物, 掌握&#10;&#10;已生成极高可信度的说明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05646">
            <a:off x="-834106" y="3707315"/>
            <a:ext cx="2409923" cy="31092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34205" y="547370"/>
            <a:ext cx="7312660" cy="2096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base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一代词人有旧居，半生漂泊憾何如。</a:t>
            </a:r>
          </a:p>
          <a:p>
            <a:pPr indent="0" algn="l" fontAlgn="base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冷清今日成轰烈，传颂千古是著书。</a:t>
            </a:r>
          </a:p>
          <a:p>
            <a:pPr indent="0" algn="r" fontAlgn="base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            </a:t>
            </a:r>
            <a:r>
              <a:rPr lang="en-US" altLang="zh-CN" sz="32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郭沫若</a:t>
            </a:r>
          </a:p>
          <a:p>
            <a:pPr indent="0" algn="l" fontAlgn="base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/>
              <a:t>                                                    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29715" y="3051810"/>
            <a:ext cx="785114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base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CC"/>
                </a:solidFill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3200" b="1" dirty="0">
                <a:solidFill>
                  <a:srgbClr val="0000CC"/>
                </a:solidFill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0000CC"/>
                </a:solidFill>
                <a:ea typeface="黑体" panose="02010609060101010101" pitchFamily="49" charset="-122"/>
                <a:sym typeface="+mn-ea"/>
              </a:rPr>
              <a:t>人的一生有很多的悲欢离合，请选取你人生中的一个小片段，运用直接抒情和间接抒情的方法，描写你内心的感受。（</a:t>
            </a:r>
            <a:r>
              <a:rPr lang="en-US" altLang="zh-CN" sz="3200" b="1" dirty="0">
                <a:solidFill>
                  <a:srgbClr val="0000CC"/>
                </a:solidFill>
                <a:ea typeface="黑体" panose="02010609060101010101" pitchFamily="49" charset="-122"/>
                <a:sym typeface="+mn-ea"/>
              </a:rPr>
              <a:t>200-300</a:t>
            </a:r>
            <a:r>
              <a:rPr lang="zh-CN" altLang="en-US" sz="3200" b="1" dirty="0">
                <a:solidFill>
                  <a:srgbClr val="0000CC"/>
                </a:solidFill>
                <a:ea typeface="黑体" panose="02010609060101010101" pitchFamily="49" charset="-122"/>
                <a:sym typeface="+mn-ea"/>
              </a:rPr>
              <a:t>字）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8950" y="428625"/>
            <a:ext cx="71424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  <p:bldP spid="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植物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0081" y="132273"/>
            <a:ext cx="5648325" cy="3733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3530081" y="978677"/>
            <a:ext cx="4830147" cy="4830147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户外, 霉菌&#10;&#10;已生成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2239" y="2482931"/>
            <a:ext cx="2266950" cy="2381250"/>
          </a:xfrm>
          <a:prstGeom prst="rect">
            <a:avLst/>
          </a:prstGeom>
        </p:spPr>
      </p:pic>
      <p:pic>
        <p:nvPicPr>
          <p:cNvPr id="14" name="图片 13" descr="图片包含 室内, 鲜花, 植物, 掌握&#10;&#10;已生成极高可信度的说明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71028">
            <a:off x="3113260" y="2840789"/>
            <a:ext cx="2133600" cy="27527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449808" y="978677"/>
            <a:ext cx="799378" cy="50774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rgbClr val="54402C"/>
                </a:solidFill>
              </a:rPr>
              <a:t>谢谢聆听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5714741">
            <a:off x="6224321" y="1621987"/>
            <a:ext cx="1184301" cy="14809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38" r="37500"/>
          <a:stretch>
            <a:fillRect/>
          </a:stretch>
        </p:blipFill>
        <p:spPr>
          <a:xfrm>
            <a:off x="-69850" y="0"/>
            <a:ext cx="12236450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9850" y="622300"/>
            <a:ext cx="4252595" cy="5482590"/>
          </a:xfrm>
          <a:prstGeom prst="rect">
            <a:avLst/>
          </a:prstGeom>
        </p:spPr>
      </p:pic>
      <p:pic>
        <p:nvPicPr>
          <p:cNvPr id="14" name="图片 13" descr="图片包含 植物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720000" flipH="1">
            <a:off x="-2199640" y="-1238250"/>
            <a:ext cx="5186680" cy="34296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26810" y="85725"/>
            <a:ext cx="38633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走进作者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3410" y="6104890"/>
            <a:ext cx="32746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华文新魏" panose="02010800040101010101" pitchFamily="2" charset="-122"/>
                <a:ea typeface="华文新魏" panose="02010800040101010101" pitchFamily="2" charset="-122"/>
              </a:rPr>
              <a:t>李清照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01845" y="1192530"/>
            <a:ext cx="711390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0808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李清照（1084－约1155），</a:t>
            </a:r>
            <a:r>
              <a:rPr lang="zh-CN" altLang="en-US" sz="3200" b="1" dirty="0">
                <a:solidFill>
                  <a:srgbClr val="000808"/>
                </a:solidFill>
                <a:latin typeface="微软雅黑" panose="020B0503020204020204" pitchFamily="34" charset="-122"/>
                <a:ea typeface="黑体" panose="02010609060101010101" pitchFamily="49" charset="-122"/>
                <a:cs typeface="+mn-ea"/>
                <a:sym typeface="+mn-ea"/>
              </a:rPr>
              <a:t>字         ，号              ，山东济南人，宋代          词人的代表之一。被誉为“             ”。词自成一家，被称为“             ”。留有作品集               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18100" y="1683385"/>
            <a:ext cx="1542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  <a:cs typeface="+mn-ea"/>
                <a:sym typeface="+mn-ea"/>
              </a:rPr>
              <a:t>漱玉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32295" y="1683385"/>
            <a:ext cx="2085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  <a:cs typeface="+mn-ea"/>
                <a:sym typeface="+mn-ea"/>
              </a:rPr>
              <a:t>易安居士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52745" y="2177415"/>
            <a:ext cx="1986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  <a:cs typeface="+mn-ea"/>
                <a:sym typeface="+mn-ea"/>
              </a:rPr>
              <a:t>婉约派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06340" y="2621915"/>
            <a:ext cx="1925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  <a:cs typeface="+mn-ea"/>
                <a:sym typeface="+mn-ea"/>
              </a:rPr>
              <a:t>婉约正宗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201285" y="3136900"/>
            <a:ext cx="1459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  <a:cs typeface="+mn-ea"/>
                <a:sym typeface="+mn-ea"/>
              </a:rPr>
              <a:t>易安体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269730" y="3162300"/>
            <a:ext cx="2896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  <a:cs typeface="+mn-ea"/>
                <a:sym typeface="+mn-ea"/>
              </a:rPr>
              <a:t>《漱玉词》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845935" y="4446905"/>
            <a:ext cx="75653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少历繁华</a:t>
            </a:r>
          </a:p>
          <a:p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中经丧乱</a:t>
            </a:r>
          </a:p>
          <a:p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晚景凄凉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39715" y="3863340"/>
            <a:ext cx="2626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808"/>
                </a:solidFill>
                <a:latin typeface="微软雅黑" panose="020B0503020204020204" pitchFamily="34" charset="-122"/>
                <a:ea typeface="黑体" panose="02010609060101010101" pitchFamily="49" charset="-122"/>
                <a:cs typeface="+mn-ea"/>
              </a:rPr>
              <a:t>人生经历：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38" r="37500"/>
          <a:stretch>
            <a:fillRect/>
          </a:stretch>
        </p:blipFill>
        <p:spPr>
          <a:xfrm>
            <a:off x="-69850" y="0"/>
            <a:ext cx="12236450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9850" y="622300"/>
            <a:ext cx="4252595" cy="5482590"/>
          </a:xfrm>
          <a:prstGeom prst="rect">
            <a:avLst/>
          </a:prstGeom>
        </p:spPr>
      </p:pic>
      <p:pic>
        <p:nvPicPr>
          <p:cNvPr id="14" name="图片 13" descr="图片包含 植物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720000" flipH="1">
            <a:off x="-2199640" y="-1238250"/>
            <a:ext cx="5186680" cy="34296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26810" y="85725"/>
            <a:ext cx="38633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知人论世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3410" y="6104890"/>
            <a:ext cx="32746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华文新魏" panose="02010800040101010101" pitchFamily="2" charset="-122"/>
                <a:ea typeface="华文新魏" panose="02010800040101010101" pitchFamily="2" charset="-122"/>
              </a:rPr>
              <a:t>李清照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69105" y="2779395"/>
            <a:ext cx="871283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前期：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描写少女、少妇时期的生活</a:t>
            </a:r>
          </a:p>
          <a:p>
            <a:r>
              <a:rPr lang="zh-CN" altLang="en-US" sz="3600" b="1" dirty="0">
                <a:solidFill>
                  <a:srgbClr val="007A7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</a:t>
            </a:r>
            <a:r>
              <a:rPr lang="en-US" altLang="zh-CN" sz="3600" b="1" dirty="0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闺怨离愁</a:t>
            </a:r>
            <a:r>
              <a:rPr lang="zh-CN" altLang="en-US" sz="3600" b="1" dirty="0">
                <a:solidFill>
                  <a:srgbClr val="007A7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007A77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词风</a:t>
            </a:r>
            <a:r>
              <a:rPr lang="en-US" altLang="zh-CN" sz="3600" b="1" dirty="0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清丽柔媚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后期：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思夫、思乡、思国</a:t>
            </a:r>
          </a:p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内容</a:t>
            </a:r>
            <a:r>
              <a:rPr lang="en-US" altLang="zh-CN" sz="4000" b="1" dirty="0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怀旧悼亡</a:t>
            </a:r>
            <a:r>
              <a:rPr lang="zh-CN" altLang="en-US" sz="4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40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词风</a:t>
            </a:r>
            <a:r>
              <a:rPr lang="en-US" altLang="zh-CN" sz="4000" b="1" dirty="0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33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凄婉哀怨</a:t>
            </a:r>
            <a:endParaRPr lang="zh-CN" altLang="en-US" sz="40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22140" y="976630"/>
            <a:ext cx="7099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808"/>
                </a:solidFill>
                <a:latin typeface="微软雅黑" panose="020B0503020204020204" pitchFamily="34" charset="-122"/>
                <a:ea typeface="黑体" panose="02010609060101010101" pitchFamily="49" charset="-122"/>
                <a:cs typeface="+mn-ea"/>
              </a:rPr>
              <a:t>其词作风格：</a:t>
            </a:r>
          </a:p>
          <a:p>
            <a:r>
              <a:rPr lang="zh-CN" altLang="en-US" sz="3200" b="1" dirty="0">
                <a:solidFill>
                  <a:srgbClr val="000808"/>
                </a:solidFill>
                <a:latin typeface="微软雅黑" panose="020B0503020204020204" pitchFamily="34" charset="-122"/>
                <a:ea typeface="黑体" panose="02010609060101010101" pitchFamily="49" charset="-122"/>
                <a:cs typeface="+mn-ea"/>
              </a:rPr>
              <a:t>     </a:t>
            </a:r>
            <a:endParaRPr lang="zh-CN" altLang="en-US" sz="3200" b="1" dirty="0">
              <a:solidFill>
                <a:srgbClr val="000808"/>
              </a:solidFill>
              <a:latin typeface="微软雅黑" panose="020B0503020204020204" pitchFamily="34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01845" y="1573530"/>
            <a:ext cx="70846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808"/>
                </a:solidFill>
                <a:latin typeface="微软雅黑" panose="020B0503020204020204" pitchFamily="34" charset="-122"/>
                <a:ea typeface="黑体" panose="02010609060101010101" pitchFamily="49" charset="-122"/>
                <a:cs typeface="+mn-ea"/>
                <a:sym typeface="+mn-ea"/>
              </a:rPr>
              <a:t>       以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  <a:cs typeface="+mn-ea"/>
                <a:sym typeface="+mn-ea"/>
              </a:rPr>
              <a:t>靖康之乱南渡</a:t>
            </a:r>
            <a:r>
              <a:rPr lang="zh-CN" altLang="en-US" sz="3200" b="1" dirty="0">
                <a:solidFill>
                  <a:srgbClr val="000808"/>
                </a:solidFill>
                <a:latin typeface="微软雅黑" panose="020B0503020204020204" pitchFamily="34" charset="-122"/>
                <a:ea typeface="黑体" panose="02010609060101010101" pitchFamily="49" charset="-122"/>
                <a:cs typeface="+mn-ea"/>
                <a:sym typeface="+mn-ea"/>
              </a:rPr>
              <a:t>为界分为前后两个时期。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38" r="37500"/>
          <a:stretch>
            <a:fillRect/>
          </a:stretch>
        </p:blipFill>
        <p:spPr>
          <a:xfrm>
            <a:off x="4904105" y="2165985"/>
            <a:ext cx="7206615" cy="41014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5405" y="44990"/>
            <a:ext cx="3652675" cy="2414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660628" y="521022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1270738" y="1315315"/>
            <a:ext cx="242062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初读</a:t>
            </a:r>
          </a:p>
        </p:txBody>
      </p:sp>
      <p:pic>
        <p:nvPicPr>
          <p:cNvPr id="11" name="图片 10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95632" flipH="1">
            <a:off x="173328" y="1887593"/>
            <a:ext cx="2046243" cy="27728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489200" y="3875299"/>
            <a:ext cx="7086600" cy="20193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378450" y="3053080"/>
            <a:ext cx="650875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请同学们有感情地朗读本首词，要求读出节奏，读出韵味。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725246" flipH="1">
            <a:off x="6546215" y="565150"/>
            <a:ext cx="6586220" cy="43541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38" r="37500"/>
          <a:stretch>
            <a:fillRect/>
          </a:stretch>
        </p:blipFill>
        <p:spPr>
          <a:xfrm rot="5400000">
            <a:off x="3128010" y="-1287780"/>
            <a:ext cx="5953760" cy="9846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18336">
            <a:off x="-443860" y="3624726"/>
            <a:ext cx="2379889" cy="32249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28265" y="564515"/>
            <a:ext cx="71424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Calibri" panose="020F0502020204030204" charset="0"/>
                <a:ea typeface="华文新魏" panose="02010800040101010101" pitchFamily="2" charset="-122"/>
                <a:sym typeface="+mn-ea"/>
              </a:rPr>
              <a:t>声声慢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91665" y="1411605"/>
            <a:ext cx="922401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寻寻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觅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觅，冷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冷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清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清，凄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凄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惨惨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戚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戚。乍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暖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还寒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时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候，最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难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将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息。三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杯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两盏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淡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酒，怎敌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他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晚来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风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急。雁过也，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正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伤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心，却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是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旧时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相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识。</a:t>
            </a:r>
            <a:b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</a:b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　　满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地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黄花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堆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积。憔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悴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损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，如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今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有谁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堪摘。守著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窗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儿，独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自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怎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生得黑。梧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桐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更兼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细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雨，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到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黄昏、点点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滴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滴。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这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次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第，怎一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个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愁字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/</a:t>
            </a:r>
            <a:r>
              <a:rPr lang="zh-CN" altLang="en-US" sz="40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了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得！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727611" flipH="1">
            <a:off x="-268011" y="1300840"/>
            <a:ext cx="5648325" cy="3733800"/>
          </a:xfrm>
          <a:prstGeom prst="rect">
            <a:avLst/>
          </a:prstGeom>
        </p:spPr>
      </p:pic>
      <p:pic>
        <p:nvPicPr>
          <p:cNvPr id="2" name="图片 1" descr="图片包含 户外, 地面, 人员, 建筑物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667" b="33836"/>
          <a:stretch>
            <a:fillRect/>
          </a:stretch>
        </p:blipFill>
        <p:spPr>
          <a:xfrm rot="5400000" flipV="1">
            <a:off x="-1167565" y="2404548"/>
            <a:ext cx="5966974" cy="11578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 descr="图片包含 户外, 地面, 人员, 建筑物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22" t="33249" r="57006" b="63030"/>
          <a:stretch>
            <a:fillRect/>
          </a:stretch>
        </p:blipFill>
        <p:spPr>
          <a:xfrm rot="5400000" flipV="1">
            <a:off x="4663440" y="6002020"/>
            <a:ext cx="1623695" cy="889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 descr="图片包含 户外, 地面, 人员, 建筑物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22" t="33249" r="57006" b="63030"/>
          <a:stretch>
            <a:fillRect/>
          </a:stretch>
        </p:blipFill>
        <p:spPr>
          <a:xfrm rot="5400000">
            <a:off x="6233160" y="6000750"/>
            <a:ext cx="1628140" cy="889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 descr="图片包含 户外, 地面, 人员, 建筑物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22" t="33249" r="57006" b="63030"/>
          <a:stretch>
            <a:fillRect/>
          </a:stretch>
        </p:blipFill>
        <p:spPr>
          <a:xfrm rot="5400000" flipV="1">
            <a:off x="8172450" y="5995670"/>
            <a:ext cx="1635760" cy="895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图片包含 户外, 地面, 人员, 建筑物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22" t="33249" r="57006" b="63030"/>
          <a:stretch>
            <a:fillRect/>
          </a:stretch>
        </p:blipFill>
        <p:spPr>
          <a:xfrm rot="5400000" flipV="1">
            <a:off x="9865995" y="6014085"/>
            <a:ext cx="1600835" cy="876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196340" y="1146810"/>
            <a:ext cx="1198245" cy="3695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整体感知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451350" y="396240"/>
            <a:ext cx="743267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思考：</a:t>
            </a:r>
          </a:p>
          <a:p>
            <a:r>
              <a:rPr lang="zh-CN" altLang="en-US" sz="5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请用这首词中的一个字来概括作者所抒发的情感。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356350" y="3811270"/>
            <a:ext cx="44881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愁（词眼）</a:t>
            </a:r>
            <a:endParaRPr lang="en-US" altLang="zh-CN" sz="5400" b="1" dirty="0">
              <a:solidFill>
                <a:srgbClr val="0070C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72390" y="-324485"/>
            <a:ext cx="3768090" cy="3865245"/>
            <a:chOff x="951576" y="916518"/>
            <a:chExt cx="4965555" cy="4687512"/>
          </a:xfrm>
        </p:grpSpPr>
        <p:pic>
          <p:nvPicPr>
            <p:cNvPr id="8" name="图片 7" descr="图片包含 植物&#10;&#10;已生成极高可信度的说明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7132151" flipH="1">
              <a:off x="198968" y="1669126"/>
              <a:ext cx="4440763" cy="2935547"/>
            </a:xfrm>
            <a:prstGeom prst="rect">
              <a:avLst/>
            </a:prstGeom>
          </p:spPr>
        </p:pic>
        <p:sp>
          <p:nvSpPr>
            <p:cNvPr id="2" name="椭圆 1"/>
            <p:cNvSpPr/>
            <p:nvPr/>
          </p:nvSpPr>
          <p:spPr>
            <a:xfrm>
              <a:off x="1624421" y="1492742"/>
              <a:ext cx="3911411" cy="3653389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37686" y="1492816"/>
              <a:ext cx="1883631" cy="411121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400" b="1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</a:rPr>
                <a:t>深入文本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28260" y="2284052"/>
              <a:ext cx="1688871" cy="2070100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1457739" y="4695383"/>
            <a:ext cx="104029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请找</a:t>
            </a:r>
            <a:r>
              <a:rPr lang="zh-CN" altLang="en-US" sz="5400" b="1" dirty="0" smtClean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出词中</a:t>
            </a:r>
            <a:r>
              <a:rPr lang="zh-CN" altLang="en-US" sz="5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直接</a:t>
            </a:r>
            <a:r>
              <a:rPr lang="zh-CN" altLang="en-US" sz="5400" b="1" dirty="0" smtClean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抒发愁情</a:t>
            </a:r>
            <a:r>
              <a:rPr lang="zh-CN" altLang="en-US" sz="5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的句子。</a:t>
            </a:r>
          </a:p>
        </p:txBody>
      </p:sp>
      <p:sp>
        <p:nvSpPr>
          <p:cNvPr id="36866" name="WordArt 2"/>
          <p:cNvSpPr/>
          <p:nvPr/>
        </p:nvSpPr>
        <p:spPr>
          <a:xfrm>
            <a:off x="4335780" y="1341120"/>
            <a:ext cx="4552950" cy="1008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endParaRPr lang="zh-CN" altLang="en-US" sz="3600" b="1">
              <a:solidFill>
                <a:srgbClr val="800080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40810" y="2630805"/>
            <a:ext cx="79813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方法：直接抒情</a:t>
            </a:r>
          </a:p>
          <a:p>
            <a:r>
              <a:rPr lang="zh-CN" altLang="en-US" sz="5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   间接抒情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00650" y="803275"/>
            <a:ext cx="36048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愁情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866" grpId="0"/>
      <p:bldP spid="5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8735" y="350520"/>
            <a:ext cx="11746865" cy="6127750"/>
            <a:chOff x="383733" y="565785"/>
            <a:chExt cx="11114405" cy="55018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1304483" y="565785"/>
              <a:ext cx="10193655" cy="5501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83733" y="3997525"/>
              <a:ext cx="1688871" cy="207010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37979" y="929056"/>
              <a:ext cx="9725660" cy="6898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4400" b="1" dirty="0"/>
                <a:t>寻</a:t>
              </a:r>
              <a:r>
                <a:rPr lang="zh-CN" altLang="en-US" sz="4400" b="1" dirty="0">
                  <a:solidFill>
                    <a:schemeClr val="tx1"/>
                  </a:solidFill>
                </a:rPr>
                <a:t>寻觅觅，冷冷清清，凄凄惨惨戚戚。</a:t>
              </a:r>
            </a:p>
          </p:txBody>
        </p:sp>
      </p:grpSp>
      <p:sp>
        <p:nvSpPr>
          <p:cNvPr id="39938" name="文本框 39937"/>
          <p:cNvSpPr txBox="1"/>
          <p:nvPr/>
        </p:nvSpPr>
        <p:spPr>
          <a:xfrm>
            <a:off x="1892935" y="1523365"/>
            <a:ext cx="2538413" cy="711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u="none" dirty="0">
                <a:latin typeface="Times New Roman" panose="02020603050405020304" pitchFamily="18" charset="0"/>
                <a:ea typeface="华文中宋" panose="02010600040101010101" pitchFamily="2" charset="-122"/>
              </a:rPr>
              <a:t>寻寻觅觅</a:t>
            </a:r>
            <a:endParaRPr lang="zh-CN" altLang="en-US" sz="2800" b="1" u="none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1925003" y="2896553"/>
            <a:ext cx="2768600" cy="711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u="none" dirty="0">
                <a:latin typeface="Times New Roman" panose="02020603050405020304" pitchFamily="18" charset="0"/>
                <a:ea typeface="华文中宋" panose="02010600040101010101" pitchFamily="2" charset="-122"/>
              </a:rPr>
              <a:t>冷冷清清</a:t>
            </a:r>
            <a:endParaRPr lang="zh-CN" altLang="en-US" sz="4000" b="1" u="none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1892935" y="4322445"/>
            <a:ext cx="3348038" cy="711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u="none" dirty="0">
                <a:latin typeface="Times New Roman" panose="02020603050405020304" pitchFamily="18" charset="0"/>
                <a:ea typeface="华文中宋" panose="02010600040101010101" pitchFamily="2" charset="-122"/>
              </a:rPr>
              <a:t>凄凄惨惨戚戚</a:t>
            </a:r>
            <a:endParaRPr lang="zh-CN" altLang="en-US" sz="4000" b="1" u="none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6081395" y="1638300"/>
            <a:ext cx="1647825" cy="711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u="none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  <a:r>
              <a:rPr lang="zh-CN" altLang="en-US" sz="4000" b="1" u="none" dirty="0">
                <a:latin typeface="华文中宋" panose="02010600040101010101" pitchFamily="2" charset="-122"/>
                <a:ea typeface="华文中宋" panose="02010600040101010101" pitchFamily="2" charset="-122"/>
              </a:rPr>
              <a:t>动 作</a:t>
            </a:r>
            <a:endParaRPr lang="zh-CN" altLang="en-US" sz="4000" b="1" u="none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6075045" y="3041650"/>
            <a:ext cx="1660525" cy="711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u="none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  <a:r>
              <a:rPr lang="zh-CN" altLang="en-US" sz="4000" b="1" u="none" dirty="0">
                <a:latin typeface="华文中宋" panose="02010600040101010101" pitchFamily="2" charset="-122"/>
                <a:ea typeface="华文中宋" panose="02010600040101010101" pitchFamily="2" charset="-122"/>
              </a:rPr>
              <a:t>环 境</a:t>
            </a:r>
            <a:endParaRPr lang="zh-CN" altLang="en-US" sz="4000" b="1" u="none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6155690" y="4322445"/>
            <a:ext cx="1828800" cy="711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u="none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  <a:r>
              <a:rPr lang="zh-CN" altLang="en-US" sz="4000" b="1" u="none" dirty="0">
                <a:latin typeface="华文中宋" panose="02010600040101010101" pitchFamily="2" charset="-122"/>
                <a:ea typeface="华文中宋" panose="02010600040101010101" pitchFamily="2" charset="-122"/>
              </a:rPr>
              <a:t>感 受</a:t>
            </a:r>
            <a:endParaRPr lang="zh-CN" altLang="en-US" sz="4000" b="1" u="none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44" name="文本框 39943"/>
          <p:cNvSpPr txBox="1"/>
          <p:nvPr/>
        </p:nvSpPr>
        <p:spPr>
          <a:xfrm>
            <a:off x="8216900" y="1523365"/>
            <a:ext cx="2232025" cy="13220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u="none">
                <a:latin typeface="Times New Roman" panose="02020603050405020304" pitchFamily="18" charset="0"/>
                <a:ea typeface="华文中宋" panose="02010600040101010101" pitchFamily="2" charset="-122"/>
              </a:rPr>
              <a:t>若有所失茫然无措</a:t>
            </a:r>
          </a:p>
        </p:txBody>
      </p:sp>
      <p:sp>
        <p:nvSpPr>
          <p:cNvPr id="39945" name="文本框 39944"/>
          <p:cNvSpPr txBox="1"/>
          <p:nvPr/>
        </p:nvSpPr>
        <p:spPr>
          <a:xfrm>
            <a:off x="8216583" y="3058795"/>
            <a:ext cx="2230437" cy="711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u="none" dirty="0">
                <a:latin typeface="Times New Roman" panose="02020603050405020304" pitchFamily="18" charset="0"/>
                <a:ea typeface="华文中宋" panose="02010600040101010101" pitchFamily="2" charset="-122"/>
              </a:rPr>
              <a:t>寂寞冷清</a:t>
            </a:r>
            <a:endParaRPr lang="zh-CN" altLang="en-US" sz="4000" b="1" u="none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9946" name="文本框 39945"/>
          <p:cNvSpPr txBox="1"/>
          <p:nvPr/>
        </p:nvSpPr>
        <p:spPr>
          <a:xfrm>
            <a:off x="8216583" y="4322445"/>
            <a:ext cx="2538412" cy="711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0" hangingPunct="0">
              <a:buClr>
                <a:schemeClr val="bg1"/>
              </a:buClr>
            </a:pPr>
            <a:r>
              <a:rPr lang="zh-CN" altLang="en-US" sz="4000" b="1" u="none" dirty="0">
                <a:latin typeface="Times New Roman" panose="02020603050405020304" pitchFamily="18" charset="0"/>
                <a:ea typeface="华文中宋" panose="02010600040101010101" pitchFamily="2" charset="-122"/>
              </a:rPr>
              <a:t>凄凉惨淡</a:t>
            </a:r>
            <a:endParaRPr lang="zh-CN" altLang="en-US" sz="4000" b="1" u="none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9947" name="文本框 39946"/>
          <p:cNvSpPr txBox="1"/>
          <p:nvPr/>
        </p:nvSpPr>
        <p:spPr>
          <a:xfrm>
            <a:off x="2994660" y="5655310"/>
            <a:ext cx="7280275" cy="711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u="none" dirty="0">
                <a:latin typeface="Times New Roman" panose="02020603050405020304" pitchFamily="18" charset="0"/>
                <a:ea typeface="华文中宋" panose="02010600040101010101" pitchFamily="2" charset="-122"/>
              </a:rPr>
              <a:t>感情基调：哀婉、凄凉、愁苦</a:t>
            </a:r>
            <a:endParaRPr lang="zh-CN" altLang="en-US" sz="4000" b="1" u="none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9948" name="下箭头 39947"/>
          <p:cNvSpPr/>
          <p:nvPr/>
        </p:nvSpPr>
        <p:spPr>
          <a:xfrm>
            <a:off x="3296285" y="2349500"/>
            <a:ext cx="215900" cy="514350"/>
          </a:xfrm>
          <a:prstGeom prst="downArrow">
            <a:avLst>
              <a:gd name="adj1" fmla="val 50000"/>
              <a:gd name="adj2" fmla="val 103831"/>
            </a:avLst>
          </a:prstGeom>
          <a:solidFill>
            <a:schemeClr val="accent1"/>
          </a:solidFill>
          <a:ln w="222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9" name="下箭头 39948"/>
          <p:cNvSpPr/>
          <p:nvPr/>
        </p:nvSpPr>
        <p:spPr>
          <a:xfrm flipH="1">
            <a:off x="3296285" y="3752850"/>
            <a:ext cx="215900" cy="569595"/>
          </a:xfrm>
          <a:prstGeom prst="downArrow">
            <a:avLst>
              <a:gd name="adj1" fmla="val 50000"/>
              <a:gd name="adj2" fmla="val 128360"/>
            </a:avLst>
          </a:prstGeom>
          <a:solidFill>
            <a:schemeClr val="accent1"/>
          </a:solidFill>
          <a:ln w="158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0" name="右箭头 39949"/>
          <p:cNvSpPr/>
          <p:nvPr/>
        </p:nvSpPr>
        <p:spPr>
          <a:xfrm>
            <a:off x="4693603" y="1939290"/>
            <a:ext cx="1152525" cy="144463"/>
          </a:xfrm>
          <a:prstGeom prst="rightArrow">
            <a:avLst>
              <a:gd name="adj1" fmla="val 50000"/>
              <a:gd name="adj2" fmla="val 199449"/>
            </a:avLst>
          </a:prstGeom>
          <a:solidFill>
            <a:schemeClr val="accent1"/>
          </a:solidFill>
          <a:ln w="31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1" name="右箭头 39950"/>
          <p:cNvSpPr/>
          <p:nvPr/>
        </p:nvSpPr>
        <p:spPr>
          <a:xfrm>
            <a:off x="4829175" y="3180080"/>
            <a:ext cx="1130300" cy="144463"/>
          </a:xfrm>
          <a:prstGeom prst="rightArrow">
            <a:avLst>
              <a:gd name="adj1" fmla="val 50000"/>
              <a:gd name="adj2" fmla="val 195603"/>
            </a:avLst>
          </a:prstGeom>
          <a:solidFill>
            <a:schemeClr val="accent1"/>
          </a:solidFill>
          <a:ln w="31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2" name="右箭头 39951"/>
          <p:cNvSpPr/>
          <p:nvPr/>
        </p:nvSpPr>
        <p:spPr>
          <a:xfrm>
            <a:off x="5241290" y="4601845"/>
            <a:ext cx="914400" cy="1524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31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3" name="左大括号 39952"/>
          <p:cNvSpPr/>
          <p:nvPr/>
        </p:nvSpPr>
        <p:spPr>
          <a:xfrm rot="-5400000">
            <a:off x="6388735" y="1668145"/>
            <a:ext cx="457200" cy="7315200"/>
          </a:xfrm>
          <a:prstGeom prst="leftBrace">
            <a:avLst>
              <a:gd name="adj1" fmla="val 133333"/>
              <a:gd name="adj2" fmla="val 50000"/>
            </a:avLst>
          </a:prstGeom>
          <a:noFill/>
          <a:ln w="317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 rot="0" vert="eaVert" wrap="none" anchor="ctr"/>
          <a:lstStyle/>
          <a:p>
            <a:pPr algn="ctr">
              <a:buClr>
                <a:schemeClr val="bg1"/>
              </a:buClr>
            </a:pPr>
            <a:endParaRPr sz="2400" b="1" u="none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88235" y="1638300"/>
            <a:ext cx="8019415" cy="4123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</a:pPr>
            <a:endParaRPr lang="en-US" altLang="zh-CN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、形式上，⑴音乐美、音韵美</a:t>
            </a:r>
            <a:endParaRPr lang="zh-CN" altLang="en-US" sz="3200" b="1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       ⑵增强感情</a:t>
            </a:r>
          </a:p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2、内容上，奠定哀婉、凄凉、愁苦的感情基调</a:t>
            </a:r>
            <a:endParaRPr lang="zh-CN" altLang="en-US" sz="3200" b="1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endParaRPr lang="zh-CN" altLang="en-US" b="1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39939" grpId="0" bldLvl="0" animBg="1"/>
      <p:bldP spid="39940" grpId="0" bldLvl="0" animBg="1"/>
      <p:bldP spid="39941" grpId="0" bldLvl="0" animBg="1"/>
      <p:bldP spid="39942" grpId="0" bldLvl="0" animBg="1"/>
      <p:bldP spid="39943" grpId="0" bldLvl="0" animBg="1"/>
      <p:bldP spid="39944" grpId="0" bldLvl="0" animBg="1"/>
      <p:bldP spid="39945" grpId="0" bldLvl="0" animBg="1"/>
      <p:bldP spid="39946" grpId="0" bldLvl="0" animBg="1"/>
      <p:bldP spid="39947" grpId="0" bldLvl="0" animBg="1"/>
      <p:bldP spid="39953" grpId="0" bldLvl="0" animBg="1"/>
      <p:bldP spid="13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1444</Words>
  <Application>Microsoft Office PowerPoint</Application>
  <PresentationFormat>自定义</PresentationFormat>
  <Paragraphs>170</Paragraphs>
  <Slides>23</Slides>
  <Notes>23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63</cp:revision>
  <dcterms:created xsi:type="dcterms:W3CDTF">2017-07-25T06:29:00Z</dcterms:created>
  <dcterms:modified xsi:type="dcterms:W3CDTF">2018-05-26T16:22:14Z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