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80" r:id="rId4"/>
    <p:sldId id="479" r:id="rId5"/>
    <p:sldId id="432" r:id="rId6"/>
    <p:sldId id="450" r:id="rId7"/>
    <p:sldId id="448" r:id="rId8"/>
    <p:sldId id="447" r:id="rId9"/>
    <p:sldId id="451" r:id="rId10"/>
    <p:sldId id="452" r:id="rId11"/>
    <p:sldId id="454" r:id="rId12"/>
    <p:sldId id="455" r:id="rId13"/>
    <p:sldId id="449" r:id="rId14"/>
    <p:sldId id="456" r:id="rId15"/>
    <p:sldId id="457" r:id="rId16"/>
    <p:sldId id="462" r:id="rId17"/>
    <p:sldId id="463" r:id="rId18"/>
    <p:sldId id="458" r:id="rId19"/>
    <p:sldId id="459" r:id="rId20"/>
    <p:sldId id="460" r:id="rId21"/>
    <p:sldId id="461" r:id="rId22"/>
    <p:sldId id="465" r:id="rId23"/>
    <p:sldId id="467" r:id="rId24"/>
    <p:sldId id="464" r:id="rId25"/>
    <p:sldId id="466" r:id="rId26"/>
    <p:sldId id="430" r:id="rId27"/>
    <p:sldId id="431" r:id="rId28"/>
    <p:sldId id="410" r:id="rId29"/>
    <p:sldId id="411" r:id="rId30"/>
    <p:sldId id="428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9D9D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98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3120" y="77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tags" Target="tags/tag87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B34F0F-DCC3-429A-944D-CB178046BBD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332686-4A23-4416-A42F-106F1188A2C7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4.xml" /><Relationship Id="rId13" Type="http://schemas.openxmlformats.org/officeDocument/2006/relationships/tags" Target="../tags/tag55.xml" /><Relationship Id="rId14" Type="http://schemas.openxmlformats.org/officeDocument/2006/relationships/tags" Target="../tags/tag56.xml" /><Relationship Id="rId15" Type="http://schemas.openxmlformats.org/officeDocument/2006/relationships/tags" Target="../tags/tag57.xml" /><Relationship Id="rId16" Type="http://schemas.openxmlformats.org/officeDocument/2006/relationships/tags" Target="../tags/tag58.xml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5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7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7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7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7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7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7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7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7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7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7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8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8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8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8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8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8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Relationship Id="rId4" Type="http://schemas.openxmlformats.org/officeDocument/2006/relationships/tags" Target="../tags/tag8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Relationship Id="rId4" Type="http://schemas.openxmlformats.org/officeDocument/2006/relationships/tags" Target="../tags/tag6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7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 txBox="1"/>
          <p:nvPr/>
        </p:nvSpPr>
        <p:spPr>
          <a:xfrm>
            <a:off x="2004695" y="881380"/>
            <a:ext cx="7501255" cy="274066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50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复活（节选）   </a:t>
            </a:r>
          </a:p>
          <a:p>
            <a:pPr algn="ctr">
              <a:lnSpc>
                <a:spcPct val="150000"/>
              </a:lnSpc>
            </a:pPr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（第一课时）</a:t>
            </a:r>
            <a:endParaRPr lang="zh-CN" altLang="en-US" sz="4800">
              <a:solidFill>
                <a:srgbClr val="FFFF00"/>
              </a:solidFill>
            </a:endParaRPr>
          </a:p>
        </p:txBody>
      </p:sp>
      <p:sp>
        <p:nvSpPr>
          <p:cNvPr id="8" name="副标题 2"/>
          <p:cNvSpPr txBox="1"/>
          <p:nvPr/>
        </p:nvSpPr>
        <p:spPr>
          <a:xfrm>
            <a:off x="3031127" y="3158753"/>
            <a:ext cx="5622471" cy="884977"/>
          </a:xfrm>
          <a:prstGeom prst="rect">
            <a:avLst/>
          </a:prstGeom>
        </p:spPr>
        <p:txBody>
          <a:bodyPr vert="horz" lIns="121917" tIns="60959" rIns="121917" bIns="60959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8035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5235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zh-CN" altLang="en-US" sz="4265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高二年级 语文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12537" y="2048093"/>
            <a:ext cx="9967023" cy="302006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ym typeface="+mn-ea"/>
              </a:rPr>
              <a:t>    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玛丝洛娃刚开始没有认出聂赫留朵夫，而是用惊讶和探问的神情望着他，当他请求她的宽恕向她忏悔时，她仇视冷漠，她只把他当作可利用的有钱的男人，聂赫留朵夫由此产生了内心矛盾挣扎，最后发现，想要赎罪，首先需要把玛丝洛娃从堕落的精神状态中拯救出来。</a:t>
            </a:r>
          </a:p>
        </p:txBody>
      </p:sp>
      <p:sp>
        <p:nvSpPr>
          <p:cNvPr id="3" name="矩形 2"/>
          <p:cNvSpPr/>
          <p:nvPr/>
        </p:nvSpPr>
        <p:spPr>
          <a:xfrm>
            <a:off x="4805563" y="622531"/>
            <a:ext cx="24180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情节概括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12537" y="2054442"/>
            <a:ext cx="9967023" cy="302006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1.注重描写人物内心活动的过程，暴露出人物内心世界的全部内容和真情实感，并发掘促使人物心理发展的各种因素。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2.喜欢描写自我反省、心灵的彻悟和激情状态等独特的心灵运动形态。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3.通过人物表情、动作、音调的描写表现人物的心理状态。</a:t>
            </a:r>
          </a:p>
        </p:txBody>
      </p:sp>
      <p:sp>
        <p:nvSpPr>
          <p:cNvPr id="3" name="矩形 2"/>
          <p:cNvSpPr/>
          <p:nvPr/>
        </p:nvSpPr>
        <p:spPr>
          <a:xfrm>
            <a:off x="3976253" y="997816"/>
            <a:ext cx="40944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“心灵辩证法”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00785" y="2003425"/>
            <a:ext cx="2906395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ym typeface="+mn-ea"/>
              </a:rPr>
              <a:t>   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聂赫留朵夫</a:t>
            </a:r>
            <a:endParaRPr lang="zh-CN" altLang="en-US" sz="2665"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05563" y="739371"/>
            <a:ext cx="24180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人物身份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0785" y="3681095"/>
            <a:ext cx="2906395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ym typeface="+mn-ea"/>
              </a:rPr>
              <a:t>   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玛丝洛娃</a:t>
            </a:r>
          </a:p>
        </p:txBody>
      </p:sp>
      <p:sp>
        <p:nvSpPr>
          <p:cNvPr id="6" name="右箭头 5"/>
          <p:cNvSpPr/>
          <p:nvPr/>
        </p:nvSpPr>
        <p:spPr>
          <a:xfrm>
            <a:off x="4805680" y="2350135"/>
            <a:ext cx="747395" cy="2260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4805680" y="4039235"/>
            <a:ext cx="747395" cy="2260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134100" y="2482850"/>
            <a:ext cx="2906395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ym typeface="+mn-ea"/>
              </a:rPr>
              <a:t>   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忏悔的罪人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34100" y="1507173"/>
            <a:ext cx="4738370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ym typeface="+mn-ea"/>
              </a:rPr>
              <a:t>   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始乱终弃的贵族老爷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134100" y="3413125"/>
            <a:ext cx="2906395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ym typeface="+mn-ea"/>
              </a:rPr>
              <a:t>   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被抛弃的情人</a:t>
            </a:r>
            <a:endParaRPr lang="zh-CN" altLang="en-US" sz="2665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34100" y="4265295"/>
            <a:ext cx="2906395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ym typeface="+mn-ea"/>
              </a:rPr>
              <a:t>   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堕落的风尘女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1257" y="1463258"/>
            <a:ext cx="9967023" cy="359664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ym typeface="+mn-ea"/>
              </a:rPr>
              <a:t>     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玛丝洛娃转过身，抬起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头</a:t>
            </a:r>
            <a:r>
              <a:rPr lang="en-US" altLang="zh-CN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……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带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着聂赫留朵夫所熟悉的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温顺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表情，走到铁栅栏跟前，从两个女犯中间挤过来，惊讶地盯着聂赫留朵夫，却没有认出他来。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不过，她从衣衫上看出他是个有钱人，就嫣然一笑。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“您找我吗？”她问，把她那张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眼睛斜睨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的笑盈盈的脸凑近铁栅栏。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12537" y="802223"/>
            <a:ext cx="9967023" cy="59055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ym typeface="+mn-ea"/>
              </a:rPr>
              <a:t>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第一稿：    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她是个瘦削而丑陋的黑发女人，她所以丑陋，是因为她那个扁塌的鼻子。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高高的个子，带着凝神和病态的样子。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zh-CN" altLang="en-US" sz="2665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第二稿：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美丽的前额，卷曲的头发，匀称的鼻子，在两条平直的眉毛下面，长着一双秀丽的黑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眼睛。</a:t>
            </a:r>
            <a:endParaRPr lang="zh-CN" altLang="en-US" sz="2665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sz="2665"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sz="2665"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78230" y="1217632"/>
            <a:ext cx="9659620" cy="4176356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ym typeface="+mn-ea"/>
              </a:rPr>
              <a:t>   </a:t>
            </a:r>
            <a:r>
              <a:rPr lang="en-US" altLang="zh-CN" sz="2800">
                <a:latin typeface="Heiti SC Light" panose="02000000000000000000" charset="-122"/>
                <a:ea typeface="Heiti SC Light" panose="02000000000000000000" charset="-122"/>
                <a:cs typeface="Heiti SC Light" panose="02000000000000000000" charset="-122"/>
                <a:sym typeface="+mn-ea"/>
              </a:rPr>
              <a:t> 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个</a:t>
            </a:r>
            <a:r>
              <a:rPr lang="en-US" altLang="zh-CN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……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年轻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女人迈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着矫健的步子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走出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牢门，……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那个女人……头上扎着一块白头巾，分明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故意让几绺卷曲的黑发从头巾里滑下来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。那个女人整个脸上现出长期幽禁的人们脸上那种特别惨白的颜色，使人联想到地窖里马铃薯的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嫩芽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r>
              <a:rPr lang="en-US" altLang="zh-CN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……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那张脸上，特别是由惨白无光的脸色衬托着，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她的眼睛显得很黑，很亮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，稍稍有点浮肿，可是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非常有生气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，其中一只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眼睛略微带点斜睨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的眼神。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1257" y="886043"/>
            <a:ext cx="9967023" cy="475107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ym typeface="+mn-ea"/>
              </a:rPr>
              <a:t>    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她的眼睛显得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很黑,很亮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, 稍稍有点浮肿,可是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非常有生气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,其中一只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眼睛略微带点斜睨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的眼神。她把身子站得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笔直……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准备着不管要求她做什么,她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一律照办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……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玛丝洛娃赶紧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站起来</a:t>
            </a:r>
            <a:r>
              <a:rPr lang="en-US" altLang="zh-CN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……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含笑的、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略微斜睨的黑眼睛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照直瞧着庭长……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可是那特点,那可爱的与众不同的特点,仍旧表现在她的脸上,她的嘴唇上,她的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略微斜睨的眼睛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里</a:t>
            </a:r>
            <a:r>
              <a:rPr sz="2665">
                <a:sym typeface="+mn-ea"/>
              </a:rPr>
              <a:t>,……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不仅她的脸上而且她的周身都流露出的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依顺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的神情里。</a:t>
            </a:r>
            <a:endParaRPr lang="zh-CN" sz="2665"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77679" y="2055216"/>
            <a:ext cx="9967023" cy="244284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ym typeface="+mn-ea"/>
              </a:rPr>
              <a:t>    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重复就是以相同的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元素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揭示文本的结构差异,以重复凸显差异、反衬差异、渲染差异,使差异更明晰。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——洛特曼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                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4767580" y="1118870"/>
            <a:ext cx="2656205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重复原则</a:t>
            </a:r>
            <a:endParaRPr lang="en-US" altLang="zh-CN" sz="440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Helvetica Neue" panose="020005030000000200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58720" y="4498340"/>
            <a:ext cx="7599045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ym typeface="+mn-ea"/>
              </a:rPr>
              <a:t>       </a:t>
            </a:r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文本细读法的核心之一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28306" y="570230"/>
            <a:ext cx="2354695" cy="4176356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665"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zh-CN" altLang="en-US" sz="2665"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温顺</a:t>
            </a:r>
            <a:endParaRPr lang="zh-CN" altLang="en-US" sz="2665"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zh-CN" altLang="en-US" sz="2665"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嫣然一笑</a:t>
            </a:r>
            <a:endParaRPr lang="zh-CN" altLang="en-US" sz="2665"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zh-CN" altLang="en-US" sz="2665"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斜睨的眼睛</a:t>
            </a:r>
            <a:endParaRPr lang="zh-CN" altLang="en-US" sz="2665"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56973" y="809856"/>
            <a:ext cx="35356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玛丝洛娃形象</a:t>
            </a:r>
          </a:p>
        </p:txBody>
      </p:sp>
      <p:sp>
        <p:nvSpPr>
          <p:cNvPr id="5" name="右箭头 4"/>
          <p:cNvSpPr/>
          <p:nvPr/>
        </p:nvSpPr>
        <p:spPr>
          <a:xfrm>
            <a:off x="5158105" y="3048000"/>
            <a:ext cx="1677035" cy="380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0244" y="2854007"/>
            <a:ext cx="35356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堕落的风尘女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1257" y="886043"/>
            <a:ext cx="9967023" cy="475107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ym typeface="+mn-ea"/>
              </a:rPr>
              <a:t>    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面对着这样的玛丝洛娃，聂赫留朵夫的心情肯定是复杂的。时隔多年，玛丝洛娃已经认不出他了，也就是说，从身体、面貌等外在条件层面，聂赫留朵夫已经不具备被玛丝洛娃相知的可能性。当玛丝洛娃带着风尘女的特点问他道“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您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找我吗？”时，聂赫留朵夫吞吞吐吐地回答道：“我想见见……”，可是，他不知道该用“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您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”还是用“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你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”。最后说出的话是用了“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您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”，“我想见见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您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……我……”，而且，作者强调了一句：他说话的声音并不比平时高。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19827" y="2020786"/>
            <a:ext cx="9967023" cy="302006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ym typeface="+mn-ea"/>
              </a:rPr>
              <a:t>     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列夫·托尔斯泰（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1828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1910），</a:t>
            </a:r>
            <a:r>
              <a:rPr 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19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世纪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俄国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批判现实主义文学最著名的代表作家，同时也是非暴力的无政府主义者和教育改革家。他出身贵族，但是热心平民教育和社会进步事业，强调道德的完善，被奉为道德的楷模，俄罗斯民族精神的领袖。主要作品有《战争与和平》《安娜·卡列尼娜》《复活》等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665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0463" y="1109576"/>
            <a:ext cx="24180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作者简介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12537" y="1342290"/>
            <a:ext cx="9967023" cy="417385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“我来是……”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“对，我在做我该做的事，我在认罪。”聂赫留朵夫想。他一想到这里，眼泪就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夺眶而出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，喉咙也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哽住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了。他用手抓住铁栅栏，说不下去，竭力控制住感情，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免得哭出声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来。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“我来是要请求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您</a:t>
            </a:r>
            <a:r>
              <a:rPr lang="zh-CN" altLang="en-US" sz="2665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饶恕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”聂赫留朵夫大声说，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但音调平得像背书一样。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85537" y="1517867"/>
            <a:ext cx="9967023" cy="359664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于是他高声说下去：“请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您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饶恕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我，我在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您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面前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是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有罪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的……”他又叫到。</a:t>
            </a:r>
            <a:endParaRPr lang="zh-CN" altLang="en-US" sz="2665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他再也说不下去，就离开铁栅栏，竭力忍住翻腾着的泪水，不让自己哭出声来。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他大声说出这句话，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感到害臊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，往四下里张望了一下。但他立刻想到，要是他觉得羞耻，那倒是好事，因为他是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可耻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8225" y="2115185"/>
            <a:ext cx="4892675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矛盾、复杂、迟疑、无所适从</a:t>
            </a:r>
          </a:p>
        </p:txBody>
      </p:sp>
      <p:sp>
        <p:nvSpPr>
          <p:cNvPr id="3" name="矩形 2"/>
          <p:cNvSpPr/>
          <p:nvPr/>
        </p:nvSpPr>
        <p:spPr>
          <a:xfrm>
            <a:off x="4274068" y="1013056"/>
            <a:ext cx="40944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聂赫留朵夫形象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38225" y="3186430"/>
            <a:ext cx="4892675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羞愧、挣扎、无奈、胆怯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8225" y="4370705"/>
            <a:ext cx="4892675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尴尬、难堪、痛苦</a:t>
            </a:r>
          </a:p>
        </p:txBody>
      </p:sp>
      <p:sp>
        <p:nvSpPr>
          <p:cNvPr id="7" name="右箭头 6"/>
          <p:cNvSpPr/>
          <p:nvPr/>
        </p:nvSpPr>
        <p:spPr>
          <a:xfrm>
            <a:off x="5394325" y="3351530"/>
            <a:ext cx="1677035" cy="380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65298" y="3045056"/>
            <a:ext cx="29768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忏悔的罪人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57597" y="1387375"/>
            <a:ext cx="9967023" cy="128841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下列两段周围人的对话（社会环境）对文章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情节的发展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和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人物的塑造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起到了什么作用呢？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57597" y="2443063"/>
            <a:ext cx="9967023" cy="302006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“你别跟我啰嗦了。”他旁边那个衣衫褴褛的男人叫道。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“你到底拿过没有？”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“对你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说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都快死了，你还要什么？”对面有一个人嚷道。</a:t>
            </a:r>
            <a:endParaRPr lang="en-US" altLang="zh-CN" sz="2665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“对你说：你去管闲事干什么……”这边有人喝道。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“老天爷在上，我连知道也不知道。”那边有个女犯大声说。</a:t>
            </a:r>
          </a:p>
        </p:txBody>
      </p:sp>
      <p:sp>
        <p:nvSpPr>
          <p:cNvPr id="3" name="矩形 2"/>
          <p:cNvSpPr/>
          <p:nvPr/>
        </p:nvSpPr>
        <p:spPr>
          <a:xfrm>
            <a:off x="4592449" y="465158"/>
            <a:ext cx="269748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 反馈</a:t>
            </a:r>
            <a:r>
              <a:rPr lang="en-US" altLang="zh-CN" sz="36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与评价</a:t>
            </a:r>
            <a:endParaRPr lang="zh-CN" altLang="zh-CN" sz="360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89275" y="1967865"/>
            <a:ext cx="6501130" cy="244284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olidFill>
                  <a:srgbClr val="F9FBFA"/>
                </a:solidFill>
                <a:cs typeface="宋体" panose="02010600030101010101" pitchFamily="2" charset="-122"/>
                <a:sym typeface="宋体" pitchFamily="2" charset="-122"/>
              </a:rPr>
              <a:t>1</a:t>
            </a:r>
            <a:r>
              <a:rPr lang="en-US" altLang="zh-CN" sz="2665">
                <a:solidFill>
                  <a:srgbClr val="F9FBFA"/>
                </a:solidFill>
              </a:rPr>
              <a:t>.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舒缓和延宕情节发展。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符合人物对话的环境真实和心理真实。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丰富人物形象，强化人物表现细节。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引起读者的阅读兴趣。</a:t>
            </a:r>
          </a:p>
        </p:txBody>
      </p:sp>
      <p:sp>
        <p:nvSpPr>
          <p:cNvPr id="3" name="矩形 2"/>
          <p:cNvSpPr/>
          <p:nvPr/>
        </p:nvSpPr>
        <p:spPr>
          <a:xfrm>
            <a:off x="3949583" y="1020041"/>
            <a:ext cx="40944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社会环境的作用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12537" y="1584224"/>
            <a:ext cx="9967023" cy="417385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olidFill>
                  <a:srgbClr val="F9FBFA"/>
                </a:solidFill>
              </a:rPr>
              <a:t>    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文章开头的文字隐含信息特别丰富，但是事件实际发生时间也就是一两分钟的时间。然而托尔斯泰能够抓住男女主人公见面时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神情、动作、音调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的核心部分，能精细描绘出瞬间情感变化的清晰脉络，同时兼顾人物的心理内省的具体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过程，展示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男女主人公的矛盾挣扎，同时还达到了跟社会环境的巧妙融合，达成了社会真实和文学真实，鲜明地展示了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“心灵辩证法”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的内核，表现了大文豪托尔斯泰深厚的文学功底。</a:t>
            </a:r>
            <a:endParaRPr sz="2665">
              <a:solidFill>
                <a:srgbClr val="F9FBFA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3338" y="816206"/>
            <a:ext cx="24180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课堂总结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10962" y="1682101"/>
            <a:ext cx="9967023" cy="359664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l" defTabSz="412750">
              <a:lnSpc>
                <a:spcPts val="4500"/>
              </a:lnSpc>
              <a:buSzPct val="50000"/>
              <a:buNone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1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.阅读《复活》（节选）剩余部分，细读文本，继续分析玛丝洛娃和聂赫留朵夫的语言、神态、动作等，领略主人公隐藏在其后的细微的心理活动。 </a:t>
            </a:r>
          </a:p>
          <a:p>
            <a:pPr algn="l" defTabSz="412750">
              <a:lnSpc>
                <a:spcPts val="4500"/>
              </a:lnSpc>
              <a:buSzPct val="50000"/>
              <a:buNone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2.聂赫留朵夫在文中多次强调“</a:t>
            </a:r>
            <a:r>
              <a:rPr lang="zh-CN" altLang="en-US" sz="2665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</a:rPr>
              <a:t>我要赎我的罪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”，在这里，如果把“赎罪”改为“认错”可不可以呢？请同学们写一篇不少于500字的</a:t>
            </a:r>
            <a:r>
              <a:rPr lang="zh-CN" altLang="en-US" sz="2665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</a:rPr>
              <a:t>文章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，来谈谈自己的思考。</a:t>
            </a:r>
          </a:p>
        </p:txBody>
      </p:sp>
      <p:sp>
        <p:nvSpPr>
          <p:cNvPr id="5" name="矩形 4"/>
          <p:cNvSpPr/>
          <p:nvPr/>
        </p:nvSpPr>
        <p:spPr>
          <a:xfrm>
            <a:off x="4766712" y="101981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课后作业</a:t>
            </a:r>
            <a:endParaRPr lang="zh-CN" altLang="en-US" sz="440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Helvetica Neue" panose="02000503000000020004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089025" y="2028825"/>
            <a:ext cx="9819005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412750">
              <a:lnSpc>
                <a:spcPts val="4500"/>
              </a:lnSpc>
              <a:buSzPct val="50000"/>
              <a:buNone/>
              <a:defRPr>
                <a:solidFill>
                  <a:srgbClr val="FFFFFF"/>
                </a:solidFill>
              </a:defRPr>
            </a:pPr>
            <a:r>
              <a:rPr lang="en-US" altLang="zh-CN" sz="2800">
                <a:solidFill>
                  <a:srgbClr val="FFFF00"/>
                </a:solidFill>
              </a:rPr>
              <a:t>      </a:t>
            </a:r>
            <a:r>
              <a:rPr lang="zh-CN" altLang="en-US" sz="42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            “承前启后” </a:t>
            </a:r>
            <a:r>
              <a:rPr lang="en-US" altLang="zh-CN" sz="42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4265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 defTabSz="412750">
              <a:lnSpc>
                <a:spcPts val="4500"/>
              </a:lnSpc>
              <a:buSzPct val="50000"/>
              <a:buNone/>
              <a:defRPr>
                <a:solidFill>
                  <a:srgbClr val="FFFFFF"/>
                </a:solidFill>
              </a:defRPr>
            </a:pPr>
            <a:r>
              <a:rPr lang="zh-CN" altLang="en-US" sz="42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                 </a:t>
            </a:r>
          </a:p>
          <a:p>
            <a:pPr algn="l" defTabSz="412750">
              <a:lnSpc>
                <a:spcPts val="4500"/>
              </a:lnSpc>
              <a:buSzPct val="50000"/>
              <a:buNone/>
              <a:defRPr>
                <a:solidFill>
                  <a:srgbClr val="FFFFFF"/>
                </a:solidFill>
              </a:defRPr>
            </a:pPr>
            <a:r>
              <a:rPr lang="zh-CN" altLang="en-US" sz="42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42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阅读名著</a:t>
            </a:r>
            <a:r>
              <a:rPr lang="zh-CN" altLang="en-US" sz="42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             </a:t>
            </a:r>
          </a:p>
          <a:p>
            <a:pPr algn="l" defTabSz="412750">
              <a:lnSpc>
                <a:spcPts val="4500"/>
              </a:lnSpc>
              <a:buSzPct val="50000"/>
              <a:buNone/>
              <a:defRPr>
                <a:solidFill>
                  <a:srgbClr val="FFFFFF"/>
                </a:solidFill>
              </a:defRPr>
            </a:pPr>
            <a:r>
              <a:rPr lang="zh-CN" altLang="en-US" sz="42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              “断章取义” ×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509135" y="2557780"/>
            <a:ext cx="4130040" cy="993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865">
                <a:solidFill>
                  <a:srgbClr val="FFFF00">
                    <a:alpha val="8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谢谢观看！</a:t>
            </a:r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595100" y="10553700"/>
            <a:ext cx="355600" cy="2667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112537" y="1506140"/>
            <a:ext cx="9967023" cy="4176356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ym typeface="+mn-ea"/>
              </a:rPr>
              <a:t>      </a:t>
            </a:r>
            <a:r>
              <a:rPr lang="en-US" altLang="zh-CN" sz="2665"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2665">
                <a:latin typeface="黑体" panose="02010609060101010101" charset="-122"/>
                <a:ea typeface="黑体" panose="02010609060101010101" charset="-122"/>
                <a:sym typeface="+mn-ea"/>
              </a:rPr>
              <a:t>复活</a:t>
            </a:r>
            <a:r>
              <a:rPr lang="en-US" altLang="zh-CN" sz="2665"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r>
              <a:rPr lang="zh-CN" altLang="en-US" sz="2665">
                <a:latin typeface="黑体" panose="02010609060101010101" charset="-122"/>
                <a:ea typeface="黑体" panose="02010609060101010101" charset="-122"/>
                <a:sym typeface="+mn-ea"/>
              </a:rPr>
              <a:t>是 列夫</a:t>
            </a:r>
            <a:r>
              <a:rPr lang="en-US" altLang="zh-CN" sz="2665">
                <a:latin typeface="黑体" panose="02010609060101010101" charset="-122"/>
                <a:ea typeface="黑体" panose="02010609060101010101" charset="-122"/>
                <a:sym typeface="+mn-ea"/>
              </a:rPr>
              <a:t>·</a:t>
            </a:r>
            <a:r>
              <a:rPr lang="zh-CN" altLang="en-US" sz="2665">
                <a:latin typeface="黑体" panose="02010609060101010101" charset="-122"/>
                <a:ea typeface="黑体" panose="02010609060101010101" charset="-122"/>
                <a:sym typeface="+mn-ea"/>
              </a:rPr>
              <a:t>托尔斯泰于</a:t>
            </a:r>
            <a:r>
              <a:rPr lang="en-US" altLang="zh-CN" sz="2665" smtClean="0">
                <a:latin typeface="黑体" panose="02010609060101010101" charset="-122"/>
                <a:ea typeface="黑体" panose="02010609060101010101" charset="-122"/>
                <a:sym typeface="+mn-ea"/>
              </a:rPr>
              <a:t>1889-1899</a:t>
            </a:r>
            <a:r>
              <a:rPr lang="zh-CN" altLang="en-US" sz="2665">
                <a:latin typeface="黑体" panose="02010609060101010101" charset="-122"/>
                <a:ea typeface="黑体" panose="02010609060101010101" charset="-122"/>
                <a:sym typeface="+mn-ea"/>
              </a:rPr>
              <a:t>年创作的长篇小说，主要写贵族聂赫留朵夫年轻时抛弃了少女玛丝洛娃，多年后在一次庭审上他认出被审判的对象正是玛丝洛娃。他以此作为反省的起点，由帮助玛丝洛娃出发，接触了解到更多无辜的苦役犯和高贵的政治犯，从而对自身所处的寄生者、剥削者阶层产生批判意识。而被流放到西伯利亚的苦役犯玛丝洛娃，虽然一度沦落，但在公爵赎罪式的关心照料下，被其诚意和善意感化，恢复了天性中的善良纯真。</a:t>
            </a:r>
          </a:p>
        </p:txBody>
      </p:sp>
      <p:sp>
        <p:nvSpPr>
          <p:cNvPr id="5" name="矩形 4"/>
          <p:cNvSpPr/>
          <p:nvPr/>
        </p:nvSpPr>
        <p:spPr>
          <a:xfrm>
            <a:off x="4765558" y="860656"/>
            <a:ext cx="24180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作品简介</a:t>
            </a:r>
          </a:p>
        </p:txBody>
      </p:sp>
    </p:spTree>
    <p:custDataLst>
      <p:tags r:id="rId3"/>
    </p:custDataLst>
  </p:cSld>
  <p:clrMapOvr>
    <a:masterClrMapping/>
  </p:clrMapOvr>
  <p:transition>
    <p:fade thruBlk="1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250217" y="1233361"/>
            <a:ext cx="9967023" cy="4753437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在</a:t>
            </a:r>
            <a:r>
              <a:rPr lang="zh-CN" altLang="en-US" sz="2665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故事的结尾，流放途中的玛丝洛娃恰恰出于深厚的爱情，没有答应聂赫留朵夫的求婚，而是选择嫁给了政治犯西蒙松。他们二人最后都获得了精神上的新生。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小说</a:t>
            </a:r>
            <a:r>
              <a:rPr lang="zh-CN" altLang="en-US" sz="2665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以聂赫留朵夫为玛丝洛娃奔走上诉、陪她去西伯利亚为主线，淋漓尽致地描绘了人民的苦难，抨击了法庭、监狱、官僚机关的腐败、黑暗，广泛深入地再现了</a:t>
            </a:r>
            <a:r>
              <a:rPr lang="en-US" altLang="zh-CN" sz="2665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19</a:t>
            </a:r>
            <a:r>
              <a:rPr lang="zh-CN" altLang="en-US" sz="2665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世纪俄国社会的生活画面，全面体现了托尔斯泰“最清醒的现实主义”“撕毁一切面具”的创作思想。</a:t>
            </a:r>
          </a:p>
        </p:txBody>
      </p:sp>
      <p:sp>
        <p:nvSpPr>
          <p:cNvPr id="5" name="矩形 4"/>
          <p:cNvSpPr/>
          <p:nvPr/>
        </p:nvSpPr>
        <p:spPr>
          <a:xfrm>
            <a:off x="4512828" y="687301"/>
            <a:ext cx="24180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作品简介</a:t>
            </a:r>
          </a:p>
        </p:txBody>
      </p:sp>
    </p:spTree>
    <p:custDataLst>
      <p:tags r:id="rId4"/>
    </p:custDataLst>
  </p:cSld>
  <p:clrMapOvr>
    <a:masterClrMapping/>
  </p:clrMapOvr>
  <p:transition>
    <p:fade thruBlk="1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11597" y="2375436"/>
            <a:ext cx="9967023" cy="128841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1.学会运用托尔斯泰独创的“心灵辩证法”审读文章细节。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2.初步掌握主人公聂赫留朵夫和玛丝洛娃的</a:t>
            </a:r>
            <a:r>
              <a:rPr lang="zh-CN" altLang="en-US" sz="2665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人物形象。</a:t>
            </a:r>
            <a:r>
              <a:rPr lang="zh-CN" altLang="en-US" sz="2665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665"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73178" y="1040996"/>
            <a:ext cx="24180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学习任务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1091" y="1864357"/>
            <a:ext cx="9967023" cy="359927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ym typeface="+mn-ea"/>
              </a:rPr>
              <a:t>      </a:t>
            </a:r>
            <a:r>
              <a:rPr lang="zh-CN" altLang="en-US" sz="2665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玛丝洛娃是一个未婚村姑的女儿，被聂赫留朵夫的两个姑母收养，并教育成人。聂赫留朵夫本来是一个热爱知识、富有理想的大好青年，在一次乡下度假时，认识了美丽的玛丝洛娃并对她萌生爱意。但是后来聂赫留朵夫进入了军队，成为了一名军官，沾染上了上层贵族的不良风气，成为了一个“兽性的人”，他主动结识玛丝洛娃，但又抛弃了她。 </a:t>
            </a:r>
          </a:p>
        </p:txBody>
      </p:sp>
      <p:sp>
        <p:nvSpPr>
          <p:cNvPr id="3" name="矩形 2"/>
          <p:cNvSpPr/>
          <p:nvPr/>
        </p:nvSpPr>
        <p:spPr>
          <a:xfrm>
            <a:off x="4805563" y="804776"/>
            <a:ext cx="24180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前文情节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1257" y="1811873"/>
            <a:ext cx="9967023" cy="359664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ym typeface="+mn-ea"/>
              </a:rPr>
              <a:t>       </a:t>
            </a:r>
            <a:r>
              <a:rPr lang="zh-CN" altLang="en-US" sz="2665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聂赫留朵夫离开五个月后，玛丝洛娃断定自己已经怀孕，此时的她还曾有幻想，直到一个风雨交加的秋夜，聂赫留朵夫坐在舒适明亮的头等车厢里玩牌、谈笑，而她在火车旁奔跑、呼喊，却得不到回音。从此，她认识到 “所有关于上帝和关于善的那些话，</a:t>
            </a:r>
            <a:r>
              <a:rPr lang="zh-CN" altLang="en-US" sz="2665" smtClean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全是欺人之谈”</a:t>
            </a:r>
            <a:r>
              <a:rPr lang="zh-CN" altLang="en-US" sz="2665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 之后，她又经历了很多利诱和欺骗，开始在精神上渐渐堕落。</a:t>
            </a:r>
            <a:endParaRPr sz="2665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05563" y="755246"/>
            <a:ext cx="24180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前文情节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12363" y="1052441"/>
            <a:ext cx="9967023" cy="4753437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后来</a:t>
            </a:r>
            <a:r>
              <a:rPr lang="zh-CN" altLang="en-US" sz="2665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，玛丝洛娃无辜卷入一起谋财害命官司，蒙冤受屈。而在审讯过程中，法官们只忙于自己的私事，或者因为家庭琐事，或者因为外出偷情，或者为了卖弄学问，对案件审理心不在焉。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665" smtClean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最后</a:t>
            </a:r>
            <a:r>
              <a:rPr lang="zh-CN" altLang="en-US" sz="2665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陪审员们在写定罪意见时，认为玛丝洛娃没有抢劫、偷钱的意图，可是却忘了加上“没有谋害性命的意思”，作为陪审员的聂赫留朵夫也一时疏忽，导致玛丝洛娃必须判罪。本来，庭长不同意这意见，但他怕耽误和红头发姑娘的约会，便匆忙结案，宣判玛丝洛娃押赴西伯利亚服苦役四年。</a:t>
            </a:r>
          </a:p>
        </p:txBody>
      </p:sp>
      <p:sp>
        <p:nvSpPr>
          <p:cNvPr id="3" name="矩形 2"/>
          <p:cNvSpPr/>
          <p:nvPr/>
        </p:nvSpPr>
        <p:spPr>
          <a:xfrm>
            <a:off x="4886720" y="480638"/>
            <a:ext cx="24180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前文情节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1257" y="2125130"/>
            <a:ext cx="9967023" cy="3022194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ym typeface="+mn-ea"/>
              </a:rPr>
              <a:t>       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为贵族代表参加陪审的聂赫留朵夫在法庭上认出了玛丝洛娃，他十分恐惧震惊，害怕被人知道往事会遭受奇耻大辱。但他回想起与玛丝洛娃认识与交往的经过，认为自己是造成她不幸的罪人。他开始忏悔，反省自己过去的生活，请求宽恕。同时，他还去找检察官，要求去探狱，并准备和玛丝洛娃结婚，以此来弥补自己的过错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665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05563" y="966701"/>
            <a:ext cx="24180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Helvetica Neue" panose="02000503000000020004"/>
              </a:rPr>
              <a:t>前文情节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7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2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7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8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2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7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93</Paragraphs>
  <Slides>28</Slides>
  <Notes>1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29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2020-11-24T17:51:43.721</cp:lastPrinted>
  <dcterms:created xsi:type="dcterms:W3CDTF">2020-11-24T17:51:43Z</dcterms:created>
  <dcterms:modified xsi:type="dcterms:W3CDTF">2020-11-24T09:51:44Z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