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8"/>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Lst>
  <p:sldSz cx="11522075" cy="6480175"/>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38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509503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2021-1-3</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10.x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现代文阅读</a:t>
            </a:r>
            <a:endParaRPr lang="zh-CN" altLang="en-US" sz="6600">
              <a:solidFill>
                <a:schemeClr val="bg1"/>
              </a:solidFill>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5408295"/>
          </a:xfrm>
          <a:prstGeom prst="rect">
            <a:avLst/>
          </a:prstGeom>
          <a:noFill/>
          <a:ln w="38100">
            <a:noFill/>
            <a:miter lim="800000"/>
          </a:ln>
          <a:effectLst/>
        </p:spPr>
        <p:txBody>
          <a:bodyPr wrap="square">
            <a:spAutoFit/>
          </a:bodyPr>
          <a:lstStyle/>
          <a:p>
            <a:pPr>
              <a:lnSpc>
                <a:spcPct val="120000"/>
              </a:lnSpc>
            </a:pPr>
            <a:r>
              <a:rPr lang="zh-CN" altLang="en-US" sz="2400" smtClean="0">
                <a:solidFill>
                  <a:srgbClr val="0000FF"/>
                </a:solidFill>
              </a:rPr>
              <a:t>①标题：要求准确、凝练、新颖、醒目。形式有单行标题，多行标题。</a:t>
            </a:r>
          </a:p>
          <a:p>
            <a:pPr>
              <a:lnSpc>
                <a:spcPct val="120000"/>
              </a:lnSpc>
            </a:pPr>
            <a:r>
              <a:rPr lang="zh-CN" altLang="en-US" sz="2400" smtClean="0">
                <a:solidFill>
                  <a:srgbClr val="0000FF"/>
                </a:solidFill>
              </a:rPr>
              <a:t>多行</a:t>
            </a:r>
            <a:r>
              <a:rPr lang="en-US" altLang="en-US" sz="2400" smtClean="0">
                <a:solidFill>
                  <a:srgbClr val="0000FF"/>
                </a:solidFill>
              </a:rPr>
              <a:t>——</a:t>
            </a:r>
            <a:r>
              <a:rPr lang="zh-CN" altLang="en-US" sz="2400" smtClean="0">
                <a:solidFill>
                  <a:srgbClr val="0000FF"/>
                </a:solidFill>
              </a:rPr>
              <a:t>引题</a:t>
            </a:r>
            <a:r>
              <a:rPr lang="en-US" altLang="en-US" sz="2400" smtClean="0">
                <a:solidFill>
                  <a:srgbClr val="0000FF"/>
                </a:solidFill>
              </a:rPr>
              <a:t>(</a:t>
            </a:r>
            <a:r>
              <a:rPr lang="zh-CN" altLang="en-US" sz="2400" smtClean="0">
                <a:solidFill>
                  <a:srgbClr val="0000FF"/>
                </a:solidFill>
              </a:rPr>
              <a:t>引标</a:t>
            </a:r>
            <a:r>
              <a:rPr lang="en-US" altLang="en-US" sz="2400" smtClean="0">
                <a:solidFill>
                  <a:srgbClr val="0000FF"/>
                </a:solidFill>
              </a:rPr>
              <a:t>)</a:t>
            </a:r>
            <a:r>
              <a:rPr lang="zh-CN" altLang="en-US" sz="2400" smtClean="0">
                <a:solidFill>
                  <a:srgbClr val="0000FF"/>
                </a:solidFill>
              </a:rPr>
              <a:t>：交待形势，烘托气氛，说明背景等。</a:t>
            </a:r>
          </a:p>
          <a:p>
            <a:pPr>
              <a:lnSpc>
                <a:spcPct val="120000"/>
              </a:lnSpc>
            </a:pPr>
            <a:r>
              <a:rPr lang="zh-CN" altLang="en-US" sz="2400" smtClean="0">
                <a:solidFill>
                  <a:srgbClr val="0000FF"/>
                </a:solidFill>
              </a:rPr>
              <a:t>正题</a:t>
            </a:r>
            <a:r>
              <a:rPr lang="en-US" altLang="en-US" sz="2400" smtClean="0">
                <a:solidFill>
                  <a:srgbClr val="0000FF"/>
                </a:solidFill>
              </a:rPr>
              <a:t>(</a:t>
            </a:r>
            <a:r>
              <a:rPr lang="zh-CN" altLang="en-US" sz="2400" smtClean="0">
                <a:solidFill>
                  <a:srgbClr val="0000FF"/>
                </a:solidFill>
              </a:rPr>
              <a:t>主标</a:t>
            </a:r>
            <a:r>
              <a:rPr lang="en-US" altLang="en-US" sz="2400" smtClean="0">
                <a:solidFill>
                  <a:srgbClr val="0000FF"/>
                </a:solidFill>
              </a:rPr>
              <a:t>)</a:t>
            </a:r>
            <a:r>
              <a:rPr lang="zh-CN" altLang="en-US" sz="2400" smtClean="0">
                <a:solidFill>
                  <a:srgbClr val="0000FF"/>
                </a:solidFill>
              </a:rPr>
              <a:t>：对一则消息内容的高度概括。</a:t>
            </a:r>
          </a:p>
          <a:p>
            <a:pPr>
              <a:lnSpc>
                <a:spcPct val="120000"/>
              </a:lnSpc>
            </a:pPr>
            <a:r>
              <a:rPr lang="zh-CN" altLang="en-US" sz="2400" smtClean="0">
                <a:solidFill>
                  <a:srgbClr val="0000FF"/>
                </a:solidFill>
              </a:rPr>
              <a:t>副题</a:t>
            </a:r>
            <a:r>
              <a:rPr lang="en-US" altLang="en-US" sz="2400" smtClean="0">
                <a:solidFill>
                  <a:srgbClr val="0000FF"/>
                </a:solidFill>
              </a:rPr>
              <a:t>(</a:t>
            </a:r>
            <a:r>
              <a:rPr lang="zh-CN" altLang="en-US" sz="2400" smtClean="0">
                <a:solidFill>
                  <a:srgbClr val="0000FF"/>
                </a:solidFill>
              </a:rPr>
              <a:t>副标</a:t>
            </a:r>
            <a:r>
              <a:rPr lang="en-US" altLang="en-US" sz="2400" smtClean="0">
                <a:solidFill>
                  <a:srgbClr val="0000FF"/>
                </a:solidFill>
              </a:rPr>
              <a:t>)</a:t>
            </a:r>
            <a:r>
              <a:rPr lang="zh-CN" altLang="en-US" sz="2400" smtClean="0">
                <a:solidFill>
                  <a:srgbClr val="0000FF"/>
                </a:solidFill>
              </a:rPr>
              <a:t>：往往是重要事实，结果的提要。</a:t>
            </a:r>
          </a:p>
          <a:p>
            <a:pPr>
              <a:lnSpc>
                <a:spcPct val="120000"/>
              </a:lnSpc>
            </a:pPr>
            <a:r>
              <a:rPr lang="zh-CN" altLang="en-US" sz="2400" smtClean="0">
                <a:solidFill>
                  <a:srgbClr val="0000FF"/>
                </a:solidFill>
              </a:rPr>
              <a:t>②导语：消息的第一句话或第一段话以凝练简明的语言，概述新闻的主要内容或事实，鲜明地揭示新闻的中心。写法常见的有叙述式、描写式、评论式、提问式、结论式等。</a:t>
            </a:r>
          </a:p>
          <a:p>
            <a:pPr>
              <a:lnSpc>
                <a:spcPct val="120000"/>
              </a:lnSpc>
            </a:pPr>
            <a:r>
              <a:rPr lang="zh-CN" altLang="en-US" sz="2400" smtClean="0">
                <a:solidFill>
                  <a:srgbClr val="0000FF"/>
                </a:solidFill>
              </a:rPr>
              <a:t>③主体：对导语内容进行展开和补充，是消息的躯干。按事情发生发展的先后顺序安排层次，按事物之间的逻辑关系安排层次。</a:t>
            </a:r>
          </a:p>
          <a:p>
            <a:pPr>
              <a:lnSpc>
                <a:spcPct val="120000"/>
              </a:lnSpc>
            </a:pPr>
            <a:r>
              <a:rPr lang="zh-CN" altLang="en-US" sz="2400" smtClean="0">
                <a:solidFill>
                  <a:srgbClr val="0000FF"/>
                </a:solidFill>
              </a:rPr>
              <a:t>④结语：消息的最后一句话或一段话，有的消息，事实说清楚了，就不需要结尾。它可对全文内容作概括性小结；可用带有启发激励性的语言作结；可对发展趋势作预测；可提出值得深思的问题。</a:t>
            </a:r>
            <a:endParaRPr lang="zh-CN" altLang="en-US" sz="24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5631180"/>
          </a:xfrm>
          <a:prstGeom prst="rect">
            <a:avLst/>
          </a:prstGeom>
          <a:noFill/>
          <a:ln w="38100">
            <a:noFill/>
            <a:miter lim="800000"/>
          </a:ln>
          <a:effectLst/>
        </p:spPr>
        <p:txBody>
          <a:bodyPr wrap="square">
            <a:spAutoFit/>
          </a:bodyPr>
          <a:lstStyle/>
          <a:p>
            <a:r>
              <a:rPr lang="zh-CN" altLang="en-US" sz="2400" b="1" smtClean="0">
                <a:solidFill>
                  <a:srgbClr val="0000FF"/>
                </a:solidFill>
              </a:rPr>
              <a:t>一、标题如何写？</a:t>
            </a:r>
          </a:p>
          <a:p>
            <a:r>
              <a:rPr lang="zh-CN" altLang="en-US" sz="2400" smtClean="0">
                <a:solidFill>
                  <a:srgbClr val="0000FF"/>
                </a:solidFill>
              </a:rPr>
              <a:t>出现在报刊上有如下几种情况：</a:t>
            </a:r>
            <a:r>
              <a:rPr lang="en-US" sz="2400" smtClean="0">
                <a:solidFill>
                  <a:srgbClr val="0000FF"/>
                </a:solidFill>
              </a:rPr>
              <a:t>(1)</a:t>
            </a:r>
            <a:r>
              <a:rPr lang="zh-CN" altLang="en-US" sz="2400" smtClean="0">
                <a:solidFill>
                  <a:srgbClr val="0000FF"/>
                </a:solidFill>
              </a:rPr>
              <a:t>多行标题。多行标题，一般有三行，即中间一行是正题，是标题的核心，用来揭示主题或提示重要事实；正题上面一行是眉题，用来引出正题，说明事实，交代背景，烘托气氛，揭示含义；正题的下面一行是副标题，用来补充说明情况或说明正题或依据。</a:t>
            </a:r>
            <a:r>
              <a:rPr lang="en-US" sz="2400" smtClean="0">
                <a:solidFill>
                  <a:srgbClr val="0000FF"/>
                </a:solidFill>
              </a:rPr>
              <a:t>(2)</a:t>
            </a:r>
            <a:r>
              <a:rPr lang="zh-CN" altLang="en-US" sz="2400" smtClean="0">
                <a:solidFill>
                  <a:srgbClr val="0000FF"/>
                </a:solidFill>
              </a:rPr>
              <a:t>单行标题。单行标题只有正题。消息的标题，力求言简意明，平易亲切，准确新颖，富有吸引力。采用哪种标题，要酌情而定。</a:t>
            </a:r>
          </a:p>
          <a:p>
            <a:r>
              <a:rPr lang="zh-CN" altLang="en-US" sz="2400" b="1" smtClean="0">
                <a:solidFill>
                  <a:srgbClr val="0000FF"/>
                </a:solidFill>
              </a:rPr>
              <a:t>二、标题的艺术性</a:t>
            </a:r>
          </a:p>
          <a:p>
            <a:r>
              <a:rPr lang="zh-CN" altLang="en-US" sz="2400" smtClean="0">
                <a:solidFill>
                  <a:srgbClr val="0000FF"/>
                </a:solidFill>
              </a:rPr>
              <a:t>标题要把新闻中的精华告诉读者，还应讲究生动性，以优美的形式吸引读者。</a:t>
            </a:r>
          </a:p>
          <a:p>
            <a:r>
              <a:rPr lang="en-US" sz="2400" smtClean="0">
                <a:solidFill>
                  <a:srgbClr val="0000FF"/>
                </a:solidFill>
              </a:rPr>
              <a:t>1</a:t>
            </a:r>
            <a:r>
              <a:rPr lang="zh-CN" altLang="en-US" sz="2400" smtClean="0">
                <a:solidFill>
                  <a:srgbClr val="0000FF"/>
                </a:solidFill>
              </a:rPr>
              <a:t>．巧用富有表现力的事物表现标题的内容，如比喻、比拟、借代。</a:t>
            </a:r>
          </a:p>
          <a:p>
            <a:r>
              <a:rPr lang="en-US" sz="2400" smtClean="0">
                <a:solidFill>
                  <a:srgbClr val="0000FF"/>
                </a:solidFill>
              </a:rPr>
              <a:t>2</a:t>
            </a:r>
            <a:r>
              <a:rPr lang="zh-CN" altLang="en-US" sz="2400" smtClean="0">
                <a:solidFill>
                  <a:srgbClr val="0000FF"/>
                </a:solidFill>
              </a:rPr>
              <a:t>．巧用诗词佳句或模仿句式格调表现标题内容，如引用，仿拟。</a:t>
            </a:r>
          </a:p>
          <a:p>
            <a:r>
              <a:rPr lang="en-US" sz="2400" smtClean="0">
                <a:solidFill>
                  <a:srgbClr val="0000FF"/>
                </a:solidFill>
              </a:rPr>
              <a:t>3</a:t>
            </a:r>
            <a:r>
              <a:rPr lang="zh-CN" altLang="en-US" sz="2400" smtClean="0">
                <a:solidFill>
                  <a:srgbClr val="0000FF"/>
                </a:solidFill>
              </a:rPr>
              <a:t>．利用词语、语句之间的各种联系，表现标题的内容，如对比、对偶、排比、拈边、反复、联珠。</a:t>
            </a:r>
          </a:p>
          <a:p>
            <a:r>
              <a:rPr lang="en-US" sz="2400" smtClean="0">
                <a:solidFill>
                  <a:srgbClr val="0000FF"/>
                </a:solidFill>
              </a:rPr>
              <a:t>4</a:t>
            </a:r>
            <a:r>
              <a:rPr lang="zh-CN" altLang="en-US" sz="2400" smtClean="0">
                <a:solidFill>
                  <a:srgbClr val="0000FF"/>
                </a:solidFill>
              </a:rPr>
              <a:t>．巧用词语的多重含义来表现新闻内容，如双关，反语。</a:t>
            </a:r>
          </a:p>
          <a:p>
            <a:r>
              <a:rPr lang="en-US" sz="2400" smtClean="0">
                <a:solidFill>
                  <a:srgbClr val="0000FF"/>
                </a:solidFill>
              </a:rPr>
              <a:t>5</a:t>
            </a:r>
            <a:r>
              <a:rPr lang="zh-CN" altLang="en-US" sz="2400" smtClean="0">
                <a:solidFill>
                  <a:srgbClr val="0000FF"/>
                </a:solidFill>
              </a:rPr>
              <a:t>．巧用提问和呼唤的方式表现标题内容，如设问，呼告。</a:t>
            </a:r>
            <a:endParaRPr lang="zh-CN" altLang="en-US" sz="24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1403319" y="668319"/>
            <a:ext cx="9429816" cy="5334635"/>
          </a:xfrm>
          <a:prstGeom prst="rect">
            <a:avLst/>
          </a:prstGeom>
          <a:noFill/>
          <a:ln w="38100">
            <a:noFill/>
            <a:miter lim="800000"/>
          </a:ln>
          <a:effectLst/>
        </p:spPr>
        <p:txBody>
          <a:bodyPr wrap="square">
            <a:spAutoFit/>
          </a:bodyPr>
          <a:lstStyle/>
          <a:p>
            <a:r>
              <a:rPr lang="zh-CN" altLang="en-US" sz="2400" b="1" smtClean="0">
                <a:solidFill>
                  <a:srgbClr val="0000FF"/>
                </a:solidFill>
              </a:rPr>
              <a:t>三、标题的作用</a:t>
            </a:r>
          </a:p>
          <a:p>
            <a:pPr>
              <a:lnSpc>
                <a:spcPct val="120000"/>
              </a:lnSpc>
            </a:pPr>
            <a:r>
              <a:rPr lang="zh-CN" altLang="en-US" sz="2400" smtClean="0">
                <a:solidFill>
                  <a:srgbClr val="0000FF"/>
                </a:solidFill>
              </a:rPr>
              <a:t>标题：准确、凝练、新颖、醒目、突出。达到吸引读者的作用，或者能很好地概括文本内容，凸显感情倾向，彰显主题。新闻类文本的标题要求回答此类问题可从这几方面考虑。</a:t>
            </a:r>
          </a:p>
          <a:p>
            <a:pPr>
              <a:lnSpc>
                <a:spcPct val="120000"/>
              </a:lnSpc>
            </a:pPr>
            <a:r>
              <a:rPr lang="zh-CN" altLang="en-US" sz="2400" smtClean="0">
                <a:solidFill>
                  <a:srgbClr val="0000FF"/>
                </a:solidFill>
              </a:rPr>
              <a:t>引题</a:t>
            </a:r>
            <a:r>
              <a:rPr lang="en-US" sz="2400" smtClean="0">
                <a:solidFill>
                  <a:srgbClr val="0000FF"/>
                </a:solidFill>
              </a:rPr>
              <a:t>(</a:t>
            </a:r>
            <a:r>
              <a:rPr lang="zh-CN" altLang="en-US" sz="2400" smtClean="0">
                <a:solidFill>
                  <a:srgbClr val="0000FF"/>
                </a:solidFill>
              </a:rPr>
              <a:t>引标</a:t>
            </a:r>
            <a:r>
              <a:rPr lang="en-US" sz="2400" smtClean="0">
                <a:solidFill>
                  <a:srgbClr val="0000FF"/>
                </a:solidFill>
              </a:rPr>
              <a:t>)</a:t>
            </a:r>
            <a:r>
              <a:rPr lang="zh-CN" altLang="en-US" sz="2400" smtClean="0">
                <a:solidFill>
                  <a:srgbClr val="0000FF"/>
                </a:solidFill>
              </a:rPr>
              <a:t>：交待形势，烘托气氛，说明背景等。</a:t>
            </a:r>
          </a:p>
          <a:p>
            <a:pPr>
              <a:lnSpc>
                <a:spcPct val="120000"/>
              </a:lnSpc>
            </a:pPr>
            <a:r>
              <a:rPr lang="zh-CN" altLang="en-US" sz="2400" smtClean="0">
                <a:solidFill>
                  <a:srgbClr val="0000FF"/>
                </a:solidFill>
              </a:rPr>
              <a:t>正题</a:t>
            </a:r>
            <a:r>
              <a:rPr lang="en-US" sz="2400" smtClean="0">
                <a:solidFill>
                  <a:srgbClr val="0000FF"/>
                </a:solidFill>
              </a:rPr>
              <a:t>(</a:t>
            </a:r>
            <a:r>
              <a:rPr lang="zh-CN" altLang="en-US" sz="2400" smtClean="0">
                <a:solidFill>
                  <a:srgbClr val="0000FF"/>
                </a:solidFill>
              </a:rPr>
              <a:t>主标</a:t>
            </a:r>
            <a:r>
              <a:rPr lang="en-US" sz="2400" smtClean="0">
                <a:solidFill>
                  <a:srgbClr val="0000FF"/>
                </a:solidFill>
              </a:rPr>
              <a:t>)</a:t>
            </a:r>
            <a:r>
              <a:rPr lang="zh-CN" altLang="en-US" sz="2400" smtClean="0">
                <a:solidFill>
                  <a:srgbClr val="0000FF"/>
                </a:solidFill>
              </a:rPr>
              <a:t>：揭示新闻事实，对内容的高度概括。</a:t>
            </a:r>
          </a:p>
          <a:p>
            <a:pPr>
              <a:lnSpc>
                <a:spcPct val="120000"/>
              </a:lnSpc>
            </a:pPr>
            <a:r>
              <a:rPr lang="zh-CN" altLang="en-US" sz="2400" smtClean="0">
                <a:solidFill>
                  <a:srgbClr val="0000FF"/>
                </a:solidFill>
              </a:rPr>
              <a:t>副题</a:t>
            </a:r>
            <a:r>
              <a:rPr lang="en-US" sz="2400" smtClean="0">
                <a:solidFill>
                  <a:srgbClr val="0000FF"/>
                </a:solidFill>
              </a:rPr>
              <a:t>(</a:t>
            </a:r>
            <a:r>
              <a:rPr lang="zh-CN" altLang="en-US" sz="2400" smtClean="0">
                <a:solidFill>
                  <a:srgbClr val="0000FF"/>
                </a:solidFill>
              </a:rPr>
              <a:t>副标</a:t>
            </a:r>
            <a:r>
              <a:rPr lang="en-US" sz="2400" smtClean="0">
                <a:solidFill>
                  <a:srgbClr val="0000FF"/>
                </a:solidFill>
              </a:rPr>
              <a:t>)</a:t>
            </a:r>
            <a:r>
              <a:rPr lang="zh-CN" altLang="en-US" sz="2400" smtClean="0">
                <a:solidFill>
                  <a:srgbClr val="0000FF"/>
                </a:solidFill>
              </a:rPr>
              <a:t>：对正题补充说明。</a:t>
            </a:r>
          </a:p>
          <a:p>
            <a:pPr>
              <a:lnSpc>
                <a:spcPct val="120000"/>
              </a:lnSpc>
            </a:pPr>
            <a:r>
              <a:rPr lang="zh-CN" altLang="en-US" sz="2400" smtClean="0">
                <a:solidFill>
                  <a:srgbClr val="0000FF"/>
                </a:solidFill>
              </a:rPr>
              <a:t>常见题型：</a:t>
            </a:r>
          </a:p>
          <a:p>
            <a:pPr>
              <a:lnSpc>
                <a:spcPct val="120000"/>
              </a:lnSpc>
            </a:pPr>
            <a:r>
              <a:rPr lang="zh-CN" altLang="en-US" sz="2400" smtClean="0">
                <a:solidFill>
                  <a:srgbClr val="0000FF"/>
                </a:solidFill>
              </a:rPr>
              <a:t>①分析新闻标题的表达技巧及其作用。</a:t>
            </a:r>
          </a:p>
          <a:p>
            <a:pPr>
              <a:lnSpc>
                <a:spcPct val="120000"/>
              </a:lnSpc>
            </a:pPr>
            <a:r>
              <a:rPr lang="zh-CN" altLang="en-US" sz="2400" smtClean="0">
                <a:solidFill>
                  <a:srgbClr val="0000FF"/>
                </a:solidFill>
              </a:rPr>
              <a:t>②分析新闻标题对表达新闻主题的作用。</a:t>
            </a:r>
          </a:p>
          <a:p>
            <a:pPr>
              <a:lnSpc>
                <a:spcPct val="120000"/>
              </a:lnSpc>
            </a:pPr>
            <a:r>
              <a:rPr lang="zh-CN" altLang="en-US" sz="2400" smtClean="0">
                <a:solidFill>
                  <a:srgbClr val="0000FF"/>
                </a:solidFill>
              </a:rPr>
              <a:t>③分析新闻标题对吸引读者的作用。</a:t>
            </a:r>
          </a:p>
          <a:p>
            <a:pPr>
              <a:lnSpc>
                <a:spcPct val="120000"/>
              </a:lnSpc>
            </a:pPr>
            <a:r>
              <a:rPr lang="zh-CN" altLang="en-US" sz="2400" smtClean="0">
                <a:solidFill>
                  <a:srgbClr val="0000FF"/>
                </a:solidFill>
              </a:rPr>
              <a:t>④分析新闻标题对表达记者观点和感情的作用。</a:t>
            </a:r>
            <a:endParaRPr lang="zh-CN" altLang="en-US" sz="24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546063" y="668319"/>
            <a:ext cx="10858576" cy="5200650"/>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r>
              <a:rPr lang="zh-CN" altLang="en-US" sz="2000" b="1" smtClean="0">
                <a:solidFill>
                  <a:srgbClr val="0000FF"/>
                </a:solidFill>
              </a:rPr>
              <a:t>分析新闻标题艺术性</a:t>
            </a:r>
            <a:r>
              <a:rPr lang="en-US" sz="2000" b="1" smtClean="0">
                <a:solidFill>
                  <a:srgbClr val="0000FF"/>
                </a:solidFill>
              </a:rPr>
              <a:t>“5</a:t>
            </a:r>
            <a:r>
              <a:rPr lang="zh-CN" altLang="en-US" sz="2000" b="1" smtClean="0">
                <a:solidFill>
                  <a:srgbClr val="0000FF"/>
                </a:solidFill>
              </a:rPr>
              <a:t>分析</a:t>
            </a:r>
            <a:r>
              <a:rPr lang="en-US" sz="2000" b="1" smtClean="0">
                <a:solidFill>
                  <a:srgbClr val="0000FF"/>
                </a:solidFill>
              </a:rPr>
              <a:t>”</a:t>
            </a:r>
            <a:endParaRPr lang="zh-CN" altLang="en-US" sz="2000" b="1" smtClean="0">
              <a:solidFill>
                <a:srgbClr val="0000FF"/>
              </a:solidFill>
            </a:endParaRPr>
          </a:p>
          <a:p>
            <a:r>
              <a:rPr lang="zh-CN" altLang="en-US" b="1" smtClean="0">
                <a:solidFill>
                  <a:srgbClr val="0000FF"/>
                </a:solidFill>
              </a:rPr>
              <a:t>第一，分析新闻标题特点及其作用。</a:t>
            </a:r>
          </a:p>
          <a:p>
            <a:r>
              <a:rPr lang="zh-CN" altLang="en-US" smtClean="0">
                <a:solidFill>
                  <a:srgbClr val="0000FF"/>
                </a:solidFill>
              </a:rPr>
              <a:t>就是先看新闻的标题是引标题、主标题，还是副标题。标题不同，其作用也不同，所以，要弄清楚新闻标题的特点，然后据此分析其作用。</a:t>
            </a:r>
          </a:p>
          <a:p>
            <a:r>
              <a:rPr lang="zh-CN" altLang="en-US" b="1" smtClean="0">
                <a:solidFill>
                  <a:srgbClr val="0000FF"/>
                </a:solidFill>
              </a:rPr>
              <a:t>第二，分析新闻标题的表达技巧及其作用。</a:t>
            </a:r>
          </a:p>
          <a:p>
            <a:r>
              <a:rPr lang="zh-CN" altLang="en-US" smtClean="0">
                <a:solidFill>
                  <a:srgbClr val="0000FF"/>
                </a:solidFill>
              </a:rPr>
              <a:t>新闻标题的表达技巧，侧重于修辞手法，因此在解答时，先明确判断标题运用了什么修辞手法，然后说明这一手法的作用。</a:t>
            </a:r>
          </a:p>
          <a:p>
            <a:r>
              <a:rPr lang="zh-CN" altLang="en-US" b="1" smtClean="0">
                <a:solidFill>
                  <a:srgbClr val="0000FF"/>
                </a:solidFill>
              </a:rPr>
              <a:t>第三，分析新闻标题对表达新闻主题的作用。</a:t>
            </a:r>
          </a:p>
          <a:p>
            <a:r>
              <a:rPr lang="zh-CN" altLang="en-US" smtClean="0">
                <a:solidFill>
                  <a:srgbClr val="0000FF"/>
                </a:solidFill>
              </a:rPr>
              <a:t>新闻标题往往是对新闻主要内容的高度概括，对揭示新闻主题有着重要的作用，故可以根据标题了解新闻的主要内容，进而分析标题对新闻主题所起的作用。</a:t>
            </a:r>
          </a:p>
          <a:p>
            <a:r>
              <a:rPr lang="zh-CN" altLang="en-US" b="1" smtClean="0">
                <a:solidFill>
                  <a:srgbClr val="0000FF"/>
                </a:solidFill>
              </a:rPr>
              <a:t>第四，分析新闻标题对表达记者观点和感情的作用。</a:t>
            </a:r>
          </a:p>
          <a:p>
            <a:r>
              <a:rPr lang="zh-CN" altLang="en-US" smtClean="0">
                <a:solidFill>
                  <a:srgbClr val="0000FF"/>
                </a:solidFill>
              </a:rPr>
              <a:t>新闻标题的拟定，倾注着记者的心血，凝聚着其鲜明的观点态度，因此要明确新闻标题的艺术性，就需把握记者的观点和情感。</a:t>
            </a:r>
          </a:p>
          <a:p>
            <a:r>
              <a:rPr lang="zh-CN" altLang="en-US" b="1" smtClean="0">
                <a:solidFill>
                  <a:srgbClr val="0000FF"/>
                </a:solidFill>
              </a:rPr>
              <a:t>第五，分析新闻标题对群众获取信息的作用和对吸引读者的作用。</a:t>
            </a:r>
          </a:p>
          <a:p>
            <a:r>
              <a:rPr lang="zh-CN" altLang="en-US" smtClean="0">
                <a:solidFill>
                  <a:srgbClr val="0000FF"/>
                </a:solidFill>
              </a:rPr>
              <a:t>新闻标题涵盖新闻的主要内容，这是群众获取信息的第一印象，因此分析新闻标题艺术性时，需要考虑。同时，新颖别致的标题，能够造成悬念，达到吸引读者的目的，这就需要分析标题是如何做到吸引读者的。</a:t>
            </a:r>
          </a:p>
          <a:p>
            <a:r>
              <a:rPr lang="zh-CN" altLang="en-US" smtClean="0">
                <a:solidFill>
                  <a:srgbClr val="0000FF"/>
                </a:solidFill>
              </a:rPr>
              <a:t>当然，并不是所有的新闻标题都需要从这</a:t>
            </a:r>
            <a:r>
              <a:rPr lang="en-US" smtClean="0">
                <a:solidFill>
                  <a:srgbClr val="0000FF"/>
                </a:solidFill>
              </a:rPr>
              <a:t>5</a:t>
            </a:r>
            <a:r>
              <a:rPr lang="zh-CN" altLang="en-US" smtClean="0">
                <a:solidFill>
                  <a:srgbClr val="0000FF"/>
                </a:solidFill>
              </a:rPr>
              <a:t>方面分析，而是根据具体题目的需要而定。</a:t>
            </a:r>
            <a:endParaRPr lang="zh-CN" altLang="en-US">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546063" y="668319"/>
            <a:ext cx="10858576" cy="5631180"/>
          </a:xfrm>
          <a:prstGeom prst="rect">
            <a:avLst/>
          </a:prstGeom>
          <a:noFill/>
          <a:ln w="38100">
            <a:noFill/>
            <a:miter lim="800000"/>
          </a:ln>
          <a:effectLst/>
        </p:spPr>
        <p:txBody>
          <a:bodyPr wrap="square">
            <a:spAutoFit/>
          </a:bodyPr>
          <a:lstStyle/>
          <a:p>
            <a:pPr>
              <a:lnSpc>
                <a:spcPct val="150000"/>
              </a:lnSpc>
            </a:pPr>
            <a:r>
              <a:rPr lang="zh-CN" altLang="en-US" sz="2400" smtClean="0">
                <a:solidFill>
                  <a:srgbClr val="0000FF"/>
                </a:solidFill>
              </a:rPr>
              <a:t>         新闻导语一般是新闻的第一句话或第一段话，以凝练简明的语言，概述新闻的主要内容或事实，鲜明地揭示新闻的中心。</a:t>
            </a:r>
          </a:p>
          <a:p>
            <a:pPr>
              <a:lnSpc>
                <a:spcPct val="150000"/>
              </a:lnSpc>
            </a:pPr>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pPr>
              <a:lnSpc>
                <a:spcPct val="150000"/>
              </a:lnSpc>
            </a:pPr>
            <a:r>
              <a:rPr lang="zh-CN" altLang="en-US" sz="2400" smtClean="0">
                <a:solidFill>
                  <a:srgbClr val="0000FF"/>
                </a:solidFill>
              </a:rPr>
              <a:t>         新闻导语有两类：一类是直接性导语，抓住事情的核心。直接写出事实的核心的导语，多是陈述性地像速记一样地反映事实；一类是延缓性导语，目的是吸引读者看下去，通常用来设置一种现场或创造某种气氛，多是解释性、说明性的，写法常见的有叙述式、描写式、评论式、提问式、结论式等。</a:t>
            </a:r>
          </a:p>
          <a:p>
            <a:pPr>
              <a:lnSpc>
                <a:spcPct val="150000"/>
              </a:lnSpc>
            </a:pPr>
            <a:r>
              <a:rPr lang="zh-CN" altLang="en-US" sz="2400" smtClean="0">
                <a:solidFill>
                  <a:srgbClr val="0000FF"/>
                </a:solidFill>
              </a:rPr>
              <a:t>        导语的作用：</a:t>
            </a:r>
          </a:p>
          <a:p>
            <a:pPr>
              <a:lnSpc>
                <a:spcPct val="150000"/>
              </a:lnSpc>
            </a:pPr>
            <a:r>
              <a:rPr lang="zh-CN" altLang="en-US" sz="2400" smtClean="0">
                <a:solidFill>
                  <a:srgbClr val="0000FF"/>
                </a:solidFill>
              </a:rPr>
              <a:t>        ①概括事实；②激发兴趣</a:t>
            </a:r>
            <a:r>
              <a:rPr lang="en-US" sz="2400" smtClean="0">
                <a:solidFill>
                  <a:srgbClr val="0000FF"/>
                </a:solidFill>
              </a:rPr>
              <a:t>(</a:t>
            </a:r>
            <a:r>
              <a:rPr lang="zh-CN" altLang="en-US" sz="2400" smtClean="0">
                <a:solidFill>
                  <a:srgbClr val="0000FF"/>
                </a:solidFill>
              </a:rPr>
              <a:t>悬念</a:t>
            </a:r>
            <a:r>
              <a:rPr lang="en-US" sz="2400" smtClean="0">
                <a:solidFill>
                  <a:srgbClr val="0000FF"/>
                </a:solidFill>
              </a:rPr>
              <a:t>)</a:t>
            </a:r>
            <a:r>
              <a:rPr lang="zh-CN" altLang="en-US" sz="2400" smtClean="0">
                <a:solidFill>
                  <a:srgbClr val="0000FF"/>
                </a:solidFill>
              </a:rPr>
              <a:t>；③情感基调</a:t>
            </a:r>
            <a:r>
              <a:rPr lang="en-US" sz="2400" smtClean="0">
                <a:solidFill>
                  <a:srgbClr val="0000FF"/>
                </a:solidFill>
              </a:rPr>
              <a:t>(</a:t>
            </a:r>
            <a:r>
              <a:rPr lang="zh-CN" altLang="en-US" sz="2400" smtClean="0">
                <a:solidFill>
                  <a:srgbClr val="0000FF"/>
                </a:solidFill>
              </a:rPr>
              <a:t>全文</a:t>
            </a:r>
            <a:r>
              <a:rPr lang="en-US" sz="2400" smtClean="0">
                <a:solidFill>
                  <a:srgbClr val="0000FF"/>
                </a:solidFill>
              </a:rPr>
              <a:t>)</a:t>
            </a:r>
            <a:r>
              <a:rPr lang="zh-CN" altLang="en-US" sz="2400" smtClean="0">
                <a:solidFill>
                  <a:srgbClr val="0000FF"/>
                </a:solidFill>
              </a:rPr>
              <a:t>；</a:t>
            </a:r>
            <a:endParaRPr lang="en-US" altLang="zh-CN" sz="2400" smtClean="0">
              <a:solidFill>
                <a:srgbClr val="0000FF"/>
              </a:solidFill>
            </a:endParaRPr>
          </a:p>
          <a:p>
            <a:pPr>
              <a:lnSpc>
                <a:spcPct val="150000"/>
              </a:lnSpc>
            </a:pPr>
            <a:r>
              <a:rPr lang="en-US" altLang="zh-CN" sz="2400" smtClean="0">
                <a:solidFill>
                  <a:srgbClr val="0000FF"/>
                </a:solidFill>
              </a:rPr>
              <a:t>       </a:t>
            </a:r>
            <a:r>
              <a:rPr lang="zh-CN" altLang="en-US" sz="2400" smtClean="0">
                <a:solidFill>
                  <a:srgbClr val="0000FF"/>
                </a:solidFill>
              </a:rPr>
              <a:t>④情感态度</a:t>
            </a:r>
            <a:r>
              <a:rPr lang="en-US" sz="2400" smtClean="0">
                <a:solidFill>
                  <a:srgbClr val="0000FF"/>
                </a:solidFill>
              </a:rPr>
              <a:t>(</a:t>
            </a:r>
            <a:r>
              <a:rPr lang="zh-CN" altLang="en-US" sz="2400" smtClean="0">
                <a:solidFill>
                  <a:srgbClr val="0000FF"/>
                </a:solidFill>
              </a:rPr>
              <a:t>作者</a:t>
            </a:r>
            <a:r>
              <a:rPr lang="en-US" sz="2400" smtClean="0">
                <a:solidFill>
                  <a:srgbClr val="0000FF"/>
                </a:solidFill>
              </a:rPr>
              <a:t>)</a:t>
            </a:r>
            <a:r>
              <a:rPr lang="zh-CN" altLang="en-US" sz="2400" smtClean="0">
                <a:solidFill>
                  <a:srgbClr val="0000FF"/>
                </a:solidFill>
              </a:rPr>
              <a:t>；⑤引出下文</a:t>
            </a:r>
            <a:r>
              <a:rPr lang="en-US" sz="2400" smtClean="0">
                <a:solidFill>
                  <a:srgbClr val="0000FF"/>
                </a:solidFill>
              </a:rPr>
              <a:t>(</a:t>
            </a:r>
            <a:r>
              <a:rPr lang="zh-CN" altLang="en-US" sz="2400" smtClean="0">
                <a:solidFill>
                  <a:srgbClr val="0000FF"/>
                </a:solidFill>
              </a:rPr>
              <a:t>铺垫</a:t>
            </a:r>
            <a:r>
              <a:rPr lang="en-US" sz="2400" smtClean="0">
                <a:solidFill>
                  <a:srgbClr val="0000FF"/>
                </a:solidFill>
              </a:rPr>
              <a:t>)</a:t>
            </a:r>
            <a:r>
              <a:rPr lang="zh-CN" altLang="en-US" sz="2400" smtClean="0">
                <a:solidFill>
                  <a:srgbClr val="0000FF"/>
                </a:solidFill>
              </a:rPr>
              <a:t>。</a:t>
            </a:r>
            <a:endParaRPr lang="zh-CN" altLang="en-US">
              <a:solidFill>
                <a:srgbClr val="0000FF"/>
              </a:solidFill>
            </a:endParaRPr>
          </a:p>
        </p:txBody>
      </p:sp>
      <p:sp>
        <p:nvSpPr>
          <p:cNvPr id="3" name="矩形 2"/>
          <p:cNvSpPr/>
          <p:nvPr/>
        </p:nvSpPr>
        <p:spPr>
          <a:xfrm>
            <a:off x="3546459" y="96815"/>
            <a:ext cx="4846320" cy="521970"/>
          </a:xfrm>
          <a:prstGeom prst="rect">
            <a:avLst/>
          </a:prstGeom>
        </p:spPr>
        <p:txBody>
          <a:bodyPr wrap="none">
            <a:spAutoFit/>
          </a:bodyPr>
          <a:lstStyle/>
          <a:p>
            <a:r>
              <a:rPr lang="zh-CN" altLang="en-US" sz="2800" b="1" smtClean="0">
                <a:solidFill>
                  <a:schemeClr val="bg1"/>
                </a:solidFill>
              </a:rPr>
              <a:t>题型二    分析新闻导语的作用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1403319" y="1168385"/>
            <a:ext cx="8286808" cy="4338320"/>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pPr>
              <a:lnSpc>
                <a:spcPct val="150000"/>
              </a:lnSpc>
            </a:pPr>
            <a:r>
              <a:rPr lang="zh-CN" altLang="en-US" sz="2400" b="1" smtClean="0">
                <a:solidFill>
                  <a:srgbClr val="0000FF"/>
                </a:solidFill>
              </a:rPr>
              <a:t>新闻导语作用</a:t>
            </a:r>
            <a:r>
              <a:rPr lang="en-US" sz="2400" b="1" smtClean="0">
                <a:solidFill>
                  <a:srgbClr val="0000FF"/>
                </a:solidFill>
              </a:rPr>
              <a:t>“3</a:t>
            </a:r>
            <a:r>
              <a:rPr lang="zh-CN" altLang="en-US" sz="2400" b="1" smtClean="0">
                <a:solidFill>
                  <a:srgbClr val="0000FF"/>
                </a:solidFill>
              </a:rPr>
              <a:t>从</a:t>
            </a:r>
            <a:r>
              <a:rPr lang="en-US" sz="2400" b="1" smtClean="0">
                <a:solidFill>
                  <a:srgbClr val="0000FF"/>
                </a:solidFill>
              </a:rPr>
              <a:t>”“</a:t>
            </a:r>
            <a:r>
              <a:rPr lang="zh-CN" altLang="en-US" sz="2400" b="1" smtClean="0">
                <a:solidFill>
                  <a:srgbClr val="0000FF"/>
                </a:solidFill>
              </a:rPr>
              <a:t>分析法</a:t>
            </a:r>
            <a:r>
              <a:rPr lang="en-US" sz="2400" b="1" smtClean="0">
                <a:solidFill>
                  <a:srgbClr val="0000FF"/>
                </a:solidFill>
              </a:rPr>
              <a:t>”</a:t>
            </a:r>
            <a:endParaRPr lang="zh-CN" altLang="en-US" sz="2400" b="1" smtClean="0">
              <a:solidFill>
                <a:srgbClr val="0000FF"/>
              </a:solidFill>
            </a:endParaRPr>
          </a:p>
          <a:p>
            <a:pPr>
              <a:lnSpc>
                <a:spcPct val="150000"/>
              </a:lnSpc>
            </a:pPr>
            <a:r>
              <a:rPr lang="zh-CN" altLang="en-US" sz="2400" smtClean="0">
                <a:solidFill>
                  <a:srgbClr val="0000FF"/>
                </a:solidFill>
              </a:rPr>
              <a:t>第一，从内容角度分析，导语属于哪类导语，写出了什么事实，为全文奠定了什么基调等。</a:t>
            </a:r>
          </a:p>
          <a:p>
            <a:pPr>
              <a:lnSpc>
                <a:spcPct val="150000"/>
              </a:lnSpc>
            </a:pPr>
            <a:r>
              <a:rPr lang="zh-CN" altLang="en-US" sz="2400" smtClean="0">
                <a:solidFill>
                  <a:srgbClr val="0000FF"/>
                </a:solidFill>
              </a:rPr>
              <a:t>第二，从结构角度分析，导语概括了新闻事实，是总写，引出下文对事实的展开。</a:t>
            </a:r>
          </a:p>
          <a:p>
            <a:pPr>
              <a:lnSpc>
                <a:spcPct val="150000"/>
              </a:lnSpc>
            </a:pPr>
            <a:r>
              <a:rPr lang="zh-CN" altLang="en-US" sz="2400" smtClean="0">
                <a:solidFill>
                  <a:srgbClr val="0000FF"/>
                </a:solidFill>
              </a:rPr>
              <a:t>第三，从社会、读者角度分析，如导语突出了新闻价值、吸引读者等。</a:t>
            </a:r>
            <a:endParaRPr lang="zh-CN" altLang="en-US" sz="24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5631180"/>
          </a:xfrm>
          <a:prstGeom prst="rect">
            <a:avLst/>
          </a:prstGeom>
          <a:noFill/>
          <a:ln w="38100">
            <a:noFill/>
            <a:miter lim="800000"/>
          </a:ln>
          <a:effectLst/>
        </p:spPr>
        <p:txBody>
          <a:bodyPr wrap="square">
            <a:spAutoFit/>
          </a:bodyPr>
          <a:lstStyle/>
          <a:p>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r>
              <a:rPr lang="zh-CN" altLang="en-US" sz="2400" smtClean="0">
                <a:solidFill>
                  <a:srgbClr val="0000FF"/>
                </a:solidFill>
              </a:rPr>
              <a:t> 一、文本知识</a:t>
            </a:r>
          </a:p>
          <a:p>
            <a:r>
              <a:rPr lang="zh-CN" altLang="en-US" sz="2400" smtClean="0">
                <a:solidFill>
                  <a:srgbClr val="0000FF"/>
                </a:solidFill>
              </a:rPr>
              <a:t>新闻是对新近发生和正在发生或早已发生却是新近发现的有价值的事实的及时报道。</a:t>
            </a:r>
          </a:p>
          <a:p>
            <a:r>
              <a:rPr lang="en-US" sz="2400" smtClean="0">
                <a:solidFill>
                  <a:srgbClr val="0000FF"/>
                </a:solidFill>
              </a:rPr>
              <a:t>1</a:t>
            </a:r>
            <a:r>
              <a:rPr lang="zh-CN" altLang="en-US" sz="2400" smtClean="0">
                <a:solidFill>
                  <a:srgbClr val="0000FF"/>
                </a:solidFill>
              </a:rPr>
              <a:t>．新闻分类</a:t>
            </a:r>
          </a:p>
          <a:p>
            <a:r>
              <a:rPr lang="zh-CN" altLang="en-US" sz="2400" smtClean="0">
                <a:solidFill>
                  <a:srgbClr val="0000FF"/>
                </a:solidFill>
              </a:rPr>
              <a:t>新闻有广义和狭义之分。广义的新闻包括消息、通讯、特写、电视新闻等体裁，狭义的新闻专指消息。</a:t>
            </a:r>
          </a:p>
          <a:p>
            <a:r>
              <a:rPr lang="en-US" sz="2400" smtClean="0">
                <a:solidFill>
                  <a:srgbClr val="0000FF"/>
                </a:solidFill>
              </a:rPr>
              <a:t>2</a:t>
            </a:r>
            <a:r>
              <a:rPr lang="zh-CN" altLang="en-US" sz="2400" smtClean="0">
                <a:solidFill>
                  <a:srgbClr val="0000FF"/>
                </a:solidFill>
              </a:rPr>
              <a:t>．文体特点</a:t>
            </a:r>
          </a:p>
          <a:p>
            <a:r>
              <a:rPr lang="en-US" sz="2400" smtClean="0">
                <a:solidFill>
                  <a:srgbClr val="0000FF"/>
                </a:solidFill>
              </a:rPr>
              <a:t>(1)</a:t>
            </a:r>
            <a:r>
              <a:rPr lang="zh-CN" altLang="en-US" sz="2400" smtClean="0">
                <a:solidFill>
                  <a:srgbClr val="0000FF"/>
                </a:solidFill>
              </a:rPr>
              <a:t>基本特点：迅速及时、内容真实、语言简明。</a:t>
            </a:r>
          </a:p>
          <a:p>
            <a:r>
              <a:rPr lang="en-US" sz="2400" smtClean="0">
                <a:solidFill>
                  <a:srgbClr val="0000FF"/>
                </a:solidFill>
              </a:rPr>
              <a:t>(2)</a:t>
            </a:r>
            <a:r>
              <a:rPr lang="zh-CN" altLang="en-US" sz="2400" smtClean="0">
                <a:solidFill>
                  <a:srgbClr val="0000FF"/>
                </a:solidFill>
              </a:rPr>
              <a:t>最主要的特点：用事实讲话。</a:t>
            </a:r>
          </a:p>
          <a:p>
            <a:r>
              <a:rPr lang="en-US" sz="2400" smtClean="0">
                <a:solidFill>
                  <a:srgbClr val="0000FF"/>
                </a:solidFill>
              </a:rPr>
              <a:t>(3)</a:t>
            </a:r>
            <a:r>
              <a:rPr lang="zh-CN" altLang="en-US" sz="2400" smtClean="0">
                <a:solidFill>
                  <a:srgbClr val="0000FF"/>
                </a:solidFill>
              </a:rPr>
              <a:t>基本结构：标题、导语、主体、背景、结语。</a:t>
            </a:r>
          </a:p>
          <a:p>
            <a:r>
              <a:rPr lang="zh-CN" altLang="en-US" sz="2400" smtClean="0">
                <a:solidFill>
                  <a:srgbClr val="0000FF"/>
                </a:solidFill>
              </a:rPr>
              <a:t>标题、导语、主体是消息必不可少的，背景和结语有时则蕴含在主体里面，结语有时可省略。</a:t>
            </a:r>
          </a:p>
          <a:p>
            <a:r>
              <a:rPr lang="en-US" sz="2400" smtClean="0">
                <a:solidFill>
                  <a:srgbClr val="0000FF"/>
                </a:solidFill>
              </a:rPr>
              <a:t>3</a:t>
            </a:r>
            <a:r>
              <a:rPr lang="zh-CN" altLang="en-US" sz="2400" smtClean="0">
                <a:solidFill>
                  <a:srgbClr val="0000FF"/>
                </a:solidFill>
              </a:rPr>
              <a:t>．新闻六要素</a:t>
            </a:r>
          </a:p>
          <a:p>
            <a:r>
              <a:rPr lang="zh-CN" altLang="en-US" sz="2400" smtClean="0">
                <a:solidFill>
                  <a:srgbClr val="0000FF"/>
                </a:solidFill>
              </a:rPr>
              <a:t>时间、地点、人物，事件的起因、经过、结果。</a:t>
            </a:r>
            <a:endParaRPr lang="zh-CN" altLang="en-US" sz="2400">
              <a:solidFill>
                <a:srgbClr val="0000FF"/>
              </a:solidFill>
            </a:endParaRPr>
          </a:p>
        </p:txBody>
      </p:sp>
      <p:sp>
        <p:nvSpPr>
          <p:cNvPr id="3" name="矩形 2"/>
          <p:cNvSpPr/>
          <p:nvPr/>
        </p:nvSpPr>
        <p:spPr>
          <a:xfrm>
            <a:off x="3546459" y="96815"/>
            <a:ext cx="4846320" cy="521970"/>
          </a:xfrm>
          <a:prstGeom prst="rect">
            <a:avLst/>
          </a:prstGeom>
        </p:spPr>
        <p:txBody>
          <a:bodyPr wrap="none">
            <a:spAutoFit/>
          </a:bodyPr>
          <a:lstStyle/>
          <a:p>
            <a:r>
              <a:rPr lang="zh-CN" altLang="en-US" sz="2800" b="1" smtClean="0">
                <a:solidFill>
                  <a:schemeClr val="bg1"/>
                </a:solidFill>
              </a:rPr>
              <a:t>题型三    新闻类文本信息概括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74625" y="668319"/>
            <a:ext cx="10930014" cy="5507990"/>
          </a:xfrm>
          <a:prstGeom prst="rect">
            <a:avLst/>
          </a:prstGeom>
          <a:noFill/>
          <a:ln w="38100">
            <a:noFill/>
            <a:miter lim="800000"/>
          </a:ln>
          <a:effectLst/>
        </p:spPr>
        <p:txBody>
          <a:bodyPr wrap="square">
            <a:spAutoFit/>
          </a:bodyPr>
          <a:lstStyle/>
          <a:p>
            <a:pPr>
              <a:lnSpc>
                <a:spcPct val="110000"/>
              </a:lnSpc>
            </a:pPr>
            <a:r>
              <a:rPr lang="zh-CN" altLang="en-US" sz="2000" b="1" smtClean="0">
                <a:solidFill>
                  <a:srgbClr val="006600"/>
                </a:solidFill>
              </a:rPr>
              <a:t>二、阅读技巧</a:t>
            </a:r>
          </a:p>
          <a:p>
            <a:pPr>
              <a:lnSpc>
                <a:spcPct val="110000"/>
              </a:lnSpc>
            </a:pPr>
            <a:r>
              <a:rPr lang="zh-CN" altLang="en-US" sz="2000" smtClean="0">
                <a:solidFill>
                  <a:srgbClr val="006600"/>
                </a:solidFill>
              </a:rPr>
              <a:t>新闻是属于记叙文的一种类型，包含了记叙文的基本特点，阅读时我们可以借鉴记叙文的阅读方法，但又不能照搬全套。因此，根据新闻特点我们在阅读时可采用以下三步骤：</a:t>
            </a:r>
          </a:p>
          <a:p>
            <a:pPr>
              <a:lnSpc>
                <a:spcPct val="110000"/>
              </a:lnSpc>
            </a:pPr>
            <a:r>
              <a:rPr lang="zh-CN" altLang="en-US" sz="2000" smtClean="0">
                <a:solidFill>
                  <a:srgbClr val="006600"/>
                </a:solidFill>
              </a:rPr>
              <a:t>步骤一：看标题，抓要素，整体把握新闻内容</a:t>
            </a:r>
          </a:p>
          <a:p>
            <a:pPr>
              <a:lnSpc>
                <a:spcPct val="110000"/>
              </a:lnSpc>
            </a:pPr>
            <a:r>
              <a:rPr lang="zh-CN" altLang="en-US" sz="2000" smtClean="0">
                <a:solidFill>
                  <a:srgbClr val="006600"/>
                </a:solidFill>
              </a:rPr>
              <a:t>新闻标题是新闻主要内容的提要，通过对题意的揣摩，能辨出该文的记叙对象是人物新闻还是事件新闻，是消息还是通讯，通过标题把握文本的对象和主要内容。新闻属于记叙文体，离不开记叙的要素，所以，分析人物、时间、地点、事件发生的原因、经过、结果，可以帮助我们进一步把握主要内容。</a:t>
            </a:r>
          </a:p>
          <a:p>
            <a:pPr>
              <a:lnSpc>
                <a:spcPct val="110000"/>
              </a:lnSpc>
            </a:pPr>
            <a:r>
              <a:rPr lang="zh-CN" altLang="en-US" sz="2000" smtClean="0">
                <a:solidFill>
                  <a:srgbClr val="006600"/>
                </a:solidFill>
              </a:rPr>
              <a:t>步骤二：辨方式，理脉络，准确划分全文层次</a:t>
            </a:r>
          </a:p>
          <a:p>
            <a:pPr>
              <a:lnSpc>
                <a:spcPct val="110000"/>
              </a:lnSpc>
            </a:pPr>
            <a:r>
              <a:rPr lang="en-US" sz="2000" smtClean="0">
                <a:solidFill>
                  <a:srgbClr val="006600"/>
                </a:solidFill>
              </a:rPr>
              <a:t>“</a:t>
            </a:r>
            <a:r>
              <a:rPr lang="zh-CN" altLang="en-US" sz="2000" smtClean="0">
                <a:solidFill>
                  <a:srgbClr val="006600"/>
                </a:solidFill>
              </a:rPr>
              <a:t>辨方式</a:t>
            </a:r>
            <a:r>
              <a:rPr lang="en-US" sz="2000" smtClean="0">
                <a:solidFill>
                  <a:srgbClr val="006600"/>
                </a:solidFill>
              </a:rPr>
              <a:t>”</a:t>
            </a:r>
            <a:r>
              <a:rPr lang="zh-CN" altLang="en-US" sz="2000" smtClean="0">
                <a:solidFill>
                  <a:srgbClr val="006600"/>
                </a:solidFill>
              </a:rPr>
              <a:t>，即辨析文本主要采用的叙述方式，消息一般都是采用</a:t>
            </a:r>
            <a:r>
              <a:rPr lang="en-US" sz="2000" smtClean="0">
                <a:solidFill>
                  <a:srgbClr val="006600"/>
                </a:solidFill>
              </a:rPr>
              <a:t>“</a:t>
            </a:r>
            <a:r>
              <a:rPr lang="zh-CN" altLang="en-US" sz="2000" smtClean="0">
                <a:solidFill>
                  <a:srgbClr val="006600"/>
                </a:solidFill>
              </a:rPr>
              <a:t>倒金字塔</a:t>
            </a:r>
            <a:r>
              <a:rPr lang="en-US" sz="2000" smtClean="0">
                <a:solidFill>
                  <a:srgbClr val="006600"/>
                </a:solidFill>
              </a:rPr>
              <a:t>”</a:t>
            </a:r>
            <a:r>
              <a:rPr lang="zh-CN" altLang="en-US" sz="2000" smtClean="0">
                <a:solidFill>
                  <a:srgbClr val="006600"/>
                </a:solidFill>
              </a:rPr>
              <a:t>式，这跟一般的记叙文不同。而通讯的叙述方式就比较灵活多变，有顺叙、倒叙，中间或许还会有插叙、补叙等叙述方法，阅读时要特别注意。看清文章前后的联系，理清作者的行文思路，从而准确地划分全文的段落层次。</a:t>
            </a:r>
          </a:p>
          <a:p>
            <a:pPr>
              <a:lnSpc>
                <a:spcPct val="110000"/>
              </a:lnSpc>
            </a:pPr>
            <a:r>
              <a:rPr lang="zh-CN" altLang="en-US" sz="2000" smtClean="0">
                <a:solidFill>
                  <a:srgbClr val="006600"/>
                </a:solidFill>
              </a:rPr>
              <a:t>步骤三：抓关键，寻背景句，深入挖掘中心主旨</a:t>
            </a:r>
          </a:p>
          <a:p>
            <a:pPr>
              <a:lnSpc>
                <a:spcPct val="110000"/>
              </a:lnSpc>
            </a:pPr>
            <a:r>
              <a:rPr lang="zh-CN" altLang="en-US" sz="2000" smtClean="0">
                <a:solidFill>
                  <a:srgbClr val="006600"/>
                </a:solidFill>
              </a:rPr>
              <a:t>抓住关键句、中心句、过渡句去把握文本的中心内容，研究文本的主旨，揣摩作者的写作动机和情感态度。</a:t>
            </a:r>
            <a:endParaRPr lang="zh-CN" altLang="en-US" sz="2000">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617501" y="596881"/>
            <a:ext cx="10644262" cy="5384800"/>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pPr algn="ctr"/>
            <a:r>
              <a:rPr lang="zh-CN" altLang="en-US" sz="2000" b="1" smtClean="0">
                <a:solidFill>
                  <a:srgbClr val="006600"/>
                </a:solidFill>
              </a:rPr>
              <a:t>掌握通讯的相关知识</a:t>
            </a:r>
          </a:p>
          <a:p>
            <a:r>
              <a:rPr lang="zh-CN" altLang="en-US" sz="2000" smtClean="0">
                <a:solidFill>
                  <a:srgbClr val="006600"/>
                </a:solidFill>
              </a:rPr>
              <a:t>一、通讯的种类：一般分为</a:t>
            </a:r>
            <a:r>
              <a:rPr lang="en-US" sz="2000" smtClean="0">
                <a:solidFill>
                  <a:srgbClr val="006600"/>
                </a:solidFill>
              </a:rPr>
              <a:t>“</a:t>
            </a:r>
            <a:r>
              <a:rPr lang="zh-CN" altLang="en-US" sz="2000" smtClean="0">
                <a:solidFill>
                  <a:srgbClr val="006600"/>
                </a:solidFill>
              </a:rPr>
              <a:t>人物通讯、事件通讯、工作通讯、风貌通讯</a:t>
            </a:r>
            <a:r>
              <a:rPr lang="en-US" sz="2000" smtClean="0">
                <a:solidFill>
                  <a:srgbClr val="006600"/>
                </a:solidFill>
              </a:rPr>
              <a:t>”</a:t>
            </a:r>
            <a:r>
              <a:rPr lang="zh-CN" altLang="en-US" sz="2000" smtClean="0">
                <a:solidFill>
                  <a:srgbClr val="006600"/>
                </a:solidFill>
              </a:rPr>
              <a:t>。</a:t>
            </a:r>
          </a:p>
          <a:p>
            <a:r>
              <a:rPr lang="zh-CN" altLang="en-US" sz="2000" smtClean="0">
                <a:solidFill>
                  <a:srgbClr val="006600"/>
                </a:solidFill>
              </a:rPr>
              <a:t>二、通讯的特点：通讯是一种详细、深入的报道，也是一种具有多种表现方法的新闻媒体，通讯报道生动形象、具有感染力。</a:t>
            </a:r>
            <a:r>
              <a:rPr lang="en-US" sz="2000" smtClean="0">
                <a:solidFill>
                  <a:srgbClr val="006600"/>
                </a:solidFill>
              </a:rPr>
              <a:t> </a:t>
            </a:r>
            <a:endParaRPr lang="zh-CN" altLang="en-US" sz="2000" smtClean="0">
              <a:solidFill>
                <a:srgbClr val="006600"/>
              </a:solidFill>
            </a:endParaRPr>
          </a:p>
          <a:p>
            <a:r>
              <a:rPr lang="zh-CN" altLang="en-US" sz="2000" smtClean="0">
                <a:solidFill>
                  <a:srgbClr val="006600"/>
                </a:solidFill>
              </a:rPr>
              <a:t>三、人物通讯：是以报道人物为主要内容的通讯。</a:t>
            </a:r>
          </a:p>
          <a:p>
            <a:r>
              <a:rPr lang="zh-CN" altLang="en-US" sz="2000" smtClean="0">
                <a:solidFill>
                  <a:srgbClr val="006600"/>
                </a:solidFill>
              </a:rPr>
              <a:t>其基本要求和方法有以下几点：要体现当今的时代特征；要写出人物的特点；要用人物的行为表现人物。一般有两种写法，一是对人物一生或是某个阶段、某一个方面，作比较全面的报道；还有就是不对人物作全面的报道，而是抓住某个特定的情景，简单几笔，把人物的精神、特点写出来，或是作一个侧面报道。</a:t>
            </a:r>
            <a:r>
              <a:rPr lang="en-US" sz="2000" smtClean="0">
                <a:solidFill>
                  <a:srgbClr val="006600"/>
                </a:solidFill>
              </a:rPr>
              <a:t> </a:t>
            </a:r>
            <a:endParaRPr lang="zh-CN" altLang="en-US" sz="2000" smtClean="0">
              <a:solidFill>
                <a:srgbClr val="006600"/>
              </a:solidFill>
            </a:endParaRPr>
          </a:p>
          <a:p>
            <a:r>
              <a:rPr lang="zh-CN" altLang="en-US" sz="2000" smtClean="0">
                <a:solidFill>
                  <a:srgbClr val="006600"/>
                </a:solidFill>
              </a:rPr>
              <a:t>四、事件通讯：它是以重大的或寻常的事件为报道的通讯类型。是记述新近发生的，受到人们普遍关注的事件。</a:t>
            </a:r>
          </a:p>
          <a:p>
            <a:r>
              <a:rPr lang="en-US" sz="2000" smtClean="0">
                <a:solidFill>
                  <a:srgbClr val="006600"/>
                </a:solidFill>
              </a:rPr>
              <a:t>1</a:t>
            </a:r>
            <a:r>
              <a:rPr lang="zh-CN" altLang="en-US" sz="2000" smtClean="0">
                <a:solidFill>
                  <a:srgbClr val="006600"/>
                </a:solidFill>
              </a:rPr>
              <a:t>．其基本要求和方法有以下几点：叙事要有明确的目的性；事件情节要交代清楚名了，线索要清晰；叙事要生动，灵活运用多种表现手法，突出重点，有详有略；在叙事中要选好人物，写人物时注意精练、生动形象。</a:t>
            </a:r>
            <a:r>
              <a:rPr lang="en-US" sz="2000" smtClean="0">
                <a:solidFill>
                  <a:srgbClr val="006600"/>
                </a:solidFill>
              </a:rPr>
              <a:t> </a:t>
            </a:r>
            <a:endParaRPr lang="zh-CN" altLang="en-US" sz="2000" smtClean="0">
              <a:solidFill>
                <a:srgbClr val="006600"/>
              </a:solidFill>
            </a:endParaRPr>
          </a:p>
          <a:p>
            <a:r>
              <a:rPr lang="en-US" sz="2000" smtClean="0">
                <a:solidFill>
                  <a:srgbClr val="006600"/>
                </a:solidFill>
              </a:rPr>
              <a:t>2</a:t>
            </a:r>
            <a:r>
              <a:rPr lang="zh-CN" altLang="en-US" sz="2000" smtClean="0">
                <a:solidFill>
                  <a:srgbClr val="006600"/>
                </a:solidFill>
              </a:rPr>
              <a:t>．通讯的语言特点和细节描写：通讯作为一种新闻媒体，语言要求准确严谨，简明扼要，鲜明生动，具体真切，通俗易懂；多运用琅琅上口的群众语言写通讯，要有浓郁的感情色彩。</a:t>
            </a:r>
            <a:endParaRPr lang="zh-CN" altLang="en-US" sz="2000">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4966335"/>
          </a:xfrm>
          <a:prstGeom prst="rect">
            <a:avLst/>
          </a:prstGeom>
          <a:noFill/>
          <a:ln w="38100">
            <a:noFill/>
            <a:miter lim="800000"/>
          </a:ln>
          <a:effectLst/>
        </p:spPr>
        <p:txBody>
          <a:bodyPr wrap="square">
            <a:spAutoFit/>
          </a:bodyPr>
          <a:lstStyle/>
          <a:p>
            <a:pPr>
              <a:lnSpc>
                <a:spcPct val="120000"/>
              </a:lnSpc>
            </a:pPr>
            <a:r>
              <a:rPr lang="en-US" sz="2000" smtClean="0"/>
              <a:t>        </a:t>
            </a:r>
            <a:r>
              <a:rPr lang="en-US" sz="2000" smtClean="0">
                <a:solidFill>
                  <a:srgbClr val="006600"/>
                </a:solidFill>
              </a:rPr>
              <a:t>“</a:t>
            </a:r>
            <a:r>
              <a:rPr lang="zh-CN" altLang="en-US" sz="2000" smtClean="0">
                <a:solidFill>
                  <a:srgbClr val="006600"/>
                </a:solidFill>
              </a:rPr>
              <a:t>让事实说话</a:t>
            </a:r>
            <a:r>
              <a:rPr lang="en-US" sz="2000" smtClean="0">
                <a:solidFill>
                  <a:srgbClr val="006600"/>
                </a:solidFill>
              </a:rPr>
              <a:t>”</a:t>
            </a:r>
            <a:r>
              <a:rPr lang="zh-CN" altLang="en-US" sz="2000" smtClean="0">
                <a:solidFill>
                  <a:srgbClr val="006600"/>
                </a:solidFill>
              </a:rPr>
              <a:t>是所有新闻工作者遵循的基本规则，所以新闻语言多客观叙述，极少主观评论，这就对新闻语言的准确性提出了极高的要求。但也有部分新闻在其客观叙述时，融入了个人情感，带有明显的情感性和倾向性，于是新闻的语言也就有了其丰富多彩的一面。</a:t>
            </a:r>
          </a:p>
          <a:p>
            <a:pPr>
              <a:lnSpc>
                <a:spcPct val="120000"/>
              </a:lnSpc>
            </a:pPr>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pPr>
              <a:lnSpc>
                <a:spcPct val="120000"/>
              </a:lnSpc>
            </a:pPr>
            <a:r>
              <a:rPr lang="zh-CN" altLang="en-US" sz="2000" smtClean="0">
                <a:solidFill>
                  <a:srgbClr val="006600"/>
                </a:solidFill>
              </a:rPr>
              <a:t>        表达方式：叙述、描写、抒情、议论　新闻一般采用</a:t>
            </a:r>
            <a:r>
              <a:rPr lang="en-US" sz="2000" smtClean="0">
                <a:solidFill>
                  <a:srgbClr val="006600"/>
                </a:solidFill>
              </a:rPr>
              <a:t>“</a:t>
            </a:r>
            <a:r>
              <a:rPr lang="zh-CN" altLang="en-US" sz="2000" smtClean="0">
                <a:solidFill>
                  <a:srgbClr val="006600"/>
                </a:solidFill>
              </a:rPr>
              <a:t>倒金字塔</a:t>
            </a:r>
            <a:r>
              <a:rPr lang="en-US" sz="2000" smtClean="0">
                <a:solidFill>
                  <a:srgbClr val="006600"/>
                </a:solidFill>
              </a:rPr>
              <a:t>”</a:t>
            </a:r>
            <a:r>
              <a:rPr lang="zh-CN" altLang="en-US" sz="2000" smtClean="0">
                <a:solidFill>
                  <a:srgbClr val="006600"/>
                </a:solidFill>
              </a:rPr>
              <a:t>式结构</a:t>
            </a:r>
            <a:r>
              <a:rPr lang="en-US" sz="2000" smtClean="0">
                <a:solidFill>
                  <a:srgbClr val="006600"/>
                </a:solidFill>
              </a:rPr>
              <a:t>(</a:t>
            </a:r>
            <a:r>
              <a:rPr lang="zh-CN" altLang="en-US" sz="2000" smtClean="0">
                <a:solidFill>
                  <a:srgbClr val="006600"/>
                </a:solidFill>
              </a:rPr>
              <a:t>即先说结果，再说重要事实，最后说次要内容</a:t>
            </a:r>
            <a:r>
              <a:rPr lang="en-US" sz="2000" smtClean="0">
                <a:solidFill>
                  <a:srgbClr val="006600"/>
                </a:solidFill>
              </a:rPr>
              <a:t>)</a:t>
            </a:r>
            <a:r>
              <a:rPr lang="zh-CN" altLang="en-US" sz="2000" smtClean="0">
                <a:solidFill>
                  <a:srgbClr val="006600"/>
                </a:solidFill>
              </a:rPr>
              <a:t>，但有的通讯叙述方法比较灵活多变，有顺叙、倒叙、中间或许还会有插叙、补叙等叙述方法，这就要求我们在阅读时特别关注。</a:t>
            </a:r>
          </a:p>
          <a:p>
            <a:pPr>
              <a:lnSpc>
                <a:spcPct val="120000"/>
              </a:lnSpc>
            </a:pPr>
            <a:r>
              <a:rPr lang="en-US" sz="2000" smtClean="0">
                <a:solidFill>
                  <a:srgbClr val="006600"/>
                </a:solidFill>
              </a:rPr>
              <a:t>        (</a:t>
            </a:r>
            <a:r>
              <a:rPr lang="zh-CN" altLang="en-US" sz="2000" smtClean="0">
                <a:solidFill>
                  <a:srgbClr val="006600"/>
                </a:solidFill>
              </a:rPr>
              <a:t>叙述方式作用</a:t>
            </a:r>
            <a:r>
              <a:rPr lang="en-US" sz="2000" smtClean="0">
                <a:solidFill>
                  <a:srgbClr val="006600"/>
                </a:solidFill>
              </a:rPr>
              <a:t>)</a:t>
            </a:r>
            <a:r>
              <a:rPr lang="zh-CN" altLang="en-US" sz="2000" smtClean="0">
                <a:solidFill>
                  <a:srgbClr val="006600"/>
                </a:solidFill>
              </a:rPr>
              <a:t>方法小结：</a:t>
            </a:r>
          </a:p>
          <a:p>
            <a:pPr>
              <a:lnSpc>
                <a:spcPct val="120000"/>
              </a:lnSpc>
            </a:pPr>
            <a:r>
              <a:rPr lang="en-US" sz="2000" smtClean="0">
                <a:solidFill>
                  <a:srgbClr val="006600"/>
                </a:solidFill>
              </a:rPr>
              <a:t>(1)</a:t>
            </a:r>
            <a:r>
              <a:rPr lang="zh-CN" altLang="en-US" sz="2000" smtClean="0">
                <a:solidFill>
                  <a:srgbClr val="006600"/>
                </a:solidFill>
              </a:rPr>
              <a:t>顺叙</a:t>
            </a:r>
            <a:r>
              <a:rPr lang="en-US" sz="2000" smtClean="0">
                <a:solidFill>
                  <a:srgbClr val="006600"/>
                </a:solidFill>
              </a:rPr>
              <a:t>(</a:t>
            </a:r>
            <a:r>
              <a:rPr lang="zh-CN" altLang="en-US" sz="2000" smtClean="0">
                <a:solidFill>
                  <a:srgbClr val="006600"/>
                </a:solidFill>
              </a:rPr>
              <a:t>按事情发展先后顺序</a:t>
            </a:r>
            <a:r>
              <a:rPr lang="en-US" sz="2000" smtClean="0">
                <a:solidFill>
                  <a:srgbClr val="006600"/>
                </a:solidFill>
              </a:rPr>
              <a:t>)</a:t>
            </a:r>
            <a:r>
              <a:rPr lang="zh-CN" altLang="en-US" sz="2000" smtClean="0">
                <a:solidFill>
                  <a:srgbClr val="006600"/>
                </a:solidFill>
              </a:rPr>
              <a:t>脉络清楚、印象深。作用：叙事有头有尾，条理清晰，连贯性强。</a:t>
            </a:r>
          </a:p>
          <a:p>
            <a:pPr>
              <a:lnSpc>
                <a:spcPct val="120000"/>
              </a:lnSpc>
            </a:pPr>
            <a:r>
              <a:rPr lang="en-US" sz="2000" smtClean="0">
                <a:solidFill>
                  <a:srgbClr val="006600"/>
                </a:solidFill>
              </a:rPr>
              <a:t>(2)</a:t>
            </a:r>
            <a:r>
              <a:rPr lang="zh-CN" altLang="en-US" sz="2000" smtClean="0">
                <a:solidFill>
                  <a:srgbClr val="006600"/>
                </a:solidFill>
              </a:rPr>
              <a:t>倒叙</a:t>
            </a:r>
            <a:r>
              <a:rPr lang="en-US" sz="2000" smtClean="0">
                <a:solidFill>
                  <a:srgbClr val="006600"/>
                </a:solidFill>
              </a:rPr>
              <a:t>(</a:t>
            </a:r>
            <a:r>
              <a:rPr lang="zh-CN" altLang="en-US" sz="2000" smtClean="0">
                <a:solidFill>
                  <a:srgbClr val="006600"/>
                </a:solidFill>
              </a:rPr>
              <a:t>先写结果，再交待前面发生的事。</a:t>
            </a:r>
            <a:r>
              <a:rPr lang="en-US" sz="2000" smtClean="0">
                <a:solidFill>
                  <a:srgbClr val="006600"/>
                </a:solidFill>
              </a:rPr>
              <a:t>)</a:t>
            </a:r>
            <a:r>
              <a:rPr lang="zh-CN" altLang="en-US" sz="2000" smtClean="0">
                <a:solidFill>
                  <a:srgbClr val="006600"/>
                </a:solidFill>
              </a:rPr>
              <a:t>作用：造成悬念、吸引读者，避免叙述的平板单调，增强文章的生动性。</a:t>
            </a:r>
          </a:p>
          <a:p>
            <a:pPr>
              <a:lnSpc>
                <a:spcPct val="120000"/>
              </a:lnSpc>
            </a:pPr>
            <a:r>
              <a:rPr lang="en-US" sz="2000" smtClean="0">
                <a:solidFill>
                  <a:srgbClr val="006600"/>
                </a:solidFill>
              </a:rPr>
              <a:t>(3)</a:t>
            </a:r>
            <a:r>
              <a:rPr lang="zh-CN" altLang="en-US" sz="2000" smtClean="0">
                <a:solidFill>
                  <a:srgbClr val="006600"/>
                </a:solidFill>
              </a:rPr>
              <a:t>插叙</a:t>
            </a:r>
            <a:r>
              <a:rPr lang="en-US" sz="2000" smtClean="0">
                <a:solidFill>
                  <a:srgbClr val="006600"/>
                </a:solidFill>
              </a:rPr>
              <a:t>(</a:t>
            </a:r>
            <a:r>
              <a:rPr lang="zh-CN" altLang="en-US" sz="2000" smtClean="0">
                <a:solidFill>
                  <a:srgbClr val="006600"/>
                </a:solidFill>
              </a:rPr>
              <a:t>叙事时中断线索，插入相关另一件事。</a:t>
            </a:r>
            <a:r>
              <a:rPr lang="en-US" sz="2000" smtClean="0">
                <a:solidFill>
                  <a:srgbClr val="006600"/>
                </a:solidFill>
              </a:rPr>
              <a:t>)</a:t>
            </a:r>
            <a:r>
              <a:rPr lang="zh-CN" altLang="en-US" sz="2000" smtClean="0">
                <a:solidFill>
                  <a:srgbClr val="006600"/>
                </a:solidFill>
              </a:rPr>
              <a:t>作用：对叙事起补充衬托作用，丰富形象，突出中心。</a:t>
            </a:r>
            <a:endParaRPr lang="zh-CN" altLang="en-US" sz="2000">
              <a:solidFill>
                <a:srgbClr val="006600"/>
              </a:solidFill>
            </a:endParaRPr>
          </a:p>
        </p:txBody>
      </p:sp>
      <p:sp>
        <p:nvSpPr>
          <p:cNvPr id="3" name="矩形 2"/>
          <p:cNvSpPr/>
          <p:nvPr/>
        </p:nvSpPr>
        <p:spPr>
          <a:xfrm>
            <a:off x="3546459" y="96815"/>
            <a:ext cx="5201920" cy="521970"/>
          </a:xfrm>
          <a:prstGeom prst="rect">
            <a:avLst/>
          </a:prstGeom>
        </p:spPr>
        <p:txBody>
          <a:bodyPr wrap="none">
            <a:spAutoFit/>
          </a:bodyPr>
          <a:lstStyle/>
          <a:p>
            <a:r>
              <a:rPr lang="zh-CN" altLang="en-US" sz="2800" b="1" smtClean="0">
                <a:solidFill>
                  <a:schemeClr val="bg1"/>
                </a:solidFill>
              </a:rPr>
              <a:t>题型四    新闻的的语言特色考查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1360" y="647065"/>
            <a:ext cx="10800715" cy="5833110"/>
          </a:xfrm>
          <a:prstGeom prst="rect">
            <a:avLst/>
          </a:prstGeom>
        </p:spPr>
      </p:pic>
      <p:sp>
        <p:nvSpPr>
          <p:cNvPr id="10" name="TextBox 9">
            <a:hlinkClick r:id="rId4" action="ppaction://hlinksldjump"/>
          </p:cNvPr>
          <p:cNvSpPr txBox="1"/>
          <p:nvPr/>
        </p:nvSpPr>
        <p:spPr>
          <a:xfrm>
            <a:off x="1117567" y="2097079"/>
            <a:ext cx="9501254" cy="150685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1-4</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非连续性文本阅读</a:t>
            </a:r>
            <a:r>
              <a:rPr lang="en-US"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二</a:t>
            </a:r>
            <a:r>
              <a:rPr lang="en-US"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a:p>
            <a:pPr>
              <a:defRPr/>
            </a:pPr>
            <a:endParaRPr lang="en-US" altLang="en-US" sz="32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2617765" y="811195"/>
            <a:ext cx="6429420" cy="4965065"/>
          </a:xfrm>
          <a:prstGeom prst="rect">
            <a:avLst/>
          </a:prstGeom>
          <a:noFill/>
          <a:ln w="38100">
            <a:noFill/>
            <a:miter lim="800000"/>
          </a:ln>
          <a:effectLst/>
        </p:spPr>
        <p:txBody>
          <a:bodyPr wrap="square">
            <a:spAutoFit/>
          </a:bodyPr>
          <a:lstStyle/>
          <a:p>
            <a:pPr>
              <a:lnSpc>
                <a:spcPct val="120000"/>
              </a:lnSpc>
            </a:pPr>
            <a:r>
              <a:rPr lang="zh-CN" altLang="en-US" sz="2400" b="1" smtClean="0">
                <a:solidFill>
                  <a:srgbClr val="006600"/>
                </a:solidFill>
              </a:rPr>
              <a:t>引用的作用</a:t>
            </a:r>
            <a:r>
              <a:rPr lang="zh-CN" altLang="en-US" sz="2400" smtClean="0">
                <a:solidFill>
                  <a:srgbClr val="006600"/>
                </a:solidFill>
              </a:rPr>
              <a:t>：</a:t>
            </a:r>
          </a:p>
          <a:p>
            <a:pPr>
              <a:lnSpc>
                <a:spcPct val="120000"/>
              </a:lnSpc>
            </a:pPr>
            <a:r>
              <a:rPr lang="en-US" sz="2400" smtClean="0">
                <a:solidFill>
                  <a:srgbClr val="006600"/>
                </a:solidFill>
              </a:rPr>
              <a:t>(1)</a:t>
            </a:r>
            <a:r>
              <a:rPr lang="zh-CN" altLang="en-US" sz="2400" smtClean="0">
                <a:solidFill>
                  <a:srgbClr val="006600"/>
                </a:solidFill>
              </a:rPr>
              <a:t>有助于增强新闻的真实性。</a:t>
            </a:r>
          </a:p>
          <a:p>
            <a:pPr>
              <a:lnSpc>
                <a:spcPct val="120000"/>
              </a:lnSpc>
            </a:pPr>
            <a:r>
              <a:rPr lang="en-US" sz="2400" smtClean="0">
                <a:solidFill>
                  <a:srgbClr val="006600"/>
                </a:solidFill>
              </a:rPr>
              <a:t>(2)</a:t>
            </a:r>
            <a:r>
              <a:rPr lang="zh-CN" altLang="en-US" sz="2400" smtClean="0">
                <a:solidFill>
                  <a:srgbClr val="006600"/>
                </a:solidFill>
              </a:rPr>
              <a:t>有助于新闻报道的权威性。</a:t>
            </a:r>
          </a:p>
          <a:p>
            <a:pPr>
              <a:lnSpc>
                <a:spcPct val="120000"/>
              </a:lnSpc>
            </a:pPr>
            <a:r>
              <a:rPr lang="en-US" sz="2400" smtClean="0">
                <a:solidFill>
                  <a:srgbClr val="006600"/>
                </a:solidFill>
              </a:rPr>
              <a:t>(3)</a:t>
            </a:r>
            <a:r>
              <a:rPr lang="zh-CN" altLang="en-US" sz="2400" smtClean="0">
                <a:solidFill>
                  <a:srgbClr val="006600"/>
                </a:solidFill>
              </a:rPr>
              <a:t>使报道更客观，从而增强了说服力。</a:t>
            </a:r>
          </a:p>
          <a:p>
            <a:pPr>
              <a:lnSpc>
                <a:spcPct val="120000"/>
              </a:lnSpc>
            </a:pPr>
            <a:r>
              <a:rPr lang="en-US" sz="2400" smtClean="0">
                <a:solidFill>
                  <a:srgbClr val="006600"/>
                </a:solidFill>
              </a:rPr>
              <a:t>(4)</a:t>
            </a:r>
            <a:r>
              <a:rPr lang="zh-CN" altLang="en-US" sz="2400" smtClean="0">
                <a:solidFill>
                  <a:srgbClr val="006600"/>
                </a:solidFill>
              </a:rPr>
              <a:t>增强艺术感染力和情感冲击力，增强感染力。</a:t>
            </a:r>
          </a:p>
          <a:p>
            <a:pPr>
              <a:lnSpc>
                <a:spcPct val="120000"/>
              </a:lnSpc>
            </a:pPr>
            <a:r>
              <a:rPr lang="zh-CN" altLang="en-US" sz="2400" smtClean="0">
                <a:solidFill>
                  <a:srgbClr val="006600"/>
                </a:solidFill>
              </a:rPr>
              <a:t>新闻中的时间的作用：</a:t>
            </a:r>
          </a:p>
          <a:p>
            <a:pPr>
              <a:lnSpc>
                <a:spcPct val="120000"/>
              </a:lnSpc>
            </a:pPr>
            <a:r>
              <a:rPr lang="en-US" sz="2400" smtClean="0">
                <a:solidFill>
                  <a:srgbClr val="006600"/>
                </a:solidFill>
              </a:rPr>
              <a:t>(1)</a:t>
            </a:r>
            <a:r>
              <a:rPr lang="zh-CN" altLang="en-US" sz="2400" smtClean="0">
                <a:solidFill>
                  <a:srgbClr val="006600"/>
                </a:solidFill>
              </a:rPr>
              <a:t>渲染了紧张气氛，现场感强。</a:t>
            </a:r>
          </a:p>
          <a:p>
            <a:pPr>
              <a:lnSpc>
                <a:spcPct val="120000"/>
              </a:lnSpc>
            </a:pPr>
            <a:r>
              <a:rPr lang="en-US" sz="2400" smtClean="0">
                <a:solidFill>
                  <a:srgbClr val="006600"/>
                </a:solidFill>
              </a:rPr>
              <a:t>(2)</a:t>
            </a:r>
            <a:r>
              <a:rPr lang="zh-CN" altLang="en-US" sz="2400" smtClean="0">
                <a:solidFill>
                  <a:srgbClr val="006600"/>
                </a:solidFill>
              </a:rPr>
              <a:t>时间对新闻人物的作用。</a:t>
            </a:r>
          </a:p>
          <a:p>
            <a:pPr>
              <a:lnSpc>
                <a:spcPct val="120000"/>
              </a:lnSpc>
            </a:pPr>
            <a:r>
              <a:rPr lang="en-US" sz="2400" smtClean="0">
                <a:solidFill>
                  <a:srgbClr val="006600"/>
                </a:solidFill>
              </a:rPr>
              <a:t>(3)</a:t>
            </a:r>
            <a:r>
              <a:rPr lang="zh-CN" altLang="en-US" sz="2400" smtClean="0">
                <a:solidFill>
                  <a:srgbClr val="006600"/>
                </a:solidFill>
              </a:rPr>
              <a:t>时间对情感表达的作用。</a:t>
            </a:r>
          </a:p>
          <a:p>
            <a:pPr>
              <a:lnSpc>
                <a:spcPct val="120000"/>
              </a:lnSpc>
            </a:pPr>
            <a:r>
              <a:rPr lang="en-US" sz="2400" smtClean="0">
                <a:solidFill>
                  <a:srgbClr val="006600"/>
                </a:solidFill>
              </a:rPr>
              <a:t>(4)</a:t>
            </a:r>
            <a:r>
              <a:rPr lang="zh-CN" altLang="en-US" sz="2400" smtClean="0">
                <a:solidFill>
                  <a:srgbClr val="006600"/>
                </a:solidFill>
              </a:rPr>
              <a:t>时间对文章主题的作用。</a:t>
            </a:r>
          </a:p>
          <a:p>
            <a:pPr>
              <a:lnSpc>
                <a:spcPct val="120000"/>
              </a:lnSpc>
            </a:pPr>
            <a:r>
              <a:rPr lang="en-US" sz="2400" smtClean="0">
                <a:solidFill>
                  <a:srgbClr val="006600"/>
                </a:solidFill>
              </a:rPr>
              <a:t>(5)</a:t>
            </a:r>
            <a:r>
              <a:rPr lang="zh-CN" altLang="en-US" sz="2400" smtClean="0">
                <a:solidFill>
                  <a:srgbClr val="006600"/>
                </a:solidFill>
              </a:rPr>
              <a:t>时间性词语使文章真实可信，条理清晰。</a:t>
            </a:r>
            <a:endParaRPr lang="zh-CN" altLang="en-US" sz="2400">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739757"/>
            <a:ext cx="11001452" cy="5446395"/>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r>
              <a:rPr lang="zh-CN" altLang="en-US" smtClean="0">
                <a:solidFill>
                  <a:srgbClr val="006600"/>
                </a:solidFill>
              </a:rPr>
              <a:t>掌握新闻文体的相关知识</a:t>
            </a:r>
          </a:p>
          <a:p>
            <a:r>
              <a:rPr lang="zh-CN" altLang="en-US" smtClean="0">
                <a:solidFill>
                  <a:srgbClr val="006600"/>
                </a:solidFill>
              </a:rPr>
              <a:t>新闻是借助传媒对新近发生或发现的有社会意义的能引起广泛兴趣的事实的传播，新闻虽然可分为消息、通讯、报告文学等。</a:t>
            </a:r>
          </a:p>
          <a:p>
            <a:r>
              <a:rPr lang="en-US" smtClean="0">
                <a:solidFill>
                  <a:srgbClr val="006600"/>
                </a:solidFill>
              </a:rPr>
              <a:t>(</a:t>
            </a:r>
            <a:r>
              <a:rPr lang="zh-CN" altLang="en-US" smtClean="0">
                <a:solidFill>
                  <a:srgbClr val="006600"/>
                </a:solidFill>
              </a:rPr>
              <a:t>一</a:t>
            </a:r>
            <a:r>
              <a:rPr lang="en-US" smtClean="0">
                <a:solidFill>
                  <a:srgbClr val="006600"/>
                </a:solidFill>
              </a:rPr>
              <a:t>)</a:t>
            </a:r>
            <a:r>
              <a:rPr lang="zh-CN" altLang="en-US" smtClean="0">
                <a:solidFill>
                  <a:srgbClr val="006600"/>
                </a:solidFill>
              </a:rPr>
              <a:t>新闻的文体特征</a:t>
            </a:r>
          </a:p>
          <a:p>
            <a:r>
              <a:rPr lang="en-US" smtClean="0">
                <a:solidFill>
                  <a:srgbClr val="006600"/>
                </a:solidFill>
              </a:rPr>
              <a:t>1</a:t>
            </a:r>
            <a:r>
              <a:rPr lang="zh-CN" altLang="en-US" smtClean="0">
                <a:solidFill>
                  <a:srgbClr val="006600"/>
                </a:solidFill>
              </a:rPr>
              <a:t>．新闻定义：新闻是对新近已经发生和正在发生、或者早已发生却是新近发现的有价值的事实的及时报道。</a:t>
            </a:r>
          </a:p>
          <a:p>
            <a:r>
              <a:rPr lang="en-US" smtClean="0">
                <a:solidFill>
                  <a:srgbClr val="006600"/>
                </a:solidFill>
              </a:rPr>
              <a:t>2</a:t>
            </a:r>
            <a:r>
              <a:rPr lang="zh-CN" altLang="en-US" smtClean="0">
                <a:solidFill>
                  <a:srgbClr val="006600"/>
                </a:solidFill>
              </a:rPr>
              <a:t>．新闻分类：新闻有广义狭义之分。广义包括</a:t>
            </a:r>
            <a:r>
              <a:rPr lang="en-US" smtClean="0">
                <a:solidFill>
                  <a:srgbClr val="006600"/>
                </a:solidFill>
              </a:rPr>
              <a:t>——</a:t>
            </a:r>
            <a:r>
              <a:rPr lang="zh-CN" altLang="en-US" smtClean="0">
                <a:solidFill>
                  <a:srgbClr val="006600"/>
                </a:solidFill>
              </a:rPr>
              <a:t>消息、通讯、特写、电视新闻等体裁；狭义的专指消息。</a:t>
            </a:r>
          </a:p>
          <a:p>
            <a:r>
              <a:rPr lang="en-US" smtClean="0">
                <a:solidFill>
                  <a:srgbClr val="006600"/>
                </a:solidFill>
              </a:rPr>
              <a:t>3</a:t>
            </a:r>
            <a:r>
              <a:rPr lang="zh-CN" altLang="en-US" smtClean="0">
                <a:solidFill>
                  <a:srgbClr val="006600"/>
                </a:solidFill>
              </a:rPr>
              <a:t>．文体特点：</a:t>
            </a:r>
          </a:p>
          <a:p>
            <a:r>
              <a:rPr lang="en-US" smtClean="0">
                <a:solidFill>
                  <a:srgbClr val="006600"/>
                </a:solidFill>
              </a:rPr>
              <a:t>(1)</a:t>
            </a:r>
            <a:r>
              <a:rPr lang="zh-CN" altLang="en-US" smtClean="0">
                <a:solidFill>
                  <a:srgbClr val="006600"/>
                </a:solidFill>
              </a:rPr>
              <a:t>基本特点：迅速及时、内容真实、语言简明。</a:t>
            </a:r>
          </a:p>
          <a:p>
            <a:r>
              <a:rPr lang="en-US" smtClean="0">
                <a:solidFill>
                  <a:srgbClr val="006600"/>
                </a:solidFill>
              </a:rPr>
              <a:t>(2)</a:t>
            </a:r>
            <a:r>
              <a:rPr lang="zh-CN" altLang="en-US" smtClean="0">
                <a:solidFill>
                  <a:srgbClr val="006600"/>
                </a:solidFill>
              </a:rPr>
              <a:t>最主要的特点：</a:t>
            </a:r>
            <a:r>
              <a:rPr lang="en-US" smtClean="0">
                <a:solidFill>
                  <a:srgbClr val="006600"/>
                </a:solidFill>
              </a:rPr>
              <a:t>“</a:t>
            </a:r>
            <a:r>
              <a:rPr lang="zh-CN" altLang="en-US" smtClean="0">
                <a:solidFill>
                  <a:srgbClr val="006600"/>
                </a:solidFill>
              </a:rPr>
              <a:t>用事实讲话</a:t>
            </a:r>
            <a:r>
              <a:rPr lang="en-US" smtClean="0">
                <a:solidFill>
                  <a:srgbClr val="006600"/>
                </a:solidFill>
              </a:rPr>
              <a:t>”</a:t>
            </a:r>
            <a:r>
              <a:rPr lang="zh-CN" altLang="en-US" smtClean="0">
                <a:solidFill>
                  <a:srgbClr val="006600"/>
                </a:solidFill>
              </a:rPr>
              <a:t>。</a:t>
            </a:r>
          </a:p>
          <a:p>
            <a:r>
              <a:rPr lang="en-US" smtClean="0">
                <a:solidFill>
                  <a:srgbClr val="006600"/>
                </a:solidFill>
              </a:rPr>
              <a:t>4</a:t>
            </a:r>
            <a:r>
              <a:rPr lang="zh-CN" altLang="en-US" smtClean="0">
                <a:solidFill>
                  <a:srgbClr val="006600"/>
                </a:solidFill>
              </a:rPr>
              <a:t>．六要素：时间、地点、人物、事件的起因、经过、结果。</a:t>
            </a:r>
          </a:p>
          <a:p>
            <a:r>
              <a:rPr lang="en-US" smtClean="0">
                <a:solidFill>
                  <a:srgbClr val="006600"/>
                </a:solidFill>
              </a:rPr>
              <a:t>(</a:t>
            </a:r>
            <a:r>
              <a:rPr lang="zh-CN" altLang="en-US" smtClean="0">
                <a:solidFill>
                  <a:srgbClr val="006600"/>
                </a:solidFill>
              </a:rPr>
              <a:t>二</a:t>
            </a:r>
            <a:r>
              <a:rPr lang="en-US" smtClean="0">
                <a:solidFill>
                  <a:srgbClr val="006600"/>
                </a:solidFill>
              </a:rPr>
              <a:t>)</a:t>
            </a:r>
            <a:r>
              <a:rPr lang="zh-CN" altLang="en-US" smtClean="0">
                <a:solidFill>
                  <a:srgbClr val="006600"/>
                </a:solidFill>
              </a:rPr>
              <a:t>解题方法</a:t>
            </a:r>
          </a:p>
          <a:p>
            <a:r>
              <a:rPr lang="zh-CN" altLang="en-US" smtClean="0">
                <a:solidFill>
                  <a:srgbClr val="006600"/>
                </a:solidFill>
              </a:rPr>
              <a:t>基本思路：</a:t>
            </a:r>
          </a:p>
          <a:p>
            <a:r>
              <a:rPr lang="zh-CN" altLang="en-US" smtClean="0">
                <a:solidFill>
                  <a:srgbClr val="006600"/>
                </a:solidFill>
              </a:rPr>
              <a:t>什么人</a:t>
            </a:r>
            <a:r>
              <a:rPr lang="en-US" smtClean="0">
                <a:solidFill>
                  <a:srgbClr val="006600"/>
                </a:solidFill>
              </a:rPr>
              <a:t>——</a:t>
            </a:r>
            <a:r>
              <a:rPr lang="zh-CN" altLang="en-US" smtClean="0">
                <a:solidFill>
                  <a:srgbClr val="006600"/>
                </a:solidFill>
              </a:rPr>
              <a:t>干什么事</a:t>
            </a:r>
            <a:r>
              <a:rPr lang="en-US" smtClean="0">
                <a:solidFill>
                  <a:srgbClr val="006600"/>
                </a:solidFill>
              </a:rPr>
              <a:t>——</a:t>
            </a:r>
            <a:r>
              <a:rPr lang="zh-CN" altLang="en-US" smtClean="0">
                <a:solidFill>
                  <a:srgbClr val="006600"/>
                </a:solidFill>
              </a:rPr>
              <a:t>什么结果；</a:t>
            </a:r>
          </a:p>
          <a:p>
            <a:r>
              <a:rPr lang="zh-CN" altLang="en-US" smtClean="0">
                <a:solidFill>
                  <a:srgbClr val="006600"/>
                </a:solidFill>
              </a:rPr>
              <a:t>什么物</a:t>
            </a:r>
            <a:r>
              <a:rPr lang="en-US" smtClean="0">
                <a:solidFill>
                  <a:srgbClr val="006600"/>
                </a:solidFill>
              </a:rPr>
              <a:t>——</a:t>
            </a:r>
            <a:r>
              <a:rPr lang="zh-CN" altLang="en-US" smtClean="0">
                <a:solidFill>
                  <a:srgbClr val="006600"/>
                </a:solidFill>
              </a:rPr>
              <a:t>有什么特点</a:t>
            </a:r>
            <a:r>
              <a:rPr lang="en-US" smtClean="0">
                <a:solidFill>
                  <a:srgbClr val="006600"/>
                </a:solidFill>
              </a:rPr>
              <a:t>(</a:t>
            </a:r>
            <a:r>
              <a:rPr lang="zh-CN" altLang="en-US" smtClean="0">
                <a:solidFill>
                  <a:srgbClr val="006600"/>
                </a:solidFill>
              </a:rPr>
              <a:t>怎么样</a:t>
            </a:r>
            <a:r>
              <a:rPr lang="en-US" smtClean="0">
                <a:solidFill>
                  <a:srgbClr val="006600"/>
                </a:solidFill>
              </a:rPr>
              <a:t>)</a:t>
            </a:r>
            <a:r>
              <a:rPr lang="zh-CN" altLang="en-US" smtClean="0">
                <a:solidFill>
                  <a:srgbClr val="006600"/>
                </a:solidFill>
              </a:rPr>
              <a:t>。</a:t>
            </a:r>
          </a:p>
          <a:p>
            <a:r>
              <a:rPr lang="en-US" smtClean="0">
                <a:solidFill>
                  <a:srgbClr val="006600"/>
                </a:solidFill>
              </a:rPr>
              <a:t>1</a:t>
            </a:r>
            <a:r>
              <a:rPr lang="zh-CN" altLang="en-US" smtClean="0">
                <a:solidFill>
                  <a:srgbClr val="006600"/>
                </a:solidFill>
              </a:rPr>
              <a:t>．找新闻的导语或中心句。</a:t>
            </a:r>
          </a:p>
          <a:p>
            <a:r>
              <a:rPr lang="en-US" smtClean="0">
                <a:solidFill>
                  <a:srgbClr val="006600"/>
                </a:solidFill>
              </a:rPr>
              <a:t>2</a:t>
            </a:r>
            <a:r>
              <a:rPr lang="zh-CN" altLang="en-US" smtClean="0">
                <a:solidFill>
                  <a:srgbClr val="006600"/>
                </a:solidFill>
              </a:rPr>
              <a:t>．围绕六要素，组合关键词。</a:t>
            </a:r>
          </a:p>
          <a:p>
            <a:r>
              <a:rPr lang="en-US" smtClean="0">
                <a:solidFill>
                  <a:srgbClr val="006600"/>
                </a:solidFill>
              </a:rPr>
              <a:t>3</a:t>
            </a:r>
            <a:r>
              <a:rPr lang="zh-CN" altLang="en-US" smtClean="0">
                <a:solidFill>
                  <a:srgbClr val="006600"/>
                </a:solidFill>
              </a:rPr>
              <a:t>．若是几段，则抓主要内容、抓共同点。</a:t>
            </a:r>
          </a:p>
          <a:p>
            <a:r>
              <a:rPr lang="en-US" smtClean="0">
                <a:solidFill>
                  <a:srgbClr val="006600"/>
                </a:solidFill>
              </a:rPr>
              <a:t>4</a:t>
            </a:r>
            <a:r>
              <a:rPr lang="zh-CN" altLang="en-US" smtClean="0">
                <a:solidFill>
                  <a:srgbClr val="006600"/>
                </a:solidFill>
              </a:rPr>
              <a:t>．根据字数限制组织语言答题。</a:t>
            </a:r>
            <a:endParaRPr lang="zh-CN" altLang="en-US">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5631180"/>
          </a:xfrm>
          <a:prstGeom prst="rect">
            <a:avLst/>
          </a:prstGeom>
          <a:noFill/>
          <a:ln w="38100">
            <a:noFill/>
            <a:miter lim="800000"/>
          </a:ln>
          <a:effectLst/>
        </p:spPr>
        <p:txBody>
          <a:bodyPr wrap="square">
            <a:spAutoFit/>
          </a:bodyPr>
          <a:lstStyle/>
          <a:p>
            <a:pPr>
              <a:lnSpc>
                <a:spcPct val="150000"/>
              </a:lnSpc>
            </a:pPr>
            <a:r>
              <a:rPr lang="zh-CN" altLang="en-US" sz="2400" smtClean="0">
                <a:solidFill>
                  <a:srgbClr val="0000FF"/>
                </a:solidFill>
              </a:rPr>
              <a:t>        在新闻艺术技巧方面，有以下三个方面：一是深入实际，增强新闻语言的真实性；二是运用词汇和修辞的艺术手法，增强新闻语言的生动性；三是运用巧妙的新闻视角，增强新闻语言的艺术性。</a:t>
            </a:r>
          </a:p>
          <a:p>
            <a:pPr algn="ctr">
              <a:lnSpc>
                <a:spcPct val="150000"/>
              </a:lnSpc>
            </a:pPr>
            <a:r>
              <a:rPr lang="zh-CN" altLang="en-US" sz="2400" b="1" u="sng" smtClean="0">
                <a:solidFill>
                  <a:srgbClr val="0000FF"/>
                </a:solidFill>
                <a:effectLst>
                  <a:outerShdw blurRad="38100" dist="38100" dir="2700000" algn="tl">
                    <a:srgbClr val="000000">
                      <a:alpha val="43137"/>
                    </a:srgbClr>
                  </a:outerShdw>
                </a:effectLst>
              </a:rPr>
              <a:t>命题角度一　分析新闻的真实性</a:t>
            </a:r>
          </a:p>
          <a:p>
            <a:pPr>
              <a:lnSpc>
                <a:spcPct val="150000"/>
              </a:lnSpc>
            </a:pPr>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pPr>
              <a:lnSpc>
                <a:spcPct val="150000"/>
              </a:lnSpc>
            </a:pPr>
            <a:r>
              <a:rPr lang="zh-CN" altLang="en-US" sz="2400" smtClean="0">
                <a:solidFill>
                  <a:srgbClr val="0000FF"/>
                </a:solidFill>
              </a:rPr>
              <a:t>        根据新闻的文本特征和高考设题角度，新闻的艺术技巧一般从以下方面设题：</a:t>
            </a:r>
          </a:p>
          <a:p>
            <a:pPr>
              <a:lnSpc>
                <a:spcPct val="150000"/>
              </a:lnSpc>
            </a:pPr>
            <a:r>
              <a:rPr lang="en-US" sz="2400" smtClean="0">
                <a:solidFill>
                  <a:srgbClr val="0000FF"/>
                </a:solidFill>
              </a:rPr>
              <a:t>1</a:t>
            </a:r>
            <a:r>
              <a:rPr lang="zh-CN" altLang="en-US" sz="2400" smtClean="0">
                <a:solidFill>
                  <a:srgbClr val="0000FF"/>
                </a:solidFill>
              </a:rPr>
              <a:t>．新闻真实性方面的技巧。即新闻的真实性是如何体现出来的。</a:t>
            </a:r>
          </a:p>
          <a:p>
            <a:pPr>
              <a:lnSpc>
                <a:spcPct val="150000"/>
              </a:lnSpc>
            </a:pPr>
            <a:r>
              <a:rPr lang="en-US" sz="2400" smtClean="0">
                <a:solidFill>
                  <a:srgbClr val="0000FF"/>
                </a:solidFill>
              </a:rPr>
              <a:t>2</a:t>
            </a:r>
            <a:r>
              <a:rPr lang="zh-CN" altLang="en-US" sz="2400" smtClean="0">
                <a:solidFill>
                  <a:srgbClr val="0000FF"/>
                </a:solidFill>
              </a:rPr>
              <a:t>．新闻技巧的巧妙性。既包含新闻的结构方式技巧的巧妙，也包含在构建这些结构方式时所运用的手法技巧的巧妙。</a:t>
            </a:r>
          </a:p>
          <a:p>
            <a:pPr>
              <a:lnSpc>
                <a:spcPct val="150000"/>
              </a:lnSpc>
            </a:pPr>
            <a:r>
              <a:rPr lang="en-US" sz="2400" smtClean="0">
                <a:solidFill>
                  <a:srgbClr val="0000FF"/>
                </a:solidFill>
              </a:rPr>
              <a:t>3</a:t>
            </a:r>
            <a:r>
              <a:rPr lang="zh-CN" altLang="en-US" sz="2400" smtClean="0">
                <a:solidFill>
                  <a:srgbClr val="0000FF"/>
                </a:solidFill>
              </a:rPr>
              <a:t>．新闻材料的详略技巧。即安排新闻的诸多事实时怎么处理的技巧。</a:t>
            </a:r>
            <a:endParaRPr lang="zh-CN" altLang="en-US" sz="2400">
              <a:solidFill>
                <a:srgbClr val="0000FF"/>
              </a:solidFill>
            </a:endParaRPr>
          </a:p>
        </p:txBody>
      </p:sp>
      <p:sp>
        <p:nvSpPr>
          <p:cNvPr id="3" name="矩形 2"/>
          <p:cNvSpPr/>
          <p:nvPr/>
        </p:nvSpPr>
        <p:spPr>
          <a:xfrm>
            <a:off x="3546459" y="96815"/>
            <a:ext cx="5399405" cy="521970"/>
          </a:xfrm>
          <a:prstGeom prst="rect">
            <a:avLst/>
          </a:prstGeom>
        </p:spPr>
        <p:txBody>
          <a:bodyPr wrap="none">
            <a:spAutoFit/>
          </a:bodyPr>
          <a:lstStyle/>
          <a:p>
            <a:r>
              <a:rPr lang="zh-CN" altLang="en-US" sz="2800" b="1" smtClean="0">
                <a:solidFill>
                  <a:schemeClr val="bg1"/>
                </a:solidFill>
              </a:rPr>
              <a:t>题型五    分析新闻艺术技巧</a:t>
            </a:r>
            <a:r>
              <a:rPr lang="en-US" altLang="en-US" sz="2800" b="1" smtClean="0">
                <a:solidFill>
                  <a:schemeClr val="bg1"/>
                </a:solidFill>
              </a:rPr>
              <a:t>2</a:t>
            </a:r>
            <a:r>
              <a:rPr lang="zh-CN" altLang="en-US" sz="2800" b="1" smtClean="0">
                <a:solidFill>
                  <a:schemeClr val="bg1"/>
                </a:solidFill>
              </a:rPr>
              <a:t>角度</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1760509" y="1025509"/>
            <a:ext cx="5286412" cy="4338320"/>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pPr>
              <a:lnSpc>
                <a:spcPct val="150000"/>
              </a:lnSpc>
            </a:pPr>
            <a:endParaRPr lang="en-US" altLang="zh-CN" sz="2400" smtClean="0">
              <a:solidFill>
                <a:srgbClr val="0000FF"/>
              </a:solidFill>
            </a:endParaRPr>
          </a:p>
          <a:p>
            <a:pPr>
              <a:lnSpc>
                <a:spcPct val="150000"/>
              </a:lnSpc>
            </a:pPr>
            <a:r>
              <a:rPr lang="zh-CN" altLang="en-US" sz="2400" smtClean="0">
                <a:solidFill>
                  <a:srgbClr val="0000FF"/>
                </a:solidFill>
              </a:rPr>
              <a:t>分析新闻真实性的</a:t>
            </a:r>
            <a:r>
              <a:rPr lang="en-US" sz="2400" smtClean="0">
                <a:solidFill>
                  <a:srgbClr val="0000FF"/>
                </a:solidFill>
              </a:rPr>
              <a:t>“5</a:t>
            </a:r>
            <a:r>
              <a:rPr lang="zh-CN" altLang="en-US" sz="2400" smtClean="0">
                <a:solidFill>
                  <a:srgbClr val="0000FF"/>
                </a:solidFill>
              </a:rPr>
              <a:t>个角度</a:t>
            </a:r>
            <a:r>
              <a:rPr lang="en-US" sz="2400" smtClean="0">
                <a:solidFill>
                  <a:srgbClr val="0000FF"/>
                </a:solidFill>
              </a:rPr>
              <a:t>”</a:t>
            </a:r>
            <a:endParaRPr lang="zh-CN" altLang="en-US" sz="2400" smtClean="0">
              <a:solidFill>
                <a:srgbClr val="0000FF"/>
              </a:solidFill>
            </a:endParaRPr>
          </a:p>
          <a:p>
            <a:pPr>
              <a:lnSpc>
                <a:spcPct val="150000"/>
              </a:lnSpc>
            </a:pPr>
            <a:r>
              <a:rPr lang="en-US" sz="2400" smtClean="0">
                <a:solidFill>
                  <a:srgbClr val="0000FF"/>
                </a:solidFill>
              </a:rPr>
              <a:t>1</a:t>
            </a:r>
            <a:r>
              <a:rPr lang="zh-CN" altLang="en-US" sz="2400" smtClean="0">
                <a:solidFill>
                  <a:srgbClr val="0000FF"/>
                </a:solidFill>
              </a:rPr>
              <a:t>．从再现采访过程的角度。</a:t>
            </a:r>
          </a:p>
          <a:p>
            <a:pPr>
              <a:lnSpc>
                <a:spcPct val="150000"/>
              </a:lnSpc>
            </a:pPr>
            <a:r>
              <a:rPr lang="en-US" sz="2400" smtClean="0">
                <a:solidFill>
                  <a:srgbClr val="0000FF"/>
                </a:solidFill>
              </a:rPr>
              <a:t>2</a:t>
            </a:r>
            <a:r>
              <a:rPr lang="zh-CN" altLang="en-US" sz="2400" smtClean="0">
                <a:solidFill>
                  <a:srgbClr val="0000FF"/>
                </a:solidFill>
              </a:rPr>
              <a:t>．从再现现场情形的角度。</a:t>
            </a:r>
          </a:p>
          <a:p>
            <a:pPr>
              <a:lnSpc>
                <a:spcPct val="150000"/>
              </a:lnSpc>
            </a:pPr>
            <a:r>
              <a:rPr lang="en-US" sz="2400" smtClean="0">
                <a:solidFill>
                  <a:srgbClr val="0000FF"/>
                </a:solidFill>
              </a:rPr>
              <a:t>3</a:t>
            </a:r>
            <a:r>
              <a:rPr lang="zh-CN" altLang="en-US" sz="2400" smtClean="0">
                <a:solidFill>
                  <a:srgbClr val="0000FF"/>
                </a:solidFill>
              </a:rPr>
              <a:t>．从叙述人称选择的角度。</a:t>
            </a:r>
          </a:p>
          <a:p>
            <a:pPr>
              <a:lnSpc>
                <a:spcPct val="150000"/>
              </a:lnSpc>
            </a:pPr>
            <a:r>
              <a:rPr lang="en-US" sz="2400" smtClean="0">
                <a:solidFill>
                  <a:srgbClr val="0000FF"/>
                </a:solidFill>
              </a:rPr>
              <a:t>4</a:t>
            </a:r>
            <a:r>
              <a:rPr lang="zh-CN" altLang="en-US" sz="2400" smtClean="0">
                <a:solidFill>
                  <a:srgbClr val="0000FF"/>
                </a:solidFill>
              </a:rPr>
              <a:t>．从细节描写作用的角度。</a:t>
            </a:r>
          </a:p>
          <a:p>
            <a:pPr>
              <a:lnSpc>
                <a:spcPct val="150000"/>
              </a:lnSpc>
            </a:pPr>
            <a:r>
              <a:rPr lang="en-US" sz="2400" smtClean="0">
                <a:solidFill>
                  <a:srgbClr val="0000FF"/>
                </a:solidFill>
              </a:rPr>
              <a:t>5</a:t>
            </a:r>
            <a:r>
              <a:rPr lang="zh-CN" altLang="en-US" sz="2400" smtClean="0">
                <a:solidFill>
                  <a:srgbClr val="0000FF"/>
                </a:solidFill>
              </a:rPr>
              <a:t>．从新闻数据运用的角度。</a:t>
            </a:r>
            <a:endParaRPr lang="zh-CN" altLang="en-US" sz="24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520623" y="811195"/>
            <a:ext cx="10526826" cy="5446395"/>
          </a:xfrm>
          <a:prstGeom prst="rect">
            <a:avLst/>
          </a:prstGeom>
          <a:noFill/>
          <a:ln w="38100">
            <a:noFill/>
            <a:miter lim="800000"/>
          </a:ln>
          <a:effectLst/>
        </p:spPr>
        <p:txBody>
          <a:bodyPr wrap="square">
            <a:spAutoFit/>
          </a:bodyPr>
          <a:lstStyle/>
          <a:p>
            <a:pPr algn="ctr"/>
            <a:r>
              <a:rPr lang="zh-CN" altLang="en-US" sz="2400" b="1" u="sng" smtClean="0">
                <a:solidFill>
                  <a:srgbClr val="0000FF"/>
                </a:solidFill>
                <a:effectLst>
                  <a:outerShdw blurRad="38100" dist="38100" dir="2700000" algn="tl">
                    <a:srgbClr val="000000">
                      <a:alpha val="43137"/>
                    </a:srgbClr>
                  </a:outerShdw>
                </a:effectLst>
              </a:rPr>
              <a:t>命题角度二　分析新闻叙事视角的巧妙</a:t>
            </a:r>
          </a:p>
          <a:p>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r>
              <a:rPr lang="zh-CN" altLang="en-US" sz="2000" smtClean="0">
                <a:solidFill>
                  <a:srgbClr val="0000FF"/>
                </a:solidFill>
              </a:rPr>
              <a:t>新闻的叙事有自己的特点，大致有以下几种：</a:t>
            </a:r>
          </a:p>
          <a:p>
            <a:r>
              <a:rPr lang="en-US" sz="2000" b="1" smtClean="0">
                <a:solidFill>
                  <a:srgbClr val="0000FF"/>
                </a:solidFill>
              </a:rPr>
              <a:t>(1)</a:t>
            </a:r>
            <a:r>
              <a:rPr lang="zh-CN" altLang="en-US" sz="2000" b="1" smtClean="0">
                <a:solidFill>
                  <a:srgbClr val="0000FF"/>
                </a:solidFill>
              </a:rPr>
              <a:t>细节叙述</a:t>
            </a:r>
            <a:r>
              <a:rPr lang="zh-CN" altLang="en-US" sz="2000" smtClean="0">
                <a:solidFill>
                  <a:srgbClr val="0000FF"/>
                </a:solidFill>
              </a:rPr>
              <a:t>。通讯中的新闻细节是指作品中那些能有效地增强新闻事件和新闻人物表现力的细枝末节，是新闻中最微小、最生动、最传神、最具吸引力和感染力的事实。细节可以分为动作细节、心理细节、人物细节、场景细节、外貌细节、言谈细节、景物细节等种类。实践证明，一个细节比千言万语更为生动得多，深刻得多，有力得多。用细节刻画通讯中的人物事件，能起到</a:t>
            </a:r>
            <a:r>
              <a:rPr lang="en-US" sz="2000" smtClean="0">
                <a:solidFill>
                  <a:srgbClr val="0000FF"/>
                </a:solidFill>
              </a:rPr>
              <a:t>“</a:t>
            </a:r>
            <a:r>
              <a:rPr lang="zh-CN" altLang="en-US" sz="2000" smtClean="0">
                <a:solidFill>
                  <a:srgbClr val="0000FF"/>
                </a:solidFill>
              </a:rPr>
              <a:t>窥一斑而知全豹</a:t>
            </a:r>
            <a:r>
              <a:rPr lang="en-US" sz="2000" smtClean="0">
                <a:solidFill>
                  <a:srgbClr val="0000FF"/>
                </a:solidFill>
              </a:rPr>
              <a:t>”</a:t>
            </a:r>
            <a:r>
              <a:rPr lang="zh-CN" altLang="en-US" sz="2000" smtClean="0">
                <a:solidFill>
                  <a:srgbClr val="0000FF"/>
                </a:solidFill>
              </a:rPr>
              <a:t>的作用。具体说来，巧用细节在通讯写作中产生传形、传神、传情、传真的效果。</a:t>
            </a:r>
          </a:p>
          <a:p>
            <a:r>
              <a:rPr lang="en-US" sz="2000" b="1" smtClean="0">
                <a:solidFill>
                  <a:srgbClr val="0000FF"/>
                </a:solidFill>
              </a:rPr>
              <a:t>(2)</a:t>
            </a:r>
            <a:r>
              <a:rPr lang="zh-CN" altLang="en-US" sz="2000" b="1" smtClean="0">
                <a:solidFill>
                  <a:srgbClr val="0000FF"/>
                </a:solidFill>
              </a:rPr>
              <a:t>作为一种传播方式，图片借助画面、色彩等表现元素再现新闻现场，从而使</a:t>
            </a:r>
            <a:r>
              <a:rPr lang="en-US" sz="2000" b="1" smtClean="0">
                <a:solidFill>
                  <a:srgbClr val="0000FF"/>
                </a:solidFill>
              </a:rPr>
              <a:t>“</a:t>
            </a:r>
            <a:r>
              <a:rPr lang="zh-CN" altLang="en-US" sz="2000" b="1" smtClean="0">
                <a:solidFill>
                  <a:srgbClr val="0000FF"/>
                </a:solidFill>
              </a:rPr>
              <a:t>事件</a:t>
            </a:r>
            <a:r>
              <a:rPr lang="en-US" sz="2000" b="1" smtClean="0">
                <a:solidFill>
                  <a:srgbClr val="0000FF"/>
                </a:solidFill>
              </a:rPr>
              <a:t>”</a:t>
            </a:r>
            <a:r>
              <a:rPr lang="zh-CN" altLang="en-US" sz="2000" b="1" smtClean="0">
                <a:solidFill>
                  <a:srgbClr val="0000FF"/>
                </a:solidFill>
              </a:rPr>
              <a:t>与</a:t>
            </a:r>
            <a:r>
              <a:rPr lang="en-US" sz="2000" b="1" smtClean="0">
                <a:solidFill>
                  <a:srgbClr val="0000FF"/>
                </a:solidFill>
              </a:rPr>
              <a:t>“</a:t>
            </a:r>
            <a:r>
              <a:rPr lang="zh-CN" altLang="en-US" sz="2000" b="1" smtClean="0">
                <a:solidFill>
                  <a:srgbClr val="0000FF"/>
                </a:solidFill>
              </a:rPr>
              <a:t>叙事</a:t>
            </a:r>
            <a:r>
              <a:rPr lang="en-US" sz="2000" b="1" smtClean="0">
                <a:solidFill>
                  <a:srgbClr val="0000FF"/>
                </a:solidFill>
              </a:rPr>
              <a:t>”</a:t>
            </a:r>
            <a:r>
              <a:rPr lang="zh-CN" altLang="en-US" sz="2000" b="1" smtClean="0">
                <a:solidFill>
                  <a:srgbClr val="0000FF"/>
                </a:solidFill>
              </a:rPr>
              <a:t>之间的距离大大缩短，创造和释放了图像叙事的巨大威力。</a:t>
            </a:r>
            <a:r>
              <a:rPr lang="zh-CN" altLang="en-US" sz="2000" smtClean="0">
                <a:solidFill>
                  <a:srgbClr val="0000FF"/>
                </a:solidFill>
              </a:rPr>
              <a:t>在图片文本中，往往能让受众产生</a:t>
            </a:r>
            <a:r>
              <a:rPr lang="en-US" sz="2000" smtClean="0">
                <a:solidFill>
                  <a:srgbClr val="0000FF"/>
                </a:solidFill>
              </a:rPr>
              <a:t>“</a:t>
            </a:r>
            <a:r>
              <a:rPr lang="zh-CN" altLang="en-US" sz="2000" smtClean="0">
                <a:solidFill>
                  <a:srgbClr val="0000FF"/>
                </a:solidFill>
              </a:rPr>
              <a:t>身临其境</a:t>
            </a:r>
            <a:r>
              <a:rPr lang="en-US" sz="2000" smtClean="0">
                <a:solidFill>
                  <a:srgbClr val="0000FF"/>
                </a:solidFill>
              </a:rPr>
              <a:t>”</a:t>
            </a:r>
            <a:r>
              <a:rPr lang="zh-CN" altLang="en-US" sz="2000" smtClean="0">
                <a:solidFill>
                  <a:srgbClr val="0000FF"/>
                </a:solidFill>
              </a:rPr>
              <a:t>的感觉，让人们更为真实地感受着新闻事件的发生与发展。</a:t>
            </a:r>
          </a:p>
          <a:p>
            <a:r>
              <a:rPr lang="en-US" sz="2000" b="1" smtClean="0">
                <a:solidFill>
                  <a:srgbClr val="0000FF"/>
                </a:solidFill>
              </a:rPr>
              <a:t>(3)</a:t>
            </a:r>
            <a:r>
              <a:rPr lang="zh-CN" altLang="en-US" sz="2000" b="1" smtClean="0">
                <a:solidFill>
                  <a:srgbClr val="0000FF"/>
                </a:solidFill>
              </a:rPr>
              <a:t>叙事视角。</a:t>
            </a:r>
          </a:p>
          <a:p>
            <a:r>
              <a:rPr lang="zh-CN" altLang="en-US" sz="2000" smtClean="0">
                <a:solidFill>
                  <a:srgbClr val="0000FF"/>
                </a:solidFill>
              </a:rPr>
              <a:t>所谓叙事视角，是指叙事人</a:t>
            </a:r>
            <a:r>
              <a:rPr lang="en-US" sz="2000" smtClean="0">
                <a:solidFill>
                  <a:srgbClr val="0000FF"/>
                </a:solidFill>
              </a:rPr>
              <a:t>(</a:t>
            </a:r>
            <a:r>
              <a:rPr lang="zh-CN" altLang="en-US" sz="2000" smtClean="0">
                <a:solidFill>
                  <a:srgbClr val="0000FF"/>
                </a:solidFill>
              </a:rPr>
              <a:t>即叙述行为的承担者</a:t>
            </a:r>
            <a:r>
              <a:rPr lang="en-US" sz="2000" smtClean="0">
                <a:solidFill>
                  <a:srgbClr val="0000FF"/>
                </a:solidFill>
              </a:rPr>
              <a:t>)</a:t>
            </a:r>
            <a:r>
              <a:rPr lang="zh-CN" altLang="en-US" sz="2000" smtClean="0">
                <a:solidFill>
                  <a:srgbClr val="0000FF"/>
                </a:solidFill>
              </a:rPr>
              <a:t>所处的位置，以及由此决定的立场、态度和情绪等。叙事视角分为外视角和内</a:t>
            </a:r>
            <a:r>
              <a:rPr lang="zh-CN" altLang="en-US" sz="2000" b="1" smtClean="0">
                <a:solidFill>
                  <a:srgbClr val="0000FF"/>
                </a:solidFill>
              </a:rPr>
              <a:t>视角</a:t>
            </a:r>
            <a:r>
              <a:rPr lang="zh-CN" altLang="en-US" sz="2000" smtClean="0">
                <a:solidFill>
                  <a:srgbClr val="0000FF"/>
                </a:solidFill>
              </a:rPr>
              <a:t>两大类。外视角是指叙事人不进入故事情节，不担当故事中的人物角色，而是以局外人的身份进行叙事的角度；内视角则指叙事人进入故事情节，同时作为故事中的人物角色进行叙事的角度。</a:t>
            </a:r>
            <a:endParaRPr lang="zh-CN" altLang="en-US" sz="200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760377" y="811195"/>
            <a:ext cx="10644262" cy="5334635"/>
          </a:xfrm>
          <a:prstGeom prst="rect">
            <a:avLst/>
          </a:prstGeom>
          <a:noFill/>
          <a:ln w="38100">
            <a:noFill/>
            <a:miter lim="800000"/>
          </a:ln>
          <a:effectLst/>
        </p:spPr>
        <p:txBody>
          <a:bodyPr wrap="square">
            <a:spAutoFit/>
          </a:bodyPr>
          <a:lstStyle/>
          <a:p>
            <a:r>
              <a:rPr lang="en-US" altLang="zh-CN" sz="2400" b="1" smtClean="0">
                <a:solidFill>
                  <a:srgbClr val="7030A0"/>
                </a:solidFill>
              </a:rPr>
              <a:t>【</a:t>
            </a:r>
            <a:r>
              <a:rPr lang="zh-CN" altLang="en-US" sz="2400" b="1" smtClean="0">
                <a:solidFill>
                  <a:srgbClr val="7030A0"/>
                </a:solidFill>
              </a:rPr>
              <a:t>解题指津</a:t>
            </a:r>
            <a:r>
              <a:rPr lang="en-US" altLang="zh-CN" sz="2400" b="1" smtClean="0">
                <a:solidFill>
                  <a:srgbClr val="7030A0"/>
                </a:solidFill>
              </a:rPr>
              <a:t>】</a:t>
            </a:r>
          </a:p>
          <a:p>
            <a:pPr algn="ctr">
              <a:lnSpc>
                <a:spcPct val="120000"/>
              </a:lnSpc>
            </a:pPr>
            <a:r>
              <a:rPr lang="zh-CN" altLang="en-US" sz="2400" b="1" smtClean="0">
                <a:solidFill>
                  <a:srgbClr val="006600"/>
                </a:solidFill>
              </a:rPr>
              <a:t>解答新闻技巧的巧妙性题</a:t>
            </a:r>
            <a:r>
              <a:rPr lang="en-US" sz="2400" b="1" smtClean="0">
                <a:solidFill>
                  <a:srgbClr val="006600"/>
                </a:solidFill>
              </a:rPr>
              <a:t>“2</a:t>
            </a:r>
            <a:r>
              <a:rPr lang="zh-CN" altLang="en-US" sz="2400" b="1" smtClean="0">
                <a:solidFill>
                  <a:srgbClr val="006600"/>
                </a:solidFill>
              </a:rPr>
              <a:t>步骤</a:t>
            </a:r>
            <a:r>
              <a:rPr lang="en-US" sz="2400" b="1" smtClean="0">
                <a:solidFill>
                  <a:srgbClr val="006600"/>
                </a:solidFill>
              </a:rPr>
              <a:t>”</a:t>
            </a:r>
            <a:endParaRPr lang="zh-CN" altLang="en-US" sz="2400" b="1" smtClean="0">
              <a:solidFill>
                <a:srgbClr val="006600"/>
              </a:solidFill>
            </a:endParaRPr>
          </a:p>
          <a:p>
            <a:pPr>
              <a:lnSpc>
                <a:spcPct val="120000"/>
              </a:lnSpc>
            </a:pPr>
            <a:r>
              <a:rPr lang="zh-CN" altLang="en-US" sz="2400" smtClean="0">
                <a:solidFill>
                  <a:srgbClr val="006600"/>
                </a:solidFill>
              </a:rPr>
              <a:t>         第一步，根据新闻内容和题干要求，明确新闻采用的技巧。</a:t>
            </a:r>
          </a:p>
          <a:p>
            <a:pPr>
              <a:lnSpc>
                <a:spcPct val="120000"/>
              </a:lnSpc>
            </a:pPr>
            <a:r>
              <a:rPr lang="zh-CN" altLang="en-US" sz="2400" smtClean="0">
                <a:solidFill>
                  <a:srgbClr val="006600"/>
                </a:solidFill>
              </a:rPr>
              <a:t>新闻的技巧的判定需要结合新闻的文体特点：标题的修辞技巧，导语中的悬念、引用、描绘等技巧，主体部分的对比、衬托、对话以及叙述人称变换等技巧，结尾的反问、引语、评论等技巧。</a:t>
            </a:r>
          </a:p>
          <a:p>
            <a:pPr>
              <a:lnSpc>
                <a:spcPct val="120000"/>
              </a:lnSpc>
            </a:pPr>
            <a:r>
              <a:rPr lang="zh-CN" altLang="en-US" sz="2400" smtClean="0">
                <a:solidFill>
                  <a:srgbClr val="006600"/>
                </a:solidFill>
              </a:rPr>
              <a:t>         第二步，</a:t>
            </a:r>
            <a:r>
              <a:rPr lang="en-US" sz="2400" smtClean="0">
                <a:solidFill>
                  <a:srgbClr val="006600"/>
                </a:solidFill>
              </a:rPr>
              <a:t>“</a:t>
            </a:r>
            <a:r>
              <a:rPr lang="zh-CN" altLang="en-US" sz="2400" smtClean="0">
                <a:solidFill>
                  <a:srgbClr val="006600"/>
                </a:solidFill>
              </a:rPr>
              <a:t>三分析</a:t>
            </a:r>
            <a:r>
              <a:rPr lang="en-US" sz="2400" smtClean="0">
                <a:solidFill>
                  <a:srgbClr val="006600"/>
                </a:solidFill>
              </a:rPr>
              <a:t>”</a:t>
            </a:r>
            <a:r>
              <a:rPr lang="zh-CN" altLang="en-US" sz="2400" smtClean="0">
                <a:solidFill>
                  <a:srgbClr val="006600"/>
                </a:solidFill>
              </a:rPr>
              <a:t>确定其巧妙性。</a:t>
            </a:r>
          </a:p>
          <a:p>
            <a:pPr>
              <a:lnSpc>
                <a:spcPct val="120000"/>
              </a:lnSpc>
            </a:pPr>
            <a:r>
              <a:rPr lang="en-US" sz="2400" smtClean="0">
                <a:solidFill>
                  <a:srgbClr val="006600"/>
                </a:solidFill>
              </a:rPr>
              <a:t>1</a:t>
            </a:r>
            <a:r>
              <a:rPr lang="zh-CN" altLang="en-US" sz="2400" smtClean="0">
                <a:solidFill>
                  <a:srgbClr val="006600"/>
                </a:solidFill>
              </a:rPr>
              <a:t>．分析艺术技巧对表现人物特点、事件的连贯等方面的作用。</a:t>
            </a:r>
          </a:p>
          <a:p>
            <a:pPr>
              <a:lnSpc>
                <a:spcPct val="120000"/>
              </a:lnSpc>
            </a:pPr>
            <a:r>
              <a:rPr lang="en-US" sz="2400" smtClean="0">
                <a:solidFill>
                  <a:srgbClr val="006600"/>
                </a:solidFill>
              </a:rPr>
              <a:t>2</a:t>
            </a:r>
            <a:r>
              <a:rPr lang="zh-CN" altLang="en-US" sz="2400" smtClean="0">
                <a:solidFill>
                  <a:srgbClr val="006600"/>
                </a:solidFill>
              </a:rPr>
              <a:t>．分析艺术技巧对表现主题的作用。</a:t>
            </a:r>
          </a:p>
          <a:p>
            <a:pPr>
              <a:lnSpc>
                <a:spcPct val="120000"/>
              </a:lnSpc>
            </a:pPr>
            <a:r>
              <a:rPr lang="en-US" sz="2400" smtClean="0">
                <a:solidFill>
                  <a:srgbClr val="006600"/>
                </a:solidFill>
              </a:rPr>
              <a:t>3</a:t>
            </a:r>
            <a:r>
              <a:rPr lang="zh-CN" altLang="en-US" sz="2400" smtClean="0">
                <a:solidFill>
                  <a:srgbClr val="006600"/>
                </a:solidFill>
              </a:rPr>
              <a:t>．分析表达技巧对读者的影响，如：能否让读者如临新闻现场</a:t>
            </a:r>
            <a:r>
              <a:rPr lang="en-US" sz="2400" smtClean="0">
                <a:solidFill>
                  <a:srgbClr val="006600"/>
                </a:solidFill>
              </a:rPr>
              <a:t>(</a:t>
            </a:r>
            <a:r>
              <a:rPr lang="zh-CN" altLang="en-US" sz="2400" smtClean="0">
                <a:solidFill>
                  <a:srgbClr val="006600"/>
                </a:solidFill>
              </a:rPr>
              <a:t>生动形象</a:t>
            </a:r>
            <a:r>
              <a:rPr lang="en-US" sz="2400" smtClean="0">
                <a:solidFill>
                  <a:srgbClr val="006600"/>
                </a:solidFill>
              </a:rPr>
              <a:t>)</a:t>
            </a:r>
            <a:r>
              <a:rPr lang="zh-CN" altLang="en-US" sz="2400" smtClean="0">
                <a:solidFill>
                  <a:srgbClr val="006600"/>
                </a:solidFill>
              </a:rPr>
              <a:t>，能否让读者体会出作者态度，能否让读者把握新闻主题，能否突现新闻的社会效应等。</a:t>
            </a:r>
            <a:endParaRPr lang="zh-CN" altLang="en-US" sz="2400">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a:t>
            </a:r>
            <a:r>
              <a:rPr lang="en-US" altLang="zh-CN" sz="3200" b="1" smtClean="0">
                <a:solidFill>
                  <a:schemeClr val="bg1"/>
                </a:solidFill>
                <a:ea typeface="楷体_GB2312" charset="-122"/>
              </a:rPr>
              <a:t>· </a:t>
            </a:r>
            <a:r>
              <a:rPr lang="zh-CN" altLang="en-US" sz="3200" b="1" smtClean="0">
                <a:solidFill>
                  <a:schemeClr val="bg1"/>
                </a:solidFill>
                <a:ea typeface="楷体_GB2312" charset="-122"/>
              </a:rPr>
              <a:t>选择题型</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主观题型</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考点三</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新闻专题</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1525575"/>
          <a:ext cx="10858500" cy="4572032"/>
        </p:xfrm>
        <a:graphic>
          <a:graphicData uri="http://schemas.openxmlformats.org/drawingml/2006/table">
            <a:tbl>
              <a:tblPr firstRow="1" bandRow="1">
                <a:tableStyleId>{8799B23B-EC83-4686-B30A-512413B5E67A}</a:tableStyleId>
              </a:tblPr>
              <a:tblGrid>
                <a:gridCol w="1640205"/>
                <a:gridCol w="9218295"/>
              </a:tblGrid>
              <a:tr h="517535">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题型</a:t>
                      </a:r>
                      <a:endParaRPr lang="zh-CN" sz="2400" b="1" kern="100">
                        <a:solidFill>
                          <a:srgbClr val="0000FF"/>
                        </a:solidFill>
                        <a:latin typeface="+mn-ea"/>
                        <a:ea typeface="+mn-ea"/>
                        <a:cs typeface="Times New Roman" panose="02020603050405020304"/>
                      </a:endParaRPr>
                    </a:p>
                  </a:txBody>
                  <a:tcPr marL="68580" marR="68580" marT="0" marB="0" anchor="ctr"/>
                </a:tc>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考察分析</a:t>
                      </a:r>
                      <a:endParaRPr lang="zh-CN" sz="2400" b="1" kern="100">
                        <a:solidFill>
                          <a:srgbClr val="0000FF"/>
                        </a:solidFill>
                        <a:latin typeface="+mn-ea"/>
                        <a:ea typeface="+mn-ea"/>
                        <a:cs typeface="Times New Roman" panose="02020603050405020304"/>
                      </a:endParaRPr>
                    </a:p>
                  </a:txBody>
                  <a:tcPr marL="68580" marR="68580" marT="0" marB="0" anchor="ctr"/>
                </a:tc>
              </a:tr>
              <a:tr h="1404737">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文字阅读材料选择题</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文字材料选择题相对图表分析题来说显得复杂些，难度偏高。其选项在文本中的分布面更广。</a:t>
                      </a:r>
                      <a:r>
                        <a:rPr lang="en-US" sz="2400" b="0" kern="1200" smtClean="0">
                          <a:solidFill>
                            <a:srgbClr val="0000FF"/>
                          </a:solidFill>
                          <a:latin typeface="+mn-ea"/>
                          <a:ea typeface="+mn-ea"/>
                          <a:cs typeface="+mn-cs"/>
                        </a:rPr>
                        <a:t>2018</a:t>
                      </a:r>
                      <a:r>
                        <a:rPr lang="zh-CN" altLang="en-US" sz="2400" b="0" kern="1200" smtClean="0">
                          <a:solidFill>
                            <a:srgbClr val="0000FF"/>
                          </a:solidFill>
                          <a:latin typeface="+mn-ea"/>
                          <a:ea typeface="+mn-ea"/>
                          <a:cs typeface="+mn-cs"/>
                        </a:rPr>
                        <a:t>、</a:t>
                      </a:r>
                      <a:r>
                        <a:rPr lang="en-US" sz="2400" b="0" kern="1200" smtClean="0">
                          <a:solidFill>
                            <a:srgbClr val="0000FF"/>
                          </a:solidFill>
                          <a:latin typeface="+mn-ea"/>
                          <a:ea typeface="+mn-ea"/>
                          <a:cs typeface="+mn-cs"/>
                        </a:rPr>
                        <a:t>2019</a:t>
                      </a:r>
                      <a:r>
                        <a:rPr lang="zh-CN" altLang="en-US" sz="2400" b="0" kern="1200" smtClean="0">
                          <a:solidFill>
                            <a:srgbClr val="0000FF"/>
                          </a:solidFill>
                          <a:latin typeface="+mn-ea"/>
                          <a:ea typeface="+mn-ea"/>
                          <a:cs typeface="+mn-cs"/>
                        </a:rPr>
                        <a:t>年全国卷</a:t>
                      </a:r>
                      <a:r>
                        <a:rPr lang="en-US" sz="2400" b="0" kern="1200" smtClean="0">
                          <a:solidFill>
                            <a:srgbClr val="0000FF"/>
                          </a:solidFill>
                          <a:latin typeface="+mn-ea"/>
                          <a:ea typeface="+mn-ea"/>
                          <a:cs typeface="+mn-cs"/>
                        </a:rPr>
                        <a:t>Ⅰ</a:t>
                      </a:r>
                      <a:r>
                        <a:rPr lang="zh-CN" altLang="en-US" sz="2400" b="0" kern="1200" smtClean="0">
                          <a:solidFill>
                            <a:srgbClr val="0000FF"/>
                          </a:solidFill>
                          <a:latin typeface="+mn-ea"/>
                          <a:ea typeface="+mn-ea"/>
                          <a:cs typeface="+mn-cs"/>
                        </a:rPr>
                        <a:t>、卷</a:t>
                      </a:r>
                      <a:r>
                        <a:rPr lang="en-US" sz="2400" b="0" kern="1200" smtClean="0">
                          <a:solidFill>
                            <a:srgbClr val="0000FF"/>
                          </a:solidFill>
                          <a:latin typeface="+mn-ea"/>
                          <a:ea typeface="+mn-ea"/>
                          <a:cs typeface="+mn-cs"/>
                        </a:rPr>
                        <a:t>Ⅱ</a:t>
                      </a:r>
                      <a:r>
                        <a:rPr lang="zh-CN" altLang="en-US" sz="2400" b="0" kern="1200" smtClean="0">
                          <a:solidFill>
                            <a:srgbClr val="0000FF"/>
                          </a:solidFill>
                          <a:latin typeface="+mn-ea"/>
                          <a:ea typeface="+mn-ea"/>
                          <a:cs typeface="+mn-cs"/>
                        </a:rPr>
                        <a:t>、卷</a:t>
                      </a:r>
                      <a:r>
                        <a:rPr lang="en-US" sz="2400" b="0" kern="1200" smtClean="0">
                          <a:solidFill>
                            <a:srgbClr val="0000FF"/>
                          </a:solidFill>
                          <a:latin typeface="+mn-ea"/>
                          <a:ea typeface="+mn-ea"/>
                          <a:cs typeface="+mn-cs"/>
                        </a:rPr>
                        <a:t>Ⅲ</a:t>
                      </a:r>
                      <a:r>
                        <a:rPr lang="zh-CN" altLang="en-US" sz="2400" b="0" kern="1200" smtClean="0">
                          <a:solidFill>
                            <a:srgbClr val="0000FF"/>
                          </a:solidFill>
                          <a:latin typeface="+mn-ea"/>
                          <a:ea typeface="+mn-ea"/>
                          <a:cs typeface="+mn-cs"/>
                        </a:rPr>
                        <a:t>的选择题大都采用文字材料的形式。这是区分度明显的一种题型。</a:t>
                      </a:r>
                      <a:endParaRPr lang="zh-CN" sz="2400" b="0" kern="100">
                        <a:solidFill>
                          <a:srgbClr val="0000FF"/>
                        </a:solidFill>
                        <a:latin typeface="+mn-ea"/>
                        <a:ea typeface="+mn-ea"/>
                        <a:cs typeface="Times New Roman" panose="02020603050405020304"/>
                      </a:endParaRPr>
                    </a:p>
                  </a:txBody>
                  <a:tcPr marL="68580" marR="68580" marT="0" marB="0" anchor="ctr"/>
                </a:tc>
              </a:tr>
              <a:tr h="2649760">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图表阅读材料选择题</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pPr algn="l"/>
                      <a:r>
                        <a:rPr lang="zh-CN" altLang="en-US" sz="2400" b="0" kern="1200" smtClean="0">
                          <a:solidFill>
                            <a:srgbClr val="0000FF"/>
                          </a:solidFill>
                          <a:latin typeface="+mn-ea"/>
                          <a:ea typeface="+mn-ea"/>
                          <a:cs typeface="+mn-cs"/>
                        </a:rPr>
                        <a:t>从命题的角度看，此类试题的选项是根据图表中相关的数据及其比值所体现出来的某一方面的特点或者问题进行分析，形成某个结论，然后要求根据图表的信息判断其正误。从这两年的图表题来看，如果信息足够丰富，命题中可以从不同角度对图表中的信息进行分析，设置多个选项。从答题的角度说，选项正误的判断依据就是图表中的信息，选项的分析符合信息所反映的情况就是正确的，不符合的就是不正确的。因此，准确解读图表中的信息就是正确答题的关键。</a:t>
                      </a:r>
                      <a:endParaRPr lang="zh-CN" altLang="en-US" sz="2400" b="0" kern="1200">
                        <a:solidFill>
                          <a:srgbClr val="0000FF"/>
                        </a:solidFill>
                        <a:latin typeface="+mn-ea"/>
                        <a:ea typeface="+mn-ea"/>
                        <a:cs typeface="+mn-cs"/>
                      </a:endParaRPr>
                    </a:p>
                  </a:txBody>
                  <a:tcPr marL="68580" marR="68580" marT="0" marB="0" anchor="ctr"/>
                </a:tc>
              </a:tr>
            </a:tbl>
          </a:graphicData>
        </a:graphic>
      </p:graphicFrame>
      <p:sp>
        <p:nvSpPr>
          <p:cNvPr id="6" name="矩形 5"/>
          <p:cNvSpPr/>
          <p:nvPr/>
        </p:nvSpPr>
        <p:spPr>
          <a:xfrm>
            <a:off x="2150299" y="811195"/>
            <a:ext cx="7332980" cy="52197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ctr"/>
            <a:r>
              <a:rPr lang="zh-CN" altLang="en-US" sz="2800" b="1" smtClean="0">
                <a:latin typeface="黑体" pitchFamily="2" charset="-122"/>
                <a:ea typeface="黑体" panose="02010609060101010101" pitchFamily="2" charset="-122"/>
              </a:rPr>
              <a:t>考点一　非连续性文本选择题考查角度及解法</a:t>
            </a:r>
            <a:endParaRPr lang="zh-CN" altLang="en-US" sz="2800" b="1">
              <a:latin typeface="黑体" pitchFamily="2" charset="-122"/>
              <a:ea typeface="黑体" panose="02010609060101010101" pitchFamily="2" charset="-122"/>
            </a:endParaRP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选择题型</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1525575"/>
          <a:ext cx="10858500" cy="4640592"/>
        </p:xfrm>
        <a:graphic>
          <a:graphicData uri="http://schemas.openxmlformats.org/drawingml/2006/table">
            <a:tbl>
              <a:tblPr firstRow="1" bandRow="1">
                <a:tableStyleId>{8799B23B-EC83-4686-B30A-512413B5E67A}</a:tableStyleId>
              </a:tblPr>
              <a:tblGrid>
                <a:gridCol w="857250"/>
                <a:gridCol w="10001250"/>
              </a:tblGrid>
              <a:tr h="517535">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题型</a:t>
                      </a:r>
                      <a:endParaRPr lang="zh-CN" sz="2400" b="1" kern="100">
                        <a:solidFill>
                          <a:srgbClr val="0000FF"/>
                        </a:solidFill>
                        <a:latin typeface="+mn-ea"/>
                        <a:ea typeface="+mn-ea"/>
                        <a:cs typeface="Times New Roman" panose="02020603050405020304"/>
                      </a:endParaRPr>
                    </a:p>
                  </a:txBody>
                  <a:tcPr marL="68580" marR="68580" marT="0" marB="0" anchor="ctr"/>
                </a:tc>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考察分析</a:t>
                      </a:r>
                      <a:endParaRPr lang="zh-CN" sz="2400" b="1" kern="100">
                        <a:solidFill>
                          <a:srgbClr val="0000FF"/>
                        </a:solidFill>
                        <a:latin typeface="+mn-ea"/>
                        <a:ea typeface="+mn-ea"/>
                        <a:cs typeface="Times New Roman" panose="02020603050405020304"/>
                      </a:endParaRPr>
                    </a:p>
                  </a:txBody>
                  <a:tcPr marL="68580" marR="68580" marT="0" marB="0" anchor="ctr"/>
                </a:tc>
              </a:tr>
              <a:tr h="1196977">
                <a:tc>
                  <a:txBody>
                    <a:bodyPr/>
                    <a:lstStyle/>
                    <a:p>
                      <a:pPr marL="0" algn="l" defTabSz="914400" rtl="0" eaLnBrk="1" latinLnBrk="0" hangingPunct="1">
                        <a:spcAft>
                          <a:spcPct val="0"/>
                        </a:spcAft>
                      </a:pPr>
                      <a:r>
                        <a:rPr lang="zh-CN" altLang="en-US" sz="2400" kern="1200" smtClean="0">
                          <a:solidFill>
                            <a:srgbClr val="0000FF"/>
                          </a:solidFill>
                          <a:latin typeface="+mn-ea"/>
                          <a:ea typeface="+mn-ea"/>
                          <a:cs typeface="+mn-cs"/>
                        </a:rPr>
                        <a:t>比较异同题</a:t>
                      </a:r>
                      <a:endParaRPr lang="zh-CN" sz="2400" b="0" kern="100">
                        <a:solidFill>
                          <a:srgbClr val="0000FF"/>
                        </a:solidFill>
                        <a:latin typeface="+mn-ea"/>
                        <a:ea typeface="+mn-ea"/>
                        <a:cs typeface="Times New Roman" panose="02020603050405020304"/>
                      </a:endParaRPr>
                    </a:p>
                  </a:txBody>
                  <a:tcPr marL="68580" marR="68580" marT="0" marB="0" anchor="ctr"/>
                </a:tc>
                <a:tc>
                  <a:txBody>
                    <a:bodyPr/>
                    <a:lstStyle/>
                    <a:p>
                      <a:r>
                        <a:rPr lang="zh-CN" altLang="en-US" sz="2400" kern="1200" smtClean="0">
                          <a:solidFill>
                            <a:srgbClr val="0000FF"/>
                          </a:solidFill>
                          <a:latin typeface="+mn-ea"/>
                          <a:ea typeface="+mn-ea"/>
                          <a:cs typeface="+mn-cs"/>
                        </a:rPr>
                        <a:t>　非连续性文本多，材料主题统一，但各则材料的侧重点各异。比较材料异同题就是要扣住这</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同</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中之</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异</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，或要求比较</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事实</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异同，或要求比较</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观点</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异同。</a:t>
                      </a:r>
                    </a:p>
                  </a:txBody>
                  <a:tcPr marL="68580" marR="68580" marT="0" marB="0" anchor="ctr"/>
                </a:tc>
              </a:tr>
              <a:tr h="2649760">
                <a:tc>
                  <a:txBody>
                    <a:bodyPr/>
                    <a:lstStyle/>
                    <a:p>
                      <a:pPr algn="l">
                        <a:spcAft>
                          <a:spcPct val="0"/>
                        </a:spcAft>
                      </a:pPr>
                      <a:r>
                        <a:rPr lang="zh-CN" sz="2400" kern="100">
                          <a:solidFill>
                            <a:srgbClr val="0000FF"/>
                          </a:solidFill>
                          <a:latin typeface="+mn-ea"/>
                          <a:ea typeface="+mn-ea"/>
                          <a:cs typeface="Times New Roman" panose="02020603050405020304"/>
                        </a:rPr>
                        <a:t>综合分析概括题</a:t>
                      </a:r>
                      <a:endParaRPr lang="zh-CN" sz="2400" kern="100">
                        <a:solidFill>
                          <a:srgbClr val="0000FF"/>
                        </a:solidFill>
                        <a:latin typeface="+mn-ea"/>
                        <a:ea typeface="+mn-ea"/>
                        <a:cs typeface="Courier New" panose="02070309020205020404"/>
                      </a:endParaRPr>
                    </a:p>
                  </a:txBody>
                  <a:tcPr marL="68580" marR="68580" marT="0" marB="0" anchor="ctr"/>
                </a:tc>
                <a:tc>
                  <a:txBody>
                    <a:bodyPr/>
                    <a:lstStyle/>
                    <a:p>
                      <a:r>
                        <a:rPr lang="zh-CN" altLang="en-US" sz="2400" kern="1200" smtClean="0">
                          <a:solidFill>
                            <a:srgbClr val="0000FF"/>
                          </a:solidFill>
                          <a:latin typeface="+mn-ea"/>
                          <a:ea typeface="+mn-ea"/>
                          <a:cs typeface="+mn-cs"/>
                        </a:rPr>
                        <a:t>阅读实用类文本的目的之一就是从材料发现问题，并寻找解决办法，进而更好地指导人们的生活、学习和工作。于是，像问</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材料反映了怎样的问题，如何解决</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结合材料谈谈你对</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问题的看法</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之类要求考生说出看法。提出对策之类的</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谈看法、对策</a:t>
                      </a:r>
                      <a:r>
                        <a:rPr lang="en-US" sz="2400" kern="1200" smtClean="0">
                          <a:solidFill>
                            <a:srgbClr val="0000FF"/>
                          </a:solidFill>
                          <a:latin typeface="+mn-ea"/>
                          <a:ea typeface="+mn-ea"/>
                          <a:cs typeface="+mn-cs"/>
                        </a:rPr>
                        <a:t>”</a:t>
                      </a:r>
                      <a:r>
                        <a:rPr lang="zh-CN" altLang="en-US" sz="2400" kern="1200" smtClean="0">
                          <a:solidFill>
                            <a:srgbClr val="0000FF"/>
                          </a:solidFill>
                          <a:latin typeface="+mn-ea"/>
                          <a:ea typeface="+mn-ea"/>
                          <a:cs typeface="+mn-cs"/>
                        </a:rPr>
                        <a:t>综合分析概括题应运而生。这种题的阅读答题范围不像比较异同题，仅限于一两则材料中的一两处关键之处，而是着眼于几乎所有的材料范围内，仔细筛选、找足找全相关信息；也不在于去比较它们在内容上有何异同，而是就多则材料反映出的共同现象、问题进行综合思考、分析。</a:t>
                      </a:r>
                      <a:endParaRPr lang="zh-CN" altLang="en-US" sz="2400" kern="1200">
                        <a:solidFill>
                          <a:srgbClr val="0000FF"/>
                        </a:solidFill>
                        <a:latin typeface="+mn-ea"/>
                        <a:ea typeface="+mn-ea"/>
                        <a:cs typeface="+mn-cs"/>
                      </a:endParaRPr>
                    </a:p>
                  </a:txBody>
                  <a:tcPr marL="68580" marR="68580" marT="0" marB="0" anchor="ctr"/>
                </a:tc>
              </a:tr>
            </a:tbl>
          </a:graphicData>
        </a:graphic>
      </p:graphicFrame>
      <p:sp>
        <p:nvSpPr>
          <p:cNvPr id="6" name="矩形 5"/>
          <p:cNvSpPr/>
          <p:nvPr/>
        </p:nvSpPr>
        <p:spPr>
          <a:xfrm>
            <a:off x="2142248" y="811195"/>
            <a:ext cx="8047990" cy="521970"/>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ctr"/>
            <a:r>
              <a:rPr lang="zh-CN" altLang="en-US" sz="2800" b="1" smtClean="0">
                <a:latin typeface="黑体" pitchFamily="2" charset="-122"/>
                <a:ea typeface="黑体" panose="02010609060101010101" pitchFamily="2" charset="-122"/>
              </a:rPr>
              <a:t>考点二　非连续性新闻、报告类主观题特点及解法</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7"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主观题型</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474625" y="817086"/>
            <a:ext cx="10858576" cy="5446395"/>
          </a:xfrm>
          <a:prstGeom prst="rect">
            <a:avLst/>
          </a:prstGeom>
          <a:noFill/>
          <a:ln w="57150" cmpd="thickThin">
            <a:noFill/>
            <a:miter lim="800000"/>
          </a:ln>
          <a:effectLst/>
        </p:spPr>
        <p:txBody>
          <a:bodyPr wrap="square">
            <a:spAutoFit/>
          </a:bodyPr>
          <a:lstStyle/>
          <a:p>
            <a:r>
              <a:rPr lang="zh-CN" altLang="en-US" sz="2800" b="1" smtClean="0">
                <a:solidFill>
                  <a:srgbClr val="0000FF"/>
                </a:solidFill>
                <a:latin typeface="+mn-ea"/>
              </a:rPr>
              <a:t>题型一   比较异同题答题方法</a:t>
            </a:r>
          </a:p>
          <a:p>
            <a:r>
              <a:rPr lang="en-US" sz="2800" smtClean="0"/>
              <a:t>        </a:t>
            </a:r>
          </a:p>
          <a:p>
            <a:r>
              <a:rPr lang="en-US" sz="2800" smtClean="0"/>
              <a:t>        </a:t>
            </a:r>
            <a:r>
              <a:rPr lang="en-US" sz="2400" smtClean="0">
                <a:solidFill>
                  <a:srgbClr val="0000FF"/>
                </a:solidFill>
                <a:latin typeface="+mn-ea"/>
              </a:rPr>
              <a:t>1</a:t>
            </a:r>
            <a:r>
              <a:rPr lang="zh-CN" altLang="en-US" sz="2400" smtClean="0">
                <a:solidFill>
                  <a:srgbClr val="0000FF"/>
                </a:solidFill>
                <a:latin typeface="+mn-ea"/>
              </a:rPr>
              <a:t>．审准题干，找出比较点</a:t>
            </a:r>
          </a:p>
          <a:p>
            <a:r>
              <a:rPr lang="zh-CN" altLang="en-US" sz="2400" smtClean="0">
                <a:solidFill>
                  <a:srgbClr val="0000FF"/>
                </a:solidFill>
                <a:latin typeface="+mn-ea"/>
              </a:rPr>
              <a:t>    凡比较，必须有比较点，而比较点都在题干中给出。答题的第一步就是准确找出比较点。</a:t>
            </a:r>
          </a:p>
          <a:p>
            <a:r>
              <a:rPr lang="en-US" sz="2400" smtClean="0">
                <a:solidFill>
                  <a:srgbClr val="0000FF"/>
                </a:solidFill>
                <a:latin typeface="+mn-ea"/>
              </a:rPr>
              <a:t>        2</a:t>
            </a:r>
            <a:r>
              <a:rPr lang="zh-CN" altLang="en-US" sz="2400" smtClean="0">
                <a:solidFill>
                  <a:srgbClr val="0000FF"/>
                </a:solidFill>
                <a:latin typeface="+mn-ea"/>
              </a:rPr>
              <a:t>．根据比较点，确定筛选、概括的范围，并精读、深析有关文字</a:t>
            </a:r>
          </a:p>
          <a:p>
            <a:r>
              <a:rPr lang="zh-CN" altLang="en-US" sz="2400" smtClean="0">
                <a:solidFill>
                  <a:srgbClr val="0000FF"/>
                </a:solidFill>
                <a:latin typeface="+mn-ea"/>
              </a:rPr>
              <a:t>    比较点其实就是确定文字的依据，把它带入不同文本中，只要与它有关的文字就是答题的范围。找出来判断深析：分清层次，确定关键词语。</a:t>
            </a:r>
          </a:p>
          <a:p>
            <a:r>
              <a:rPr lang="en-US" sz="2400" smtClean="0">
                <a:solidFill>
                  <a:srgbClr val="0000FF"/>
                </a:solidFill>
                <a:latin typeface="+mn-ea"/>
              </a:rPr>
              <a:t>        3</a:t>
            </a:r>
            <a:r>
              <a:rPr lang="zh-CN" altLang="en-US" sz="2400" smtClean="0">
                <a:solidFill>
                  <a:srgbClr val="0000FF"/>
                </a:solidFill>
                <a:latin typeface="+mn-ea"/>
              </a:rPr>
              <a:t>．提取要点，加工答案</a:t>
            </a:r>
          </a:p>
          <a:p>
            <a:r>
              <a:rPr lang="zh-CN" altLang="en-US" sz="2400" smtClean="0">
                <a:solidFill>
                  <a:srgbClr val="0000FF"/>
                </a:solidFill>
                <a:latin typeface="+mn-ea"/>
              </a:rPr>
              <a:t>    提取要点一般有两种方法：一为</a:t>
            </a:r>
            <a:r>
              <a:rPr lang="en-US" sz="2400" smtClean="0">
                <a:solidFill>
                  <a:srgbClr val="0000FF"/>
                </a:solidFill>
                <a:latin typeface="+mn-ea"/>
              </a:rPr>
              <a:t>“</a:t>
            </a:r>
            <a:r>
              <a:rPr lang="zh-CN" altLang="en-US" sz="2400" smtClean="0">
                <a:solidFill>
                  <a:srgbClr val="0000FF"/>
                </a:solidFill>
                <a:latin typeface="+mn-ea"/>
              </a:rPr>
              <a:t>摘取法</a:t>
            </a:r>
            <a:r>
              <a:rPr lang="en-US" sz="2400" smtClean="0">
                <a:solidFill>
                  <a:srgbClr val="0000FF"/>
                </a:solidFill>
                <a:latin typeface="+mn-ea"/>
              </a:rPr>
              <a:t>”</a:t>
            </a:r>
            <a:r>
              <a:rPr lang="zh-CN" altLang="en-US" sz="2400" smtClean="0">
                <a:solidFill>
                  <a:srgbClr val="0000FF"/>
                </a:solidFill>
                <a:latin typeface="+mn-ea"/>
              </a:rPr>
              <a:t>。即摘取、加工文中的关键词语；二为</a:t>
            </a:r>
            <a:r>
              <a:rPr lang="en-US" sz="2400" smtClean="0">
                <a:solidFill>
                  <a:srgbClr val="0000FF"/>
                </a:solidFill>
                <a:latin typeface="+mn-ea"/>
              </a:rPr>
              <a:t>“</a:t>
            </a:r>
            <a:r>
              <a:rPr lang="zh-CN" altLang="en-US" sz="2400" smtClean="0">
                <a:solidFill>
                  <a:srgbClr val="0000FF"/>
                </a:solidFill>
                <a:latin typeface="+mn-ea"/>
              </a:rPr>
              <a:t>提取法</a:t>
            </a:r>
            <a:r>
              <a:rPr lang="en-US" sz="2400" smtClean="0">
                <a:solidFill>
                  <a:srgbClr val="0000FF"/>
                </a:solidFill>
                <a:latin typeface="+mn-ea"/>
              </a:rPr>
              <a:t>”</a:t>
            </a:r>
            <a:r>
              <a:rPr lang="zh-CN" altLang="en-US" sz="2400" smtClean="0">
                <a:solidFill>
                  <a:srgbClr val="0000FF"/>
                </a:solidFill>
                <a:latin typeface="+mn-ea"/>
              </a:rPr>
              <a:t>，即独立概括文意。两种方法要结合使用。形成答案必须根据要求</a:t>
            </a:r>
            <a:r>
              <a:rPr lang="en-US" sz="2400" smtClean="0">
                <a:solidFill>
                  <a:srgbClr val="0000FF"/>
                </a:solidFill>
                <a:latin typeface="+mn-ea"/>
              </a:rPr>
              <a:t>“</a:t>
            </a:r>
            <a:r>
              <a:rPr lang="zh-CN" altLang="en-US" sz="2400" smtClean="0">
                <a:solidFill>
                  <a:srgbClr val="0000FF"/>
                </a:solidFill>
                <a:latin typeface="+mn-ea"/>
              </a:rPr>
              <a:t>深加工</a:t>
            </a:r>
            <a:r>
              <a:rPr lang="en-US" sz="2400" smtClean="0">
                <a:solidFill>
                  <a:srgbClr val="0000FF"/>
                </a:solidFill>
                <a:latin typeface="+mn-ea"/>
              </a:rPr>
              <a:t>”</a:t>
            </a:r>
            <a:r>
              <a:rPr lang="zh-CN" altLang="en-US" sz="2400" smtClean="0">
                <a:solidFill>
                  <a:srgbClr val="0000FF"/>
                </a:solidFill>
                <a:latin typeface="+mn-ea"/>
              </a:rPr>
              <a:t>，使之符合要求。</a:t>
            </a:r>
          </a:p>
          <a:p>
            <a:r>
              <a:rPr lang="zh-CN" altLang="en-US" sz="2400" smtClean="0">
                <a:solidFill>
                  <a:srgbClr val="0000FF"/>
                </a:solidFill>
                <a:latin typeface="+mn-ea"/>
              </a:rPr>
              <a:t>    比较材料侧重点、角度的异同是常比较的内容。对此，只要把各自材料的关键词语和层次弄清楚，最后两相比较就明白了。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831815" y="1239823"/>
            <a:ext cx="10144196" cy="4184650"/>
          </a:xfrm>
          <a:prstGeom prst="rect">
            <a:avLst/>
          </a:prstGeom>
          <a:noFill/>
          <a:ln w="57150" cmpd="thickThin">
            <a:noFill/>
            <a:miter lim="800000"/>
          </a:ln>
          <a:effectLst/>
        </p:spPr>
        <p:txBody>
          <a:bodyPr wrap="square">
            <a:spAutoFit/>
          </a:bodyPr>
          <a:lstStyle/>
          <a:p>
            <a:r>
              <a:rPr lang="zh-CN" altLang="en-US" sz="2800" b="1" smtClean="0">
                <a:solidFill>
                  <a:srgbClr val="0000FF"/>
                </a:solidFill>
                <a:latin typeface="+mn-ea"/>
              </a:rPr>
              <a:t>题型二   综合分析概括题答题要点</a:t>
            </a:r>
            <a:endParaRPr lang="en-US" altLang="zh-CN" sz="2800" b="1" smtClean="0">
              <a:solidFill>
                <a:srgbClr val="0000FF"/>
              </a:solidFill>
              <a:latin typeface="+mn-ea"/>
            </a:endParaRPr>
          </a:p>
          <a:p>
            <a:endParaRPr lang="zh-CN" altLang="en-US" sz="2800" b="1" smtClean="0">
              <a:solidFill>
                <a:srgbClr val="0000FF"/>
              </a:solidFill>
              <a:latin typeface="+mn-ea"/>
            </a:endParaRPr>
          </a:p>
          <a:p>
            <a:pPr>
              <a:lnSpc>
                <a:spcPct val="150000"/>
              </a:lnSpc>
            </a:pPr>
            <a:r>
              <a:rPr lang="en-US" altLang="en-US" sz="2800" smtClean="0">
                <a:solidFill>
                  <a:srgbClr val="0000FF"/>
                </a:solidFill>
                <a:latin typeface="+mn-ea"/>
              </a:rPr>
              <a:t>       (1)</a:t>
            </a:r>
            <a:r>
              <a:rPr lang="zh-CN" altLang="en-US" sz="2800" smtClean="0">
                <a:solidFill>
                  <a:srgbClr val="0000FF"/>
                </a:solidFill>
                <a:latin typeface="+mn-ea"/>
              </a:rPr>
              <a:t>根据题干要求，必须把所有相关文字信息全部筛选出来，不得遗漏。否则，将影响思考的全面，漏掉答题要点。</a:t>
            </a:r>
          </a:p>
          <a:p>
            <a:pPr>
              <a:lnSpc>
                <a:spcPct val="150000"/>
              </a:lnSpc>
            </a:pPr>
            <a:r>
              <a:rPr lang="en-US" altLang="en-US" sz="2800" smtClean="0">
                <a:solidFill>
                  <a:srgbClr val="0000FF"/>
                </a:solidFill>
                <a:latin typeface="+mn-ea"/>
              </a:rPr>
              <a:t>       (2)</a:t>
            </a:r>
            <a:r>
              <a:rPr lang="zh-CN" altLang="en-US" sz="2800" smtClean="0">
                <a:solidFill>
                  <a:srgbClr val="0000FF"/>
                </a:solidFill>
                <a:latin typeface="+mn-ea"/>
              </a:rPr>
              <a:t>谈看法谈对策要立足于文本，有时可做必要的推导，如谈对策，材料中并没有给出什么办法，这时就要根据存在的</a:t>
            </a:r>
            <a:r>
              <a:rPr lang="en-US" altLang="en-US" sz="2800" smtClean="0">
                <a:solidFill>
                  <a:srgbClr val="0000FF"/>
                </a:solidFill>
                <a:latin typeface="+mn-ea"/>
              </a:rPr>
              <a:t>“</a:t>
            </a:r>
            <a:r>
              <a:rPr lang="zh-CN" altLang="en-US" sz="2800" smtClean="0">
                <a:solidFill>
                  <a:srgbClr val="0000FF"/>
                </a:solidFill>
                <a:latin typeface="+mn-ea"/>
              </a:rPr>
              <a:t>问题</a:t>
            </a:r>
            <a:r>
              <a:rPr lang="en-US" altLang="en-US" sz="2800" smtClean="0">
                <a:solidFill>
                  <a:srgbClr val="0000FF"/>
                </a:solidFill>
                <a:latin typeface="+mn-ea"/>
              </a:rPr>
              <a:t>”</a:t>
            </a:r>
            <a:r>
              <a:rPr lang="zh-CN" altLang="en-US" sz="2800" smtClean="0">
                <a:solidFill>
                  <a:srgbClr val="0000FF"/>
                </a:solidFill>
                <a:latin typeface="+mn-ea"/>
              </a:rPr>
              <a:t>找到</a:t>
            </a:r>
            <a:r>
              <a:rPr lang="en-US" altLang="en-US" sz="2800" smtClean="0">
                <a:solidFill>
                  <a:srgbClr val="0000FF"/>
                </a:solidFill>
                <a:latin typeface="+mn-ea"/>
              </a:rPr>
              <a:t>“</a:t>
            </a:r>
            <a:r>
              <a:rPr lang="zh-CN" altLang="en-US" sz="2800" smtClean="0">
                <a:solidFill>
                  <a:srgbClr val="0000FF"/>
                </a:solidFill>
                <a:latin typeface="+mn-ea"/>
              </a:rPr>
              <a:t>对策</a:t>
            </a:r>
            <a:r>
              <a:rPr lang="en-US" altLang="en-US" sz="2800" smtClean="0">
                <a:solidFill>
                  <a:srgbClr val="0000FF"/>
                </a:solidFill>
                <a:latin typeface="+mn-ea"/>
              </a:rPr>
              <a:t>”</a:t>
            </a:r>
            <a:r>
              <a:rPr lang="zh-CN" altLang="en-US" sz="2800" smtClean="0">
                <a:solidFill>
                  <a:srgbClr val="0000FF"/>
                </a:solidFill>
                <a:latin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2" name="Text Box 6"/>
          <p:cNvSpPr txBox="1">
            <a:spLocks noChangeArrowheads="1"/>
          </p:cNvSpPr>
          <p:nvPr/>
        </p:nvSpPr>
        <p:spPr bwMode="auto">
          <a:xfrm>
            <a:off x="1903385" y="3311524"/>
            <a:ext cx="1571636" cy="294576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nSpc>
                <a:spcPct val="80000"/>
              </a:lnSpc>
              <a:spcBef>
                <a:spcPct val="50000"/>
              </a:spcBef>
            </a:pPr>
            <a:r>
              <a:rPr lang="zh-CN" altLang="en-US" sz="3200" smtClean="0">
                <a:solidFill>
                  <a:schemeClr val="bg1"/>
                </a:solidFill>
                <a:latin typeface="华文琥珀" pitchFamily="2" charset="-122"/>
                <a:ea typeface="华文琥珀" pitchFamily="2" charset="-122"/>
              </a:rPr>
              <a:t>  新  闻</a:t>
            </a:r>
            <a:endParaRPr lang="en-US" altLang="zh-CN" sz="3200" smtClean="0">
              <a:solidFill>
                <a:schemeClr val="bg1"/>
              </a:solidFill>
              <a:latin typeface="华文琥珀" pitchFamily="2" charset="-122"/>
              <a:ea typeface="华文琥珀" pitchFamily="2" charset="-122"/>
            </a:endParaRPr>
          </a:p>
          <a:p>
            <a:pPr>
              <a:lnSpc>
                <a:spcPct val="80000"/>
              </a:lnSpc>
              <a:spcBef>
                <a:spcPct val="50000"/>
              </a:spcBef>
            </a:pPr>
            <a:r>
              <a:rPr lang="zh-CN" altLang="en-US" sz="3200" smtClean="0">
                <a:solidFill>
                  <a:schemeClr val="bg1"/>
                </a:solidFill>
                <a:latin typeface="华文琥珀" pitchFamily="2" charset="-122"/>
                <a:ea typeface="华文琥珀" pitchFamily="2" charset="-122"/>
              </a:rPr>
              <a:t>  结  构</a:t>
            </a:r>
            <a:endParaRPr lang="en-US" altLang="zh-CN" sz="3200" smtClean="0">
              <a:solidFill>
                <a:schemeClr val="bg1"/>
              </a:solidFill>
              <a:latin typeface="华文琥珀" pitchFamily="2" charset="-122"/>
              <a:ea typeface="华文琥珀" pitchFamily="2" charset="-122"/>
            </a:endParaRPr>
          </a:p>
          <a:p>
            <a:pPr>
              <a:lnSpc>
                <a:spcPct val="80000"/>
              </a:lnSpc>
              <a:spcBef>
                <a:spcPct val="50000"/>
              </a:spcBef>
            </a:pPr>
            <a:r>
              <a:rPr lang="zh-CN" altLang="en-US" sz="3200" smtClean="0">
                <a:solidFill>
                  <a:schemeClr val="bg1"/>
                </a:solidFill>
                <a:latin typeface="华文琥珀" pitchFamily="2" charset="-122"/>
                <a:ea typeface="华文琥珀" pitchFamily="2" charset="-122"/>
              </a:rPr>
              <a:t>  阅  读</a:t>
            </a:r>
            <a:endParaRPr lang="zh-CN" altLang="en-US" sz="3200">
              <a:solidFill>
                <a:schemeClr val="bg1"/>
              </a:solidFill>
              <a:latin typeface="华文琥珀" pitchFamily="2" charset="-122"/>
              <a:ea typeface="华文琥珀" pitchFamily="2" charset="-122"/>
            </a:endParaRPr>
          </a:p>
        </p:txBody>
      </p:sp>
      <p:sp>
        <p:nvSpPr>
          <p:cNvPr id="173063" name="AutoShape 7"/>
          <p:cNvSpPr>
            <a:spLocks noChangeArrowheads="1"/>
          </p:cNvSpPr>
          <p:nvPr/>
        </p:nvSpPr>
        <p:spPr bwMode="auto">
          <a:xfrm>
            <a:off x="5546723" y="1811327"/>
            <a:ext cx="4679950" cy="574360"/>
          </a:xfrm>
          <a:prstGeom prst="wedgeRoundRectCallout">
            <a:avLst>
              <a:gd name="adj1" fmla="val -89646"/>
              <a:gd name="adj2" fmla="val 197226"/>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400" b="1" smtClean="0">
                <a:latin typeface="黑体" pitchFamily="2" charset="-122"/>
                <a:ea typeface="黑体" panose="02010609060101010101" pitchFamily="2" charset="-122"/>
              </a:rPr>
              <a:t>题型一  分析新闻标题的艺术性</a:t>
            </a:r>
            <a:endParaRPr lang="zh-CN" altLang="en-US" sz="2400" b="1">
              <a:latin typeface="黑体" pitchFamily="2" charset="-122"/>
              <a:ea typeface="黑体" panose="02010609060101010101" pitchFamily="2" charset="-122"/>
            </a:endParaRPr>
          </a:p>
        </p:txBody>
      </p:sp>
      <p:sp>
        <p:nvSpPr>
          <p:cNvPr id="173064" name="AutoShape 8"/>
          <p:cNvSpPr>
            <a:spLocks noChangeArrowheads="1"/>
          </p:cNvSpPr>
          <p:nvPr/>
        </p:nvSpPr>
        <p:spPr bwMode="auto">
          <a:xfrm>
            <a:off x="5546723" y="2668583"/>
            <a:ext cx="4679950" cy="500065"/>
          </a:xfrm>
          <a:prstGeom prst="wedgeRoundRectCallout">
            <a:avLst>
              <a:gd name="adj1" fmla="val -86749"/>
              <a:gd name="adj2" fmla="val 142912"/>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400" b="1" smtClean="0">
                <a:latin typeface="黑体" pitchFamily="2" charset="-122"/>
                <a:ea typeface="黑体" panose="02010609060101010101" pitchFamily="2" charset="-122"/>
              </a:rPr>
              <a:t>题型二   分析新闻导语的作用</a:t>
            </a:r>
          </a:p>
        </p:txBody>
      </p:sp>
      <p:sp>
        <p:nvSpPr>
          <p:cNvPr id="173065" name="AutoShape 9"/>
          <p:cNvSpPr>
            <a:spLocks noChangeArrowheads="1"/>
          </p:cNvSpPr>
          <p:nvPr/>
        </p:nvSpPr>
        <p:spPr bwMode="auto">
          <a:xfrm>
            <a:off x="5546723" y="5168913"/>
            <a:ext cx="4679950" cy="571504"/>
          </a:xfrm>
          <a:prstGeom prst="wedgeRoundRectCallout">
            <a:avLst>
              <a:gd name="adj1" fmla="val -88882"/>
              <a:gd name="adj2" fmla="val -110525"/>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400" b="1" smtClean="0">
                <a:latin typeface="黑体" pitchFamily="2" charset="-122"/>
                <a:ea typeface="黑体" panose="02010609060101010101" pitchFamily="2" charset="-122"/>
              </a:rPr>
              <a:t>题型五 分析新闻艺术技巧</a:t>
            </a:r>
            <a:r>
              <a:rPr lang="en-US" sz="2400" b="1" smtClean="0">
                <a:latin typeface="黑体" pitchFamily="2" charset="-122"/>
                <a:ea typeface="黑体" panose="02010609060101010101" pitchFamily="2" charset="-122"/>
              </a:rPr>
              <a:t>2</a:t>
            </a:r>
            <a:r>
              <a:rPr lang="zh-CN" altLang="en-US" sz="2400" b="1" smtClean="0">
                <a:latin typeface="黑体" pitchFamily="2" charset="-122"/>
                <a:ea typeface="黑体" panose="02010609060101010101" pitchFamily="2" charset="-122"/>
              </a:rPr>
              <a:t>角度</a:t>
            </a:r>
            <a:endParaRPr lang="zh-CN" altLang="en-US" sz="2400" b="1" smtClean="0">
              <a:solidFill>
                <a:srgbClr val="FF0000"/>
              </a:solidFill>
              <a:latin typeface="黑体" pitchFamily="2" charset="-122"/>
              <a:ea typeface="黑体" panose="02010609060101010101" pitchFamily="2" charset="-122"/>
            </a:endParaRPr>
          </a:p>
        </p:txBody>
      </p:sp>
      <p:sp>
        <p:nvSpPr>
          <p:cNvPr id="173066" name="AutoShape 10"/>
          <p:cNvSpPr>
            <a:spLocks noChangeArrowheads="1"/>
          </p:cNvSpPr>
          <p:nvPr/>
        </p:nvSpPr>
        <p:spPr bwMode="auto">
          <a:xfrm>
            <a:off x="5546723" y="3454401"/>
            <a:ext cx="4679950" cy="571504"/>
          </a:xfrm>
          <a:prstGeom prst="wedgeRoundRectCallout">
            <a:avLst>
              <a:gd name="adj1" fmla="val -86918"/>
              <a:gd name="adj2" fmla="val 39079"/>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400" b="1" smtClean="0">
                <a:latin typeface="黑体" pitchFamily="2" charset="-122"/>
                <a:ea typeface="黑体" panose="02010609060101010101" pitchFamily="2" charset="-122"/>
              </a:rPr>
              <a:t>题型三   新闻类文本信息概括</a:t>
            </a:r>
          </a:p>
        </p:txBody>
      </p:sp>
      <p:sp>
        <p:nvSpPr>
          <p:cNvPr id="7" name="矩形 6"/>
          <p:cNvSpPr/>
          <p:nvPr/>
        </p:nvSpPr>
        <p:spPr>
          <a:xfrm>
            <a:off x="2117699" y="668319"/>
            <a:ext cx="7500990"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anose="02010609060101010101" pitchFamily="2" charset="-122"/>
              </a:rPr>
              <a:t>考点三　新闻的文体特征和表现手法</a:t>
            </a:r>
          </a:p>
        </p:txBody>
      </p:sp>
      <p:sp>
        <p:nvSpPr>
          <p:cNvPr id="8" name="AutoShape 10"/>
          <p:cNvSpPr>
            <a:spLocks noChangeArrowheads="1"/>
          </p:cNvSpPr>
          <p:nvPr/>
        </p:nvSpPr>
        <p:spPr bwMode="auto">
          <a:xfrm>
            <a:off x="5546723" y="4311657"/>
            <a:ext cx="4679950" cy="571504"/>
          </a:xfrm>
          <a:prstGeom prst="wedgeRoundRectCallout">
            <a:avLst>
              <a:gd name="adj1" fmla="val -87535"/>
              <a:gd name="adj2" fmla="val -41763"/>
              <a:gd name="adj3" fmla="val 16667"/>
            </a:avLst>
          </a:prstGeom>
        </p:spPr>
        <p:style>
          <a:lnRef idx="0">
            <a:schemeClr val="accent3"/>
          </a:lnRef>
          <a:fillRef idx="3">
            <a:schemeClr val="accent3"/>
          </a:fillRef>
          <a:effectRef idx="3">
            <a:schemeClr val="accent3"/>
          </a:effectRef>
          <a:fontRef idx="minor">
            <a:schemeClr val="lt1"/>
          </a:fontRef>
        </p:style>
        <p:txBody>
          <a:bodyPr anchor="ctr"/>
          <a:lstStyle/>
          <a:p>
            <a:r>
              <a:rPr lang="zh-CN" altLang="en-US" sz="2400" b="1" smtClean="0">
                <a:latin typeface="黑体" pitchFamily="2" charset="-122"/>
                <a:ea typeface="黑体" panose="02010609060101010101" pitchFamily="2" charset="-122"/>
              </a:rPr>
              <a:t>题型四   新闻的语言特色考查</a:t>
            </a:r>
          </a:p>
        </p:txBody>
      </p:sp>
      <p:sp>
        <p:nvSpPr>
          <p:cNvPr id="11"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12"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新闻专题</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5"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73062"/>
                                        </p:tgtEl>
                                        <p:attrNameLst>
                                          <p:attrName>style.visibility</p:attrName>
                                        </p:attrNameLst>
                                      </p:cBhvr>
                                      <p:to>
                                        <p:strVal val="visible"/>
                                      </p:to>
                                    </p:set>
                                    <p:animEffect transition="in" filter="checkerboard(across)">
                                      <p:cBhvr>
                                        <p:cTn id="14" dur="500"/>
                                        <p:tgtEl>
                                          <p:spTgt spid="17306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1" nodeType="clickEffect">
                                  <p:stCondLst>
                                    <p:cond delay="0"/>
                                  </p:stCondLst>
                                  <p:childTnLst>
                                    <p:set>
                                      <p:cBhvr>
                                        <p:cTn id="19" dur="1" fill="hold">
                                          <p:stCondLst>
                                            <p:cond delay="0"/>
                                          </p:stCondLst>
                                        </p:cTn>
                                        <p:tgtEl>
                                          <p:spTgt spid="173063"/>
                                        </p:tgtEl>
                                        <p:attrNameLst>
                                          <p:attrName>style.visibility</p:attrName>
                                        </p:attrNameLst>
                                      </p:cBhvr>
                                      <p:to>
                                        <p:strVal val="visible"/>
                                      </p:to>
                                    </p:set>
                                    <p:anim calcmode="lin" valueType="num">
                                      <p:cBhvr additive="base">
                                        <p:cTn id="20" dur="500" fill="hold"/>
                                        <p:tgtEl>
                                          <p:spTgt spid="173063"/>
                                        </p:tgtEl>
                                        <p:attrNameLst>
                                          <p:attrName>ppt_x</p:attrName>
                                        </p:attrNameLst>
                                      </p:cBhvr>
                                      <p:tavLst>
                                        <p:tav tm="0">
                                          <p:val>
                                            <p:strVal val="1+#ppt_w/2"/>
                                          </p:val>
                                        </p:tav>
                                        <p:tav tm="100000">
                                          <p:val>
                                            <p:strVal val="#ppt_x"/>
                                          </p:val>
                                        </p:tav>
                                      </p:tavLst>
                                    </p:anim>
                                    <p:anim calcmode="lin" valueType="num">
                                      <p:cBhvr additive="base">
                                        <p:cTn id="21" dur="500" fill="hold"/>
                                        <p:tgtEl>
                                          <p:spTgt spid="173063"/>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3" fill="hold" grpId="2" nodeType="clickEffect">
                                  <p:stCondLst>
                                    <p:cond delay="0"/>
                                  </p:stCondLst>
                                  <p:childTnLst>
                                    <p:set>
                                      <p:cBhvr>
                                        <p:cTn id="26" dur="1" fill="hold">
                                          <p:stCondLst>
                                            <p:cond delay="0"/>
                                          </p:stCondLst>
                                        </p:cTn>
                                        <p:tgtEl>
                                          <p:spTgt spid="173064"/>
                                        </p:tgtEl>
                                        <p:attrNameLst>
                                          <p:attrName>style.visibility</p:attrName>
                                        </p:attrNameLst>
                                      </p:cBhvr>
                                      <p:to>
                                        <p:strVal val="visible"/>
                                      </p:to>
                                    </p:set>
                                    <p:anim calcmode="lin" valueType="num">
                                      <p:cBhvr additive="base">
                                        <p:cTn id="27" dur="500" fill="hold"/>
                                        <p:tgtEl>
                                          <p:spTgt spid="173064"/>
                                        </p:tgtEl>
                                        <p:attrNameLst>
                                          <p:attrName>ppt_x</p:attrName>
                                        </p:attrNameLst>
                                      </p:cBhvr>
                                      <p:tavLst>
                                        <p:tav tm="0">
                                          <p:val>
                                            <p:strVal val="1+#ppt_w/2"/>
                                          </p:val>
                                        </p:tav>
                                        <p:tav tm="100000">
                                          <p:val>
                                            <p:strVal val="#ppt_x"/>
                                          </p:val>
                                        </p:tav>
                                      </p:tavLst>
                                    </p:anim>
                                    <p:anim calcmode="lin" valueType="num">
                                      <p:cBhvr additive="base">
                                        <p:cTn id="28" dur="500" fill="hold"/>
                                        <p:tgtEl>
                                          <p:spTgt spid="173064"/>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2" fill="hold" grpId="4" nodeType="clickEffect">
                                  <p:stCondLst>
                                    <p:cond delay="0"/>
                                  </p:stCondLst>
                                  <p:childTnLst>
                                    <p:set>
                                      <p:cBhvr>
                                        <p:cTn id="33" dur="1" fill="hold">
                                          <p:stCondLst>
                                            <p:cond delay="0"/>
                                          </p:stCondLst>
                                        </p:cTn>
                                        <p:tgtEl>
                                          <p:spTgt spid="173066"/>
                                        </p:tgtEl>
                                        <p:attrNameLst>
                                          <p:attrName>style.visibility</p:attrName>
                                        </p:attrNameLst>
                                      </p:cBhvr>
                                      <p:to>
                                        <p:strVal val="visible"/>
                                      </p:to>
                                    </p:set>
                                    <p:anim calcmode="lin" valueType="num">
                                      <p:cBhvr additive="base">
                                        <p:cTn id="34" dur="500" fill="hold"/>
                                        <p:tgtEl>
                                          <p:spTgt spid="173066"/>
                                        </p:tgtEl>
                                        <p:attrNameLst>
                                          <p:attrName>ppt_x</p:attrName>
                                        </p:attrNameLst>
                                      </p:cBhvr>
                                      <p:tavLst>
                                        <p:tav tm="0">
                                          <p:val>
                                            <p:strVal val="1+#ppt_w/2"/>
                                          </p:val>
                                        </p:tav>
                                        <p:tav tm="100000">
                                          <p:val>
                                            <p:strVal val="#ppt_x"/>
                                          </p:val>
                                        </p:tav>
                                      </p:tavLst>
                                    </p:anim>
                                    <p:anim calcmode="lin" valueType="num">
                                      <p:cBhvr additive="base">
                                        <p:cTn id="35" dur="500" fill="hold"/>
                                        <p:tgtEl>
                                          <p:spTgt spid="173066"/>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2" fill="hold" grpId="6"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2" fill="hold" grpId="3" nodeType="clickEffect">
                                  <p:stCondLst>
                                    <p:cond delay="0"/>
                                  </p:stCondLst>
                                  <p:childTnLst>
                                    <p:set>
                                      <p:cBhvr>
                                        <p:cTn id="47" dur="1" fill="hold">
                                          <p:stCondLst>
                                            <p:cond delay="0"/>
                                          </p:stCondLst>
                                        </p:cTn>
                                        <p:tgtEl>
                                          <p:spTgt spid="173065"/>
                                        </p:tgtEl>
                                        <p:attrNameLst>
                                          <p:attrName>style.visibility</p:attrName>
                                        </p:attrNameLst>
                                      </p:cBhvr>
                                      <p:to>
                                        <p:strVal val="visible"/>
                                      </p:to>
                                    </p:set>
                                    <p:anim calcmode="lin" valueType="num">
                                      <p:cBhvr additive="base">
                                        <p:cTn id="48" dur="500" fill="hold"/>
                                        <p:tgtEl>
                                          <p:spTgt spid="173065"/>
                                        </p:tgtEl>
                                        <p:attrNameLst>
                                          <p:attrName>ppt_x</p:attrName>
                                        </p:attrNameLst>
                                      </p:cBhvr>
                                      <p:tavLst>
                                        <p:tav tm="0">
                                          <p:val>
                                            <p:strVal val="1+#ppt_w/2"/>
                                          </p:val>
                                        </p:tav>
                                        <p:tav tm="100000">
                                          <p:val>
                                            <p:strVal val="#ppt_x"/>
                                          </p:val>
                                        </p:tav>
                                      </p:tavLst>
                                    </p:anim>
                                    <p:anim calcmode="lin" valueType="num">
                                      <p:cBhvr additive="base">
                                        <p:cTn id="49" dur="500" fill="hold"/>
                                        <p:tgtEl>
                                          <p:spTgt spid="1730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173063" grpId="1" animBg="1"/>
      <p:bldP spid="173064" grpId="2" animBg="1"/>
      <p:bldP spid="173065" grpId="3" animBg="1"/>
      <p:bldP spid="173066" grpId="4" animBg="1"/>
      <p:bldP spid="7" grpId="5" animBg="1"/>
      <p:bldP spid="8" grpId="6"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Text Box 3"/>
          <p:cNvSpPr txBox="1">
            <a:spLocks noChangeArrowheads="1"/>
          </p:cNvSpPr>
          <p:nvPr/>
        </p:nvSpPr>
        <p:spPr bwMode="auto">
          <a:xfrm>
            <a:off x="403187" y="668319"/>
            <a:ext cx="11001452" cy="5334635"/>
          </a:xfrm>
          <a:prstGeom prst="rect">
            <a:avLst/>
          </a:prstGeom>
          <a:noFill/>
          <a:ln w="38100">
            <a:noFill/>
            <a:miter lim="800000"/>
          </a:ln>
          <a:effectLst/>
        </p:spPr>
        <p:txBody>
          <a:bodyPr wrap="square">
            <a:spAutoFit/>
          </a:bodyPr>
          <a:lstStyle/>
          <a:p>
            <a:r>
              <a:rPr lang="en-US" altLang="zh-CN" sz="2400" b="1" smtClean="0">
                <a:solidFill>
                  <a:srgbClr val="FF0000"/>
                </a:solidFill>
              </a:rPr>
              <a:t>【</a:t>
            </a:r>
            <a:r>
              <a:rPr lang="zh-CN" altLang="en-US" sz="2400" b="1" smtClean="0">
                <a:solidFill>
                  <a:srgbClr val="FF0000"/>
                </a:solidFill>
              </a:rPr>
              <a:t>知识精讲</a:t>
            </a:r>
            <a:r>
              <a:rPr lang="en-US" altLang="zh-CN" sz="2400" b="1" smtClean="0">
                <a:solidFill>
                  <a:srgbClr val="FF0000"/>
                </a:solidFill>
              </a:rPr>
              <a:t>】</a:t>
            </a:r>
          </a:p>
          <a:p>
            <a:pPr>
              <a:lnSpc>
                <a:spcPct val="120000"/>
              </a:lnSpc>
            </a:pPr>
            <a:r>
              <a:rPr lang="zh-CN" altLang="en-US" sz="2400" smtClean="0">
                <a:solidFill>
                  <a:srgbClr val="0000FF"/>
                </a:solidFill>
              </a:rPr>
              <a:t>基本结构：标题、导语、主体、背景、结语。</a:t>
            </a:r>
          </a:p>
          <a:p>
            <a:pPr>
              <a:lnSpc>
                <a:spcPct val="120000"/>
              </a:lnSpc>
            </a:pPr>
            <a:r>
              <a:rPr lang="zh-CN" altLang="en-US" sz="2400" smtClean="0">
                <a:solidFill>
                  <a:srgbClr val="0000FF"/>
                </a:solidFill>
              </a:rPr>
              <a:t>标题、导语、主体是消息必不可少的，背景和结语有时则蕴涵在主体里面，结语有时可省略。形式有单行标题、多行标题。</a:t>
            </a:r>
          </a:p>
          <a:p>
            <a:pPr>
              <a:lnSpc>
                <a:spcPct val="120000"/>
              </a:lnSpc>
            </a:pPr>
            <a:r>
              <a:rPr lang="zh-CN" altLang="en-US" sz="2400" smtClean="0">
                <a:solidFill>
                  <a:srgbClr val="0000FF"/>
                </a:solidFill>
              </a:rPr>
              <a:t>多行标题：引题</a:t>
            </a:r>
            <a:r>
              <a:rPr lang="en-US" sz="2400" smtClean="0">
                <a:solidFill>
                  <a:srgbClr val="0000FF"/>
                </a:solidFill>
              </a:rPr>
              <a:t>(</a:t>
            </a:r>
            <a:r>
              <a:rPr lang="zh-CN" altLang="en-US" sz="2400" smtClean="0">
                <a:solidFill>
                  <a:srgbClr val="0000FF"/>
                </a:solidFill>
              </a:rPr>
              <a:t>引标</a:t>
            </a:r>
            <a:r>
              <a:rPr lang="en-US" sz="2400" smtClean="0">
                <a:solidFill>
                  <a:srgbClr val="0000FF"/>
                </a:solidFill>
              </a:rPr>
              <a:t>)——</a:t>
            </a:r>
            <a:r>
              <a:rPr lang="zh-CN" altLang="en-US" sz="2400" smtClean="0">
                <a:solidFill>
                  <a:srgbClr val="0000FF"/>
                </a:solidFill>
              </a:rPr>
              <a:t>交代背景、烘托气氛、揭示意义、提出问题、说明原因</a:t>
            </a:r>
            <a:r>
              <a:rPr lang="en-US" sz="2400" smtClean="0">
                <a:solidFill>
                  <a:srgbClr val="0000FF"/>
                </a:solidFill>
              </a:rPr>
              <a:t>(</a:t>
            </a:r>
            <a:r>
              <a:rPr lang="zh-CN" altLang="en-US" sz="2400" smtClean="0">
                <a:solidFill>
                  <a:srgbClr val="0000FF"/>
                </a:solidFill>
              </a:rPr>
              <a:t>目的</a:t>
            </a:r>
            <a:r>
              <a:rPr lang="en-US" sz="2400" smtClean="0">
                <a:solidFill>
                  <a:srgbClr val="0000FF"/>
                </a:solidFill>
              </a:rPr>
              <a:t>)</a:t>
            </a:r>
            <a:r>
              <a:rPr lang="zh-CN" altLang="en-US" sz="2400" smtClean="0">
                <a:solidFill>
                  <a:srgbClr val="0000FF"/>
                </a:solidFill>
              </a:rPr>
              <a:t>、说明背景等；正题</a:t>
            </a:r>
            <a:r>
              <a:rPr lang="en-US" sz="2400" smtClean="0">
                <a:solidFill>
                  <a:srgbClr val="0000FF"/>
                </a:solidFill>
              </a:rPr>
              <a:t>(</a:t>
            </a:r>
            <a:r>
              <a:rPr lang="zh-CN" altLang="en-US" sz="2400" smtClean="0">
                <a:solidFill>
                  <a:srgbClr val="0000FF"/>
                </a:solidFill>
              </a:rPr>
              <a:t>主标</a:t>
            </a:r>
            <a:r>
              <a:rPr lang="en-US" sz="2400" smtClean="0">
                <a:solidFill>
                  <a:srgbClr val="0000FF"/>
                </a:solidFill>
              </a:rPr>
              <a:t>)——</a:t>
            </a:r>
            <a:r>
              <a:rPr lang="zh-CN" altLang="en-US" sz="2400" smtClean="0">
                <a:solidFill>
                  <a:srgbClr val="0000FF"/>
                </a:solidFill>
              </a:rPr>
              <a:t>对一则消息内容的高度概括；副题</a:t>
            </a:r>
            <a:r>
              <a:rPr lang="en-US" sz="2400" smtClean="0">
                <a:solidFill>
                  <a:srgbClr val="0000FF"/>
                </a:solidFill>
              </a:rPr>
              <a:t>(</a:t>
            </a:r>
            <a:r>
              <a:rPr lang="zh-CN" altLang="en-US" sz="2400" smtClean="0">
                <a:solidFill>
                  <a:srgbClr val="0000FF"/>
                </a:solidFill>
              </a:rPr>
              <a:t>副标</a:t>
            </a:r>
            <a:r>
              <a:rPr lang="en-US" sz="2400" smtClean="0">
                <a:solidFill>
                  <a:srgbClr val="0000FF"/>
                </a:solidFill>
              </a:rPr>
              <a:t>)——</a:t>
            </a:r>
            <a:r>
              <a:rPr lang="zh-CN" altLang="en-US" sz="2400" smtClean="0">
                <a:solidFill>
                  <a:srgbClr val="0000FF"/>
                </a:solidFill>
              </a:rPr>
              <a:t>往往是重要事实、结果的提要。具有交代事情结果、补充次要事实、印证主体中的观点、解释主题等作用。</a:t>
            </a:r>
          </a:p>
          <a:p>
            <a:pPr>
              <a:lnSpc>
                <a:spcPct val="120000"/>
              </a:lnSpc>
            </a:pPr>
            <a:r>
              <a:rPr lang="zh-CN" altLang="en-US" sz="2400" smtClean="0">
                <a:solidFill>
                  <a:srgbClr val="0000FF"/>
                </a:solidFill>
              </a:rPr>
              <a:t>依据标题所要表达的内容，还可以分为实题和虚题。实题是新闻标题中叙述事实的部分，虚题是新闻标题中发表议论的部分。</a:t>
            </a:r>
          </a:p>
          <a:p>
            <a:pPr>
              <a:lnSpc>
                <a:spcPct val="120000"/>
              </a:lnSpc>
            </a:pPr>
            <a:r>
              <a:rPr lang="zh-CN" altLang="en-US" sz="2400" smtClean="0">
                <a:solidFill>
                  <a:srgbClr val="0000FF"/>
                </a:solidFill>
              </a:rPr>
              <a:t>新闻标题从内在的逻辑关系上来讲，引题说理，宜虚不宜实；主题叙事，宜实不宜虚；副题是对主题的解释、说明和阐述。</a:t>
            </a:r>
            <a:endParaRPr lang="zh-CN" altLang="en-US" sz="2400">
              <a:solidFill>
                <a:srgbClr val="0000FF"/>
              </a:solidFill>
            </a:endParaRPr>
          </a:p>
        </p:txBody>
      </p:sp>
      <p:sp>
        <p:nvSpPr>
          <p:cNvPr id="3" name="矩形 2"/>
          <p:cNvSpPr/>
          <p:nvPr/>
        </p:nvSpPr>
        <p:spPr>
          <a:xfrm>
            <a:off x="3546459" y="96815"/>
            <a:ext cx="5201920" cy="521970"/>
          </a:xfrm>
          <a:prstGeom prst="rect">
            <a:avLst/>
          </a:prstGeom>
        </p:spPr>
        <p:txBody>
          <a:bodyPr wrap="none">
            <a:spAutoFit/>
          </a:bodyPr>
          <a:lstStyle/>
          <a:p>
            <a:r>
              <a:rPr lang="zh-CN" altLang="en-US" sz="2800" b="1" smtClean="0">
                <a:solidFill>
                  <a:schemeClr val="bg1"/>
                </a:solidFill>
              </a:rPr>
              <a:t>题型一    分析新闻标题的艺术性</a:t>
            </a:r>
            <a:endParaRPr lang="zh-CN" altLang="en-US" sz="2800" b="1">
              <a:solidFill>
                <a:schemeClr val="bg1"/>
              </a:solidFill>
              <a:ea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animEffect transition="in" filter="blinds(horizontal)">
                                      <p:cBhvr>
                                        <p:cTn id="7" dur="500"/>
                                        <p:tgtEl>
                                          <p:spTgt spid="174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3658</Words>
  <Application>Microsoft Office PowerPoint</Application>
  <PresentationFormat>自定义</PresentationFormat>
  <Paragraphs>205</Paragraphs>
  <Slides>25</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25</vt:i4>
      </vt:variant>
    </vt:vector>
  </HeadingPairs>
  <TitlesOfParts>
    <vt:vector size="28"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2020-10-21T18:02:24Z</cp:lastPrinted>
  <dcterms:created xsi:type="dcterms:W3CDTF">2020-10-21T18:02:24Z</dcterms:created>
  <dcterms:modified xsi:type="dcterms:W3CDTF">2021-01-03T04:41:55Z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