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466" r:id="rId4"/>
    <p:sldId id="320" r:id="rId5"/>
    <p:sldId id="464" r:id="rId6"/>
    <p:sldId id="465" r:id="rId7"/>
    <p:sldId id="468" r:id="rId8"/>
    <p:sldId id="467" r:id="rId9"/>
    <p:sldId id="469" r:id="rId10"/>
    <p:sldId id="321" r:id="rId11"/>
    <p:sldId id="470" r:id="rId12"/>
    <p:sldId id="471" r:id="rId13"/>
    <p:sldId id="273" r:id="rId14"/>
    <p:sldId id="261" r:id="rId15"/>
    <p:sldId id="274" r:id="rId16"/>
    <p:sldId id="477" r:id="rId17"/>
    <p:sldId id="275" r:id="rId18"/>
    <p:sldId id="478" r:id="rId19"/>
    <p:sldId id="276" r:id="rId20"/>
    <p:sldId id="473" r:id="rId21"/>
    <p:sldId id="474" r:id="rId22"/>
    <p:sldId id="475" r:id="rId23"/>
    <p:sldId id="479" r:id="rId24"/>
    <p:sldId id="277" r:id="rId25"/>
    <p:sldId id="476" r:id="rId26"/>
    <p:sldId id="278" r:id="rId27"/>
    <p:sldId id="279" r:id="rId28"/>
    <p:sldId id="480" r:id="rId29"/>
    <p:sldId id="456" r:id="rId30"/>
    <p:sldId id="265" r:id="rId31"/>
    <p:sldId id="351" r:id="rId32"/>
    <p:sldId id="266" r:id="rId33"/>
    <p:sldId id="457" r:id="rId34"/>
    <p:sldId id="458" r:id="rId35"/>
    <p:sldId id="459" r:id="rId36"/>
    <p:sldId id="460" r:id="rId37"/>
    <p:sldId id="461" r:id="rId38"/>
    <p:sldId id="472" r:id="rId39"/>
    <p:sldId id="484" r:id="rId40"/>
    <p:sldId id="483" r:id="rId41"/>
    <p:sldId id="481" r:id="rId42"/>
    <p:sldId id="258" r:id="rId43"/>
    <p:sldId id="482" r:id="rId44"/>
    <p:sldId id="485" r:id="rId45"/>
    <p:sldId id="433" r:id="rId46"/>
    <p:sldId id="462"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fill>
          <a:solidFill>
            <a:schemeClr val="accent5">
              <a:tint val="20000"/>
            </a:schemeClr>
          </a:solidFill>
        </a:fill>
      </a:tcStyle>
    </a:band1H>
    <a:band1V>
      <a:tcStyle>
        <a:fill>
          <a:solidFill>
            <a:schemeClr val="accent5">
              <a:tint val="20000"/>
            </a:schemeClr>
          </a:solidFill>
        </a:fill>
      </a:tcStyle>
    </a:band1V>
    <a:lastCol>
      <a:tcTxStyle b="on"/>
    </a:lastCol>
    <a:firstCol>
      <a:tcTxStyle b="on"/>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6" y="18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tags" Target="tags/tag274.xml" /><Relationship Id="rId49" Type="http://schemas.openxmlformats.org/officeDocument/2006/relationships/presProps" Target="presProps.xml" /><Relationship Id="rId5" Type="http://schemas.openxmlformats.org/officeDocument/2006/relationships/slide" Target="slides/slide3.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4740659A-2DE8-4853-AB26-67E7953AF908}" type="datetimeFigureOut">
              <a:rPr lang="zh-CN" altLang="en-US" smtClean="0"/>
              <a:t>2021/8/6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5FF2D700-7631-4D65-8A12-A4848893E0FA}" type="slidenum">
              <a:rPr lang="zh-CN" altLang="en-US" smtClean="0"/>
              <a:t>‹#›</a:t>
            </a:fld>
            <a:endParaRPr lang="zh-CN" altLang="en-US"/>
          </a:p>
        </p:txBody>
      </p:sp>
    </p:spTree>
    <p:extLst>
      <p:ext uri="{BB962C8B-B14F-4D97-AF65-F5344CB8AC3E}">
        <p14:creationId xmlns:p14="http://schemas.microsoft.com/office/powerpoint/2010/main" val="2587770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5FF2D700-7631-4D65-8A12-A4848893E0FA}" type="slidenum">
              <a:rPr lang="zh-CN" altLang="en-US" smtClean="0"/>
              <a:t>10</a:t>
            </a:fld>
            <a:endParaRPr lang="zh-CN" altLang="en-US"/>
          </a:p>
        </p:txBody>
      </p:sp>
    </p:spTree>
    <p:extLst>
      <p:ext uri="{BB962C8B-B14F-4D97-AF65-F5344CB8AC3E}">
        <p14:creationId xmlns:p14="http://schemas.microsoft.com/office/powerpoint/2010/main" val="40419940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latin typeface="黑体" panose="02010609060101010101" pitchFamily="49" charset="-122"/>
              <a:ea typeface="黑体" panose="02010609060101010101" pitchFamily="49" charset="-122"/>
            </a:endParaRPr>
          </a:p>
        </p:txBody>
      </p:sp>
      <p:sp>
        <p:nvSpPr>
          <p:cNvPr id="4" name="灯片编号占位符 3"/>
          <p:cNvSpPr>
            <a:spLocks noGrp="1"/>
          </p:cNvSpPr>
          <p:nvPr>
            <p:ph type="sldNum" sz="quarter" idx="5"/>
            <p:custDataLst>
              <p:tags r:id="rId6"/>
            </p:custDataLst>
          </p:nvPr>
        </p:nvSpPr>
        <p:spPr/>
        <p:txBody>
          <a:bodyPr/>
          <a:lstStyle/>
          <a:p>
            <a:fld id="{6BFD7C3F-2636-455A-8D34-DFE91EC1CC7B}" type="slidenum">
              <a:rPr lang="zh-CN" altLang="en-US" smtClean="0"/>
              <a:t>18</a:t>
            </a:fld>
            <a:endParaRPr lang="zh-CN" altLang="en-US"/>
          </a:p>
        </p:txBody>
      </p:sp>
    </p:spTree>
    <p:extLst>
      <p:ext uri="{BB962C8B-B14F-4D97-AF65-F5344CB8AC3E}">
        <p14:creationId xmlns:p14="http://schemas.microsoft.com/office/powerpoint/2010/main" val="122839559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5FF2D700-7631-4D65-8A12-A4848893E0FA}" type="slidenum">
              <a:rPr lang="zh-CN" altLang="en-US" smtClean="0"/>
              <a:t>20</a:t>
            </a:fld>
            <a:endParaRPr lang="zh-CN" altLang="en-US"/>
          </a:p>
        </p:txBody>
      </p:sp>
    </p:spTree>
    <p:extLst>
      <p:ext uri="{BB962C8B-B14F-4D97-AF65-F5344CB8AC3E}">
        <p14:creationId xmlns:p14="http://schemas.microsoft.com/office/powerpoint/2010/main" val="194714485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image" Target="../media/image1.png"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image" Target="../media/image2.jpeg"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4.xml" /><Relationship Id="rId10" Type="http://schemas.openxmlformats.org/officeDocument/2006/relationships/tags" Target="../tags/tag20.xml" /><Relationship Id="rId11" Type="http://schemas.openxmlformats.org/officeDocument/2006/relationships/tags" Target="../tags/tag21.xml" /><Relationship Id="rId12" Type="http://schemas.openxmlformats.org/officeDocument/2006/relationships/image" Target="../media/image1.png" /><Relationship Id="rId13" Type="http://schemas.openxmlformats.org/officeDocument/2006/relationships/tags" Target="../tags/tag22.xml" /><Relationship Id="rId14" Type="http://schemas.openxmlformats.org/officeDocument/2006/relationships/slideMaster" Target="../slideMasters/slideMaster1.xml" /><Relationship Id="rId2" Type="http://schemas.openxmlformats.org/officeDocument/2006/relationships/image" Target="../media/image3.jpeg"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image" Target="../media/image4.png" /><Relationship Id="rId8" Type="http://schemas.openxmlformats.org/officeDocument/2006/relationships/tags" Target="../tags/tag19.xml" /><Relationship Id="rId9" Type="http://schemas.openxmlformats.org/officeDocument/2006/relationships/image" Target="../media/image5.png"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A60C6B50-7488-452E-9B7D-2757D99BC76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F6A598E-E8F5-4375-8624-7439AAAF5189}"/>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78DEFED-2366-40A6-9229-8335A27079D7}"/>
              </a:ext>
            </a:extLst>
          </p:cNvPr>
          <p:cNvSpPr>
            <a:spLocks noGrp="1"/>
          </p:cNvSpPr>
          <p:nvPr>
            <p:ph type="dt" sz="half" idx="10"/>
            <p:custDataLst>
              <p:tags r:id="rId4"/>
            </p:custDataLst>
          </p:nvPr>
        </p:nvSpPr>
        <p:spPr/>
        <p:txBody>
          <a:bodyPr/>
          <a:lstStyle/>
          <a:p>
            <a:fld id="{D0D92BCD-06F2-472A-800B-E09416ECABC2}" type="datetimeFigureOut">
              <a:rPr lang="zh-CN" altLang="en-US" smtClean="0"/>
              <a:t>2021/8/6</a:t>
            </a:fld>
            <a:endParaRPr lang="zh-CN" altLang="en-US"/>
          </a:p>
        </p:txBody>
      </p:sp>
      <p:sp>
        <p:nvSpPr>
          <p:cNvPr id="5" name="页脚占位符 4">
            <a:extLst>
              <a:ext uri="{FF2B5EF4-FFF2-40B4-BE49-F238E27FC236}">
                <a16:creationId xmlns:a16="http://schemas.microsoft.com/office/drawing/2014/main" xmlns="" id="{9EAB8BFF-DE67-433C-B87C-3F6B1D42EF71}"/>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0E7A11EC-CD18-401F-99A9-EB525A9BBF47}"/>
              </a:ext>
            </a:extLst>
          </p:cNvPr>
          <p:cNvSpPr>
            <a:spLocks noGrp="1"/>
          </p:cNvSpPr>
          <p:nvPr>
            <p:ph type="sldNum" sz="quarter" idx="12"/>
            <p:custDataLst>
              <p:tags r:id="rId6"/>
            </p:custDataLst>
          </p:nvPr>
        </p:nvSpPr>
        <p:spPr/>
        <p:txBody>
          <a:bodyPr/>
          <a:lstStyle/>
          <a:p>
            <a:fld id="{E7FB6015-766A-4A4E-AA2F-60393202A786}" type="slidenum">
              <a:rPr lang="zh-CN" altLang="en-US" smtClean="0"/>
              <a:t>‹#›</a:t>
            </a:fld>
            <a:endParaRPr lang="zh-CN" altLang="en-US"/>
          </a:p>
        </p:txBody>
      </p:sp>
    </p:spTree>
    <p:extLst>
      <p:ext uri="{BB962C8B-B14F-4D97-AF65-F5344CB8AC3E}">
        <p14:creationId xmlns:p14="http://schemas.microsoft.com/office/powerpoint/2010/main" val="1418598816"/>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xmlns="" id="{9E99D223-AEEF-47C7-B5C8-608D0A99E4F6}"/>
              </a:ext>
            </a:extLst>
          </p:cNvPr>
          <p:cNvSpPr>
            <a:spLocks noGrp="1"/>
          </p:cNvSpPr>
          <p:nvPr>
            <p:ph type="dt" sz="half" idx="10"/>
            <p:custDataLst>
              <p:tags r:id="rId2"/>
            </p:custDataLst>
          </p:nvPr>
        </p:nvSpPr>
        <p:spPr/>
        <p:txBody>
          <a:bodyPr/>
          <a:lstStyle/>
          <a:p>
            <a:fld id="{D0D92BCD-06F2-472A-800B-E09416ECABC2}" type="datetimeFigureOut">
              <a:rPr lang="zh-CN" altLang="en-US" smtClean="0"/>
              <a:t>2021/8/6</a:t>
            </a:fld>
            <a:endParaRPr lang="zh-CN" altLang="en-US"/>
          </a:p>
        </p:txBody>
      </p:sp>
      <p:sp>
        <p:nvSpPr>
          <p:cNvPr id="3" name="页脚占位符 2">
            <a:extLst>
              <a:ext uri="{FF2B5EF4-FFF2-40B4-BE49-F238E27FC236}">
                <a16:creationId xmlns:a16="http://schemas.microsoft.com/office/drawing/2014/main" xmlns="" id="{BF9EBACE-43D2-406E-AB15-903550DF89F1}"/>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a16="http://schemas.microsoft.com/office/drawing/2014/main" xmlns="" id="{D2D31DD3-C350-40A8-916C-1994C70B6BD5}"/>
              </a:ext>
            </a:extLst>
          </p:cNvPr>
          <p:cNvSpPr>
            <a:spLocks noGrp="1"/>
          </p:cNvSpPr>
          <p:nvPr>
            <p:ph type="sldNum" sz="quarter" idx="12"/>
            <p:custDataLst>
              <p:tags r:id="rId4"/>
            </p:custDataLst>
          </p:nvPr>
        </p:nvSpPr>
        <p:spPr/>
        <p:txBody>
          <a:bodyPr/>
          <a:lstStyle/>
          <a:p>
            <a:fld id="{E7FB6015-766A-4A4E-AA2F-60393202A786}" type="slidenum">
              <a:rPr lang="zh-CN" altLang="en-US" smtClean="0"/>
              <a:t>‹#›</a:t>
            </a:fld>
            <a:endParaRPr lang="zh-CN" altLang="en-US"/>
          </a:p>
        </p:txBody>
      </p:sp>
    </p:spTree>
    <p:extLst>
      <p:ext uri="{BB962C8B-B14F-4D97-AF65-F5344CB8AC3E}">
        <p14:creationId xmlns:p14="http://schemas.microsoft.com/office/powerpoint/2010/main" val="122208956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5">
            <a:alphaModFix amt="35000"/>
            <a:lum/>
          </a:blip>
          <a:tile tx="0" ty="0" sx="100000" sy="100000" flip="none" algn="tl"/>
        </a:blipFill>
        <a:effectLst/>
      </p:bgPr>
    </p:bg>
    <p:spTree>
      <p:nvGrpSpPr>
        <p:cNvPr id="1" name=""/>
        <p:cNvGrpSpPr/>
        <p:nvPr>
          <p:custDataLst>
            <p:tags r:id="rId1"/>
          </p:custDataLst>
        </p:nvPr>
      </p:nvGrpSpPr>
      <p:grpSpPr>
        <a:xfrm>
          <a:off x="0" y="0"/>
          <a:ext cx="0" cy="0"/>
        </a:xfrm>
      </p:grpSpPr>
      <p:pic>
        <p:nvPicPr>
          <p:cNvPr id="7" name="图片 6" descr="徽标&#10;&#10;描述已自动生成">
            <a:extLst>
              <a:ext uri="{FF2B5EF4-FFF2-40B4-BE49-F238E27FC236}">
                <a16:creationId xmlns:a16="http://schemas.microsoft.com/office/drawing/2014/main" xmlns="" id="{F7CA75F4-70FE-4C45-AE0B-F4BC78993D05}"/>
              </a:ext>
            </a:extLst>
          </p:cNvPr>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58103" y="107295"/>
            <a:ext cx="570916" cy="607009"/>
          </a:xfrm>
          <a:prstGeom prst="rect">
            <a:avLst/>
          </a:prstGeom>
        </p:spPr>
      </p:pic>
      <p:sp>
        <p:nvSpPr>
          <p:cNvPr id="8" name="矩形 7">
            <a:extLst>
              <a:ext uri="{FF2B5EF4-FFF2-40B4-BE49-F238E27FC236}">
                <a16:creationId xmlns:a16="http://schemas.microsoft.com/office/drawing/2014/main" xmlns="" id="{5B539AEB-3720-4457-9587-966E6341EBCA}"/>
              </a:ext>
            </a:extLst>
          </p:cNvPr>
          <p:cNvSpPr/>
          <p:nvPr userDrawn="1">
            <p:custDataLst>
              <p:tags r:id="rId4"/>
            </p:custDataLst>
          </p:nvPr>
        </p:nvSpPr>
        <p:spPr>
          <a:xfrm>
            <a:off x="78504" y="63756"/>
            <a:ext cx="12024000" cy="673200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Tree>
    <p:extLst>
      <p:ext uri="{BB962C8B-B14F-4D97-AF65-F5344CB8AC3E}">
        <p14:creationId xmlns:p14="http://schemas.microsoft.com/office/powerpoint/2010/main" val="1671406381"/>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rgbClr val="C00000"/>
        </a:solidFill>
        <a:effectLst/>
      </p:bgPr>
    </p:bg>
    <p:spTree>
      <p:nvGrpSpPr>
        <p:cNvPr id="1" name=""/>
        <p:cNvGrpSpPr/>
        <p:nvPr>
          <p:custDataLst>
            <p:tags r:id="rId1"/>
          </p:custDataLst>
        </p:nvPr>
      </p:nvGrpSpPr>
      <p:grpSpPr>
        <a:xfrm>
          <a:off x="0" y="0"/>
          <a:ext cx="0" cy="0"/>
        </a:xfrm>
      </p:grpSpPr>
      <p:pic>
        <p:nvPicPr>
          <p:cNvPr id="6" name="图片 1">
            <a:extLst>
              <a:ext uri="{FF2B5EF4-FFF2-40B4-BE49-F238E27FC236}">
                <a16:creationId xmlns:a16="http://schemas.microsoft.com/office/drawing/2014/main" xmlns="" id="{57EC1F56-9727-411D-A499-ADF54061C238}"/>
              </a:ext>
            </a:extLst>
          </p:cNvPr>
          <p:cNvPicPr>
            <a:picLocks noChangeAspect="1"/>
          </p:cNvPicPr>
          <p:nvPr userDrawn="1">
            <p:custDataLst>
              <p:tags r:id="rId3"/>
            </p:custDataLst>
          </p:nvPr>
        </p:nvPicPr>
        <p:blipFill>
          <a:blip r:embed="rId2"/>
          <a:stretch>
            <a:fillRect/>
          </a:stretch>
        </p:blipFill>
        <p:spPr>
          <a:xfrm>
            <a:off x="1" y="0"/>
            <a:ext cx="12191999" cy="6934200"/>
          </a:xfrm>
          <a:prstGeom prst="rect">
            <a:avLst/>
          </a:prstGeom>
        </p:spPr>
      </p:pic>
      <p:sp>
        <p:nvSpPr>
          <p:cNvPr id="3" name="日期占位符 2">
            <a:extLst>
              <a:ext uri="{FF2B5EF4-FFF2-40B4-BE49-F238E27FC236}">
                <a16:creationId xmlns:a16="http://schemas.microsoft.com/office/drawing/2014/main" xmlns="" id="{DF068D13-0218-4304-BD7C-41F4B636FC83}"/>
              </a:ext>
            </a:extLst>
          </p:cNvPr>
          <p:cNvSpPr>
            <a:spLocks noGrp="1"/>
          </p:cNvSpPr>
          <p:nvPr>
            <p:ph type="dt" sz="half" idx="10"/>
            <p:custDataLst>
              <p:tags r:id="rId4"/>
            </p:custDataLst>
          </p:nvPr>
        </p:nvSpPr>
        <p:spPr/>
        <p:txBody>
          <a:bodyPr/>
          <a:lstStyle/>
          <a:p>
            <a:fld id="{8D0DAC2E-A6F9-42EE-8B36-DAD5817AF0EB}" type="datetimeFigureOut">
              <a:rPr lang="zh-CN" altLang="en-US" smtClean="0"/>
              <a:t>2021/8/6</a:t>
            </a:fld>
            <a:endParaRPr lang="zh-CN" altLang="en-US"/>
          </a:p>
        </p:txBody>
      </p:sp>
      <p:sp>
        <p:nvSpPr>
          <p:cNvPr id="4" name="页脚占位符 3">
            <a:extLst>
              <a:ext uri="{FF2B5EF4-FFF2-40B4-BE49-F238E27FC236}">
                <a16:creationId xmlns:a16="http://schemas.microsoft.com/office/drawing/2014/main" xmlns="" id="{CB18A737-7C2A-4435-A961-5CD99F544B18}"/>
              </a:ext>
            </a:extLst>
          </p:cNvPr>
          <p:cNvSpPr>
            <a:spLocks noGrp="1"/>
          </p:cNvSpPr>
          <p:nvPr>
            <p:ph type="ftr" sz="quarter" idx="11"/>
            <p:custDataLst>
              <p:tags r:id="rId5"/>
            </p:custDataLst>
          </p:nvPr>
        </p:nvSpPr>
        <p:spPr/>
        <p:txBody>
          <a:bodyPr/>
          <a:lstStyle/>
          <a:p>
            <a:endParaRPr lang="zh-CN" altLang="en-US"/>
          </a:p>
        </p:txBody>
      </p:sp>
      <p:sp>
        <p:nvSpPr>
          <p:cNvPr id="5" name="灯片编号占位符 4">
            <a:extLst>
              <a:ext uri="{FF2B5EF4-FFF2-40B4-BE49-F238E27FC236}">
                <a16:creationId xmlns:a16="http://schemas.microsoft.com/office/drawing/2014/main" xmlns="" id="{00434B1A-0C90-44B5-BCD0-BE78F44BBB69}"/>
              </a:ext>
            </a:extLst>
          </p:cNvPr>
          <p:cNvSpPr>
            <a:spLocks noGrp="1"/>
          </p:cNvSpPr>
          <p:nvPr>
            <p:ph type="sldNum" sz="quarter" idx="12"/>
            <p:custDataLst>
              <p:tags r:id="rId6"/>
            </p:custDataLst>
          </p:nvPr>
        </p:nvSpPr>
        <p:spPr/>
        <p:txBody>
          <a:bodyPr/>
          <a:lstStyle/>
          <a:p>
            <a:fld id="{5F9CBDC1-1E83-4011-A2BE-6F0F60F4137C}" type="slidenum">
              <a:rPr lang="zh-CN" altLang="en-US" smtClean="0"/>
              <a:t>‹#›</a:t>
            </a:fld>
            <a:endParaRPr lang="zh-CN" altLang="en-US"/>
          </a:p>
        </p:txBody>
      </p:sp>
      <p:pic>
        <p:nvPicPr>
          <p:cNvPr id="7" name="图片 6" descr="卡通人物&#10;&#10;中度可信度描述已自动生成">
            <a:extLst>
              <a:ext uri="{FF2B5EF4-FFF2-40B4-BE49-F238E27FC236}">
                <a16:creationId xmlns:a16="http://schemas.microsoft.com/office/drawing/2014/main" xmlns="" id="{2ABA6903-DAA9-42D5-8D1B-3350743C1EA6}"/>
              </a:ext>
            </a:extLst>
          </p:cNvPr>
          <p:cNvPicPr>
            <a:picLocks noChangeAspect="1"/>
          </p:cNvPicPr>
          <p:nvPr userDrawn="1">
            <p:custDataLst>
              <p:tags r:id="rId8"/>
            </p:custDataLst>
          </p:nvPr>
        </p:nvPicPr>
        <p:blipFill>
          <a:blip r:embed="rId7">
            <a:extLst>
              <a:ext uri="{28A0092B-C50C-407E-A947-70E740481C1C}">
                <a14:useLocalDpi xmlns:a14="http://schemas.microsoft.com/office/drawing/2010/main" val="0"/>
              </a:ext>
            </a:extLst>
          </a:blip>
          <a:srcRect l="26677" t="60281" r="16814"/>
          <a:stretch>
            <a:fillRect/>
          </a:stretch>
        </p:blipFill>
        <p:spPr>
          <a:xfrm rot="10800000">
            <a:off x="-2" y="4912961"/>
            <a:ext cx="12192001" cy="2021237"/>
          </a:xfrm>
          <a:prstGeom prst="rect">
            <a:avLst/>
          </a:prstGeom>
        </p:spPr>
      </p:pic>
      <p:pic>
        <p:nvPicPr>
          <p:cNvPr id="8" name="图片 7" descr="图片包含 建筑, 男人, 站, 旧&#10;&#10;描述已自动生成">
            <a:extLst>
              <a:ext uri="{FF2B5EF4-FFF2-40B4-BE49-F238E27FC236}">
                <a16:creationId xmlns:a16="http://schemas.microsoft.com/office/drawing/2014/main" xmlns="" id="{7950BCAD-9C6E-4B57-A68E-161B20B6C07A}"/>
              </a:ext>
            </a:extLst>
          </p:cNvPr>
          <p:cNvPicPr>
            <a:picLocks noChangeAspect="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a:xfrm flipH="1">
            <a:off x="7697012" y="3905571"/>
            <a:ext cx="4494987" cy="3029919"/>
          </a:xfrm>
          <a:prstGeom prst="rect">
            <a:avLst/>
          </a:prstGeom>
        </p:spPr>
      </p:pic>
      <p:sp>
        <p:nvSpPr>
          <p:cNvPr id="10" name="矩形 9">
            <a:extLst>
              <a:ext uri="{FF2B5EF4-FFF2-40B4-BE49-F238E27FC236}">
                <a16:creationId xmlns:a16="http://schemas.microsoft.com/office/drawing/2014/main" xmlns="" id="{41C5DE4C-0807-42D8-9EE3-2947D60E2AA1}"/>
              </a:ext>
            </a:extLst>
          </p:cNvPr>
          <p:cNvSpPr/>
          <p:nvPr userDrawn="1">
            <p:custDataLst>
              <p:tags r:id="rId11"/>
            </p:custDataLst>
          </p:nvPr>
        </p:nvSpPr>
        <p:spPr>
          <a:xfrm>
            <a:off x="78504" y="63756"/>
            <a:ext cx="12024000" cy="6732000"/>
          </a:xfrm>
          <a:prstGeom prst="rect">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pic>
        <p:nvPicPr>
          <p:cNvPr id="12" name="图片 11" descr="徽标&#10;&#10;描述已自动生成">
            <a:extLst>
              <a:ext uri="{FF2B5EF4-FFF2-40B4-BE49-F238E27FC236}">
                <a16:creationId xmlns:a16="http://schemas.microsoft.com/office/drawing/2014/main" xmlns="" id="{7D7DC8A4-147B-496F-B793-F177D92F9052}"/>
              </a:ext>
            </a:extLst>
          </p:cNvPr>
          <p:cNvPicPr>
            <a:picLocks noChangeAspect="1"/>
          </p:cNvPicPr>
          <p:nvPr userDrawn="1">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58103" y="107295"/>
            <a:ext cx="570916" cy="607009"/>
          </a:xfrm>
          <a:prstGeom prst="rect">
            <a:avLst/>
          </a:prstGeom>
        </p:spPr>
      </p:pic>
    </p:spTree>
    <p:extLst>
      <p:ext uri="{BB962C8B-B14F-4D97-AF65-F5344CB8AC3E}">
        <p14:creationId xmlns:p14="http://schemas.microsoft.com/office/powerpoint/2010/main" val="17489382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5"/>
          </p:custDataLst>
        </p:nvPr>
      </p:nvGrpSpPr>
      <p:grpSpPr>
        <a:xfrm>
          <a:off x="0" y="0"/>
          <a:ext cx="0" cy="0"/>
        </a:xfrm>
      </p:grpSpPr>
      <p:sp>
        <p:nvSpPr>
          <p:cNvPr id="2" name="标题占位符 1">
            <a:extLst>
              <a:ext uri="{FF2B5EF4-FFF2-40B4-BE49-F238E27FC236}">
                <a16:creationId xmlns:a16="http://schemas.microsoft.com/office/drawing/2014/main" xmlns="" id="{96BCE071-32F3-4B18-8C43-F854E1386E18}"/>
              </a:ext>
            </a:extLst>
          </p:cNvPr>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39D9B32-9A1C-4D7F-A0F6-BEC2D5C1480F}"/>
              </a:ext>
            </a:extLst>
          </p:cNvPr>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0BC9831-CD24-46AA-BD54-DE90165474F0}"/>
              </a:ext>
            </a:extLst>
          </p:cNvPr>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D92BCD-06F2-472A-800B-E09416ECABC2}" type="datetimeFigureOut">
              <a:rPr lang="zh-CN" altLang="en-US" smtClean="0"/>
              <a:t>2021/8/6</a:t>
            </a:fld>
            <a:endParaRPr lang="zh-CN" altLang="en-US"/>
          </a:p>
        </p:txBody>
      </p:sp>
      <p:sp>
        <p:nvSpPr>
          <p:cNvPr id="5" name="页脚占位符 4">
            <a:extLst>
              <a:ext uri="{FF2B5EF4-FFF2-40B4-BE49-F238E27FC236}">
                <a16:creationId xmlns:a16="http://schemas.microsoft.com/office/drawing/2014/main" xmlns="" id="{AEF77345-664A-49B9-A863-87A639461A0F}"/>
              </a:ext>
            </a:extLst>
          </p:cNvPr>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3328AF7-D3B9-44B9-A9C4-843C342D0DC8}"/>
              </a:ext>
            </a:extLst>
          </p:cNvPr>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B6015-766A-4A4E-AA2F-60393202A786}" type="slidenum">
              <a:rPr lang="zh-CN" altLang="en-US" smtClean="0"/>
              <a:t>‹#›</a:t>
            </a:fld>
            <a:endParaRPr lang="zh-CN" altLang="en-US"/>
          </a:p>
        </p:txBody>
      </p:sp>
    </p:spTree>
    <p:extLst>
      <p:ext uri="{BB962C8B-B14F-4D97-AF65-F5344CB8AC3E}">
        <p14:creationId xmlns:p14="http://schemas.microsoft.com/office/powerpoint/2010/main" val="3429947442"/>
      </p:ext>
    </p:extLst>
  </p:cSld>
  <p:clrMap bg1="lt1" tx1="dk1" bg2="lt2" tx2="dk2" accent1="accent1" accent2="accent2" accent3="accent3" accent4="accent4" accent5="accent5" accent6="accent6" hlink="hlink" folHlink="folHlink"/>
  <p:sldLayoutIdLst>
    <p:sldLayoutId id="2147483650" r:id="rId1"/>
    <p:sldLayoutId id="2147483655" r:id="rId2"/>
    <p:sldLayoutId id="2147483649" r:id="rId3"/>
    <p:sldLayoutId id="2147483656"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image" Target="../media/image6.jpeg" /><Relationship Id="rId5" Type="http://schemas.openxmlformats.org/officeDocument/2006/relationships/tags" Target="../tags/tag38.xml" /><Relationship Id="rId6" Type="http://schemas.openxmlformats.org/officeDocument/2006/relationships/tags" Target="../tags/tag3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77.xml" /><Relationship Id="rId4" Type="http://schemas.openxmlformats.org/officeDocument/2006/relationships/image" Target="../media/image13.jpe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14.gif"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image" Target="../media/image15.png" /><Relationship Id="rId7" Type="http://schemas.openxmlformats.org/officeDocument/2006/relationships/tags" Target="../tags/tag9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image" Target="../media/image16.png" /><Relationship Id="rId5" Type="http://schemas.openxmlformats.org/officeDocument/2006/relationships/tags" Target="../tags/tag96.xml" /><Relationship Id="rId6" Type="http://schemas.openxmlformats.org/officeDocument/2006/relationships/image" Target="../media/image17.png" /><Relationship Id="rId7" Type="http://schemas.openxmlformats.org/officeDocument/2006/relationships/tags" Target="../tags/tag97.xml" /><Relationship Id="rId8" Type="http://schemas.openxmlformats.org/officeDocument/2006/relationships/tags" Target="../tags/tag9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04.xml" /><Relationship Id="rId3" Type="http://schemas.openxmlformats.org/officeDocument/2006/relationships/image" Target="../media/image18.jpeg" /><Relationship Id="rId4" Type="http://schemas.openxmlformats.org/officeDocument/2006/relationships/tags" Target="../tags/tag105.xml" /><Relationship Id="rId5" Type="http://schemas.openxmlformats.org/officeDocument/2006/relationships/tags" Target="../tags/tag10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image" Target="../media/image19.png" /><Relationship Id="rId9" Type="http://schemas.openxmlformats.org/officeDocument/2006/relationships/tags" Target="../tags/tag1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4.xml" /><Relationship Id="rId3" Type="http://schemas.openxmlformats.org/officeDocument/2006/relationships/image" Target="../media/image20.jpeg"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image" Target="../media/image21.jpeg" /><Relationship Id="rId7" Type="http://schemas.openxmlformats.org/officeDocument/2006/relationships/tags" Target="../tags/tag117.xml" /><Relationship Id="rId8" Type="http://schemas.openxmlformats.org/officeDocument/2006/relationships/tags" Target="../tags/tag1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42.xml" /><Relationship Id="rId11" Type="http://schemas.openxmlformats.org/officeDocument/2006/relationships/image" Target="../media/image23.jpeg" /><Relationship Id="rId12" Type="http://schemas.openxmlformats.org/officeDocument/2006/relationships/tags" Target="../tags/tag143.xml" /><Relationship Id="rId13" Type="http://schemas.openxmlformats.org/officeDocument/2006/relationships/image" Target="../media/image24.jpeg" /><Relationship Id="rId14" Type="http://schemas.openxmlformats.org/officeDocument/2006/relationships/tags" Target="../tags/tag144.xml" /><Relationship Id="rId15" Type="http://schemas.openxmlformats.org/officeDocument/2006/relationships/image" Target="../media/image25.jpeg" /><Relationship Id="rId16" Type="http://schemas.openxmlformats.org/officeDocument/2006/relationships/tags" Target="../tags/tag145.xml" /><Relationship Id="rId17" Type="http://schemas.openxmlformats.org/officeDocument/2006/relationships/tags" Target="../tags/tag146.xml" /><Relationship Id="rId2" Type="http://schemas.openxmlformats.org/officeDocument/2006/relationships/notesSlide" Target="../notesSlides/notesSlide3.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image" Target="../media/image2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image" Target="../media/image26.jpeg"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image" Target="../media/image27.jpeg" /><Relationship Id="rId8" Type="http://schemas.openxmlformats.org/officeDocument/2006/relationships/tags" Target="../tags/tag15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61.xml" /><Relationship Id="rId3" Type="http://schemas.openxmlformats.org/officeDocument/2006/relationships/image" Target="../media/image28.jpeg"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image" Target="../media/image29.jpeg" /><Relationship Id="rId7" Type="http://schemas.openxmlformats.org/officeDocument/2006/relationships/tags" Target="../tags/tag164.xml" /><Relationship Id="rId8" Type="http://schemas.openxmlformats.org/officeDocument/2006/relationships/tags" Target="../tags/tag16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image" Target="../media/image30.jpeg" /><Relationship Id="rId9" Type="http://schemas.openxmlformats.org/officeDocument/2006/relationships/tags" Target="../tags/tag17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9.xml" /><Relationship Id="rId3" Type="http://schemas.openxmlformats.org/officeDocument/2006/relationships/image" Target="../media/image31.jpe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image" Target="../media/image32.jpeg" /><Relationship Id="rId7" Type="http://schemas.openxmlformats.org/officeDocument/2006/relationships/tags" Target="../tags/tag182.xml" /><Relationship Id="rId8" Type="http://schemas.openxmlformats.org/officeDocument/2006/relationships/tags" Target="../tags/tag18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9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ags" Target="../tags/tag190.xml" /><Relationship Id="rId9" Type="http://schemas.openxmlformats.org/officeDocument/2006/relationships/tags" Target="../tags/tag19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image" Target="../media/image7.jpeg" /><Relationship Id="rId5" Type="http://schemas.openxmlformats.org/officeDocument/2006/relationships/tags" Target="../tags/tag45.xml" /><Relationship Id="rId6" Type="http://schemas.openxmlformats.org/officeDocument/2006/relationships/tags" Target="../tags/tag4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06.xml" /><Relationship Id="rId11" Type="http://schemas.openxmlformats.org/officeDocument/2006/relationships/image" Target="../media/image33.jpeg" /><Relationship Id="rId12" Type="http://schemas.openxmlformats.org/officeDocument/2006/relationships/tags" Target="../tags/tag207.xml" /><Relationship Id="rId13" Type="http://schemas.openxmlformats.org/officeDocument/2006/relationships/tags" Target="../tags/tag208.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image" Target="../media/image34.jpeg" /><Relationship Id="rId7" Type="http://schemas.openxmlformats.org/officeDocument/2006/relationships/tags" Target="../tags/tag21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image" Target="../media/image34.jpeg" /><Relationship Id="rId7" Type="http://schemas.openxmlformats.org/officeDocument/2006/relationships/tags" Target="../tags/tag22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image" Target="../media/image34.jpeg" /><Relationship Id="rId8" Type="http://schemas.openxmlformats.org/officeDocument/2006/relationships/tags" Target="../tags/tag22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image" Target="../media/image34.jpeg" /><Relationship Id="rId7" Type="http://schemas.openxmlformats.org/officeDocument/2006/relationships/tags" Target="../tags/tag23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image" Target="../media/image34.jpeg" /><Relationship Id="rId7" Type="http://schemas.openxmlformats.org/officeDocument/2006/relationships/tags" Target="../tags/tag23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image" Target="../media/image34.jpeg" /><Relationship Id="rId7" Type="http://schemas.openxmlformats.org/officeDocument/2006/relationships/tags" Target="../tags/tag24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media/image35.jpeg"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image" Target="../media/image36.jpeg" /><Relationship Id="rId5" Type="http://schemas.openxmlformats.org/officeDocument/2006/relationships/tags" Target="../tags/tag250.xml" /><Relationship Id="rId6" Type="http://schemas.openxmlformats.org/officeDocument/2006/relationships/tags" Target="../tags/tag25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image" Target="../media/image8.jpeg" /><Relationship Id="rId5" Type="http://schemas.openxmlformats.org/officeDocument/2006/relationships/tags" Target="../tags/tag49.xml" /><Relationship Id="rId6" Type="http://schemas.openxmlformats.org/officeDocument/2006/relationships/tags" Target="../tags/tag5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55.xml" /><Relationship Id="rId3" Type="http://schemas.openxmlformats.org/officeDocument/2006/relationships/image" Target="../media/image37.jpeg" /><Relationship Id="rId4" Type="http://schemas.openxmlformats.org/officeDocument/2006/relationships/tags" Target="../tags/tag25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0.xml" /><Relationship Id="rId3" Type="http://schemas.openxmlformats.org/officeDocument/2006/relationships/tags" Target="../tags/tag26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72.xml" /><Relationship Id="rId11" Type="http://schemas.openxmlformats.org/officeDocument/2006/relationships/tags" Target="../tags/tag273.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image" Target="../media/image6.jpeg"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image" Target="../media/image9.jpeg" /><Relationship Id="rId5" Type="http://schemas.openxmlformats.org/officeDocument/2006/relationships/tags" Target="../tags/tag53.xml" /><Relationship Id="rId6" Type="http://schemas.openxmlformats.org/officeDocument/2006/relationships/tags" Target="../tags/tag5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image" Target="../media/image10.jpeg" /><Relationship Id="rId6" Type="http://schemas.openxmlformats.org/officeDocument/2006/relationships/tags" Target="../tags/tag58.xml" /><Relationship Id="rId7" Type="http://schemas.openxmlformats.org/officeDocument/2006/relationships/tags" Target="../tags/tag5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72.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image" Target="../media/image11.jpeg" /><Relationship Id="rId6" Type="http://schemas.openxmlformats.org/officeDocument/2006/relationships/tags" Target="../tags/tag69.xml" /><Relationship Id="rId7" Type="http://schemas.openxmlformats.org/officeDocument/2006/relationships/tags" Target="../tags/tag70.xml" /><Relationship Id="rId8" Type="http://schemas.openxmlformats.org/officeDocument/2006/relationships/image" Target="../media/image12.jpeg" /><Relationship Id="rId9"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AutoShape 2">
            <a:extLst>
              <a:ext uri="{FF2B5EF4-FFF2-40B4-BE49-F238E27FC236}">
                <a16:creationId xmlns:a16="http://schemas.microsoft.com/office/drawing/2014/main" xmlns="" id="{DB104D99-1164-4C79-A335-BA5C239C0D91}"/>
              </a:ext>
            </a:extLst>
          </p:cNvPr>
          <p:cNvSpPr>
            <a:spLocks noChangeAspect="1" noChangeArrowheads="1"/>
          </p:cNvSpPr>
          <p:nvPr>
            <p:custDataLst>
              <p:tags r:id="rId3"/>
            </p:custDataLst>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 name="图片 9">
            <a:extLst>
              <a:ext uri="{FF2B5EF4-FFF2-40B4-BE49-F238E27FC236}">
                <a16:creationId xmlns:a16="http://schemas.microsoft.com/office/drawing/2014/main" xmlns="" id="{323CF3EF-8C71-448C-A059-FF79D9F2A430}"/>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6087" y="-1"/>
            <a:ext cx="12238087" cy="6858001"/>
          </a:xfrm>
          <a:prstGeom prst="rect">
            <a:avLst/>
          </a:prstGeom>
        </p:spPr>
      </p:pic>
      <p:sp>
        <p:nvSpPr>
          <p:cNvPr id="11" name="文本框 10">
            <a:extLst>
              <a:ext uri="{FF2B5EF4-FFF2-40B4-BE49-F238E27FC236}">
                <a16:creationId xmlns:a16="http://schemas.microsoft.com/office/drawing/2014/main" xmlns="" id="{710BCBCA-4427-4B33-9A7F-9B4C9E117B8E}"/>
              </a:ext>
            </a:extLst>
          </p:cNvPr>
          <p:cNvSpPr txBox="1"/>
          <p:nvPr>
            <p:custDataLst>
              <p:tags r:id="rId6"/>
            </p:custDataLst>
          </p:nvPr>
        </p:nvSpPr>
        <p:spPr>
          <a:xfrm>
            <a:off x="132735" y="4350774"/>
            <a:ext cx="4616246" cy="2300748"/>
          </a:xfrm>
          <a:prstGeom prst="rect">
            <a:avLst/>
          </a:prstGeom>
          <a:solidFill>
            <a:srgbClr val="AF0600"/>
          </a:solidFill>
          <a:ln w="9525">
            <a:noFill/>
          </a:ln>
        </p:spPr>
        <p:txBody>
          <a:bodyPr vert="horz" wrap="square" anchor="ctr" anchorCtr="1">
            <a:normAutofit/>
          </a:bodyPr>
          <a:lstStyle/>
          <a:p>
            <a:pPr algn="ctr">
              <a:lnSpc>
                <a:spcPct val="200000"/>
              </a:lnSpc>
            </a:pP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部编版选择性必修上册</a:t>
            </a:r>
            <a:endParaRPr lang="en-US" altLang="zh-CN"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endParaRPr>
          </a:p>
          <a:p>
            <a:pPr algn="ctr">
              <a:lnSpc>
                <a:spcPct val="200000"/>
              </a:lnSpc>
            </a:pP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第一单元第</a:t>
            </a:r>
            <a:r>
              <a:rPr lang="en-US" altLang="zh-CN"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3</a:t>
            </a: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课</a:t>
            </a:r>
          </a:p>
        </p:txBody>
      </p:sp>
    </p:spTree>
    <p:extLst>
      <p:ext uri="{BB962C8B-B14F-4D97-AF65-F5344CB8AC3E}">
        <p14:creationId xmlns:p14="http://schemas.microsoft.com/office/powerpoint/2010/main" val="3169812269"/>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 name="图片 2">
            <a:extLst>
              <a:ext uri="{FF2B5EF4-FFF2-40B4-BE49-F238E27FC236}">
                <a16:creationId xmlns:a16="http://schemas.microsoft.com/office/drawing/2014/main" xmlns="" id="{9CB6C18A-C12B-479B-9343-2EDC8839E68D}"/>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7056924" y="993509"/>
            <a:ext cx="4964442" cy="5065987"/>
          </a:xfrm>
          <a:prstGeom prst="rect">
            <a:avLst/>
          </a:prstGeom>
        </p:spPr>
      </p:pic>
      <p:sp>
        <p:nvSpPr>
          <p:cNvPr id="4" name="文本框 3">
            <a:extLst>
              <a:ext uri="{FF2B5EF4-FFF2-40B4-BE49-F238E27FC236}">
                <a16:creationId xmlns:a16="http://schemas.microsoft.com/office/drawing/2014/main" xmlns="" id="{3DC8C6FA-3418-4277-A22E-3C97613CB250}"/>
              </a:ext>
            </a:extLst>
          </p:cNvPr>
          <p:cNvSpPr txBox="1"/>
          <p:nvPr>
            <p:custDataLst>
              <p:tags r:id="rId6"/>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文体知识</a:t>
            </a:r>
          </a:p>
        </p:txBody>
      </p:sp>
      <p:sp>
        <p:nvSpPr>
          <p:cNvPr id="5" name="内容占位符 2">
            <a:extLst>
              <a:ext uri="{FF2B5EF4-FFF2-40B4-BE49-F238E27FC236}">
                <a16:creationId xmlns:a16="http://schemas.microsoft.com/office/drawing/2014/main" xmlns="" id="{CD68C74E-89E5-4AD5-8FCD-12331BC9D2BA}"/>
              </a:ext>
            </a:extLst>
          </p:cNvPr>
          <p:cNvSpPr txBox="1"/>
          <p:nvPr>
            <p:custDataLst>
              <p:tags r:id="rId7"/>
            </p:custDataLst>
          </p:nvPr>
        </p:nvSpPr>
        <p:spPr>
          <a:xfrm>
            <a:off x="467361" y="993509"/>
            <a:ext cx="6274404" cy="586449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20000"/>
              </a:lnSpc>
              <a:buNone/>
            </a:pPr>
            <a:r>
              <a:rPr lang="zh-CN" altLang="en-US" b="1">
                <a:latin typeface="微软雅黑" panose="020b0503020204020204" pitchFamily="34" charset="-122"/>
                <a:ea typeface="微软雅黑" panose="020b0503020204020204" pitchFamily="34" charset="-122"/>
              </a:rPr>
              <a:t>用来报道特定人物的一种新闻体裁。以写人物的思想和事迹为主的通讯。一般有一个或几个中心人物。人物通讯的关键是</a:t>
            </a:r>
            <a:r>
              <a:rPr lang="zh-CN" altLang="en-US" b="1">
                <a:solidFill>
                  <a:srgbClr val="C00000"/>
                </a:solidFill>
                <a:latin typeface="微软雅黑" panose="020b0503020204020204" pitchFamily="34" charset="-122"/>
                <a:ea typeface="微软雅黑" panose="020b0503020204020204" pitchFamily="34" charset="-122"/>
              </a:rPr>
              <a:t>抓住人物的特点，揭示出具有鲜明个性特征的人物的情怀和思想境界。</a:t>
            </a:r>
            <a:r>
              <a:rPr lang="zh-CN" altLang="en-US" b="1">
                <a:latin typeface="微软雅黑" panose="020b0503020204020204" pitchFamily="34" charset="-122"/>
                <a:ea typeface="微软雅黑" panose="020b0503020204020204" pitchFamily="34" charset="-122"/>
              </a:rPr>
              <a:t>要求写作中既见事，又见人，通过典型事例表现人物的精神风貌。</a:t>
            </a:r>
            <a:endParaRPr lang="en-US" altLang="zh-CN" b="1">
              <a:latin typeface="微软雅黑" panose="020b0503020204020204" pitchFamily="34" charset="-122"/>
              <a:ea typeface="微软雅黑" panose="020b0503020204020204" pitchFamily="34" charset="-122"/>
            </a:endParaRPr>
          </a:p>
          <a:p>
            <a:pPr marL="0" indent="457200">
              <a:lnSpc>
                <a:spcPct val="120000"/>
              </a:lnSpc>
              <a:buNone/>
            </a:pPr>
            <a:r>
              <a:rPr lang="zh-CN" altLang="zh-CN" b="1">
                <a:solidFill>
                  <a:srgbClr val="C00000"/>
                </a:solidFill>
                <a:latin typeface="微软雅黑" panose="020b0503020204020204" pitchFamily="34" charset="-122"/>
                <a:ea typeface="微软雅黑" panose="020b0503020204020204" pitchFamily="34" charset="-122"/>
              </a:rPr>
              <a:t>特点：</a:t>
            </a:r>
            <a:r>
              <a:rPr lang="zh-CN" altLang="en-US" b="1">
                <a:latin typeface="微软雅黑" panose="020b0503020204020204" pitchFamily="34" charset="-122"/>
                <a:ea typeface="微软雅黑" panose="020b0503020204020204" pitchFamily="34" charset="-122"/>
              </a:rPr>
              <a:t>①</a:t>
            </a:r>
            <a:r>
              <a:rPr lang="zh-CN" altLang="zh-CN" b="1">
                <a:latin typeface="微软雅黑" panose="020b0503020204020204" pitchFamily="34" charset="-122"/>
                <a:ea typeface="微软雅黑" panose="020b0503020204020204" pitchFamily="34" charset="-122"/>
              </a:rPr>
              <a:t>严格的真实性；</a:t>
            </a:r>
            <a:r>
              <a:rPr lang="zh-CN" altLang="en-US" b="1">
                <a:latin typeface="微软雅黑" panose="020b0503020204020204" pitchFamily="34" charset="-122"/>
                <a:ea typeface="微软雅黑" panose="020b0503020204020204" pitchFamily="34" charset="-122"/>
              </a:rPr>
              <a:t>②</a:t>
            </a:r>
            <a:r>
              <a:rPr lang="zh-CN" altLang="zh-CN" b="1">
                <a:latin typeface="微软雅黑" panose="020b0503020204020204" pitchFamily="34" charset="-122"/>
                <a:ea typeface="微软雅黑" panose="020b0503020204020204" pitchFamily="34" charset="-122"/>
              </a:rPr>
              <a:t>报道的客观性；</a:t>
            </a:r>
            <a:r>
              <a:rPr lang="zh-CN" altLang="en-US" b="1">
                <a:latin typeface="微软雅黑" panose="020b0503020204020204" pitchFamily="34" charset="-122"/>
                <a:ea typeface="微软雅黑" panose="020b0503020204020204" pitchFamily="34" charset="-122"/>
              </a:rPr>
              <a:t>③</a:t>
            </a:r>
            <a:r>
              <a:rPr lang="zh-CN" altLang="zh-CN" b="1">
                <a:latin typeface="微软雅黑" panose="020b0503020204020204" pitchFamily="34" charset="-122"/>
                <a:ea typeface="微软雅黑" panose="020b0503020204020204" pitchFamily="34" charset="-122"/>
              </a:rPr>
              <a:t>较弱的时间性（相对新闻消息</a:t>
            </a:r>
            <a:r>
              <a:rPr lang="zh-CN" altLang="en-US" b="1">
                <a:latin typeface="微软雅黑" panose="020b0503020204020204" pitchFamily="34" charset="-122"/>
                <a:ea typeface="微软雅黑" panose="020b0503020204020204" pitchFamily="34" charset="-122"/>
              </a:rPr>
              <a:t>而</a:t>
            </a:r>
            <a:r>
              <a:rPr lang="zh-CN" altLang="zh-CN" b="1">
                <a:latin typeface="微软雅黑" panose="020b0503020204020204" pitchFamily="34" charset="-122"/>
                <a:ea typeface="微软雅黑" panose="020b0503020204020204" pitchFamily="34" charset="-122"/>
              </a:rPr>
              <a:t>言）；</a:t>
            </a:r>
            <a:r>
              <a:rPr lang="zh-CN" altLang="en-US" b="1">
                <a:latin typeface="微软雅黑" panose="020b0503020204020204" pitchFamily="34" charset="-122"/>
                <a:ea typeface="微软雅黑" panose="020b0503020204020204" pitchFamily="34" charset="-122"/>
              </a:rPr>
              <a:t>④</a:t>
            </a:r>
            <a:r>
              <a:rPr lang="zh-CN" altLang="zh-CN" b="1">
                <a:latin typeface="微软雅黑" panose="020b0503020204020204" pitchFamily="34" charset="-122"/>
                <a:ea typeface="微软雅黑" panose="020b0503020204020204" pitchFamily="34" charset="-122"/>
              </a:rPr>
              <a:t>描写的形象性；</a:t>
            </a:r>
            <a:r>
              <a:rPr lang="zh-CN" altLang="en-US" b="1">
                <a:latin typeface="微软雅黑" panose="020b0503020204020204" pitchFamily="34" charset="-122"/>
                <a:ea typeface="微软雅黑" panose="020b0503020204020204" pitchFamily="34" charset="-122"/>
              </a:rPr>
              <a:t>⑤</a:t>
            </a:r>
            <a:r>
              <a:rPr lang="zh-CN" altLang="zh-CN" b="1">
                <a:latin typeface="微软雅黑" panose="020b0503020204020204" pitchFamily="34" charset="-122"/>
                <a:ea typeface="微软雅黑" panose="020b0503020204020204" pitchFamily="34" charset="-122"/>
              </a:rPr>
              <a:t>较浓的议论色彩。</a:t>
            </a:r>
          </a:p>
        </p:txBody>
      </p:sp>
      <p:sp>
        <p:nvSpPr>
          <p:cNvPr id="6" name="矩形 5">
            <a:extLst>
              <a:ext uri="{FF2B5EF4-FFF2-40B4-BE49-F238E27FC236}">
                <a16:creationId xmlns:a16="http://schemas.microsoft.com/office/drawing/2014/main" xmlns="" id="{903AC71A-A5C3-4F30-92E2-04DB15557944}"/>
              </a:ext>
            </a:extLst>
          </p:cNvPr>
          <p:cNvSpPr/>
          <p:nvPr>
            <p:custDataLst>
              <p:tags r:id="rId8"/>
            </p:custDataLst>
          </p:nvPr>
        </p:nvSpPr>
        <p:spPr>
          <a:xfrm>
            <a:off x="4546170" y="248151"/>
            <a:ext cx="3099661" cy="584775"/>
          </a:xfrm>
          <a:prstGeom prst="rect">
            <a:avLst/>
          </a:prstGeom>
          <a:solidFill>
            <a:srgbClr val="C00000"/>
          </a:solidFill>
        </p:spPr>
        <p:txBody>
          <a:bodyPr wrap="square" anchor="ctr" anchorCtr="0">
            <a:spAutoFit/>
          </a:bodyPr>
          <a:lstStyle/>
          <a:p>
            <a:pPr algn="dist"/>
            <a:r>
              <a:rPr lang="zh-CN" altLang="en-US" sz="3200">
                <a:solidFill>
                  <a:schemeClr val="bg1"/>
                </a:solidFill>
                <a:latin typeface="微软雅黑" panose="020b0503020204020204" pitchFamily="34" charset="-122"/>
                <a:ea typeface="微软雅黑" panose="020b0503020204020204" pitchFamily="34" charset="-122"/>
              </a:rPr>
              <a:t>人物通讯</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2103FCE2-FC6C-4D19-A8AC-61F511F00717}"/>
              </a:ext>
            </a:extLst>
          </p:cNvPr>
          <p:cNvSpPr/>
          <p:nvPr>
            <p:custDataLst>
              <p:tags r:id="rId9"/>
            </p:custDataLst>
          </p:nvPr>
        </p:nvSpPr>
        <p:spPr>
          <a:xfrm>
            <a:off x="7056924" y="2941857"/>
            <a:ext cx="4964442" cy="3667992"/>
          </a:xfrm>
          <a:prstGeom prst="rect">
            <a:avLst/>
          </a:prstGeom>
          <a:solidFill>
            <a:srgbClr val="C00000"/>
          </a:solidFill>
        </p:spPr>
        <p:txBody>
          <a:bodyPr vert="horz" wrap="square" lIns="91440" tIns="45720" rIns="91440" bIns="45720" rtlCol="0">
            <a:spAutoFit/>
          </a:bodyPr>
          <a:lstStyle/>
          <a:p>
            <a:pPr>
              <a:lnSpc>
                <a:spcPct val="120000"/>
              </a:lnSpc>
            </a:pPr>
            <a:r>
              <a:rPr lang="zh-CN" altLang="en-US" sz="2800">
                <a:solidFill>
                  <a:schemeClr val="bg1"/>
                </a:solidFill>
                <a:latin typeface="微软雅黑" panose="020b0503020204020204" pitchFamily="34" charset="-122"/>
                <a:ea typeface="微软雅黑" panose="020b0503020204020204" pitchFamily="34" charset="-122"/>
              </a:rPr>
              <a:t>常见写法：</a:t>
            </a:r>
            <a:endParaRPr lang="en-US" altLang="zh-CN" sz="280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800">
                <a:solidFill>
                  <a:schemeClr val="bg1"/>
                </a:solidFill>
                <a:latin typeface="微软雅黑" panose="020b0503020204020204" pitchFamily="34" charset="-122"/>
                <a:ea typeface="微软雅黑" panose="020b0503020204020204" pitchFamily="34" charset="-122"/>
              </a:rPr>
              <a:t>①通过矛盾冲突表现人物的思想境界；</a:t>
            </a:r>
            <a:endParaRPr lang="en-US" altLang="zh-CN" sz="280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800">
                <a:solidFill>
                  <a:schemeClr val="bg1"/>
                </a:solidFill>
                <a:latin typeface="微软雅黑" panose="020b0503020204020204" pitchFamily="34" charset="-122"/>
                <a:ea typeface="微软雅黑" panose="020b0503020204020204" pitchFamily="34" charset="-122"/>
              </a:rPr>
              <a:t>②通过人物的行动、对话等表现人物活生生的性格特征；</a:t>
            </a:r>
            <a:endParaRPr lang="en-US" altLang="zh-CN" sz="280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2800">
                <a:solidFill>
                  <a:schemeClr val="bg1"/>
                </a:solidFill>
                <a:latin typeface="微软雅黑" panose="020b0503020204020204" pitchFamily="34" charset="-122"/>
                <a:ea typeface="微软雅黑" panose="020b0503020204020204" pitchFamily="34" charset="-122"/>
              </a:rPr>
              <a:t>③通过细节描写、心理刻画等展示人物的内心世界。</a:t>
            </a:r>
          </a:p>
        </p:txBody>
      </p:sp>
    </p:spTree>
    <p:extLst>
      <p:ext uri="{BB962C8B-B14F-4D97-AF65-F5344CB8AC3E}">
        <p14:creationId xmlns:p14="http://schemas.microsoft.com/office/powerpoint/2010/main" val="37287480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C136B682-D2F7-48C0-9C79-284471BDA9BA}"/>
              </a:ext>
            </a:extLst>
          </p:cNvPr>
          <p:cNvSpPr txBox="1"/>
          <p:nvPr>
            <p:custDataLst>
              <p:tags r:id="rId3"/>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文题解读</a:t>
            </a:r>
          </a:p>
        </p:txBody>
      </p:sp>
      <p:pic>
        <p:nvPicPr>
          <p:cNvPr id="12290" name="Picture 2">
            <a:extLst>
              <a:ext uri="{FF2B5EF4-FFF2-40B4-BE49-F238E27FC236}">
                <a16:creationId xmlns:a16="http://schemas.microsoft.com/office/drawing/2014/main" xmlns="" id="{CD775019-1F8E-4EE1-BCE3-6E12BBFCDCB8}"/>
              </a:ext>
            </a:extLst>
          </p:cNvPr>
          <p:cNvPicPr>
            <a:picLocks noChangeAspect="1" noChangeArrowheads="1" noCrop="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2045833" y="1100086"/>
            <a:ext cx="7610475" cy="330517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xmlns="" id="{0EFF5DE3-4CD6-4A05-8848-A2CDF5BEDAF5}"/>
              </a:ext>
            </a:extLst>
          </p:cNvPr>
          <p:cNvSpPr/>
          <p:nvPr>
            <p:custDataLst>
              <p:tags r:id="rId6"/>
            </p:custDataLst>
          </p:nvPr>
        </p:nvSpPr>
        <p:spPr>
          <a:xfrm>
            <a:off x="3232755" y="149294"/>
            <a:ext cx="6423553" cy="707886"/>
          </a:xfrm>
          <a:prstGeom prst="rect">
            <a:avLst/>
          </a:prstGeom>
        </p:spPr>
        <p:txBody>
          <a:bodyPr wrap="none">
            <a:spAutoFit/>
          </a:bodyPr>
          <a:lstStyle/>
          <a:p>
            <a:r>
              <a:rPr lang="zh-CN" altLang="zh-CN" sz="4000">
                <a:latin typeface="微软雅黑" panose="020b0503020204020204" pitchFamily="34" charset="-122"/>
                <a:ea typeface="微软雅黑" panose="020b0503020204020204" pitchFamily="34" charset="-122"/>
              </a:rPr>
              <a:t>县委书记的榜样</a:t>
            </a:r>
            <a:r>
              <a:rPr lang="en-US" altLang="zh-CN" sz="4000">
                <a:latin typeface="微软雅黑" panose="020b0503020204020204" pitchFamily="34" charset="-122"/>
                <a:ea typeface="微软雅黑" panose="020b0503020204020204" pitchFamily="34" charset="-122"/>
              </a:rPr>
              <a:t>——</a:t>
            </a:r>
            <a:r>
              <a:rPr lang="zh-CN" altLang="zh-CN" sz="4000">
                <a:latin typeface="微软雅黑" panose="020b0503020204020204" pitchFamily="34" charset="-122"/>
                <a:ea typeface="微软雅黑" panose="020b0503020204020204" pitchFamily="34" charset="-122"/>
              </a:rPr>
              <a:t>焦裕禄</a:t>
            </a:r>
            <a:endParaRPr lang="zh-CN" altLang="en-US" sz="4000"/>
          </a:p>
        </p:txBody>
      </p:sp>
      <p:sp>
        <p:nvSpPr>
          <p:cNvPr id="5" name="矩形 4">
            <a:extLst>
              <a:ext uri="{FF2B5EF4-FFF2-40B4-BE49-F238E27FC236}">
                <a16:creationId xmlns:a16="http://schemas.microsoft.com/office/drawing/2014/main" xmlns="" id="{94A37A76-E658-42BE-9993-556D0626BA52}"/>
              </a:ext>
            </a:extLst>
          </p:cNvPr>
          <p:cNvSpPr/>
          <p:nvPr>
            <p:custDataLst>
              <p:tags r:id="rId7"/>
            </p:custDataLst>
          </p:nvPr>
        </p:nvSpPr>
        <p:spPr>
          <a:xfrm>
            <a:off x="285749" y="4648167"/>
            <a:ext cx="6904265" cy="1856214"/>
          </a:xfrm>
          <a:prstGeom prst="rect">
            <a:avLst/>
          </a:prstGeom>
        </p:spPr>
        <p:txBody>
          <a:bodyPr vert="horz" wrap="square" lIns="91440" tIns="45720" rIns="91440" bIns="45720" rtlCol="0">
            <a:spAutoFit/>
          </a:bodyPr>
          <a:lstStyle/>
          <a:p>
            <a:pPr>
              <a:lnSpc>
                <a:spcPct val="120000"/>
              </a:lnSpc>
              <a:spcBef>
                <a:spcPts val="1000"/>
              </a:spcBef>
            </a:pP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县委书记</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latin typeface="微软雅黑" panose="020b0503020204020204" pitchFamily="34" charset="-122"/>
                <a:ea typeface="微软雅黑" panose="020b0503020204020204" pitchFamily="34" charset="-122"/>
              </a:rPr>
              <a:t>是焦裕禄的身份</a:t>
            </a:r>
            <a:endParaRPr lang="en-US" altLang="zh-CN" sz="2800" b="1">
              <a:latin typeface="微软雅黑" panose="020b0503020204020204" pitchFamily="34" charset="-122"/>
              <a:ea typeface="微软雅黑" panose="020b0503020204020204" pitchFamily="34" charset="-122"/>
            </a:endParaRPr>
          </a:p>
          <a:p>
            <a:pPr>
              <a:lnSpc>
                <a:spcPct val="120000"/>
              </a:lnSpc>
              <a:spcBef>
                <a:spcPts val="1000"/>
              </a:spcBef>
            </a:pP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榜样</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latin typeface="微软雅黑" panose="020b0503020204020204" pitchFamily="34" charset="-122"/>
                <a:ea typeface="微软雅黑" panose="020b0503020204020204" pitchFamily="34" charset="-122"/>
              </a:rPr>
              <a:t>是贯串全文始终的写作主旨</a:t>
            </a:r>
            <a:endParaRPr lang="en-US" altLang="zh-CN" sz="2800" b="1">
              <a:latin typeface="微软雅黑" panose="020b0503020204020204" pitchFamily="34" charset="-122"/>
              <a:ea typeface="微软雅黑" panose="020b0503020204020204" pitchFamily="34" charset="-122"/>
            </a:endParaRPr>
          </a:p>
          <a:p>
            <a:pPr>
              <a:lnSpc>
                <a:spcPct val="120000"/>
              </a:lnSpc>
              <a:spcBef>
                <a:spcPts val="1000"/>
              </a:spcBef>
            </a:pP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焦裕禄</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latin typeface="微软雅黑" panose="020b0503020204020204" pitchFamily="34" charset="-122"/>
                <a:ea typeface="微软雅黑" panose="020b0503020204020204" pitchFamily="34" charset="-122"/>
              </a:rPr>
              <a:t>是这篇通讯的写作对象</a:t>
            </a:r>
          </a:p>
        </p:txBody>
      </p:sp>
      <p:sp>
        <p:nvSpPr>
          <p:cNvPr id="6" name="矩形 5">
            <a:extLst>
              <a:ext uri="{FF2B5EF4-FFF2-40B4-BE49-F238E27FC236}">
                <a16:creationId xmlns:a16="http://schemas.microsoft.com/office/drawing/2014/main" xmlns="" id="{A07B7E64-2556-4439-8164-7997BAD1CF59}"/>
              </a:ext>
            </a:extLst>
          </p:cNvPr>
          <p:cNvSpPr/>
          <p:nvPr>
            <p:custDataLst>
              <p:tags r:id="rId8"/>
            </p:custDataLst>
          </p:nvPr>
        </p:nvSpPr>
        <p:spPr>
          <a:xfrm>
            <a:off x="6267451" y="4565356"/>
            <a:ext cx="5638800" cy="1938992"/>
          </a:xfrm>
          <a:prstGeom prst="rect">
            <a:avLst/>
          </a:prstGeom>
          <a:solidFill>
            <a:srgbClr val="C00000"/>
          </a:solidFill>
        </p:spPr>
        <p:txBody>
          <a:bodyPr wrap="square">
            <a:spAutoFit/>
          </a:bodyPr>
          <a:lstStyle/>
          <a:p>
            <a:r>
              <a:rPr lang="zh-CN" altLang="zh-CN" sz="3000" b="1">
                <a:solidFill>
                  <a:schemeClr val="bg1"/>
                </a:solidFill>
                <a:latin typeface="微软雅黑" panose="020b0503020204020204" pitchFamily="34" charset="-122"/>
                <a:ea typeface="微软雅黑" panose="020b0503020204020204" pitchFamily="34" charset="-122"/>
              </a:rPr>
              <a:t>由题目可知，本文是通过介绍焦裕禄的事迹，赞扬他身上所体现出来的</a:t>
            </a:r>
            <a:r>
              <a:rPr lang="en-US" altLang="zh-CN" sz="3000" b="1">
                <a:solidFill>
                  <a:schemeClr val="bg1"/>
                </a:solidFill>
                <a:latin typeface="微软雅黑" panose="020b0503020204020204" pitchFamily="34" charset="-122"/>
                <a:ea typeface="微软雅黑" panose="020b0503020204020204" pitchFamily="34" charset="-122"/>
              </a:rPr>
              <a:t>“</a:t>
            </a:r>
            <a:r>
              <a:rPr lang="zh-CN" altLang="zh-CN" sz="3000" b="1">
                <a:solidFill>
                  <a:schemeClr val="bg1"/>
                </a:solidFill>
                <a:latin typeface="微软雅黑" panose="020b0503020204020204" pitchFamily="34" charset="-122"/>
                <a:ea typeface="微软雅黑" panose="020b0503020204020204" pitchFamily="34" charset="-122"/>
              </a:rPr>
              <a:t>全心全意为人民服务</a:t>
            </a:r>
            <a:r>
              <a:rPr lang="en-US" altLang="zh-CN" sz="3000" b="1">
                <a:solidFill>
                  <a:schemeClr val="bg1"/>
                </a:solidFill>
                <a:latin typeface="微软雅黑" panose="020b0503020204020204" pitchFamily="34" charset="-122"/>
                <a:ea typeface="微软雅黑" panose="020b0503020204020204" pitchFamily="34" charset="-122"/>
              </a:rPr>
              <a:t>”</a:t>
            </a:r>
            <a:r>
              <a:rPr lang="zh-CN" altLang="zh-CN" sz="3000" b="1">
                <a:solidFill>
                  <a:schemeClr val="bg1"/>
                </a:solidFill>
                <a:latin typeface="微软雅黑" panose="020b0503020204020204" pitchFamily="34" charset="-122"/>
                <a:ea typeface="微软雅黑" panose="020b0503020204020204" pitchFamily="34" charset="-122"/>
              </a:rPr>
              <a:t>的宝贵的共产党人的精神。</a:t>
            </a:r>
            <a:endParaRPr lang="zh-CN" altLang="en-US" sz="3000">
              <a:solidFill>
                <a:schemeClr val="bg1"/>
              </a:solidFill>
            </a:endParaRPr>
          </a:p>
        </p:txBody>
      </p:sp>
    </p:spTree>
    <p:extLst>
      <p:ext uri="{BB962C8B-B14F-4D97-AF65-F5344CB8AC3E}">
        <p14:creationId xmlns:p14="http://schemas.microsoft.com/office/powerpoint/2010/main" val="22991356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891250" y="971792"/>
            <a:ext cx="10834687" cy="662554"/>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indent="0">
              <a:lnSpc>
                <a:spcPct val="150000"/>
              </a:lnSpc>
              <a:buNone/>
            </a:pPr>
            <a:r>
              <a:rPr lang="zh-CN" altLang="en-US" b="1">
                <a:solidFill>
                  <a:schemeClr val="tx1"/>
                </a:solidFill>
                <a:latin typeface="微软雅黑" panose="020b0503020204020204" pitchFamily="34" charset="-122"/>
                <a:ea typeface="微软雅黑" panose="020b0503020204020204" pitchFamily="34" charset="-122"/>
              </a:rPr>
              <a:t>这篇人物通讯写了什么？尝试归纳文中所写焦裕禄的具体事迹。</a:t>
            </a:r>
          </a:p>
        </p:txBody>
      </p:sp>
      <p:sp>
        <p:nvSpPr>
          <p:cNvPr id="4" name="文本框 3"/>
          <p:cNvSpPr txBox="1"/>
          <p:nvPr>
            <p:custDataLst>
              <p:tags r:id="rId4"/>
            </p:custDataLst>
          </p:nvPr>
        </p:nvSpPr>
        <p:spPr>
          <a:xfrm>
            <a:off x="113057" y="1710546"/>
            <a:ext cx="11612880" cy="4535409"/>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t" anchorCtr="0">
            <a:spAutoFit/>
          </a:bodyPr>
          <a:lstStyle>
            <a:lvl1pPr indent="0">
              <a:lnSpc>
                <a:spcPct val="150000"/>
              </a:lnSpc>
              <a:spcBef>
                <a:spcPts val="100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lt1"/>
                </a:solidFill>
              </a:defRPr>
            </a:lvl2pPr>
            <a:lvl3pPr marL="1143000" indent="-228600">
              <a:lnSpc>
                <a:spcPct val="90000"/>
              </a:lnSpc>
              <a:spcBef>
                <a:spcPts val="500"/>
              </a:spcBef>
              <a:buFont typeface="Arial" panose="020b0604020202020204" pitchFamily="34" charset="0"/>
              <a:buChar char="•"/>
              <a:defRPr sz="2000">
                <a:solidFill>
                  <a:schemeClr val="lt1"/>
                </a:solidFill>
              </a:defRPr>
            </a:lvl3pPr>
            <a:lvl4pPr marL="1600200" indent="-228600">
              <a:lnSpc>
                <a:spcPct val="90000"/>
              </a:lnSpc>
              <a:spcBef>
                <a:spcPts val="500"/>
              </a:spcBef>
              <a:buFont typeface="Arial" panose="020b0604020202020204" pitchFamily="34" charset="0"/>
              <a:buChar char="•"/>
              <a:defRPr>
                <a:solidFill>
                  <a:schemeClr val="lt1"/>
                </a:solidFill>
              </a:defRPr>
            </a:lvl4pPr>
            <a:lvl5pPr marL="2057400" indent="-228600">
              <a:lnSpc>
                <a:spcPct val="90000"/>
              </a:lnSpc>
              <a:spcBef>
                <a:spcPts val="500"/>
              </a:spcBef>
              <a:buFont typeface="Arial" panose="020b0604020202020204" pitchFamily="34" charset="0"/>
              <a:buChar char="•"/>
              <a:defRPr>
                <a:solidFill>
                  <a:schemeClr val="lt1"/>
                </a:solidFill>
              </a:defRPr>
            </a:lvl5pPr>
            <a:lvl6pPr marL="2514600" indent="-228600">
              <a:lnSpc>
                <a:spcPct val="90000"/>
              </a:lnSpc>
              <a:spcBef>
                <a:spcPts val="500"/>
              </a:spcBef>
              <a:buFont typeface="Arial" panose="020b0604020202020204" pitchFamily="34" charset="0"/>
              <a:buChar char="•"/>
              <a:defRPr>
                <a:solidFill>
                  <a:schemeClr val="lt1"/>
                </a:solidFill>
              </a:defRPr>
            </a:lvl6pPr>
            <a:lvl7pPr marL="2971800" indent="-228600">
              <a:lnSpc>
                <a:spcPct val="90000"/>
              </a:lnSpc>
              <a:spcBef>
                <a:spcPts val="500"/>
              </a:spcBef>
              <a:buFont typeface="Arial" panose="020b0604020202020204" pitchFamily="34" charset="0"/>
              <a:buChar char="•"/>
              <a:defRPr>
                <a:solidFill>
                  <a:schemeClr val="lt1"/>
                </a:solidFill>
              </a:defRPr>
            </a:lvl7pPr>
            <a:lvl8pPr marL="3429000" indent="-228600">
              <a:lnSpc>
                <a:spcPct val="90000"/>
              </a:lnSpc>
              <a:spcBef>
                <a:spcPts val="500"/>
              </a:spcBef>
              <a:buFont typeface="Arial" panose="020b0604020202020204" pitchFamily="34" charset="0"/>
              <a:buChar char="•"/>
              <a:defRPr>
                <a:solidFill>
                  <a:schemeClr val="lt1"/>
                </a:solidFill>
              </a:defRPr>
            </a:lvl8pPr>
            <a:lvl9pPr marL="3886200" indent="-228600">
              <a:lnSpc>
                <a:spcPct val="90000"/>
              </a:lnSpc>
              <a:spcBef>
                <a:spcPts val="500"/>
              </a:spcBef>
              <a:buFont typeface="Arial" panose="020b0604020202020204" pitchFamily="34" charset="0"/>
              <a:buChar char="•"/>
              <a:defRPr>
                <a:solidFill>
                  <a:schemeClr val="lt1"/>
                </a:solidFill>
              </a:defRPr>
            </a:lvl9pPr>
          </a:lstStyle>
          <a:p>
            <a:r>
              <a:rPr lang="zh-CN" altLang="en-US">
                <a:solidFill>
                  <a:srgbClr val="C00000"/>
                </a:solidFill>
              </a:rPr>
              <a:t>引子：</a:t>
            </a:r>
            <a:r>
              <a:rPr lang="zh-CN" altLang="en-US">
                <a:solidFill>
                  <a:schemeClr val="tx1"/>
                </a:solidFill>
              </a:rPr>
              <a:t>焦裕禄来到兰考的背景，初到兰考的作为</a:t>
            </a:r>
            <a:endParaRPr lang="en-US" altLang="zh-CN">
              <a:solidFill>
                <a:schemeClr val="tx1"/>
              </a:solidFill>
            </a:endParaRPr>
          </a:p>
          <a:p>
            <a:r>
              <a:rPr lang="zh-CN" altLang="en-US">
                <a:solidFill>
                  <a:srgbClr val="C00000"/>
                </a:solidFill>
              </a:rPr>
              <a:t>第一节：</a:t>
            </a:r>
            <a:r>
              <a:rPr lang="zh-CN" altLang="en-US">
                <a:solidFill>
                  <a:schemeClr val="tx1"/>
                </a:solidFill>
              </a:rPr>
              <a:t>焦裕禄身先士卒，带领县委班子深入一线进行细致地调查研究</a:t>
            </a:r>
            <a:endParaRPr lang="en-US" altLang="zh-CN">
              <a:solidFill>
                <a:schemeClr val="tx1"/>
              </a:solidFill>
            </a:endParaRPr>
          </a:p>
          <a:p>
            <a:r>
              <a:rPr lang="zh-CN" altLang="en-US">
                <a:solidFill>
                  <a:srgbClr val="C00000"/>
                </a:solidFill>
              </a:rPr>
              <a:t>第二节：</a:t>
            </a:r>
            <a:r>
              <a:rPr lang="zh-CN" altLang="en-US">
                <a:solidFill>
                  <a:schemeClr val="tx1"/>
                </a:solidFill>
              </a:rPr>
              <a:t>兰考县遭遇洪灾，焦裕禄同志带领兰考人民全力救灾</a:t>
            </a:r>
            <a:endParaRPr lang="en-US" altLang="zh-CN">
              <a:solidFill>
                <a:schemeClr val="tx1"/>
              </a:solidFill>
            </a:endParaRPr>
          </a:p>
          <a:p>
            <a:r>
              <a:rPr lang="zh-CN" altLang="en-US">
                <a:solidFill>
                  <a:srgbClr val="C00000"/>
                </a:solidFill>
              </a:rPr>
              <a:t>第三节：</a:t>
            </a:r>
            <a:r>
              <a:rPr lang="zh-CN" altLang="en-US">
                <a:solidFill>
                  <a:schemeClr val="tx1"/>
                </a:solidFill>
              </a:rPr>
              <a:t>焦裕禄身患肝癌，但心中只有人民，不顾自身</a:t>
            </a:r>
            <a:endParaRPr lang="en-US" altLang="zh-CN">
              <a:solidFill>
                <a:schemeClr val="tx1"/>
              </a:solidFill>
            </a:endParaRPr>
          </a:p>
          <a:p>
            <a:r>
              <a:rPr lang="zh-CN" altLang="en-US">
                <a:solidFill>
                  <a:srgbClr val="C00000"/>
                </a:solidFill>
              </a:rPr>
              <a:t>第四节：</a:t>
            </a:r>
            <a:r>
              <a:rPr lang="zh-CN" altLang="en-US">
                <a:solidFill>
                  <a:schemeClr val="tx1"/>
                </a:solidFill>
              </a:rPr>
              <a:t>焦裕禄因肝癌住院，即使在病中依旧没有忘记关心兰考县的人民</a:t>
            </a:r>
            <a:endParaRPr lang="en-US" altLang="zh-CN">
              <a:solidFill>
                <a:schemeClr val="tx1"/>
              </a:solidFill>
            </a:endParaRPr>
          </a:p>
          <a:p>
            <a:r>
              <a:rPr lang="zh-CN" altLang="en-US">
                <a:solidFill>
                  <a:srgbClr val="C00000"/>
                </a:solidFill>
              </a:rPr>
              <a:t>第五节：</a:t>
            </a:r>
            <a:r>
              <a:rPr lang="zh-CN" altLang="en-US">
                <a:solidFill>
                  <a:schemeClr val="tx1"/>
                </a:solidFill>
              </a:rPr>
              <a:t>焦裕禄的精神永远流传，带给人民无穷的精神力量</a:t>
            </a:r>
          </a:p>
        </p:txBody>
      </p:sp>
      <p:sp>
        <p:nvSpPr>
          <p:cNvPr id="5" name="文本框 4">
            <a:extLst>
              <a:ext uri="{FF2B5EF4-FFF2-40B4-BE49-F238E27FC236}">
                <a16:creationId xmlns:a16="http://schemas.microsoft.com/office/drawing/2014/main" xmlns="" id="{E8C43F60-4948-4EC2-9C80-21EC21AC7C3B}"/>
              </a:ext>
            </a:extLst>
          </p:cNvPr>
          <p:cNvSpPr txBox="1"/>
          <p:nvPr>
            <p:custDataLst>
              <p:tags r:id="rId5"/>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pic>
        <p:nvPicPr>
          <p:cNvPr id="6" name="New picture"/>
          <p:cNvPicPr/>
          <p:nvPr>
            <p:custDataLst>
              <p:tags r:id="rId7"/>
            </p:custDataLst>
          </p:nvPr>
        </p:nvPicPr>
        <p:blipFill>
          <a:blip r:embed="rId6"/>
          <a:stretch>
            <a:fillRect/>
          </a:stretch>
        </p:blipFill>
        <p:spPr>
          <a:xfrm>
            <a:off x="10160000" y="124079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933450" y="621304"/>
            <a:ext cx="10637838" cy="2608984"/>
          </a:xfrm>
          <a:prstGeom prst="rect">
            <a:avLst/>
          </a:prstGeom>
        </p:spPr>
        <p:txBody>
          <a:bodyPr wrap="square">
            <a:spAutoFit/>
          </a:bodyPr>
          <a:lstStyle/>
          <a:p>
            <a:pPr marL="0" indent="457200">
              <a:lnSpc>
                <a:spcPct val="120000"/>
              </a:lnSpc>
              <a:buNone/>
            </a:pPr>
            <a:r>
              <a:rPr lang="en-US" altLang="zh-CN">
                <a:latin typeface="微软雅黑" panose="020b0503020204020204" pitchFamily="34" charset="-122"/>
                <a:ea typeface="微软雅黑" panose="020b0503020204020204" pitchFamily="34" charset="-122"/>
              </a:rPr>
              <a:t>1962</a:t>
            </a:r>
            <a:r>
              <a:rPr lang="zh-CN" altLang="en-US">
                <a:latin typeface="微软雅黑" panose="020b0503020204020204" pitchFamily="34" charset="-122"/>
                <a:ea typeface="微软雅黑" panose="020b0503020204020204" pitchFamily="34" charset="-122"/>
              </a:rPr>
              <a:t>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p>
        </p:txBody>
      </p:sp>
      <p:pic>
        <p:nvPicPr>
          <p:cNvPr id="7" name="图片 6">
            <a:extLst>
              <a:ext uri="{FF2B5EF4-FFF2-40B4-BE49-F238E27FC236}">
                <a16:creationId xmlns:a16="http://schemas.microsoft.com/office/drawing/2014/main" xmlns="" id="{05AE9A26-0E5B-4053-96E1-55540D1308EE}"/>
              </a:ext>
            </a:extLst>
          </p:cNvPr>
          <p:cNvPicPr>
            <a:picLocks noChangeAspect="1"/>
          </p:cNvPicPr>
          <p:nvPr>
            <p:custDataLst>
              <p:tags r:id="rId5"/>
            </p:custDataLst>
          </p:nvPr>
        </p:nvPicPr>
        <p:blipFill>
          <a:blip r:embed="rId4"/>
          <a:stretch>
            <a:fillRect/>
          </a:stretch>
        </p:blipFill>
        <p:spPr>
          <a:xfrm>
            <a:off x="1466850" y="3331040"/>
            <a:ext cx="4852194" cy="3323753"/>
          </a:xfrm>
          <a:prstGeom prst="rect">
            <a:avLst/>
          </a:prstGeom>
        </p:spPr>
      </p:pic>
      <p:pic>
        <p:nvPicPr>
          <p:cNvPr id="8" name="图片 7">
            <a:extLst>
              <a:ext uri="{FF2B5EF4-FFF2-40B4-BE49-F238E27FC236}">
                <a16:creationId xmlns:a16="http://schemas.microsoft.com/office/drawing/2014/main" xmlns="" id="{5997B6A1-3C69-4C09-9AE2-BE2F3C77032A}"/>
              </a:ext>
            </a:extLst>
          </p:cNvPr>
          <p:cNvPicPr>
            <a:picLocks noChangeAspect="1"/>
          </p:cNvPicPr>
          <p:nvPr>
            <p:custDataLst>
              <p:tags r:id="rId7"/>
            </p:custDataLst>
          </p:nvPr>
        </p:nvPicPr>
        <p:blipFill>
          <a:blip r:embed="rId6"/>
          <a:stretch>
            <a:fillRect/>
          </a:stretch>
        </p:blipFill>
        <p:spPr>
          <a:xfrm>
            <a:off x="8191500" y="3216000"/>
            <a:ext cx="2906712" cy="3456262"/>
          </a:xfrm>
          <a:prstGeom prst="rect">
            <a:avLst/>
          </a:prstGeom>
        </p:spPr>
      </p:pic>
      <p:sp>
        <p:nvSpPr>
          <p:cNvPr id="9" name="文本框 8">
            <a:extLst>
              <a:ext uri="{FF2B5EF4-FFF2-40B4-BE49-F238E27FC236}">
                <a16:creationId xmlns:a16="http://schemas.microsoft.com/office/drawing/2014/main" xmlns="" id="{4F082353-70B4-4101-B656-0044EB55FE45}"/>
              </a:ext>
            </a:extLst>
          </p:cNvPr>
          <p:cNvSpPr txBox="1"/>
          <p:nvPr>
            <p:custDataLst>
              <p:tags r:id="rId8"/>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929497"/>
            <a:ext cx="12192000" cy="662554"/>
          </a:xfrm>
          <a:prstGeom prst="rect">
            <a:avLst/>
          </a:prstGeom>
          <a:solidFill>
            <a:schemeClr val="accent1"/>
          </a:solidFill>
        </p:spPr>
        <p:txBody>
          <a:bodyPr wrap="square" rtlCol="0">
            <a:spAutoFit/>
          </a:bodyPr>
          <a:lstStyle/>
          <a:p>
            <a:pPr algn="ctr">
              <a:lnSpc>
                <a:spcPct val="150000"/>
              </a:lnSpc>
            </a:pPr>
            <a:r>
              <a:rPr lang="zh-CN" altLang="en-US" sz="2800" b="1">
                <a:solidFill>
                  <a:schemeClr val="bg1"/>
                </a:solidFill>
                <a:latin typeface="微软雅黑" panose="020b0503020204020204" pitchFamily="34" charset="-122"/>
                <a:ea typeface="微软雅黑" panose="020b0503020204020204" pitchFamily="34" charset="-122"/>
              </a:rPr>
              <a:t>引子：</a:t>
            </a:r>
            <a:r>
              <a:rPr lang="zh-CN" altLang="en-US" sz="2800">
                <a:solidFill>
                  <a:schemeClr val="bg1"/>
                </a:solidFill>
                <a:latin typeface="微软雅黑" panose="020b0503020204020204" pitchFamily="34" charset="-122"/>
                <a:ea typeface="微软雅黑" panose="020b0503020204020204" pitchFamily="34" charset="-122"/>
              </a:rPr>
              <a:t>焦裕禄来到兰考的背景，初到兰考的作为</a:t>
            </a:r>
            <a:endParaRPr lang="en-US" altLang="zh-CN" sz="280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304800" y="1955304"/>
            <a:ext cx="11422380" cy="1384353"/>
          </a:xfrm>
          <a:prstGeom prst="rect">
            <a:avLst/>
          </a:prstGeom>
          <a:noFill/>
        </p:spPr>
        <p:txBody>
          <a:bodyPr wrap="square" rtlCol="0">
            <a:spAutoFit/>
          </a:bodyPr>
          <a:lstStyle/>
          <a:p>
            <a:pPr>
              <a:lnSpc>
                <a:spcPct val="120000"/>
              </a:lnSpc>
            </a:pPr>
            <a:r>
              <a:rPr lang="zh-CN" altLang="en-US" sz="2400" b="1">
                <a:latin typeface="微软雅黑" panose="020b0503020204020204" pitchFamily="34" charset="-122"/>
                <a:ea typeface="微软雅黑" panose="020b0503020204020204" pitchFamily="34" charset="-122"/>
              </a:rPr>
              <a:t>背景：</a:t>
            </a:r>
            <a:r>
              <a:rPr lang="en-US" altLang="zh-CN" sz="2400">
                <a:latin typeface="楷体" panose="02010609060101010101" pitchFamily="49" charset="-122"/>
                <a:ea typeface="楷体" panose="02010609060101010101" pitchFamily="49" charset="-122"/>
              </a:rPr>
              <a:t>1962</a:t>
            </a:r>
            <a:r>
              <a:rPr lang="zh-CN" altLang="en-US" sz="2400">
                <a:latin typeface="楷体" panose="02010609060101010101" pitchFamily="49" charset="-122"/>
                <a:ea typeface="楷体" panose="02010609060101010101" pitchFamily="49" charset="-122"/>
              </a:rPr>
              <a:t>年冬天，正是豫东兰考县遭受内涝、风沙、盐碱三害最严重的时刻。这一年，春天风沙打毁了</a:t>
            </a:r>
            <a:r>
              <a:rPr lang="en-US" altLang="zh-CN" sz="2400">
                <a:latin typeface="楷体" panose="02010609060101010101" pitchFamily="49" charset="-122"/>
                <a:ea typeface="楷体" panose="02010609060101010101" pitchFamily="49" charset="-122"/>
              </a:rPr>
              <a:t>20</a:t>
            </a:r>
            <a:r>
              <a:rPr lang="zh-CN" altLang="en-US" sz="2400">
                <a:latin typeface="楷体" panose="02010609060101010101" pitchFamily="49" charset="-122"/>
                <a:ea typeface="楷体" panose="02010609060101010101" pitchFamily="49" charset="-122"/>
              </a:rPr>
              <a:t>万亩麦子，秋天淹坏了</a:t>
            </a:r>
            <a:r>
              <a:rPr lang="en-US" altLang="zh-CN" sz="2400">
                <a:latin typeface="楷体" panose="02010609060101010101" pitchFamily="49" charset="-122"/>
                <a:ea typeface="楷体" panose="02010609060101010101" pitchFamily="49" charset="-122"/>
              </a:rPr>
              <a:t>30</a:t>
            </a:r>
            <a:r>
              <a:rPr lang="zh-CN" altLang="en-US" sz="2400">
                <a:latin typeface="楷体" panose="02010609060101010101" pitchFamily="49" charset="-122"/>
                <a:ea typeface="楷体" panose="02010609060101010101" pitchFamily="49" charset="-122"/>
              </a:rPr>
              <a:t>多万亩庄稼，盐碱地上有</a:t>
            </a:r>
            <a:r>
              <a:rPr lang="en-US" altLang="zh-CN" sz="2400">
                <a:latin typeface="楷体" panose="02010609060101010101" pitchFamily="49" charset="-122"/>
                <a:ea typeface="楷体" panose="02010609060101010101" pitchFamily="49" charset="-122"/>
              </a:rPr>
              <a:t>10</a:t>
            </a:r>
            <a:r>
              <a:rPr lang="zh-CN" altLang="en-US" sz="2400">
                <a:latin typeface="楷体" panose="02010609060101010101" pitchFamily="49" charset="-122"/>
                <a:ea typeface="楷体" panose="02010609060101010101" pitchFamily="49" charset="-122"/>
              </a:rPr>
              <a:t>万亩禾苗碱死，全县的粮食产量下降到了历年的最低水平。</a:t>
            </a:r>
          </a:p>
        </p:txBody>
      </p:sp>
      <p:sp>
        <p:nvSpPr>
          <p:cNvPr id="10" name="文本框 9"/>
          <p:cNvSpPr txBox="1"/>
          <p:nvPr>
            <p:custDataLst>
              <p:tags r:id="rId5"/>
            </p:custDataLst>
          </p:nvPr>
        </p:nvSpPr>
        <p:spPr>
          <a:xfrm>
            <a:off x="304800" y="3596640"/>
            <a:ext cx="11407140" cy="3157146"/>
          </a:xfrm>
          <a:prstGeom prst="rect">
            <a:avLst/>
          </a:prstGeom>
          <a:noFill/>
        </p:spPr>
        <p:txBody>
          <a:bodyPr wrap="square" rtlCol="0">
            <a:spAutoFit/>
          </a:bodyPr>
          <a:lstStyle/>
          <a:p>
            <a:pPr>
              <a:lnSpc>
                <a:spcPct val="120000"/>
              </a:lnSpc>
            </a:pPr>
            <a:r>
              <a:rPr lang="zh-CN" altLang="en-US" sz="2400" b="1">
                <a:latin typeface="微软雅黑" panose="020b0503020204020204" pitchFamily="34" charset="-122"/>
                <a:ea typeface="微软雅黑" panose="020b0503020204020204" pitchFamily="34" charset="-122"/>
              </a:rPr>
              <a:t>初到兰考的作为：</a:t>
            </a:r>
            <a:r>
              <a:rPr lang="zh-CN" altLang="en-US" sz="2400">
                <a:latin typeface="楷体" panose="02010609060101010101" pitchFamily="49" charset="-122"/>
                <a:ea typeface="楷体" panose="02010609060101010101" pitchFamily="49" charset="-122"/>
              </a:rPr>
              <a:t>他到灾情最重的公社和大队去了。他到贫下中农的草屋里，到饲养棚里，到田边地头，去了解情况，观察灾情去了。他从这个大队到那个大队，他一路走，一路和同行的干部谈论。见到沙丘，他说</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栽上树，岂不是成了一片好绿林</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见到涝洼窝，他说</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这里可以栽苇、种蒲、养鱼。”见到碱地，他说</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治住它，把一片白变成一片青</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转了一圈回到县委，他向大家说</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兰考是个大有作为的地方，问题是要干，要革命。兰考是灾区，穷，困难多，但灾区有个好处，它能锻炼人的革命意志，培养人的革命品格。革命者要在困难面前逞英雄。”</a:t>
            </a:r>
          </a:p>
        </p:txBody>
      </p:sp>
      <p:sp>
        <p:nvSpPr>
          <p:cNvPr id="5" name="文本框 4">
            <a:extLst>
              <a:ext uri="{FF2B5EF4-FFF2-40B4-BE49-F238E27FC236}">
                <a16:creationId xmlns:a16="http://schemas.microsoft.com/office/drawing/2014/main" xmlns="" id="{48E7A36E-E694-41B9-803A-596E04AFDFA7}"/>
              </a:ext>
            </a:extLst>
          </p:cNvPr>
          <p:cNvSpPr txBox="1"/>
          <p:nvPr>
            <p:custDataLst>
              <p:tags r:id="rId6"/>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a:extLst>
              <a:ext uri="{FF2B5EF4-FFF2-40B4-BE49-F238E27FC236}">
                <a16:creationId xmlns:a16="http://schemas.microsoft.com/office/drawing/2014/main" xmlns="" id="{BE8DAE81-BEFF-45F9-8070-4590EA316551}"/>
              </a:ext>
            </a:extLst>
          </p:cNvPr>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23950" y="209309"/>
            <a:ext cx="9639300" cy="5677381"/>
          </a:xfrm>
          <a:prstGeom prst="rect">
            <a:avLst/>
          </a:prstGeom>
        </p:spPr>
      </p:pic>
      <p:sp>
        <p:nvSpPr>
          <p:cNvPr id="4" name="矩形 3">
            <a:extLst>
              <a:ext uri="{FF2B5EF4-FFF2-40B4-BE49-F238E27FC236}">
                <a16:creationId xmlns:a16="http://schemas.microsoft.com/office/drawing/2014/main" xmlns="" id="{254E8A1B-1EB7-47DE-B130-5F6CB68FC8E7}"/>
              </a:ext>
            </a:extLst>
          </p:cNvPr>
          <p:cNvSpPr/>
          <p:nvPr>
            <p:custDataLst>
              <p:tags r:id="rId5"/>
            </p:custDataLst>
          </p:nvPr>
        </p:nvSpPr>
        <p:spPr>
          <a:xfrm>
            <a:off x="495300" y="5886690"/>
            <a:ext cx="10572750" cy="1077218"/>
          </a:xfrm>
          <a:prstGeom prst="rect">
            <a:avLst/>
          </a:prstGeom>
        </p:spPr>
        <p:txBody>
          <a:bodyPr wrap="square">
            <a:spAutoFit/>
          </a:bodyPr>
          <a:lstStyle/>
          <a:p>
            <a:pPr algn="ctr"/>
            <a:r>
              <a:rPr lang="en-US" altLang="zh-CN" sz="3200">
                <a:latin typeface="微软雅黑" panose="020b0503020204020204" pitchFamily="34" charset="-122"/>
                <a:ea typeface="微软雅黑" panose="020b0503020204020204" pitchFamily="34" charset="-122"/>
              </a:rPr>
              <a:t>1959</a:t>
            </a:r>
            <a:r>
              <a:rPr lang="zh-CN" altLang="en-US" sz="3200">
                <a:latin typeface="微软雅黑" panose="020b0503020204020204" pitchFamily="34" charset="-122"/>
                <a:ea typeface="微软雅黑" panose="020b0503020204020204" pitchFamily="34" charset="-122"/>
              </a:rPr>
              <a:t>年，焦裕禄与一金工车间的部分工友合影留念</a:t>
            </a:r>
          </a:p>
          <a:p>
            <a:pPr algn="ctr"/>
            <a:r>
              <a:rPr lang="zh-CN" altLang="en-US" sz="3200">
                <a:latin typeface="微软雅黑" panose="020b0503020204020204" pitchFamily="34" charset="-122"/>
                <a:ea typeface="微软雅黑" panose="020b0503020204020204" pitchFamily="34" charset="-122"/>
              </a:rPr>
              <a:t>（前排左四为焦裕禄）</a:t>
            </a:r>
          </a:p>
        </p:txBody>
      </p:sp>
    </p:spTree>
    <p:extLst>
      <p:ext uri="{BB962C8B-B14F-4D97-AF65-F5344CB8AC3E}">
        <p14:creationId xmlns:p14="http://schemas.microsoft.com/office/powerpoint/2010/main" val="3757057364"/>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777700"/>
            <a:ext cx="12192000" cy="662554"/>
          </a:xfrm>
          <a:prstGeom prst="rect">
            <a:avLst/>
          </a:prstGeom>
          <a:solidFill>
            <a:schemeClr val="accent1"/>
          </a:solidFill>
        </p:spPr>
        <p:txBody>
          <a:bodyPr wrap="square" rtlCol="0">
            <a:spAutoFit/>
          </a:bodyPr>
          <a:lstStyle>
            <a:defPPr>
              <a:defRPr lang="zh-CN"/>
            </a:defPPr>
            <a:lvl1pPr algn="ctr">
              <a:lnSpc>
                <a:spcPct val="15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第一节：</a:t>
            </a:r>
            <a:r>
              <a:rPr lang="zh-CN" altLang="en-US" b="0"/>
              <a:t>焦裕禄身先士卒，带领县委班子深入一线进行细致地调查研究</a:t>
            </a:r>
            <a:endParaRPr lang="en-US" altLang="zh-CN" b="0"/>
          </a:p>
        </p:txBody>
      </p:sp>
      <p:sp>
        <p:nvSpPr>
          <p:cNvPr id="9" name="文本框 8"/>
          <p:cNvSpPr txBox="1"/>
          <p:nvPr>
            <p:custDataLst>
              <p:tags r:id="rId4"/>
            </p:custDataLst>
          </p:nvPr>
        </p:nvSpPr>
        <p:spPr>
          <a:xfrm>
            <a:off x="1902966" y="1592759"/>
            <a:ext cx="5859780" cy="523220"/>
          </a:xfrm>
          <a:prstGeom prst="rect">
            <a:avLst/>
          </a:prstGeom>
          <a:noFill/>
        </p:spPr>
        <p:txBody>
          <a:bodyPr wrap="square" rtlCol="0">
            <a:spAutoFit/>
          </a:bodyPr>
          <a:lstStyle/>
          <a:p>
            <a:r>
              <a:rPr lang="zh-CN" altLang="en-US" sz="2800" b="1">
                <a:latin typeface="微软雅黑" panose="020b0503020204020204" pitchFamily="34" charset="-122"/>
                <a:ea typeface="微软雅黑" panose="020b0503020204020204" pitchFamily="34" charset="-122"/>
              </a:rPr>
              <a:t>如何理解“吃别人嚼过的馍没味道”</a:t>
            </a:r>
          </a:p>
        </p:txBody>
      </p:sp>
      <p:sp>
        <p:nvSpPr>
          <p:cNvPr id="11" name="文本框 10"/>
          <p:cNvSpPr txBox="1"/>
          <p:nvPr>
            <p:custDataLst>
              <p:tags r:id="rId5"/>
            </p:custDataLst>
          </p:nvPr>
        </p:nvSpPr>
        <p:spPr>
          <a:xfrm>
            <a:off x="308610" y="2331436"/>
            <a:ext cx="7311390" cy="1384353"/>
          </a:xfrm>
          <a:prstGeom prst="rect">
            <a:avLst/>
          </a:prstGeom>
          <a:noFill/>
        </p:spPr>
        <p:txBody>
          <a:bodyPr wrap="square">
            <a:spAutoFit/>
          </a:bodyPr>
          <a:lstStyle/>
          <a:p>
            <a:pPr>
              <a:lnSpc>
                <a:spcPct val="120000"/>
              </a:lnSpc>
            </a:pPr>
            <a:r>
              <a:rPr lang="zh-CN" altLang="en-US" sz="2400" b="1">
                <a:solidFill>
                  <a:srgbClr val="C00000"/>
                </a:solidFill>
                <a:latin typeface="微软雅黑" panose="020b0503020204020204" pitchFamily="34" charset="-122"/>
                <a:ea typeface="微软雅黑" panose="020b0503020204020204" pitchFamily="34" charset="-122"/>
              </a:rPr>
              <a:t>比喻凡事跟在别人后边学样，不如自己去开拓创新。</a:t>
            </a:r>
          </a:p>
          <a:p>
            <a:pPr>
              <a:lnSpc>
                <a:spcPct val="120000"/>
              </a:lnSpc>
            </a:pPr>
            <a:r>
              <a:rPr lang="zh-CN" altLang="en-US" sz="2400" b="1">
                <a:latin typeface="微软雅黑" panose="020b0503020204020204" pitchFamily="34" charset="-122"/>
                <a:ea typeface="微软雅黑" panose="020b0503020204020204" pitchFamily="34" charset="-122"/>
              </a:rPr>
              <a:t>周原</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中原大地</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：“查风沙要查到沙落尘埃！吃别人嚼过的馍没味道，我们要亲自掂掂三害的分量。”</a:t>
            </a:r>
          </a:p>
        </p:txBody>
      </p:sp>
      <p:sp>
        <p:nvSpPr>
          <p:cNvPr id="12" name="文本框 11"/>
          <p:cNvSpPr txBox="1"/>
          <p:nvPr>
            <p:custDataLst>
              <p:tags r:id="rId6"/>
            </p:custDataLst>
          </p:nvPr>
        </p:nvSpPr>
        <p:spPr>
          <a:xfrm>
            <a:off x="308610" y="3931246"/>
            <a:ext cx="7139940" cy="2608984"/>
          </a:xfrm>
          <a:prstGeom prst="rect">
            <a:avLst/>
          </a:prstGeom>
          <a:solidFill>
            <a:schemeClr val="tx2">
              <a:lumMod val="20000"/>
              <a:lumOff val="80000"/>
            </a:schemeClr>
          </a:solidFill>
        </p:spPr>
        <p:txBody>
          <a:bodyPr wrap="square" rtlCol="0">
            <a:spAutoFit/>
          </a:bodyPr>
          <a:lstStyle/>
          <a:p>
            <a:pPr>
              <a:lnSpc>
                <a:spcPct val="120000"/>
              </a:lnSpc>
            </a:pPr>
            <a:r>
              <a:rPr lang="zh-CN" altLang="en-US" sz="2800">
                <a:latin typeface="仿宋" panose="02010609060101010101" pitchFamily="49" charset="-122"/>
                <a:ea typeface="仿宋" panose="02010609060101010101" pitchFamily="49" charset="-122"/>
              </a:rPr>
              <a:t>焦裕禄一到兰考县就决定要把兰考县</a:t>
            </a:r>
            <a:r>
              <a:rPr lang="en-US" altLang="zh-CN" sz="2800">
                <a:latin typeface="仿宋" panose="02010609060101010101" pitchFamily="49" charset="-122"/>
                <a:ea typeface="仿宋" panose="02010609060101010101" pitchFamily="49" charset="-122"/>
              </a:rPr>
              <a:t>1800</a:t>
            </a:r>
            <a:r>
              <a:rPr lang="zh-CN" altLang="en-US" sz="2800">
                <a:latin typeface="仿宋" panose="02010609060101010101" pitchFamily="49" charset="-122"/>
                <a:ea typeface="仿宋" panose="02010609060101010101" pitchFamily="49" charset="-122"/>
              </a:rPr>
              <a:t>平方公里土地上的自然情况摸透，亲自去掂一掂兰考的“三害”究竟有多大分量。在实地调研时，焦裕禄不顾环境的险恶，亲自去查风口、探流沙，掌握了大量一手的资料。</a:t>
            </a:r>
          </a:p>
        </p:txBody>
      </p:sp>
      <p:sp>
        <p:nvSpPr>
          <p:cNvPr id="7" name="文本框 6">
            <a:extLst>
              <a:ext uri="{FF2B5EF4-FFF2-40B4-BE49-F238E27FC236}">
                <a16:creationId xmlns:a16="http://schemas.microsoft.com/office/drawing/2014/main" xmlns="" id="{6520E950-A6EC-4CE6-9A6C-5D3F5C077FAE}"/>
              </a:ext>
            </a:extLst>
          </p:cNvPr>
          <p:cNvSpPr txBox="1"/>
          <p:nvPr>
            <p:custDataLst>
              <p:tags r:id="rId7"/>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pic>
        <p:nvPicPr>
          <p:cNvPr id="8" name="图片 7">
            <a:extLst>
              <a:ext uri="{FF2B5EF4-FFF2-40B4-BE49-F238E27FC236}">
                <a16:creationId xmlns:a16="http://schemas.microsoft.com/office/drawing/2014/main" xmlns="" id="{20C00E2A-7A14-4F4C-8C46-AF190F3F39C4}"/>
              </a:ext>
            </a:extLst>
          </p:cNvPr>
          <p:cNvPicPr>
            <a:picLocks noChangeAspect="1"/>
          </p:cNvPicPr>
          <p:nvPr>
            <p:custDataLst>
              <p:tags r:id="rId9"/>
            </p:custDataLst>
          </p:nvPr>
        </p:nvPicPr>
        <p:blipFill>
          <a:blip r:embed="rId8"/>
          <a:srcRect l="14766" t="12180" b="19877"/>
          <a:stretch>
            <a:fillRect/>
          </a:stretch>
        </p:blipFill>
        <p:spPr>
          <a:xfrm>
            <a:off x="7762746" y="1854369"/>
            <a:ext cx="4143504" cy="4194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a:extLst>
              <a:ext uri="{FF2B5EF4-FFF2-40B4-BE49-F238E27FC236}">
                <a16:creationId xmlns:a16="http://schemas.microsoft.com/office/drawing/2014/main" xmlns="" id="{CBC1A934-82CA-4569-95F7-E0A1F1D7867B}"/>
              </a:ext>
            </a:extLst>
          </p:cNvPr>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104084" y="196459"/>
            <a:ext cx="4513101" cy="5848166"/>
          </a:xfrm>
          <a:prstGeom prst="rect">
            <a:avLst/>
          </a:prstGeom>
        </p:spPr>
      </p:pic>
      <p:sp>
        <p:nvSpPr>
          <p:cNvPr id="4" name="矩形 3">
            <a:extLst>
              <a:ext uri="{FF2B5EF4-FFF2-40B4-BE49-F238E27FC236}">
                <a16:creationId xmlns:a16="http://schemas.microsoft.com/office/drawing/2014/main" xmlns="" id="{D6927C8F-21EA-44C9-8A4C-64B56151A7A4}"/>
              </a:ext>
            </a:extLst>
          </p:cNvPr>
          <p:cNvSpPr/>
          <p:nvPr>
            <p:custDataLst>
              <p:tags r:id="rId5"/>
            </p:custDataLst>
          </p:nvPr>
        </p:nvSpPr>
        <p:spPr>
          <a:xfrm>
            <a:off x="7626827" y="6076766"/>
            <a:ext cx="3467616" cy="584775"/>
          </a:xfrm>
          <a:prstGeom prst="rect">
            <a:avLst/>
          </a:prstGeom>
        </p:spPr>
        <p:txBody>
          <a:bodyPr wrap="square">
            <a:spAutoFit/>
          </a:bodyPr>
          <a:lstStyle/>
          <a:p>
            <a:pPr algn="ctr"/>
            <a:r>
              <a:rPr lang="zh-CN" altLang="en-US" sz="3200">
                <a:latin typeface="微软雅黑" panose="020b0503020204020204" pitchFamily="34" charset="-122"/>
                <a:ea typeface="微软雅黑" panose="020b0503020204020204" pitchFamily="34" charset="-122"/>
              </a:rPr>
              <a:t>焦裕禄在田间工作</a:t>
            </a:r>
          </a:p>
        </p:txBody>
      </p:sp>
      <p:pic>
        <p:nvPicPr>
          <p:cNvPr id="36866" name="Picture 2">
            <a:extLst>
              <a:ext uri="{FF2B5EF4-FFF2-40B4-BE49-F238E27FC236}">
                <a16:creationId xmlns:a16="http://schemas.microsoft.com/office/drawing/2014/main" xmlns="" id="{F380281F-4626-4B96-8389-E9527880A452}"/>
              </a:ext>
            </a:extLst>
          </p:cNvPr>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46214" y="1293571"/>
            <a:ext cx="6425185" cy="427085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xmlns="" id="{A05E7982-98E5-4CFF-B387-A3C560C07747}"/>
              </a:ext>
            </a:extLst>
          </p:cNvPr>
          <p:cNvSpPr/>
          <p:nvPr>
            <p:custDataLst>
              <p:tags r:id="rId8"/>
            </p:custDataLst>
          </p:nvPr>
        </p:nvSpPr>
        <p:spPr>
          <a:xfrm>
            <a:off x="621305" y="6076766"/>
            <a:ext cx="4610616" cy="584775"/>
          </a:xfrm>
          <a:prstGeom prst="rect">
            <a:avLst/>
          </a:prstGeom>
        </p:spPr>
        <p:txBody>
          <a:bodyPr wrap="square">
            <a:spAutoFit/>
          </a:bodyPr>
          <a:lstStyle/>
          <a:p>
            <a:pPr algn="ctr"/>
            <a:r>
              <a:rPr lang="zh-CN" altLang="en-US" sz="3200">
                <a:latin typeface="微软雅黑" panose="020b0503020204020204" pitchFamily="34" charset="-122"/>
                <a:ea typeface="微软雅黑" panose="020b0503020204020204" pitchFamily="34" charset="-122"/>
              </a:rPr>
              <a:t>焦裕禄了解灾区情况</a:t>
            </a:r>
          </a:p>
        </p:txBody>
      </p:sp>
    </p:spTree>
    <p:extLst>
      <p:ext uri="{BB962C8B-B14F-4D97-AF65-F5344CB8AC3E}">
        <p14:creationId xmlns:p14="http://schemas.microsoft.com/office/powerpoint/2010/main" val="1225778312"/>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3"/>
          <p:cNvSpPr txBox="1"/>
          <p:nvPr>
            <p:custDataLst>
              <p:tags r:id="rId4"/>
            </p:custDataLst>
          </p:nvPr>
        </p:nvSpPr>
        <p:spPr>
          <a:xfrm>
            <a:off x="0" y="764496"/>
            <a:ext cx="12192000" cy="662554"/>
          </a:xfrm>
          <a:prstGeom prst="rect">
            <a:avLst/>
          </a:prstGeom>
          <a:solidFill>
            <a:schemeClr val="accent1"/>
          </a:solidFill>
        </p:spPr>
        <p:txBody>
          <a:bodyPr wrap="square" rtlCol="0">
            <a:spAutoFit/>
          </a:bodyPr>
          <a:lstStyle>
            <a:defPPr>
              <a:defRPr lang="zh-CN"/>
            </a:defPPr>
            <a:lvl1pPr algn="ctr">
              <a:lnSpc>
                <a:spcPct val="15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第二节：</a:t>
            </a:r>
            <a:r>
              <a:rPr lang="zh-CN" altLang="en-US" b="0"/>
              <a:t>兰考县遭遇洪灾，焦裕禄同志带领兰考人民全力救灾</a:t>
            </a:r>
            <a:endParaRPr lang="en-US" altLang="zh-CN" b="0"/>
          </a:p>
        </p:txBody>
      </p:sp>
      <p:sp>
        <p:nvSpPr>
          <p:cNvPr id="10" name="文本框 9"/>
          <p:cNvSpPr txBox="1"/>
          <p:nvPr>
            <p:custDataLst>
              <p:tags r:id="rId5"/>
            </p:custDataLst>
          </p:nvPr>
        </p:nvSpPr>
        <p:spPr>
          <a:xfrm>
            <a:off x="1840230" y="1695415"/>
            <a:ext cx="8511540"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a:t>“当群众最困难的时候，共产党员要出现在群众面前”</a:t>
            </a:r>
          </a:p>
        </p:txBody>
      </p:sp>
      <p:sp>
        <p:nvSpPr>
          <p:cNvPr id="13" name="文本框 12"/>
          <p:cNvSpPr txBox="1"/>
          <p:nvPr>
            <p:custDataLst>
              <p:tags r:id="rId6"/>
            </p:custDataLst>
          </p:nvPr>
        </p:nvSpPr>
        <p:spPr>
          <a:xfrm>
            <a:off x="782766" y="2743963"/>
            <a:ext cx="10247183"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为什么要插入第</a:t>
            </a:r>
            <a:r>
              <a:rPr lang="en-US" altLang="zh-CN" sz="2800">
                <a:latin typeface="微软雅黑" panose="020b0503020204020204" pitchFamily="34" charset="-122"/>
                <a:ea typeface="微软雅黑" panose="020b0503020204020204" pitchFamily="34" charset="-122"/>
              </a:rPr>
              <a:t>24</a:t>
            </a:r>
            <a:r>
              <a:rPr lang="zh-CN" altLang="en-US" sz="2800">
                <a:latin typeface="微软雅黑" panose="020b0503020204020204" pitchFamily="34" charset="-122"/>
                <a:ea typeface="微软雅黑" panose="020b0503020204020204" pitchFamily="34" charset="-122"/>
              </a:rPr>
              <a:t>段一双无依无靠的老人的故事？</a:t>
            </a:r>
          </a:p>
        </p:txBody>
      </p:sp>
      <p:sp>
        <p:nvSpPr>
          <p:cNvPr id="15" name="文本框 14"/>
          <p:cNvSpPr txBox="1"/>
          <p:nvPr>
            <p:custDataLst>
              <p:tags r:id="rId7"/>
            </p:custDataLst>
          </p:nvPr>
        </p:nvSpPr>
        <p:spPr>
          <a:xfrm>
            <a:off x="782767" y="3542912"/>
            <a:ext cx="10626466" cy="2192908"/>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pPr indent="457200">
              <a:lnSpc>
                <a:spcPct val="150000"/>
              </a:lnSpc>
            </a:pPr>
            <a:r>
              <a:rPr lang="zh-CN" altLang="en-US" sz="3200">
                <a:latin typeface="仿宋" panose="02010609060101010101" pitchFamily="49" charset="-122"/>
                <a:ea typeface="仿宋" panose="02010609060101010101" pitchFamily="49" charset="-122"/>
              </a:rPr>
              <a:t>反映焦裕禄深入群众，关心群众的宝贵品质。同时也表明人民群众对新中国的拥护和爱戴。通过这个故事，深化了文章的情感，突出党员干部与人民群众之间密切的联系。</a:t>
            </a:r>
          </a:p>
        </p:txBody>
      </p:sp>
      <p:sp>
        <p:nvSpPr>
          <p:cNvPr id="7" name="文本框 6">
            <a:extLst>
              <a:ext uri="{FF2B5EF4-FFF2-40B4-BE49-F238E27FC236}">
                <a16:creationId xmlns:a16="http://schemas.microsoft.com/office/drawing/2014/main" xmlns="" id="{F561860E-011A-4369-B80B-123E60905BDD}"/>
              </a:ext>
            </a:extLst>
          </p:cNvPr>
          <p:cNvSpPr txBox="1"/>
          <p:nvPr>
            <p:custDataLst>
              <p:tags r:id="rId8"/>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40025717-E33F-41F8-9A5A-5BF3CCF416F0}"/>
              </a:ext>
            </a:extLst>
          </p:cNvPr>
          <p:cNvSpPr txBox="1"/>
          <p:nvPr>
            <p:custDataLst>
              <p:tags r:id="rId3"/>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
        <p:nvSpPr>
          <p:cNvPr id="3" name="矩形 2">
            <a:extLst>
              <a:ext uri="{FF2B5EF4-FFF2-40B4-BE49-F238E27FC236}">
                <a16:creationId xmlns:a16="http://schemas.microsoft.com/office/drawing/2014/main" xmlns="" id="{BB7646F3-375D-4EA3-B3E8-F4848955B950}"/>
              </a:ext>
            </a:extLst>
          </p:cNvPr>
          <p:cNvSpPr/>
          <p:nvPr>
            <p:custDataLst>
              <p:tags r:id="rId4"/>
            </p:custDataLst>
          </p:nvPr>
        </p:nvSpPr>
        <p:spPr>
          <a:xfrm>
            <a:off x="285750" y="844215"/>
            <a:ext cx="11620500" cy="5864491"/>
          </a:xfrm>
          <a:prstGeom prst="rect">
            <a:avLst/>
          </a:prstGeom>
        </p:spPr>
        <p:txBody>
          <a:bodyPr vert="horz" wrap="square" lIns="91440" tIns="45720" rIns="91440" bIns="45720" rtlCol="0">
            <a:spAutoFit/>
          </a:bodyPr>
          <a:lstStyle/>
          <a:p>
            <a:pPr indent="457200">
              <a:lnSpc>
                <a:spcPct val="120000"/>
              </a:lnSpc>
              <a:spcBef>
                <a:spcPts val="1000"/>
              </a:spcBef>
            </a:pPr>
            <a:r>
              <a:rPr lang="zh-CN" altLang="en-US" sz="2800" b="1">
                <a:solidFill>
                  <a:srgbClr val="C00000"/>
                </a:solidFill>
                <a:latin typeface="微软雅黑" panose="020b0503020204020204" pitchFamily="34" charset="-122"/>
                <a:ea typeface="微软雅黑" panose="020b0503020204020204" pitchFamily="34" charset="-122"/>
              </a:rPr>
              <a:t>兰考县</a:t>
            </a:r>
            <a:r>
              <a:rPr lang="zh-CN" altLang="en-US" sz="2800" b="1">
                <a:latin typeface="微软雅黑" panose="020b0503020204020204" pitchFamily="34" charset="-122"/>
                <a:ea typeface="微软雅黑" panose="020b0503020204020204" pitchFamily="34" charset="-122"/>
              </a:rPr>
              <a:t>位于河南省东部，省直管县，国家级扶贫开发工作重点县，西邻国家历史文化名城八朝古都开封，东连豫东重镇</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国家综合交通枢纽商丘，北临菏泽，是通往鲁西南的重要门户，耕地面积95万亩。兰考是县委书记的榜样</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焦裕禄同志生前战斗过并为之献身的地方，是焦裕禄精神的发祥地。</a:t>
            </a:r>
            <a:endParaRPr lang="en-US" altLang="zh-CN" sz="2800" b="1">
              <a:latin typeface="微软雅黑" panose="020b0503020204020204" pitchFamily="34" charset="-122"/>
              <a:ea typeface="微软雅黑" panose="020b0503020204020204" pitchFamily="34" charset="-122"/>
            </a:endParaRPr>
          </a:p>
          <a:p>
            <a:pPr indent="457200">
              <a:lnSpc>
                <a:spcPct val="120000"/>
              </a:lnSpc>
              <a:spcBef>
                <a:spcPts val="1000"/>
              </a:spcBef>
            </a:pPr>
            <a:r>
              <a:rPr lang="zh-CN" altLang="en-US" sz="2800" b="1">
                <a:latin typeface="微软雅黑" panose="020b0503020204020204" pitchFamily="34" charset="-122"/>
                <a:ea typeface="微软雅黑" panose="020b0503020204020204" pitchFamily="34" charset="-122"/>
              </a:rPr>
              <a:t>一九六二年冬，焦裕禄受党的委派来到了兰考，当时，正是中国国民经济处于暂时困难时期，兰考的风沙、内涝、盐碱等自然灾害很严重，农业产量很低，群众生活很苦，焦裕禄同志以高度的革命精神，对于部和群众进行思想教育、阶级教育和革命传统教育，激起县委领导班子和人民群众抗灾自救的斗志，掀起了挖河排涝、封闭沙丘、根治盐碱的除“三害”斗争高潮。</a:t>
            </a:r>
          </a:p>
        </p:txBody>
      </p:sp>
    </p:spTree>
    <p:extLst>
      <p:ext uri="{BB962C8B-B14F-4D97-AF65-F5344CB8AC3E}">
        <p14:creationId xmlns:p14="http://schemas.microsoft.com/office/powerpoint/2010/main" val="3637007279"/>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1DDECBAD-BF87-49B3-95A3-CA42BE53EEA4}"/>
              </a:ext>
            </a:extLst>
          </p:cNvPr>
          <p:cNvSpPr/>
          <p:nvPr>
            <p:custDataLst>
              <p:tags r:id="rId3"/>
            </p:custDataLst>
          </p:nvPr>
        </p:nvSpPr>
        <p:spPr>
          <a:xfrm>
            <a:off x="475281" y="893519"/>
            <a:ext cx="10389031" cy="7401322"/>
          </a:xfrm>
          <a:prstGeom prst="rect">
            <a:avLst/>
          </a:prstGeom>
        </p:spPr>
        <p:txBody>
          <a:bodyPr vert="horz" lIns="91440" tIns="45720" rIns="91440" bIns="45720" rtlCol="0">
            <a:noAutofit/>
          </a:bodyPr>
          <a:lstStyle/>
          <a:p>
            <a:pPr marL="228600" indent="-228600">
              <a:lnSpc>
                <a:spcPct val="150000"/>
              </a:lnSpc>
              <a:buClr>
                <a:srgbClr val="C00000"/>
              </a:buClr>
              <a:buFont typeface="Wingdings" panose="05000000000000000000" pitchFamily="2" charset="2"/>
              <a:buChar char="Ø"/>
            </a:pPr>
            <a:r>
              <a:rPr lang="zh-CN" altLang="zh-CN" sz="3200">
                <a:latin typeface="微软雅黑" panose="020b0503020204020204" pitchFamily="34" charset="-122"/>
                <a:ea typeface="微软雅黑" panose="020b0503020204020204" pitchFamily="34" charset="-122"/>
              </a:rPr>
              <a:t>了解通讯这一新闻体裁以及焦裕禄的先进事迹，体会人物的性格特征和主要品质。</a:t>
            </a:r>
          </a:p>
          <a:p>
            <a:pPr marL="228600" indent="-228600">
              <a:lnSpc>
                <a:spcPct val="150000"/>
              </a:lnSpc>
              <a:buClr>
                <a:srgbClr val="C00000"/>
              </a:buClr>
              <a:buFont typeface="Wingdings" panose="05000000000000000000" pitchFamily="2" charset="2"/>
              <a:buChar char="Ø"/>
            </a:pPr>
            <a:r>
              <a:rPr lang="zh-CN" altLang="zh-CN" sz="3200">
                <a:latin typeface="微软雅黑" panose="020b0503020204020204" pitchFamily="34" charset="-122"/>
                <a:ea typeface="微软雅黑" panose="020b0503020204020204" pitchFamily="34" charset="-122"/>
              </a:rPr>
              <a:t>学习作者综合运用多种表达方式，多角度、多层次刻画人物形象的写作特点。</a:t>
            </a:r>
          </a:p>
          <a:p>
            <a:pPr marL="228600" indent="-228600">
              <a:lnSpc>
                <a:spcPct val="150000"/>
              </a:lnSpc>
              <a:buClr>
                <a:srgbClr val="C00000"/>
              </a:buClr>
              <a:buFont typeface="Wingdings" panose="05000000000000000000" pitchFamily="2" charset="2"/>
              <a:buChar char="Ø"/>
            </a:pPr>
            <a:r>
              <a:rPr lang="zh-CN" altLang="zh-CN" sz="3200">
                <a:latin typeface="微软雅黑" panose="020b0503020204020204" pitchFamily="34" charset="-122"/>
                <a:ea typeface="微软雅黑" panose="020b0503020204020204" pitchFamily="34" charset="-122"/>
              </a:rPr>
              <a:t>用心感受焦裕禄的伟大人格，学习焦裕禄</a:t>
            </a:r>
            <a:r>
              <a:rPr lang="en-US" altLang="zh-CN" sz="3200">
                <a:latin typeface="微软雅黑" panose="020b0503020204020204" pitchFamily="34" charset="-122"/>
                <a:ea typeface="微软雅黑" panose="020b0503020204020204" pitchFamily="34" charset="-122"/>
              </a:rPr>
              <a:t>“</a:t>
            </a:r>
            <a:r>
              <a:rPr lang="zh-CN" altLang="zh-CN" sz="3200">
                <a:latin typeface="微软雅黑" panose="020b0503020204020204" pitchFamily="34" charset="-122"/>
                <a:ea typeface="微软雅黑" panose="020b0503020204020204" pitchFamily="34" charset="-122"/>
              </a:rPr>
              <a:t>艰苦奋斗、无私奉献、勇于担当、执政为民</a:t>
            </a:r>
            <a:r>
              <a:rPr lang="en-US" altLang="zh-CN" sz="3200">
                <a:latin typeface="微软雅黑" panose="020b0503020204020204" pitchFamily="34" charset="-122"/>
                <a:ea typeface="微软雅黑" panose="020b0503020204020204" pitchFamily="34" charset="-122"/>
              </a:rPr>
              <a:t>”</a:t>
            </a:r>
            <a:r>
              <a:rPr lang="zh-CN" altLang="zh-CN" sz="3200">
                <a:latin typeface="微软雅黑" panose="020b0503020204020204" pitchFamily="34" charset="-122"/>
                <a:ea typeface="微软雅黑" panose="020b0503020204020204" pitchFamily="34" charset="-122"/>
              </a:rPr>
              <a:t>的公仆精神。</a:t>
            </a:r>
          </a:p>
        </p:txBody>
      </p:sp>
      <p:sp>
        <p:nvSpPr>
          <p:cNvPr id="3" name="文本框 2">
            <a:extLst>
              <a:ext uri="{FF2B5EF4-FFF2-40B4-BE49-F238E27FC236}">
                <a16:creationId xmlns:a16="http://schemas.microsoft.com/office/drawing/2014/main" xmlns="" id="{9D40360D-586F-4A0E-BBB4-32A125DF2583}"/>
              </a:ext>
            </a:extLst>
          </p:cNvPr>
          <p:cNvSpPr txBox="1"/>
          <p:nvPr>
            <p:custDataLst>
              <p:tags r:id="rId4"/>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教学目标</a:t>
            </a:r>
          </a:p>
        </p:txBody>
      </p:sp>
    </p:spTree>
    <p:extLst>
      <p:ext uri="{BB962C8B-B14F-4D97-AF65-F5344CB8AC3E}">
        <p14:creationId xmlns:p14="http://schemas.microsoft.com/office/powerpoint/2010/main" val="765518289"/>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a:extLst>
              <a:ext uri="{FF2B5EF4-FFF2-40B4-BE49-F238E27FC236}">
                <a16:creationId xmlns:a16="http://schemas.microsoft.com/office/drawing/2014/main" xmlns="" id="{40025717-E33F-41F8-9A5A-5BF3CCF416F0}"/>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
        <p:nvSpPr>
          <p:cNvPr id="4" name="矩形 3">
            <a:extLst>
              <a:ext uri="{FF2B5EF4-FFF2-40B4-BE49-F238E27FC236}">
                <a16:creationId xmlns:a16="http://schemas.microsoft.com/office/drawing/2014/main" xmlns="" id="{3768466B-5623-46E0-9E26-417D9155F3F6}"/>
              </a:ext>
            </a:extLst>
          </p:cNvPr>
          <p:cNvSpPr/>
          <p:nvPr>
            <p:custDataLst>
              <p:tags r:id="rId5"/>
            </p:custDataLst>
          </p:nvPr>
        </p:nvSpPr>
        <p:spPr>
          <a:xfrm>
            <a:off x="4546170" y="248151"/>
            <a:ext cx="3099661" cy="584775"/>
          </a:xfrm>
          <a:prstGeom prst="rect">
            <a:avLst/>
          </a:prstGeom>
          <a:solidFill>
            <a:srgbClr val="C00000"/>
          </a:solidFill>
        </p:spPr>
        <p:txBody>
          <a:bodyPr wrap="square" anchor="ctr" anchorCtr="0">
            <a:spAutoFit/>
          </a:bodyPr>
          <a:lstStyle/>
          <a:p>
            <a:pPr algn="dist"/>
            <a:r>
              <a:rPr lang="zh-CN" altLang="en-US" sz="3200">
                <a:solidFill>
                  <a:schemeClr val="bg1"/>
                </a:solidFill>
                <a:latin typeface="微软雅黑" panose="020b0503020204020204" pitchFamily="34" charset="-122"/>
                <a:ea typeface="微软雅黑" panose="020b0503020204020204" pitchFamily="34" charset="-122"/>
              </a:rPr>
              <a:t>“三害”</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xmlns="" id="{4EEEAF22-2DC0-4C2A-9562-41C8354E88CB}"/>
              </a:ext>
            </a:extLst>
          </p:cNvPr>
          <p:cNvSpPr/>
          <p:nvPr>
            <p:custDataLst>
              <p:tags r:id="rId6"/>
            </p:custDataLst>
          </p:nvPr>
        </p:nvSpPr>
        <p:spPr>
          <a:xfrm>
            <a:off x="891250" y="5829801"/>
            <a:ext cx="1759380" cy="584775"/>
          </a:xfrm>
          <a:prstGeom prst="rect">
            <a:avLst/>
          </a:prstGeom>
          <a:solidFill>
            <a:schemeClr val="accent1">
              <a:lumMod val="75000"/>
            </a:schemeClr>
          </a:solidFill>
        </p:spPr>
        <p:txBody>
          <a:bodyPr wrap="square" anchor="ctr" anchorCtr="0">
            <a:spAutoFit/>
          </a:bodyPr>
          <a:lstStyle/>
          <a:p>
            <a:pPr algn="dist"/>
            <a:r>
              <a:rPr lang="zh-CN" altLang="en-US" sz="3200">
                <a:solidFill>
                  <a:schemeClr val="bg1"/>
                </a:solidFill>
                <a:latin typeface="微软雅黑" panose="020b0503020204020204" pitchFamily="34" charset="-122"/>
                <a:ea typeface="微软雅黑" panose="020b0503020204020204" pitchFamily="34" charset="-122"/>
              </a:rPr>
              <a:t>风沙</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6ECD371E-00ED-469B-9F09-B256E9DA6818}"/>
              </a:ext>
            </a:extLst>
          </p:cNvPr>
          <p:cNvSpPr/>
          <p:nvPr>
            <p:custDataLst>
              <p:tags r:id="rId7"/>
            </p:custDataLst>
          </p:nvPr>
        </p:nvSpPr>
        <p:spPr>
          <a:xfrm>
            <a:off x="5216310" y="5829800"/>
            <a:ext cx="1759380" cy="584775"/>
          </a:xfrm>
          <a:prstGeom prst="rect">
            <a:avLst/>
          </a:prstGeom>
          <a:solidFill>
            <a:schemeClr val="accent1">
              <a:lumMod val="75000"/>
            </a:schemeClr>
          </a:solidFill>
        </p:spPr>
        <p:txBody>
          <a:bodyPr wrap="square" anchor="ctr" anchorCtr="0">
            <a:spAutoFit/>
          </a:bodyPr>
          <a:lstStyle/>
          <a:p>
            <a:pPr algn="dist"/>
            <a:r>
              <a:rPr lang="zh-CN" altLang="en-US" sz="3200">
                <a:solidFill>
                  <a:schemeClr val="bg1"/>
                </a:solidFill>
                <a:latin typeface="微软雅黑" panose="020b0503020204020204" pitchFamily="34" charset="-122"/>
                <a:ea typeface="微软雅黑" panose="020b0503020204020204" pitchFamily="34" charset="-122"/>
              </a:rPr>
              <a:t>内涝</a:t>
            </a:r>
            <a:endParaRPr lang="en-US" altLang="zh-CN" sz="3200">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0866766C-FFA5-4261-933A-61787716B725}"/>
              </a:ext>
            </a:extLst>
          </p:cNvPr>
          <p:cNvSpPr/>
          <p:nvPr>
            <p:custDataLst>
              <p:tags r:id="rId8"/>
            </p:custDataLst>
          </p:nvPr>
        </p:nvSpPr>
        <p:spPr>
          <a:xfrm>
            <a:off x="9311350" y="5829800"/>
            <a:ext cx="1759380" cy="584775"/>
          </a:xfrm>
          <a:prstGeom prst="rect">
            <a:avLst/>
          </a:prstGeom>
          <a:solidFill>
            <a:schemeClr val="accent1">
              <a:lumMod val="75000"/>
            </a:schemeClr>
          </a:solidFill>
        </p:spPr>
        <p:txBody>
          <a:bodyPr wrap="square" anchor="ctr" anchorCtr="0">
            <a:spAutoFit/>
          </a:bodyPr>
          <a:lstStyle/>
          <a:p>
            <a:pPr algn="dist"/>
            <a:r>
              <a:rPr lang="zh-CN" altLang="en-US" sz="3200">
                <a:solidFill>
                  <a:schemeClr val="bg1"/>
                </a:solidFill>
                <a:latin typeface="微软雅黑" panose="020b0503020204020204" pitchFamily="34" charset="-122"/>
                <a:ea typeface="微软雅黑" panose="020b0503020204020204" pitchFamily="34" charset="-122"/>
              </a:rPr>
              <a:t>盐碱</a:t>
            </a:r>
            <a:endParaRPr lang="en-US" altLang="zh-CN" sz="3200">
              <a:solidFill>
                <a:schemeClr val="bg1"/>
              </a:solidFill>
              <a:latin typeface="微软雅黑" panose="020b0503020204020204" pitchFamily="34" charset="-122"/>
              <a:ea typeface="微软雅黑" panose="020b0503020204020204" pitchFamily="34" charset="-122"/>
            </a:endParaRPr>
          </a:p>
        </p:txBody>
      </p:sp>
      <p:pic>
        <p:nvPicPr>
          <p:cNvPr id="15362" name="Picture 2">
            <a:extLst>
              <a:ext uri="{FF2B5EF4-FFF2-40B4-BE49-F238E27FC236}">
                <a16:creationId xmlns:a16="http://schemas.microsoft.com/office/drawing/2014/main" xmlns="" id="{EA0281FB-8B95-4F28-9117-05F09DDB4F44}"/>
              </a:ext>
            </a:extLst>
          </p:cNvPr>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190500" y="1507331"/>
            <a:ext cx="5762192" cy="3843337"/>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a:extLst>
              <a:ext uri="{FF2B5EF4-FFF2-40B4-BE49-F238E27FC236}">
                <a16:creationId xmlns:a16="http://schemas.microsoft.com/office/drawing/2014/main" xmlns="" id="{4519823C-6F30-4EFE-998E-1B005168DB89}"/>
              </a:ext>
            </a:extLst>
          </p:cNvPr>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690346" y="1643061"/>
            <a:ext cx="47625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a:extLst>
              <a:ext uri="{FF2B5EF4-FFF2-40B4-BE49-F238E27FC236}">
                <a16:creationId xmlns:a16="http://schemas.microsoft.com/office/drawing/2014/main" xmlns="" id="{9036B4C0-0E4E-4CC0-899E-873F4E6908CF}"/>
              </a:ext>
            </a:extLst>
          </p:cNvPr>
          <p:cNvPicPr>
            <a:picLocks noChangeAspect="1" noChangeArrowheads="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bwMode="auto">
          <a:xfrm>
            <a:off x="2650630" y="1340466"/>
            <a:ext cx="6515100" cy="4328922"/>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a:extLst>
              <a:ext uri="{FF2B5EF4-FFF2-40B4-BE49-F238E27FC236}">
                <a16:creationId xmlns:a16="http://schemas.microsoft.com/office/drawing/2014/main" xmlns="" id="{664F2072-6DF2-4CE5-9ADF-B39EFC9AC1C5}"/>
              </a:ext>
            </a:extLst>
          </p:cNvPr>
          <p:cNvPicPr>
            <a:picLocks noChangeAspect="1" noChangeArrowheads="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bwMode="auto">
          <a:xfrm>
            <a:off x="5442888" y="1374159"/>
            <a:ext cx="6248400" cy="414337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BEEA37F3-DF63-4B47-A738-D90517133C68}"/>
              </a:ext>
            </a:extLst>
          </p:cNvPr>
          <p:cNvSpPr/>
          <p:nvPr>
            <p:custDataLst>
              <p:tags r:id="rId17"/>
            </p:custDataLst>
          </p:nvPr>
        </p:nvSpPr>
        <p:spPr>
          <a:xfrm>
            <a:off x="5777010" y="4837509"/>
            <a:ext cx="5724644" cy="646331"/>
          </a:xfrm>
          <a:prstGeom prst="rect">
            <a:avLst/>
          </a:prstGeom>
        </p:spPr>
        <p:txBody>
          <a:bodyPr wrap="none">
            <a:spAutoFit/>
          </a:bodyPr>
          <a:lstStyle/>
          <a:p>
            <a:pPr algn="just"/>
            <a:r>
              <a:rPr lang="zh-CN" altLang="en-US" sz="3600" b="1">
                <a:solidFill>
                  <a:srgbClr val="FFFF00"/>
                </a:solidFill>
                <a:latin typeface="Microsoft Yahei" panose="020b0503020204020204" pitchFamily="34" charset="-122"/>
                <a:ea typeface="Microsoft Yahei" panose="020b0503020204020204" pitchFamily="34" charset="-122"/>
              </a:rPr>
              <a:t>盐碱地种庄稼，十年九不收</a:t>
            </a:r>
            <a:endParaRPr lang="zh-CN" altLang="en-US" sz="3600" b="1" i="0">
              <a:solidFill>
                <a:srgbClr val="FFFF00"/>
              </a:solidFill>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682621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6"/>
                                        </p:tgtEl>
                                        <p:attrNameLst>
                                          <p:attrName>style.visibility</p:attrName>
                                        </p:attrNameLst>
                                      </p:cBhvr>
                                      <p:to>
                                        <p:strVal val="visible"/>
                                      </p:to>
                                    </p:set>
                                  </p:childTnLst>
                                </p:cTn>
                              </p:par>
                            </p:childTnLst>
                          </p:cTn>
                        </p:par>
                        <p:par>
                          <p:cTn id="7" fill="hold" nodeType="afterGroup">
                            <p:stCondLst>
                              <p:cond delay="1"/>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1536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537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2B39804C-384B-48DE-89E5-8E7045179F77}"/>
              </a:ext>
            </a:extLst>
          </p:cNvPr>
          <p:cNvSpPr/>
          <p:nvPr>
            <p:custDataLst>
              <p:tags r:id="rId3"/>
            </p:custDataLst>
          </p:nvPr>
        </p:nvSpPr>
        <p:spPr>
          <a:xfrm>
            <a:off x="628650" y="1007618"/>
            <a:ext cx="10934700" cy="5147563"/>
          </a:xfrm>
          <a:prstGeom prst="rect">
            <a:avLst/>
          </a:prstGeom>
          <a:noFill/>
        </p:spPr>
        <p:txBody>
          <a:bodyPr wrap="square" rtlCol="0">
            <a:spAutoFit/>
          </a:bodyPr>
          <a:lstStyle/>
          <a:p>
            <a:pPr indent="457200">
              <a:lnSpc>
                <a:spcPct val="150000"/>
              </a:lnSpc>
            </a:pPr>
            <a:r>
              <a:rPr lang="zh-CN" altLang="en-US" sz="3200" b="1">
                <a:latin typeface="仿宋" panose="02010609060101010101" pitchFamily="49" charset="-122"/>
                <a:ea typeface="仿宋" panose="02010609060101010101" pitchFamily="49" charset="-122"/>
              </a:rPr>
              <a:t>民国31(1942)年：</a:t>
            </a:r>
            <a:endParaRPr lang="en-US" altLang="zh-CN" sz="3200" b="1">
              <a:latin typeface="仿宋" panose="02010609060101010101" pitchFamily="49" charset="-122"/>
              <a:ea typeface="仿宋" panose="02010609060101010101" pitchFamily="49" charset="-122"/>
            </a:endParaRPr>
          </a:p>
          <a:p>
            <a:pPr indent="457200">
              <a:lnSpc>
                <a:spcPct val="150000"/>
              </a:lnSpc>
            </a:pPr>
            <a:r>
              <a:rPr lang="zh-CN" altLang="en-US" sz="3200" b="1">
                <a:latin typeface="仿宋" panose="02010609060101010101" pitchFamily="49" charset="-122"/>
                <a:ea typeface="仿宋" panose="02010609060101010101" pitchFamily="49" charset="-122"/>
              </a:rPr>
              <a:t>“大旱，赤地千里，土地荒芜，作物枯败，兰封出外逃荒七万余人，河南三百万人在灾荒中丧命。”</a:t>
            </a:r>
            <a:endParaRPr lang="en-US" altLang="zh-CN" sz="3200" b="1">
              <a:latin typeface="仿宋" panose="02010609060101010101" pitchFamily="49" charset="-122"/>
              <a:ea typeface="仿宋" panose="02010609060101010101" pitchFamily="49" charset="-122"/>
            </a:endParaRPr>
          </a:p>
          <a:p>
            <a:pPr indent="457200">
              <a:lnSpc>
                <a:spcPct val="150000"/>
              </a:lnSpc>
            </a:pPr>
            <a:r>
              <a:rPr lang="zh-CN" altLang="en-US" sz="3200" b="1">
                <a:latin typeface="仿宋" panose="02010609060101010101" pitchFamily="49" charset="-122"/>
                <a:ea typeface="仿宋" panose="02010609060101010101" pitchFamily="49" charset="-122"/>
              </a:rPr>
              <a:t>自咸丰五年(1855年)到上个世纪六十年代，一百多年，有63座村庄被黄沙埋掉。《兰考县志》</a:t>
            </a:r>
            <a:endParaRPr lang="en-US" altLang="zh-CN" sz="3200" b="1">
              <a:latin typeface="仿宋" panose="02010609060101010101" pitchFamily="49" charset="-122"/>
              <a:ea typeface="仿宋" panose="02010609060101010101" pitchFamily="49" charset="-122"/>
            </a:endParaRPr>
          </a:p>
          <a:p>
            <a:pPr indent="457200">
              <a:lnSpc>
                <a:spcPct val="150000"/>
              </a:lnSpc>
            </a:pPr>
            <a:r>
              <a:rPr lang="zh-CN" altLang="en-US" sz="3200" b="1">
                <a:latin typeface="仿宋" panose="02010609060101010101" pitchFamily="49" charset="-122"/>
                <a:ea typeface="仿宋" panose="02010609060101010101" pitchFamily="49" charset="-122"/>
              </a:rPr>
              <a:t>“旧时兰考，久无故地，洪水一来，县官就会拎着大印到处逃避，跑到那里，那里就是县衙。”《兰考县志》</a:t>
            </a:r>
          </a:p>
        </p:txBody>
      </p:sp>
      <p:sp>
        <p:nvSpPr>
          <p:cNvPr id="3" name="文本框 2">
            <a:extLst>
              <a:ext uri="{FF2B5EF4-FFF2-40B4-BE49-F238E27FC236}">
                <a16:creationId xmlns:a16="http://schemas.microsoft.com/office/drawing/2014/main" xmlns="" id="{0BB62AD3-205A-4E64-904C-2D5030E2FC8F}"/>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extLst>
      <p:ext uri="{BB962C8B-B14F-4D97-AF65-F5344CB8AC3E}">
        <p14:creationId xmlns:p14="http://schemas.microsoft.com/office/powerpoint/2010/main" val="512264926"/>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xmlns="" id="{19CF8DB8-AF47-424E-AF4F-BBFB18AEA626}"/>
              </a:ext>
            </a:extLst>
          </p:cNvPr>
          <p:cNvSpPr/>
          <p:nvPr>
            <p:custDataLst>
              <p:tags r:id="rId3"/>
            </p:custDataLst>
          </p:nvPr>
        </p:nvSpPr>
        <p:spPr>
          <a:xfrm>
            <a:off x="-2274296" y="6073412"/>
            <a:ext cx="11380196" cy="584775"/>
          </a:xfrm>
          <a:prstGeom prst="rect">
            <a:avLst/>
          </a:prstGeom>
        </p:spPr>
        <p:txBody>
          <a:bodyPr wrap="square">
            <a:spAutoFit/>
          </a:bodyPr>
          <a:lstStyle/>
          <a:p>
            <a:pPr algn="ctr"/>
            <a:r>
              <a:rPr lang="zh-CN" altLang="en-US" sz="3200">
                <a:latin typeface="微软雅黑" panose="020b0503020204020204" pitchFamily="34" charset="-122"/>
                <a:ea typeface="微软雅黑" panose="020b0503020204020204" pitchFamily="34" charset="-122"/>
              </a:rPr>
              <a:t>焦裕禄带领兰考人民挖泥压流沙</a:t>
            </a:r>
          </a:p>
        </p:txBody>
      </p:sp>
      <p:pic>
        <p:nvPicPr>
          <p:cNvPr id="38916" name="Picture 4">
            <a:extLst>
              <a:ext uri="{FF2B5EF4-FFF2-40B4-BE49-F238E27FC236}">
                <a16:creationId xmlns:a16="http://schemas.microsoft.com/office/drawing/2014/main" xmlns="" id="{41403236-AB9F-40BB-A2AE-742283C562E0}"/>
              </a:ext>
            </a:extLst>
          </p:cNvPr>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945904" y="208445"/>
            <a:ext cx="4655546" cy="582853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a:extLst>
              <a:ext uri="{FF2B5EF4-FFF2-40B4-BE49-F238E27FC236}">
                <a16:creationId xmlns:a16="http://schemas.microsoft.com/office/drawing/2014/main" xmlns="" id="{86E2B96C-3E9F-49C6-9853-69E8D02F6935}"/>
              </a:ext>
            </a:extLst>
          </p:cNvPr>
          <p:cNvSpPr/>
          <p:nvPr>
            <p:custDataLst>
              <p:tags r:id="rId6"/>
            </p:custDataLst>
          </p:nvPr>
        </p:nvSpPr>
        <p:spPr>
          <a:xfrm>
            <a:off x="6793505" y="6031774"/>
            <a:ext cx="4807945" cy="584775"/>
          </a:xfrm>
          <a:prstGeom prst="rect">
            <a:avLst/>
          </a:prstGeom>
        </p:spPr>
        <p:txBody>
          <a:bodyPr wrap="square">
            <a:spAutoFit/>
          </a:bodyPr>
          <a:lstStyle/>
          <a:p>
            <a:pPr algn="ctr"/>
            <a:r>
              <a:rPr lang="zh-CN" altLang="en-US" sz="3200">
                <a:latin typeface="微软雅黑" panose="020b0503020204020204" pitchFamily="34" charset="-122"/>
                <a:ea typeface="微软雅黑" panose="020b0503020204020204" pitchFamily="34" charset="-122"/>
              </a:rPr>
              <a:t>焦裕禄组织抗灾</a:t>
            </a:r>
          </a:p>
        </p:txBody>
      </p:sp>
      <p:pic>
        <p:nvPicPr>
          <p:cNvPr id="38918" name="Picture 6">
            <a:extLst>
              <a:ext uri="{FF2B5EF4-FFF2-40B4-BE49-F238E27FC236}">
                <a16:creationId xmlns:a16="http://schemas.microsoft.com/office/drawing/2014/main" xmlns="" id="{D0182681-F5A8-4009-97EA-EC0259D0EEA8}"/>
              </a:ext>
            </a:extLst>
          </p:cNvPr>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793604" y="208445"/>
            <a:ext cx="4959496" cy="5852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506239"/>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903907"/>
            <a:ext cx="12192000" cy="662554"/>
          </a:xfrm>
          <a:prstGeom prst="rect">
            <a:avLst/>
          </a:prstGeom>
          <a:solidFill>
            <a:schemeClr val="accent1"/>
          </a:solidFill>
        </p:spPr>
        <p:txBody>
          <a:bodyPr wrap="square" rtlCol="0">
            <a:spAutoFit/>
          </a:bodyPr>
          <a:lstStyle>
            <a:defPPr>
              <a:defRPr lang="zh-CN"/>
            </a:defPPr>
            <a:lvl1pPr algn="ctr">
              <a:lnSpc>
                <a:spcPct val="15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第三节：焦裕禄身患肝癌，但心中只有人民，不顾自身</a:t>
            </a:r>
            <a:endParaRPr lang="en-US" altLang="zh-CN"/>
          </a:p>
        </p:txBody>
      </p:sp>
      <p:sp>
        <p:nvSpPr>
          <p:cNvPr id="10" name="文本框 9"/>
          <p:cNvSpPr txBox="1"/>
          <p:nvPr>
            <p:custDataLst>
              <p:tags r:id="rId4"/>
            </p:custDataLst>
          </p:nvPr>
        </p:nvSpPr>
        <p:spPr>
          <a:xfrm>
            <a:off x="2556300" y="1613631"/>
            <a:ext cx="6637020"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a:t>“他心里装着全体人民，唯独没有他自己”</a:t>
            </a:r>
          </a:p>
        </p:txBody>
      </p:sp>
      <p:sp>
        <p:nvSpPr>
          <p:cNvPr id="2" name="文本框 1"/>
          <p:cNvSpPr txBox="1"/>
          <p:nvPr>
            <p:custDataLst>
              <p:tags r:id="rId5"/>
            </p:custDataLst>
          </p:nvPr>
        </p:nvSpPr>
        <p:spPr>
          <a:xfrm>
            <a:off x="575310" y="2240083"/>
            <a:ext cx="11041380"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a:t>在描写焦裕禄同志和肝癌斗争时，文章都运用了哪些表现手法？</a:t>
            </a:r>
          </a:p>
        </p:txBody>
      </p:sp>
      <p:sp>
        <p:nvSpPr>
          <p:cNvPr id="3" name="文本框 2"/>
          <p:cNvSpPr txBox="1"/>
          <p:nvPr>
            <p:custDataLst>
              <p:tags r:id="rId6"/>
            </p:custDataLst>
          </p:nvPr>
        </p:nvSpPr>
        <p:spPr>
          <a:xfrm>
            <a:off x="377190" y="2616542"/>
            <a:ext cx="11437620" cy="4150367"/>
          </a:xfrm>
          <a:prstGeom prst="rect">
            <a:avLst/>
          </a:prstGeom>
          <a:noFill/>
        </p:spPr>
        <p:txBody>
          <a:bodyPr wrap="square" rtlCol="0">
            <a:spAutoFit/>
          </a:bodyPr>
          <a:lstStyle>
            <a:defPPr>
              <a:defRPr lang="zh-CN"/>
            </a:defPPr>
            <a:lvl1pPr indent="457200">
              <a:lnSpc>
                <a:spcPct val="150000"/>
              </a:lnSpc>
              <a:defRPr sz="3200" b="1">
                <a:latin typeface="仿宋" panose="02010609060101010101" pitchFamily="49" charset="-122"/>
                <a:ea typeface="仿宋" panose="02010609060101010101" pitchFamily="49" charset="-122"/>
              </a:defRPr>
            </a:lvl1pPr>
          </a:lstStyle>
          <a:p>
            <a:pPr>
              <a:lnSpc>
                <a:spcPct val="120000"/>
              </a:lnSpc>
            </a:pPr>
            <a:r>
              <a:rPr lang="zh-CN" altLang="en-US">
                <a:solidFill>
                  <a:srgbClr val="C00000"/>
                </a:solidFill>
              </a:rPr>
              <a:t>动作描写</a:t>
            </a:r>
            <a:r>
              <a:rPr lang="zh-CN" altLang="en-US"/>
              <a:t>“他经常把右腿踩在椅子上，用右膝顶住肝部。他棉袄上的第二和第三个扣子是不扣的，左手经常揣在怀里。人们留心观察，原来他越来越多地用左手按着时时作痛的肝部，或者用一根硬东西顶在右边的椅靠上。日子久了，他办公坐的藤椅上，右边被顶出了一个大窟窿。他对自己的病，是从来不在意的。”</a:t>
            </a:r>
            <a:endParaRPr lang="en-US" altLang="zh-CN"/>
          </a:p>
          <a:p>
            <a:pPr>
              <a:lnSpc>
                <a:spcPct val="120000"/>
              </a:lnSpc>
            </a:pPr>
            <a:r>
              <a:rPr lang="zh-CN" altLang="en-US">
                <a:solidFill>
                  <a:srgbClr val="C00000"/>
                </a:solidFill>
              </a:rPr>
              <a:t>语言描写</a:t>
            </a:r>
            <a:r>
              <a:rPr lang="zh-CN" altLang="en-US"/>
              <a:t>“开会要安排一年的工作，离不开</a:t>
            </a:r>
            <a:r>
              <a:rPr lang="en-US" altLang="zh-CN"/>
              <a:t>!”</a:t>
            </a:r>
            <a:r>
              <a:rPr lang="zh-CN" altLang="en-US"/>
              <a:t>没有住。</a:t>
            </a:r>
          </a:p>
        </p:txBody>
      </p:sp>
      <p:sp>
        <p:nvSpPr>
          <p:cNvPr id="6" name="文本框 5">
            <a:extLst>
              <a:ext uri="{FF2B5EF4-FFF2-40B4-BE49-F238E27FC236}">
                <a16:creationId xmlns:a16="http://schemas.microsoft.com/office/drawing/2014/main" xmlns="" id="{D17814FC-D820-4E8A-ADC8-FAA96470B722}"/>
              </a:ext>
            </a:extLst>
          </p:cNvPr>
          <p:cNvSpPr txBox="1"/>
          <p:nvPr>
            <p:custDataLst>
              <p:tags r:id="rId7"/>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a:extLst>
              <a:ext uri="{FF2B5EF4-FFF2-40B4-BE49-F238E27FC236}">
                <a16:creationId xmlns:a16="http://schemas.microsoft.com/office/drawing/2014/main" xmlns="" id="{24DCDA87-10BA-4AE2-85A4-07604C8B434D}"/>
              </a:ext>
            </a:extLst>
          </p:cNvPr>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90538" y="727000"/>
            <a:ext cx="5303926" cy="5404000"/>
          </a:xfrm>
          <a:prstGeom prst="rect">
            <a:avLst/>
          </a:prstGeom>
        </p:spPr>
      </p:pic>
      <p:sp>
        <p:nvSpPr>
          <p:cNvPr id="4" name="矩形 3">
            <a:extLst>
              <a:ext uri="{FF2B5EF4-FFF2-40B4-BE49-F238E27FC236}">
                <a16:creationId xmlns:a16="http://schemas.microsoft.com/office/drawing/2014/main" xmlns="" id="{ED94A76D-82A3-4931-AB38-9C19924F9D24}"/>
              </a:ext>
            </a:extLst>
          </p:cNvPr>
          <p:cNvSpPr/>
          <p:nvPr>
            <p:custDataLst>
              <p:tags r:id="rId5"/>
            </p:custDataLst>
          </p:nvPr>
        </p:nvSpPr>
        <p:spPr>
          <a:xfrm>
            <a:off x="1271453" y="6211669"/>
            <a:ext cx="3416320" cy="646331"/>
          </a:xfrm>
          <a:prstGeom prst="rect">
            <a:avLst/>
          </a:prstGeom>
        </p:spPr>
        <p:txBody>
          <a:bodyPr wrap="none">
            <a:spAutoFit/>
          </a:bodyPr>
          <a:lstStyle/>
          <a:p>
            <a:r>
              <a:rPr lang="zh-CN" altLang="en-US" sz="3600">
                <a:latin typeface="微软雅黑" panose="020b0503020204020204" pitchFamily="34" charset="-122"/>
                <a:ea typeface="微软雅黑" panose="020b0503020204020204" pitchFamily="34" charset="-122"/>
              </a:rPr>
              <a:t>焦裕禄生前宿舍</a:t>
            </a:r>
          </a:p>
        </p:txBody>
      </p:sp>
      <p:pic>
        <p:nvPicPr>
          <p:cNvPr id="6" name="图片 5">
            <a:extLst>
              <a:ext uri="{FF2B5EF4-FFF2-40B4-BE49-F238E27FC236}">
                <a16:creationId xmlns:a16="http://schemas.microsoft.com/office/drawing/2014/main" xmlns="" id="{685F9E60-C8D7-4F42-8B51-D8DA20864396}"/>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6397536" y="740728"/>
            <a:ext cx="5303926" cy="5390272"/>
          </a:xfrm>
          <a:prstGeom prst="rect">
            <a:avLst/>
          </a:prstGeom>
        </p:spPr>
      </p:pic>
      <p:sp>
        <p:nvSpPr>
          <p:cNvPr id="7" name="矩形 6">
            <a:extLst>
              <a:ext uri="{FF2B5EF4-FFF2-40B4-BE49-F238E27FC236}">
                <a16:creationId xmlns:a16="http://schemas.microsoft.com/office/drawing/2014/main" xmlns="" id="{8C82A6F7-47CC-4507-8868-EE6E45134C2A}"/>
              </a:ext>
            </a:extLst>
          </p:cNvPr>
          <p:cNvSpPr/>
          <p:nvPr>
            <p:custDataLst>
              <p:tags r:id="rId8"/>
            </p:custDataLst>
          </p:nvPr>
        </p:nvSpPr>
        <p:spPr>
          <a:xfrm>
            <a:off x="7259843" y="6174938"/>
            <a:ext cx="3877985" cy="646331"/>
          </a:xfrm>
          <a:prstGeom prst="rect">
            <a:avLst/>
          </a:prstGeom>
        </p:spPr>
        <p:txBody>
          <a:bodyPr wrap="none">
            <a:spAutoFit/>
          </a:bodyPr>
          <a:lstStyle/>
          <a:p>
            <a:r>
              <a:rPr lang="zh-CN" altLang="en-US" sz="3600">
                <a:latin typeface="微软雅黑" panose="020b0503020204020204" pitchFamily="34" charset="-122"/>
                <a:ea typeface="微软雅黑" panose="020b0503020204020204" pitchFamily="34" charset="-122"/>
              </a:rPr>
              <a:t>焦裕禄的部分遗物</a:t>
            </a:r>
          </a:p>
        </p:txBody>
      </p:sp>
    </p:spTree>
    <p:extLst>
      <p:ext uri="{BB962C8B-B14F-4D97-AF65-F5344CB8AC3E}">
        <p14:creationId xmlns:p14="http://schemas.microsoft.com/office/powerpoint/2010/main" val="402379879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810012"/>
            <a:ext cx="12192000" cy="662554"/>
          </a:xfrm>
          <a:prstGeom prst="rect">
            <a:avLst/>
          </a:prstGeom>
          <a:solidFill>
            <a:schemeClr val="accent1"/>
          </a:solidFill>
        </p:spPr>
        <p:txBody>
          <a:bodyPr wrap="square" rtlCol="0">
            <a:spAutoFit/>
          </a:bodyPr>
          <a:lstStyle>
            <a:defPPr>
              <a:defRPr lang="zh-CN"/>
            </a:defPPr>
            <a:lvl1pPr algn="ctr">
              <a:lnSpc>
                <a:spcPct val="15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第四节：焦裕禄因肝癌住院，即使在病中依旧没有忘记关心兰考县的人民</a:t>
            </a:r>
            <a:endParaRPr lang="en-US" altLang="zh-CN"/>
          </a:p>
        </p:txBody>
      </p:sp>
      <p:sp>
        <p:nvSpPr>
          <p:cNvPr id="10" name="文本框 9"/>
          <p:cNvSpPr txBox="1"/>
          <p:nvPr>
            <p:custDataLst>
              <p:tags r:id="rId4"/>
            </p:custDataLst>
          </p:nvPr>
        </p:nvSpPr>
        <p:spPr>
          <a:xfrm>
            <a:off x="1520190" y="1607937"/>
            <a:ext cx="8976360"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a:t>“活着我没有治好沙丘，死了也要看着你们把沙丘治好”</a:t>
            </a:r>
          </a:p>
        </p:txBody>
      </p:sp>
      <p:sp>
        <p:nvSpPr>
          <p:cNvPr id="5" name="文本框 4"/>
          <p:cNvSpPr txBox="1"/>
          <p:nvPr>
            <p:custDataLst>
              <p:tags r:id="rId5"/>
            </p:custDataLst>
          </p:nvPr>
        </p:nvSpPr>
        <p:spPr>
          <a:xfrm>
            <a:off x="701040" y="2194295"/>
            <a:ext cx="11071860" cy="954107"/>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a:t>第</a:t>
            </a:r>
            <a:r>
              <a:rPr lang="en-US" altLang="zh-CN"/>
              <a:t>62</a:t>
            </a:r>
            <a:r>
              <a:rPr lang="zh-CN" altLang="en-US"/>
              <a:t>段：他死后，人们在他病榻的枕下，发现了一本</a:t>
            </a:r>
            <a:r>
              <a:rPr lang="en-US" altLang="zh-CN"/>
              <a:t>《</a:t>
            </a:r>
            <a:r>
              <a:rPr lang="zh-CN" altLang="en-US"/>
              <a:t>毛泽东选集</a:t>
            </a:r>
            <a:r>
              <a:rPr lang="en-US" altLang="zh-CN"/>
              <a:t>》,</a:t>
            </a:r>
            <a:r>
              <a:rPr lang="zh-CN" altLang="en-US"/>
              <a:t>一本</a:t>
            </a:r>
            <a:r>
              <a:rPr lang="en-US" altLang="zh-CN"/>
              <a:t>《</a:t>
            </a:r>
            <a:r>
              <a:rPr lang="zh-CN" altLang="en-US"/>
              <a:t>论共产党员的修养</a:t>
            </a:r>
            <a:r>
              <a:rPr lang="en-US" altLang="zh-CN"/>
              <a:t>》</a:t>
            </a:r>
            <a:r>
              <a:rPr lang="zh-CN" altLang="en-US"/>
              <a:t>。</a:t>
            </a:r>
          </a:p>
        </p:txBody>
      </p:sp>
      <p:sp>
        <p:nvSpPr>
          <p:cNvPr id="3" name="文本框 2"/>
          <p:cNvSpPr txBox="1"/>
          <p:nvPr>
            <p:custDataLst>
              <p:tags r:id="rId6"/>
            </p:custDataLst>
          </p:nvPr>
        </p:nvSpPr>
        <p:spPr>
          <a:xfrm>
            <a:off x="386715" y="3211540"/>
            <a:ext cx="11418570" cy="3559436"/>
          </a:xfrm>
          <a:prstGeom prst="rect">
            <a:avLst/>
          </a:prstGeom>
          <a:noFill/>
        </p:spPr>
        <p:txBody>
          <a:bodyPr wrap="square" rtlCol="0">
            <a:spAutoFit/>
          </a:bodyPr>
          <a:lstStyle>
            <a:defPPr>
              <a:defRPr lang="zh-CN"/>
            </a:defPPr>
            <a:lvl1pPr indent="457200">
              <a:lnSpc>
                <a:spcPct val="120000"/>
              </a:lnSpc>
              <a:defRPr sz="3200" b="1">
                <a:solidFill>
                  <a:srgbClr val="C00000"/>
                </a:solidFill>
                <a:latin typeface="仿宋" panose="02010609060101010101" pitchFamily="49" charset="-122"/>
                <a:ea typeface="仿宋" panose="02010609060101010101" pitchFamily="49" charset="-122"/>
              </a:defRPr>
            </a:lvl1pPr>
          </a:lstStyle>
          <a:p>
            <a:r>
              <a:rPr lang="zh-CN" altLang="en-US"/>
              <a:t>表面上是写焦裕禄的“遗产”，实际上是通过两本书反映焦裕禄可贵的品质。</a:t>
            </a:r>
            <a:r>
              <a:rPr lang="zh-CN" altLang="en-US">
                <a:solidFill>
                  <a:schemeClr val="tx1"/>
                </a:solidFill>
              </a:rPr>
              <a:t>正是在</a:t>
            </a:r>
            <a:r>
              <a:rPr lang="en-US" altLang="zh-CN">
                <a:solidFill>
                  <a:schemeClr val="tx1"/>
                </a:solidFill>
              </a:rPr>
              <a:t>《</a:t>
            </a:r>
            <a:r>
              <a:rPr lang="zh-CN" altLang="en-US">
                <a:solidFill>
                  <a:schemeClr val="tx1"/>
                </a:solidFill>
              </a:rPr>
              <a:t>毛泽东选集</a:t>
            </a:r>
            <a:r>
              <a:rPr lang="en-US" altLang="zh-CN">
                <a:solidFill>
                  <a:schemeClr val="tx1"/>
                </a:solidFill>
              </a:rPr>
              <a:t>》</a:t>
            </a:r>
            <a:r>
              <a:rPr lang="zh-CN" altLang="en-US">
                <a:solidFill>
                  <a:schemeClr val="tx1"/>
                </a:solidFill>
              </a:rPr>
              <a:t>和</a:t>
            </a:r>
            <a:r>
              <a:rPr lang="en-US" altLang="zh-CN">
                <a:solidFill>
                  <a:schemeClr val="tx1"/>
                </a:solidFill>
              </a:rPr>
              <a:t>《</a:t>
            </a:r>
            <a:r>
              <a:rPr lang="zh-CN" altLang="en-US">
                <a:solidFill>
                  <a:schemeClr val="tx1"/>
                </a:solidFill>
              </a:rPr>
              <a:t>论共产党员的修养</a:t>
            </a:r>
            <a:r>
              <a:rPr lang="en-US" altLang="zh-CN">
                <a:solidFill>
                  <a:schemeClr val="tx1"/>
                </a:solidFill>
              </a:rPr>
              <a:t>》</a:t>
            </a:r>
            <a:r>
              <a:rPr lang="zh-CN" altLang="en-US">
                <a:solidFill>
                  <a:schemeClr val="tx1"/>
                </a:solidFill>
              </a:rPr>
              <a:t>这两本书的指引下，焦裕禄不顾自身，无私奉献。这正是毛泽东思想的具体化表现，也是一个优秀共产党员的修养。</a:t>
            </a:r>
            <a:r>
              <a:rPr lang="zh-CN" altLang="en-US"/>
              <a:t>焦裕禄同志的所作所为，很好的诠释了毛泽东思想，很好的诠释了一个共产党员应该具备的修养。</a:t>
            </a:r>
          </a:p>
        </p:txBody>
      </p:sp>
      <p:sp>
        <p:nvSpPr>
          <p:cNvPr id="6" name="文本框 5">
            <a:extLst>
              <a:ext uri="{FF2B5EF4-FFF2-40B4-BE49-F238E27FC236}">
                <a16:creationId xmlns:a16="http://schemas.microsoft.com/office/drawing/2014/main" xmlns="" id="{54EF8FB9-90F4-472A-8683-7AA4B17BAE1F}"/>
              </a:ext>
            </a:extLst>
          </p:cNvPr>
          <p:cNvSpPr txBox="1"/>
          <p:nvPr>
            <p:custDataLst>
              <p:tags r:id="rId7"/>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887623"/>
            <a:ext cx="12192000" cy="662554"/>
          </a:xfrm>
          <a:prstGeom prst="rect">
            <a:avLst/>
          </a:prstGeom>
          <a:solidFill>
            <a:schemeClr val="accent1"/>
          </a:solidFill>
        </p:spPr>
        <p:txBody>
          <a:bodyPr wrap="square" rtlCol="0">
            <a:spAutoFit/>
          </a:bodyPr>
          <a:lstStyle>
            <a:defPPr>
              <a:defRPr lang="zh-CN"/>
            </a:defPPr>
            <a:lvl1pPr algn="ctr">
              <a:lnSpc>
                <a:spcPct val="15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第五节：焦裕禄的精神永远流传，带给人民无穷的精神力量</a:t>
            </a:r>
          </a:p>
        </p:txBody>
      </p:sp>
      <p:sp>
        <p:nvSpPr>
          <p:cNvPr id="10" name="文本框 9"/>
          <p:cNvSpPr txBox="1"/>
          <p:nvPr>
            <p:custDataLst>
              <p:tags r:id="rId4"/>
            </p:custDataLst>
          </p:nvPr>
        </p:nvSpPr>
        <p:spPr>
          <a:xfrm>
            <a:off x="4107051" y="1524441"/>
            <a:ext cx="5859780"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a:t>“他没有死，他还活着”</a:t>
            </a:r>
          </a:p>
        </p:txBody>
      </p:sp>
      <p:sp>
        <p:nvSpPr>
          <p:cNvPr id="11" name="文本框 10"/>
          <p:cNvSpPr txBox="1"/>
          <p:nvPr>
            <p:custDataLst>
              <p:tags r:id="rId5"/>
            </p:custDataLst>
          </p:nvPr>
        </p:nvSpPr>
        <p:spPr>
          <a:xfrm>
            <a:off x="1722120" y="2063092"/>
            <a:ext cx="8747760"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a:t>“他还活着”有几层含义？</a:t>
            </a:r>
          </a:p>
        </p:txBody>
      </p:sp>
      <p:sp>
        <p:nvSpPr>
          <p:cNvPr id="12" name="文本框 11"/>
          <p:cNvSpPr txBox="1"/>
          <p:nvPr>
            <p:custDataLst>
              <p:tags r:id="rId6"/>
            </p:custDataLst>
          </p:nvPr>
        </p:nvSpPr>
        <p:spPr>
          <a:xfrm>
            <a:off x="235360" y="2558339"/>
            <a:ext cx="7441790" cy="4150367"/>
          </a:xfrm>
          <a:prstGeom prst="rect">
            <a:avLst/>
          </a:prstGeom>
          <a:noFill/>
        </p:spPr>
        <p:txBody>
          <a:bodyPr wrap="square" rtlCol="0">
            <a:spAutoFit/>
          </a:bodyPr>
          <a:lstStyle>
            <a:defPPr>
              <a:defRPr lang="zh-CN"/>
            </a:defPPr>
            <a:lvl1pPr indent="457200">
              <a:lnSpc>
                <a:spcPct val="120000"/>
              </a:lnSpc>
              <a:defRPr sz="3200" b="1">
                <a:solidFill>
                  <a:srgbClr val="C00000"/>
                </a:solidFill>
                <a:latin typeface="仿宋" panose="02010609060101010101" pitchFamily="49" charset="-122"/>
                <a:ea typeface="仿宋" panose="02010609060101010101" pitchFamily="49" charset="-122"/>
              </a:defRPr>
            </a:lvl1pPr>
          </a:lstStyle>
          <a:p>
            <a:r>
              <a:rPr lang="zh-CN" altLang="en-US">
                <a:solidFill>
                  <a:schemeClr val="tx1"/>
                </a:solidFill>
              </a:rPr>
              <a:t>焦裕禄虽然去世了，但他在兰考土地上播下的自力更生的革命种子，正在发芽成长，他带给兰考人民的毛泽东思想的红灯，愈来愈发出耀眼的光芒。</a:t>
            </a:r>
            <a:endParaRPr lang="en-US" altLang="zh-CN">
              <a:solidFill>
                <a:schemeClr val="tx1"/>
              </a:solidFill>
            </a:endParaRPr>
          </a:p>
          <a:p>
            <a:r>
              <a:rPr lang="zh-CN" altLang="en-US">
                <a:solidFill>
                  <a:schemeClr val="tx1"/>
                </a:solidFill>
              </a:rPr>
              <a:t>焦裕禄同志一心为公、无私奉献的精神永远活在人民心中，人们以焦裕禄同志为榜样，不断开创新的奇迹。</a:t>
            </a:r>
          </a:p>
        </p:txBody>
      </p:sp>
      <p:sp>
        <p:nvSpPr>
          <p:cNvPr id="7" name="文本框 6">
            <a:extLst>
              <a:ext uri="{FF2B5EF4-FFF2-40B4-BE49-F238E27FC236}">
                <a16:creationId xmlns:a16="http://schemas.microsoft.com/office/drawing/2014/main" xmlns="" id="{6FC739E6-4983-49F2-86F2-8D37429AB395}"/>
              </a:ext>
            </a:extLst>
          </p:cNvPr>
          <p:cNvSpPr txBox="1"/>
          <p:nvPr>
            <p:custDataLst>
              <p:tags r:id="rId7"/>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初读文本</a:t>
            </a:r>
          </a:p>
        </p:txBody>
      </p:sp>
      <p:pic>
        <p:nvPicPr>
          <p:cNvPr id="8" name="Picture 4">
            <a:extLst>
              <a:ext uri="{FF2B5EF4-FFF2-40B4-BE49-F238E27FC236}">
                <a16:creationId xmlns:a16="http://schemas.microsoft.com/office/drawing/2014/main" xmlns="" id="{8A546FDB-6C0B-4746-BBC0-845FC0CF168E}"/>
              </a:ext>
            </a:extLst>
          </p:cNvPr>
          <p:cNvPicPr>
            <a:picLocks noChangeAspect="1" noChangeArrowheads="1"/>
          </p:cNvPicPr>
          <p:nvPr>
            <p:custDataLst>
              <p:tags r:id="rId9"/>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123225" y="3029699"/>
            <a:ext cx="4833415" cy="37458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9938" name="Picture 2">
            <a:extLst>
              <a:ext uri="{FF2B5EF4-FFF2-40B4-BE49-F238E27FC236}">
                <a16:creationId xmlns:a16="http://schemas.microsoft.com/office/drawing/2014/main" xmlns="" id="{B335765B-9736-4C15-913E-141B2813CA80}"/>
              </a:ext>
            </a:extLst>
          </p:cNvPr>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285750" y="785812"/>
            <a:ext cx="7048500" cy="52863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xmlns="" id="{BE31428B-48CE-40D3-A0D7-5067E075803D}"/>
              </a:ext>
            </a:extLst>
          </p:cNvPr>
          <p:cNvSpPr/>
          <p:nvPr>
            <p:custDataLst>
              <p:tags r:id="rId5"/>
            </p:custDataLst>
          </p:nvPr>
        </p:nvSpPr>
        <p:spPr>
          <a:xfrm>
            <a:off x="1271453" y="6211669"/>
            <a:ext cx="5243647" cy="646331"/>
          </a:xfrm>
          <a:prstGeom prst="rect">
            <a:avLst/>
          </a:prstGeom>
        </p:spPr>
        <p:txBody>
          <a:bodyPr wrap="square">
            <a:spAutoFit/>
          </a:bodyPr>
          <a:lstStyle/>
          <a:p>
            <a:r>
              <a:rPr lang="zh-CN" altLang="en-US" sz="3600">
                <a:latin typeface="微软雅黑" panose="020b0503020204020204" pitchFamily="34" charset="-122"/>
                <a:ea typeface="微软雅黑" panose="020b0503020204020204" pitchFamily="34" charset="-122"/>
              </a:rPr>
              <a:t>兰考焦裕禄纪念园</a:t>
            </a:r>
          </a:p>
        </p:txBody>
      </p:sp>
      <p:pic>
        <p:nvPicPr>
          <p:cNvPr id="39940" name="Picture 4">
            <a:extLst>
              <a:ext uri="{FF2B5EF4-FFF2-40B4-BE49-F238E27FC236}">
                <a16:creationId xmlns:a16="http://schemas.microsoft.com/office/drawing/2014/main" xmlns="" id="{14878614-0355-4EF2-852E-0AC55D462C4C}"/>
              </a:ext>
            </a:extLst>
          </p:cNvPr>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964278" y="785812"/>
            <a:ext cx="7941972" cy="528637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a:extLst>
              <a:ext uri="{FF2B5EF4-FFF2-40B4-BE49-F238E27FC236}">
                <a16:creationId xmlns:a16="http://schemas.microsoft.com/office/drawing/2014/main" xmlns="" id="{C0DD49DA-F3CE-4B3B-9FDF-F970CEBB09DA}"/>
              </a:ext>
            </a:extLst>
          </p:cNvPr>
          <p:cNvSpPr/>
          <p:nvPr>
            <p:custDataLst>
              <p:tags r:id="rId8"/>
            </p:custDataLst>
          </p:nvPr>
        </p:nvSpPr>
        <p:spPr>
          <a:xfrm>
            <a:off x="6096000" y="6211669"/>
            <a:ext cx="5243647" cy="646331"/>
          </a:xfrm>
          <a:prstGeom prst="rect">
            <a:avLst/>
          </a:prstGeom>
        </p:spPr>
        <p:txBody>
          <a:bodyPr wrap="square">
            <a:spAutoFit/>
          </a:bodyPr>
          <a:lstStyle/>
          <a:p>
            <a:r>
              <a:rPr lang="zh-CN" altLang="en-US" sz="3600">
                <a:latin typeface="微软雅黑" panose="020b0503020204020204" pitchFamily="34" charset="-122"/>
                <a:ea typeface="微软雅黑" panose="020b0503020204020204" pitchFamily="34" charset="-122"/>
              </a:rPr>
              <a:t>焦裕禄同志纪念馆</a:t>
            </a:r>
          </a:p>
        </p:txBody>
      </p:sp>
    </p:spTree>
    <p:extLst>
      <p:ext uri="{BB962C8B-B14F-4D97-AF65-F5344CB8AC3E}">
        <p14:creationId xmlns:p14="http://schemas.microsoft.com/office/powerpoint/2010/main" val="1990452916"/>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9" name="表格 8"/>
          <p:cNvGraphicFramePr>
            <a:graphicFrameLocks noGrp="1"/>
          </p:cNvGraphicFramePr>
          <p:nvPr>
            <p:custDataLst>
              <p:tags r:id="rId3"/>
            </p:custDataLst>
            <p:extLst>
              <p:ext uri="{D42A27DB-BD31-4B8C-83A1-F6EECF244321}">
                <p14:modId xmlns:p14="http://schemas.microsoft.com/office/powerpoint/2010/main" val="4181069603"/>
              </p:ext>
            </p:extLst>
          </p:nvPr>
        </p:nvGraphicFramePr>
        <p:xfrm>
          <a:off x="443641" y="1412053"/>
          <a:ext cx="11304718" cy="5007638"/>
        </p:xfrm>
        <a:graphic>
          <a:graphicData uri="http://schemas.openxmlformats.org/drawingml/2006/table">
            <a:tbl>
              <a:tblPr firstRow="1" firstCol="1" bandRow="1">
                <a:tableStyleId>{FABFCF23-3B69-468F-B69F-88F6DE6A72F2}</a:tableStyleId>
              </a:tblPr>
              <a:tblGrid>
                <a:gridCol w="7233509">
                  <a:extLst>
                    <a:ext uri="{9D8B030D-6E8A-4147-A177-3AD203B41FA5}">
                      <a16:colId xmlns:a16="http://schemas.microsoft.com/office/drawing/2014/main" xmlns="" val="20000"/>
                    </a:ext>
                  </a:extLst>
                </a:gridCol>
                <a:gridCol w="4071209">
                  <a:extLst>
                    <a:ext uri="{9D8B030D-6E8A-4147-A177-3AD203B41FA5}">
                      <a16:colId xmlns:a16="http://schemas.microsoft.com/office/drawing/2014/main" xmlns="" val="20001"/>
                    </a:ext>
                  </a:extLst>
                </a:gridCol>
              </a:tblGrid>
              <a:tr h="698529">
                <a:tc>
                  <a:txBody>
                    <a:bodyPr vert="horz" wrap="square"/>
                    <a:lstStyle/>
                    <a:p>
                      <a:pPr algn="ctr">
                        <a:lnSpc>
                          <a:spcPct val="150000"/>
                        </a:lnSpc>
                      </a:pPr>
                      <a:r>
                        <a:rPr lang="zh-CN" sz="3200" kern="100">
                          <a:effectLst/>
                        </a:rPr>
                        <a:t>小标题</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3200" kern="100">
                          <a:effectLst/>
                        </a:rPr>
                        <a:t>品质</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698529">
                <a:tc>
                  <a:txBody>
                    <a:bodyPr vert="horz" wrap="square"/>
                    <a:lstStyle/>
                    <a:p>
                      <a:pPr algn="just">
                        <a:lnSpc>
                          <a:spcPct val="150000"/>
                        </a:lnSpc>
                      </a:pPr>
                      <a:r>
                        <a:rPr lang="zh-CN" sz="3200" kern="100">
                          <a:effectLst/>
                        </a:rPr>
                        <a:t>别人嚼过的馍没味道</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3200" b="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1040779">
                <a:tc>
                  <a:txBody>
                    <a:bodyPr vert="horz" wrap="square"/>
                    <a:lstStyle/>
                    <a:p>
                      <a:pPr algn="just">
                        <a:lnSpc>
                          <a:spcPct val="100000"/>
                        </a:lnSpc>
                      </a:pPr>
                      <a:r>
                        <a:rPr lang="zh-CN" sz="3200" kern="100">
                          <a:effectLst/>
                        </a:rPr>
                        <a:t>当群众最困难的时候，共产党员要出现在群众面前</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endParaRPr lang="zh-CN" altLang="en-US" sz="32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2"/>
                  </a:ext>
                </a:extLst>
              </a:tr>
              <a:tr h="698529">
                <a:tc>
                  <a:txBody>
                    <a:bodyPr vert="horz" wrap="square"/>
                    <a:lstStyle/>
                    <a:p>
                      <a:pPr algn="just">
                        <a:lnSpc>
                          <a:spcPct val="150000"/>
                        </a:lnSpc>
                      </a:pPr>
                      <a:r>
                        <a:rPr lang="zh-CN" sz="3200" kern="100">
                          <a:effectLst/>
                        </a:rPr>
                        <a:t>他心里装着全体人民</a:t>
                      </a:r>
                      <a:r>
                        <a:rPr lang="en-US" sz="3200" kern="100">
                          <a:effectLst/>
                        </a:rPr>
                        <a:t> </a:t>
                      </a:r>
                      <a:r>
                        <a:rPr lang="zh-CN" sz="3200" kern="100">
                          <a:effectLst/>
                        </a:rPr>
                        <a:t>，唯独没有他自己</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endParaRPr lang="zh-CN" altLang="en-US" sz="32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3"/>
                  </a:ext>
                </a:extLst>
              </a:tr>
              <a:tr h="1040779">
                <a:tc>
                  <a:txBody>
                    <a:bodyPr vert="horz" wrap="square"/>
                    <a:lstStyle/>
                    <a:p>
                      <a:pPr marL="0" algn="just" defTabSz="914400" rtl="0" eaLnBrk="1" latinLnBrk="0" hangingPunct="1">
                        <a:lnSpc>
                          <a:spcPct val="100000"/>
                        </a:lnSpc>
                      </a:pPr>
                      <a:r>
                        <a:rPr lang="zh-CN" altLang="en-US" sz="3200" b="1" kern="100">
                          <a:solidFill>
                            <a:schemeClr val="dk1"/>
                          </a:solidFill>
                          <a:effectLst/>
                          <a:latin typeface="+mn-lt"/>
                          <a:ea typeface="+mn-ea"/>
                          <a:cs typeface="+mn-cs"/>
                        </a:rPr>
                        <a:t>活着我没有治好沙丘，死了也要看着你们把沙丘治好</a:t>
                      </a:r>
                    </a:p>
                  </a:txBody>
                  <a:tcPr marL="68580" marR="68580" marT="0" marB="0" anchor="ctr"/>
                </a:tc>
                <a:tc>
                  <a:txBody>
                    <a:bodyPr vert="horz" wrap="square"/>
                    <a:lstStyle/>
                    <a:p>
                      <a:pPr marL="0" algn="ctr" defTabSz="914400" rtl="0" eaLnBrk="1" latinLnBrk="0" hangingPunct="1">
                        <a:lnSpc>
                          <a:spcPct val="150000"/>
                        </a:lnSpc>
                      </a:pPr>
                      <a:endParaRPr lang="zh-CN" altLang="en-US" sz="32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4"/>
                  </a:ext>
                </a:extLst>
              </a:tr>
              <a:tr h="698529">
                <a:tc>
                  <a:txBody>
                    <a:bodyPr vert="horz" wrap="square"/>
                    <a:lstStyle/>
                    <a:p>
                      <a:pPr algn="just">
                        <a:lnSpc>
                          <a:spcPct val="150000"/>
                        </a:lnSpc>
                      </a:pPr>
                      <a:r>
                        <a:rPr lang="zh-CN" sz="3200" kern="100">
                          <a:effectLst/>
                        </a:rPr>
                        <a:t>他没有死，他还活着</a:t>
                      </a:r>
                      <a:endParaRPr lang="zh-CN" sz="32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endParaRPr lang="zh-CN" altLang="en-US" sz="32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5"/>
                  </a:ext>
                </a:extLst>
              </a:tr>
            </a:tbl>
          </a:graphicData>
        </a:graphic>
      </p:graphicFrame>
      <p:sp>
        <p:nvSpPr>
          <p:cNvPr id="57" name="文本框 56"/>
          <p:cNvSpPr txBox="1"/>
          <p:nvPr>
            <p:custDataLst>
              <p:tags r:id="rId4"/>
            </p:custDataLst>
          </p:nvPr>
        </p:nvSpPr>
        <p:spPr>
          <a:xfrm>
            <a:off x="2499150" y="877371"/>
            <a:ext cx="7439663" cy="523220"/>
          </a:xfrm>
          <a:prstGeom prst="rect">
            <a:avLst/>
          </a:prstGeom>
          <a:noFill/>
        </p:spPr>
        <p:txBody>
          <a:bodyPr wrap="square" rtlCol="0">
            <a:spAutoFit/>
          </a:bodyPr>
          <a:lstStyle>
            <a:defPPr>
              <a:defRPr lang="zh-CN"/>
            </a:defPPr>
            <a:lvl1pPr>
              <a:defRPr sz="2800" b="1">
                <a:latin typeface="微软雅黑" panose="020b0503020204020204" pitchFamily="34" charset="-122"/>
                <a:ea typeface="微软雅黑" panose="020b0503020204020204" pitchFamily="34" charset="-122"/>
              </a:defRPr>
            </a:lvl1pPr>
          </a:lstStyle>
          <a:p>
            <a:r>
              <a:rPr lang="zh-CN" altLang="en-US">
                <a:sym typeface="+mn-lt"/>
              </a:rPr>
              <a:t>总结概括文章中体现的焦裕禄同志的品质</a:t>
            </a:r>
          </a:p>
        </p:txBody>
      </p:sp>
      <p:sp>
        <p:nvSpPr>
          <p:cNvPr id="10" name="文本框 9"/>
          <p:cNvSpPr txBox="1"/>
          <p:nvPr>
            <p:custDataLst>
              <p:tags r:id="rId5"/>
            </p:custDataLst>
          </p:nvPr>
        </p:nvSpPr>
        <p:spPr>
          <a:xfrm>
            <a:off x="8018101" y="2369638"/>
            <a:ext cx="3964349" cy="523220"/>
          </a:xfrm>
          <a:prstGeom prst="rect">
            <a:avLst/>
          </a:prstGeom>
          <a:noFill/>
        </p:spPr>
        <p:txBody>
          <a:bodyPr wrap="square" rtlCol="0">
            <a:spAutoFit/>
          </a:bodyPr>
          <a:lstStyle/>
          <a:p>
            <a:r>
              <a:rPr lang="zh-CN" altLang="zh-CN" sz="2800" kern="100">
                <a:solidFill>
                  <a:srgbClr val="C00000"/>
                </a:solidFill>
                <a:latin typeface="微软雅黑" panose="020b0503020204020204" pitchFamily="34" charset="-122"/>
                <a:ea typeface="微软雅黑" panose="020b0503020204020204" pitchFamily="34" charset="-122"/>
              </a:rPr>
              <a:t>亲临一线，身先士卒</a:t>
            </a:r>
            <a:endParaRPr lang="zh-CN" altLang="zh-CN" sz="28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p:cNvSpPr txBox="1"/>
          <p:nvPr>
            <p:custDataLst>
              <p:tags r:id="rId6"/>
            </p:custDataLst>
          </p:nvPr>
        </p:nvSpPr>
        <p:spPr>
          <a:xfrm>
            <a:off x="8018101" y="3038917"/>
            <a:ext cx="3678599" cy="662554"/>
          </a:xfrm>
          <a:prstGeom prst="rect">
            <a:avLst/>
          </a:prstGeom>
          <a:noFill/>
        </p:spPr>
        <p:txBody>
          <a:bodyPr wrap="square" rtlCol="0">
            <a:spAutoFit/>
          </a:bodyPr>
          <a:lstStyle/>
          <a:p>
            <a:pPr>
              <a:lnSpc>
                <a:spcPct val="150000"/>
              </a:lnSpc>
            </a:pPr>
            <a:r>
              <a:rPr lang="zh-CN" altLang="en-US" sz="2800" kern="100">
                <a:solidFill>
                  <a:srgbClr val="C00000"/>
                </a:solidFill>
                <a:latin typeface="微软雅黑" panose="020b0503020204020204" pitchFamily="34" charset="-122"/>
                <a:ea typeface="微软雅黑" panose="020b0503020204020204" pitchFamily="34" charset="-122"/>
              </a:rPr>
              <a:t>心系群众，忘我工作</a:t>
            </a:r>
          </a:p>
        </p:txBody>
      </p:sp>
      <p:sp>
        <p:nvSpPr>
          <p:cNvPr id="25" name="文本框 24"/>
          <p:cNvSpPr txBox="1"/>
          <p:nvPr>
            <p:custDataLst>
              <p:tags r:id="rId7"/>
            </p:custDataLst>
          </p:nvPr>
        </p:nvSpPr>
        <p:spPr>
          <a:xfrm>
            <a:off x="8018101" y="3849890"/>
            <a:ext cx="3964350" cy="662554"/>
          </a:xfrm>
          <a:prstGeom prst="rect">
            <a:avLst/>
          </a:prstGeom>
          <a:noFill/>
        </p:spPr>
        <p:txBody>
          <a:bodyPr wrap="square" rtlCol="0">
            <a:spAutoFit/>
          </a:bodyPr>
          <a:lstStyle/>
          <a:p>
            <a:pPr>
              <a:lnSpc>
                <a:spcPct val="150000"/>
              </a:lnSpc>
            </a:pPr>
            <a:r>
              <a:rPr lang="zh-CN" altLang="en-US" sz="2800" kern="100">
                <a:solidFill>
                  <a:srgbClr val="C00000"/>
                </a:solidFill>
                <a:latin typeface="微软雅黑" panose="020b0503020204020204" pitchFamily="34" charset="-122"/>
                <a:ea typeface="微软雅黑" panose="020b0503020204020204" pitchFamily="34" charset="-122"/>
              </a:rPr>
              <a:t>热爱群众，无私奉献</a:t>
            </a:r>
          </a:p>
        </p:txBody>
      </p:sp>
      <p:sp>
        <p:nvSpPr>
          <p:cNvPr id="26" name="文本框 25"/>
          <p:cNvSpPr txBox="1"/>
          <p:nvPr>
            <p:custDataLst>
              <p:tags r:id="rId8"/>
            </p:custDataLst>
          </p:nvPr>
        </p:nvSpPr>
        <p:spPr>
          <a:xfrm>
            <a:off x="8018101" y="4625857"/>
            <a:ext cx="3964350" cy="662554"/>
          </a:xfrm>
          <a:prstGeom prst="rect">
            <a:avLst/>
          </a:prstGeom>
          <a:noFill/>
        </p:spPr>
        <p:txBody>
          <a:bodyPr wrap="square" rtlCol="0">
            <a:spAutoFit/>
          </a:bodyPr>
          <a:lstStyle/>
          <a:p>
            <a:pPr>
              <a:lnSpc>
                <a:spcPct val="150000"/>
              </a:lnSpc>
            </a:pPr>
            <a:r>
              <a:rPr lang="zh-CN" altLang="en-US" sz="2800" kern="100">
                <a:solidFill>
                  <a:srgbClr val="C00000"/>
                </a:solidFill>
                <a:latin typeface="微软雅黑" panose="020b0503020204020204" pitchFamily="34" charset="-122"/>
                <a:ea typeface="微软雅黑" panose="020b0503020204020204" pitchFamily="34" charset="-122"/>
              </a:rPr>
              <a:t>鞠躬尽瘁，死而后已</a:t>
            </a:r>
          </a:p>
        </p:txBody>
      </p:sp>
      <p:sp>
        <p:nvSpPr>
          <p:cNvPr id="27" name="文本框 26"/>
          <p:cNvSpPr txBox="1"/>
          <p:nvPr>
            <p:custDataLst>
              <p:tags r:id="rId9"/>
            </p:custDataLst>
          </p:nvPr>
        </p:nvSpPr>
        <p:spPr>
          <a:xfrm>
            <a:off x="8018101" y="5625173"/>
            <a:ext cx="4173899" cy="662554"/>
          </a:xfrm>
          <a:prstGeom prst="rect">
            <a:avLst/>
          </a:prstGeom>
          <a:noFill/>
        </p:spPr>
        <p:txBody>
          <a:bodyPr wrap="square" rtlCol="0">
            <a:spAutoFit/>
          </a:bodyPr>
          <a:lstStyle/>
          <a:p>
            <a:pPr>
              <a:lnSpc>
                <a:spcPct val="150000"/>
              </a:lnSpc>
            </a:pPr>
            <a:r>
              <a:rPr lang="zh-CN" altLang="en-US" sz="2800" kern="100">
                <a:solidFill>
                  <a:srgbClr val="C00000"/>
                </a:solidFill>
                <a:latin typeface="微软雅黑" panose="020b0503020204020204" pitchFamily="34" charset="-122"/>
                <a:ea typeface="微软雅黑" panose="020b0503020204020204" pitchFamily="34" charset="-122"/>
              </a:rPr>
              <a:t>肉体虽死，精神永存</a:t>
            </a:r>
          </a:p>
        </p:txBody>
      </p:sp>
      <p:sp>
        <p:nvSpPr>
          <p:cNvPr id="29" name="文本框 28">
            <a:extLst>
              <a:ext uri="{FF2B5EF4-FFF2-40B4-BE49-F238E27FC236}">
                <a16:creationId xmlns:a16="http://schemas.microsoft.com/office/drawing/2014/main" xmlns="" id="{6E174485-01D0-43AE-B5D3-FA04B3355EE8}"/>
              </a:ext>
            </a:extLst>
          </p:cNvPr>
          <p:cNvSpPr txBox="1"/>
          <p:nvPr>
            <p:custDataLst>
              <p:tags r:id="rId10"/>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人物品质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dissolve">
                                      <p:cBhvr>
                                        <p:cTn id="17" dur="500"/>
                                        <p:tgtEl>
                                          <p:spTgt spid="2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dissolv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P spid="25" grpId="0"/>
      <p:bldP spid="26" grpId="0"/>
      <p:bldP spid="2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2019617" y="192383"/>
            <a:ext cx="8709025" cy="480131"/>
          </a:xfrm>
          <a:prstGeom prst="rect">
            <a:avLst/>
          </a:prstGeom>
          <a:noFill/>
        </p:spPr>
        <p:txBody>
          <a:bodyPr wrap="square" rtlCol="0">
            <a:spAutoFit/>
          </a:bodyPr>
          <a:lstStyle/>
          <a:p>
            <a:pPr marL="0" indent="0" algn="ctr">
              <a:buNone/>
            </a:pPr>
            <a:r>
              <a:rPr lang="zh-CN" altLang="en-US" b="1">
                <a:latin typeface="微软雅黑" panose="020b0503020204020204" pitchFamily="34" charset="-122"/>
                <a:ea typeface="微软雅黑" panose="020b0503020204020204" pitchFamily="34" charset="-122"/>
              </a:rPr>
              <a:t>文中小标题之间是否存在联系？</a:t>
            </a:r>
          </a:p>
        </p:txBody>
      </p:sp>
      <p:sp>
        <p:nvSpPr>
          <p:cNvPr id="7" name="文本框 6"/>
          <p:cNvSpPr txBox="1"/>
          <p:nvPr>
            <p:custDataLst>
              <p:tags r:id="rId4"/>
            </p:custDataLst>
          </p:nvPr>
        </p:nvSpPr>
        <p:spPr>
          <a:xfrm>
            <a:off x="558165" y="4303455"/>
            <a:ext cx="11075670" cy="2554545"/>
          </a:xfrm>
          <a:prstGeom prst="rect">
            <a:avLst/>
          </a:prstGeom>
          <a:noFill/>
        </p:spPr>
        <p:txBody>
          <a:bodyPr wrap="square" rtlCol="0">
            <a:spAutoFit/>
          </a:bodyPr>
          <a:lstStyle>
            <a:defPPr>
              <a:defRPr lang="zh-CN"/>
            </a:defPPr>
            <a:lvl1pPr indent="457200">
              <a:lnSpc>
                <a:spcPct val="120000"/>
              </a:lnSpc>
              <a:defRPr sz="3200" b="1">
                <a:latin typeface="仿宋" panose="02010609060101010101" pitchFamily="49" charset="-122"/>
                <a:ea typeface="仿宋" panose="02010609060101010101" pitchFamily="49" charset="-122"/>
              </a:defRPr>
            </a:lvl1pPr>
          </a:lstStyle>
          <a:p>
            <a:pPr>
              <a:lnSpc>
                <a:spcPct val="100000"/>
              </a:lnSpc>
            </a:pPr>
            <a:r>
              <a:rPr lang="zh-CN" altLang="en-US"/>
              <a:t>这几个小标题是按照焦裕禄同志的事迹和品质，按照时间为线索进行安排，每一节中都有一个核心的主题，例如第一节“吃别人嚼过的馍没味道”，通过焦裕禄身先士卒下乡调研，表现他忘我工作的品质。</a:t>
            </a:r>
            <a:r>
              <a:rPr lang="zh-CN" altLang="en-US">
                <a:solidFill>
                  <a:srgbClr val="C00000"/>
                </a:solidFill>
              </a:rPr>
              <a:t>每个标题都是焦裕禄品质的一个侧面，而加起来则形成了一个立体的焦裕禄。</a:t>
            </a:r>
          </a:p>
        </p:txBody>
      </p:sp>
      <p:sp>
        <p:nvSpPr>
          <p:cNvPr id="6" name="文本框 5">
            <a:extLst>
              <a:ext uri="{FF2B5EF4-FFF2-40B4-BE49-F238E27FC236}">
                <a16:creationId xmlns:a16="http://schemas.microsoft.com/office/drawing/2014/main" xmlns="" id="{D5316A23-917B-4CAD-9BF0-CC8BDE4F901F}"/>
              </a:ext>
            </a:extLst>
          </p:cNvPr>
          <p:cNvSpPr txBox="1"/>
          <p:nvPr>
            <p:custDataLst>
              <p:tags r:id="rId5"/>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深入探究</a:t>
            </a:r>
          </a:p>
        </p:txBody>
      </p:sp>
      <p:graphicFrame>
        <p:nvGraphicFramePr>
          <p:cNvPr id="8" name="表格 7">
            <a:extLst>
              <a:ext uri="{FF2B5EF4-FFF2-40B4-BE49-F238E27FC236}">
                <a16:creationId xmlns:a16="http://schemas.microsoft.com/office/drawing/2014/main" xmlns="" id="{3EFBBB2C-6B91-432F-8F5A-A1EC53F72039}"/>
              </a:ext>
            </a:extLst>
          </p:cNvPr>
          <p:cNvGraphicFramePr>
            <a:graphicFrameLocks noGrp="1"/>
          </p:cNvGraphicFramePr>
          <p:nvPr>
            <p:custDataLst>
              <p:tags r:id="rId6"/>
            </p:custDataLst>
            <p:extLst>
              <p:ext uri="{D42A27DB-BD31-4B8C-83A1-F6EECF244321}">
                <p14:modId xmlns:p14="http://schemas.microsoft.com/office/powerpoint/2010/main" val="4028651811"/>
              </p:ext>
            </p:extLst>
          </p:nvPr>
        </p:nvGraphicFramePr>
        <p:xfrm>
          <a:off x="689610" y="715603"/>
          <a:ext cx="10812780" cy="3657600"/>
        </p:xfrm>
        <a:graphic>
          <a:graphicData uri="http://schemas.openxmlformats.org/drawingml/2006/table">
            <a:tbl>
              <a:tblPr firstRow="1" firstCol="1" bandRow="1">
                <a:tableStyleId>{FABFCF23-3B69-468F-B69F-88F6DE6A72F2}</a:tableStyleId>
              </a:tblPr>
              <a:tblGrid>
                <a:gridCol w="6493345">
                  <a:extLst>
                    <a:ext uri="{9D8B030D-6E8A-4147-A177-3AD203B41FA5}">
                      <a16:colId xmlns:a16="http://schemas.microsoft.com/office/drawing/2014/main" xmlns="" val="20000"/>
                    </a:ext>
                  </a:extLst>
                </a:gridCol>
                <a:gridCol w="4319435">
                  <a:extLst>
                    <a:ext uri="{9D8B030D-6E8A-4147-A177-3AD203B41FA5}">
                      <a16:colId xmlns:a16="http://schemas.microsoft.com/office/drawing/2014/main" xmlns="" val="20001"/>
                    </a:ext>
                  </a:extLst>
                </a:gridCol>
              </a:tblGrid>
              <a:tr h="487464">
                <a:tc>
                  <a:txBody>
                    <a:bodyPr vert="horz" wrap="square"/>
                    <a:lstStyle/>
                    <a:p>
                      <a:pPr algn="ctr">
                        <a:lnSpc>
                          <a:spcPct val="150000"/>
                        </a:lnSpc>
                      </a:pPr>
                      <a:r>
                        <a:rPr lang="zh-CN" sz="2400" kern="100">
                          <a:effectLst/>
                          <a:latin typeface="微软雅黑" panose="020b0503020204020204" pitchFamily="34" charset="-122"/>
                          <a:ea typeface="微软雅黑" panose="020b0503020204020204" pitchFamily="34" charset="-122"/>
                        </a:rPr>
                        <a:t>小标题</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2400" kern="100">
                          <a:effectLst/>
                          <a:latin typeface="微软雅黑" panose="020b0503020204020204" pitchFamily="34" charset="-122"/>
                          <a:ea typeface="微软雅黑" panose="020b0503020204020204" pitchFamily="34" charset="-122"/>
                        </a:rPr>
                        <a:t>品质</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487464">
                <a:tc>
                  <a:txBody>
                    <a:bodyPr vert="horz" wrap="square"/>
                    <a:lstStyle/>
                    <a:p>
                      <a:pPr algn="just">
                        <a:lnSpc>
                          <a:spcPct val="150000"/>
                        </a:lnSpc>
                      </a:pPr>
                      <a:r>
                        <a:rPr lang="zh-CN" sz="2400" kern="100">
                          <a:effectLst/>
                          <a:latin typeface="微软雅黑" panose="020b0503020204020204" pitchFamily="34" charset="-122"/>
                          <a:ea typeface="微软雅黑" panose="020b0503020204020204" pitchFamily="34" charset="-122"/>
                        </a:rPr>
                        <a:t>别人嚼过的馍没味道</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altLang="en-US" sz="2400">
                          <a:latin typeface="微软雅黑" panose="020b0503020204020204" pitchFamily="34" charset="-122"/>
                          <a:ea typeface="微软雅黑" panose="020b0503020204020204" pitchFamily="34" charset="-122"/>
                        </a:rPr>
                        <a:t>亲临一线，身先士卒</a:t>
                      </a:r>
                      <a:endParaRPr lang="zh-CN" sz="2400" b="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726302">
                <a:tc>
                  <a:txBody>
                    <a:bodyPr vert="horz" wrap="square"/>
                    <a:lstStyle/>
                    <a:p>
                      <a:pPr algn="just">
                        <a:lnSpc>
                          <a:spcPct val="100000"/>
                        </a:lnSpc>
                      </a:pPr>
                      <a:r>
                        <a:rPr lang="zh-CN" sz="2400" kern="100">
                          <a:effectLst/>
                          <a:latin typeface="微软雅黑" panose="020b0503020204020204" pitchFamily="34" charset="-122"/>
                          <a:ea typeface="微软雅黑" panose="020b0503020204020204" pitchFamily="34" charset="-122"/>
                        </a:rPr>
                        <a:t>当群众最困难的时候，共产党员要出现在群众面前</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r>
                        <a:rPr lang="zh-CN" altLang="en-US" sz="2400">
                          <a:latin typeface="微软雅黑" panose="020b0503020204020204" pitchFamily="34" charset="-122"/>
                          <a:ea typeface="微软雅黑" panose="020b0503020204020204" pitchFamily="34" charset="-122"/>
                        </a:rPr>
                        <a:t>心系群众，忘我工作</a:t>
                      </a:r>
                      <a:endParaRPr lang="zh-CN" altLang="en-US" sz="24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2"/>
                  </a:ext>
                </a:extLst>
              </a:tr>
              <a:tr h="487464">
                <a:tc>
                  <a:txBody>
                    <a:bodyPr vert="horz" wrap="square"/>
                    <a:lstStyle/>
                    <a:p>
                      <a:pPr algn="just">
                        <a:lnSpc>
                          <a:spcPct val="150000"/>
                        </a:lnSpc>
                      </a:pPr>
                      <a:r>
                        <a:rPr lang="zh-CN" sz="2400" kern="100">
                          <a:effectLst/>
                          <a:latin typeface="微软雅黑" panose="020b0503020204020204" pitchFamily="34" charset="-122"/>
                          <a:ea typeface="微软雅黑" panose="020b0503020204020204" pitchFamily="34" charset="-122"/>
                        </a:rPr>
                        <a:t>他心里装着全体人民</a:t>
                      </a:r>
                      <a:r>
                        <a:rPr lang="en-US" sz="2400" kern="100">
                          <a:effectLst/>
                          <a:latin typeface="微软雅黑" panose="020b0503020204020204" pitchFamily="34" charset="-122"/>
                          <a:ea typeface="微软雅黑" panose="020b0503020204020204" pitchFamily="34" charset="-122"/>
                        </a:rPr>
                        <a:t> </a:t>
                      </a:r>
                      <a:r>
                        <a:rPr lang="zh-CN" sz="2400" kern="100">
                          <a:effectLst/>
                          <a:latin typeface="微软雅黑" panose="020b0503020204020204" pitchFamily="34" charset="-122"/>
                          <a:ea typeface="微软雅黑" panose="020b0503020204020204" pitchFamily="34" charset="-122"/>
                        </a:rPr>
                        <a:t>，唯独没有他自己</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r>
                        <a:rPr lang="zh-CN" altLang="en-US" sz="2400">
                          <a:latin typeface="微软雅黑" panose="020b0503020204020204" pitchFamily="34" charset="-122"/>
                          <a:ea typeface="微软雅黑" panose="020b0503020204020204" pitchFamily="34" charset="-122"/>
                        </a:rPr>
                        <a:t>热爱群众，无私奉献</a:t>
                      </a:r>
                      <a:endParaRPr lang="zh-CN" altLang="en-US" sz="24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3"/>
                  </a:ext>
                </a:extLst>
              </a:tr>
              <a:tr h="726302">
                <a:tc>
                  <a:txBody>
                    <a:bodyPr vert="horz" wrap="square"/>
                    <a:lstStyle/>
                    <a:p>
                      <a:pPr marL="0" algn="just" defTabSz="914400" rtl="0" eaLnBrk="1" latinLnBrk="0" hangingPunct="1">
                        <a:lnSpc>
                          <a:spcPct val="100000"/>
                        </a:lnSpc>
                      </a:pPr>
                      <a:r>
                        <a:rPr lang="zh-CN" altLang="en-US" sz="2400" kern="100">
                          <a:effectLst/>
                          <a:latin typeface="微软雅黑" panose="020b0503020204020204" pitchFamily="34" charset="-122"/>
                          <a:ea typeface="微软雅黑" panose="020b0503020204020204" pitchFamily="34" charset="-122"/>
                        </a:rPr>
                        <a:t>活着我没有治好沙丘，死了也要看着你们把沙丘治好</a:t>
                      </a:r>
                      <a:endParaRPr lang="zh-CN" altLang="en-US" sz="2400" b="1" kern="100">
                        <a:solidFill>
                          <a:schemeClr val="dk1"/>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vert="horz" wrap="square"/>
                    <a:lstStyle/>
                    <a:p>
                      <a:pPr marL="0" algn="ctr" defTabSz="914400" rtl="0" eaLnBrk="1" latinLnBrk="0" hangingPunct="1">
                        <a:lnSpc>
                          <a:spcPct val="150000"/>
                        </a:lnSpc>
                      </a:pPr>
                      <a:r>
                        <a:rPr lang="zh-CN" altLang="en-US" sz="2400">
                          <a:latin typeface="微软雅黑" panose="020b0503020204020204" pitchFamily="34" charset="-122"/>
                          <a:ea typeface="微软雅黑" panose="020b0503020204020204" pitchFamily="34" charset="-122"/>
                        </a:rPr>
                        <a:t>鞠躬尽瘁，死而后已</a:t>
                      </a:r>
                      <a:endParaRPr lang="zh-CN" altLang="en-US" sz="24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4"/>
                  </a:ext>
                </a:extLst>
              </a:tr>
              <a:tr h="487464">
                <a:tc>
                  <a:txBody>
                    <a:bodyPr vert="horz" wrap="square"/>
                    <a:lstStyle/>
                    <a:p>
                      <a:pPr algn="just">
                        <a:lnSpc>
                          <a:spcPct val="150000"/>
                        </a:lnSpc>
                      </a:pPr>
                      <a:r>
                        <a:rPr lang="zh-CN" sz="2400" kern="100">
                          <a:effectLst/>
                          <a:latin typeface="微软雅黑" panose="020b0503020204020204" pitchFamily="34" charset="-122"/>
                          <a:ea typeface="微软雅黑" panose="020b0503020204020204" pitchFamily="34" charset="-122"/>
                        </a:rPr>
                        <a:t>他没有死，他还活着</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ctr" defTabSz="914400" rtl="0" eaLnBrk="1" latinLnBrk="0" hangingPunct="1">
                        <a:lnSpc>
                          <a:spcPct val="150000"/>
                        </a:lnSpc>
                      </a:pPr>
                      <a:r>
                        <a:rPr lang="zh-CN" altLang="en-US" sz="2400">
                          <a:latin typeface="微软雅黑" panose="020b0503020204020204" pitchFamily="34" charset="-122"/>
                          <a:ea typeface="微软雅黑" panose="020b0503020204020204" pitchFamily="34" charset="-122"/>
                        </a:rPr>
                        <a:t>肉体虽死，精神永存</a:t>
                      </a:r>
                      <a:endParaRPr lang="zh-CN" altLang="en-US" sz="2400"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extLst>
                  <a:ext uri="{0D108BD9-81ED-4DB2-BD59-A6C34878D82A}">
                    <a16:rowId xmlns:a16="http://schemas.microsoft.com/office/drawing/2014/main" xmlns="" val="10005"/>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 name="文本框 36"/>
          <p:cNvSpPr txBox="1"/>
          <p:nvPr>
            <p:custDataLst>
              <p:tags r:id="rId3"/>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了解作者</a:t>
            </a:r>
          </a:p>
        </p:txBody>
      </p:sp>
      <p:pic>
        <p:nvPicPr>
          <p:cNvPr id="2050" name="Picture 2">
            <a:extLst>
              <a:ext uri="{FF2B5EF4-FFF2-40B4-BE49-F238E27FC236}">
                <a16:creationId xmlns:a16="http://schemas.microsoft.com/office/drawing/2014/main" xmlns="" id="{A0334EEC-4D06-4C09-BDC7-A2823EED5043}"/>
              </a:ext>
            </a:extLst>
          </p:cNvPr>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891250" y="1364560"/>
            <a:ext cx="3122811" cy="4684217"/>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a:extLst>
              <a:ext uri="{FF2B5EF4-FFF2-40B4-BE49-F238E27FC236}">
                <a16:creationId xmlns:a16="http://schemas.microsoft.com/office/drawing/2014/main" xmlns="" id="{58089758-5D1F-4C39-95EB-2795AA887842}"/>
              </a:ext>
            </a:extLst>
          </p:cNvPr>
          <p:cNvSpPr/>
          <p:nvPr>
            <p:custDataLst>
              <p:tags r:id="rId6"/>
            </p:custDataLst>
          </p:nvPr>
        </p:nvSpPr>
        <p:spPr>
          <a:xfrm>
            <a:off x="4502160" y="2031145"/>
            <a:ext cx="6963906" cy="3351046"/>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穆青（</a:t>
            </a:r>
            <a:r>
              <a:rPr lang="en-US" altLang="zh-CN" sz="2800" b="1">
                <a:solidFill>
                  <a:srgbClr val="C00000"/>
                </a:solidFill>
                <a:latin typeface="微软雅黑" panose="020b0503020204020204" pitchFamily="34" charset="-122"/>
                <a:ea typeface="微软雅黑" panose="020b0503020204020204" pitchFamily="34" charset="-122"/>
              </a:rPr>
              <a:t>1921—2003</a:t>
            </a:r>
            <a:r>
              <a:rPr lang="zh-CN" altLang="en-US" sz="2800" b="1">
                <a:solidFill>
                  <a:srgbClr val="C00000"/>
                </a:solidFill>
                <a:latin typeface="微软雅黑" panose="020b0503020204020204" pitchFamily="34" charset="-122"/>
                <a:ea typeface="微软雅黑" panose="020b0503020204020204" pitchFamily="34" charset="-122"/>
              </a:rPr>
              <a:t>），当代著名新闻记者，原名穆亚才，祖籍河南开封杞县。 </a:t>
            </a:r>
            <a:r>
              <a:rPr lang="zh-CN" altLang="en-US" sz="2800" b="1">
                <a:solidFill>
                  <a:schemeClr val="tx1"/>
                </a:solidFill>
                <a:latin typeface="微软雅黑" panose="020b0503020204020204" pitchFamily="34" charset="-122"/>
                <a:ea typeface="微软雅黑" panose="020b0503020204020204" pitchFamily="34" charset="-122"/>
              </a:rPr>
              <a:t>“七七“事变爆发后，</a:t>
            </a:r>
            <a:r>
              <a:rPr lang="en-US" altLang="zh-CN" sz="2800" b="1">
                <a:solidFill>
                  <a:schemeClr val="tx1"/>
                </a:solidFill>
                <a:latin typeface="微软雅黑" panose="020b0503020204020204" pitchFamily="34" charset="-122"/>
                <a:ea typeface="微软雅黑" panose="020b0503020204020204" pitchFamily="34" charset="-122"/>
              </a:rPr>
              <a:t>16</a:t>
            </a:r>
            <a:r>
              <a:rPr lang="zh-CN" altLang="en-US" sz="2800" b="1">
                <a:solidFill>
                  <a:schemeClr val="tx1"/>
                </a:solidFill>
                <a:latin typeface="微软雅黑" panose="020b0503020204020204" pitchFamily="34" charset="-122"/>
                <a:ea typeface="微软雅黑" panose="020b0503020204020204" pitchFamily="34" charset="-122"/>
              </a:rPr>
              <a:t>岁的穆青到山西临汾，进了八路军学兵队学习，后留师部宣传做宣传工作。</a:t>
            </a:r>
            <a:r>
              <a:rPr lang="en-US" altLang="zh-CN" sz="2800" b="1">
                <a:solidFill>
                  <a:schemeClr val="tx1"/>
                </a:solidFill>
                <a:latin typeface="微软雅黑" panose="020b0503020204020204" pitchFamily="34" charset="-122"/>
                <a:ea typeface="微软雅黑" panose="020b0503020204020204" pitchFamily="34" charset="-122"/>
              </a:rPr>
              <a:t>1942</a:t>
            </a:r>
            <a:r>
              <a:rPr lang="zh-CN" altLang="zh-CN" sz="2800" b="1">
                <a:solidFill>
                  <a:schemeClr val="tx1"/>
                </a:solidFill>
                <a:latin typeface="微软雅黑" panose="020b0503020204020204" pitchFamily="34" charset="-122"/>
                <a:ea typeface="微软雅黑" panose="020b0503020204020204" pitchFamily="34" charset="-122"/>
              </a:rPr>
              <a:t>年，进入《解放日报》，从事新闻工作，开始了他的记者生涯。</a:t>
            </a:r>
            <a:r>
              <a:rPr lang="zh-CN" altLang="en-US" sz="2800" b="1">
                <a:solidFill>
                  <a:schemeClr val="tx1"/>
                </a:solidFill>
                <a:latin typeface="微软雅黑" panose="020b0503020204020204" pitchFamily="34" charset="-122"/>
                <a:ea typeface="微软雅黑" panose="020b0503020204020204" pitchFamily="34" charset="-122"/>
              </a:rPr>
              <a:t>穆青所写的作品有：</a:t>
            </a:r>
            <a:r>
              <a:rPr lang="zh-CN" altLang="zh-CN" sz="2800" b="1">
                <a:solidFill>
                  <a:schemeClr val="tx1"/>
                </a:solidFill>
                <a:latin typeface="微软雅黑" panose="020b0503020204020204" pitchFamily="34" charset="-122"/>
                <a:ea typeface="微软雅黑" panose="020b0503020204020204" pitchFamily="34" charset="-122"/>
              </a:rPr>
              <a:t>《为了周总理的嘱托》《雁翎队》</a:t>
            </a:r>
            <a:r>
              <a:rPr lang="zh-CN" altLang="zh-CN" sz="2800" b="1">
                <a:solidFill>
                  <a:srgbClr val="C00000"/>
                </a:solidFill>
                <a:latin typeface="微软雅黑" panose="020b0503020204020204" pitchFamily="34" charset="-122"/>
                <a:ea typeface="微软雅黑" panose="020b0503020204020204" pitchFamily="34" charset="-122"/>
              </a:rPr>
              <a:t>《县委书记的榜样——焦裕禄》</a:t>
            </a:r>
            <a:r>
              <a:rPr lang="zh-CN" altLang="en-US" sz="2800" b="1">
                <a:solidFill>
                  <a:schemeClr val="tx1"/>
                </a:solidFill>
                <a:latin typeface="微软雅黑" panose="020b0503020204020204" pitchFamily="34" charset="-122"/>
                <a:ea typeface="微软雅黑" panose="020b0503020204020204" pitchFamily="34" charset="-122"/>
              </a:rPr>
              <a:t>等。</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3" name="矩形 12"/>
          <p:cNvSpPr/>
          <p:nvPr>
            <p:custDataLst>
              <p:tags r:id="rId10"/>
            </p:custDataLst>
          </p:nvPr>
        </p:nvSpPr>
        <p:spPr>
          <a:xfrm>
            <a:off x="0" y="1535960"/>
            <a:ext cx="12192000" cy="1886674"/>
          </a:xfrm>
          <a:prstGeom prst="rect">
            <a:avLst/>
          </a:prstGeom>
          <a:blipFill>
            <a:blip r:embed="rId11">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0750A336-C262-4980-91EE-2C3CB8FFC8ED}"/>
              </a:ext>
            </a:extLst>
          </p:cNvPr>
          <p:cNvSpPr txBox="1"/>
          <p:nvPr>
            <p:custDataLst>
              <p:tags r:id="rId12"/>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主旨点睛</a:t>
            </a:r>
          </a:p>
        </p:txBody>
      </p:sp>
      <p:sp>
        <p:nvSpPr>
          <p:cNvPr id="10" name="矩形 9">
            <a:extLst>
              <a:ext uri="{FF2B5EF4-FFF2-40B4-BE49-F238E27FC236}">
                <a16:creationId xmlns:a16="http://schemas.microsoft.com/office/drawing/2014/main" xmlns="" id="{6F03D5CE-9A51-40D7-9C5E-98FFF4650FC3}"/>
              </a:ext>
            </a:extLst>
          </p:cNvPr>
          <p:cNvSpPr/>
          <p:nvPr>
            <p:custDataLst>
              <p:tags r:id="rId13"/>
            </p:custDataLst>
          </p:nvPr>
        </p:nvSpPr>
        <p:spPr>
          <a:xfrm>
            <a:off x="666750" y="3435367"/>
            <a:ext cx="11163300" cy="2996911"/>
          </a:xfrm>
          <a:prstGeom prst="rect">
            <a:avLst/>
          </a:prstGeom>
        </p:spPr>
        <p:txBody>
          <a:bodyPr vert="horz" wrap="square" lIns="91440" tIns="45720" rIns="91440" bIns="45720" rtlCol="0">
            <a:spAutoFit/>
          </a:bodyPr>
          <a:lstStyle/>
          <a:p>
            <a:pPr indent="457200">
              <a:lnSpc>
                <a:spcPct val="120000"/>
              </a:lnSpc>
              <a:spcBef>
                <a:spcPts val="1000"/>
              </a:spcBef>
            </a:pPr>
            <a:r>
              <a:rPr lang="zh-CN" altLang="en-US" sz="3200" b="1">
                <a:latin typeface="微软雅黑" panose="020b0503020204020204" pitchFamily="34" charset="-122"/>
                <a:ea typeface="微软雅黑" panose="020b0503020204020204" pitchFamily="34" charset="-122"/>
              </a:rPr>
              <a:t>本文通过讲述焦裕禄到兰考县任县委书记以来，不顾身体健康，与自然灾害顽强抗争，与百姓同甘共苦、舍身忘我工作的先进事迹，塑造了一个优秀的共产党员的光辉形象，铸就了亲民爱民、艰苦奋斗、求真务实、迎难而上以及无私奉献的焦裕禄精神。</a:t>
            </a:r>
            <a:r>
              <a:rPr lang="zh-CN" altLang="en-US" sz="3200" b="1">
                <a:latin typeface="微软雅黑" panose="020b0503020204020204" pitchFamily="34" charset="-122"/>
                <a:ea typeface="微软雅黑" panose="020b0503020204020204" pitchFamily="34" charset="-122"/>
                <a:sym typeface="+mn-lt"/>
              </a:rPr>
              <a:t>同时，也点出了这种精神的价值及其影响。</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259080" y="875407"/>
            <a:ext cx="11673840" cy="5570756"/>
          </a:xfrm>
          <a:prstGeom prst="rect">
            <a:avLst/>
          </a:prstGeom>
          <a:noFill/>
        </p:spPr>
        <p:txBody>
          <a:bodyPr wrap="square">
            <a:spAutoFit/>
          </a:bodyPr>
          <a:lstStyle/>
          <a:p>
            <a:pPr marL="457200" indent="-457200">
              <a:spcAft>
                <a:spcPts val="1200"/>
              </a:spcAft>
              <a:buFont typeface="Wingdings" panose="05000000000000000000" pitchFamily="2" charset="2"/>
              <a:buChar char="Ø"/>
            </a:pPr>
            <a:r>
              <a:rPr lang="zh-CN" altLang="en-US" sz="2800" b="1">
                <a:solidFill>
                  <a:srgbClr val="C00000"/>
                </a:solidFill>
                <a:latin typeface="微软雅黑" panose="020b0503020204020204" pitchFamily="34" charset="-122"/>
                <a:ea typeface="微软雅黑" panose="020b0503020204020204" pitchFamily="34" charset="-122"/>
              </a:rPr>
              <a:t>小标题的结构，体现布局谋篇的精细、巧妙。</a:t>
            </a:r>
            <a:r>
              <a:rPr lang="zh-CN" altLang="en-US" sz="2800" b="1">
                <a:latin typeface="微软雅黑" panose="020b0503020204020204" pitchFamily="34" charset="-122"/>
                <a:ea typeface="微软雅黑" panose="020b0503020204020204" pitchFamily="34" charset="-122"/>
              </a:rPr>
              <a:t>全文按人物的品质和事迹分类，列小标题组织材料。“吃别人嚼过的馍没味道”（亲临一线，身先士卒的精神）</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“当群众最困难的时候，共产党员要出现在群众面前”（心系群众，忘我工作）</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“他心里装着全体人民，唯独没有他自己”（热爱群众，无私奉献）</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“活着我没有治好沙丘，死了也要看着你们把沙丘治好”（鞠躬尽瘁，死而后已）</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“他没有死，他还活着”（肉体虽死，精神永存）。</a:t>
            </a:r>
          </a:p>
          <a:p>
            <a:pPr marL="457200" indent="-457200">
              <a:spcAft>
                <a:spcPts val="1200"/>
              </a:spcAft>
              <a:buFont typeface="Wingdings" panose="05000000000000000000" pitchFamily="2" charset="2"/>
              <a:buChar char="Ø"/>
            </a:pPr>
            <a:r>
              <a:rPr lang="zh-CN" altLang="en-US" sz="2800" b="1">
                <a:solidFill>
                  <a:srgbClr val="C00000"/>
                </a:solidFill>
                <a:latin typeface="微软雅黑" panose="020b0503020204020204" pitchFamily="34" charset="-122"/>
                <a:ea typeface="微软雅黑" panose="020b0503020204020204" pitchFamily="34" charset="-122"/>
              </a:rPr>
              <a:t>表达方式上，记叙为主，夹以描写、议论、说明。</a:t>
            </a:r>
            <a:r>
              <a:rPr lang="zh-CN" altLang="en-US" sz="2800" b="1">
                <a:latin typeface="微软雅黑" panose="020b0503020204020204" pitchFamily="34" charset="-122"/>
                <a:ea typeface="微软雅黑" panose="020b0503020204020204" pitchFamily="34" charset="-122"/>
              </a:rPr>
              <a:t>全文的主线是记叙焦裕禄同志从到达兰考后忘我工作，带领群众治理土地的感人事迹，同时夹杂着描写、议论，将焦裕禄同志的精神生动的刻画了出来。</a:t>
            </a:r>
            <a:endParaRPr lang="en-US" altLang="zh-CN" sz="2800" b="1">
              <a:latin typeface="微软雅黑" panose="020b0503020204020204" pitchFamily="34" charset="-122"/>
              <a:ea typeface="微软雅黑" panose="020b0503020204020204" pitchFamily="34" charset="-122"/>
            </a:endParaRPr>
          </a:p>
          <a:p>
            <a:pPr marL="457200" indent="-457200">
              <a:buFont typeface="Wingdings" panose="05000000000000000000" pitchFamily="2" charset="2"/>
              <a:buChar char="Ø"/>
            </a:pPr>
            <a:r>
              <a:rPr lang="zh-CN" altLang="en-US" sz="2800" b="1">
                <a:solidFill>
                  <a:srgbClr val="C00000"/>
                </a:solidFill>
                <a:latin typeface="微软雅黑" panose="020b0503020204020204" pitchFamily="34" charset="-122"/>
                <a:ea typeface="微软雅黑" panose="020b0503020204020204" pitchFamily="34" charset="-122"/>
              </a:rPr>
              <a:t>运用大量生动具体的例子，生动表明焦裕禄的可贵品质。 </a:t>
            </a:r>
            <a:r>
              <a:rPr lang="zh-CN" altLang="en-US" sz="2800" b="1">
                <a:latin typeface="微软雅黑" panose="020b0503020204020204" pitchFamily="34" charset="-122"/>
                <a:ea typeface="微软雅黑" panose="020b0503020204020204" pitchFamily="34" charset="-122"/>
              </a:rPr>
              <a:t>在全文的描写中，每一节都举了很多生动形象的例子，表现出焦裕禄可贵的品质。</a:t>
            </a:r>
          </a:p>
        </p:txBody>
      </p:sp>
      <p:sp>
        <p:nvSpPr>
          <p:cNvPr id="6" name="文本框 5">
            <a:extLst>
              <a:ext uri="{FF2B5EF4-FFF2-40B4-BE49-F238E27FC236}">
                <a16:creationId xmlns:a16="http://schemas.microsoft.com/office/drawing/2014/main" xmlns="" id="{1C6C8107-AD02-4B1F-8DC2-F0900CD164BF}"/>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文本特色</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051" y="273600"/>
            <a:ext cx="7439663" cy="5833200"/>
          </a:xfrm>
          <a:prstGeom prst="rect">
            <a:avLst/>
          </a:prstGeom>
          <a:noFill/>
        </p:spPr>
        <p:txBody>
          <a:bodyPr wrap="square" rtlCol="0">
            <a:spAutoFit/>
          </a:bodyPr>
          <a:lstStyle/>
          <a:p>
            <a:pPr marL="342900" indent="-342900" algn="just" hangingPunct="0">
              <a:lnSpc>
                <a:spcPct val="150000"/>
              </a:lnSpc>
              <a:buFont typeface="Wingdings" panose="05000000000000000000" pitchFamily="2" charset="2"/>
              <a:buChar char="l"/>
            </a:pPr>
            <a:r>
              <a:rPr lang="zh-CN" altLang="en-US" sz="2800">
                <a:latin typeface="微软雅黑" panose="020b0503020204020204" pitchFamily="34" charset="-122"/>
                <a:ea typeface="微软雅黑" panose="020b0503020204020204" pitchFamily="34" charset="-122"/>
                <a:cs typeface="+mn-ea"/>
                <a:sym typeface="+mn-lt"/>
              </a:rPr>
              <a:t>精神内涵：</a:t>
            </a:r>
          </a:p>
          <a:p>
            <a:pPr indent="457200" algn="just" hangingPunct="0">
              <a:lnSpc>
                <a:spcPct val="150000"/>
              </a:lnSpc>
            </a:pP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一</a:t>
            </a: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服务群众的公仆情怀 </a:t>
            </a:r>
          </a:p>
          <a:p>
            <a:pPr indent="457200" algn="just"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习近平指出</a:t>
            </a:r>
            <a:r>
              <a:rPr lang="en-US" altLang="zh-CN" sz="2800">
                <a:latin typeface="微软雅黑" panose="020b0503020204020204" pitchFamily="34" charset="-122"/>
                <a:ea typeface="微软雅黑" panose="020b0503020204020204" pitchFamily="34" charset="-122"/>
                <a:cs typeface="+mn-ea"/>
                <a:sym typeface="+mn-lt"/>
              </a:rPr>
              <a:t>:“</a:t>
            </a:r>
            <a:r>
              <a:rPr lang="zh-CN" altLang="en-US" sz="2800">
                <a:latin typeface="微软雅黑" panose="020b0503020204020204" pitchFamily="34" charset="-122"/>
                <a:ea typeface="微软雅黑" panose="020b0503020204020204" pitchFamily="34" charset="-122"/>
                <a:cs typeface="+mn-ea"/>
                <a:sym typeface="+mn-lt"/>
              </a:rPr>
              <a:t>全心全意为人民服务是我们党的根本宗旨，也是焦裕禄精神的本质所在。”他尽自己的最大努力探寻治理“三害”的方法，在顶风冒雪的访贫问苦中，他常对乡亲们说的一句话就是</a:t>
            </a:r>
            <a:r>
              <a:rPr lang="en-US" altLang="zh-CN" sz="2800">
                <a:latin typeface="微软雅黑" panose="020b0503020204020204" pitchFamily="34" charset="-122"/>
                <a:ea typeface="微软雅黑" panose="020b0503020204020204" pitchFamily="34" charset="-122"/>
                <a:cs typeface="+mn-ea"/>
                <a:sym typeface="+mn-lt"/>
              </a:rPr>
              <a:t>:“</a:t>
            </a:r>
            <a:r>
              <a:rPr lang="zh-CN" altLang="en-US" sz="2800">
                <a:latin typeface="微软雅黑" panose="020b0503020204020204" pitchFamily="34" charset="-122"/>
                <a:ea typeface="微软雅黑" panose="020b0503020204020204" pitchFamily="34" charset="-122"/>
                <a:cs typeface="+mn-ea"/>
                <a:sym typeface="+mn-lt"/>
              </a:rPr>
              <a:t>我是你们的儿子。”这看似简单的话，充分反映了焦裕禄“心里装着 全体人民，唯独没有他自己”的公仆情怀。</a:t>
            </a:r>
          </a:p>
        </p:txBody>
      </p:sp>
      <p:sp>
        <p:nvSpPr>
          <p:cNvPr id="24" name="文本框 23">
            <a:extLst>
              <a:ext uri="{FF2B5EF4-FFF2-40B4-BE49-F238E27FC236}">
                <a16:creationId xmlns:a16="http://schemas.microsoft.com/office/drawing/2014/main" xmlns="" id="{775628BA-E6CF-4036-9D24-C11138F3B661}"/>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25" name="矩形 24">
            <a:extLst>
              <a:ext uri="{FF2B5EF4-FFF2-40B4-BE49-F238E27FC236}">
                <a16:creationId xmlns:a16="http://schemas.microsoft.com/office/drawing/2014/main" xmlns="" id="{E34A230C-8813-4FE0-A8E8-5E2C3769AD1B}"/>
              </a:ext>
            </a:extLst>
          </p:cNvPr>
          <p:cNvSpPr/>
          <p:nvPr>
            <p:custDataLst>
              <p:tags r:id="rId5"/>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26" name="图片 25">
            <a:extLst>
              <a:ext uri="{FF2B5EF4-FFF2-40B4-BE49-F238E27FC236}">
                <a16:creationId xmlns:a16="http://schemas.microsoft.com/office/drawing/2014/main" xmlns="" id="{AAC59B87-0B31-4220-B4A1-3175DD65C4F1}"/>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dissolve">
                                      <p:cBhvr>
                                        <p:cTn id="7" dur="500"/>
                                        <p:tgtEl>
                                          <p:spTgt spid="5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1" end="1"/>
                                            </p:txEl>
                                          </p:spTgt>
                                        </p:tgtEl>
                                        <p:attrNameLst>
                                          <p:attrName>style.visibility</p:attrName>
                                        </p:attrNameLst>
                                      </p:cBhvr>
                                      <p:to>
                                        <p:strVal val="visible"/>
                                      </p:to>
                                    </p:set>
                                    <p:animEffect transition="in" filter="dissolve">
                                      <p:cBhvr>
                                        <p:cTn id="10" dur="500"/>
                                        <p:tgtEl>
                                          <p:spTgt spid="5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7">
                                            <p:txEl>
                                              <p:pRg st="2" end="2"/>
                                            </p:txEl>
                                          </p:spTgt>
                                        </p:tgtEl>
                                        <p:attrNameLst>
                                          <p:attrName>style.visibility</p:attrName>
                                        </p:attrNameLst>
                                      </p:cBhvr>
                                      <p:to>
                                        <p:strVal val="visible"/>
                                      </p:to>
                                    </p:set>
                                    <p:animEffect transition="in" filter="dissolve">
                                      <p:cBhvr>
                                        <p:cTn id="13"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600" y="273600"/>
            <a:ext cx="7816998" cy="6285631"/>
          </a:xfrm>
          <a:prstGeom prst="rect">
            <a:avLst/>
          </a:prstGeom>
          <a:noFill/>
        </p:spPr>
        <p:txBody>
          <a:bodyPr wrap="square" rtlCol="0">
            <a:spAutoFit/>
          </a:bodyPr>
          <a:lstStyle/>
          <a:p>
            <a:pPr marL="342900" indent="-342900" algn="just" hangingPunct="0">
              <a:lnSpc>
                <a:spcPct val="150000"/>
              </a:lnSpc>
              <a:buFont typeface="Wingdings" panose="05000000000000000000" pitchFamily="2" charset="2"/>
              <a:buChar char="l"/>
            </a:pPr>
            <a:r>
              <a:rPr lang="zh-CN" altLang="en-US" sz="2800">
                <a:latin typeface="微软雅黑" panose="020b0503020204020204" pitchFamily="34" charset="-122"/>
                <a:ea typeface="微软雅黑" panose="020b0503020204020204" pitchFamily="34" charset="-122"/>
                <a:cs typeface="+mn-ea"/>
                <a:sym typeface="+mn-lt"/>
              </a:rPr>
              <a:t>精神内涵：</a:t>
            </a:r>
          </a:p>
          <a:p>
            <a:pPr indent="457200" algn="just" hangingPunct="0">
              <a:lnSpc>
                <a:spcPct val="130000"/>
              </a:lnSpc>
            </a:pP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二</a:t>
            </a: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自强不息的奋斗精神 </a:t>
            </a:r>
          </a:p>
          <a:p>
            <a:pPr indent="457200" algn="just" hangingPunct="0">
              <a:lnSpc>
                <a:spcPct val="130000"/>
              </a:lnSpc>
            </a:pPr>
            <a:r>
              <a:rPr lang="zh-CN" altLang="en-US" sz="2800">
                <a:latin typeface="微软雅黑" panose="020b0503020204020204" pitchFamily="34" charset="-122"/>
                <a:ea typeface="微软雅黑" panose="020b0503020204020204" pitchFamily="34" charset="-122"/>
                <a:cs typeface="+mn-ea"/>
                <a:sym typeface="+mn-lt"/>
              </a:rPr>
              <a:t>勤劳勇敢、自强不息的伟大民族精神鼓舞着一代又一代的中华儿女为建设美好的家园而奋斗，这也是焦裕禄精神的精髓。兰考县一直被认为是最穷、最困 难县。严重的自然灾害很大程度上打击了人民群众的生产积极性，出现了坐等救济粮等消极情绪。焦裕禄任职后，没有被已有的困难吓倒，而是实地考察去为人民寻找出路，焦裕禄表示</a:t>
            </a:r>
            <a:r>
              <a:rPr lang="en-US" altLang="zh-CN" sz="2800">
                <a:latin typeface="微软雅黑" panose="020b0503020204020204" pitchFamily="34" charset="-122"/>
                <a:ea typeface="微软雅黑" panose="020b0503020204020204" pitchFamily="34" charset="-122"/>
                <a:cs typeface="+mn-ea"/>
                <a:sym typeface="+mn-lt"/>
              </a:rPr>
              <a:t>:“</a:t>
            </a:r>
            <a:r>
              <a:rPr lang="zh-CN" altLang="en-US" sz="2800">
                <a:latin typeface="微软雅黑" panose="020b0503020204020204" pitchFamily="34" charset="-122"/>
                <a:ea typeface="微软雅黑" panose="020b0503020204020204" pitchFamily="34" charset="-122"/>
                <a:cs typeface="+mn-ea"/>
                <a:sym typeface="+mn-lt"/>
              </a:rPr>
              <a:t>坚决领导全县人民，苦战三五年，改变兰考的面貌。不达目的，我们死不瞑目。”</a:t>
            </a:r>
          </a:p>
        </p:txBody>
      </p:sp>
      <p:sp>
        <p:nvSpPr>
          <p:cNvPr id="24" name="文本框 23">
            <a:extLst>
              <a:ext uri="{FF2B5EF4-FFF2-40B4-BE49-F238E27FC236}">
                <a16:creationId xmlns:a16="http://schemas.microsoft.com/office/drawing/2014/main" xmlns="" id="{4684B7B1-A508-419B-92E7-7F0180F94CFC}"/>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25" name="矩形 24">
            <a:extLst>
              <a:ext uri="{FF2B5EF4-FFF2-40B4-BE49-F238E27FC236}">
                <a16:creationId xmlns:a16="http://schemas.microsoft.com/office/drawing/2014/main" xmlns="" id="{6598CAC3-7E0B-430C-AA95-19B3D39EB9BF}"/>
              </a:ext>
            </a:extLst>
          </p:cNvPr>
          <p:cNvSpPr/>
          <p:nvPr>
            <p:custDataLst>
              <p:tags r:id="rId5"/>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26" name="图片 25">
            <a:extLst>
              <a:ext uri="{FF2B5EF4-FFF2-40B4-BE49-F238E27FC236}">
                <a16:creationId xmlns:a16="http://schemas.microsoft.com/office/drawing/2014/main" xmlns="" id="{FDE0C2E3-F3D1-423D-827C-31054C4B02B4}"/>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600" y="273600"/>
            <a:ext cx="7439663" cy="6371809"/>
          </a:xfrm>
          <a:prstGeom prst="rect">
            <a:avLst/>
          </a:prstGeom>
          <a:noFill/>
        </p:spPr>
        <p:txBody>
          <a:bodyPr wrap="square" rtlCol="0">
            <a:spAutoFit/>
          </a:bodyPr>
          <a:lstStyle/>
          <a:p>
            <a:pPr marL="342900" indent="-342900" algn="just" hangingPunct="0">
              <a:lnSpc>
                <a:spcPct val="150000"/>
              </a:lnSpc>
              <a:buFont typeface="Wingdings" panose="05000000000000000000" pitchFamily="2" charset="2"/>
              <a:buChar char="l"/>
            </a:pPr>
            <a:r>
              <a:rPr lang="zh-CN" altLang="en-US" sz="2800">
                <a:latin typeface="微软雅黑" panose="020b0503020204020204" pitchFamily="34" charset="-122"/>
                <a:ea typeface="微软雅黑" panose="020b0503020204020204" pitchFamily="34" charset="-122"/>
                <a:cs typeface="+mn-ea"/>
                <a:sym typeface="+mn-lt"/>
              </a:rPr>
              <a:t>精神内涵：</a:t>
            </a:r>
          </a:p>
          <a:p>
            <a:pPr indent="457200" algn="just" hangingPunct="0">
              <a:lnSpc>
                <a:spcPct val="150000"/>
              </a:lnSpc>
            </a:pP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三</a:t>
            </a: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探求就里的求实作风 </a:t>
            </a:r>
          </a:p>
          <a:p>
            <a:pPr indent="457200" algn="just" hangingPunct="0">
              <a:lnSpc>
                <a:spcPct val="130000"/>
              </a:lnSpc>
            </a:pPr>
            <a:r>
              <a:rPr lang="zh-CN" altLang="en-US" sz="2800">
                <a:latin typeface="微软雅黑" panose="020b0503020204020204" pitchFamily="34" charset="-122"/>
                <a:ea typeface="微软雅黑" panose="020b0503020204020204" pitchFamily="34" charset="-122"/>
                <a:cs typeface="+mn-ea"/>
                <a:sym typeface="+mn-lt"/>
              </a:rPr>
              <a:t>焦裕禄精神的灵魂就是实事求是。如何改变兰考贫困的面貌</a:t>
            </a:r>
            <a:r>
              <a:rPr lang="en-US" altLang="zh-CN" sz="2800">
                <a:latin typeface="微软雅黑" panose="020b0503020204020204" pitchFamily="34" charset="-122"/>
                <a:ea typeface="微软雅黑" panose="020b0503020204020204" pitchFamily="34" charset="-122"/>
                <a:cs typeface="+mn-ea"/>
                <a:sym typeface="+mn-lt"/>
              </a:rPr>
              <a:t>?</a:t>
            </a:r>
            <a:r>
              <a:rPr lang="zh-CN" altLang="en-US" sz="2800">
                <a:latin typeface="微软雅黑" panose="020b0503020204020204" pitchFamily="34" charset="-122"/>
                <a:ea typeface="微软雅黑" panose="020b0503020204020204" pitchFamily="34" charset="-122"/>
                <a:cs typeface="+mn-ea"/>
                <a:sym typeface="+mn-lt"/>
              </a:rPr>
              <a:t>焦裕禄始终贯彻实事求是的做事理念，一切从实际出发，从兰考的基本情况出发，寻找解决问题的路径。大风中实地考察，根据风向找到</a:t>
            </a:r>
            <a:r>
              <a:rPr lang="en-US" altLang="zh-CN" sz="2800">
                <a:latin typeface="微软雅黑" panose="020b0503020204020204" pitchFamily="34" charset="-122"/>
                <a:ea typeface="微软雅黑" panose="020b0503020204020204" pitchFamily="34" charset="-122"/>
                <a:cs typeface="+mn-ea"/>
                <a:sym typeface="+mn-lt"/>
              </a:rPr>
              <a:t>84</a:t>
            </a:r>
            <a:r>
              <a:rPr lang="zh-CN" altLang="en-US" sz="2800">
                <a:latin typeface="微软雅黑" panose="020b0503020204020204" pitchFamily="34" charset="-122"/>
                <a:ea typeface="微软雅黑" panose="020b0503020204020204" pitchFamily="34" charset="-122"/>
                <a:cs typeface="+mn-ea"/>
                <a:sym typeface="+mn-lt"/>
              </a:rPr>
              <a:t>个风口以建设防风墙</a:t>
            </a:r>
            <a:r>
              <a:rPr lang="en-US" altLang="zh-CN" sz="2800">
                <a:latin typeface="微软雅黑" panose="020b0503020204020204" pitchFamily="34" charset="-122"/>
                <a:ea typeface="微软雅黑" panose="020b0503020204020204" pitchFamily="34" charset="-122"/>
                <a:cs typeface="+mn-ea"/>
                <a:sym typeface="+mn-lt"/>
              </a:rPr>
              <a:t>;</a:t>
            </a:r>
            <a:r>
              <a:rPr lang="zh-CN" altLang="en-US" sz="2800">
                <a:latin typeface="微软雅黑" panose="020b0503020204020204" pitchFamily="34" charset="-122"/>
                <a:ea typeface="微软雅黑" panose="020b0503020204020204" pitchFamily="34" charset="-122"/>
                <a:cs typeface="+mn-ea"/>
                <a:sym typeface="+mn-lt"/>
              </a:rPr>
              <a:t>面对严重涝情以实地绘制的地图为准挖出排水渠，使得</a:t>
            </a:r>
            <a:r>
              <a:rPr lang="en-US" altLang="zh-CN" sz="2800">
                <a:latin typeface="微软雅黑" panose="020b0503020204020204" pitchFamily="34" charset="-122"/>
                <a:ea typeface="微软雅黑" panose="020b0503020204020204" pitchFamily="34" charset="-122"/>
                <a:cs typeface="+mn-ea"/>
                <a:sym typeface="+mn-lt"/>
              </a:rPr>
              <a:t>30</a:t>
            </a:r>
            <a:r>
              <a:rPr lang="zh-CN" altLang="en-US" sz="2800">
                <a:latin typeface="微软雅黑" panose="020b0503020204020204" pitchFamily="34" charset="-122"/>
                <a:ea typeface="微软雅黑" panose="020b0503020204020204" pitchFamily="34" charset="-122"/>
                <a:cs typeface="+mn-ea"/>
                <a:sym typeface="+mn-lt"/>
              </a:rPr>
              <a:t>多万亩庄稼在暴雨中幸存，充分体现了共产党员脚踏实地干事业的求实精神和尊重客观规律的科学态度。 </a:t>
            </a:r>
          </a:p>
        </p:txBody>
      </p:sp>
      <p:sp>
        <p:nvSpPr>
          <p:cNvPr id="41" name="矩形 40"/>
          <p:cNvSpPr/>
          <p:nvPr>
            <p:custDataLst>
              <p:tags r:id="rId4"/>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a16="http://schemas.microsoft.com/office/drawing/2014/main" xmlns="" id="{ED39244D-259C-431C-BFD0-9461745AA36A}"/>
              </a:ext>
            </a:extLst>
          </p:cNvPr>
          <p:cNvSpPr txBox="1"/>
          <p:nvPr>
            <p:custDataLst>
              <p:tags r:id="rId5"/>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25" name="矩形 24">
            <a:extLst>
              <a:ext uri="{FF2B5EF4-FFF2-40B4-BE49-F238E27FC236}">
                <a16:creationId xmlns:a16="http://schemas.microsoft.com/office/drawing/2014/main" xmlns="" id="{F83717C0-9F98-44F5-AF43-0C34380731D5}"/>
              </a:ext>
            </a:extLst>
          </p:cNvPr>
          <p:cNvSpPr/>
          <p:nvPr>
            <p:custDataLst>
              <p:tags r:id="rId6"/>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26" name="图片 25">
            <a:extLst>
              <a:ext uri="{FF2B5EF4-FFF2-40B4-BE49-F238E27FC236}">
                <a16:creationId xmlns:a16="http://schemas.microsoft.com/office/drawing/2014/main" xmlns="" id="{449BA183-D883-4D99-9568-9E9D0CF161FE}"/>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600" y="273600"/>
            <a:ext cx="7439663" cy="4540538"/>
          </a:xfrm>
          <a:prstGeom prst="rect">
            <a:avLst/>
          </a:prstGeom>
          <a:noFill/>
        </p:spPr>
        <p:txBody>
          <a:bodyPr wrap="square" rtlCol="0">
            <a:spAutoFit/>
          </a:bodyPr>
          <a:lstStyle/>
          <a:p>
            <a:pPr marL="342900" indent="-342900" algn="just" hangingPunct="0">
              <a:lnSpc>
                <a:spcPct val="150000"/>
              </a:lnSpc>
              <a:buFont typeface="Wingdings" panose="05000000000000000000" pitchFamily="2" charset="2"/>
              <a:buChar char="l"/>
            </a:pPr>
            <a:r>
              <a:rPr lang="zh-CN" altLang="en-US" sz="2800">
                <a:latin typeface="微软雅黑" panose="020b0503020204020204" pitchFamily="34" charset="-122"/>
                <a:ea typeface="微软雅黑" panose="020b0503020204020204" pitchFamily="34" charset="-122"/>
                <a:cs typeface="+mn-ea"/>
                <a:sym typeface="+mn-lt"/>
              </a:rPr>
              <a:t>精神内涵：</a:t>
            </a:r>
          </a:p>
          <a:p>
            <a:pPr indent="457200" algn="just" hangingPunct="0">
              <a:lnSpc>
                <a:spcPct val="150000"/>
              </a:lnSpc>
            </a:pP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四</a:t>
            </a:r>
            <a:r>
              <a:rPr lang="en-US" altLang="zh-CN" sz="2800" b="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知难而进的无畏品质 </a:t>
            </a:r>
          </a:p>
          <a:p>
            <a:pPr indent="457200" algn="just"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“知难而进、迎难而上是中国共产党人的宝贵品质，也是焦裕禄精神的重要内容。”他没有半点畏惧，反而讲“兰考是重灾区，穷，困难多，但灾区有个好处，它能锻炼人的革命意志，培养人的革命品格” 。</a:t>
            </a:r>
          </a:p>
        </p:txBody>
      </p:sp>
      <p:sp>
        <p:nvSpPr>
          <p:cNvPr id="24" name="文本框 23">
            <a:extLst>
              <a:ext uri="{FF2B5EF4-FFF2-40B4-BE49-F238E27FC236}">
                <a16:creationId xmlns:a16="http://schemas.microsoft.com/office/drawing/2014/main" xmlns="" id="{2E0AA002-29D1-445D-926F-13A69BD6BEC5}"/>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25" name="矩形 24">
            <a:extLst>
              <a:ext uri="{FF2B5EF4-FFF2-40B4-BE49-F238E27FC236}">
                <a16:creationId xmlns:a16="http://schemas.microsoft.com/office/drawing/2014/main" xmlns="" id="{1C1BA4BE-5B3F-4901-A259-765501BEC85E}"/>
              </a:ext>
            </a:extLst>
          </p:cNvPr>
          <p:cNvSpPr/>
          <p:nvPr>
            <p:custDataLst>
              <p:tags r:id="rId5"/>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26" name="图片 25">
            <a:extLst>
              <a:ext uri="{FF2B5EF4-FFF2-40B4-BE49-F238E27FC236}">
                <a16:creationId xmlns:a16="http://schemas.microsoft.com/office/drawing/2014/main" xmlns="" id="{0116D2FF-D7F7-4175-B1C4-7931E5783A63}"/>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051" y="273039"/>
            <a:ext cx="7439663" cy="6479531"/>
          </a:xfrm>
          <a:prstGeom prst="rect">
            <a:avLst/>
          </a:prstGeom>
          <a:noFill/>
        </p:spPr>
        <p:txBody>
          <a:bodyPr wrap="square" rtlCol="0">
            <a:spAutoFit/>
          </a:bodyPr>
          <a:lstStyle>
            <a:defPPr>
              <a:defRPr lang="zh-CN"/>
            </a:defPPr>
            <a:lvl1pPr marL="342900" indent="-342900" algn="just" hangingPunct="0">
              <a:lnSpc>
                <a:spcPct val="150000"/>
              </a:lnSpc>
              <a:buFont typeface="Wingdings" panose="05000000000000000000" pitchFamily="2" charset="2"/>
              <a:buChar char="l"/>
              <a:defRPr sz="2800">
                <a:latin typeface="微软雅黑" panose="020b0503020204020204" pitchFamily="34" charset="-122"/>
                <a:ea typeface="微软雅黑" panose="020b0503020204020204" pitchFamily="34" charset="-122"/>
                <a:cs typeface="+mn-ea"/>
              </a:defRPr>
            </a:lvl1pPr>
          </a:lstStyle>
          <a:p>
            <a:r>
              <a:rPr lang="zh-CN" altLang="en-US">
                <a:sym typeface="+mn-lt"/>
              </a:rPr>
              <a:t>精神内涵：</a:t>
            </a:r>
          </a:p>
          <a:p>
            <a:pPr marL="0" indent="457200">
              <a:buNone/>
            </a:pPr>
            <a:r>
              <a:rPr lang="en-US" altLang="zh-CN" b="1">
                <a:solidFill>
                  <a:srgbClr val="C00000"/>
                </a:solidFill>
                <a:sym typeface="+mn-lt"/>
              </a:rPr>
              <a:t>(</a:t>
            </a:r>
            <a:r>
              <a:rPr lang="zh-CN" altLang="en-US" b="1">
                <a:solidFill>
                  <a:srgbClr val="C00000"/>
                </a:solidFill>
                <a:sym typeface="+mn-lt"/>
              </a:rPr>
              <a:t>五</a:t>
            </a:r>
            <a:r>
              <a:rPr lang="en-US" altLang="zh-CN" b="1">
                <a:solidFill>
                  <a:srgbClr val="C00000"/>
                </a:solidFill>
                <a:sym typeface="+mn-lt"/>
              </a:rPr>
              <a:t>)</a:t>
            </a:r>
            <a:r>
              <a:rPr lang="zh-CN" altLang="en-US" b="1">
                <a:solidFill>
                  <a:srgbClr val="C00000"/>
                </a:solidFill>
                <a:sym typeface="+mn-lt"/>
              </a:rPr>
              <a:t>鞠躬尽瘁的奉献精神 </a:t>
            </a:r>
          </a:p>
          <a:p>
            <a:pPr marL="0" indent="457200">
              <a:buNone/>
            </a:pPr>
            <a:r>
              <a:rPr lang="zh-CN" altLang="en-US">
                <a:sym typeface="+mn-lt"/>
              </a:rPr>
              <a:t>“清正廉洁、无私奉献，是共产党人先进性的重要体现，也是焦裕禄精神的鲜明特点。”焦裕禄的一生都献给了党、献给了人民。作为一名县委书记，他从来没有为自己争取过半点为官的名利，在工作生活中从来不搞特殊，在家庭困难、身体状况欠佳的情况下坚决拒绝接受额外的救济，争取把每一斤粮食、每一分钱都用在其他基层干部和老百姓身上。 </a:t>
            </a:r>
          </a:p>
        </p:txBody>
      </p:sp>
      <p:sp>
        <p:nvSpPr>
          <p:cNvPr id="24" name="文本框 23">
            <a:extLst>
              <a:ext uri="{FF2B5EF4-FFF2-40B4-BE49-F238E27FC236}">
                <a16:creationId xmlns:a16="http://schemas.microsoft.com/office/drawing/2014/main" xmlns="" id="{EAD9FF14-8E65-4670-8B7F-0F7523122D86}"/>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25" name="矩形 24">
            <a:extLst>
              <a:ext uri="{FF2B5EF4-FFF2-40B4-BE49-F238E27FC236}">
                <a16:creationId xmlns:a16="http://schemas.microsoft.com/office/drawing/2014/main" xmlns="" id="{6065E65F-D91D-4427-96FA-9C719AFA2E0C}"/>
              </a:ext>
            </a:extLst>
          </p:cNvPr>
          <p:cNvSpPr/>
          <p:nvPr>
            <p:custDataLst>
              <p:tags r:id="rId5"/>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26" name="图片 25">
            <a:extLst>
              <a:ext uri="{FF2B5EF4-FFF2-40B4-BE49-F238E27FC236}">
                <a16:creationId xmlns:a16="http://schemas.microsoft.com/office/drawing/2014/main" xmlns="" id="{6D30A07E-A471-4F8E-82DF-14031BB35AED}"/>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 name="文本框 56"/>
          <p:cNvSpPr txBox="1"/>
          <p:nvPr>
            <p:custDataLst>
              <p:tags r:id="rId3"/>
            </p:custDataLst>
          </p:nvPr>
        </p:nvSpPr>
        <p:spPr>
          <a:xfrm>
            <a:off x="4107600" y="273600"/>
            <a:ext cx="7439663" cy="6479531"/>
          </a:xfrm>
          <a:prstGeom prst="rect">
            <a:avLst/>
          </a:prstGeom>
          <a:noFill/>
        </p:spPr>
        <p:txBody>
          <a:bodyPr wrap="square" rtlCol="0">
            <a:spAutoFit/>
          </a:bodyPr>
          <a:lstStyle/>
          <a:p>
            <a:pPr marL="342900" indent="-342900" algn="just" hangingPunct="0">
              <a:lnSpc>
                <a:spcPct val="150000"/>
              </a:lnSpc>
              <a:buFont typeface="Wingdings" panose="05000000000000000000" pitchFamily="2" charset="2"/>
              <a:buChar char="l"/>
            </a:pPr>
            <a:r>
              <a:rPr lang="zh-CN" altLang="en-US" sz="2800">
                <a:latin typeface="微软雅黑" panose="020b0503020204020204" pitchFamily="34" charset="-122"/>
                <a:ea typeface="微软雅黑" panose="020b0503020204020204" pitchFamily="34" charset="-122"/>
                <a:cs typeface="+mn-ea"/>
                <a:sym typeface="+mn-lt"/>
              </a:rPr>
              <a:t>现实价值：</a:t>
            </a:r>
            <a:endParaRPr lang="en-US" altLang="zh-CN" sz="2800">
              <a:latin typeface="微软雅黑" panose="020b0503020204020204" pitchFamily="34" charset="-122"/>
              <a:ea typeface="微软雅黑" panose="020b0503020204020204" pitchFamily="34" charset="-122"/>
              <a:cs typeface="+mn-ea"/>
              <a:sym typeface="+mn-lt"/>
            </a:endParaRPr>
          </a:p>
          <a:p>
            <a:pPr indent="457200" algn="just" hangingPunct="0">
              <a:lnSpc>
                <a:spcPct val="150000"/>
              </a:lnSpc>
            </a:pP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树立典型，发挥焦裕禄式干部的榜样示范作用。 </a:t>
            </a:r>
          </a:p>
          <a:p>
            <a:pPr indent="457200" algn="just"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榜样的力量是无穷的。焦裕禄精神所承载的作为一个基层干部应有的精神和品质，使得焦裕禄同志不仅成了县委书记的榜样，更成了全党的榜样。同时，这种榜样的力量也会在普通群众间，起到振奋人心，熏陶教化的作用。提高全民的奋斗精神，为实现中国民族的伟大复兴贡献一份力量。 </a:t>
            </a:r>
          </a:p>
        </p:txBody>
      </p:sp>
      <p:sp>
        <p:nvSpPr>
          <p:cNvPr id="24" name="文本框 23">
            <a:extLst>
              <a:ext uri="{FF2B5EF4-FFF2-40B4-BE49-F238E27FC236}">
                <a16:creationId xmlns:a16="http://schemas.microsoft.com/office/drawing/2014/main" xmlns="" id="{413AA87A-797B-4BDE-A04B-A48D2505D966}"/>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
        <p:nvSpPr>
          <p:cNvPr id="9" name="矩形 8">
            <a:extLst>
              <a:ext uri="{FF2B5EF4-FFF2-40B4-BE49-F238E27FC236}">
                <a16:creationId xmlns:a16="http://schemas.microsoft.com/office/drawing/2014/main" xmlns="" id="{56356086-BCA0-4400-B467-113DA40508DF}"/>
              </a:ext>
            </a:extLst>
          </p:cNvPr>
          <p:cNvSpPr/>
          <p:nvPr>
            <p:custDataLst>
              <p:tags r:id="rId5"/>
            </p:custDataLst>
          </p:nvPr>
        </p:nvSpPr>
        <p:spPr>
          <a:xfrm>
            <a:off x="267402" y="1600552"/>
            <a:ext cx="3668199" cy="1308884"/>
          </a:xfrm>
          <a:prstGeom prst="rect">
            <a:avLst/>
          </a:prstGeom>
          <a:solidFill>
            <a:srgbClr val="C00000"/>
          </a:solidFill>
        </p:spPr>
        <p:txBody>
          <a:bodyPr vert="horz" wrap="square" lIns="288000" anchor="ctr" anchorCtr="0">
            <a:spAutoFit/>
          </a:bodyPr>
          <a:lstStyle/>
          <a:p>
            <a:pPr algn="just" hangingPunct="0">
              <a:lnSpc>
                <a:spcPct val="150000"/>
              </a:lnSpc>
            </a:pPr>
            <a:r>
              <a:rPr lang="zh-CN" altLang="en-US" sz="2800">
                <a:solidFill>
                  <a:schemeClr val="bg1"/>
                </a:solidFill>
                <a:latin typeface="微软雅黑" panose="020b0503020204020204" pitchFamily="34" charset="-122"/>
                <a:ea typeface="微软雅黑" panose="020b0503020204020204" pitchFamily="34" charset="-122"/>
                <a:cs typeface="+mn-ea"/>
                <a:sym typeface="+mn-lt"/>
              </a:rPr>
              <a:t>总结焦裕禄精神的内涵及现实价值</a:t>
            </a:r>
          </a:p>
        </p:txBody>
      </p:sp>
      <p:pic>
        <p:nvPicPr>
          <p:cNvPr id="11" name="图片 10">
            <a:extLst>
              <a:ext uri="{FF2B5EF4-FFF2-40B4-BE49-F238E27FC236}">
                <a16:creationId xmlns:a16="http://schemas.microsoft.com/office/drawing/2014/main" xmlns="" id="{53F08B0E-C2A1-49BD-9D8E-DFBC5378A9B0}"/>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67402" y="3051661"/>
            <a:ext cx="3668198" cy="2751149"/>
          </a:xfrm>
          <a:prstGeom prst="rect">
            <a:avLst/>
          </a:prstGeom>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a:extLst>
              <a:ext uri="{FF2B5EF4-FFF2-40B4-BE49-F238E27FC236}">
                <a16:creationId xmlns:a16="http://schemas.microsoft.com/office/drawing/2014/main" xmlns="" id="{90F30373-2786-4694-8D43-76DEB07583F7}"/>
              </a:ext>
            </a:extLst>
          </p:cNvPr>
          <p:cNvSpPr txBox="1"/>
          <p:nvPr>
            <p:custDataLst>
              <p:tags r:id="rId3"/>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pic>
        <p:nvPicPr>
          <p:cNvPr id="6" name="图片 5">
            <a:extLst>
              <a:ext uri="{FF2B5EF4-FFF2-40B4-BE49-F238E27FC236}">
                <a16:creationId xmlns:a16="http://schemas.microsoft.com/office/drawing/2014/main" xmlns="" id="{4C720C3B-E3BC-4F48-ADBB-C7C9678FA744}"/>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4362450"/>
            <a:ext cx="12192000" cy="2495550"/>
          </a:xfrm>
          <a:prstGeom prst="rect">
            <a:avLst/>
          </a:prstGeom>
        </p:spPr>
      </p:pic>
      <p:sp>
        <p:nvSpPr>
          <p:cNvPr id="2" name="矩形 1">
            <a:extLst>
              <a:ext uri="{FF2B5EF4-FFF2-40B4-BE49-F238E27FC236}">
                <a16:creationId xmlns:a16="http://schemas.microsoft.com/office/drawing/2014/main" xmlns="" id="{5C67C1E8-A1C4-45C3-A5AD-D4F741CF13EE}"/>
              </a:ext>
            </a:extLst>
          </p:cNvPr>
          <p:cNvSpPr/>
          <p:nvPr>
            <p:custDataLst>
              <p:tags r:id="rId6"/>
            </p:custDataLst>
          </p:nvPr>
        </p:nvSpPr>
        <p:spPr>
          <a:xfrm>
            <a:off x="-93474" y="1056764"/>
            <a:ext cx="8401050" cy="2959977"/>
          </a:xfrm>
          <a:prstGeom prst="rect">
            <a:avLst/>
          </a:prstGeom>
        </p:spPr>
        <p:txBody>
          <a:bodyPr wrap="square">
            <a:spAutoFit/>
          </a:bodyPr>
          <a:lstStyle/>
          <a:p>
            <a:pPr indent="457200">
              <a:lnSpc>
                <a:spcPct val="150000"/>
              </a:lnSpc>
            </a:pPr>
            <a:r>
              <a:rPr lang="zh-CN" altLang="en-US" sz="3200" b="1">
                <a:latin typeface="微软雅黑" panose="020b0503020204020204" pitchFamily="34" charset="-122"/>
                <a:ea typeface="微软雅黑" panose="020b0503020204020204" pitchFamily="34" charset="-122"/>
              </a:rPr>
              <a:t>从</a:t>
            </a:r>
            <a:r>
              <a:rPr lang="en-US" altLang="zh-CN" sz="3200" b="1">
                <a:latin typeface="微软雅黑" panose="020b0503020204020204" pitchFamily="34" charset="-122"/>
                <a:ea typeface="微软雅黑" panose="020b0503020204020204" pitchFamily="34" charset="-122"/>
              </a:rPr>
              <a:t>1962</a:t>
            </a:r>
            <a:r>
              <a:rPr lang="zh-CN" altLang="en-US" sz="3200" b="1">
                <a:latin typeface="微软雅黑" panose="020b0503020204020204" pitchFamily="34" charset="-122"/>
                <a:ea typeface="微软雅黑" panose="020b0503020204020204" pitchFamily="34" charset="-122"/>
              </a:rPr>
              <a:t>年</a:t>
            </a:r>
            <a:r>
              <a:rPr lang="en-US" altLang="zh-CN" sz="3200" b="1">
                <a:latin typeface="微软雅黑" panose="020b0503020204020204" pitchFamily="34" charset="-122"/>
                <a:ea typeface="微软雅黑" panose="020b0503020204020204" pitchFamily="34" charset="-122"/>
              </a:rPr>
              <a:t>12</a:t>
            </a:r>
            <a:r>
              <a:rPr lang="zh-CN" altLang="en-US" sz="3200" b="1">
                <a:latin typeface="微软雅黑" panose="020b0503020204020204" pitchFamily="34" charset="-122"/>
                <a:ea typeface="微软雅黑" panose="020b0503020204020204" pitchFamily="34" charset="-122"/>
              </a:rPr>
              <a:t>月</a:t>
            </a:r>
            <a:r>
              <a:rPr lang="en-US" altLang="zh-CN" sz="3200" b="1">
                <a:latin typeface="微软雅黑" panose="020b0503020204020204" pitchFamily="34" charset="-122"/>
                <a:ea typeface="微软雅黑" panose="020b0503020204020204" pitchFamily="34" charset="-122"/>
              </a:rPr>
              <a:t>6</a:t>
            </a:r>
            <a:r>
              <a:rPr lang="zh-CN" altLang="en-US" sz="3200" b="1">
                <a:latin typeface="微软雅黑" panose="020b0503020204020204" pitchFamily="34" charset="-122"/>
                <a:ea typeface="微软雅黑" panose="020b0503020204020204" pitchFamily="34" charset="-122"/>
              </a:rPr>
              <a:t>日到</a:t>
            </a:r>
            <a:r>
              <a:rPr lang="en-US" altLang="zh-CN" sz="3200" b="1">
                <a:latin typeface="微软雅黑" panose="020b0503020204020204" pitchFamily="34" charset="-122"/>
                <a:ea typeface="微软雅黑" panose="020b0503020204020204" pitchFamily="34" charset="-122"/>
              </a:rPr>
              <a:t>1964</a:t>
            </a:r>
            <a:r>
              <a:rPr lang="zh-CN" altLang="en-US" sz="3200" b="1">
                <a:latin typeface="微软雅黑" panose="020b0503020204020204" pitchFamily="34" charset="-122"/>
                <a:ea typeface="微软雅黑" panose="020b0503020204020204" pitchFamily="34" charset="-122"/>
              </a:rPr>
              <a:t>年</a:t>
            </a:r>
            <a:r>
              <a:rPr lang="en-US" altLang="zh-CN" sz="3200" b="1">
                <a:latin typeface="微软雅黑" panose="020b0503020204020204" pitchFamily="34" charset="-122"/>
                <a:ea typeface="微软雅黑" panose="020b0503020204020204" pitchFamily="34" charset="-122"/>
              </a:rPr>
              <a:t>3</a:t>
            </a:r>
            <a:r>
              <a:rPr lang="zh-CN" altLang="en-US" sz="3200" b="1">
                <a:latin typeface="微软雅黑" panose="020b0503020204020204" pitchFamily="34" charset="-122"/>
                <a:ea typeface="微软雅黑" panose="020b0503020204020204" pitchFamily="34" charset="-122"/>
              </a:rPr>
              <a:t>月</a:t>
            </a:r>
            <a:r>
              <a:rPr lang="en-US" altLang="zh-CN" sz="3200" b="1">
                <a:latin typeface="微软雅黑" panose="020b0503020204020204" pitchFamily="34" charset="-122"/>
                <a:ea typeface="微软雅黑" panose="020b0503020204020204" pitchFamily="34" charset="-122"/>
              </a:rPr>
              <a:t>23</a:t>
            </a:r>
            <a:r>
              <a:rPr lang="zh-CN" altLang="en-US" sz="3200" b="1">
                <a:latin typeface="微软雅黑" panose="020b0503020204020204" pitchFamily="34" charset="-122"/>
                <a:ea typeface="微软雅黑" panose="020b0503020204020204" pitchFamily="34" charset="-122"/>
              </a:rPr>
              <a:t>日</a:t>
            </a:r>
            <a:endParaRPr lang="en-US" altLang="zh-CN" sz="3200" b="1">
              <a:latin typeface="微软雅黑" panose="020b0503020204020204" pitchFamily="34" charset="-122"/>
              <a:ea typeface="微软雅黑" panose="020b0503020204020204" pitchFamily="34" charset="-122"/>
            </a:endParaRPr>
          </a:p>
          <a:p>
            <a:pPr indent="457200">
              <a:lnSpc>
                <a:spcPct val="150000"/>
              </a:lnSpc>
            </a:pPr>
            <a:r>
              <a:rPr lang="zh-CN" altLang="en-US" sz="3200" b="1">
                <a:latin typeface="微软雅黑" panose="020b0503020204020204" pitchFamily="34" charset="-122"/>
                <a:ea typeface="微软雅黑" panose="020b0503020204020204" pitchFamily="34" charset="-122"/>
              </a:rPr>
              <a:t>焦裕禄在兰考工作时间只有</a:t>
            </a:r>
            <a:r>
              <a:rPr lang="en-US" altLang="zh-CN" sz="3200" b="1">
                <a:latin typeface="微软雅黑" panose="020b0503020204020204" pitchFamily="34" charset="-122"/>
                <a:ea typeface="微软雅黑" panose="020b0503020204020204" pitchFamily="34" charset="-122"/>
              </a:rPr>
              <a:t>475</a:t>
            </a:r>
            <a:r>
              <a:rPr lang="zh-CN" altLang="en-US" sz="3200" b="1">
                <a:latin typeface="微软雅黑" panose="020b0503020204020204" pitchFamily="34" charset="-122"/>
                <a:ea typeface="微软雅黑" panose="020b0503020204020204" pitchFamily="34" charset="-122"/>
              </a:rPr>
              <a:t>天</a:t>
            </a:r>
            <a:endParaRPr lang="en-US" altLang="zh-CN" sz="3200" b="1">
              <a:latin typeface="微软雅黑" panose="020b0503020204020204" pitchFamily="34" charset="-122"/>
              <a:ea typeface="微软雅黑" panose="020b0503020204020204" pitchFamily="34" charset="-122"/>
            </a:endParaRPr>
          </a:p>
          <a:p>
            <a:pPr indent="457200">
              <a:lnSpc>
                <a:spcPct val="150000"/>
              </a:lnSpc>
            </a:pPr>
            <a:r>
              <a:rPr lang="zh-CN" altLang="en-US" sz="3200" b="1">
                <a:latin typeface="微软雅黑" panose="020b0503020204020204" pitchFamily="34" charset="-122"/>
                <a:ea typeface="微软雅黑" panose="020b0503020204020204" pitchFamily="34" charset="-122"/>
              </a:rPr>
              <a:t>当年兰考县有</a:t>
            </a:r>
            <a:r>
              <a:rPr lang="en-US" altLang="zh-CN" sz="3200" b="1">
                <a:latin typeface="微软雅黑" panose="020b0503020204020204" pitchFamily="34" charset="-122"/>
                <a:ea typeface="微软雅黑" panose="020b0503020204020204" pitchFamily="34" charset="-122"/>
              </a:rPr>
              <a:t>149</a:t>
            </a:r>
            <a:r>
              <a:rPr lang="zh-CN" altLang="en-US" sz="3200" b="1">
                <a:latin typeface="微软雅黑" panose="020b0503020204020204" pitchFamily="34" charset="-122"/>
                <a:ea typeface="微软雅黑" panose="020b0503020204020204" pitchFamily="34" charset="-122"/>
              </a:rPr>
              <a:t>个大队</a:t>
            </a:r>
            <a:endParaRPr lang="en-US" altLang="zh-CN" sz="3200" b="1">
              <a:latin typeface="微软雅黑" panose="020b0503020204020204" pitchFamily="34" charset="-122"/>
              <a:ea typeface="微软雅黑" panose="020b0503020204020204" pitchFamily="34" charset="-122"/>
            </a:endParaRPr>
          </a:p>
          <a:p>
            <a:pPr indent="457200">
              <a:lnSpc>
                <a:spcPct val="150000"/>
              </a:lnSpc>
            </a:pPr>
            <a:r>
              <a:rPr lang="zh-CN" altLang="en-US" sz="3200" b="1">
                <a:latin typeface="微软雅黑" panose="020b0503020204020204" pitchFamily="34" charset="-122"/>
                <a:ea typeface="微软雅黑" panose="020b0503020204020204" pitchFamily="34" charset="-122"/>
              </a:rPr>
              <a:t>他走了</a:t>
            </a:r>
            <a:r>
              <a:rPr lang="en-US" altLang="zh-CN" sz="3200" b="1">
                <a:latin typeface="微软雅黑" panose="020b0503020204020204" pitchFamily="34" charset="-122"/>
                <a:ea typeface="微软雅黑" panose="020b0503020204020204" pitchFamily="34" charset="-122"/>
              </a:rPr>
              <a:t>120</a:t>
            </a:r>
            <a:r>
              <a:rPr lang="zh-CN" altLang="en-US" sz="3200" b="1">
                <a:latin typeface="微软雅黑" panose="020b0503020204020204" pitchFamily="34" charset="-122"/>
                <a:ea typeface="微软雅黑" panose="020b0503020204020204" pitchFamily="34" charset="-122"/>
              </a:rPr>
              <a:t>个大队</a:t>
            </a:r>
          </a:p>
        </p:txBody>
      </p:sp>
      <p:sp>
        <p:nvSpPr>
          <p:cNvPr id="7" name="矩形 6">
            <a:extLst>
              <a:ext uri="{FF2B5EF4-FFF2-40B4-BE49-F238E27FC236}">
                <a16:creationId xmlns:a16="http://schemas.microsoft.com/office/drawing/2014/main" xmlns="" id="{5690D5DC-E512-45F1-B744-60BF0960ABAC}"/>
              </a:ext>
            </a:extLst>
          </p:cNvPr>
          <p:cNvSpPr/>
          <p:nvPr>
            <p:custDataLst>
              <p:tags r:id="rId7"/>
            </p:custDataLst>
          </p:nvPr>
        </p:nvSpPr>
        <p:spPr>
          <a:xfrm>
            <a:off x="5129804" y="2555802"/>
            <a:ext cx="10251524" cy="1482650"/>
          </a:xfrm>
          <a:prstGeom prst="rect">
            <a:avLst/>
          </a:prstGeom>
        </p:spPr>
        <p:txBody>
          <a:bodyPr wrap="square">
            <a:spAutoFit/>
          </a:bodyPr>
          <a:lstStyle/>
          <a:p>
            <a:pPr indent="457200">
              <a:lnSpc>
                <a:spcPct val="150000"/>
              </a:lnSpc>
            </a:pPr>
            <a:r>
              <a:rPr lang="en-US" altLang="zh-CN" sz="3200" b="1">
                <a:latin typeface="微软雅黑" panose="020b0503020204020204" pitchFamily="34" charset="-122"/>
                <a:ea typeface="微软雅黑" panose="020b0503020204020204" pitchFamily="34" charset="-122"/>
              </a:rPr>
              <a:t>1922</a:t>
            </a:r>
            <a:r>
              <a:rPr lang="zh-CN" altLang="en-US" sz="3200" b="1">
                <a:latin typeface="微软雅黑" panose="020b0503020204020204" pitchFamily="34" charset="-122"/>
                <a:ea typeface="微软雅黑" panose="020b0503020204020204" pitchFamily="34" charset="-122"/>
              </a:rPr>
              <a:t>年</a:t>
            </a:r>
            <a:r>
              <a:rPr lang="en-US" altLang="zh-CN" sz="3200" b="1">
                <a:latin typeface="微软雅黑" panose="020b0503020204020204" pitchFamily="34" charset="-122"/>
                <a:ea typeface="微软雅黑" panose="020b0503020204020204" pitchFamily="34" charset="-122"/>
              </a:rPr>
              <a:t>8</a:t>
            </a:r>
            <a:r>
              <a:rPr lang="zh-CN" altLang="en-US" sz="3200" b="1">
                <a:latin typeface="微软雅黑" panose="020b0503020204020204" pitchFamily="34" charset="-122"/>
                <a:ea typeface="微软雅黑" panose="020b0503020204020204" pitchFamily="34" charset="-122"/>
              </a:rPr>
              <a:t>月出生到</a:t>
            </a:r>
            <a:r>
              <a:rPr lang="en-US" altLang="zh-CN" sz="3200" b="1">
                <a:latin typeface="微软雅黑" panose="020b0503020204020204" pitchFamily="34" charset="-122"/>
                <a:ea typeface="微软雅黑" panose="020b0503020204020204" pitchFamily="34" charset="-122"/>
              </a:rPr>
              <a:t>1964</a:t>
            </a:r>
            <a:r>
              <a:rPr lang="zh-CN" altLang="en-US" sz="3200" b="1">
                <a:latin typeface="微软雅黑" panose="020b0503020204020204" pitchFamily="34" charset="-122"/>
                <a:ea typeface="微软雅黑" panose="020b0503020204020204" pitchFamily="34" charset="-122"/>
              </a:rPr>
              <a:t>年</a:t>
            </a:r>
            <a:r>
              <a:rPr lang="en-US" altLang="zh-CN" sz="3200" b="1">
                <a:latin typeface="微软雅黑" panose="020b0503020204020204" pitchFamily="34" charset="-122"/>
                <a:ea typeface="微软雅黑" panose="020b0503020204020204" pitchFamily="34" charset="-122"/>
              </a:rPr>
              <a:t>5</a:t>
            </a:r>
            <a:r>
              <a:rPr lang="zh-CN" altLang="en-US" sz="3200" b="1">
                <a:latin typeface="微软雅黑" panose="020b0503020204020204" pitchFamily="34" charset="-122"/>
                <a:ea typeface="微软雅黑" panose="020b0503020204020204" pitchFamily="34" charset="-122"/>
              </a:rPr>
              <a:t>月去世</a:t>
            </a:r>
            <a:endParaRPr lang="en-US" altLang="zh-CN" sz="3200" b="1">
              <a:latin typeface="微软雅黑" panose="020b0503020204020204" pitchFamily="34" charset="-122"/>
              <a:ea typeface="微软雅黑" panose="020b0503020204020204" pitchFamily="34" charset="-122"/>
            </a:endParaRPr>
          </a:p>
          <a:p>
            <a:pPr indent="457200">
              <a:lnSpc>
                <a:spcPct val="150000"/>
              </a:lnSpc>
            </a:pPr>
            <a:r>
              <a:rPr lang="zh-CN" altLang="en-US" sz="3200" b="1">
                <a:latin typeface="微软雅黑" panose="020b0503020204020204" pitchFamily="34" charset="-122"/>
                <a:ea typeface="微软雅黑" panose="020b0503020204020204" pitchFamily="34" charset="-122"/>
              </a:rPr>
              <a:t>他只走了</a:t>
            </a:r>
            <a:r>
              <a:rPr lang="en-US" altLang="zh-CN" sz="3200" b="1">
                <a:latin typeface="微软雅黑" panose="020b0503020204020204" pitchFamily="34" charset="-122"/>
                <a:ea typeface="微软雅黑" panose="020b0503020204020204" pitchFamily="34" charset="-122"/>
              </a:rPr>
              <a:t>42</a:t>
            </a:r>
            <a:r>
              <a:rPr lang="zh-CN" altLang="en-US" sz="3200" b="1">
                <a:latin typeface="微软雅黑" panose="020b0503020204020204" pitchFamily="34" charset="-122"/>
                <a:ea typeface="微软雅黑" panose="020b0503020204020204" pitchFamily="34" charset="-122"/>
              </a:rPr>
              <a:t>个年头</a:t>
            </a:r>
          </a:p>
        </p:txBody>
      </p:sp>
    </p:spTree>
    <p:extLst>
      <p:ext uri="{BB962C8B-B14F-4D97-AF65-F5344CB8AC3E}">
        <p14:creationId xmlns:p14="http://schemas.microsoft.com/office/powerpoint/2010/main" val="1125642393"/>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5C67C1E8-A1C4-45C3-A5AD-D4F741CF13EE}"/>
              </a:ext>
            </a:extLst>
          </p:cNvPr>
          <p:cNvSpPr/>
          <p:nvPr>
            <p:custDataLst>
              <p:tags r:id="rId3"/>
            </p:custDataLst>
          </p:nvPr>
        </p:nvSpPr>
        <p:spPr>
          <a:xfrm>
            <a:off x="3352800" y="627786"/>
            <a:ext cx="8401050" cy="5914632"/>
          </a:xfrm>
          <a:prstGeom prst="rect">
            <a:avLst/>
          </a:prstGeom>
        </p:spPr>
        <p:txBody>
          <a:bodyPr wrap="square">
            <a:spAutoFit/>
          </a:bodyPr>
          <a:lstStyle/>
          <a:p>
            <a:pPr algn="ct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1966年2月26日 迁葬兰考</a:t>
            </a:r>
            <a:endParaRPr lang="en-US" altLang="zh-CN" sz="3200" b="1">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3200" b="1">
                <a:latin typeface="微软雅黑" panose="020b0503020204020204" pitchFamily="34" charset="-122"/>
                <a:ea typeface="微软雅黑" panose="020b0503020204020204" pitchFamily="34" charset="-122"/>
              </a:rPr>
              <a:t>当天兰考是万人空巷，火车站人山人海，街两边挂满了挽联，上万群众自发的披麻戴孝。当焦裕禄的棺木在街头出现，悲痛的人群，不顾一切的冲过去，齐刷刷地跪倒一地，棺前的民众退一步叩一个头，棺两边的民众抚棺前行，泣不成声，……火车站离墓地只有三华里，整整走了两个半小时。</a:t>
            </a:r>
          </a:p>
        </p:txBody>
      </p:sp>
      <p:pic>
        <p:nvPicPr>
          <p:cNvPr id="4" name="图片 3">
            <a:extLst>
              <a:ext uri="{FF2B5EF4-FFF2-40B4-BE49-F238E27FC236}">
                <a16:creationId xmlns:a16="http://schemas.microsoft.com/office/drawing/2014/main" xmlns="" id="{E607F23E-E823-480B-8778-54287F4C09B7}"/>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66700" y="2061102"/>
            <a:ext cx="2941142" cy="3749148"/>
          </a:xfrm>
          <a:prstGeom prst="rect">
            <a:avLst/>
          </a:prstGeom>
        </p:spPr>
      </p:pic>
      <p:sp>
        <p:nvSpPr>
          <p:cNvPr id="5" name="文本框 4">
            <a:extLst>
              <a:ext uri="{FF2B5EF4-FFF2-40B4-BE49-F238E27FC236}">
                <a16:creationId xmlns:a16="http://schemas.microsoft.com/office/drawing/2014/main" xmlns="" id="{90F30373-2786-4694-8D43-76DEB07583F7}"/>
              </a:ext>
            </a:extLst>
          </p:cNvPr>
          <p:cNvSpPr txBox="1"/>
          <p:nvPr>
            <p:custDataLst>
              <p:tags r:id="rId6"/>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Tree>
    <p:extLst>
      <p:ext uri="{BB962C8B-B14F-4D97-AF65-F5344CB8AC3E}">
        <p14:creationId xmlns:p14="http://schemas.microsoft.com/office/powerpoint/2010/main" val="430761718"/>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5BA6D505-38F4-4A7F-B8CD-B51C1FD3E6D5}"/>
              </a:ext>
            </a:extLst>
          </p:cNvPr>
          <p:cNvSpPr txBox="1"/>
          <p:nvPr>
            <p:custDataLst>
              <p:tags r:id="rId3"/>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了解作者</a:t>
            </a:r>
          </a:p>
        </p:txBody>
      </p:sp>
      <p:pic>
        <p:nvPicPr>
          <p:cNvPr id="3" name="Picture 2">
            <a:extLst>
              <a:ext uri="{FF2B5EF4-FFF2-40B4-BE49-F238E27FC236}">
                <a16:creationId xmlns:a16="http://schemas.microsoft.com/office/drawing/2014/main" xmlns="" id="{EF456975-6F2A-4E54-825D-A2288937850B}"/>
              </a:ext>
            </a:extLst>
          </p:cNvPr>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18815" r="29931"/>
          <a:stretch>
            <a:fillRect/>
          </a:stretch>
        </p:blipFill>
        <p:spPr bwMode="auto">
          <a:xfrm>
            <a:off x="368197" y="1382819"/>
            <a:ext cx="3905574" cy="48958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xmlns="" id="{45CB32A1-203F-49B9-8A5F-79A33C530B0F}"/>
              </a:ext>
            </a:extLst>
          </p:cNvPr>
          <p:cNvSpPr/>
          <p:nvPr>
            <p:custDataLst>
              <p:tags r:id="rId6"/>
            </p:custDataLst>
          </p:nvPr>
        </p:nvSpPr>
        <p:spPr>
          <a:xfrm>
            <a:off x="4751984" y="185131"/>
            <a:ext cx="6696673" cy="6487738"/>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zh-CN" sz="2800" b="1">
                <a:solidFill>
                  <a:srgbClr val="C00000"/>
                </a:solidFill>
                <a:latin typeface="微软雅黑" panose="020b0503020204020204" pitchFamily="34" charset="-122"/>
                <a:ea typeface="微软雅黑" panose="020b0503020204020204" pitchFamily="34" charset="-122"/>
              </a:rPr>
              <a:t>冯健（</a:t>
            </a:r>
            <a:r>
              <a:rPr lang="en-US" altLang="zh-CN" sz="2800" b="1">
                <a:solidFill>
                  <a:srgbClr val="C00000"/>
                </a:solidFill>
                <a:latin typeface="微软雅黑" panose="020b0503020204020204" pitchFamily="34" charset="-122"/>
                <a:ea typeface="微软雅黑" panose="020b0503020204020204" pitchFamily="34" charset="-122"/>
              </a:rPr>
              <a:t>1925—</a:t>
            </a:r>
            <a:r>
              <a:rPr lang="zh-CN" altLang="zh-CN" sz="2800" b="1">
                <a:solidFill>
                  <a:srgbClr val="C00000"/>
                </a:solidFill>
                <a:latin typeface="微软雅黑" panose="020b0503020204020204" pitchFamily="34" charset="-122"/>
                <a:ea typeface="微软雅黑" panose="020b0503020204020204" pitchFamily="34" charset="-122"/>
              </a:rPr>
              <a:t>），原名樊煦义，河南省新野县人。</a:t>
            </a:r>
            <a:r>
              <a:rPr lang="en-US" altLang="zh-CN" sz="2800" b="1">
                <a:solidFill>
                  <a:schemeClr val="tx1"/>
                </a:solidFill>
                <a:latin typeface="微软雅黑" panose="020b0503020204020204" pitchFamily="34" charset="-122"/>
                <a:ea typeface="微软雅黑" panose="020b0503020204020204" pitchFamily="34" charset="-122"/>
              </a:rPr>
              <a:t>1948</a:t>
            </a:r>
            <a:r>
              <a:rPr lang="zh-CN" altLang="zh-CN" sz="2800" b="1">
                <a:solidFill>
                  <a:schemeClr val="tx1"/>
                </a:solidFill>
                <a:latin typeface="微软雅黑" panose="020b0503020204020204" pitchFamily="34" charset="-122"/>
                <a:ea typeface="微软雅黑" panose="020b0503020204020204" pitchFamily="34" charset="-122"/>
              </a:rPr>
              <a:t>年加入中国共产党</a:t>
            </a:r>
            <a:r>
              <a:rPr lang="zh-CN" altLang="en-US" sz="2800" b="1">
                <a:solidFill>
                  <a:schemeClr val="tx1"/>
                </a:solidFill>
                <a:latin typeface="微软雅黑" panose="020b0503020204020204" pitchFamily="34" charset="-122"/>
                <a:ea typeface="微软雅黑" panose="020b0503020204020204" pitchFamily="34" charset="-122"/>
              </a:rPr>
              <a:t>，</a:t>
            </a:r>
            <a:r>
              <a:rPr lang="zh-CN" altLang="zh-CN" sz="2800" b="1">
                <a:solidFill>
                  <a:schemeClr val="tx1"/>
                </a:solidFill>
                <a:latin typeface="微软雅黑" panose="020b0503020204020204" pitchFamily="34" charset="-122"/>
                <a:ea typeface="微软雅黑" panose="020b0503020204020204" pitchFamily="34" charset="-122"/>
              </a:rPr>
              <a:t>中央大学政治系毕业。曾担任新华通讯社多个分社的记者，新华通讯社国内新闻编辑部副主任，《瞭望》周刊编委会主任委员，中国新闻学院教授，第五届全国人大代表。著有《冯健通讯选》。</a:t>
            </a:r>
            <a:r>
              <a:rPr lang="en-US" altLang="zh-CN" sz="2800" b="1">
                <a:solidFill>
                  <a:srgbClr val="C00000"/>
                </a:solidFill>
                <a:latin typeface="微软雅黑" panose="020b0503020204020204" pitchFamily="34" charset="-122"/>
                <a:ea typeface="微软雅黑" panose="020b0503020204020204" pitchFamily="34" charset="-122"/>
              </a:rPr>
              <a:t>1965</a:t>
            </a:r>
            <a:r>
              <a:rPr lang="zh-CN" altLang="en-US" sz="2800" b="1">
                <a:solidFill>
                  <a:srgbClr val="C00000"/>
                </a:solidFill>
                <a:latin typeface="微软雅黑" panose="020b0503020204020204" pitchFamily="34" charset="-122"/>
                <a:ea typeface="微软雅黑" panose="020b0503020204020204" pitchFamily="34" charset="-122"/>
              </a:rPr>
              <a:t>年冬，他与穆青、周原一道赴河南兰考采访焦裕禄的事迹，写出了曾经感动了亿万读者的名篇</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县委书记的榜样</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焦裕禄</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a:t>
            </a:r>
            <a:endParaRPr lang="zh-CN" altLang="en-US" sz="2800" b="1">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0793831"/>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D7B72A8C-8D1C-4097-8B2D-27B06DED3349}"/>
              </a:ext>
            </a:extLst>
          </p:cNvPr>
          <p:cNvSpPr/>
          <p:nvPr>
            <p:custDataLst>
              <p:tags r:id="rId3"/>
            </p:custDataLst>
          </p:nvPr>
        </p:nvSpPr>
        <p:spPr>
          <a:xfrm>
            <a:off x="742950" y="315503"/>
            <a:ext cx="11049000" cy="6542497"/>
          </a:xfrm>
          <a:prstGeom prst="rect">
            <a:avLst/>
          </a:prstGeom>
        </p:spPr>
        <p:txBody>
          <a:bodyPr wrap="square">
            <a:spAutoFit/>
          </a:bodyPr>
          <a:lstStyle/>
          <a:p>
            <a:pPr algn="ctr">
              <a:lnSpc>
                <a:spcPct val="120000"/>
              </a:lnSpc>
            </a:pPr>
            <a:r>
              <a:rPr lang="zh-CN" altLang="en-US" sz="3200" b="1">
                <a:latin typeface="微软雅黑" panose="020b0503020204020204" pitchFamily="34" charset="-122"/>
                <a:ea typeface="微软雅黑" panose="020b0503020204020204" pitchFamily="34" charset="-122"/>
              </a:rPr>
              <a:t>念奴娇</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追思焦裕禄</a:t>
            </a:r>
          </a:p>
          <a:p>
            <a:pPr algn="ctr">
              <a:lnSpc>
                <a:spcPct val="120000"/>
              </a:lnSpc>
            </a:pPr>
            <a:r>
              <a:rPr lang="zh-CN" altLang="en-US" sz="3200" b="1">
                <a:latin typeface="微软雅黑" panose="020b0503020204020204" pitchFamily="34" charset="-122"/>
                <a:ea typeface="微软雅黑" panose="020b0503020204020204" pitchFamily="34" charset="-122"/>
              </a:rPr>
              <a:t>习近平</a:t>
            </a:r>
          </a:p>
          <a:p>
            <a:pPr indent="457200">
              <a:lnSpc>
                <a:spcPct val="120000"/>
              </a:lnSpc>
            </a:pPr>
            <a:r>
              <a:rPr lang="zh-CN" altLang="en-US" sz="3200" b="1">
                <a:latin typeface="楷体" panose="02010609060101010101" pitchFamily="49" charset="-122"/>
                <a:ea typeface="楷体" panose="02010609060101010101" pitchFamily="49" charset="-122"/>
              </a:rPr>
              <a:t>中夜，读</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人民呼唤焦裕禄</a:t>
            </a: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一文，是时霁月如银，文思萦系</a:t>
            </a:r>
            <a:r>
              <a:rPr lang="en-US" altLang="zh-CN" sz="3200" b="1">
                <a:latin typeface="楷体" panose="02010609060101010101" pitchFamily="49" charset="-122"/>
                <a:ea typeface="楷体" panose="02010609060101010101" pitchFamily="49" charset="-122"/>
              </a:rPr>
              <a:t>……</a:t>
            </a:r>
          </a:p>
          <a:p>
            <a:pPr indent="457200">
              <a:lnSpc>
                <a:spcPct val="120000"/>
              </a:lnSpc>
            </a:pPr>
            <a:r>
              <a:rPr lang="zh-CN" altLang="en-US" sz="3200" b="1">
                <a:latin typeface="仿宋" panose="02010609060101010101" pitchFamily="49" charset="-122"/>
                <a:ea typeface="仿宋" panose="02010609060101010101" pitchFamily="49" charset="-122"/>
              </a:rPr>
              <a:t>魂飞万里，盼归来，此水此山此地。百姓谁不爱好官？把泪焦桐成雨。生也沙丘，死也沙丘，父老生死系。暮雪朝霜，毋改英雄意气！</a:t>
            </a:r>
          </a:p>
          <a:p>
            <a:pPr indent="457200">
              <a:lnSpc>
                <a:spcPct val="120000"/>
              </a:lnSpc>
            </a:pPr>
            <a:r>
              <a:rPr lang="zh-CN" altLang="en-US" sz="3200" b="1">
                <a:latin typeface="仿宋" panose="02010609060101010101" pitchFamily="49" charset="-122"/>
                <a:ea typeface="仿宋" panose="02010609060101010101" pitchFamily="49" charset="-122"/>
              </a:rPr>
              <a:t>依然月明如昔，思君夜夜，肝胆长如洗。路漫漫其修远矣，两袖清风来去。为官一任，造福一方，遂了平生意。绿我涓滴，会它千顷澄碧。</a:t>
            </a:r>
          </a:p>
          <a:p>
            <a:pPr algn="r">
              <a:lnSpc>
                <a:spcPct val="120000"/>
              </a:lnSpc>
            </a:pPr>
            <a:r>
              <a:rPr lang="zh-CN" altLang="en-US" sz="3200" b="1">
                <a:latin typeface="微软雅黑" panose="020b0503020204020204" pitchFamily="34" charset="-122"/>
                <a:ea typeface="微软雅黑" panose="020b0503020204020204" pitchFamily="34" charset="-122"/>
              </a:rPr>
              <a:t>一九九〇</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七</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十五</a:t>
            </a:r>
            <a:endParaRPr lang="zh-CN" altLang="en-US" sz="3200" b="1" i="0">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xmlns="" id="{A2DDBE40-85DF-4CA1-9646-0AF097A2486D}"/>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Tree>
    <p:extLst>
      <p:ext uri="{BB962C8B-B14F-4D97-AF65-F5344CB8AC3E}">
        <p14:creationId xmlns:p14="http://schemas.microsoft.com/office/powerpoint/2010/main" val="3917026374"/>
      </p:ext>
    </p:ext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a:extLst>
              <a:ext uri="{FF2B5EF4-FFF2-40B4-BE49-F238E27FC236}">
                <a16:creationId xmlns:a16="http://schemas.microsoft.com/office/drawing/2014/main" xmlns="" id="{69D5EADE-BB56-44B9-A874-E2C20492FEBB}"/>
              </a:ext>
            </a:extLst>
          </p:cNvPr>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879197"/>
      </p:ext>
    </p:ext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F0317DDD-08EE-4E5C-829D-E10E2E1AF74D}"/>
              </a:ext>
            </a:extLst>
          </p:cNvPr>
          <p:cNvSpPr/>
          <p:nvPr>
            <p:custDataLst>
              <p:tags r:id="rId3"/>
            </p:custDataLst>
          </p:nvPr>
        </p:nvSpPr>
        <p:spPr>
          <a:xfrm>
            <a:off x="323850" y="98393"/>
            <a:ext cx="11525250" cy="6759607"/>
          </a:xfrm>
          <a:prstGeom prst="rect">
            <a:avLst/>
          </a:prstGeom>
        </p:spPr>
        <p:txBody>
          <a:bodyPr wrap="square">
            <a:spAutoFit/>
          </a:bodyPr>
          <a:lstStyle/>
          <a:p>
            <a:pPr algn="ctr">
              <a:lnSpc>
                <a:spcPct val="130000"/>
              </a:lnSpc>
            </a:pPr>
            <a:r>
              <a:rPr lang="zh-CN" altLang="en-US" sz="2800">
                <a:solidFill>
                  <a:srgbClr val="C00000"/>
                </a:solidFill>
                <a:latin typeface="微软雅黑" panose="020b0503020204020204" pitchFamily="34" charset="-122"/>
                <a:ea typeface="微软雅黑" panose="020b0503020204020204" pitchFamily="34" charset="-122"/>
              </a:rPr>
              <a:t>习近平同志2009年4月在兰考</a:t>
            </a:r>
            <a:endParaRPr lang="en-US" altLang="zh-CN" sz="2800">
              <a:solidFill>
                <a:srgbClr val="C00000"/>
              </a:solidFill>
              <a:latin typeface="微软雅黑" panose="020b0503020204020204" pitchFamily="34" charset="-122"/>
              <a:ea typeface="微软雅黑" panose="020b0503020204020204" pitchFamily="34" charset="-122"/>
            </a:endParaRPr>
          </a:p>
          <a:p>
            <a:pPr algn="ctr">
              <a:lnSpc>
                <a:spcPct val="130000"/>
              </a:lnSpc>
            </a:pPr>
            <a:r>
              <a:rPr lang="zh-CN" altLang="en-US" sz="2800">
                <a:solidFill>
                  <a:srgbClr val="C00000"/>
                </a:solidFill>
                <a:latin typeface="微软雅黑" panose="020b0503020204020204" pitchFamily="34" charset="-122"/>
                <a:ea typeface="微软雅黑" panose="020b0503020204020204" pitchFamily="34" charset="-122"/>
              </a:rPr>
              <a:t>就学习弘扬焦裕禄精神提出的五点要求</a:t>
            </a:r>
            <a:endParaRPr lang="en-US" altLang="zh-CN" sz="280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800">
                <a:latin typeface="微软雅黑" panose="020b0503020204020204" pitchFamily="34" charset="-122"/>
                <a:ea typeface="微软雅黑" panose="020b0503020204020204" pitchFamily="34" charset="-122"/>
              </a:rPr>
              <a:t>1.学习弘扬焦裕禄同志牢记宗旨、心系群众，“心里装着全体人民、唯独没有他自己”的公仆精神，大兴服务群众之风。</a:t>
            </a:r>
            <a:endParaRPr lang="en-US" altLang="zh-CN" sz="2800">
              <a:latin typeface="微软雅黑" panose="020b0503020204020204" pitchFamily="34" charset="-122"/>
              <a:ea typeface="微软雅黑" panose="020b0503020204020204" pitchFamily="34" charset="-122"/>
            </a:endParaRPr>
          </a:p>
          <a:p>
            <a:pPr>
              <a:lnSpc>
                <a:spcPct val="130000"/>
              </a:lnSpc>
            </a:pPr>
            <a:r>
              <a:rPr lang="zh-CN" altLang="en-US" sz="2800">
                <a:latin typeface="微软雅黑" panose="020b0503020204020204" pitchFamily="34" charset="-122"/>
                <a:ea typeface="微软雅黑" panose="020b0503020204020204" pitchFamily="34" charset="-122"/>
              </a:rPr>
              <a:t>2.学习弘扬焦裕禄同志勤俭节约、艰苦创业，“敢教日月换新天”的奋斗精神，大兴艰苦奋斗之风。</a:t>
            </a:r>
            <a:endParaRPr lang="en-US" altLang="zh-CN" sz="2800">
              <a:latin typeface="微软雅黑" panose="020b0503020204020204" pitchFamily="34" charset="-122"/>
              <a:ea typeface="微软雅黑" panose="020b0503020204020204" pitchFamily="34" charset="-122"/>
            </a:endParaRPr>
          </a:p>
          <a:p>
            <a:pPr>
              <a:lnSpc>
                <a:spcPct val="130000"/>
              </a:lnSpc>
            </a:pPr>
            <a:r>
              <a:rPr lang="zh-CN" altLang="en-US" sz="2800">
                <a:latin typeface="微软雅黑" panose="020b0503020204020204" pitchFamily="34" charset="-122"/>
                <a:ea typeface="微软雅黑" panose="020b0503020204020204" pitchFamily="34" charset="-122"/>
              </a:rPr>
              <a:t>3.学习弘扬焦裕禄同志实事求是、调查研究，坚持一切从实际出发的求实精神，大兴求真务实之风。</a:t>
            </a:r>
            <a:endParaRPr lang="en-US" altLang="zh-CN" sz="2800">
              <a:latin typeface="微软雅黑" panose="020b0503020204020204" pitchFamily="34" charset="-122"/>
              <a:ea typeface="微软雅黑" panose="020b0503020204020204" pitchFamily="34" charset="-122"/>
            </a:endParaRPr>
          </a:p>
          <a:p>
            <a:pPr>
              <a:lnSpc>
                <a:spcPct val="130000"/>
              </a:lnSpc>
            </a:pPr>
            <a:r>
              <a:rPr lang="zh-CN" altLang="en-US" sz="2800">
                <a:latin typeface="微软雅黑" panose="020b0503020204020204" pitchFamily="34" charset="-122"/>
                <a:ea typeface="微软雅黑" panose="020b0503020204020204" pitchFamily="34" charset="-122"/>
              </a:rPr>
              <a:t>4.学习弘扬焦裕禄同志不怕困难、不惧风险，“革命者要在困难面前逞英雄”的大无畏精神，大兴知难而进之风。</a:t>
            </a:r>
            <a:endParaRPr lang="en-US" altLang="zh-CN" sz="2800">
              <a:latin typeface="微软雅黑" panose="020b0503020204020204" pitchFamily="34" charset="-122"/>
              <a:ea typeface="微软雅黑" panose="020b0503020204020204" pitchFamily="34" charset="-122"/>
            </a:endParaRPr>
          </a:p>
          <a:p>
            <a:pPr>
              <a:lnSpc>
                <a:spcPct val="130000"/>
              </a:lnSpc>
            </a:pPr>
            <a:r>
              <a:rPr lang="zh-CN" altLang="en-US" sz="2800">
                <a:latin typeface="微软雅黑" panose="020b0503020204020204" pitchFamily="34" charset="-122"/>
                <a:ea typeface="微软雅黑" panose="020b0503020204020204" pitchFamily="34" charset="-122"/>
              </a:rPr>
              <a:t>5.学习弘扬焦裕禄同志廉洁奉公、勤政为民，为党和人民事业鞠躬尽瘁、死而后已的奉献精神，大兴敬业奉献之风。</a:t>
            </a:r>
          </a:p>
        </p:txBody>
      </p:sp>
      <p:sp>
        <p:nvSpPr>
          <p:cNvPr id="3" name="文本框 2">
            <a:extLst>
              <a:ext uri="{FF2B5EF4-FFF2-40B4-BE49-F238E27FC236}">
                <a16:creationId xmlns:a16="http://schemas.microsoft.com/office/drawing/2014/main" xmlns="" id="{CE558AE8-22B7-4AD7-82AD-92AADEBB023D}"/>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思考探究</a:t>
            </a:r>
          </a:p>
        </p:txBody>
      </p:sp>
    </p:spTree>
    <p:extLst>
      <p:ext uri="{BB962C8B-B14F-4D97-AF65-F5344CB8AC3E}">
        <p14:creationId xmlns:p14="http://schemas.microsoft.com/office/powerpoint/2010/main" val="1639038578"/>
      </p:ext>
    </p:ext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a:extLst>
              <a:ext uri="{FF2B5EF4-FFF2-40B4-BE49-F238E27FC236}">
                <a16:creationId xmlns:a16="http://schemas.microsoft.com/office/drawing/2014/main" xmlns="" id="{F5555B6D-D690-4033-8262-56C8C2A1B364}"/>
              </a:ext>
            </a:extLst>
          </p:cNvPr>
          <p:cNvSpPr/>
          <p:nvPr>
            <p:custDataLst>
              <p:tags r:id="rId3"/>
            </p:custDataLst>
          </p:nvPr>
        </p:nvSpPr>
        <p:spPr>
          <a:xfrm>
            <a:off x="381000" y="520928"/>
            <a:ext cx="11430000" cy="5816144"/>
          </a:xfrm>
          <a:prstGeom prst="rect">
            <a:avLst/>
          </a:prstGeom>
        </p:spPr>
        <p:txBody>
          <a:bodyPr wrap="square">
            <a:spAutoFit/>
          </a:bodyPr>
          <a:lstStyle/>
          <a:p>
            <a:pPr algn="ctr">
              <a:lnSpc>
                <a:spcPct val="130000"/>
              </a:lnSpc>
            </a:pPr>
            <a:r>
              <a:rPr lang="zh-CN" altLang="en-US" sz="3200">
                <a:solidFill>
                  <a:srgbClr val="C00000"/>
                </a:solidFill>
                <a:latin typeface="微软雅黑" panose="020b0503020204020204" pitchFamily="34" charset="-122"/>
                <a:ea typeface="微软雅黑" panose="020b0503020204020204" pitchFamily="34" charset="-122"/>
              </a:rPr>
              <a:t>今日兰考</a:t>
            </a:r>
            <a:endParaRPr lang="en-US" altLang="zh-CN" sz="320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3200">
                <a:latin typeface="微软雅黑" panose="020b0503020204020204" pitchFamily="34" charset="-122"/>
                <a:ea typeface="微软雅黑" panose="020b0503020204020204" pitchFamily="34" charset="-122"/>
              </a:rPr>
              <a:t>50年后的兰考，绿树如茵。兰考已成为“全国绿化模范县”、“全国生态农业示范县”、“全国科技进步先进具” 当前，兰考的耕地总面积105万亩，是全国主要的粮食生产基地，全国小麦、棉花、油料生产的百强县，河南省一个粮仓。</a:t>
            </a:r>
            <a:endParaRPr lang="en-US" altLang="zh-CN" sz="3200">
              <a:latin typeface="微软雅黑" panose="020b0503020204020204" pitchFamily="34" charset="-122"/>
              <a:ea typeface="微软雅黑" panose="020b0503020204020204" pitchFamily="34" charset="-122"/>
            </a:endParaRPr>
          </a:p>
          <a:p>
            <a:pPr indent="457200">
              <a:lnSpc>
                <a:spcPct val="150000"/>
              </a:lnSpc>
            </a:pPr>
            <a:r>
              <a:rPr lang="zh-CN" altLang="en-US" sz="3200">
                <a:latin typeface="微软雅黑" panose="020b0503020204020204" pitchFamily="34" charset="-122"/>
                <a:ea typeface="微软雅黑" panose="020b0503020204020204" pitchFamily="34" charset="-122"/>
              </a:rPr>
              <a:t>兰考粮食总产53.3万吨。其中，小麦平均亩产421.9公斤。</a:t>
            </a:r>
            <a:endParaRPr lang="en-US" altLang="zh-CN" sz="3200">
              <a:latin typeface="微软雅黑" panose="020b0503020204020204" pitchFamily="34" charset="-122"/>
              <a:ea typeface="微软雅黑" panose="020b0503020204020204" pitchFamily="34" charset="-122"/>
            </a:endParaRPr>
          </a:p>
          <a:p>
            <a:pPr indent="457200">
              <a:lnSpc>
                <a:spcPct val="150000"/>
              </a:lnSpc>
            </a:pPr>
            <a:r>
              <a:rPr lang="zh-CN" altLang="en-US" sz="3200">
                <a:latin typeface="微软雅黑" panose="020b0503020204020204" pitchFamily="34" charset="-122"/>
                <a:ea typeface="微软雅黑" panose="020b0503020204020204" pitchFamily="34" charset="-122"/>
              </a:rPr>
              <a:t>特别是，焦裕禄当年带领兰考人民为防风固沙而种植的泡桐树，已经成为兰考的一个支柱产业。</a:t>
            </a:r>
          </a:p>
        </p:txBody>
      </p:sp>
    </p:spTree>
    <p:extLst>
      <p:ext uri="{BB962C8B-B14F-4D97-AF65-F5344CB8AC3E}">
        <p14:creationId xmlns:p14="http://schemas.microsoft.com/office/powerpoint/2010/main" val="3848358160"/>
      </p:ext>
    </p:ext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 name="文本框 28"/>
          <p:cNvSpPr txBox="1"/>
          <p:nvPr>
            <p:custDataLst>
              <p:tags r:id="rId3"/>
            </p:custDataLst>
          </p:nvPr>
        </p:nvSpPr>
        <p:spPr>
          <a:xfrm>
            <a:off x="891250" y="1175972"/>
            <a:ext cx="10481600" cy="5151347"/>
          </a:xfrm>
          <a:prstGeom prst="rect">
            <a:avLst/>
          </a:prstGeom>
          <a:noFill/>
        </p:spPr>
        <p:txBody>
          <a:bodyPr wrap="square" rtlCol="0">
            <a:spAutoFit/>
          </a:bodyPr>
          <a:lstStyle/>
          <a:p>
            <a:pPr lvl="0">
              <a:lnSpc>
                <a:spcPct val="130000"/>
              </a:lnSpc>
            </a:pPr>
            <a:r>
              <a:rPr lang="en-US" altLang="zh-CN" sz="3200" b="1">
                <a:latin typeface="微软雅黑" panose="020b0503020204020204" pitchFamily="34" charset="-122"/>
                <a:ea typeface="微软雅黑" panose="020b0503020204020204" pitchFamily="34" charset="-122"/>
              </a:rPr>
              <a:t>1.</a:t>
            </a:r>
            <a:r>
              <a:rPr lang="zh-CN" altLang="en-US" sz="3200" b="1">
                <a:latin typeface="微软雅黑" panose="020b0503020204020204" pitchFamily="34" charset="-122"/>
                <a:ea typeface="微软雅黑" panose="020b0503020204020204" pitchFamily="34" charset="-122"/>
              </a:rPr>
              <a:t>奉献乃生活的真正意义。 </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奥地利</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阿德勒</a:t>
            </a:r>
          </a:p>
          <a:p>
            <a:pPr lvl="0">
              <a:lnSpc>
                <a:spcPct val="130000"/>
              </a:lnSpc>
            </a:pPr>
            <a:r>
              <a:rPr lang="en-US" altLang="zh-CN" sz="3200" b="1">
                <a:latin typeface="微软雅黑" panose="020b0503020204020204" pitchFamily="34" charset="-122"/>
                <a:ea typeface="微软雅黑" panose="020b0503020204020204" pitchFamily="34" charset="-122"/>
              </a:rPr>
              <a:t>2.</a:t>
            </a:r>
            <a:r>
              <a:rPr lang="zh-CN" altLang="en-US" sz="3200" b="1">
                <a:latin typeface="微软雅黑" panose="020b0503020204020204" pitchFamily="34" charset="-122"/>
                <a:ea typeface="微软雅黑" panose="020b0503020204020204" pitchFamily="34" charset="-122"/>
              </a:rPr>
              <a:t>要重返生活就须有所奉献。 </a:t>
            </a:r>
            <a:r>
              <a:rPr lang="en-US" altLang="zh-CN" sz="3200" b="1">
                <a:latin typeface="微软雅黑" panose="020b0503020204020204" pitchFamily="34" charset="-122"/>
                <a:ea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rPr>
              <a:t>前苏联</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高尔基</a:t>
            </a:r>
          </a:p>
          <a:p>
            <a:pPr lvl="0">
              <a:lnSpc>
                <a:spcPct val="130000"/>
              </a:lnSpc>
            </a:pPr>
            <a:r>
              <a:rPr lang="en-US" altLang="zh-CN" sz="3200" b="1">
                <a:latin typeface="微软雅黑" panose="020b0503020204020204" pitchFamily="34" charset="-122"/>
                <a:ea typeface="微软雅黑" panose="020b0503020204020204" pitchFamily="34" charset="-122"/>
              </a:rPr>
              <a:t>3.</a:t>
            </a:r>
            <a:r>
              <a:rPr lang="zh-CN" altLang="en-US" sz="3200" b="1">
                <a:latin typeface="微软雅黑" panose="020b0503020204020204" pitchFamily="34" charset="-122"/>
                <a:ea typeface="微软雅黑" panose="020b0503020204020204" pitchFamily="34" charset="-122"/>
              </a:rPr>
              <a:t>我们应当在不同的岗位上</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随时奉献自己。</a:t>
            </a:r>
            <a:endParaRPr lang="en-US" altLang="zh-CN" sz="3200" b="1">
              <a:latin typeface="微软雅黑" panose="020b0503020204020204" pitchFamily="34" charset="-122"/>
              <a:ea typeface="微软雅黑" panose="020b0503020204020204" pitchFamily="34" charset="-122"/>
            </a:endParaRPr>
          </a:p>
          <a:p>
            <a:pPr lvl="0" algn="r">
              <a:lnSpc>
                <a:spcPct val="130000"/>
              </a:lnSpc>
            </a:pP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rPr>
              <a:t>德国</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海塞</a:t>
            </a:r>
          </a:p>
          <a:p>
            <a:pPr lvl="0">
              <a:lnSpc>
                <a:spcPct val="130000"/>
              </a:lnSpc>
            </a:pPr>
            <a:r>
              <a:rPr lang="en-US" altLang="zh-CN" sz="3200" b="1">
                <a:latin typeface="微软雅黑" panose="020b0503020204020204" pitchFamily="34" charset="-122"/>
                <a:ea typeface="微软雅黑" panose="020b0503020204020204" pitchFamily="34" charset="-122"/>
              </a:rPr>
              <a:t>4.</a:t>
            </a:r>
            <a:r>
              <a:rPr lang="zh-CN" altLang="en-US" sz="3200" b="1">
                <a:latin typeface="微软雅黑" panose="020b0503020204020204" pitchFamily="34" charset="-122"/>
                <a:ea typeface="微软雅黑" panose="020b0503020204020204" pitchFamily="34" charset="-122"/>
              </a:rPr>
              <a:t>我没有别的东西奉献</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唯有辛劳泪水和血汗。</a:t>
            </a:r>
            <a:endParaRPr lang="en-US" altLang="zh-CN" sz="3200" b="1">
              <a:latin typeface="微软雅黑" panose="020b0503020204020204" pitchFamily="34" charset="-122"/>
              <a:ea typeface="微软雅黑" panose="020b0503020204020204" pitchFamily="34" charset="-122"/>
            </a:endParaRPr>
          </a:p>
          <a:p>
            <a:pPr lvl="0" algn="r">
              <a:lnSpc>
                <a:spcPct val="130000"/>
              </a:lnSpc>
            </a:pP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英国</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丘吉尔</a:t>
            </a:r>
          </a:p>
          <a:p>
            <a:pPr lvl="0">
              <a:lnSpc>
                <a:spcPct val="130000"/>
              </a:lnSpc>
            </a:pPr>
            <a:r>
              <a:rPr lang="en-US" altLang="zh-CN" sz="3200" b="1">
                <a:latin typeface="微软雅黑" panose="020b0503020204020204" pitchFamily="34" charset="-122"/>
                <a:ea typeface="微软雅黑" panose="020b0503020204020204" pitchFamily="34" charset="-122"/>
              </a:rPr>
              <a:t>5.</a:t>
            </a:r>
            <a:r>
              <a:rPr lang="zh-CN" altLang="en-US" sz="3200" b="1">
                <a:latin typeface="微软雅黑" panose="020b0503020204020204" pitchFamily="34" charset="-122"/>
                <a:ea typeface="微软雅黑" panose="020b0503020204020204" pitchFamily="34" charset="-122"/>
              </a:rPr>
              <a:t>你要记得</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永远要愉快地多给别人</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少从别人那里拿取。</a:t>
            </a:r>
            <a:endParaRPr lang="en-US" altLang="zh-CN" sz="3200" b="1">
              <a:latin typeface="微软雅黑" panose="020b0503020204020204" pitchFamily="34" charset="-122"/>
              <a:ea typeface="微软雅黑" panose="020b0503020204020204" pitchFamily="34" charset="-122"/>
            </a:endParaRPr>
          </a:p>
          <a:p>
            <a:pPr lvl="0" algn="r">
              <a:lnSpc>
                <a:spcPct val="130000"/>
              </a:lnSpc>
            </a:pP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前苏联</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高尔基</a:t>
            </a:r>
          </a:p>
        </p:txBody>
      </p:sp>
      <p:sp>
        <p:nvSpPr>
          <p:cNvPr id="18" name="文本框 17">
            <a:extLst>
              <a:ext uri="{FF2B5EF4-FFF2-40B4-BE49-F238E27FC236}">
                <a16:creationId xmlns:a16="http://schemas.microsoft.com/office/drawing/2014/main" xmlns="" id="{BCD6C6A5-2F3B-4CC9-A19B-DCD9120FAD8C}"/>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素材积累</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AutoShape 2">
            <a:extLst>
              <a:ext uri="{FF2B5EF4-FFF2-40B4-BE49-F238E27FC236}">
                <a16:creationId xmlns:a16="http://schemas.microsoft.com/office/drawing/2014/main" xmlns="" id="{DB104D99-1164-4C79-A335-BA5C239C0D91}"/>
              </a:ext>
            </a:extLst>
          </p:cNvPr>
          <p:cNvSpPr>
            <a:spLocks noChangeAspect="1" noChangeArrowheads="1"/>
          </p:cNvSpPr>
          <p:nvPr>
            <p:custDataLst>
              <p:tags r:id="rId3"/>
            </p:custDataLst>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 name="图片 9">
            <a:extLst>
              <a:ext uri="{FF2B5EF4-FFF2-40B4-BE49-F238E27FC236}">
                <a16:creationId xmlns:a16="http://schemas.microsoft.com/office/drawing/2014/main" xmlns="" id="{323CF3EF-8C71-448C-A059-FF79D9F2A430}"/>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6087" y="-1"/>
            <a:ext cx="12238087" cy="6858001"/>
          </a:xfrm>
          <a:prstGeom prst="rect">
            <a:avLst/>
          </a:prstGeom>
        </p:spPr>
      </p:pic>
      <p:sp>
        <p:nvSpPr>
          <p:cNvPr id="11" name="文本框 10">
            <a:extLst>
              <a:ext uri="{FF2B5EF4-FFF2-40B4-BE49-F238E27FC236}">
                <a16:creationId xmlns:a16="http://schemas.microsoft.com/office/drawing/2014/main" xmlns="" id="{710BCBCA-4427-4B33-9A7F-9B4C9E117B8E}"/>
              </a:ext>
            </a:extLst>
          </p:cNvPr>
          <p:cNvSpPr txBox="1"/>
          <p:nvPr>
            <p:custDataLst>
              <p:tags r:id="rId6"/>
            </p:custDataLst>
          </p:nvPr>
        </p:nvSpPr>
        <p:spPr>
          <a:xfrm>
            <a:off x="132735" y="4350774"/>
            <a:ext cx="4616246" cy="2300748"/>
          </a:xfrm>
          <a:prstGeom prst="rect">
            <a:avLst/>
          </a:prstGeom>
          <a:solidFill>
            <a:srgbClr val="AF0600"/>
          </a:solidFill>
          <a:ln w="9525">
            <a:noFill/>
          </a:ln>
        </p:spPr>
        <p:txBody>
          <a:bodyPr vert="horz" wrap="square" anchor="ctr" anchorCtr="1">
            <a:normAutofit/>
          </a:bodyPr>
          <a:lstStyle/>
          <a:p>
            <a:pPr algn="ctr">
              <a:lnSpc>
                <a:spcPct val="200000"/>
              </a:lnSpc>
            </a:pP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部编版选择性必修上册</a:t>
            </a:r>
            <a:endParaRPr lang="en-US" altLang="zh-CN"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endParaRPr>
          </a:p>
          <a:p>
            <a:pPr algn="ctr">
              <a:lnSpc>
                <a:spcPct val="200000"/>
              </a:lnSpc>
            </a:pP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第一单元第</a:t>
            </a:r>
            <a:r>
              <a:rPr lang="en-US" altLang="zh-CN"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3</a:t>
            </a:r>
            <a:r>
              <a:rPr lang="zh-CN" altLang="en-US" sz="2800" b="1">
                <a:ln>
                  <a:solidFill>
                    <a:srgbClr val="AF0600"/>
                  </a:solidFill>
                </a:ln>
                <a:solidFill>
                  <a:schemeClr val="bg1"/>
                </a:solidFill>
                <a:latin typeface="楷体" panose="02010609060101010101" charset="-122"/>
                <a:ea typeface="楷体" panose="02010609060101010101" charset="-122"/>
                <a:cs typeface="Arial" panose="020b0604020202020204" pitchFamily="34" charset="0"/>
              </a:rPr>
              <a:t>课</a:t>
            </a:r>
          </a:p>
        </p:txBody>
      </p:sp>
      <p:sp>
        <p:nvSpPr>
          <p:cNvPr id="12" name="矩形 11">
            <a:extLst>
              <a:ext uri="{FF2B5EF4-FFF2-40B4-BE49-F238E27FC236}">
                <a16:creationId xmlns:a16="http://schemas.microsoft.com/office/drawing/2014/main" xmlns="" id="{F208CC2A-A6A8-4CD4-BBC7-AE0CB0434939}"/>
              </a:ext>
            </a:extLst>
          </p:cNvPr>
          <p:cNvSpPr/>
          <p:nvPr>
            <p:custDataLst>
              <p:tags r:id="rId7"/>
            </p:custDataLst>
          </p:nvPr>
        </p:nvSpPr>
        <p:spPr>
          <a:xfrm>
            <a:off x="0" y="0"/>
            <a:ext cx="12192000" cy="6858000"/>
          </a:xfrm>
          <a:prstGeom prst="rect">
            <a:avLst/>
          </a:prstGeom>
          <a:solidFill>
            <a:schemeClr val="tx1">
              <a:lumMod val="65000"/>
              <a:lumOff val="35000"/>
              <a:alpha val="81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kumimoji="1" lang="zh-CN" altLang="en-US">
              <a:solidFill>
                <a:schemeClr val="bg1"/>
              </a:solidFill>
            </a:endParaRPr>
          </a:p>
        </p:txBody>
      </p:sp>
      <p:grpSp>
        <p:nvGrpSpPr>
          <p:cNvPr id="13" name="组合 12">
            <a:extLst>
              <a:ext uri="{FF2B5EF4-FFF2-40B4-BE49-F238E27FC236}">
                <a16:creationId xmlns:a16="http://schemas.microsoft.com/office/drawing/2014/main" xmlns="" id="{5A90BBA2-09EF-4FA0-8BDF-D987749D8EF1}"/>
              </a:ext>
            </a:extLst>
          </p:cNvPr>
          <p:cNvGrpSpPr/>
          <p:nvPr>
            <p:custDataLst>
              <p:tags r:id="rId8"/>
            </p:custDataLst>
          </p:nvPr>
        </p:nvGrpSpPr>
        <p:grpSpPr>
          <a:xfrm>
            <a:off x="3399698" y="3626761"/>
            <a:ext cx="5759450" cy="417512"/>
            <a:chOff x="2055" y="8307"/>
            <a:chExt cx="7215" cy="658"/>
          </a:xfrm>
        </p:grpSpPr>
        <p:cxnSp>
          <p:nvCxnSpPr>
            <p:cNvPr id="14" name="直接连接符 13">
              <a:extLst>
                <a:ext uri="{FF2B5EF4-FFF2-40B4-BE49-F238E27FC236}">
                  <a16:creationId xmlns:a16="http://schemas.microsoft.com/office/drawing/2014/main" xmlns="" id="{9AC5D8E1-2C3D-4A84-99C4-5171310C6C23}"/>
                </a:ext>
              </a:extLst>
            </p:cNvPr>
            <p:cNvCxnSpPr/>
            <p:nvPr>
              <p:custDataLst>
                <p:tags r:id="rId9"/>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直角三角形 14">
              <a:extLst>
                <a:ext uri="{FF2B5EF4-FFF2-40B4-BE49-F238E27FC236}">
                  <a16:creationId xmlns:a16="http://schemas.microsoft.com/office/drawing/2014/main" xmlns="" id="{323C84A7-97E0-4357-8664-E627C00166F4}"/>
                </a:ext>
              </a:extLst>
            </p:cNvPr>
            <p:cNvSpPr/>
            <p:nvPr>
              <p:custDataLst>
                <p:tags r:id="rId10"/>
              </p:custDataLst>
            </p:nvPr>
          </p:nvSpPr>
          <p:spPr>
            <a:xfrm flipV="1">
              <a:off x="2055" y="8452"/>
              <a:ext cx="513" cy="51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sp>
        <p:nvSpPr>
          <p:cNvPr id="16" name="文本框 15">
            <a:extLst>
              <a:ext uri="{FF2B5EF4-FFF2-40B4-BE49-F238E27FC236}">
                <a16:creationId xmlns:a16="http://schemas.microsoft.com/office/drawing/2014/main" xmlns="" id="{029A2837-0BC0-4A75-878E-3CF8F32C84BD}"/>
              </a:ext>
            </a:extLst>
          </p:cNvPr>
          <p:cNvSpPr txBox="1"/>
          <p:nvPr>
            <p:custDataLst>
              <p:tags r:id="rId11"/>
            </p:custDataLst>
          </p:nvPr>
        </p:nvSpPr>
        <p:spPr>
          <a:xfrm>
            <a:off x="4218212" y="2898633"/>
            <a:ext cx="4129770" cy="707886"/>
          </a:xfrm>
          <a:prstGeom prst="rect">
            <a:avLst/>
          </a:prstGeom>
          <a:noFill/>
          <a:effectLst>
            <a:outerShdw blurRad="50800" dist="38100" dir="2700000" algn="tl" rotWithShape="0">
              <a:prstClr val="black">
                <a:alpha val="40000"/>
              </a:prstClr>
            </a:outerShdw>
          </a:effectLst>
        </p:spPr>
        <p:txBody>
          <a:bodyPr wrap="square">
            <a:spAutoFit/>
          </a:bodyPr>
          <a:lstStyle/>
          <a:p>
            <a:pPr algn="dist" eaLnBrk="1" fontAlgn="auto" hangingPunct="1">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sym typeface="+mn-ea"/>
              </a:rPr>
              <a:t>结  束</a:t>
            </a:r>
            <a:endParaRPr lang="en-US" altLang="zh-CN" sz="3200" b="1">
              <a:solidFill>
                <a:schemeClr val="bg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18329999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p:tgtEl>
                                          <p:spTgt spid="16"/>
                                        </p:tgtEl>
                                        <p:attrNameLst>
                                          <p:attrName>ppt_y</p:attrName>
                                        </p:attrNameLst>
                                      </p:cBhvr>
                                      <p:tavLst>
                                        <p:tav tm="0">
                                          <p:val>
                                            <p:strVal val="#ppt_y+#ppt_h*1.125000"/>
                                          </p:val>
                                        </p:tav>
                                        <p:tav tm="100000">
                                          <p:val>
                                            <p:strVal val="#ppt_y"/>
                                          </p:val>
                                        </p:tav>
                                      </p:tavLst>
                                    </p:anim>
                                    <p:animEffect transition="in" filter="wipe(up)">
                                      <p:cBhvr>
                                        <p:cTn id="1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617B357F-E2E2-4BC8-A0E5-C4F670D184AD}"/>
              </a:ext>
            </a:extLst>
          </p:cNvPr>
          <p:cNvSpPr txBox="1"/>
          <p:nvPr>
            <p:custDataLst>
              <p:tags r:id="rId3"/>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了解作者</a:t>
            </a:r>
          </a:p>
        </p:txBody>
      </p:sp>
      <p:pic>
        <p:nvPicPr>
          <p:cNvPr id="4" name="图片 3">
            <a:extLst>
              <a:ext uri="{FF2B5EF4-FFF2-40B4-BE49-F238E27FC236}">
                <a16:creationId xmlns:a16="http://schemas.microsoft.com/office/drawing/2014/main" xmlns="" id="{B9FAA823-ABCF-4390-8527-36BD63C77348}"/>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4475" r="50000"/>
          <a:stretch>
            <a:fillRect/>
          </a:stretch>
        </p:blipFill>
        <p:spPr>
          <a:xfrm>
            <a:off x="635431" y="1534332"/>
            <a:ext cx="3595606" cy="4371589"/>
          </a:xfrm>
          <a:prstGeom prst="rect">
            <a:avLst/>
          </a:prstGeom>
        </p:spPr>
      </p:pic>
      <p:sp>
        <p:nvSpPr>
          <p:cNvPr id="6" name="矩形 5">
            <a:extLst>
              <a:ext uri="{FF2B5EF4-FFF2-40B4-BE49-F238E27FC236}">
                <a16:creationId xmlns:a16="http://schemas.microsoft.com/office/drawing/2014/main" xmlns="" id="{E4378660-3631-4942-AA80-82A2D200EEBA}"/>
              </a:ext>
            </a:extLst>
          </p:cNvPr>
          <p:cNvSpPr/>
          <p:nvPr>
            <p:custDataLst>
              <p:tags r:id="rId6"/>
            </p:custDataLst>
          </p:nvPr>
        </p:nvSpPr>
        <p:spPr>
          <a:xfrm>
            <a:off x="4632016" y="809064"/>
            <a:ext cx="6790235" cy="5841407"/>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zh-CN" sz="2800" b="1">
                <a:solidFill>
                  <a:srgbClr val="C00000"/>
                </a:solidFill>
                <a:latin typeface="微软雅黑" panose="020b0503020204020204" pitchFamily="34" charset="-122"/>
                <a:ea typeface="微软雅黑" panose="020b0503020204020204" pitchFamily="34" charset="-122"/>
              </a:rPr>
              <a:t>周原（</a:t>
            </a:r>
            <a:r>
              <a:rPr lang="en-US" altLang="zh-CN" sz="2800" b="1">
                <a:solidFill>
                  <a:srgbClr val="C00000"/>
                </a:solidFill>
                <a:latin typeface="微软雅黑" panose="020b0503020204020204" pitchFamily="34" charset="-122"/>
                <a:ea typeface="微软雅黑" panose="020b0503020204020204" pitchFamily="34" charset="-122"/>
              </a:rPr>
              <a:t>1928-2011</a:t>
            </a:r>
            <a:r>
              <a:rPr lang="zh-CN" altLang="zh-CN" sz="2800" b="1">
                <a:solidFill>
                  <a:srgbClr val="C00000"/>
                </a:solidFill>
                <a:latin typeface="微软雅黑" panose="020b0503020204020204" pitchFamily="34" charset="-122"/>
                <a:ea typeface="微软雅黑" panose="020b0503020204020204" pitchFamily="34" charset="-122"/>
              </a:rPr>
              <a:t>），原名乔元庆，河南省偃师县夹沟村人。</a:t>
            </a:r>
            <a:r>
              <a:rPr lang="en-US" altLang="zh-CN" sz="2800" b="1">
                <a:solidFill>
                  <a:schemeClr val="tx1"/>
                </a:solidFill>
                <a:latin typeface="微软雅黑" panose="020b0503020204020204" pitchFamily="34" charset="-122"/>
                <a:ea typeface="微软雅黑" panose="020b0503020204020204" pitchFamily="34" charset="-122"/>
              </a:rPr>
              <a:t>1944</a:t>
            </a:r>
            <a:r>
              <a:rPr lang="zh-CN" altLang="zh-CN" sz="2800" b="1">
                <a:solidFill>
                  <a:schemeClr val="tx1"/>
                </a:solidFill>
                <a:latin typeface="微软雅黑" panose="020b0503020204020204" pitchFamily="34" charset="-122"/>
                <a:ea typeface="微软雅黑" panose="020b0503020204020204" pitchFamily="34" charset="-122"/>
              </a:rPr>
              <a:t>年参加八路军，后因工作认真、能说能写，深受皮定均的赏识。</a:t>
            </a:r>
            <a:r>
              <a:rPr lang="en-US" altLang="zh-CN" sz="2800" b="1">
                <a:solidFill>
                  <a:schemeClr val="tx1"/>
                </a:solidFill>
                <a:latin typeface="微软雅黑" panose="020b0503020204020204" pitchFamily="34" charset="-122"/>
                <a:ea typeface="微软雅黑" panose="020b0503020204020204" pitchFamily="34" charset="-122"/>
              </a:rPr>
              <a:t>1945</a:t>
            </a:r>
            <a:r>
              <a:rPr lang="zh-CN" altLang="zh-CN" sz="2800" b="1">
                <a:solidFill>
                  <a:schemeClr val="tx1"/>
                </a:solidFill>
                <a:latin typeface="微软雅黑" panose="020b0503020204020204" pitchFamily="34" charset="-122"/>
                <a:ea typeface="微软雅黑" panose="020b0503020204020204" pitchFamily="34" charset="-122"/>
              </a:rPr>
              <a:t>年，周原加入中国共产党。</a:t>
            </a:r>
            <a:r>
              <a:rPr lang="en-US" altLang="zh-CN" sz="2800" b="1">
                <a:solidFill>
                  <a:schemeClr val="tx1"/>
                </a:solidFill>
                <a:latin typeface="微软雅黑" panose="020b0503020204020204" pitchFamily="34" charset="-122"/>
                <a:ea typeface="微软雅黑" panose="020b0503020204020204" pitchFamily="34" charset="-122"/>
              </a:rPr>
              <a:t>1948</a:t>
            </a:r>
            <a:r>
              <a:rPr lang="zh-CN" altLang="zh-CN" sz="2800" b="1">
                <a:solidFill>
                  <a:schemeClr val="tx1"/>
                </a:solidFill>
                <a:latin typeface="微软雅黑" panose="020b0503020204020204" pitchFamily="34" charset="-122"/>
                <a:ea typeface="微软雅黑" panose="020b0503020204020204" pitchFamily="34" charset="-122"/>
              </a:rPr>
              <a:t>年，周原选择了新闻工作，</a:t>
            </a:r>
            <a:r>
              <a:rPr lang="en-US" altLang="zh-CN" sz="2800" b="1">
                <a:solidFill>
                  <a:schemeClr val="tx1"/>
                </a:solidFill>
                <a:latin typeface="微软雅黑" panose="020b0503020204020204" pitchFamily="34" charset="-122"/>
                <a:ea typeface="微软雅黑" panose="020b0503020204020204" pitchFamily="34" charset="-122"/>
              </a:rPr>
              <a:t>1948</a:t>
            </a:r>
            <a:r>
              <a:rPr lang="zh-CN" altLang="zh-CN" sz="2800" b="1">
                <a:solidFill>
                  <a:schemeClr val="tx1"/>
                </a:solidFill>
                <a:latin typeface="微软雅黑" panose="020b0503020204020204" pitchFamily="34" charset="-122"/>
                <a:ea typeface="微软雅黑" panose="020b0503020204020204" pitchFamily="34" charset="-122"/>
              </a:rPr>
              <a:t>年，调入新华社任记者、高级记者、国内部机动采访室主任，写出了一大批有思想、有特色的报告文学，其作品曾多次获奖</a:t>
            </a:r>
            <a:r>
              <a:rPr lang="zh-CN" altLang="zh-CN" sz="2800" b="1">
                <a:solidFill>
                  <a:srgbClr val="C00000"/>
                </a:solidFill>
                <a:latin typeface="微软雅黑" panose="020b0503020204020204" pitchFamily="34" charset="-122"/>
                <a:ea typeface="微软雅黑" panose="020b0503020204020204" pitchFamily="34" charset="-122"/>
              </a:rPr>
              <a:t>。与穆青等合写的长篇通讯《县委书记的榜样</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焦裕禄》使他闻名全国。</a:t>
            </a:r>
          </a:p>
          <a:p>
            <a:pPr>
              <a:lnSpc>
                <a:spcPct val="150000"/>
              </a:lnSpc>
            </a:pPr>
            <a:endParaRPr lang="zh-CN" altLang="en-US" sz="2800" b="1">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0329397"/>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617B357F-E2E2-4BC8-A0E5-C4F670D184AD}"/>
              </a:ext>
            </a:extLst>
          </p:cNvPr>
          <p:cNvSpPr txBox="1"/>
          <p:nvPr>
            <p:custDataLst>
              <p:tags r:id="rId3"/>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了解背景</a:t>
            </a:r>
          </a:p>
        </p:txBody>
      </p:sp>
      <p:sp>
        <p:nvSpPr>
          <p:cNvPr id="3" name="矩形 2">
            <a:extLst>
              <a:ext uri="{FF2B5EF4-FFF2-40B4-BE49-F238E27FC236}">
                <a16:creationId xmlns:a16="http://schemas.microsoft.com/office/drawing/2014/main" xmlns="" id="{4CB73AC7-11F7-4461-A3F5-69C1A1F8A314}"/>
              </a:ext>
            </a:extLst>
          </p:cNvPr>
          <p:cNvSpPr/>
          <p:nvPr>
            <p:custDataLst>
              <p:tags r:id="rId4"/>
            </p:custDataLst>
          </p:nvPr>
        </p:nvSpPr>
        <p:spPr>
          <a:xfrm>
            <a:off x="313102" y="1417502"/>
            <a:ext cx="7352772" cy="4540538"/>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indent="457200">
              <a:lnSpc>
                <a:spcPct val="150000"/>
              </a:lnSpc>
            </a:pPr>
            <a:r>
              <a:rPr lang="zh-CN" altLang="en-US" sz="2800" b="1">
                <a:solidFill>
                  <a:schemeClr val="tx1"/>
                </a:solidFill>
                <a:latin typeface="微软雅黑" panose="020b0503020204020204" pitchFamily="34" charset="-122"/>
                <a:ea typeface="微软雅黑" panose="020b0503020204020204" pitchFamily="34" charset="-122"/>
              </a:rPr>
              <a:t> </a:t>
            </a:r>
            <a:r>
              <a:rPr lang="en-US" altLang="zh-CN" sz="2800" b="1">
                <a:solidFill>
                  <a:schemeClr val="tx1"/>
                </a:solidFill>
                <a:latin typeface="微软雅黑" panose="020b0503020204020204" pitchFamily="34" charset="-122"/>
                <a:ea typeface="微软雅黑" panose="020b0503020204020204" pitchFamily="34" charset="-122"/>
              </a:rPr>
              <a:t>1962</a:t>
            </a:r>
            <a:r>
              <a:rPr lang="zh-CN" altLang="en-US" sz="2800" b="1">
                <a:solidFill>
                  <a:schemeClr val="tx1"/>
                </a:solidFill>
                <a:latin typeface="微软雅黑" panose="020b0503020204020204" pitchFamily="34" charset="-122"/>
                <a:ea typeface="微软雅黑" panose="020b0503020204020204" pitchFamily="34" charset="-122"/>
              </a:rPr>
              <a:t>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endParaRPr lang="en-US" altLang="zh-CN" sz="2800" b="1">
              <a:solidFill>
                <a:schemeClr val="tx1"/>
              </a:solidFill>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xmlns="" id="{DD393784-2130-41C9-A4DE-B35D6E03E891}"/>
              </a:ext>
            </a:extLst>
          </p:cNvPr>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896292" y="651439"/>
            <a:ext cx="3982606" cy="5357732"/>
          </a:xfrm>
          <a:prstGeom prst="rect">
            <a:avLst/>
          </a:prstGeom>
        </p:spPr>
      </p:pic>
      <p:sp>
        <p:nvSpPr>
          <p:cNvPr id="8" name="矩形 7">
            <a:extLst>
              <a:ext uri="{FF2B5EF4-FFF2-40B4-BE49-F238E27FC236}">
                <a16:creationId xmlns:a16="http://schemas.microsoft.com/office/drawing/2014/main" xmlns="" id="{B7C1A1DF-FB4D-4968-AA54-E5525B815861}"/>
              </a:ext>
            </a:extLst>
          </p:cNvPr>
          <p:cNvSpPr/>
          <p:nvPr>
            <p:custDataLst>
              <p:tags r:id="rId7"/>
            </p:custDataLst>
          </p:nvPr>
        </p:nvSpPr>
        <p:spPr>
          <a:xfrm>
            <a:off x="7454685" y="6120810"/>
            <a:ext cx="5129185" cy="400110"/>
          </a:xfrm>
          <a:prstGeom prst="rect">
            <a:avLst/>
          </a:prstGeom>
        </p:spPr>
        <p:txBody>
          <a:bodyPr wrap="square">
            <a:spAutoFit/>
          </a:bodyPr>
          <a:lstStyle/>
          <a:p>
            <a:pPr algn="ctr"/>
            <a:r>
              <a:rPr lang="zh-CN" altLang="en-US" sz="2000">
                <a:latin typeface="微软雅黑" panose="020b0503020204020204" pitchFamily="34" charset="-122"/>
                <a:ea typeface="微软雅黑" panose="020b0503020204020204" pitchFamily="34" charset="-122"/>
              </a:rPr>
              <a:t>焦裕禄在泡桐前的留影（刘俊生摄）</a:t>
            </a:r>
          </a:p>
        </p:txBody>
      </p:sp>
    </p:spTree>
    <p:extLst>
      <p:ext uri="{BB962C8B-B14F-4D97-AF65-F5344CB8AC3E}">
        <p14:creationId xmlns:p14="http://schemas.microsoft.com/office/powerpoint/2010/main" val="4250126965"/>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617B357F-E2E2-4BC8-A0E5-C4F670D184AD}"/>
              </a:ext>
            </a:extLst>
          </p:cNvPr>
          <p:cNvSpPr txBox="1"/>
          <p:nvPr>
            <p:custDataLst>
              <p:tags r:id="rId3"/>
            </p:custDataLst>
          </p:nvPr>
        </p:nvSpPr>
        <p:spPr>
          <a:xfrm>
            <a:off x="891250" y="149294"/>
            <a:ext cx="2859469"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了解背景</a:t>
            </a:r>
          </a:p>
        </p:txBody>
      </p:sp>
      <p:sp>
        <p:nvSpPr>
          <p:cNvPr id="3" name="矩形 2">
            <a:extLst>
              <a:ext uri="{FF2B5EF4-FFF2-40B4-BE49-F238E27FC236}">
                <a16:creationId xmlns:a16="http://schemas.microsoft.com/office/drawing/2014/main" xmlns="" id="{4CB73AC7-11F7-4461-A3F5-69C1A1F8A314}"/>
              </a:ext>
            </a:extLst>
          </p:cNvPr>
          <p:cNvSpPr/>
          <p:nvPr>
            <p:custDataLst>
              <p:tags r:id="rId4"/>
            </p:custDataLst>
          </p:nvPr>
        </p:nvSpPr>
        <p:spPr>
          <a:xfrm>
            <a:off x="425188" y="875506"/>
            <a:ext cx="11341623" cy="5833200"/>
          </a:xfrm>
          <a:prstGeom prst="rect">
            <a:avLst/>
          </a:prstGeom>
          <a:no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indent="457200">
              <a:lnSpc>
                <a:spcPct val="150000"/>
              </a:lnSpc>
            </a:pPr>
            <a:r>
              <a:rPr lang="en-US" altLang="zh-CN" sz="2800" b="1">
                <a:solidFill>
                  <a:schemeClr val="tx1"/>
                </a:solidFill>
                <a:latin typeface="微软雅黑" panose="020b0503020204020204" pitchFamily="34" charset="-122"/>
                <a:ea typeface="微软雅黑" panose="020b0503020204020204" pitchFamily="34" charset="-122"/>
              </a:rPr>
              <a:t>1964</a:t>
            </a:r>
            <a:r>
              <a:rPr lang="zh-CN" altLang="en-US" sz="2800" b="1">
                <a:solidFill>
                  <a:schemeClr val="tx1"/>
                </a:solidFill>
                <a:latin typeface="微软雅黑" panose="020b0503020204020204" pitchFamily="34" charset="-122"/>
                <a:ea typeface="微软雅黑" panose="020b0503020204020204" pitchFamily="34" charset="-122"/>
              </a:rPr>
              <a:t>年</a:t>
            </a:r>
            <a:r>
              <a:rPr lang="en-US" altLang="zh-CN" sz="2800" b="1">
                <a:solidFill>
                  <a:schemeClr val="tx1"/>
                </a:solidFill>
                <a:latin typeface="微软雅黑" panose="020b0503020204020204" pitchFamily="34" charset="-122"/>
                <a:ea typeface="微软雅黑" panose="020b0503020204020204" pitchFamily="34" charset="-122"/>
              </a:rPr>
              <a:t>12</a:t>
            </a:r>
            <a:r>
              <a:rPr lang="zh-CN" altLang="en-US" sz="2800" b="1">
                <a:solidFill>
                  <a:schemeClr val="tx1"/>
                </a:solidFill>
                <a:latin typeface="微软雅黑" panose="020b0503020204020204" pitchFamily="34" charset="-122"/>
                <a:ea typeface="微软雅黑" panose="020b0503020204020204" pitchFamily="34" charset="-122"/>
              </a:rPr>
              <a:t>月份，新华社为了摸清河南受灾情况，穆青派记者周原去受灾最重的豫东采风。一个偶然的机会，周原来到</a:t>
            </a:r>
            <a:r>
              <a:rPr lang="zh-CN" altLang="en-US" sz="2800" b="1">
                <a:solidFill>
                  <a:srgbClr val="C00000"/>
                </a:solidFill>
                <a:latin typeface="微软雅黑" panose="020b0503020204020204" pitchFamily="34" charset="-122"/>
                <a:ea typeface="微软雅黑" panose="020b0503020204020204" pitchFamily="34" charset="-122"/>
              </a:rPr>
              <a:t>兰考县</a:t>
            </a:r>
            <a:r>
              <a:rPr lang="zh-CN" altLang="en-US" sz="2800" b="1">
                <a:solidFill>
                  <a:schemeClr val="tx1"/>
                </a:solidFill>
                <a:latin typeface="微软雅黑" panose="020b0503020204020204" pitchFamily="34" charset="-122"/>
                <a:ea typeface="微软雅黑" panose="020b0503020204020204" pitchFamily="34" charset="-122"/>
              </a:rPr>
              <a:t>，了解到</a:t>
            </a:r>
            <a:r>
              <a:rPr lang="zh-CN" altLang="en-US" sz="2800" b="1">
                <a:solidFill>
                  <a:srgbClr val="C00000"/>
                </a:solidFill>
                <a:latin typeface="微软雅黑" panose="020b0503020204020204" pitchFamily="34" charset="-122"/>
                <a:ea typeface="微软雅黑" panose="020b0503020204020204" pitchFamily="34" charset="-122"/>
              </a:rPr>
              <a:t>焦裕禄</a:t>
            </a:r>
            <a:r>
              <a:rPr lang="zh-CN" altLang="en-US" sz="2800" b="1">
                <a:solidFill>
                  <a:schemeClr val="tx1"/>
                </a:solidFill>
                <a:latin typeface="微软雅黑" panose="020b0503020204020204" pitchFamily="34" charset="-122"/>
                <a:ea typeface="微软雅黑" panose="020b0503020204020204" pitchFamily="34" charset="-122"/>
              </a:rPr>
              <a:t>的事迹，深为震撼，</a:t>
            </a:r>
            <a:r>
              <a:rPr lang="zh-CN" altLang="zh-CN" sz="2800" b="1">
                <a:solidFill>
                  <a:schemeClr val="tx1"/>
                </a:solidFill>
                <a:latin typeface="微软雅黑" panose="020b0503020204020204" pitchFamily="34" charset="-122"/>
                <a:ea typeface="微软雅黑" panose="020b0503020204020204" pitchFamily="34" charset="-122"/>
              </a:rPr>
              <a:t>马上向穆青汇报。此前，《人民日报》《河南日报》均已发表过有关焦裕禄的人物通讯。但是，</a:t>
            </a:r>
            <a:r>
              <a:rPr lang="zh-CN" altLang="zh-CN" sz="2800" b="1">
                <a:solidFill>
                  <a:srgbClr val="C00000"/>
                </a:solidFill>
                <a:latin typeface="微软雅黑" panose="020b0503020204020204" pitchFamily="34" charset="-122"/>
                <a:ea typeface="微软雅黑" panose="020b0503020204020204" pitchFamily="34" charset="-122"/>
              </a:rPr>
              <a:t>穆青</a:t>
            </a:r>
            <a:r>
              <a:rPr lang="zh-CN" altLang="zh-CN" sz="2800" b="1">
                <a:solidFill>
                  <a:schemeClr val="tx1"/>
                </a:solidFill>
                <a:latin typeface="微软雅黑" panose="020b0503020204020204" pitchFamily="34" charset="-122"/>
                <a:ea typeface="微软雅黑" panose="020b0503020204020204" pitchFamily="34" charset="-122"/>
              </a:rPr>
              <a:t>仍然觉得有重新采访、重新撰写的必要，并于</a:t>
            </a:r>
            <a:r>
              <a:rPr lang="en-US" altLang="zh-CN" sz="2800" b="1">
                <a:solidFill>
                  <a:schemeClr val="tx1"/>
                </a:solidFill>
                <a:latin typeface="微软雅黑" panose="020b0503020204020204" pitchFamily="34" charset="-122"/>
                <a:ea typeface="微软雅黑" panose="020b0503020204020204" pitchFamily="34" charset="-122"/>
              </a:rPr>
              <a:t>1965</a:t>
            </a:r>
            <a:r>
              <a:rPr lang="zh-CN" altLang="zh-CN" sz="2800" b="1">
                <a:solidFill>
                  <a:schemeClr val="tx1"/>
                </a:solidFill>
                <a:latin typeface="微软雅黑" panose="020b0503020204020204" pitchFamily="34" charset="-122"/>
                <a:ea typeface="微软雅黑" panose="020b0503020204020204" pitchFamily="34" charset="-122"/>
              </a:rPr>
              <a:t>年</a:t>
            </a:r>
            <a:r>
              <a:rPr lang="en-US" altLang="zh-CN" sz="2800" b="1">
                <a:solidFill>
                  <a:schemeClr val="tx1"/>
                </a:solidFill>
                <a:latin typeface="微软雅黑" panose="020b0503020204020204" pitchFamily="34" charset="-122"/>
                <a:ea typeface="微软雅黑" panose="020b0503020204020204" pitchFamily="34" charset="-122"/>
              </a:rPr>
              <a:t>12</a:t>
            </a:r>
            <a:r>
              <a:rPr lang="zh-CN" altLang="zh-CN" sz="2800" b="1">
                <a:solidFill>
                  <a:schemeClr val="tx1"/>
                </a:solidFill>
                <a:latin typeface="微软雅黑" panose="020b0503020204020204" pitchFamily="34" charset="-122"/>
                <a:ea typeface="微软雅黑" panose="020b0503020204020204" pitchFamily="34" charset="-122"/>
              </a:rPr>
              <a:t>月</a:t>
            </a:r>
            <a:r>
              <a:rPr lang="en-US" altLang="zh-CN" sz="2800" b="1">
                <a:solidFill>
                  <a:schemeClr val="tx1"/>
                </a:solidFill>
                <a:latin typeface="微软雅黑" panose="020b0503020204020204" pitchFamily="34" charset="-122"/>
                <a:ea typeface="微软雅黑" panose="020b0503020204020204" pitchFamily="34" charset="-122"/>
              </a:rPr>
              <a:t>17</a:t>
            </a:r>
            <a:r>
              <a:rPr lang="zh-CN" altLang="zh-CN" sz="2800" b="1">
                <a:solidFill>
                  <a:schemeClr val="tx1"/>
                </a:solidFill>
                <a:latin typeface="微软雅黑" panose="020b0503020204020204" pitchFamily="34" charset="-122"/>
                <a:ea typeface="微软雅黑" panose="020b0503020204020204" pitchFamily="34" charset="-122"/>
              </a:rPr>
              <a:t>日带着新华社记者</a:t>
            </a:r>
            <a:r>
              <a:rPr lang="zh-CN" altLang="zh-CN" sz="2800" b="1">
                <a:solidFill>
                  <a:srgbClr val="C00000"/>
                </a:solidFill>
                <a:latin typeface="微软雅黑" panose="020b0503020204020204" pitchFamily="34" charset="-122"/>
                <a:ea typeface="微软雅黑" panose="020b0503020204020204" pitchFamily="34" charset="-122"/>
              </a:rPr>
              <a:t>周原</a:t>
            </a:r>
            <a:r>
              <a:rPr lang="zh-CN" altLang="zh-CN" sz="2800" b="1">
                <a:solidFill>
                  <a:schemeClr val="tx1"/>
                </a:solidFill>
                <a:latin typeface="微软雅黑" panose="020b0503020204020204" pitchFamily="34" charset="-122"/>
                <a:ea typeface="微软雅黑" panose="020b0503020204020204" pitchFamily="34" charset="-122"/>
              </a:rPr>
              <a:t>、</a:t>
            </a:r>
            <a:r>
              <a:rPr lang="zh-CN" altLang="zh-CN" sz="2800" b="1">
                <a:solidFill>
                  <a:srgbClr val="C00000"/>
                </a:solidFill>
                <a:latin typeface="微软雅黑" panose="020b0503020204020204" pitchFamily="34" charset="-122"/>
                <a:ea typeface="微软雅黑" panose="020b0503020204020204" pitchFamily="34" charset="-122"/>
              </a:rPr>
              <a:t>冯健</a:t>
            </a:r>
            <a:r>
              <a:rPr lang="zh-CN" altLang="zh-CN" sz="2800" b="1">
                <a:solidFill>
                  <a:schemeClr val="tx1"/>
                </a:solidFill>
                <a:latin typeface="微软雅黑" panose="020b0503020204020204" pitchFamily="34" charset="-122"/>
                <a:ea typeface="微软雅黑" panose="020b0503020204020204" pitchFamily="34" charset="-122"/>
              </a:rPr>
              <a:t>等人抵达兰考县，再次深入县乡基层、群众</a:t>
            </a:r>
            <a:r>
              <a:rPr lang="zh-CN" altLang="en-US" sz="2800" b="1">
                <a:solidFill>
                  <a:schemeClr val="tx1"/>
                </a:solidFill>
                <a:latin typeface="微软雅黑" panose="020b0503020204020204" pitchFamily="34" charset="-122"/>
                <a:ea typeface="微软雅黑" panose="020b0503020204020204" pitchFamily="34" charset="-122"/>
              </a:rPr>
              <a:t>和干部</a:t>
            </a:r>
            <a:r>
              <a:rPr lang="zh-CN" altLang="zh-CN" sz="2800" b="1">
                <a:solidFill>
                  <a:schemeClr val="tx1"/>
                </a:solidFill>
                <a:latin typeface="微软雅黑" panose="020b0503020204020204" pitchFamily="34" charset="-122"/>
                <a:ea typeface="微软雅黑" panose="020b0503020204020204" pitchFamily="34" charset="-122"/>
              </a:rPr>
              <a:t>中采访，掌握了许多第一手</a:t>
            </a:r>
            <a:r>
              <a:rPr lang="zh-CN" altLang="en-US" sz="2800" b="1">
                <a:solidFill>
                  <a:schemeClr val="tx1"/>
                </a:solidFill>
                <a:latin typeface="微软雅黑" panose="020b0503020204020204" pitchFamily="34" charset="-122"/>
                <a:ea typeface="微软雅黑" panose="020b0503020204020204" pitchFamily="34" charset="-122"/>
              </a:rPr>
              <a:t>真实</a:t>
            </a:r>
            <a:r>
              <a:rPr lang="zh-CN" altLang="zh-CN" sz="2800" b="1">
                <a:solidFill>
                  <a:schemeClr val="tx1"/>
                </a:solidFill>
                <a:latin typeface="微软雅黑" panose="020b0503020204020204" pitchFamily="34" charset="-122"/>
                <a:ea typeface="微软雅黑" panose="020b0503020204020204" pitchFamily="34" charset="-122"/>
              </a:rPr>
              <a:t>材料。经过多次采访、座谈，</a:t>
            </a:r>
            <a:r>
              <a:rPr lang="zh-CN" altLang="en-US" sz="2800" b="1">
                <a:solidFill>
                  <a:schemeClr val="tx1"/>
                </a:solidFill>
                <a:latin typeface="微软雅黑" panose="020b0503020204020204" pitchFamily="34" charset="-122"/>
                <a:ea typeface="微软雅黑" panose="020b0503020204020204" pitchFamily="34" charset="-122"/>
              </a:rPr>
              <a:t>七</a:t>
            </a:r>
            <a:r>
              <a:rPr lang="zh-CN" altLang="zh-CN" sz="2800" b="1">
                <a:solidFill>
                  <a:schemeClr val="tx1"/>
                </a:solidFill>
                <a:latin typeface="微软雅黑" panose="020b0503020204020204" pitchFamily="34" charset="-122"/>
                <a:ea typeface="微软雅黑" panose="020b0503020204020204" pitchFamily="34" charset="-122"/>
              </a:rPr>
              <a:t>易其稿后，</a:t>
            </a:r>
            <a:r>
              <a:rPr lang="en-US" altLang="zh-CN" sz="2800" b="1">
                <a:solidFill>
                  <a:srgbClr val="C00000"/>
                </a:solidFill>
                <a:latin typeface="微软雅黑" panose="020b0503020204020204" pitchFamily="34" charset="-122"/>
                <a:ea typeface="微软雅黑" panose="020b0503020204020204" pitchFamily="34" charset="-122"/>
              </a:rPr>
              <a:t>1966</a:t>
            </a:r>
            <a:r>
              <a:rPr lang="zh-CN" altLang="zh-CN"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2</a:t>
            </a:r>
            <a:r>
              <a:rPr lang="zh-CN" altLang="zh-CN"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7</a:t>
            </a:r>
            <a:r>
              <a:rPr lang="zh-CN" altLang="zh-CN" sz="2800" b="1">
                <a:solidFill>
                  <a:srgbClr val="C00000"/>
                </a:solidFill>
                <a:latin typeface="微软雅黑" panose="020b0503020204020204" pitchFamily="34" charset="-122"/>
                <a:ea typeface="微软雅黑" panose="020b0503020204020204" pitchFamily="34" charset="-122"/>
              </a:rPr>
              <a:t>日</a:t>
            </a:r>
            <a:r>
              <a:rPr lang="zh-CN" altLang="zh-CN" sz="2800" b="1">
                <a:solidFill>
                  <a:schemeClr val="tx1"/>
                </a:solidFill>
                <a:latin typeface="微软雅黑" panose="020b0503020204020204" pitchFamily="34" charset="-122"/>
                <a:ea typeface="微软雅黑" panose="020b0503020204020204" pitchFamily="34" charset="-122"/>
              </a:rPr>
              <a:t>，当时的中央人民广播电台第一次播出这篇通讯稿，随后，《县委书记的榜样</a:t>
            </a:r>
            <a:r>
              <a:rPr lang="en-US" altLang="zh-CN" sz="2800" b="1">
                <a:solidFill>
                  <a:schemeClr val="tx1"/>
                </a:solidFill>
                <a:latin typeface="微软雅黑" panose="020b0503020204020204" pitchFamily="34" charset="-122"/>
                <a:ea typeface="微软雅黑" panose="020b0503020204020204" pitchFamily="34" charset="-122"/>
              </a:rPr>
              <a:t>——</a:t>
            </a:r>
            <a:r>
              <a:rPr lang="zh-CN" altLang="zh-CN" sz="2800" b="1">
                <a:solidFill>
                  <a:schemeClr val="tx1"/>
                </a:solidFill>
                <a:latin typeface="微软雅黑" panose="020b0503020204020204" pitchFamily="34" charset="-122"/>
                <a:ea typeface="微软雅黑" panose="020b0503020204020204" pitchFamily="34" charset="-122"/>
              </a:rPr>
              <a:t>焦裕禄》感动全中国！</a:t>
            </a:r>
            <a:endParaRPr lang="zh-CN" altLang="en-US" sz="2800" b="1">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3135252"/>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a:extLst>
              <a:ext uri="{FF2B5EF4-FFF2-40B4-BE49-F238E27FC236}">
                <a16:creationId xmlns:a16="http://schemas.microsoft.com/office/drawing/2014/main" xmlns="" id="{CB643F18-C1A3-4B09-9EBB-0734E7C189D3}"/>
              </a:ext>
            </a:extLst>
          </p:cNvPr>
          <p:cNvSpPr txBox="1"/>
          <p:nvPr>
            <p:custDataLst>
              <p:tags r:id="rId3"/>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了解焦裕禄</a:t>
            </a:r>
          </a:p>
        </p:txBody>
      </p:sp>
      <p:sp>
        <p:nvSpPr>
          <p:cNvPr id="3" name="文本框 2">
            <a:extLst>
              <a:ext uri="{FF2B5EF4-FFF2-40B4-BE49-F238E27FC236}">
                <a16:creationId xmlns:a16="http://schemas.microsoft.com/office/drawing/2014/main" xmlns="" id="{B5A7D755-0F2C-44BA-9AA2-7E59829B9627}"/>
              </a:ext>
            </a:extLst>
          </p:cNvPr>
          <p:cNvSpPr txBox="1"/>
          <p:nvPr>
            <p:custDataLst>
              <p:tags r:id="rId4"/>
            </p:custDataLst>
          </p:nvPr>
        </p:nvSpPr>
        <p:spPr>
          <a:xfrm>
            <a:off x="381113" y="771591"/>
            <a:ext cx="11429774" cy="6037871"/>
          </a:xfrm>
          <a:prstGeom prst="rect">
            <a:avLst/>
          </a:prstGeom>
          <a:noFill/>
        </p:spPr>
        <p:txBody>
          <a:bodyPr wrap="square" rtlCol="0">
            <a:spAutoFit/>
          </a:bodyPr>
          <a:lstStyle/>
          <a:p>
            <a:pPr indent="457200">
              <a:lnSpc>
                <a:spcPct val="120000"/>
              </a:lnSpc>
            </a:pPr>
            <a:r>
              <a:rPr lang="zh-CN" altLang="en-US" sz="2800">
                <a:latin typeface="微软雅黑" panose="020b0503020204020204" pitchFamily="34" charset="-122"/>
                <a:ea typeface="微软雅黑" panose="020b0503020204020204" pitchFamily="34" charset="-122"/>
              </a:rPr>
              <a:t>      </a:t>
            </a:r>
            <a:r>
              <a:rPr lang="zh-CN" altLang="en-US" sz="2800" b="1">
                <a:solidFill>
                  <a:srgbClr val="C00000"/>
                </a:solidFill>
                <a:latin typeface="微软雅黑" panose="020b0503020204020204" pitchFamily="34" charset="-122"/>
                <a:ea typeface="微软雅黑" panose="020b0503020204020204" pitchFamily="34" charset="-122"/>
              </a:rPr>
              <a:t>焦裕禄（</a:t>
            </a:r>
            <a:r>
              <a:rPr lang="en-US" altLang="zh-CN" sz="2800" b="1">
                <a:solidFill>
                  <a:srgbClr val="C00000"/>
                </a:solidFill>
                <a:latin typeface="微软雅黑" panose="020b0503020204020204" pitchFamily="34" charset="-122"/>
                <a:ea typeface="微软雅黑" panose="020b0503020204020204" pitchFamily="34" charset="-122"/>
              </a:rPr>
              <a:t>1922</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8</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16</a:t>
            </a:r>
            <a:r>
              <a:rPr lang="zh-CN" altLang="en-US" sz="2800" b="1">
                <a:solidFill>
                  <a:srgbClr val="C00000"/>
                </a:solidFill>
                <a:latin typeface="微软雅黑" panose="020b0503020204020204" pitchFamily="34" charset="-122"/>
                <a:ea typeface="微软雅黑" panose="020b0503020204020204" pitchFamily="34" charset="-122"/>
              </a:rPr>
              <a:t>日～</a:t>
            </a:r>
            <a:r>
              <a:rPr lang="en-US" altLang="zh-CN" sz="2800" b="1">
                <a:solidFill>
                  <a:srgbClr val="C00000"/>
                </a:solidFill>
                <a:latin typeface="微软雅黑" panose="020b0503020204020204" pitchFamily="34" charset="-122"/>
                <a:ea typeface="微软雅黑" panose="020b0503020204020204" pitchFamily="34" charset="-122"/>
              </a:rPr>
              <a:t>1964</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5</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14</a:t>
            </a:r>
            <a:r>
              <a:rPr lang="zh-CN" altLang="en-US" sz="2800" b="1">
                <a:solidFill>
                  <a:srgbClr val="C00000"/>
                </a:solidFill>
                <a:latin typeface="微软雅黑" panose="020b0503020204020204" pitchFamily="34" charset="-122"/>
                <a:ea typeface="微软雅黑" panose="020b0503020204020204" pitchFamily="34" charset="-122"/>
              </a:rPr>
              <a:t>日），男，汉族，山东淄博博山县北崮山村人，原兰考县委书记，干部楷模，中国共产党革命烈士。</a:t>
            </a:r>
            <a:r>
              <a:rPr lang="zh-CN" altLang="en-US" sz="2800">
                <a:latin typeface="微软雅黑" panose="020b0503020204020204" pitchFamily="34" charset="-122"/>
                <a:ea typeface="微软雅黑" panose="020b0503020204020204" pitchFamily="34" charset="-122"/>
              </a:rPr>
              <a:t>在兰考担任县委书记时所表现出来的</a:t>
            </a:r>
            <a:r>
              <a:rPr lang="zh-CN" altLang="en-US" sz="2800" b="1">
                <a:solidFill>
                  <a:srgbClr val="C00000"/>
                </a:solidFill>
                <a:latin typeface="微软雅黑" panose="020b0503020204020204" pitchFamily="34" charset="-122"/>
                <a:ea typeface="微软雅黑" panose="020b0503020204020204" pitchFamily="34" charset="-122"/>
              </a:rPr>
              <a:t>“亲民爱民、艰苦奋斗、科学求实、迎难而上、无私奉献”的精神被后人称之为“焦裕禄精神”。</a:t>
            </a:r>
            <a:endParaRPr lang="en-US" altLang="zh-CN" sz="2800">
              <a:latin typeface="微软雅黑" panose="020b0503020204020204" pitchFamily="34" charset="-122"/>
              <a:ea typeface="微软雅黑" panose="020b0503020204020204" pitchFamily="34" charset="-122"/>
            </a:endParaRPr>
          </a:p>
          <a:p>
            <a:pPr indent="457200">
              <a:lnSpc>
                <a:spcPct val="110000"/>
              </a:lnSpc>
            </a:pPr>
            <a:r>
              <a:rPr lang="en-US" altLang="zh-CN" sz="2800">
                <a:latin typeface="微软雅黑" panose="020b0503020204020204" pitchFamily="34" charset="-122"/>
                <a:ea typeface="微软雅黑" panose="020b0503020204020204" pitchFamily="34" charset="-122"/>
              </a:rPr>
              <a:t>1922</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8</a:t>
            </a:r>
            <a:r>
              <a:rPr lang="zh-CN" altLang="en-US" sz="2800">
                <a:latin typeface="微软雅黑" panose="020b0503020204020204" pitchFamily="34" charset="-122"/>
                <a:ea typeface="微软雅黑" panose="020b0503020204020204" pitchFamily="34" charset="-122"/>
              </a:rPr>
              <a:t>月</a:t>
            </a:r>
            <a:r>
              <a:rPr lang="en-US" altLang="zh-CN" sz="2800">
                <a:latin typeface="微软雅黑" panose="020b0503020204020204" pitchFamily="34" charset="-122"/>
                <a:ea typeface="微软雅黑" panose="020b0503020204020204" pitchFamily="34" charset="-122"/>
              </a:rPr>
              <a:t>16</a:t>
            </a:r>
            <a:r>
              <a:rPr lang="zh-CN" altLang="en-US" sz="2800">
                <a:latin typeface="微软雅黑" panose="020b0503020204020204" pitchFamily="34" charset="-122"/>
                <a:ea typeface="微软雅黑" panose="020b0503020204020204" pitchFamily="34" charset="-122"/>
              </a:rPr>
              <a:t>日，焦裕禄出生在一个贫苦家庭，</a:t>
            </a:r>
            <a:r>
              <a:rPr lang="en-US" altLang="zh-CN" sz="2800">
                <a:latin typeface="微软雅黑" panose="020b0503020204020204" pitchFamily="34" charset="-122"/>
                <a:ea typeface="微软雅黑" panose="020b0503020204020204" pitchFamily="34" charset="-122"/>
              </a:rPr>
              <a:t>1946</a:t>
            </a:r>
            <a:r>
              <a:rPr lang="zh-CN" altLang="en-US" sz="2800">
                <a:latin typeface="微软雅黑" panose="020b0503020204020204" pitchFamily="34" charset="-122"/>
                <a:ea typeface="微软雅黑" panose="020b0503020204020204" pitchFamily="34" charset="-122"/>
              </a:rPr>
              <a:t>年加入了中国共产党，</a:t>
            </a:r>
            <a:r>
              <a:rPr lang="en-US" altLang="zh-CN" sz="2800">
                <a:latin typeface="微软雅黑" panose="020b0503020204020204" pitchFamily="34" charset="-122"/>
                <a:ea typeface="微软雅黑" panose="020b0503020204020204" pitchFamily="34" charset="-122"/>
              </a:rPr>
              <a:t>1950</a:t>
            </a:r>
            <a:r>
              <a:rPr lang="zh-CN" altLang="en-US" sz="2800">
                <a:latin typeface="微软雅黑" panose="020b0503020204020204" pitchFamily="34" charset="-122"/>
                <a:ea typeface="微软雅黑" panose="020b0503020204020204" pitchFamily="34" charset="-122"/>
              </a:rPr>
              <a:t>年，被任命为尉氏县大营区委副书记兼区长，</a:t>
            </a:r>
            <a:r>
              <a:rPr lang="en-US" altLang="zh-CN" sz="2800">
                <a:latin typeface="微软雅黑" panose="020b0503020204020204" pitchFamily="34" charset="-122"/>
                <a:ea typeface="微软雅黑" panose="020b0503020204020204" pitchFamily="34" charset="-122"/>
              </a:rPr>
              <a:t>1954</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8</a:t>
            </a:r>
            <a:r>
              <a:rPr lang="zh-CN" altLang="en-US" sz="2800">
                <a:latin typeface="微软雅黑" panose="020b0503020204020204" pitchFamily="34" charset="-122"/>
                <a:ea typeface="微软雅黑" panose="020b0503020204020204" pitchFamily="34" charset="-122"/>
              </a:rPr>
              <a:t>月相继在哈尔滨工业大学、大连起重机厂机械加工车间进修，</a:t>
            </a:r>
            <a:r>
              <a:rPr lang="en-US" altLang="zh-CN" sz="2800">
                <a:latin typeface="微软雅黑" panose="020b0503020204020204" pitchFamily="34" charset="-122"/>
                <a:ea typeface="微软雅黑" panose="020b0503020204020204" pitchFamily="34" charset="-122"/>
              </a:rPr>
              <a:t>1962</a:t>
            </a:r>
            <a:r>
              <a:rPr lang="zh-CN" altLang="en-US" sz="2800">
                <a:latin typeface="微软雅黑" panose="020b0503020204020204" pitchFamily="34" charset="-122"/>
                <a:ea typeface="微软雅黑" panose="020b0503020204020204" pitchFamily="34" charset="-122"/>
              </a:rPr>
              <a:t>年被调到河南省兰考县担任县委书记，</a:t>
            </a:r>
            <a:r>
              <a:rPr lang="en-US" altLang="zh-CN" sz="2800">
                <a:latin typeface="微软雅黑" panose="020b0503020204020204" pitchFamily="34" charset="-122"/>
                <a:ea typeface="微软雅黑" panose="020b0503020204020204" pitchFamily="34" charset="-122"/>
              </a:rPr>
              <a:t>1964</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5</a:t>
            </a:r>
            <a:r>
              <a:rPr lang="zh-CN" altLang="en-US" sz="2800">
                <a:latin typeface="微软雅黑" panose="020b0503020204020204" pitchFamily="34" charset="-122"/>
                <a:ea typeface="微软雅黑" panose="020b0503020204020204" pitchFamily="34" charset="-122"/>
              </a:rPr>
              <a:t>月</a:t>
            </a:r>
            <a:r>
              <a:rPr lang="en-US" altLang="zh-CN" sz="2800">
                <a:latin typeface="微软雅黑" panose="020b0503020204020204" pitchFamily="34" charset="-122"/>
                <a:ea typeface="微软雅黑" panose="020b0503020204020204" pitchFamily="34" charset="-122"/>
              </a:rPr>
              <a:t>14</a:t>
            </a:r>
            <a:r>
              <a:rPr lang="zh-CN" altLang="en-US" sz="2800">
                <a:latin typeface="微软雅黑" panose="020b0503020204020204" pitchFamily="34" charset="-122"/>
                <a:ea typeface="微软雅黑" panose="020b0503020204020204" pitchFamily="34" charset="-122"/>
              </a:rPr>
              <a:t>日因肝癌病逝于郑州，终年</a:t>
            </a:r>
            <a:r>
              <a:rPr lang="en-US" altLang="zh-CN" sz="2800">
                <a:latin typeface="微软雅黑" panose="020b0503020204020204" pitchFamily="34" charset="-122"/>
                <a:ea typeface="微软雅黑" panose="020b0503020204020204" pitchFamily="34" charset="-122"/>
              </a:rPr>
              <a:t>42</a:t>
            </a:r>
            <a:r>
              <a:rPr lang="zh-CN" altLang="en-US" sz="2800">
                <a:latin typeface="微软雅黑" panose="020b0503020204020204" pitchFamily="34" charset="-122"/>
                <a:ea typeface="微软雅黑" panose="020b0503020204020204" pitchFamily="34" charset="-122"/>
              </a:rPr>
              <a:t>岁。</a:t>
            </a:r>
            <a:endParaRPr lang="en-US" altLang="zh-CN" sz="2800">
              <a:latin typeface="微软雅黑" panose="020b0503020204020204" pitchFamily="34" charset="-122"/>
              <a:ea typeface="微软雅黑" panose="020b0503020204020204" pitchFamily="34" charset="-122"/>
            </a:endParaRPr>
          </a:p>
          <a:p>
            <a:pPr indent="457200">
              <a:lnSpc>
                <a:spcPct val="120000"/>
              </a:lnSpc>
            </a:pPr>
            <a:r>
              <a:rPr lang="en-US" altLang="zh-CN" sz="2800">
                <a:latin typeface="微软雅黑" panose="020b0503020204020204" pitchFamily="34" charset="-122"/>
                <a:ea typeface="微软雅黑" panose="020b0503020204020204" pitchFamily="34" charset="-122"/>
              </a:rPr>
              <a:t>2009</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9</a:t>
            </a:r>
            <a:r>
              <a:rPr lang="zh-CN" altLang="en-US" sz="2800">
                <a:latin typeface="微软雅黑" panose="020b0503020204020204" pitchFamily="34" charset="-122"/>
                <a:ea typeface="微软雅黑" panose="020b0503020204020204" pitchFamily="34" charset="-122"/>
              </a:rPr>
              <a:t>月</a:t>
            </a:r>
            <a:r>
              <a:rPr lang="en-US" altLang="zh-CN" sz="2800">
                <a:latin typeface="微软雅黑" panose="020b0503020204020204" pitchFamily="34" charset="-122"/>
                <a:ea typeface="微软雅黑" panose="020b0503020204020204" pitchFamily="34" charset="-122"/>
              </a:rPr>
              <a:t>10</a:t>
            </a:r>
            <a:r>
              <a:rPr lang="zh-CN" altLang="en-US" sz="2800">
                <a:latin typeface="微软雅黑" panose="020b0503020204020204" pitchFamily="34" charset="-122"/>
                <a:ea typeface="微软雅黑" panose="020b0503020204020204" pitchFamily="34" charset="-122"/>
              </a:rPr>
              <a:t>日，在中央宣传部、中央组织部等</a:t>
            </a:r>
            <a:r>
              <a:rPr lang="en-US" altLang="zh-CN" sz="2800">
                <a:latin typeface="微软雅黑" panose="020b0503020204020204" pitchFamily="34" charset="-122"/>
                <a:ea typeface="微软雅黑" panose="020b0503020204020204" pitchFamily="34" charset="-122"/>
              </a:rPr>
              <a:t>11</a:t>
            </a:r>
            <a:r>
              <a:rPr lang="zh-CN" altLang="en-US" sz="2800">
                <a:latin typeface="微软雅黑" panose="020b0503020204020204" pitchFamily="34" charset="-122"/>
                <a:ea typeface="微软雅黑" panose="020b0503020204020204" pitchFamily="34" charset="-122"/>
              </a:rPr>
              <a:t>个部门联合组织的评选活动中，焦裕禄被评为</a:t>
            </a:r>
            <a:r>
              <a:rPr lang="zh-CN" altLang="en-US" sz="2800" b="1">
                <a:solidFill>
                  <a:srgbClr val="C00000"/>
                </a:solidFill>
                <a:latin typeface="微软雅黑" panose="020b0503020204020204" pitchFamily="34" charset="-122"/>
                <a:ea typeface="微软雅黑" panose="020b0503020204020204" pitchFamily="34" charset="-122"/>
              </a:rPr>
              <a:t>“</a:t>
            </a:r>
            <a:r>
              <a:rPr lang="en-US" altLang="zh-CN" sz="2800" b="1">
                <a:solidFill>
                  <a:srgbClr val="C00000"/>
                </a:solidFill>
                <a:latin typeface="微软雅黑" panose="020b0503020204020204" pitchFamily="34" charset="-122"/>
                <a:ea typeface="微软雅黑" panose="020b0503020204020204" pitchFamily="34" charset="-122"/>
              </a:rPr>
              <a:t>100</a:t>
            </a:r>
            <a:r>
              <a:rPr lang="zh-CN" altLang="en-US" sz="2800" b="1">
                <a:solidFill>
                  <a:srgbClr val="C00000"/>
                </a:solidFill>
                <a:latin typeface="微软雅黑" panose="020b0503020204020204" pitchFamily="34" charset="-122"/>
                <a:ea typeface="微软雅黑" panose="020b0503020204020204" pitchFamily="34" charset="-122"/>
              </a:rPr>
              <a:t>位新中国成立以来感动中国人物”</a:t>
            </a:r>
            <a:r>
              <a:rPr lang="zh-CN" altLang="en-US" sz="2800">
                <a:latin typeface="微软雅黑" panose="020b0503020204020204" pitchFamily="34" charset="-122"/>
                <a:ea typeface="微软雅黑" panose="020b0503020204020204" pitchFamily="34" charset="-122"/>
              </a:rPr>
              <a:t>。 </a:t>
            </a:r>
            <a:r>
              <a:rPr lang="en-US" altLang="zh-CN" sz="2800">
                <a:latin typeface="微软雅黑" panose="020b0503020204020204" pitchFamily="34" charset="-122"/>
                <a:ea typeface="微软雅黑" panose="020b0503020204020204" pitchFamily="34" charset="-122"/>
              </a:rPr>
              <a:t>2019</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9</a:t>
            </a:r>
            <a:r>
              <a:rPr lang="zh-CN" altLang="en-US" sz="2800">
                <a:latin typeface="微软雅黑" panose="020b0503020204020204" pitchFamily="34" charset="-122"/>
                <a:ea typeface="微软雅黑" panose="020b0503020204020204" pitchFamily="34" charset="-122"/>
              </a:rPr>
              <a:t>月</a:t>
            </a:r>
            <a:r>
              <a:rPr lang="en-US" altLang="zh-CN" sz="2800">
                <a:latin typeface="微软雅黑" panose="020b0503020204020204" pitchFamily="34" charset="-122"/>
                <a:ea typeface="微软雅黑" panose="020b0503020204020204" pitchFamily="34" charset="-122"/>
              </a:rPr>
              <a:t>25</a:t>
            </a:r>
            <a:r>
              <a:rPr lang="zh-CN" altLang="en-US" sz="2800">
                <a:latin typeface="微软雅黑" panose="020b0503020204020204" pitchFamily="34" charset="-122"/>
                <a:ea typeface="微软雅黑" panose="020b0503020204020204" pitchFamily="34" charset="-122"/>
              </a:rPr>
              <a:t>日，焦裕禄获</a:t>
            </a:r>
            <a:r>
              <a:rPr lang="zh-CN" altLang="en-US" sz="2800" b="1">
                <a:solidFill>
                  <a:srgbClr val="C00000"/>
                </a:solidFill>
                <a:latin typeface="微软雅黑" panose="020b0503020204020204" pitchFamily="34" charset="-122"/>
                <a:ea typeface="微软雅黑" panose="020b0503020204020204" pitchFamily="34" charset="-122"/>
              </a:rPr>
              <a:t>“最美奋斗者”</a:t>
            </a:r>
            <a:r>
              <a:rPr lang="zh-CN" altLang="en-US" sz="2800">
                <a:latin typeface="微软雅黑" panose="020b0503020204020204" pitchFamily="34" charset="-122"/>
                <a:ea typeface="微软雅黑" panose="020b0503020204020204" pitchFamily="34" charset="-122"/>
              </a:rPr>
              <a:t>个人称号。</a:t>
            </a:r>
          </a:p>
        </p:txBody>
      </p:sp>
    </p:spTree>
    <p:extLst>
      <p:ext uri="{BB962C8B-B14F-4D97-AF65-F5344CB8AC3E}">
        <p14:creationId xmlns:p14="http://schemas.microsoft.com/office/powerpoint/2010/main" val="3638242809"/>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文本框 12"/>
          <p:cNvSpPr txBox="1"/>
          <p:nvPr>
            <p:custDataLst>
              <p:tags r:id="rId3"/>
            </p:custDataLst>
          </p:nvPr>
        </p:nvSpPr>
        <p:spPr>
          <a:xfrm>
            <a:off x="623253" y="5030448"/>
            <a:ext cx="11059531" cy="1599733"/>
          </a:xfrm>
          <a:prstGeom prst="rect">
            <a:avLst/>
          </a:prstGeom>
          <a:noFill/>
        </p:spPr>
        <p:txBody>
          <a:bodyPr wrap="square" rtlCol="0">
            <a:spAutoFit/>
          </a:bodyPr>
          <a:lstStyle/>
          <a:p>
            <a:pPr>
              <a:lnSpc>
                <a:spcPct val="120000"/>
              </a:lnSpc>
            </a:pPr>
            <a:r>
              <a:rPr lang="zh-CN" altLang="en-US" sz="2800" b="1">
                <a:latin typeface="微软雅黑" panose="020b0503020204020204" pitchFamily="34" charset="-122"/>
                <a:ea typeface="微软雅黑" panose="020b0503020204020204" pitchFamily="34" charset="-122"/>
              </a:rPr>
              <a:t>      焦裕禄当年为了防风固沙，帮助农民摆脱贫困，提倡种植泡桐。如今，兰考泡桐如海，焦裕禄当年亲手栽下的树苗已长成合抱大树，人们亲切地把它称作“</a:t>
            </a:r>
            <a:r>
              <a:rPr lang="zh-CN" altLang="en-US" sz="2800" b="1">
                <a:solidFill>
                  <a:srgbClr val="C00000"/>
                </a:solidFill>
                <a:latin typeface="微软雅黑" panose="020b0503020204020204" pitchFamily="34" charset="-122"/>
                <a:ea typeface="微软雅黑" panose="020b0503020204020204" pitchFamily="34" charset="-122"/>
              </a:rPr>
              <a:t>焦桐</a:t>
            </a:r>
            <a:r>
              <a:rPr lang="zh-CN" altLang="en-US" sz="2800" b="1">
                <a:latin typeface="微软雅黑" panose="020b0503020204020204" pitchFamily="34" charset="-122"/>
                <a:ea typeface="微软雅黑" panose="020b0503020204020204" pitchFamily="34" charset="-122"/>
              </a:rPr>
              <a:t>”。</a:t>
            </a:r>
          </a:p>
        </p:txBody>
      </p:sp>
      <p:sp>
        <p:nvSpPr>
          <p:cNvPr id="19" name="文本框 18">
            <a:extLst>
              <a:ext uri="{FF2B5EF4-FFF2-40B4-BE49-F238E27FC236}">
                <a16:creationId xmlns:a16="http://schemas.microsoft.com/office/drawing/2014/main" xmlns="" id="{BE57C404-EB8B-4C5E-AD04-E8C8CC87A093}"/>
              </a:ext>
            </a:extLst>
          </p:cNvPr>
          <p:cNvSpPr txBox="1"/>
          <p:nvPr>
            <p:custDataLst>
              <p:tags r:id="rId4"/>
            </p:custDataLst>
          </p:nvPr>
        </p:nvSpPr>
        <p:spPr>
          <a:xfrm>
            <a:off x="891250" y="149294"/>
            <a:ext cx="3215801" cy="523220"/>
          </a:xfrm>
          <a:prstGeom prst="rect">
            <a:avLst/>
          </a:prstGeom>
          <a:noFill/>
          <a:effectLst>
            <a:reflection blurRad="6350" stA="50000" endA="300" endPos="55000" dir="5400000" sy="-100000" algn="bl" rotWithShape="0"/>
          </a:effectLst>
        </p:spPr>
        <p:txBody>
          <a:bodyPr wrap="square" rtlCol="0">
            <a:spAutoFit/>
          </a:bodyPr>
          <a:lstStyle>
            <a:defPPr>
              <a:defRPr lang="zh-CN"/>
            </a:defPPr>
            <a:lvl1pPr>
              <a:defRPr sz="2800" b="1" spc="600">
                <a:solidFill>
                  <a:srgbClr val="CE2127"/>
                </a:solidFill>
                <a:latin typeface="Microsoft YaHei" panose="020b0503020204020204" pitchFamily="34" charset="-122"/>
                <a:ea typeface="Microsoft YaHei" panose="020b0503020204020204" pitchFamily="34" charset="-122"/>
              </a:defRPr>
            </a:lvl1pPr>
          </a:lstStyle>
          <a:p>
            <a:r>
              <a:rPr lang="zh-CN" altLang="en-US"/>
              <a:t>了解焦裕禄</a:t>
            </a:r>
          </a:p>
        </p:txBody>
      </p:sp>
      <p:pic>
        <p:nvPicPr>
          <p:cNvPr id="5122" name="Picture 2">
            <a:extLst>
              <a:ext uri="{FF2B5EF4-FFF2-40B4-BE49-F238E27FC236}">
                <a16:creationId xmlns:a16="http://schemas.microsoft.com/office/drawing/2014/main" xmlns="" id="{F3C4CA14-B20B-442F-AAA1-9907457157E4}"/>
              </a:ext>
            </a:extLst>
          </p:cNvPr>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096000" y="1209760"/>
            <a:ext cx="5503716" cy="3672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a:extLst>
              <a:ext uri="{FF2B5EF4-FFF2-40B4-BE49-F238E27FC236}">
                <a16:creationId xmlns:a16="http://schemas.microsoft.com/office/drawing/2014/main" xmlns="" id="{F0269A35-E4D4-4A87-8D4F-19E2DFC8FB93}"/>
              </a:ext>
            </a:extLst>
          </p:cNvPr>
          <p:cNvSpPr/>
          <p:nvPr>
            <p:custDataLst>
              <p:tags r:id="rId7"/>
            </p:custDataLst>
          </p:nvPr>
        </p:nvSpPr>
        <p:spPr>
          <a:xfrm>
            <a:off x="5182930" y="443199"/>
            <a:ext cx="1826141" cy="584775"/>
          </a:xfrm>
          <a:prstGeom prst="rect">
            <a:avLst/>
          </a:prstGeom>
          <a:solidFill>
            <a:srgbClr val="C00000"/>
          </a:solidFill>
        </p:spPr>
        <p:txBody>
          <a:bodyPr wrap="none">
            <a:spAutoFit/>
          </a:bodyPr>
          <a:lstStyle/>
          <a:p>
            <a:r>
              <a:rPr lang="zh-CN" altLang="en-US" sz="3200" b="1">
                <a:solidFill>
                  <a:schemeClr val="bg1"/>
                </a:solidFill>
                <a:latin typeface="微软雅黑" panose="020b0503020204020204" pitchFamily="34" charset="-122"/>
                <a:ea typeface="微软雅黑" panose="020b0503020204020204" pitchFamily="34" charset="-122"/>
              </a:rPr>
              <a:t>“焦桐”</a:t>
            </a:r>
            <a:endParaRPr lang="zh-CN" altLang="en-US" sz="3200">
              <a:solidFill>
                <a:schemeClr val="bg1"/>
              </a:solidFill>
            </a:endParaRPr>
          </a:p>
        </p:txBody>
      </p:sp>
      <p:pic>
        <p:nvPicPr>
          <p:cNvPr id="5124" name="Picture 4">
            <a:extLst>
              <a:ext uri="{FF2B5EF4-FFF2-40B4-BE49-F238E27FC236}">
                <a16:creationId xmlns:a16="http://schemas.microsoft.com/office/drawing/2014/main" xmlns="" id="{50FC6BA5-36FA-485B-ADBF-6A679924F045}"/>
              </a:ext>
            </a:extLst>
          </p:cNvPr>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592284" y="1209761"/>
            <a:ext cx="5008416" cy="3672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0"/>
    </p:custDataLst>
  </p:cSld>
  <p:clrMapOvr>
    <a:masterClrMapping/>
  </p:clrMapOvr>
  <p:transition/>
  <p:timing/>
</p:sld>
</file>

<file path=ppt/tags/tag1.xml><?xml version="1.0" encoding="utf-8"?>
<p:tagLst xmlns:p="http://schemas.openxmlformats.org/presentationml/2006/main">
  <p:tag name="AS_UNIQUEID" val="107"/>
</p:tagLst>
</file>

<file path=ppt/tags/tag10.xml><?xml version="1.0" encoding="utf-8"?>
<p:tagLst xmlns:p="http://schemas.openxmlformats.org/presentationml/2006/main">
  <p:tag name="AS_UNIQUEID" val="116"/>
</p:tagLst>
</file>

<file path=ppt/tags/tag100.xml><?xml version="1.0" encoding="utf-8"?>
<p:tagLst xmlns:p="http://schemas.openxmlformats.org/presentationml/2006/main">
  <p:tag name="AS_UNIQUEID" val="53"/>
</p:tagLst>
</file>

<file path=ppt/tags/tag101.xml><?xml version="1.0" encoding="utf-8"?>
<p:tagLst xmlns:p="http://schemas.openxmlformats.org/presentationml/2006/main">
  <p:tag name="AS_UNIQUEID" val="54"/>
</p:tagLst>
</file>

<file path=ppt/tags/tag102.xml><?xml version="1.0" encoding="utf-8"?>
<p:tagLst xmlns:p="http://schemas.openxmlformats.org/presentationml/2006/main">
  <p:tag name="AS_UNIQUEID" val="55"/>
</p:tagLst>
</file>

<file path=ppt/tags/tag103.xml><?xml version="1.0" encoding="utf-8"?>
<p:tagLst xmlns:p="http://schemas.openxmlformats.org/presentationml/2006/main">
  <p:tag name="AS_UNIQUEID" val="199"/>
</p:tagLst>
</file>

<file path=ppt/tags/tag104.xml><?xml version="1.0" encoding="utf-8"?>
<p:tagLst xmlns:p="http://schemas.openxmlformats.org/presentationml/2006/main">
  <p:tag name="AS_UNIQUEID" val="200"/>
</p:tagLst>
</file>

<file path=ppt/tags/tag105.xml><?xml version="1.0" encoding="utf-8"?>
<p:tagLst xmlns:p="http://schemas.openxmlformats.org/presentationml/2006/main">
  <p:tag name="AS_UNIQUEID" val="201"/>
</p:tagLst>
</file>

<file path=ppt/tags/tag106.xml><?xml version="1.0" encoding="utf-8"?>
<p:tagLst xmlns:p="http://schemas.openxmlformats.org/presentationml/2006/main">
  <p:tag name="AS_UNIQUEID" val="202"/>
</p:tagLst>
</file>

<file path=ppt/tags/tag107.xml><?xml version="1.0" encoding="utf-8"?>
<p:tagLst xmlns:p="http://schemas.openxmlformats.org/presentationml/2006/main">
  <p:tag name="AS_UNIQUEID" val="203"/>
</p:tagLst>
</file>

<file path=ppt/tags/tag108.xml><?xml version="1.0" encoding="utf-8"?>
<p:tagLst xmlns:p="http://schemas.openxmlformats.org/presentationml/2006/main">
  <p:tag name="AS_UNIQUEID" val="57"/>
</p:tagLst>
</file>

<file path=ppt/tags/tag109.xml><?xml version="1.0" encoding="utf-8"?>
<p:tagLst xmlns:p="http://schemas.openxmlformats.org/presentationml/2006/main">
  <p:tag name="AS_UNIQUEID" val="58"/>
</p:tagLst>
</file>

<file path=ppt/tags/tag11.xml><?xml version="1.0" encoding="utf-8"?>
<p:tagLst xmlns:p="http://schemas.openxmlformats.org/presentationml/2006/main">
  <p:tag name="AS_UNIQUEID" val="117"/>
</p:tagLst>
</file>

<file path=ppt/tags/tag110.xml><?xml version="1.0" encoding="utf-8"?>
<p:tagLst xmlns:p="http://schemas.openxmlformats.org/presentationml/2006/main">
  <p:tag name="AS_UNIQUEID" val="59"/>
</p:tagLst>
</file>

<file path=ppt/tags/tag111.xml><?xml version="1.0" encoding="utf-8"?>
<p:tagLst xmlns:p="http://schemas.openxmlformats.org/presentationml/2006/main">
  <p:tag name="AS_UNIQUEID" val="60"/>
</p:tagLst>
</file>

<file path=ppt/tags/tag112.xml><?xml version="1.0" encoding="utf-8"?>
<p:tagLst xmlns:p="http://schemas.openxmlformats.org/presentationml/2006/main">
  <p:tag name="AS_UNIQUEID" val="204"/>
</p:tagLst>
</file>

<file path=ppt/tags/tag113.xml><?xml version="1.0" encoding="utf-8"?>
<p:tagLst xmlns:p="http://schemas.openxmlformats.org/presentationml/2006/main">
  <p:tag name="AS_UNIQUEID" val="2"/>
</p:tagLst>
</file>

<file path=ppt/tags/tag114.xml><?xml version="1.0" encoding="utf-8"?>
<p:tagLst xmlns:p="http://schemas.openxmlformats.org/presentationml/2006/main">
  <p:tag name="AS_UNIQUEID" val="205"/>
</p:tagLst>
</file>

<file path=ppt/tags/tag115.xml><?xml version="1.0" encoding="utf-8"?>
<p:tagLst xmlns:p="http://schemas.openxmlformats.org/presentationml/2006/main">
  <p:tag name="AS_UNIQUEID" val="206"/>
</p:tagLst>
</file>

<file path=ppt/tags/tag116.xml><?xml version="1.0" encoding="utf-8"?>
<p:tagLst xmlns:p="http://schemas.openxmlformats.org/presentationml/2006/main">
  <p:tag name="AS_UNIQUEID" val="207"/>
</p:tagLst>
</file>

<file path=ppt/tags/tag117.xml><?xml version="1.0" encoding="utf-8"?>
<p:tagLst xmlns:p="http://schemas.openxmlformats.org/presentationml/2006/main">
  <p:tag name="AS_UNIQUEID" val="208"/>
</p:tagLst>
</file>

<file path=ppt/tags/tag118.xml><?xml version="1.0" encoding="utf-8"?>
<p:tagLst xmlns:p="http://schemas.openxmlformats.org/presentationml/2006/main">
  <p:tag name="AS_UNIQUEID" val="209"/>
</p:tagLst>
</file>

<file path=ppt/tags/tag119.xml><?xml version="1.0" encoding="utf-8"?>
<p:tagLst xmlns:p="http://schemas.openxmlformats.org/presentationml/2006/main">
  <p:tag name="AS_UNIQUEID" val="210"/>
</p:tagLst>
</file>

<file path=ppt/tags/tag12.xml><?xml version="1.0" encoding="utf-8"?>
<p:tagLst xmlns:p="http://schemas.openxmlformats.org/presentationml/2006/main">
  <p:tag name="AS_UNIQUEID" val="118"/>
</p:tagLst>
</file>

<file path=ppt/tags/tag120.xml><?xml version="1.0" encoding="utf-8"?>
<p:tagLst xmlns:p="http://schemas.openxmlformats.org/presentationml/2006/main">
  <p:tag name="AS_UNIQUEID" val="63"/>
</p:tagLst>
</file>

<file path=ppt/tags/tag121.xml><?xml version="1.0" encoding="utf-8"?>
<p:tagLst xmlns:p="http://schemas.openxmlformats.org/presentationml/2006/main">
  <p:tag name="AS_UNIQUEID" val="64"/>
</p:tagLst>
</file>

<file path=ppt/tags/tag122.xml><?xml version="1.0" encoding="utf-8"?>
<p:tagLst xmlns:p="http://schemas.openxmlformats.org/presentationml/2006/main">
  <p:tag name="AS_UNIQUEID" val="65"/>
</p:tagLst>
</file>

<file path=ppt/tags/tag123.xml><?xml version="1.0" encoding="utf-8"?>
<p:tagLst xmlns:p="http://schemas.openxmlformats.org/presentationml/2006/main">
  <p:tag name="AS_UNIQUEID" val="211"/>
</p:tagLst>
</file>

<file path=ppt/tags/tag124.xml><?xml version="1.0" encoding="utf-8"?>
<p:tagLst xmlns:p="http://schemas.openxmlformats.org/presentationml/2006/main">
  <p:tag name="AS_UNIQUEID" val="67"/>
</p:tagLst>
</file>

<file path=ppt/tags/tag125.xml><?xml version="1.0" encoding="utf-8"?>
<p:tagLst xmlns:p="http://schemas.openxmlformats.org/presentationml/2006/main">
  <p:tag name="AS_UNIQUEID" val="68"/>
</p:tagLst>
</file>

<file path=ppt/tags/tag126.xml><?xml version="1.0" encoding="utf-8"?>
<p:tagLst xmlns:p="http://schemas.openxmlformats.org/presentationml/2006/main">
  <p:tag name="AS_UNIQUEID" val="70"/>
</p:tagLst>
</file>

<file path=ppt/tags/tag127.xml><?xml version="1.0" encoding="utf-8"?>
<p:tagLst xmlns:p="http://schemas.openxmlformats.org/presentationml/2006/main">
  <p:tag name="AS_UNIQUEID" val="71"/>
</p:tagLst>
</file>

<file path=ppt/tags/tag128.xml><?xml version="1.0" encoding="utf-8"?>
<p:tagLst xmlns:p="http://schemas.openxmlformats.org/presentationml/2006/main">
  <p:tag name="AS_UNIQUEID" val="212"/>
</p:tagLst>
</file>

<file path=ppt/tags/tag129.xml><?xml version="1.0" encoding="utf-8"?>
<p:tagLst xmlns:p="http://schemas.openxmlformats.org/presentationml/2006/main">
  <p:tag name="AS_UNIQUEID" val="213"/>
</p:tagLst>
</file>

<file path=ppt/tags/tag13.xml><?xml version="1.0" encoding="utf-8"?>
<p:tagLst xmlns:p="http://schemas.openxmlformats.org/presentationml/2006/main">
  <p:tag name="AS_UNIQUEID" val="119"/>
</p:tagLst>
</file>

<file path=ppt/tags/tag130.xml><?xml version="1.0" encoding="utf-8"?>
<p:tagLst xmlns:p="http://schemas.openxmlformats.org/presentationml/2006/main">
  <p:tag name="AS_UNIQUEID" val="214"/>
</p:tagLst>
</file>

<file path=ppt/tags/tag131.xml><?xml version="1.0" encoding="utf-8"?>
<p:tagLst xmlns:p="http://schemas.openxmlformats.org/presentationml/2006/main">
  <p:tag name="AS_UNIQUEID" val="215"/>
</p:tagLst>
</file>

<file path=ppt/tags/tag132.xml><?xml version="1.0" encoding="utf-8"?>
<p:tagLst xmlns:p="http://schemas.openxmlformats.org/presentationml/2006/main">
  <p:tag name="AS_UNIQUEID" val="216"/>
</p:tagLst>
</file>

<file path=ppt/tags/tag133.xml><?xml version="1.0" encoding="utf-8"?>
<p:tagLst xmlns:p="http://schemas.openxmlformats.org/presentationml/2006/main">
  <p:tag name="AS_UNIQUEID" val="217"/>
</p:tagLst>
</file>

<file path=ppt/tags/tag134.xml><?xml version="1.0" encoding="utf-8"?>
<p:tagLst xmlns:p="http://schemas.openxmlformats.org/presentationml/2006/main">
  <p:tag name="AS_UNIQUEID" val="218"/>
</p:tagLst>
</file>

<file path=ppt/tags/tag135.xml><?xml version="1.0" encoding="utf-8"?>
<p:tagLst xmlns:p="http://schemas.openxmlformats.org/presentationml/2006/main">
  <p:tag name="AS_UNIQUEID" val="219"/>
</p:tagLst>
</file>

<file path=ppt/tags/tag136.xml><?xml version="1.0" encoding="utf-8"?>
<p:tagLst xmlns:p="http://schemas.openxmlformats.org/presentationml/2006/main">
  <p:tag name="AS_UNIQUEID" val="220"/>
</p:tagLst>
</file>

<file path=ppt/tags/tag137.xml><?xml version="1.0" encoding="utf-8"?>
<p:tagLst xmlns:p="http://schemas.openxmlformats.org/presentationml/2006/main">
  <p:tag name="AS_UNIQUEID" val="221"/>
</p:tagLst>
</file>

<file path=ppt/tags/tag138.xml><?xml version="1.0" encoding="utf-8"?>
<p:tagLst xmlns:p="http://schemas.openxmlformats.org/presentationml/2006/main">
  <p:tag name="AS_UNIQUEID" val="222"/>
</p:tagLst>
</file>

<file path=ppt/tags/tag139.xml><?xml version="1.0" encoding="utf-8"?>
<p:tagLst xmlns:p="http://schemas.openxmlformats.org/presentationml/2006/main">
  <p:tag name="AS_UNIQUEID" val="223"/>
</p:tagLst>
</file>

<file path=ppt/tags/tag14.xml><?xml version="1.0" encoding="utf-8"?>
<p:tagLst xmlns:p="http://schemas.openxmlformats.org/presentationml/2006/main">
  <p:tag name="AS_UNIQUEID" val="120"/>
</p:tagLst>
</file>

<file path=ppt/tags/tag140.xml><?xml version="1.0" encoding="utf-8"?>
<p:tagLst xmlns:p="http://schemas.openxmlformats.org/presentationml/2006/main">
  <p:tag name="AS_UNIQUEID" val="224"/>
</p:tagLst>
</file>

<file path=ppt/tags/tag141.xml><?xml version="1.0" encoding="utf-8"?>
<p:tagLst xmlns:p="http://schemas.openxmlformats.org/presentationml/2006/main">
  <p:tag name="AS_UNIQUEID" val="225"/>
</p:tagLst>
</file>

<file path=ppt/tags/tag142.xml><?xml version="1.0" encoding="utf-8"?>
<p:tagLst xmlns:p="http://schemas.openxmlformats.org/presentationml/2006/main">
  <p:tag name="AS_UNIQUEID" val="226"/>
</p:tagLst>
</file>

<file path=ppt/tags/tag143.xml><?xml version="1.0" encoding="utf-8"?>
<p:tagLst xmlns:p="http://schemas.openxmlformats.org/presentationml/2006/main">
  <p:tag name="AS_UNIQUEID" val="227"/>
</p:tagLst>
</file>

<file path=ppt/tags/tag144.xml><?xml version="1.0" encoding="utf-8"?>
<p:tagLst xmlns:p="http://schemas.openxmlformats.org/presentationml/2006/main">
  <p:tag name="AS_UNIQUEID" val="228"/>
</p:tagLst>
</file>

<file path=ppt/tags/tag145.xml><?xml version="1.0" encoding="utf-8"?>
<p:tagLst xmlns:p="http://schemas.openxmlformats.org/presentationml/2006/main">
  <p:tag name="AS_UNIQUEID" val="229"/>
</p:tagLst>
</file>

<file path=ppt/tags/tag146.xml><?xml version="1.0" encoding="utf-8"?>
<p:tagLst xmlns:p="http://schemas.openxmlformats.org/presentationml/2006/main">
  <p:tag name="AS_UNIQUEID" val="230"/>
</p:tagLst>
</file>

<file path=ppt/tags/tag147.xml><?xml version="1.0" encoding="utf-8"?>
<p:tagLst xmlns:p="http://schemas.openxmlformats.org/presentationml/2006/main">
  <p:tag name="AS_UNIQUEID" val="231"/>
</p:tagLst>
</file>

<file path=ppt/tags/tag148.xml><?xml version="1.0" encoding="utf-8"?>
<p:tagLst xmlns:p="http://schemas.openxmlformats.org/presentationml/2006/main">
  <p:tag name="AS_UNIQUEID" val="232"/>
</p:tagLst>
</file>

<file path=ppt/tags/tag149.xml><?xml version="1.0" encoding="utf-8"?>
<p:tagLst xmlns:p="http://schemas.openxmlformats.org/presentationml/2006/main">
  <p:tag name="AS_UNIQUEID" val="233"/>
</p:tagLst>
</file>

<file path=ppt/tags/tag15.xml><?xml version="1.0" encoding="utf-8"?>
<p:tagLst xmlns:p="http://schemas.openxmlformats.org/presentationml/2006/main">
  <p:tag name="AS_UNIQUEID" val="121"/>
</p:tagLst>
</file>

<file path=ppt/tags/tag150.xml><?xml version="1.0" encoding="utf-8"?>
<p:tagLst xmlns:p="http://schemas.openxmlformats.org/presentationml/2006/main">
  <p:tag name="AS_UNIQUEID" val="234"/>
</p:tagLst>
</file>

<file path=ppt/tags/tag151.xml><?xml version="1.0" encoding="utf-8"?>
<p:tagLst xmlns:p="http://schemas.openxmlformats.org/presentationml/2006/main">
  <p:tag name="AS_UNIQUEID" val="235"/>
</p:tagLst>
</file>

<file path=ppt/tags/tag152.xml><?xml version="1.0" encoding="utf-8"?>
<p:tagLst xmlns:p="http://schemas.openxmlformats.org/presentationml/2006/main">
  <p:tag name="AS_UNIQUEID" val="236"/>
</p:tagLst>
</file>

<file path=ppt/tags/tag153.xml><?xml version="1.0" encoding="utf-8"?>
<p:tagLst xmlns:p="http://schemas.openxmlformats.org/presentationml/2006/main">
  <p:tag name="AS_UNIQUEID" val="237"/>
</p:tagLst>
</file>

<file path=ppt/tags/tag154.xml><?xml version="1.0" encoding="utf-8"?>
<p:tagLst xmlns:p="http://schemas.openxmlformats.org/presentationml/2006/main">
  <p:tag name="AS_UNIQUEID" val="238"/>
</p:tagLst>
</file>

<file path=ppt/tags/tag155.xml><?xml version="1.0" encoding="utf-8"?>
<p:tagLst xmlns:p="http://schemas.openxmlformats.org/presentationml/2006/main">
  <p:tag name="AS_UNIQUEID" val="239"/>
</p:tagLst>
</file>

<file path=ppt/tags/tag156.xml><?xml version="1.0" encoding="utf-8"?>
<p:tagLst xmlns:p="http://schemas.openxmlformats.org/presentationml/2006/main">
  <p:tag name="AS_UNIQUEID" val="73"/>
</p:tagLst>
</file>

<file path=ppt/tags/tag157.xml><?xml version="1.0" encoding="utf-8"?>
<p:tagLst xmlns:p="http://schemas.openxmlformats.org/presentationml/2006/main">
  <p:tag name="AS_UNIQUEID" val="74"/>
</p:tagLst>
</file>

<file path=ppt/tags/tag158.xml><?xml version="1.0" encoding="utf-8"?>
<p:tagLst xmlns:p="http://schemas.openxmlformats.org/presentationml/2006/main">
  <p:tag name="AS_UNIQUEID" val="75"/>
</p:tagLst>
</file>

<file path=ppt/tags/tag159.xml><?xml version="1.0" encoding="utf-8"?>
<p:tagLst xmlns:p="http://schemas.openxmlformats.org/presentationml/2006/main">
  <p:tag name="AS_UNIQUEID" val="76"/>
</p:tagLst>
</file>

<file path=ppt/tags/tag16.xml><?xml version="1.0" encoding="utf-8"?>
<p:tagLst xmlns:p="http://schemas.openxmlformats.org/presentationml/2006/main">
  <p:tag name="AS_UNIQUEID" val="122"/>
</p:tagLst>
</file>

<file path=ppt/tags/tag160.xml><?xml version="1.0" encoding="utf-8"?>
<p:tagLst xmlns:p="http://schemas.openxmlformats.org/presentationml/2006/main">
  <p:tag name="AS_UNIQUEID" val="240"/>
</p:tagLst>
</file>

<file path=ppt/tags/tag161.xml><?xml version="1.0" encoding="utf-8"?>
<p:tagLst xmlns:p="http://schemas.openxmlformats.org/presentationml/2006/main">
  <p:tag name="AS_UNIQUEID" val="241"/>
</p:tagLst>
</file>

<file path=ppt/tags/tag162.xml><?xml version="1.0" encoding="utf-8"?>
<p:tagLst xmlns:p="http://schemas.openxmlformats.org/presentationml/2006/main">
  <p:tag name="AS_UNIQUEID" val="242"/>
</p:tagLst>
</file>

<file path=ppt/tags/tag163.xml><?xml version="1.0" encoding="utf-8"?>
<p:tagLst xmlns:p="http://schemas.openxmlformats.org/presentationml/2006/main">
  <p:tag name="AS_UNIQUEID" val="243"/>
</p:tagLst>
</file>

<file path=ppt/tags/tag164.xml><?xml version="1.0" encoding="utf-8"?>
<p:tagLst xmlns:p="http://schemas.openxmlformats.org/presentationml/2006/main">
  <p:tag name="AS_UNIQUEID" val="244"/>
</p:tagLst>
</file>

<file path=ppt/tags/tag165.xml><?xml version="1.0" encoding="utf-8"?>
<p:tagLst xmlns:p="http://schemas.openxmlformats.org/presentationml/2006/main">
  <p:tag name="AS_UNIQUEID" val="245"/>
</p:tagLst>
</file>

<file path=ppt/tags/tag166.xml><?xml version="1.0" encoding="utf-8"?>
<p:tagLst xmlns:p="http://schemas.openxmlformats.org/presentationml/2006/main">
  <p:tag name="AS_UNIQUEID" val="246"/>
</p:tagLst>
</file>

<file path=ppt/tags/tag167.xml><?xml version="1.0" encoding="utf-8"?>
<p:tagLst xmlns:p="http://schemas.openxmlformats.org/presentationml/2006/main">
  <p:tag name="AS_UNIQUEID" val="78"/>
</p:tagLst>
</file>

<file path=ppt/tags/tag168.xml><?xml version="1.0" encoding="utf-8"?>
<p:tagLst xmlns:p="http://schemas.openxmlformats.org/presentationml/2006/main">
  <p:tag name="AS_UNIQUEID" val="79"/>
</p:tagLst>
</file>

<file path=ppt/tags/tag169.xml><?xml version="1.0" encoding="utf-8"?>
<p:tagLst xmlns:p="http://schemas.openxmlformats.org/presentationml/2006/main">
  <p:tag name="AS_UNIQUEID" val="80"/>
</p:tagLst>
</file>

<file path=ppt/tags/tag17.xml><?xml version="1.0" encoding="utf-8"?>
<p:tagLst xmlns:p="http://schemas.openxmlformats.org/presentationml/2006/main">
  <p:tag name="AS_UNIQUEID" val="123"/>
</p:tagLst>
</file>

<file path=ppt/tags/tag170.xml><?xml version="1.0" encoding="utf-8"?>
<p:tagLst xmlns:p="http://schemas.openxmlformats.org/presentationml/2006/main">
  <p:tag name="AS_UNIQUEID" val="81"/>
</p:tagLst>
</file>

<file path=ppt/tags/tag171.xml><?xml version="1.0" encoding="utf-8"?>
<p:tagLst xmlns:p="http://schemas.openxmlformats.org/presentationml/2006/main">
  <p:tag name="AS_UNIQUEID" val="247"/>
</p:tagLst>
</file>

<file path=ppt/tags/tag172.xml><?xml version="1.0" encoding="utf-8"?>
<p:tagLst xmlns:p="http://schemas.openxmlformats.org/presentationml/2006/main">
  <p:tag name="AS_UNIQUEID" val="248"/>
</p:tagLst>
</file>

<file path=ppt/tags/tag173.xml><?xml version="1.0" encoding="utf-8"?>
<p:tagLst xmlns:p="http://schemas.openxmlformats.org/presentationml/2006/main">
  <p:tag name="AS_UNIQUEID" val="83"/>
</p:tagLst>
</file>

<file path=ppt/tags/tag174.xml><?xml version="1.0" encoding="utf-8"?>
<p:tagLst xmlns:p="http://schemas.openxmlformats.org/presentationml/2006/main">
  <p:tag name="AS_UNIQUEID" val="84"/>
</p:tagLst>
</file>

<file path=ppt/tags/tag175.xml><?xml version="1.0" encoding="utf-8"?>
<p:tagLst xmlns:p="http://schemas.openxmlformats.org/presentationml/2006/main">
  <p:tag name="AS_UNIQUEID" val="85"/>
</p:tagLst>
</file>

<file path=ppt/tags/tag176.xml><?xml version="1.0" encoding="utf-8"?>
<p:tagLst xmlns:p="http://schemas.openxmlformats.org/presentationml/2006/main">
  <p:tag name="AS_UNIQUEID" val="86"/>
</p:tagLst>
</file>

<file path=ppt/tags/tag177.xml><?xml version="1.0" encoding="utf-8"?>
<p:tagLst xmlns:p="http://schemas.openxmlformats.org/presentationml/2006/main">
  <p:tag name="AS_UNIQUEID" val="249"/>
</p:tagLst>
</file>

<file path=ppt/tags/tag178.xml><?xml version="1.0" encoding="utf-8"?>
<p:tagLst xmlns:p="http://schemas.openxmlformats.org/presentationml/2006/main">
  <p:tag name="AS_UNIQUEID" val="250"/>
</p:tagLst>
</file>

<file path=ppt/tags/tag179.xml><?xml version="1.0" encoding="utf-8"?>
<p:tagLst xmlns:p="http://schemas.openxmlformats.org/presentationml/2006/main">
  <p:tag name="AS_UNIQUEID" val="251"/>
</p:tagLst>
</file>

<file path=ppt/tags/tag18.xml><?xml version="1.0" encoding="utf-8"?>
<p:tagLst xmlns:p="http://schemas.openxmlformats.org/presentationml/2006/main">
  <p:tag name="AS_UNIQUEID" val="124"/>
</p:tagLst>
</file>

<file path=ppt/tags/tag180.xml><?xml version="1.0" encoding="utf-8"?>
<p:tagLst xmlns:p="http://schemas.openxmlformats.org/presentationml/2006/main">
  <p:tag name="AS_UNIQUEID" val="252"/>
</p:tagLst>
</file>

<file path=ppt/tags/tag181.xml><?xml version="1.0" encoding="utf-8"?>
<p:tagLst xmlns:p="http://schemas.openxmlformats.org/presentationml/2006/main">
  <p:tag name="AS_UNIQUEID" val="253"/>
</p:tagLst>
</file>

<file path=ppt/tags/tag182.xml><?xml version="1.0" encoding="utf-8"?>
<p:tagLst xmlns:p="http://schemas.openxmlformats.org/presentationml/2006/main">
  <p:tag name="AS_UNIQUEID" val="254"/>
</p:tagLst>
</file>

<file path=ppt/tags/tag183.xml><?xml version="1.0" encoding="utf-8"?>
<p:tagLst xmlns:p="http://schemas.openxmlformats.org/presentationml/2006/main">
  <p:tag name="AS_UNIQUEID" val="255"/>
</p:tagLst>
</file>

<file path=ppt/tags/tag184.xml><?xml version="1.0" encoding="utf-8"?>
<p:tagLst xmlns:p="http://schemas.openxmlformats.org/presentationml/2006/main">
  <p:tag name="AS_UNIQUEID" val="256"/>
</p:tagLst>
</file>

<file path=ppt/tags/tag185.xml><?xml version="1.0" encoding="utf-8"?>
<p:tagLst xmlns:p="http://schemas.openxmlformats.org/presentationml/2006/main">
  <p:tag name="AS_UNIQUEID" val="257"/>
</p:tagLst>
</file>

<file path=ppt/tags/tag186.xml><?xml version="1.0" encoding="utf-8"?>
<p:tagLst xmlns:p="http://schemas.openxmlformats.org/presentationml/2006/main">
  <p:tag name="AS_UNIQUEID" val="258"/>
</p:tagLst>
</file>

<file path=ppt/tags/tag187.xml><?xml version="1.0" encoding="utf-8"?>
<p:tagLst xmlns:p="http://schemas.openxmlformats.org/presentationml/2006/main">
  <p:tag name="AS_UNIQUEID" val="259"/>
</p:tagLst>
</file>

<file path=ppt/tags/tag188.xml><?xml version="1.0" encoding="utf-8"?>
<p:tagLst xmlns:p="http://schemas.openxmlformats.org/presentationml/2006/main">
  <p:tag name="AS_UNIQUEID" val="260"/>
</p:tagLst>
</file>

<file path=ppt/tags/tag189.xml><?xml version="1.0" encoding="utf-8"?>
<p:tagLst xmlns:p="http://schemas.openxmlformats.org/presentationml/2006/main">
  <p:tag name="AS_UNIQUEID" val="261"/>
</p:tagLst>
</file>

<file path=ppt/tags/tag19.xml><?xml version="1.0" encoding="utf-8"?>
<p:tagLst xmlns:p="http://schemas.openxmlformats.org/presentationml/2006/main">
  <p:tag name="AS_UNIQUEID" val="125"/>
</p:tagLst>
</file>

<file path=ppt/tags/tag190.xml><?xml version="1.0" encoding="utf-8"?>
<p:tagLst xmlns:p="http://schemas.openxmlformats.org/presentationml/2006/main">
  <p:tag name="AS_UNIQUEID" val="262"/>
</p:tagLst>
</file>

<file path=ppt/tags/tag191.xml><?xml version="1.0" encoding="utf-8"?>
<p:tagLst xmlns:p="http://schemas.openxmlformats.org/presentationml/2006/main">
  <p:tag name="AS_UNIQUEID" val="263"/>
</p:tagLst>
</file>

<file path=ppt/tags/tag192.xml><?xml version="1.0" encoding="utf-8"?>
<p:tagLst xmlns:p="http://schemas.openxmlformats.org/presentationml/2006/main">
  <p:tag name="AS_UNIQUEID" val="264"/>
</p:tagLst>
</file>

<file path=ppt/tags/tag193.xml><?xml version="1.0" encoding="utf-8"?>
<p:tagLst xmlns:p="http://schemas.openxmlformats.org/presentationml/2006/main">
  <p:tag name="AS_UNIQUEID" val="265"/>
</p:tagLst>
</file>

<file path=ppt/tags/tag194.xml><?xml version="1.0" encoding="utf-8"?>
<p:tagLst xmlns:p="http://schemas.openxmlformats.org/presentationml/2006/main">
  <p:tag name="AS_UNIQUEID" val="100"/>
</p:tagLst>
</file>

<file path=ppt/tags/tag195.xml><?xml version="1.0" encoding="utf-8"?>
<p:tagLst xmlns:p="http://schemas.openxmlformats.org/presentationml/2006/main">
  <p:tag name="AS_UNIQUEID" val="102"/>
</p:tagLst>
</file>

<file path=ppt/tags/tag196.xml><?xml version="1.0" encoding="utf-8"?>
<p:tagLst xmlns:p="http://schemas.openxmlformats.org/presentationml/2006/main">
  <p:tag name="AS_UNIQUEID" val="266"/>
</p:tagLst>
</file>

<file path=ppt/tags/tag197.xml><?xml version="1.0" encoding="utf-8"?>
<p:tagLst xmlns:p="http://schemas.openxmlformats.org/presentationml/2006/main">
  <p:tag name="AS_UNIQUEID" val="267"/>
</p:tagLst>
</file>

<file path=ppt/tags/tag198.xml><?xml version="1.0" encoding="utf-8"?>
<p:tagLst xmlns:p="http://schemas.openxmlformats.org/presentationml/2006/main">
  <p:tag name="AS_UNIQUEID" val="268"/>
</p:tagLst>
</file>

<file path=ppt/tags/tag199.xml><?xml version="1.0" encoding="utf-8"?>
<p:tagLst xmlns:p="http://schemas.openxmlformats.org/presentationml/2006/main">
  <p:tag name="AS_UNIQUEID" val="269"/>
</p:tagLst>
</file>

<file path=ppt/tags/tag2.xml><?xml version="1.0" encoding="utf-8"?>
<p:tagLst xmlns:p="http://schemas.openxmlformats.org/presentationml/2006/main">
  <p:tag name="AS_UNIQUEID" val="108"/>
</p:tagLst>
</file>

<file path=ppt/tags/tag20.xml><?xml version="1.0" encoding="utf-8"?>
<p:tagLst xmlns:p="http://schemas.openxmlformats.org/presentationml/2006/main">
  <p:tag name="AS_UNIQUEID" val="126"/>
</p:tagLst>
</file>

<file path=ppt/tags/tag200.xml><?xml version="1.0" encoding="utf-8"?>
<p:tagLst xmlns:p="http://schemas.openxmlformats.org/presentationml/2006/main">
  <p:tag name="AS_UNIQUEID" val="270"/>
</p:tagLst>
</file>

<file path=ppt/tags/tag201.xml><?xml version="1.0" encoding="utf-8"?>
<p:tagLst xmlns:p="http://schemas.openxmlformats.org/presentationml/2006/main">
  <p:tag name="AS_UNIQUEID" val="271"/>
</p:tagLst>
</file>

<file path=ppt/tags/tag202.xml><?xml version="1.0" encoding="utf-8"?>
<p:tagLst xmlns:p="http://schemas.openxmlformats.org/presentationml/2006/main">
  <p:tag name="AS_UNIQUEID" val="272"/>
</p:tagLst>
</file>

<file path=ppt/tags/tag203.xml><?xml version="1.0" encoding="utf-8"?>
<p:tagLst xmlns:p="http://schemas.openxmlformats.org/presentationml/2006/main">
  <p:tag name="AS_UNIQUEID" val="273"/>
</p:tagLst>
</file>

<file path=ppt/tags/tag204.xml><?xml version="1.0" encoding="utf-8"?>
<p:tagLst xmlns:p="http://schemas.openxmlformats.org/presentationml/2006/main">
  <p:tag name="AS_UNIQUEID" val="274"/>
</p:tagLst>
</file>

<file path=ppt/tags/tag205.xml><?xml version="1.0" encoding="utf-8"?>
<p:tagLst xmlns:p="http://schemas.openxmlformats.org/presentationml/2006/main">
  <p:tag name="AS_UNIQUEID" val="275"/>
</p:tagLst>
</file>

<file path=ppt/tags/tag206.xml><?xml version="1.0" encoding="utf-8"?>
<p:tagLst xmlns:p="http://schemas.openxmlformats.org/presentationml/2006/main">
  <p:tag name="AS_UNIQUEID" val="276"/>
</p:tagLst>
</file>

<file path=ppt/tags/tag207.xml><?xml version="1.0" encoding="utf-8"?>
<p:tagLst xmlns:p="http://schemas.openxmlformats.org/presentationml/2006/main">
  <p:tag name="AS_UNIQUEID" val="277"/>
</p:tagLst>
</file>

<file path=ppt/tags/tag208.xml><?xml version="1.0" encoding="utf-8"?>
<p:tagLst xmlns:p="http://schemas.openxmlformats.org/presentationml/2006/main">
  <p:tag name="AS_UNIQUEID" val="278"/>
</p:tagLst>
</file>

<file path=ppt/tags/tag209.xml><?xml version="1.0" encoding="utf-8"?>
<p:tagLst xmlns:p="http://schemas.openxmlformats.org/presentationml/2006/main">
  <p:tag name="AS_UNIQUEID" val="279"/>
</p:tagLst>
</file>

<file path=ppt/tags/tag21.xml><?xml version="1.0" encoding="utf-8"?>
<p:tagLst xmlns:p="http://schemas.openxmlformats.org/presentationml/2006/main">
  <p:tag name="AS_UNIQUEID" val="127"/>
</p:tagLst>
</file>

<file path=ppt/tags/tag210.xml><?xml version="1.0" encoding="utf-8"?>
<p:tagLst xmlns:p="http://schemas.openxmlformats.org/presentationml/2006/main">
  <p:tag name="AS_UNIQUEID" val="106"/>
</p:tagLst>
</file>

<file path=ppt/tags/tag211.xml><?xml version="1.0" encoding="utf-8"?>
<p:tagLst xmlns:p="http://schemas.openxmlformats.org/presentationml/2006/main">
  <p:tag name="AS_UNIQUEID" val="280"/>
</p:tagLst>
</file>

<file path=ppt/tags/tag212.xml><?xml version="1.0" encoding="utf-8"?>
<p:tagLst xmlns:p="http://schemas.openxmlformats.org/presentationml/2006/main">
  <p:tag name="AS_UNIQUEID" val="281"/>
</p:tagLst>
</file>

<file path=ppt/tags/tag213.xml><?xml version="1.0" encoding="utf-8"?>
<p:tagLst xmlns:p="http://schemas.openxmlformats.org/presentationml/2006/main">
  <p:tag name="AS_UNIQUEID" val="282"/>
</p:tagLst>
</file>

<file path=ppt/tags/tag214.xml><?xml version="1.0" encoding="utf-8"?>
<p:tagLst xmlns:p="http://schemas.openxmlformats.org/presentationml/2006/main">
  <p:tag name="AS_UNIQUEID" val="283"/>
</p:tagLst>
</file>

<file path=ppt/tags/tag215.xml><?xml version="1.0" encoding="utf-8"?>
<p:tagLst xmlns:p="http://schemas.openxmlformats.org/presentationml/2006/main">
  <p:tag name="AS_UNIQUEID" val="284"/>
</p:tagLst>
</file>

<file path=ppt/tags/tag216.xml><?xml version="1.0" encoding="utf-8"?>
<p:tagLst xmlns:p="http://schemas.openxmlformats.org/presentationml/2006/main">
  <p:tag name="AS_UNIQUEID" val="285"/>
</p:tagLst>
</file>

<file path=ppt/tags/tag217.xml><?xml version="1.0" encoding="utf-8"?>
<p:tagLst xmlns:p="http://schemas.openxmlformats.org/presentationml/2006/main">
  <p:tag name="AS_UNIQUEID" val="286"/>
</p:tagLst>
</file>

<file path=ppt/tags/tag218.xml><?xml version="1.0" encoding="utf-8"?>
<p:tagLst xmlns:p="http://schemas.openxmlformats.org/presentationml/2006/main">
  <p:tag name="AS_UNIQUEID" val="287"/>
</p:tagLst>
</file>

<file path=ppt/tags/tag219.xml><?xml version="1.0" encoding="utf-8"?>
<p:tagLst xmlns:p="http://schemas.openxmlformats.org/presentationml/2006/main">
  <p:tag name="AS_UNIQUEID" val="288"/>
</p:tagLst>
</file>

<file path=ppt/tags/tag22.xml><?xml version="1.0" encoding="utf-8"?>
<p:tagLst xmlns:p="http://schemas.openxmlformats.org/presentationml/2006/main">
  <p:tag name="AS_UNIQUEID" val="128"/>
</p:tagLst>
</file>

<file path=ppt/tags/tag220.xml><?xml version="1.0" encoding="utf-8"?>
<p:tagLst xmlns:p="http://schemas.openxmlformats.org/presentationml/2006/main">
  <p:tag name="AS_UNIQUEID" val="289"/>
</p:tagLst>
</file>

<file path=ppt/tags/tag221.xml><?xml version="1.0" encoding="utf-8"?>
<p:tagLst xmlns:p="http://schemas.openxmlformats.org/presentationml/2006/main">
  <p:tag name="AS_UNIQUEID" val="290"/>
</p:tagLst>
</file>

<file path=ppt/tags/tag222.xml><?xml version="1.0" encoding="utf-8"?>
<p:tagLst xmlns:p="http://schemas.openxmlformats.org/presentationml/2006/main">
  <p:tag name="AS_UNIQUEID" val="291"/>
</p:tagLst>
</file>

<file path=ppt/tags/tag223.xml><?xml version="1.0" encoding="utf-8"?>
<p:tagLst xmlns:p="http://schemas.openxmlformats.org/presentationml/2006/main">
  <p:tag name="AS_UNIQUEID" val="292"/>
</p:tagLst>
</file>

<file path=ppt/tags/tag224.xml><?xml version="1.0" encoding="utf-8"?>
<p:tagLst xmlns:p="http://schemas.openxmlformats.org/presentationml/2006/main">
  <p:tag name="AS_UNIQUEID" val="293"/>
</p:tagLst>
</file>

<file path=ppt/tags/tag225.xml><?xml version="1.0" encoding="utf-8"?>
<p:tagLst xmlns:p="http://schemas.openxmlformats.org/presentationml/2006/main">
  <p:tag name="AS_UNIQUEID" val="294"/>
</p:tagLst>
</file>

<file path=ppt/tags/tag226.xml><?xml version="1.0" encoding="utf-8"?>
<p:tagLst xmlns:p="http://schemas.openxmlformats.org/presentationml/2006/main">
  <p:tag name="AS_UNIQUEID" val="295"/>
</p:tagLst>
</file>

<file path=ppt/tags/tag227.xml><?xml version="1.0" encoding="utf-8"?>
<p:tagLst xmlns:p="http://schemas.openxmlformats.org/presentationml/2006/main">
  <p:tag name="AS_UNIQUEID" val="296"/>
</p:tagLst>
</file>

<file path=ppt/tags/tag228.xml><?xml version="1.0" encoding="utf-8"?>
<p:tagLst xmlns:p="http://schemas.openxmlformats.org/presentationml/2006/main">
  <p:tag name="AS_UNIQUEID" val="297"/>
</p:tagLst>
</file>

<file path=ppt/tags/tag229.xml><?xml version="1.0" encoding="utf-8"?>
<p:tagLst xmlns:p="http://schemas.openxmlformats.org/presentationml/2006/main">
  <p:tag name="AS_UNIQUEID" val="298"/>
</p:tagLst>
</file>

<file path=ppt/tags/tag23.xml><?xml version="1.0" encoding="utf-8"?>
<p:tagLst xmlns:p="http://schemas.openxmlformats.org/presentationml/2006/main">
  <p:tag name="AS_UNIQUEID" val="129"/>
</p:tagLst>
</file>

<file path=ppt/tags/tag230.xml><?xml version="1.0" encoding="utf-8"?>
<p:tagLst xmlns:p="http://schemas.openxmlformats.org/presentationml/2006/main">
  <p:tag name="AS_UNIQUEID" val="299"/>
</p:tagLst>
</file>

<file path=ppt/tags/tag231.xml><?xml version="1.0" encoding="utf-8"?>
<p:tagLst xmlns:p="http://schemas.openxmlformats.org/presentationml/2006/main">
  <p:tag name="AS_UNIQUEID" val="300"/>
</p:tagLst>
</file>

<file path=ppt/tags/tag232.xml><?xml version="1.0" encoding="utf-8"?>
<p:tagLst xmlns:p="http://schemas.openxmlformats.org/presentationml/2006/main">
  <p:tag name="AS_UNIQUEID" val="301"/>
</p:tagLst>
</file>

<file path=ppt/tags/tag233.xml><?xml version="1.0" encoding="utf-8"?>
<p:tagLst xmlns:p="http://schemas.openxmlformats.org/presentationml/2006/main">
  <p:tag name="AS_UNIQUEID" val="302"/>
</p:tagLst>
</file>

<file path=ppt/tags/tag234.xml><?xml version="1.0" encoding="utf-8"?>
<p:tagLst xmlns:p="http://schemas.openxmlformats.org/presentationml/2006/main">
  <p:tag name="AS_UNIQUEID" val="303"/>
</p:tagLst>
</file>

<file path=ppt/tags/tag235.xml><?xml version="1.0" encoding="utf-8"?>
<p:tagLst xmlns:p="http://schemas.openxmlformats.org/presentationml/2006/main">
  <p:tag name="AS_UNIQUEID" val="304"/>
</p:tagLst>
</file>

<file path=ppt/tags/tag236.xml><?xml version="1.0" encoding="utf-8"?>
<p:tagLst xmlns:p="http://schemas.openxmlformats.org/presentationml/2006/main">
  <p:tag name="AS_UNIQUEID" val="305"/>
</p:tagLst>
</file>

<file path=ppt/tags/tag237.xml><?xml version="1.0" encoding="utf-8"?>
<p:tagLst xmlns:p="http://schemas.openxmlformats.org/presentationml/2006/main">
  <p:tag name="AS_UNIQUEID" val="306"/>
</p:tagLst>
</file>

<file path=ppt/tags/tag238.xml><?xml version="1.0" encoding="utf-8"?>
<p:tagLst xmlns:p="http://schemas.openxmlformats.org/presentationml/2006/main">
  <p:tag name="AS_UNIQUEID" val="307"/>
</p:tagLst>
</file>

<file path=ppt/tags/tag239.xml><?xml version="1.0" encoding="utf-8"?>
<p:tagLst xmlns:p="http://schemas.openxmlformats.org/presentationml/2006/main">
  <p:tag name="AS_UNIQUEID" val="308"/>
</p:tagLst>
</file>

<file path=ppt/tags/tag24.xml><?xml version="1.0" encoding="utf-8"?>
<p:tagLst xmlns:p="http://schemas.openxmlformats.org/presentationml/2006/main">
  <p:tag name="AS_UNIQUEID" val="130"/>
</p:tagLst>
</file>

<file path=ppt/tags/tag240.xml><?xml version="1.0" encoding="utf-8"?>
<p:tagLst xmlns:p="http://schemas.openxmlformats.org/presentationml/2006/main">
  <p:tag name="AS_UNIQUEID" val="309"/>
</p:tagLst>
</file>

<file path=ppt/tags/tag241.xml><?xml version="1.0" encoding="utf-8"?>
<p:tagLst xmlns:p="http://schemas.openxmlformats.org/presentationml/2006/main">
  <p:tag name="AS_UNIQUEID" val="310"/>
</p:tagLst>
</file>

<file path=ppt/tags/tag242.xml><?xml version="1.0" encoding="utf-8"?>
<p:tagLst xmlns:p="http://schemas.openxmlformats.org/presentationml/2006/main">
  <p:tag name="AS_UNIQUEID" val="311"/>
</p:tagLst>
</file>

<file path=ppt/tags/tag243.xml><?xml version="1.0" encoding="utf-8"?>
<p:tagLst xmlns:p="http://schemas.openxmlformats.org/presentationml/2006/main">
  <p:tag name="AS_UNIQUEID" val="312"/>
</p:tagLst>
</file>

<file path=ppt/tags/tag244.xml><?xml version="1.0" encoding="utf-8"?>
<p:tagLst xmlns:p="http://schemas.openxmlformats.org/presentationml/2006/main">
  <p:tag name="AS_UNIQUEID" val="313"/>
</p:tagLst>
</file>

<file path=ppt/tags/tag245.xml><?xml version="1.0" encoding="utf-8"?>
<p:tagLst xmlns:p="http://schemas.openxmlformats.org/presentationml/2006/main">
  <p:tag name="AS_UNIQUEID" val="314"/>
</p:tagLst>
</file>

<file path=ppt/tags/tag246.xml><?xml version="1.0" encoding="utf-8"?>
<p:tagLst xmlns:p="http://schemas.openxmlformats.org/presentationml/2006/main">
  <p:tag name="AS_UNIQUEID" val="315"/>
</p:tagLst>
</file>

<file path=ppt/tags/tag247.xml><?xml version="1.0" encoding="utf-8"?>
<p:tagLst xmlns:p="http://schemas.openxmlformats.org/presentationml/2006/main">
  <p:tag name="AS_UNIQUEID" val="316"/>
</p:tagLst>
</file>

<file path=ppt/tags/tag248.xml><?xml version="1.0" encoding="utf-8"?>
<p:tagLst xmlns:p="http://schemas.openxmlformats.org/presentationml/2006/main">
  <p:tag name="AS_UNIQUEID" val="317"/>
</p:tagLst>
</file>

<file path=ppt/tags/tag249.xml><?xml version="1.0" encoding="utf-8"?>
<p:tagLst xmlns:p="http://schemas.openxmlformats.org/presentationml/2006/main">
  <p:tag name="AS_UNIQUEID" val="318"/>
</p:tagLst>
</file>

<file path=ppt/tags/tag25.xml><?xml version="1.0" encoding="utf-8"?>
<p:tagLst xmlns:p="http://schemas.openxmlformats.org/presentationml/2006/main">
  <p:tag name="AS_UNIQUEID" val="131"/>
</p:tagLst>
</file>

<file path=ppt/tags/tag250.xml><?xml version="1.0" encoding="utf-8"?>
<p:tagLst xmlns:p="http://schemas.openxmlformats.org/presentationml/2006/main">
  <p:tag name="AS_UNIQUEID" val="319"/>
</p:tagLst>
</file>

<file path=ppt/tags/tag251.xml><?xml version="1.0" encoding="utf-8"?>
<p:tagLst xmlns:p="http://schemas.openxmlformats.org/presentationml/2006/main">
  <p:tag name="AS_UNIQUEID" val="320"/>
</p:tagLst>
</file>

<file path=ppt/tags/tag252.xml><?xml version="1.0" encoding="utf-8"?>
<p:tagLst xmlns:p="http://schemas.openxmlformats.org/presentationml/2006/main">
  <p:tag name="AS_UNIQUEID" val="321"/>
</p:tagLst>
</file>

<file path=ppt/tags/tag253.xml><?xml version="1.0" encoding="utf-8"?>
<p:tagLst xmlns:p="http://schemas.openxmlformats.org/presentationml/2006/main">
  <p:tag name="AS_UNIQUEID" val="322"/>
</p:tagLst>
</file>

<file path=ppt/tags/tag254.xml><?xml version="1.0" encoding="utf-8"?>
<p:tagLst xmlns:p="http://schemas.openxmlformats.org/presentationml/2006/main">
  <p:tag name="AS_UNIQUEID" val="323"/>
</p:tagLst>
</file>

<file path=ppt/tags/tag255.xml><?xml version="1.0" encoding="utf-8"?>
<p:tagLst xmlns:p="http://schemas.openxmlformats.org/presentationml/2006/main">
  <p:tag name="AS_UNIQUEID" val="324"/>
</p:tagLst>
</file>

<file path=ppt/tags/tag256.xml><?xml version="1.0" encoding="utf-8"?>
<p:tagLst xmlns:p="http://schemas.openxmlformats.org/presentationml/2006/main">
  <p:tag name="AS_UNIQUEID" val="325"/>
</p:tagLst>
</file>

<file path=ppt/tags/tag257.xml><?xml version="1.0" encoding="utf-8"?>
<p:tagLst xmlns:p="http://schemas.openxmlformats.org/presentationml/2006/main">
  <p:tag name="AS_UNIQUEID" val="326"/>
</p:tagLst>
</file>

<file path=ppt/tags/tag258.xml><?xml version="1.0" encoding="utf-8"?>
<p:tagLst xmlns:p="http://schemas.openxmlformats.org/presentationml/2006/main">
  <p:tag name="AS_UNIQUEID" val="327"/>
</p:tagLst>
</file>

<file path=ppt/tags/tag259.xml><?xml version="1.0" encoding="utf-8"?>
<p:tagLst xmlns:p="http://schemas.openxmlformats.org/presentationml/2006/main">
  <p:tag name="AS_UNIQUEID" val="328"/>
</p:tagLst>
</file>

<file path=ppt/tags/tag26.xml><?xml version="1.0" encoding="utf-8"?>
<p:tagLst xmlns:p="http://schemas.openxmlformats.org/presentationml/2006/main">
  <p:tag name="AS_UNIQUEID" val="132"/>
</p:tagLst>
</file>

<file path=ppt/tags/tag260.xml><?xml version="1.0" encoding="utf-8"?>
<p:tagLst xmlns:p="http://schemas.openxmlformats.org/presentationml/2006/main">
  <p:tag name="AS_UNIQUEID" val="329"/>
</p:tagLst>
</file>

<file path=ppt/tags/tag261.xml><?xml version="1.0" encoding="utf-8"?>
<p:tagLst xmlns:p="http://schemas.openxmlformats.org/presentationml/2006/main">
  <p:tag name="AS_UNIQUEID" val="330"/>
</p:tagLst>
</file>

<file path=ppt/tags/tag262.xml><?xml version="1.0" encoding="utf-8"?>
<p:tagLst xmlns:p="http://schemas.openxmlformats.org/presentationml/2006/main">
  <p:tag name="AS_UNIQUEID" val="331"/>
</p:tagLst>
</file>

<file path=ppt/tags/tag263.xml><?xml version="1.0" encoding="utf-8"?>
<p:tagLst xmlns:p="http://schemas.openxmlformats.org/presentationml/2006/main">
  <p:tag name="AS_UNIQUEID" val="332"/>
</p:tagLst>
</file>

<file path=ppt/tags/tag264.xml><?xml version="1.0" encoding="utf-8"?>
<p:tagLst xmlns:p="http://schemas.openxmlformats.org/presentationml/2006/main">
  <p:tag name="AS_UNIQUEID" val="333"/>
</p:tagLst>
</file>

<file path=ppt/tags/tag265.xml><?xml version="1.0" encoding="utf-8"?>
<p:tagLst xmlns:p="http://schemas.openxmlformats.org/presentationml/2006/main">
  <p:tag name="AS_UNIQUEID" val="334"/>
</p:tagLst>
</file>

<file path=ppt/tags/tag266.xml><?xml version="1.0" encoding="utf-8"?>
<p:tagLst xmlns:p="http://schemas.openxmlformats.org/presentationml/2006/main">
  <p:tag name="AS_UNIQUEID" val="335"/>
</p:tagLst>
</file>

<file path=ppt/tags/tag267.xml><?xml version="1.0" encoding="utf-8"?>
<p:tagLst xmlns:p="http://schemas.openxmlformats.org/presentationml/2006/main">
  <p:tag name="AS_UNIQUEID" val="336"/>
</p:tagLst>
</file>

<file path=ppt/tags/tag268.xml><?xml version="1.0" encoding="utf-8"?>
<p:tagLst xmlns:p="http://schemas.openxmlformats.org/presentationml/2006/main">
  <p:tag name="AS_UNIQUEID" val="337"/>
</p:tagLst>
</file>

<file path=ppt/tags/tag269.xml><?xml version="1.0" encoding="utf-8"?>
<p:tagLst xmlns:p="http://schemas.openxmlformats.org/presentationml/2006/main">
  <p:tag name="AS_UNIQUEID" val="338"/>
</p:tagLst>
</file>

<file path=ppt/tags/tag27.xml><?xml version="1.0" encoding="utf-8"?>
<p:tagLst xmlns:p="http://schemas.openxmlformats.org/presentationml/2006/main">
  <p:tag name="AS_UNIQUEID" val="133"/>
</p:tagLst>
</file>

<file path=ppt/tags/tag270.xml><?xml version="1.0" encoding="utf-8"?>
<p:tagLst xmlns:p="http://schemas.openxmlformats.org/presentationml/2006/main">
  <p:tag name="AS_UNIQUEID" val="339"/>
</p:tagLst>
</file>

<file path=ppt/tags/tag271.xml><?xml version="1.0" encoding="utf-8"?>
<p:tagLst xmlns:p="http://schemas.openxmlformats.org/presentationml/2006/main">
  <p:tag name="AS_UNIQUEID" val="340"/>
</p:tagLst>
</file>

<file path=ppt/tags/tag272.xml><?xml version="1.0" encoding="utf-8"?>
<p:tagLst xmlns:p="http://schemas.openxmlformats.org/presentationml/2006/main">
  <p:tag name="AS_UNIQUEID" val="341"/>
</p:tagLst>
</file>

<file path=ppt/tags/tag273.xml><?xml version="1.0" encoding="utf-8"?>
<p:tagLst xmlns:p="http://schemas.openxmlformats.org/presentationml/2006/main">
  <p:tag name="AS_UNIQUEID" val="342"/>
</p:tagLst>
</file>

<file path=ppt/tags/tag274.xml><?xml version="1.0" encoding="utf-8"?>
<p:tagLst xmlns:p="http://schemas.openxmlformats.org/presentationml/2006/main">
  <p:tag name="AS_OS" val="Unix 3.10 unknown"/>
  <p:tag name="AS_RELEASE_DATE" val="2020.11.30"/>
  <p:tag name="AS_TITLE" val="Aspose.Slides for Java"/>
  <p:tag name="AS_VERSION" val="20.11"/>
</p:tagLst>
</file>

<file path=ppt/tags/tag28.xml><?xml version="1.0" encoding="utf-8"?>
<p:tagLst xmlns:p="http://schemas.openxmlformats.org/presentationml/2006/main">
  <p:tag name="AS_UNIQUEID" val="134"/>
</p:tagLst>
</file>

<file path=ppt/tags/tag29.xml><?xml version="1.0" encoding="utf-8"?>
<p:tagLst xmlns:p="http://schemas.openxmlformats.org/presentationml/2006/main">
  <p:tag name="AS_UNIQUEID" val="135"/>
</p:tagLst>
</file>

<file path=ppt/tags/tag3.xml><?xml version="1.0" encoding="utf-8"?>
<p:tagLst xmlns:p="http://schemas.openxmlformats.org/presentationml/2006/main">
  <p:tag name="AS_UNIQUEID" val="109"/>
</p:tagLst>
</file>

<file path=ppt/tags/tag30.xml><?xml version="1.0" encoding="utf-8"?>
<p:tagLst xmlns:p="http://schemas.openxmlformats.org/presentationml/2006/main">
  <p:tag name="AS_UNIQUEID" val="136"/>
</p:tagLst>
</file>

<file path=ppt/tags/tag31.xml><?xml version="1.0" encoding="utf-8"?>
<p:tagLst xmlns:p="http://schemas.openxmlformats.org/presentationml/2006/main">
  <p:tag name="AS_UNIQUEID" val="137"/>
</p:tagLst>
</file>

<file path=ppt/tags/tag32.xml><?xml version="1.0" encoding="utf-8"?>
<p:tagLst xmlns:p="http://schemas.openxmlformats.org/presentationml/2006/main">
  <p:tag name="AS_UNIQUEID" val="138"/>
</p:tagLst>
</file>

<file path=ppt/tags/tag33.xml><?xml version="1.0" encoding="utf-8"?>
<p:tagLst xmlns:p="http://schemas.openxmlformats.org/presentationml/2006/main">
  <p:tag name="AS_UNIQUEID" val="139"/>
</p:tagLst>
</file>

<file path=ppt/tags/tag34.xml><?xml version="1.0" encoding="utf-8"?>
<p:tagLst xmlns:p="http://schemas.openxmlformats.org/presentationml/2006/main">
  <p:tag name="AS_UNIQUEID" val="140"/>
</p:tagLst>
</file>

<file path=ppt/tags/tag35.xml><?xml version="1.0" encoding="utf-8"?>
<p:tagLst xmlns:p="http://schemas.openxmlformats.org/presentationml/2006/main">
  <p:tag name="AS_UNIQUEID" val="141"/>
</p:tagLst>
</file>

<file path=ppt/tags/tag36.xml><?xml version="1.0" encoding="utf-8"?>
<p:tagLst xmlns:p="http://schemas.openxmlformats.org/presentationml/2006/main">
  <p:tag name="AS_UNIQUEID" val="142"/>
</p:tagLst>
</file>

<file path=ppt/tags/tag37.xml><?xml version="1.0" encoding="utf-8"?>
<p:tagLst xmlns:p="http://schemas.openxmlformats.org/presentationml/2006/main">
  <p:tag name="AS_UNIQUEID" val="143"/>
</p:tagLst>
</file>

<file path=ppt/tags/tag38.xml><?xml version="1.0" encoding="utf-8"?>
<p:tagLst xmlns:p="http://schemas.openxmlformats.org/presentationml/2006/main">
  <p:tag name="AS_UNIQUEID" val="144"/>
</p:tagLst>
</file>

<file path=ppt/tags/tag39.xml><?xml version="1.0" encoding="utf-8"?>
<p:tagLst xmlns:p="http://schemas.openxmlformats.org/presentationml/2006/main">
  <p:tag name="AS_UNIQUEID" val="145"/>
</p:tagLst>
</file>

<file path=ppt/tags/tag4.xml><?xml version="1.0" encoding="utf-8"?>
<p:tagLst xmlns:p="http://schemas.openxmlformats.org/presentationml/2006/main">
  <p:tag name="AS_UNIQUEID" val="110"/>
</p:tagLst>
</file>

<file path=ppt/tags/tag40.xml><?xml version="1.0" encoding="utf-8"?>
<p:tagLst xmlns:p="http://schemas.openxmlformats.org/presentationml/2006/main">
  <p:tag name="AS_UNIQUEID" val="146"/>
</p:tagLst>
</file>

<file path=ppt/tags/tag41.xml><?xml version="1.0" encoding="utf-8"?>
<p:tagLst xmlns:p="http://schemas.openxmlformats.org/presentationml/2006/main">
  <p:tag name="AS_UNIQUEID" val="147"/>
</p:tagLst>
</file>

<file path=ppt/tags/tag42.xml><?xml version="1.0" encoding="utf-8"?>
<p:tagLst xmlns:p="http://schemas.openxmlformats.org/presentationml/2006/main">
  <p:tag name="AS_UNIQUEID" val="148"/>
</p:tagLst>
</file>

<file path=ppt/tags/tag43.xml><?xml version="1.0" encoding="utf-8"?>
<p:tagLst xmlns:p="http://schemas.openxmlformats.org/presentationml/2006/main">
  <p:tag name="AS_UNIQUEID" val="149"/>
</p:tagLst>
</file>

<file path=ppt/tags/tag44.xml><?xml version="1.0" encoding="utf-8"?>
<p:tagLst xmlns:p="http://schemas.openxmlformats.org/presentationml/2006/main">
  <p:tag name="AS_UNIQUEID" val="150"/>
</p:tagLst>
</file>

<file path=ppt/tags/tag45.xml><?xml version="1.0" encoding="utf-8"?>
<p:tagLst xmlns:p="http://schemas.openxmlformats.org/presentationml/2006/main">
  <p:tag name="AS_UNIQUEID" val="151"/>
</p:tagLst>
</file>

<file path=ppt/tags/tag46.xml><?xml version="1.0" encoding="utf-8"?>
<p:tagLst xmlns:p="http://schemas.openxmlformats.org/presentationml/2006/main">
  <p:tag name="AS_UNIQUEID" val="152"/>
</p:tagLst>
</file>

<file path=ppt/tags/tag47.xml><?xml version="1.0" encoding="utf-8"?>
<p:tagLst xmlns:p="http://schemas.openxmlformats.org/presentationml/2006/main">
  <p:tag name="AS_UNIQUEID" val="153"/>
</p:tagLst>
</file>

<file path=ppt/tags/tag48.xml><?xml version="1.0" encoding="utf-8"?>
<p:tagLst xmlns:p="http://schemas.openxmlformats.org/presentationml/2006/main">
  <p:tag name="AS_UNIQUEID" val="154"/>
</p:tagLst>
</file>

<file path=ppt/tags/tag49.xml><?xml version="1.0" encoding="utf-8"?>
<p:tagLst xmlns:p="http://schemas.openxmlformats.org/presentationml/2006/main">
  <p:tag name="AS_UNIQUEID" val="155"/>
</p:tagLst>
</file>

<file path=ppt/tags/tag5.xml><?xml version="1.0" encoding="utf-8"?>
<p:tagLst xmlns:p="http://schemas.openxmlformats.org/presentationml/2006/main">
  <p:tag name="AS_UNIQUEID" val="111"/>
</p:tagLst>
</file>

<file path=ppt/tags/tag50.xml><?xml version="1.0" encoding="utf-8"?>
<p:tagLst xmlns:p="http://schemas.openxmlformats.org/presentationml/2006/main">
  <p:tag name="AS_UNIQUEID" val="156"/>
</p:tagLst>
</file>

<file path=ppt/tags/tag51.xml><?xml version="1.0" encoding="utf-8"?>
<p:tagLst xmlns:p="http://schemas.openxmlformats.org/presentationml/2006/main">
  <p:tag name="AS_UNIQUEID" val="157"/>
</p:tagLst>
</file>

<file path=ppt/tags/tag52.xml><?xml version="1.0" encoding="utf-8"?>
<p:tagLst xmlns:p="http://schemas.openxmlformats.org/presentationml/2006/main">
  <p:tag name="AS_UNIQUEID" val="158"/>
</p:tagLst>
</file>

<file path=ppt/tags/tag53.xml><?xml version="1.0" encoding="utf-8"?>
<p:tagLst xmlns:p="http://schemas.openxmlformats.org/presentationml/2006/main">
  <p:tag name="AS_UNIQUEID" val="159"/>
</p:tagLst>
</file>

<file path=ppt/tags/tag54.xml><?xml version="1.0" encoding="utf-8"?>
<p:tagLst xmlns:p="http://schemas.openxmlformats.org/presentationml/2006/main">
  <p:tag name="AS_UNIQUEID" val="160"/>
</p:tagLst>
</file>

<file path=ppt/tags/tag55.xml><?xml version="1.0" encoding="utf-8"?>
<p:tagLst xmlns:p="http://schemas.openxmlformats.org/presentationml/2006/main">
  <p:tag name="AS_UNIQUEID" val="161"/>
</p:tagLst>
</file>

<file path=ppt/tags/tag56.xml><?xml version="1.0" encoding="utf-8"?>
<p:tagLst xmlns:p="http://schemas.openxmlformats.org/presentationml/2006/main">
  <p:tag name="AS_UNIQUEID" val="162"/>
</p:tagLst>
</file>

<file path=ppt/tags/tag57.xml><?xml version="1.0" encoding="utf-8"?>
<p:tagLst xmlns:p="http://schemas.openxmlformats.org/presentationml/2006/main">
  <p:tag name="AS_UNIQUEID" val="163"/>
</p:tagLst>
</file>

<file path=ppt/tags/tag58.xml><?xml version="1.0" encoding="utf-8"?>
<p:tagLst xmlns:p="http://schemas.openxmlformats.org/presentationml/2006/main">
  <p:tag name="AS_UNIQUEID" val="164"/>
</p:tagLst>
</file>

<file path=ppt/tags/tag59.xml><?xml version="1.0" encoding="utf-8"?>
<p:tagLst xmlns:p="http://schemas.openxmlformats.org/presentationml/2006/main">
  <p:tag name="AS_UNIQUEID" val="165"/>
</p:tagLst>
</file>

<file path=ppt/tags/tag6.xml><?xml version="1.0" encoding="utf-8"?>
<p:tagLst xmlns:p="http://schemas.openxmlformats.org/presentationml/2006/main">
  <p:tag name="AS_UNIQUEID" val="112"/>
</p:tagLst>
</file>

<file path=ppt/tags/tag60.xml><?xml version="1.0" encoding="utf-8"?>
<p:tagLst xmlns:p="http://schemas.openxmlformats.org/presentationml/2006/main">
  <p:tag name="AS_UNIQUEID" val="166"/>
</p:tagLst>
</file>

<file path=ppt/tags/tag61.xml><?xml version="1.0" encoding="utf-8"?>
<p:tagLst xmlns:p="http://schemas.openxmlformats.org/presentationml/2006/main">
  <p:tag name="AS_UNIQUEID" val="167"/>
</p:tagLst>
</file>

<file path=ppt/tags/tag62.xml><?xml version="1.0" encoding="utf-8"?>
<p:tagLst xmlns:p="http://schemas.openxmlformats.org/presentationml/2006/main">
  <p:tag name="AS_UNIQUEID" val="168"/>
</p:tagLst>
</file>

<file path=ppt/tags/tag63.xml><?xml version="1.0" encoding="utf-8"?>
<p:tagLst xmlns:p="http://schemas.openxmlformats.org/presentationml/2006/main">
  <p:tag name="AS_UNIQUEID" val="169"/>
</p:tagLst>
</file>

<file path=ppt/tags/tag64.xml><?xml version="1.0" encoding="utf-8"?>
<p:tagLst xmlns:p="http://schemas.openxmlformats.org/presentationml/2006/main">
  <p:tag name="AS_UNIQUEID" val="170"/>
</p:tagLst>
</file>

<file path=ppt/tags/tag65.xml><?xml version="1.0" encoding="utf-8"?>
<p:tagLst xmlns:p="http://schemas.openxmlformats.org/presentationml/2006/main">
  <p:tag name="AS_UNIQUEID" val="171"/>
</p:tagLst>
</file>

<file path=ppt/tags/tag66.xml><?xml version="1.0" encoding="utf-8"?>
<p:tagLst xmlns:p="http://schemas.openxmlformats.org/presentationml/2006/main">
  <p:tag name="AS_UNIQUEID" val="172"/>
</p:tagLst>
</file>

<file path=ppt/tags/tag67.xml><?xml version="1.0" encoding="utf-8"?>
<p:tagLst xmlns:p="http://schemas.openxmlformats.org/presentationml/2006/main">
  <p:tag name="AS_UNIQUEID" val="173"/>
</p:tagLst>
</file>

<file path=ppt/tags/tag68.xml><?xml version="1.0" encoding="utf-8"?>
<p:tagLst xmlns:p="http://schemas.openxmlformats.org/presentationml/2006/main">
  <p:tag name="AS_UNIQUEID" val="174"/>
</p:tagLst>
</file>

<file path=ppt/tags/tag69.xml><?xml version="1.0" encoding="utf-8"?>
<p:tagLst xmlns:p="http://schemas.openxmlformats.org/presentationml/2006/main">
  <p:tag name="AS_UNIQUEID" val="175"/>
</p:tagLst>
</file>

<file path=ppt/tags/tag7.xml><?xml version="1.0" encoding="utf-8"?>
<p:tagLst xmlns:p="http://schemas.openxmlformats.org/presentationml/2006/main">
  <p:tag name="AS_UNIQUEID" val="113"/>
</p:tagLst>
</file>

<file path=ppt/tags/tag70.xml><?xml version="1.0" encoding="utf-8"?>
<p:tagLst xmlns:p="http://schemas.openxmlformats.org/presentationml/2006/main">
  <p:tag name="AS_UNIQUEID" val="176"/>
</p:tagLst>
</file>

<file path=ppt/tags/tag71.xml><?xml version="1.0" encoding="utf-8"?>
<p:tagLst xmlns:p="http://schemas.openxmlformats.org/presentationml/2006/main">
  <p:tag name="AS_UNIQUEID" val="177"/>
</p:tagLst>
</file>

<file path=ppt/tags/tag72.xml><?xml version="1.0" encoding="utf-8"?>
<p:tagLst xmlns:p="http://schemas.openxmlformats.org/presentationml/2006/main">
  <p:tag name="ISLIDE.ICON" val="#405095;#407180;"/>
</p:tagLst>
</file>

<file path=ppt/tags/tag73.xml><?xml version="1.0" encoding="utf-8"?>
<p:tagLst xmlns:p="http://schemas.openxmlformats.org/presentationml/2006/main">
  <p:tag name="AS_UNIQUEID" val="178"/>
</p:tagLst>
</file>

<file path=ppt/tags/tag74.xml><?xml version="1.0" encoding="utf-8"?>
<p:tagLst xmlns:p="http://schemas.openxmlformats.org/presentationml/2006/main">
  <p:tag name="AS_UNIQUEID" val="179"/>
</p:tagLst>
</file>

<file path=ppt/tags/tag75.xml><?xml version="1.0" encoding="utf-8"?>
<p:tagLst xmlns:p="http://schemas.openxmlformats.org/presentationml/2006/main">
  <p:tag name="AS_UNIQUEID" val="180"/>
</p:tagLst>
</file>

<file path=ppt/tags/tag76.xml><?xml version="1.0" encoding="utf-8"?>
<p:tagLst xmlns:p="http://schemas.openxmlformats.org/presentationml/2006/main">
  <p:tag name="AS_UNIQUEID" val="181"/>
</p:tagLst>
</file>

<file path=ppt/tags/tag77.xml><?xml version="1.0" encoding="utf-8"?>
<p:tagLst xmlns:p="http://schemas.openxmlformats.org/presentationml/2006/main">
  <p:tag name="AS_UNIQUEID" val="182"/>
</p:tagLst>
</file>

<file path=ppt/tags/tag78.xml><?xml version="1.0" encoding="utf-8"?>
<p:tagLst xmlns:p="http://schemas.openxmlformats.org/presentationml/2006/main">
  <p:tag name="AS_UNIQUEID" val="183"/>
</p:tagLst>
</file>

<file path=ppt/tags/tag79.xml><?xml version="1.0" encoding="utf-8"?>
<p:tagLst xmlns:p="http://schemas.openxmlformats.org/presentationml/2006/main">
  <p:tag name="AS_UNIQUEID" val="184"/>
</p:tagLst>
</file>

<file path=ppt/tags/tag8.xml><?xml version="1.0" encoding="utf-8"?>
<p:tagLst xmlns:p="http://schemas.openxmlformats.org/presentationml/2006/main">
  <p:tag name="AS_UNIQUEID" val="114"/>
</p:tagLst>
</file>

<file path=ppt/tags/tag80.xml><?xml version="1.0" encoding="utf-8"?>
<p:tagLst xmlns:p="http://schemas.openxmlformats.org/presentationml/2006/main">
  <p:tag name="AS_UNIQUEID" val="14"/>
</p:tagLst>
</file>

<file path=ppt/tags/tag81.xml><?xml version="1.0" encoding="utf-8"?>
<p:tagLst xmlns:p="http://schemas.openxmlformats.org/presentationml/2006/main">
  <p:tag name="AS_UNIQUEID" val="185"/>
</p:tagLst>
</file>

<file path=ppt/tags/tag82.xml><?xml version="1.0" encoding="utf-8"?>
<p:tagLst xmlns:p="http://schemas.openxmlformats.org/presentationml/2006/main">
  <p:tag name="AS_UNIQUEID" val="186"/>
</p:tagLst>
</file>

<file path=ppt/tags/tag83.xml><?xml version="1.0" encoding="utf-8"?>
<p:tagLst xmlns:p="http://schemas.openxmlformats.org/presentationml/2006/main">
  <p:tag name="AS_UNIQUEID" val="187"/>
</p:tagLst>
</file>

<file path=ppt/tags/tag84.xml><?xml version="1.0" encoding="utf-8"?>
<p:tagLst xmlns:p="http://schemas.openxmlformats.org/presentationml/2006/main">
  <p:tag name="AS_UNIQUEID" val="188"/>
</p:tagLst>
</file>

<file path=ppt/tags/tag85.xml><?xml version="1.0" encoding="utf-8"?>
<p:tagLst xmlns:p="http://schemas.openxmlformats.org/presentationml/2006/main">
  <p:tag name="AS_UNIQUEID" val="189"/>
</p:tagLst>
</file>

<file path=ppt/tags/tag86.xml><?xml version="1.0" encoding="utf-8"?>
<p:tagLst xmlns:p="http://schemas.openxmlformats.org/presentationml/2006/main">
  <p:tag name="AS_UNIQUEID" val="190"/>
</p:tagLst>
</file>

<file path=ppt/tags/tag87.xml><?xml version="1.0" encoding="utf-8"?>
<p:tagLst xmlns:p="http://schemas.openxmlformats.org/presentationml/2006/main">
  <p:tag name="AS_UNIQUEID" val="191"/>
</p:tagLst>
</file>

<file path=ppt/tags/tag88.xml><?xml version="1.0" encoding="utf-8"?>
<p:tagLst xmlns:p="http://schemas.openxmlformats.org/presentationml/2006/main">
  <p:tag name="AS_UNIQUEID" val="192"/>
</p:tagLst>
</file>

<file path=ppt/tags/tag89.xml><?xml version="1.0" encoding="utf-8"?>
<p:tagLst xmlns:p="http://schemas.openxmlformats.org/presentationml/2006/main">
  <p:tag name="AS_UNIQUEID" val="193"/>
</p:tagLst>
</file>

<file path=ppt/tags/tag9.xml><?xml version="1.0" encoding="utf-8"?>
<p:tagLst xmlns:p="http://schemas.openxmlformats.org/presentationml/2006/main">
  <p:tag name="AS_UNIQUEID" val="115"/>
</p:tagLst>
</file>

<file path=ppt/tags/tag90.xml><?xml version="1.0" encoding="utf-8"?>
<p:tagLst xmlns:p="http://schemas.openxmlformats.org/presentationml/2006/main">
  <p:tag name="AS_UNIQUEID" val="50"/>
</p:tagLst>
</file>

<file path=ppt/tags/tag91.xml><?xml version="1.0" encoding="utf-8"?>
<p:tagLst xmlns:p="http://schemas.openxmlformats.org/presentationml/2006/main">
  <p:tag name="AS_UNIQUEID" val="51"/>
</p:tagLst>
</file>

<file path=ppt/tags/tag92.xml><?xml version="1.0" encoding="utf-8"?>
<p:tagLst xmlns:p="http://schemas.openxmlformats.org/presentationml/2006/main">
  <p:tag name="AS_UNIQUEID" val="194"/>
</p:tagLst>
</file>

<file path=ppt/tags/tag93.xml><?xml version="1.0" encoding="utf-8"?>
<p:tagLst xmlns:p="http://schemas.openxmlformats.org/presentationml/2006/main">
  <p:tag name="AS_UNIQUEID" val="195"/>
</p:tagLst>
</file>

<file path=ppt/tags/tag94.xml><?xml version="1.0" encoding="utf-8"?>
<p:tagLst xmlns:p="http://schemas.openxmlformats.org/presentationml/2006/main">
  <p:tag name="AS_UNIQUEID" val="196"/>
</p:tagLst>
</file>

<file path=ppt/tags/tag95.xml><?xml version="1.0" encoding="utf-8"?>
<p:tagLst xmlns:p="http://schemas.openxmlformats.org/presentationml/2006/main">
  <p:tag name="AS_UNIQUEID" val="22"/>
</p:tagLst>
</file>

<file path=ppt/tags/tag96.xml><?xml version="1.0" encoding="utf-8"?>
<p:tagLst xmlns:p="http://schemas.openxmlformats.org/presentationml/2006/main">
  <p:tag name="AS_UNIQUEID" val="27"/>
</p:tagLst>
</file>

<file path=ppt/tags/tag97.xml><?xml version="1.0" encoding="utf-8"?>
<p:tagLst xmlns:p="http://schemas.openxmlformats.org/presentationml/2006/main">
  <p:tag name="AS_UNIQUEID" val="32"/>
</p:tagLst>
</file>

<file path=ppt/tags/tag98.xml><?xml version="1.0" encoding="utf-8"?>
<p:tagLst xmlns:p="http://schemas.openxmlformats.org/presentationml/2006/main">
  <p:tag name="AS_UNIQUEID" val="197"/>
</p:tagLst>
</file>

<file path=ppt/tags/tag99.xml><?xml version="1.0" encoding="utf-8"?>
<p:tagLst xmlns:p="http://schemas.openxmlformats.org/presentationml/2006/main">
  <p:tag name="AS_UNIQUEID" val="19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191</Paragraphs>
  <Slides>45</Slides>
  <Notes>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45</vt:i4>
      </vt:variant>
    </vt:vector>
  </HeadingPairs>
  <TitlesOfParts>
    <vt:vector baseType="lpstr" size="57">
      <vt:lpstr>Arial</vt:lpstr>
      <vt:lpstr>等线 Light</vt:lpstr>
      <vt:lpstr>等线</vt:lpstr>
      <vt:lpstr>楷体</vt:lpstr>
      <vt:lpstr>Wingdings</vt:lpstr>
      <vt:lpstr>微软雅黑</vt:lpstr>
      <vt:lpstr>Microsoft YaHei</vt:lpstr>
      <vt:lpstr>仿宋</vt:lpstr>
      <vt:lpstr>黑体</vt:lpstr>
      <vt:lpstr>Microsoft Yahei</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2021-08-06T18:39:37.794</cp:lastPrinted>
  <dcterms:created xsi:type="dcterms:W3CDTF">2021-08-06T18:39:37Z</dcterms:created>
  <dcterms:modified xsi:type="dcterms:W3CDTF">2021-08-06T10:39:40Z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