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62" r:id="rId3"/>
    <p:sldId id="266" r:id="rId4"/>
    <p:sldId id="282" r:id="rId5"/>
    <p:sldId id="265" r:id="rId6"/>
    <p:sldId id="274" r:id="rId7"/>
    <p:sldId id="275" r:id="rId8"/>
    <p:sldId id="276" r:id="rId9"/>
    <p:sldId id="277" r:id="rId10"/>
    <p:sldId id="278" r:id="rId11"/>
    <p:sldId id="284" r:id="rId12"/>
    <p:sldId id="283" r:id="rId13"/>
    <p:sldId id="269" r:id="rId14"/>
    <p:sldId id="273" r:id="rId15"/>
    <p:sldId id="264" r:id="rId16"/>
    <p:sldId id="285" r:id="rId17"/>
    <p:sldId id="286" r:id="rId18"/>
    <p:sldId id="287" r:id="rId19"/>
    <p:sldId id="289" r:id="rId20"/>
    <p:sldId id="288" r:id="rId21"/>
    <p:sldId id="290" r:id="rId22"/>
    <p:sldId id="291" r:id="rId23"/>
    <p:sldId id="292" r:id="rId24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汉鼎繁古印" panose="02010600030101010101" pitchFamily="1" charset="-122"/>
      <p:regular r:id="rId30"/>
    </p:embeddedFont>
    <p:embeddedFont>
      <p:font typeface="汉鼎繁淡古" panose="02010600030101010101" pitchFamily="1" charset="-122"/>
      <p:regular r:id="rId31"/>
    </p:embeddedFont>
    <p:embeddedFont>
      <p:font typeface="创艺繁隶书" panose="02010600030101010101" pitchFamily="2" charset="-122"/>
      <p:regular r:id="rId32"/>
    </p:embeddedFont>
    <p:embeddedFont>
      <p:font typeface="华文行楷" panose="02010800040101010101" pitchFamily="2" charset="-122"/>
      <p:regular r:id="rId33"/>
    </p:embeddedFont>
    <p:embeddedFont>
      <p:font typeface="楷体_GB2312" panose="02010609030101010101" pitchFamily="49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华文行楷" panose="02010800040101010101"/>
      <p:regular r:id="rId36"/>
    </p:embeddedFont>
    <p:embeddedFont>
      <p:font typeface="华文行楷" panose="02010800040101010101" charset="0"/>
      <p:regular r:id="rId37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FF"/>
    <a:srgbClr val="0033CC"/>
    <a:srgbClr val="EAEAEA"/>
    <a:srgbClr val="0000FF"/>
    <a:srgbClr val="99FF66"/>
    <a:srgbClr val="9966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3"/>
    <p:restoredTop sz="94660"/>
  </p:normalViewPr>
  <p:slideViewPr>
    <p:cSldViewPr showGuides="1">
      <p:cViewPr varScale="1">
        <p:scale>
          <a:sx n="91" d="100"/>
          <a:sy n="91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2" name="幻灯片图像占位符 2051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  <p:sndAc>
      <p:stSnd>
        <p:snd r:embed="rId12" name="chimes.wav"/>
      </p:stSnd>
    </p:sndAc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华文行楷" panose="0201080004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5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6.xml"/><Relationship Id="rId3" Type="http://schemas.openxmlformats.org/officeDocument/2006/relationships/slide" Target="slide15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18.xml"/><Relationship Id="rId4" Type="http://schemas.openxmlformats.org/officeDocument/2006/relationships/slide" Target="slide20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609600" y="692150"/>
            <a:ext cx="8534400" cy="5761038"/>
            <a:chOff x="0" y="0"/>
            <a:chExt cx="5376" cy="3648"/>
          </a:xfrm>
        </p:grpSpPr>
        <p:sp>
          <p:nvSpPr>
            <p:cNvPr id="3075" name="矩形 3074" descr="羊皮纸"/>
            <p:cNvSpPr/>
            <p:nvPr/>
          </p:nvSpPr>
          <p:spPr>
            <a:xfrm>
              <a:off x="0" y="384"/>
              <a:ext cx="4992" cy="2880"/>
            </a:xfrm>
            <a:prstGeom prst="rect">
              <a:avLst/>
            </a:prstGeom>
            <a:blipFill rotWithShape="0">
              <a:blip r:embed="rId2"/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076" name="组合 3075"/>
            <p:cNvGrpSpPr/>
            <p:nvPr/>
          </p:nvGrpSpPr>
          <p:grpSpPr>
            <a:xfrm>
              <a:off x="4992" y="0"/>
              <a:ext cx="384" cy="3648"/>
              <a:chOff x="0" y="0"/>
              <a:chExt cx="384" cy="3648"/>
            </a:xfrm>
          </p:grpSpPr>
          <p:sp>
            <p:nvSpPr>
              <p:cNvPr id="3077" name="矩形 3076"/>
              <p:cNvSpPr/>
              <p:nvPr/>
            </p:nvSpPr>
            <p:spPr>
              <a:xfrm>
                <a:off x="0" y="288"/>
                <a:ext cx="384" cy="3072"/>
              </a:xfrm>
              <a:prstGeom prst="rect">
                <a:avLst/>
              </a:prstGeom>
              <a:gradFill rotWithShape="0">
                <a:gsLst>
                  <a:gs pos="0">
                    <a:srgbClr val="FFFFCC">
                      <a:gamma/>
                      <a:shade val="46275"/>
                      <a:invGamma/>
                    </a:srgbClr>
                  </a:gs>
                  <a:gs pos="50000">
                    <a:srgbClr val="FFFFCC"/>
                  </a:gs>
                  <a:gs pos="100000">
                    <a:srgbClr val="FFFFCC">
                      <a:gamma/>
                      <a:shade val="46275"/>
                      <a:invGamma/>
                    </a:srgbClr>
                  </a:gs>
                </a:gsLst>
                <a:lin ang="0" scaled="1"/>
                <a:tileRect/>
              </a:gra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8" name="矩形 3077"/>
              <p:cNvSpPr/>
              <p:nvPr/>
            </p:nvSpPr>
            <p:spPr>
              <a:xfrm>
                <a:off x="96" y="0"/>
                <a:ext cx="192" cy="288"/>
              </a:xfrm>
              <a:prstGeom prst="rect">
                <a:avLst/>
              </a:prstGeom>
              <a:gradFill rotWithShape="0">
                <a:gsLst>
                  <a:gs pos="0">
                    <a:srgbClr val="996633">
                      <a:gamma/>
                      <a:shade val="26275"/>
                      <a:invGamma/>
                    </a:srgbClr>
                  </a:gs>
                  <a:gs pos="50000">
                    <a:srgbClr val="996633"/>
                  </a:gs>
                  <a:gs pos="100000">
                    <a:srgbClr val="996633">
                      <a:gamma/>
                      <a:shade val="26275"/>
                      <a:invGamma/>
                    </a:srgbClr>
                  </a:gs>
                </a:gsLst>
                <a:lin ang="0" scaled="1"/>
                <a:tileRect/>
              </a:gra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9" name="矩形 3078"/>
              <p:cNvSpPr/>
              <p:nvPr/>
            </p:nvSpPr>
            <p:spPr>
              <a:xfrm>
                <a:off x="96" y="3360"/>
                <a:ext cx="192" cy="288"/>
              </a:xfrm>
              <a:prstGeom prst="rect">
                <a:avLst/>
              </a:prstGeom>
              <a:gradFill rotWithShape="0">
                <a:gsLst>
                  <a:gs pos="0">
                    <a:srgbClr val="996633">
                      <a:gamma/>
                      <a:shade val="26275"/>
                      <a:invGamma/>
                    </a:srgbClr>
                  </a:gs>
                  <a:gs pos="50000">
                    <a:srgbClr val="996633"/>
                  </a:gs>
                  <a:gs pos="100000">
                    <a:srgbClr val="996633">
                      <a:gamma/>
                      <a:shade val="26275"/>
                      <a:invGamma/>
                    </a:srgbClr>
                  </a:gs>
                </a:gsLst>
                <a:lin ang="0" scaled="1"/>
                <a:tileRect/>
              </a:gra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080" name="文本框 3079">
            <a:hlinkClick r:id="" action="ppaction://hlinkshowjump?jump=nextslide"/>
          </p:cNvPr>
          <p:cNvSpPr txBox="1"/>
          <p:nvPr/>
        </p:nvSpPr>
        <p:spPr>
          <a:xfrm>
            <a:off x="3297238" y="1628775"/>
            <a:ext cx="973137" cy="3962400"/>
          </a:xfrm>
          <a:prstGeom prst="rect">
            <a:avLst/>
          </a:prstGeom>
          <a:noFill/>
          <a:ln w="57150" cap="flat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r>
              <a:rPr lang="zh-CN" altLang="en-US" sz="4800" b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  壕  吏</a:t>
            </a:r>
            <a:endParaRPr lang="zh-CN" altLang="en-US" sz="4800" b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文本框 3080">
            <a:hlinkClick r:id="rId3" action="ppaction://hlinksldjump"/>
          </p:cNvPr>
          <p:cNvSpPr txBox="1"/>
          <p:nvPr/>
        </p:nvSpPr>
        <p:spPr>
          <a:xfrm>
            <a:off x="3632200" y="4703763"/>
            <a:ext cx="496888" cy="57785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algn="ctr"/>
            <a:r>
              <a:rPr lang="zh-CN" altLang="en-US" sz="1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汉鼎繁古印" panose="02010600030101010101" pitchFamily="1" charset="-122"/>
              </a:rPr>
              <a:t>杜甫</a:t>
            </a:r>
            <a:endParaRPr lang="zh-CN" altLang="en-US" sz="1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汉鼎繁古印" panose="02010600030101010101" pitchFamily="1" charset="-122"/>
            </a:endParaRPr>
          </a:p>
        </p:txBody>
      </p:sp>
      <p:grpSp>
        <p:nvGrpSpPr>
          <p:cNvPr id="3082" name="组合 3081"/>
          <p:cNvGrpSpPr/>
          <p:nvPr/>
        </p:nvGrpSpPr>
        <p:grpSpPr>
          <a:xfrm>
            <a:off x="0" y="692150"/>
            <a:ext cx="609600" cy="5791200"/>
            <a:chOff x="0" y="0"/>
            <a:chExt cx="384" cy="3648"/>
          </a:xfrm>
        </p:grpSpPr>
        <p:sp>
          <p:nvSpPr>
            <p:cNvPr id="3083" name="矩形 3082"/>
            <p:cNvSpPr/>
            <p:nvPr/>
          </p:nvSpPr>
          <p:spPr>
            <a:xfrm>
              <a:off x="0" y="288"/>
              <a:ext cx="384" cy="3072"/>
            </a:xfrm>
            <a:prstGeom prst="rect">
              <a:avLst/>
            </a:prstGeom>
            <a:gradFill rotWithShape="0">
              <a:gsLst>
                <a:gs pos="0">
                  <a:srgbClr val="FFFFCC">
                    <a:gamma/>
                    <a:shade val="46275"/>
                    <a:invGamma/>
                  </a:srgbClr>
                </a:gs>
                <a:gs pos="50000">
                  <a:srgbClr val="FFFFCC"/>
                </a:gs>
                <a:gs pos="100000">
                  <a:srgbClr val="FFFFCC">
                    <a:gamma/>
                    <a:shade val="46275"/>
                    <a:invGamma/>
                  </a:srgbClr>
                </a:gs>
              </a:gsLst>
              <a:lin ang="0" scaled="1"/>
              <a:tileRect/>
            </a:gra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矩形 3083"/>
            <p:cNvSpPr/>
            <p:nvPr/>
          </p:nvSpPr>
          <p:spPr>
            <a:xfrm>
              <a:off x="96" y="0"/>
              <a:ext cx="192" cy="288"/>
            </a:xfrm>
            <a:prstGeom prst="rect">
              <a:avLst/>
            </a:prstGeom>
            <a:gradFill rotWithShape="0">
              <a:gsLst>
                <a:gs pos="0">
                  <a:srgbClr val="996633">
                    <a:gamma/>
                    <a:shade val="26275"/>
                    <a:invGamma/>
                  </a:srgbClr>
                </a:gs>
                <a:gs pos="50000">
                  <a:srgbClr val="996633"/>
                </a:gs>
                <a:gs pos="100000">
                  <a:srgbClr val="996633">
                    <a:gamma/>
                    <a:shade val="26275"/>
                    <a:invGamma/>
                  </a:srgbClr>
                </a:gs>
              </a:gsLst>
              <a:lin ang="0" scaled="1"/>
              <a:tileRect/>
            </a:gra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矩形 3084"/>
            <p:cNvSpPr/>
            <p:nvPr/>
          </p:nvSpPr>
          <p:spPr>
            <a:xfrm>
              <a:off x="96" y="3360"/>
              <a:ext cx="192" cy="288"/>
            </a:xfrm>
            <a:prstGeom prst="rect">
              <a:avLst/>
            </a:prstGeom>
            <a:gradFill rotWithShape="0">
              <a:gsLst>
                <a:gs pos="0">
                  <a:srgbClr val="996633">
                    <a:gamma/>
                    <a:shade val="26275"/>
                    <a:invGamma/>
                  </a:srgbClr>
                </a:gs>
                <a:gs pos="50000">
                  <a:srgbClr val="996633"/>
                </a:gs>
                <a:gs pos="100000">
                  <a:srgbClr val="996633">
                    <a:gamma/>
                    <a:shade val="26275"/>
                    <a:invGamma/>
                  </a:srgbClr>
                </a:gs>
              </a:gsLst>
              <a:lin ang="0" scaled="1"/>
              <a:tileRect/>
            </a:gra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086" name="组合 3085"/>
          <p:cNvGrpSpPr/>
          <p:nvPr/>
        </p:nvGrpSpPr>
        <p:grpSpPr>
          <a:xfrm>
            <a:off x="6011863" y="1700213"/>
            <a:ext cx="2133600" cy="3429000"/>
            <a:chOff x="0" y="0"/>
            <a:chExt cx="1344" cy="2160"/>
          </a:xfrm>
        </p:grpSpPr>
        <p:grpSp>
          <p:nvGrpSpPr>
            <p:cNvPr id="3087" name="组合 3086"/>
            <p:cNvGrpSpPr/>
            <p:nvPr/>
          </p:nvGrpSpPr>
          <p:grpSpPr>
            <a:xfrm>
              <a:off x="0" y="0"/>
              <a:ext cx="1344" cy="2160"/>
              <a:chOff x="0" y="0"/>
              <a:chExt cx="1344" cy="2160"/>
            </a:xfrm>
          </p:grpSpPr>
          <p:sp>
            <p:nvSpPr>
              <p:cNvPr id="3088" name="矩形 3087" descr="棕色大理石"/>
              <p:cNvSpPr/>
              <p:nvPr/>
            </p:nvSpPr>
            <p:spPr>
              <a:xfrm>
                <a:off x="0" y="0"/>
                <a:ext cx="1344" cy="2160"/>
              </a:xfrm>
              <a:prstGeom prst="rect">
                <a:avLst/>
              </a:prstGeom>
              <a:blipFill rotWithShape="0">
                <a:blip r:embed="rId4"/>
              </a:blip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89" name="直接连接符 3088"/>
              <p:cNvSpPr/>
              <p:nvPr/>
            </p:nvSpPr>
            <p:spPr>
              <a:xfrm>
                <a:off x="938" y="0"/>
                <a:ext cx="0" cy="216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0" name="直接连接符 3089"/>
              <p:cNvSpPr/>
              <p:nvPr/>
            </p:nvSpPr>
            <p:spPr>
              <a:xfrm>
                <a:off x="938" y="266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1" name="直接连接符 3090"/>
              <p:cNvSpPr/>
              <p:nvPr/>
            </p:nvSpPr>
            <p:spPr>
              <a:xfrm>
                <a:off x="938" y="621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2" name="直接连接符 3091"/>
              <p:cNvSpPr/>
              <p:nvPr/>
            </p:nvSpPr>
            <p:spPr>
              <a:xfrm>
                <a:off x="938" y="1036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3" name="直接连接符 3092"/>
              <p:cNvSpPr/>
              <p:nvPr/>
            </p:nvSpPr>
            <p:spPr>
              <a:xfrm>
                <a:off x="938" y="1420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4" name="直接连接符 3093"/>
              <p:cNvSpPr/>
              <p:nvPr/>
            </p:nvSpPr>
            <p:spPr>
              <a:xfrm>
                <a:off x="938" y="1805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pic>
            <p:nvPicPr>
              <p:cNvPr id="3095" name="图片 3094" descr="mx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" y="178"/>
                <a:ext cx="753" cy="1775"/>
              </a:xfrm>
              <a:prstGeom prst="rect">
                <a:avLst/>
              </a:prstGeom>
              <a:noFill/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sp>
          <p:nvSpPr>
            <p:cNvPr id="3096" name="文本框 3095"/>
            <p:cNvSpPr txBox="1"/>
            <p:nvPr/>
          </p:nvSpPr>
          <p:spPr>
            <a:xfrm>
              <a:off x="144" y="177"/>
              <a:ext cx="538" cy="178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p>
              <a:pPr algn="ctr"/>
              <a:r>
                <a:rPr lang="zh-CN" altLang="en-US" sz="4400" b="1">
                  <a:latin typeface="Times New Roman" panose="02020603050405020304" pitchFamily="18" charset="0"/>
                  <a:ea typeface="汉鼎繁淡古" panose="02010600030101010101" pitchFamily="1" charset="-122"/>
                </a:rPr>
                <a:t>杜甫诗三首</a:t>
              </a:r>
              <a:endParaRPr lang="zh-CN" altLang="en-US" sz="4400" b="1">
                <a:latin typeface="Times New Roman" panose="02020603050405020304" pitchFamily="18" charset="0"/>
                <a:ea typeface="汉鼎繁淡古" panose="02010600030101010101" pitchFamily="1" charset="-122"/>
              </a:endParaRPr>
            </a:p>
          </p:txBody>
        </p:sp>
      </p:grpSp>
      <p:graphicFrame>
        <p:nvGraphicFramePr>
          <p:cNvPr id="3097" name="对象 3096"/>
          <p:cNvGraphicFramePr>
            <a:graphicFrameLocks noChangeAspect="1"/>
          </p:cNvGraphicFramePr>
          <p:nvPr/>
        </p:nvGraphicFramePr>
        <p:xfrm>
          <a:off x="611188" y="2781300"/>
          <a:ext cx="2481262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6" imgW="3532505" imgH="4445635" progId="MS_ClipArt_Gallery.2">
                  <p:embed/>
                </p:oleObj>
              </mc:Choice>
              <mc:Fallback>
                <p:oleObj name="" r:id="rId6" imgW="3532505" imgH="4445635" progId="MS_ClipArt_Gallery.2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188" y="2781300"/>
                        <a:ext cx="2481262" cy="312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  <p:sndAc>
      <p:stSnd>
        <p:snd r:embed="rId8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1143000" y="4114800"/>
            <a:ext cx="24987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我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--------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TextBox 2"/>
          <p:cNvSpPr txBox="1"/>
          <p:nvPr/>
        </p:nvSpPr>
        <p:spPr>
          <a:xfrm>
            <a:off x="1066800" y="2133600"/>
            <a:ext cx="3581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老翁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---------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Box 3"/>
          <p:cNvSpPr txBox="1"/>
          <p:nvPr/>
        </p:nvSpPr>
        <p:spPr>
          <a:xfrm>
            <a:off x="1066800" y="1447800"/>
            <a:ext cx="3200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吏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---------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TextBox 4"/>
          <p:cNvSpPr txBox="1"/>
          <p:nvPr/>
        </p:nvSpPr>
        <p:spPr>
          <a:xfrm>
            <a:off x="1143000" y="2895600"/>
            <a:ext cx="2667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妇人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--------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4267200"/>
            <a:ext cx="48768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投宿、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与老翁别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8600" y="2209800"/>
            <a:ext cx="4953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逾墙逃跑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86200" y="2895600"/>
            <a:ext cx="49530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致词、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被逼应征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1524000"/>
            <a:ext cx="4953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夜捉人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3000" y="381000"/>
            <a:ext cx="70866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一句话概述内容</a:t>
            </a:r>
            <a:endParaRPr kumimoji="0" lang="zh-CN" altLang="en-US" sz="6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4200" y="160020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开端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289560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发展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0" y="487680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结局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43800" y="358140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高潮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  <a:ln/>
        </p:spPr>
        <p:txBody>
          <a:bodyPr/>
          <a:p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通过我们对诗文的理解，我们能够看出：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差役是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老妇是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战争是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 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作者对老妇一家是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   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作者对战争是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    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  </a:t>
            </a:r>
            <a:endParaRPr lang="zh-CN" altLang="en-US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3851275" y="2133600"/>
            <a:ext cx="25923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凶恶、蛮横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4284663" y="2781300"/>
            <a:ext cx="15827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可怜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427538" y="3860800"/>
            <a:ext cx="1008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残酷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5508625" y="458152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同情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5003800" y="5084763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憎恶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3779838" y="6350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请思考并回答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07950" y="549275"/>
            <a:ext cx="8748713" cy="543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、从内容看这是一篇叙事诗，记叙的时间、地点、事件分别是什么？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、文中主要人物是谁？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、为什么是“捉人”还是“夜晚”？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、最终抓到人没有？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５、这两个人物出场各自态度反应如何？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23850" y="1557338"/>
            <a:ext cx="90757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时间：晚上       地点：老妇人家里（百姓）    事件：官吏抓壮丁。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4067175" y="2276475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老妇人和官吏。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900113" y="3429000"/>
            <a:ext cx="63119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夜晚老百姓都在家里，白天躲避战乱和抓丁。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827088" y="4652963"/>
            <a:ext cx="47799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抓走了老妇人，到河阳军中做饭。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900113" y="594995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吏呼一何怒，妇啼一何苦。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19457" descr="fengjiy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4797425"/>
            <a:ext cx="3563937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2987675" y="18891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请思考并回答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323850" y="765175"/>
            <a:ext cx="8201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、思考妇人交代的内容，可分几层意思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800" b="1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幻灯片 </a:t>
            </a:r>
            <a:r>
              <a:rPr lang="en-US" altLang="zh-CN" sz="800" b="1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15</a:t>
            </a:r>
            <a:endParaRPr lang="en-US" altLang="zh-CN" sz="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395288" y="1989138"/>
            <a:ext cx="82438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、自请服役时老妇人心理真实想法是什么？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323850" y="2924175"/>
            <a:ext cx="7848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、有人读完文章说显然老妇人致辞的三层意思是一口气表达出来的，你怎么认为？ </a:t>
            </a:r>
            <a:r>
              <a:rPr lang="zh-CN" altLang="en-US" sz="800" b="1" dirty="0"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幻灯片 </a:t>
            </a:r>
            <a:r>
              <a:rPr lang="en-US" altLang="zh-CN" sz="800" b="1"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16</a:t>
            </a:r>
            <a:endParaRPr lang="en-US" altLang="zh-CN" sz="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323850" y="4292600"/>
            <a:ext cx="86502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、如果用文中一句话概括全文，应该是哪句？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323850" y="1412875"/>
            <a:ext cx="6711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三层：战争惨烈；家境困难；自请服役。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1166813" y="2439988"/>
            <a:ext cx="6711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自请服役也暗示掩护老翁和儿媳的心理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1187450" y="3860800"/>
            <a:ext cx="42116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不是，是官吏再三逼迫的 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1258888" y="4868863"/>
            <a:ext cx="20685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有吏夜捉人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ShiHao1"/>
          <p:cNvPicPr>
            <a:picLocks noChangeAspect="1"/>
          </p:cNvPicPr>
          <p:nvPr/>
        </p:nvPicPr>
        <p:blipFill>
          <a:blip r:embed="rId1">
            <a:lum bright="40002" contrast="-70000"/>
          </a:blip>
          <a:stretch>
            <a:fillRect/>
          </a:stretch>
        </p:blipFill>
        <p:spPr>
          <a:xfrm>
            <a:off x="0" y="0"/>
            <a:ext cx="914400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ShiHao2"/>
          <p:cNvPicPr>
            <a:picLocks noChangeAspect="1"/>
          </p:cNvPicPr>
          <p:nvPr/>
        </p:nvPicPr>
        <p:blipFill>
          <a:blip r:embed="rId2">
            <a:lum bright="40002" contrast="-70000"/>
          </a:blip>
          <a:stretch>
            <a:fillRect/>
          </a:stretch>
        </p:blipFill>
        <p:spPr>
          <a:xfrm>
            <a:off x="0" y="2252663"/>
            <a:ext cx="914400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ShiHao3"/>
          <p:cNvPicPr>
            <a:picLocks noChangeAspect="1"/>
          </p:cNvPicPr>
          <p:nvPr/>
        </p:nvPicPr>
        <p:blipFill>
          <a:blip r:embed="rId3">
            <a:lum bright="40002" contrast="-70000"/>
          </a:blip>
          <a:stretch>
            <a:fillRect/>
          </a:stretch>
        </p:blipFill>
        <p:spPr>
          <a:xfrm>
            <a:off x="0" y="4503738"/>
            <a:ext cx="9144000" cy="235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矩形 20484"/>
          <p:cNvSpPr/>
          <p:nvPr/>
        </p:nvSpPr>
        <p:spPr>
          <a:xfrm>
            <a:off x="323850" y="260350"/>
            <a:ext cx="4354513" cy="5734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石壕吏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暮投石壕村，有吏夜捉人。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老翁逾墙走，老妇出门看。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吏呼一何怒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，妇啼一何苦！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听妇前致词：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三男邺城戍。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一男附书至，二男新战死。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存者且偷生，死者长已矣！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室中更无人，惟有乳下孙。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有孙母未去，出入无完裙。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老妪力虽衰，请从吏夜归，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急应河阳役，犹得备晨炊。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夜久语声绝，如闻泣幽咽。</a:t>
            </a: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天明登前途，独与老翁别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。</a:t>
            </a:r>
            <a:r>
              <a:rPr lang="zh-CN" altLang="en-US" sz="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hlinkClick r:id="rId4" action="ppaction://hlinksldjump"/>
              </a:rPr>
              <a:t>幻灯片 </a:t>
            </a:r>
            <a:r>
              <a:rPr lang="en-US" altLang="zh-CN" sz="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hlinkClick r:id="rId4" action="ppaction://hlinksldjump"/>
              </a:rPr>
              <a:t>20</a:t>
            </a:r>
            <a:endParaRPr lang="en-US" altLang="zh-CN" sz="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5219700" y="404813"/>
            <a:ext cx="3579813" cy="5294312"/>
          </a:xfrm>
          <a:prstGeom prst="rect">
            <a:avLst/>
          </a:prstGeom>
          <a:noFill/>
          <a:ln w="76200" cap="flat" cmpd="tri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主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题</a:t>
            </a:r>
            <a:r>
              <a:rPr lang="zh-CN" altLang="en-US" sz="800" b="1" dirty="0">
                <a:latin typeface="楷体_GB2312" panose="02010609030101010101" pitchFamily="49" charset="-122"/>
                <a:ea typeface="楷体_GB2312" panose="02010609030101010101" pitchFamily="49" charset="-122"/>
                <a:hlinkClick r:id="rId5" action="ppaction://hlinksldjump"/>
              </a:rPr>
              <a:t>幻灯片 </a:t>
            </a:r>
            <a:r>
              <a:rPr lang="en-US" altLang="zh-CN" sz="800" b="1">
                <a:latin typeface="楷体_GB2312" panose="02010609030101010101" pitchFamily="49" charset="-122"/>
                <a:ea typeface="楷体_GB2312" panose="02010609030101010101" pitchFamily="49" charset="-122"/>
                <a:hlinkClick r:id="rId5" action="ppaction://hlinksldjump"/>
              </a:rPr>
              <a:t>18</a:t>
            </a:r>
            <a:endParaRPr lang="en-US" altLang="zh-CN" sz="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这首诗是书写民间疾苦的叙事诗。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全诗通过诗人的见闻，详写老妇的痛苦申诉，描绘出战乱给人民带来的沉重灾难，揭露了官吏的横暴；表露了作者对时局的忧虑，对劳动人民的深切同情。 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6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6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6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6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6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>
            <a:hlinkClick r:id="rId1" action="ppaction://hlinksldjump"/>
          </p:cNvPr>
          <p:cNvSpPr/>
          <p:nvPr/>
        </p:nvSpPr>
        <p:spPr>
          <a:xfrm>
            <a:off x="685800" y="152400"/>
            <a:ext cx="66294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听妇之苦</a:t>
            </a:r>
            <a:endParaRPr kumimoji="0" lang="zh-CN" altLang="en-US" sz="9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1143000"/>
            <a:ext cx="8686800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三男邺城戍。一男附书至，二男新战死。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存者且偷生，死者长已矣！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室中更无人，惟有乳下孙。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有孙母未去，出入无完裙。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老妪力虽衰，请从吏夜归，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急应河阳役，犹得备晨炊。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2514600"/>
            <a:ext cx="297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丧子之苦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4267200"/>
            <a:ext cx="297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困窘之苦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6019800"/>
            <a:ext cx="3352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应征之苦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WordArt 3"/>
          <p:cNvSpPr>
            <a:spLocks noTextEdit="1"/>
          </p:cNvSpPr>
          <p:nvPr/>
        </p:nvSpPr>
        <p:spPr>
          <a:xfrm>
            <a:off x="838200" y="533400"/>
            <a:ext cx="72390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panose="02010800040101010101" charset="0"/>
              <a:ea typeface="华文行楷" panose="02010800040101010101" charset="0"/>
            </a:endParaRPr>
          </a:p>
        </p:txBody>
      </p:sp>
      <p:sp>
        <p:nvSpPr>
          <p:cNvPr id="97284" name="Text Box 4"/>
          <p:cNvSpPr txBox="1"/>
          <p:nvPr/>
        </p:nvSpPr>
        <p:spPr>
          <a:xfrm>
            <a:off x="457200" y="2133600"/>
            <a:ext cx="56388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插上想象的翅膀：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老妇的话不是一口气说出来的，而是吏一步步逼问出来的。试据此想象吏与老妇对话的情景。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80" name="Picture 5" descr="{055FF4E1-6157-400D-9DC3-1BE602E91580}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2438400"/>
            <a:ext cx="25908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62000" y="381000"/>
            <a:ext cx="66294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观吏之怒</a:t>
            </a:r>
            <a:endParaRPr kumimoji="0" lang="zh-CN" altLang="en-US" sz="9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0" y="49213"/>
            <a:ext cx="9131300" cy="6683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石壕吏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________________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老妪：三男邺城戍。一男附书至，二男新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　　　战死。存者且偷生，死者长已矣！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石壕吏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老妪：室中更无人。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石壕吏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老妪：惟有乳下孙。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石壕吏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老妪：有孙母未去，出入无完裙。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石壕吏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老妪：老妪力虽衰，请从吏夜归。急应河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　　　阳役，犹得备晨炊。</a:t>
            </a:r>
            <a:r>
              <a:rPr lang="zh-CN" altLang="en-US" sz="800" b="1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幻灯片 </a:t>
            </a:r>
            <a:r>
              <a:rPr lang="en-US" altLang="zh-CN" sz="800" b="1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13</a:t>
            </a:r>
            <a:endParaRPr lang="en-US" altLang="zh-CN" sz="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2" name="Text Box 4"/>
          <p:cNvSpPr txBox="1"/>
          <p:nvPr/>
        </p:nvSpPr>
        <p:spPr>
          <a:xfrm>
            <a:off x="2514600" y="0"/>
            <a:ext cx="5959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汝家有男丁否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__________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3" name="Text Box 5"/>
          <p:cNvSpPr txBox="1"/>
          <p:nvPr/>
        </p:nvSpPr>
        <p:spPr>
          <a:xfrm>
            <a:off x="2286000" y="16764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尚有他人否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4" name="Text Box 6"/>
          <p:cNvSpPr txBox="1"/>
          <p:nvPr/>
        </p:nvSpPr>
        <p:spPr>
          <a:xfrm>
            <a:off x="2133600" y="28194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内室是何人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2057400" y="38862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一定还有人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7" name="Text Box 9"/>
          <p:cNvSpPr txBox="1"/>
          <p:nvPr/>
        </p:nvSpPr>
        <p:spPr>
          <a:xfrm>
            <a:off x="2057400" y="4953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还有他人否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3" grpId="0"/>
      <p:bldP spid="99334" grpId="0"/>
      <p:bldP spid="99335" grpId="0"/>
      <p:bldP spid="993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6"/>
          <p:cNvSpPr>
            <a:spLocks noGrp="1"/>
          </p:cNvSpPr>
          <p:nvPr>
            <p:ph type="subTitle"/>
          </p:nvPr>
        </p:nvSpPr>
        <p:spPr>
          <a:xfrm>
            <a:off x="304800" y="1600200"/>
            <a:ext cx="8610600" cy="2057400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algn="l"/>
            <a:r>
              <a:rPr lang="zh-CN" altLang="en-US" sz="4000" b="1" dirty="0">
                <a:latin typeface="华文隶书" pitchFamily="2" charset="-122"/>
                <a:ea typeface="华文隶书" pitchFamily="2" charset="-122"/>
              </a:rPr>
              <a:t>      在这苦难的现场，杜甫做了些什么</a:t>
            </a:r>
            <a:r>
              <a:rPr lang="zh-CN" altLang="zh-CN" sz="4000" b="1" dirty="0">
                <a:latin typeface="华文隶书" pitchFamily="2" charset="-122"/>
                <a:ea typeface="华文隶书" pitchFamily="2" charset="-122"/>
              </a:rPr>
              <a:t>？</a:t>
            </a:r>
            <a:r>
              <a:rPr lang="zh-CN" altLang="en-US" sz="4000" b="1" dirty="0">
                <a:latin typeface="华文隶书" pitchFamily="2" charset="-122"/>
                <a:ea typeface="华文隶书" pitchFamily="2" charset="-122"/>
              </a:rPr>
              <a:t>从文中哪些诗句可以看出？</a:t>
            </a:r>
            <a:endParaRPr lang="en-US" altLang="zh-CN" sz="40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228600"/>
            <a:ext cx="61173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察作者之情</a:t>
            </a:r>
            <a:endParaRPr kumimoji="0" lang="zh-CN" altLang="en-US" sz="9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33528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听</a:t>
            </a:r>
            <a:r>
              <a:rPr lang="en-US" altLang="zh-CN" sz="32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----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夜久、幽咽、独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450" y="4437063"/>
            <a:ext cx="6096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言简意深，凄清绵绵无尽</a:t>
            </a:r>
            <a:endParaRPr lang="zh-CN" altLang="en-US" sz="32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6"/>
          <p:cNvSpPr>
            <a:spLocks noGrp="1"/>
          </p:cNvSpPr>
          <p:nvPr>
            <p:ph type="subTitle"/>
          </p:nvPr>
        </p:nvSpPr>
        <p:spPr>
          <a:xfrm>
            <a:off x="304800" y="1600200"/>
            <a:ext cx="8610600" cy="2057400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algn="l"/>
            <a:r>
              <a:rPr lang="zh-CN" altLang="en-US" sz="4000" b="1" dirty="0">
                <a:latin typeface="华文隶书" pitchFamily="2" charset="-122"/>
                <a:ea typeface="华文隶书" pitchFamily="2" charset="-122"/>
              </a:rPr>
              <a:t>      </a:t>
            </a:r>
            <a:r>
              <a:rPr lang="zh-CN" altLang="zh-CN" sz="4000" b="1" dirty="0">
                <a:latin typeface="华文隶书" pitchFamily="2" charset="-122"/>
                <a:ea typeface="华文隶书" pitchFamily="2" charset="-122"/>
              </a:rPr>
              <a:t>诗人</a:t>
            </a:r>
            <a:r>
              <a:rPr lang="zh-CN" altLang="en-US" sz="4000" b="1" dirty="0">
                <a:latin typeface="华文隶书" pitchFamily="2" charset="-122"/>
                <a:ea typeface="华文隶书" pitchFamily="2" charset="-122"/>
              </a:rPr>
              <a:t>为什么不站出来？是怯弱还是什么原因？</a:t>
            </a:r>
            <a:endParaRPr lang="en-US" altLang="zh-CN" sz="40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838200" y="228600"/>
            <a:ext cx="61173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察作者之情</a:t>
            </a:r>
            <a:endParaRPr kumimoji="0" lang="zh-CN" altLang="en-US" sz="9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3962400"/>
            <a:ext cx="5867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5400" b="1"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忧国忧民</a:t>
            </a:r>
            <a:endParaRPr lang="zh-CN" altLang="en-US" sz="5400" b="1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4953000"/>
            <a:ext cx="8763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嫁女与征夫，不知弃路旁。 </a:t>
            </a:r>
            <a:endParaRPr lang="en-US" altLang="zh-CN" sz="3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勿为新婚念，努力事戎行</a:t>
            </a:r>
            <a:r>
              <a:rPr lang="en-US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--------《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新婚别</a:t>
            </a:r>
            <a:r>
              <a:rPr lang="en-US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子孙阵亡尽，焉用身独完</a:t>
            </a:r>
            <a:r>
              <a:rPr lang="en-US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----------《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垂老别</a:t>
            </a:r>
            <a:r>
              <a:rPr lang="en-US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TextBox 6"/>
          <p:cNvSpPr txBox="1"/>
          <p:nvPr/>
        </p:nvSpPr>
        <p:spPr>
          <a:xfrm>
            <a:off x="990600" y="3048000"/>
            <a:ext cx="66294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国事危急需添兵，然而丁壮殆尽，兵员枯竭，全诗即在这矛盾中展开了历史画卷。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3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3bl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0713"/>
            <a:ext cx="3744913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3924300" y="692150"/>
            <a:ext cx="4949825" cy="5483225"/>
          </a:xfrm>
          <a:prstGeom prst="rect">
            <a:avLst/>
          </a:prstGeom>
          <a:noFill/>
          <a:ln w="57150" cap="flat" cmpd="thinThick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杜甫，字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代伟大的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诗人，他的诗作总体上反映了唐王朝有盛而衰的变化过程，号称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“     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他本人也被后世尊称为</a:t>
            </a:r>
            <a:r>
              <a:rPr lang="zh-CN" altLang="en-US" sz="2800" b="1" u="sng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“       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创艺繁隶书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因一度在长安城南少陵附近居住，曾自称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“           ”，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世称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“        ”  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又因一度挂着检校工部员外郎的官衔，后人也称之为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“         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著有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  <a:ea typeface="创艺繁隶书" panose="02010600030101010101" pitchFamily="2" charset="-122"/>
              </a:rPr>
              <a:t>《             》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  <a:ea typeface="创艺繁隶书" panose="02010600030101010101" pitchFamily="2" charset="-122"/>
            </a:endParaRPr>
          </a:p>
        </p:txBody>
      </p:sp>
      <p:pic>
        <p:nvPicPr>
          <p:cNvPr id="4100" name="图片 4099" descr="杜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052513"/>
            <a:ext cx="1173162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/>
          <p:nvPr/>
        </p:nvSpPr>
        <p:spPr>
          <a:xfrm>
            <a:off x="1331913" y="152400"/>
            <a:ext cx="7507287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领：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暮投石壕村，            有吏夜捉人。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男领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老翁逾墙走，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女领：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老妇出门看。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男齐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吏呼一何怒，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女齐：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妇啼一何苦！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领： 听妇前致词：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女领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 三男邺城戍。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一男附书至，                 二男新战死。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女齐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一男附书至，                二男新战死。    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女领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存者且偷生，           死者长已矣！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室中更无人，             惟有乳下孙。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有孙母未去，              出入无完裙。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男齐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：老妪力虽衰，              请从吏夜归，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急应河阳役，                犹得备晨炊。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男领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夜久语声绝，         如闻泣幽咽。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天明登前途。    </a:t>
            </a:r>
            <a:r>
              <a:rPr lang="zh-CN" altLang="en-US" sz="28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独</a:t>
            </a:r>
            <a:r>
              <a:rPr lang="en-US" altLang="zh-CN" sz="2800" b="1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----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与老翁别。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WordArt 15"/>
          <p:cNvSpPr>
            <a:spLocks noTextEdit="1"/>
          </p:cNvSpPr>
          <p:nvPr/>
        </p:nvSpPr>
        <p:spPr>
          <a:xfrm rot="5400000">
            <a:off x="-227012" y="2754313"/>
            <a:ext cx="2286000" cy="609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石壕吏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WordArt 16"/>
          <p:cNvSpPr>
            <a:spLocks noTextEdit="1"/>
          </p:cNvSpPr>
          <p:nvPr/>
        </p:nvSpPr>
        <p:spPr>
          <a:xfrm rot="5400000">
            <a:off x="-1905000" y="2590800"/>
            <a:ext cx="5410200" cy="1600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华文行楷" panose="02010800040101010101" charset="0"/>
                <a:ea typeface="华文行楷" panose="02010800040101010101" charset="0"/>
              </a:rPr>
              <a:t>感情朗读</a:t>
            </a:r>
            <a:endParaRPr lang="zh-CN" altLang="en-US" sz="3600" b="1">
              <a:ln w="9525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华文行楷" panose="02010800040101010101" charset="0"/>
              <a:ea typeface="华文行楷" panose="02010800040101010101" charset="0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9" name="Picture 3" descr="动画蝴蝶"/>
          <p:cNvPicPr>
            <a:picLocks noChangeAspect="1"/>
          </p:cNvPicPr>
          <p:nvPr/>
        </p:nvPicPr>
        <p:blipFill>
          <a:blip r:embed="rId1">
            <a:lum contrast="18000"/>
          </a:blip>
          <a:stretch>
            <a:fillRect/>
          </a:stretch>
        </p:blipFill>
        <p:spPr>
          <a:xfrm>
            <a:off x="2895600" y="0"/>
            <a:ext cx="1800225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 Box 5"/>
          <p:cNvSpPr txBox="1"/>
          <p:nvPr/>
        </p:nvSpPr>
        <p:spPr>
          <a:xfrm>
            <a:off x="914400" y="2590800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Rectangle 6"/>
          <p:cNvSpPr/>
          <p:nvPr/>
        </p:nvSpPr>
        <p:spPr>
          <a:xfrm>
            <a:off x="900113" y="1916113"/>
            <a:ext cx="5832475" cy="4152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战争会给人民带来数不清的疾苦，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道不完的灾难，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我们要珍惜和平，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保卫和平，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让白鸽飞遍全球，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让全世界的人民生活在和平安定的幸福之中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1471" y="228600"/>
            <a:ext cx="49308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0" cap="none" spc="-360" normalizeH="0" baseline="0" noProof="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LnTx/>
                <a:uFillTx/>
                <a:latin typeface="华文行楷" panose="02010800040101010101"/>
                <a:ea typeface="华文行楷" panose="02010800040101010101"/>
                <a:cs typeface="+mn-cs"/>
              </a:rPr>
              <a:t>链接现实</a:t>
            </a:r>
            <a:endParaRPr kumimoji="0" lang="zh-CN" altLang="en-US" sz="9600" b="1" i="0" u="none" strike="noStrike" kern="10" cap="none" spc="-360" normalizeH="0" baseline="0" noProof="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uLnTx/>
              <a:uFillTx/>
              <a:latin typeface="华文行楷" panose="02010800040101010101"/>
              <a:ea typeface="华文行楷" panose="02010800040101010101"/>
              <a:cs typeface="+mn-cs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4" descr="{0346B217-3B23-4312-9AE3-093629361B16}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533400"/>
            <a:ext cx="4343400" cy="280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6" descr="CED43F6D2D185DB429016908CC33A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362325"/>
            <a:ext cx="4953000" cy="349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1143000"/>
          </a:xfrm>
          <a:ln/>
        </p:spPr>
        <p:txBody>
          <a:bodyPr anchor="ctr"/>
          <a:p>
            <a:r>
              <a:rPr lang="zh-CN" altLang="en-US" b="1">
                <a:solidFill>
                  <a:srgbClr val="0000FF"/>
                </a:solidFill>
              </a:rPr>
              <a:t>写作背景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539750" y="1700213"/>
            <a:ext cx="8208963" cy="4249737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</a:rPr>
              <a:t>       公元</a:t>
            </a:r>
            <a:r>
              <a:rPr lang="en-US" altLang="zh-CN" sz="2800" b="1">
                <a:solidFill>
                  <a:schemeClr val="accent2"/>
                </a:solidFill>
              </a:rPr>
              <a:t>758</a:t>
            </a:r>
            <a:r>
              <a:rPr lang="zh-CN" altLang="en-US" sz="2800" b="1">
                <a:solidFill>
                  <a:schemeClr val="accent2"/>
                </a:solidFill>
              </a:rPr>
              <a:t>年，为平息“安史之乱”，唐将郭子仪、李光弼等九位节度使，率兵二十万围攻安禄山的儿子安庆绪所占的邺郡（今河南安阳县），胜利在望。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</a:rPr>
              <a:t>       但在第二年春天，由于史思明派来援军，加上唐军内部矛盾重重，形势发生逆转。在敌人两面夹击下，唐军全线崩溃。郭子仪等退守河阳（今河南省孟西县），并四处抽丁补充兵力。</a:t>
            </a:r>
            <a:endParaRPr lang="zh-CN" altLang="en-US" sz="2800" b="1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accent2"/>
                </a:solidFill>
              </a:rPr>
              <a:t>      杜甫这时刚好从洛阳回华州，途经新安、石壕、潼关等地，根据自己目睹的现实，写了一组诗：</a:t>
            </a:r>
            <a:r>
              <a:rPr lang="en-US" altLang="zh-CN" sz="2800" b="1">
                <a:solidFill>
                  <a:schemeClr val="accent2"/>
                </a:solidFill>
              </a:rPr>
              <a:t>《</a:t>
            </a:r>
            <a:r>
              <a:rPr lang="zh-CN" altLang="en-US" sz="2800" b="1">
                <a:solidFill>
                  <a:schemeClr val="accent2"/>
                </a:solidFill>
              </a:rPr>
              <a:t>新安吏</a:t>
            </a:r>
            <a:r>
              <a:rPr lang="en-US" altLang="zh-CN" sz="2800" b="1">
                <a:solidFill>
                  <a:schemeClr val="accent2"/>
                </a:solidFill>
              </a:rPr>
              <a:t>》《</a:t>
            </a:r>
            <a:r>
              <a:rPr lang="zh-CN" altLang="en-US" sz="2800" b="1">
                <a:solidFill>
                  <a:schemeClr val="accent2"/>
                </a:solidFill>
              </a:rPr>
              <a:t>石壕吏</a:t>
            </a:r>
            <a:r>
              <a:rPr lang="en-US" altLang="zh-CN" sz="2800" b="1">
                <a:solidFill>
                  <a:schemeClr val="accent2"/>
                </a:solidFill>
              </a:rPr>
              <a:t>》《</a:t>
            </a:r>
            <a:r>
              <a:rPr lang="zh-CN" altLang="en-US" sz="2800" b="1">
                <a:solidFill>
                  <a:schemeClr val="accent2"/>
                </a:solidFill>
              </a:rPr>
              <a:t>潼关吏</a:t>
            </a:r>
            <a:r>
              <a:rPr lang="en-US" altLang="zh-CN" sz="2800" b="1">
                <a:solidFill>
                  <a:schemeClr val="accent2"/>
                </a:solidFill>
              </a:rPr>
              <a:t>》</a:t>
            </a:r>
            <a:r>
              <a:rPr lang="zh-CN" altLang="en-US" sz="2800" b="1">
                <a:solidFill>
                  <a:schemeClr val="accent2"/>
                </a:solidFill>
              </a:rPr>
              <a:t>。 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0"/>
            <a:ext cx="9144000" cy="679767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华文行楷" panose="02010800040101010101" pitchFamily="2" charset="-122"/>
              </a:rPr>
              <a:t>          </a:t>
            </a:r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《</a:t>
            </a: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石壕吏</a:t>
            </a:r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》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4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7169"/>
          <p:cNvGrpSpPr>
            <a:grpSpLocks noChangeAspect="1"/>
          </p:cNvGrpSpPr>
          <p:nvPr/>
        </p:nvGrpSpPr>
        <p:grpSpPr>
          <a:xfrm>
            <a:off x="0" y="0"/>
            <a:ext cx="9144000" cy="4583113"/>
            <a:chOff x="0" y="0"/>
            <a:chExt cx="5760" cy="2887"/>
          </a:xfrm>
        </p:grpSpPr>
        <p:pic>
          <p:nvPicPr>
            <p:cNvPr id="7171" name="图片 7170" descr="ShiHao1"/>
            <p:cNvPicPr>
              <a:picLocks noChangeAspect="1"/>
            </p:cNvPicPr>
            <p:nvPr/>
          </p:nvPicPr>
          <p:blipFill>
            <a:blip r:embed="rId1">
              <a:lum bright="40002" contrast="-70000"/>
            </a:blip>
            <a:stretch>
              <a:fillRect/>
            </a:stretch>
          </p:blipFill>
          <p:spPr>
            <a:xfrm>
              <a:off x="0" y="0"/>
              <a:ext cx="5760" cy="1468"/>
            </a:xfrm>
            <a:prstGeom prst="rect">
              <a:avLst/>
            </a:prstGeom>
            <a:solidFill>
              <a:srgbClr val="EAEAEA"/>
            </a:solidFill>
            <a:ln w="9525">
              <a:noFill/>
            </a:ln>
          </p:spPr>
        </p:pic>
        <p:pic>
          <p:nvPicPr>
            <p:cNvPr id="7172" name="图片 7171" descr="ShiHao2"/>
            <p:cNvPicPr>
              <a:picLocks noChangeAspect="1"/>
            </p:cNvPicPr>
            <p:nvPr/>
          </p:nvPicPr>
          <p:blipFill>
            <a:blip r:embed="rId2">
              <a:lum bright="40002" contrast="-70000"/>
            </a:blip>
            <a:stretch>
              <a:fillRect/>
            </a:stretch>
          </p:blipFill>
          <p:spPr>
            <a:xfrm>
              <a:off x="0" y="1419"/>
              <a:ext cx="5760" cy="1468"/>
            </a:xfrm>
            <a:prstGeom prst="rect">
              <a:avLst/>
            </a:prstGeom>
            <a:solidFill>
              <a:srgbClr val="EAEAEA"/>
            </a:solidFill>
            <a:ln w="9525">
              <a:noFill/>
            </a:ln>
          </p:spPr>
        </p:pic>
      </p:grpSp>
      <p:pic>
        <p:nvPicPr>
          <p:cNvPr id="7173" name="图片 7172" descr="ShiHao3"/>
          <p:cNvPicPr>
            <a:picLocks noChangeAspect="1"/>
          </p:cNvPicPr>
          <p:nvPr/>
        </p:nvPicPr>
        <p:blipFill>
          <a:blip r:embed="rId3">
            <a:lum bright="40002" contrast="-70000"/>
          </a:blip>
          <a:stretch>
            <a:fillRect/>
          </a:stretch>
        </p:blipFill>
        <p:spPr>
          <a:xfrm>
            <a:off x="0" y="4503738"/>
            <a:ext cx="9144000" cy="235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矩形 7173"/>
          <p:cNvSpPr/>
          <p:nvPr/>
        </p:nvSpPr>
        <p:spPr>
          <a:xfrm>
            <a:off x="1763713" y="188913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石壕吏    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杜甫</a:t>
            </a:r>
            <a:endParaRPr lang="zh-CN" altLang="en-US" sz="28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124075" y="692150"/>
            <a:ext cx="6551613" cy="5940425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暮投石壕村，有吏夜捉人。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老翁逾墙走，老妇出门看。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吏呼一何怒，妇啼一何苦！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听妇前致词：三男邺城戍。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一男附书至，二男新战死。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存者且偷生，死者长已矣！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室中更无人，惟有乳下孙。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有孙母未去，出入无完裙。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老妪力虽衰，请从吏夜归，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急应河阳役，犹得备晨炊。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夜久语声绝，如闻泣幽咽。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 天明登前途，独与老翁别。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4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539750" y="476250"/>
            <a:ext cx="70564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暮投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石壕村，有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吏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夜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捉人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老翁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逾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墙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走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，老妇出门看。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539750" y="1052513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傍晚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979613" y="105251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投宿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4211638" y="105251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差役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5580063" y="105251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抓壮丁</a:t>
            </a:r>
            <a:endParaRPr lang="zh-CN" altLang="en-US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1331913" y="3141663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吏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呼</a:t>
            </a:r>
            <a:r>
              <a:rPr lang="zh-CN" altLang="en-US" sz="3600" b="1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一何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怒，妇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啼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一何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苦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95288" y="3716338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喊，叫嚷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2555875" y="3716338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endParaRPr lang="zh-CN" altLang="en-US" sz="36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4500563" y="3789363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哭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795963" y="3789363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悲苦，凄苦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1619250" y="227647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越过</a:t>
            </a:r>
            <a:endParaRPr lang="zh-CN" altLang="en-US" sz="3600" b="1">
              <a:solidFill>
                <a:srgbClr val="FF7C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3059113" y="2276475"/>
            <a:ext cx="3167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跑，逃跑</a:t>
            </a:r>
            <a:endParaRPr lang="zh-CN" altLang="en-US" sz="3600" b="1">
              <a:solidFill>
                <a:srgbClr val="FF7C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文本框 8205"/>
          <p:cNvSpPr txBox="1"/>
          <p:nvPr/>
        </p:nvSpPr>
        <p:spPr>
          <a:xfrm>
            <a:off x="539750" y="4437063"/>
            <a:ext cx="8064500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傍晚我投宿在石壕村，正碰上有差役在趁夜抓壮丁。老翁吓的翻墙逃跑了，老妇赶忙出门察看。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差役的叫嚷的多么暴怒！老妇哭的又是多么悲苦！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矩形 8206"/>
          <p:cNvSpPr/>
          <p:nvPr/>
        </p:nvSpPr>
        <p:spPr>
          <a:xfrm rot="5400000">
            <a:off x="7127875" y="1520825"/>
            <a:ext cx="2520950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 eaLnBrk="0" hangingPunct="0"/>
            <a:r>
              <a:rPr lang="zh-CN" altLang="en-US" sz="3600" b="1">
                <a:solidFill>
                  <a:srgbClr val="00008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疏通文意</a:t>
            </a:r>
            <a:endParaRPr lang="zh-CN" altLang="en-US" sz="3600" b="1">
              <a:solidFill>
                <a:srgbClr val="00008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200" grpId="0"/>
      <p:bldP spid="8201" grpId="0"/>
      <p:bldP spid="8202" grpId="0"/>
      <p:bldP spid="8203" grpId="0"/>
      <p:bldP spid="8204" grpId="0"/>
      <p:bldP spid="8205" grpId="0"/>
      <p:bldP spid="82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1619250" y="692150"/>
            <a:ext cx="56896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听妇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致词：三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邺城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戍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一男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附书至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，二男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新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战死。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存者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且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偷生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，死者</a:t>
            </a:r>
            <a:r>
              <a:rPr lang="zh-CN" altLang="en-US" sz="3600" b="1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长已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矣！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2195513" y="1268413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上前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4500563" y="126841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儿子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6156325" y="1268413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防守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411413" y="2349500"/>
            <a:ext cx="18716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捎信回来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4859338" y="2420938"/>
            <a:ext cx="23764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新近，刚刚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900113" y="3573463"/>
            <a:ext cx="20161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幸存的，活着的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771775" y="3716338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苟且的活着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5219700" y="3716338"/>
            <a:ext cx="25209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永远的完结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971550" y="4868863"/>
            <a:ext cx="74898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755650" y="4652963"/>
            <a:ext cx="76327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只听见老妇上前对差役说话：“我三个儿子都到邺城防守了，一个儿子托人捎信回来说两个儿子最近战死了。幸存的暂且苟且的活着，死去的人就永远的完结了。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619250" y="260350"/>
            <a:ext cx="5545138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室中更无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，惟有乳下孙。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有孙母未去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，出入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无完裙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老妪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力虽衰，请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吏夜归，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急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应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河阳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役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犹得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备晨炊。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2771775" y="765175"/>
            <a:ext cx="172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指男人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3814763" y="1700213"/>
            <a:ext cx="5329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没有完整的衣服。裙，这里泛指衣服。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619250" y="2708275"/>
            <a:ext cx="1512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老妇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356100" y="2708275"/>
            <a:ext cx="11509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跟从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1835150" y="371633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应征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2987675" y="3716338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兵役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4284663" y="3716338"/>
            <a:ext cx="16557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还能够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0" y="1773238"/>
            <a:ext cx="3779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因为“有孙”，所以“母未去”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827088" y="4437063"/>
            <a:ext cx="74168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家里实在没有能打仗的男人了，只有一个吃奶的孙子。因为有孙子，所以他的母亲还没有离去，（可怜）她进进出出连件完整的衣服都没有。我虽然年老力衰，但请您让我跟您连夜归营，赶快去应征河阳的兵役，还能来得及给军营准备早饭呢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763713" y="692150"/>
            <a:ext cx="58324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夜久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语声绝，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闻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泣幽咽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天明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登前途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，独与老翁别。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1692275" y="1268413"/>
            <a:ext cx="1655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指夜深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284663" y="12684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好像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508625" y="1268413"/>
            <a:ext cx="2233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低声的哭泣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339975" y="2420938"/>
            <a:ext cx="25923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指向前赶路</a:t>
            </a:r>
            <a:endParaRPr lang="zh-CN" altLang="en-US" sz="3200" b="1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1187450" y="3716338"/>
            <a:ext cx="71294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到了深夜，说话的声音没有了，我好像听到有人低声的哭泣。天亮登程赶路的时候，只同那个老头儿告别。（老妇已被差役抓去服役了。）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322263" y="1309688"/>
            <a:ext cx="1281112" cy="30829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algn="ctr"/>
            <a:r>
              <a:rPr lang="zh-CN" altLang="en-US" sz="7200">
                <a:latin typeface="Times New Roman" panose="02020603050405020304" pitchFamily="18" charset="0"/>
                <a:ea typeface="华文行楷" panose="02010800040101010101" pitchFamily="2" charset="-122"/>
              </a:rPr>
              <a:t>石壕吏</a:t>
            </a:r>
            <a:endParaRPr lang="zh-CN" altLang="en-US" sz="72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92" name="文本占位符 12291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3265</Words>
  <Application>WPS 演示</Application>
  <PresentationFormat>在屏幕上显示</PresentationFormat>
  <Paragraphs>337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微软雅黑</vt:lpstr>
      <vt:lpstr>汉鼎繁古印</vt:lpstr>
      <vt:lpstr>汉鼎繁淡古</vt:lpstr>
      <vt:lpstr>创艺繁隶书</vt:lpstr>
      <vt:lpstr>华文行楷</vt:lpstr>
      <vt:lpstr>楷体_GB2312</vt:lpstr>
      <vt:lpstr>黑体</vt:lpstr>
      <vt:lpstr>华文隶书</vt:lpstr>
      <vt:lpstr>华文琥珀</vt:lpstr>
      <vt:lpstr>华文行楷</vt:lpstr>
      <vt:lpstr>Arial Unicode MS</vt:lpstr>
      <vt:lpstr>华文行楷</vt:lpstr>
      <vt:lpstr>默认设计模板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hncs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王湘庆</dc:creator>
  <cp:lastModifiedBy>Administrator</cp:lastModifiedBy>
  <cp:revision>52</cp:revision>
  <dcterms:created xsi:type="dcterms:W3CDTF">2007-10-21T09:07:46Z</dcterms:created>
  <dcterms:modified xsi:type="dcterms:W3CDTF">2018-07-15T23:11:38Z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