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2"/>
    <p:sldId id="339" r:id="rId3"/>
    <p:sldId id="362" r:id="rId4"/>
    <p:sldId id="334" r:id="rId5"/>
    <p:sldId id="335" r:id="rId6"/>
    <p:sldId id="345" r:id="rId7"/>
    <p:sldId id="269" r:id="rId8"/>
    <p:sldId id="304" r:id="rId9"/>
    <p:sldId id="319" r:id="rId10"/>
    <p:sldId id="320" r:id="rId11"/>
    <p:sldId id="309" r:id="rId12"/>
    <p:sldId id="310" r:id="rId13"/>
    <p:sldId id="363" r:id="rId14"/>
    <p:sldId id="330" r:id="rId15"/>
    <p:sldId id="331" r:id="rId16"/>
    <p:sldId id="324" r:id="rId17"/>
    <p:sldId id="350" r:id="rId18"/>
    <p:sldId id="351" r:id="rId19"/>
    <p:sldId id="313" r:id="rId20"/>
    <p:sldId id="329" r:id="rId21"/>
    <p:sldId id="336" r:id="rId22"/>
    <p:sldId id="273" r:id="rId23"/>
    <p:sldId id="274" r:id="rId24"/>
    <p:sldId id="258" r:id="rId25"/>
    <p:sldId id="332" r:id="rId26"/>
    <p:sldId id="361" r:id="rId27"/>
    <p:sldId id="356" r:id="rId28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9" autoAdjust="0"/>
    <p:restoredTop sz="94612" autoAdjust="0"/>
  </p:normalViewPr>
  <p:slideViewPr>
    <p:cSldViewPr snapToGrid="0">
      <p:cViewPr varScale="1">
        <p:scale>
          <a:sx n="85" d="100"/>
          <a:sy n="85" d="100"/>
        </p:scale>
        <p:origin x="-72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file:///C:\Users\Administrator\Desktop\&#32032;&#26448;&#20998;&#31867;\&#22269;&#28526;&#32032;&#26448;\&#22270;&#29255;21.png" TargetMode="Externa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file:///F:\Lets_Create/pic_temp/pic_sup.png" TargetMode="External"/><Relationship Id="rId5" Type="http://schemas.openxmlformats.org/officeDocument/2006/relationships/tags" Target="../tags/tag12.xml"/><Relationship Id="rId10" Type="http://schemas.openxmlformats.org/officeDocument/2006/relationships/image" Target="../media/image1.png"/><Relationship Id="rId4" Type="http://schemas.openxmlformats.org/officeDocument/2006/relationships/tags" Target="../tags/tag11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9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image" Target="../media/image6.png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file:///F:\Lets_Create/pic_temp/pic_sup.png" TargetMode="External"/><Relationship Id="rId17" Type="http://schemas.openxmlformats.org/officeDocument/2006/relationships/image" Target="../media/image8.png"/><Relationship Id="rId2" Type="http://schemas.openxmlformats.org/officeDocument/2006/relationships/tags" Target="../tags/tag71.xml"/><Relationship Id="rId16" Type="http://schemas.openxmlformats.org/officeDocument/2006/relationships/image" Target="file:///F:\Lets_Create/pic_temp/pic_half_right.png" TargetMode="Externa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image" Target="../media/image1.png"/><Relationship Id="rId5" Type="http://schemas.openxmlformats.org/officeDocument/2006/relationships/tags" Target="../tags/tag74.xml"/><Relationship Id="rId15" Type="http://schemas.openxmlformats.org/officeDocument/2006/relationships/image" Target="../media/image7.png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image" Target="file:///F:\Lets_Create/pic_temp/pic_half_left.png" TargetMode="Externa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image" Target="../media/image9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image" Target="../media/image8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88.xml"/><Relationship Id="rId10" Type="http://schemas.openxmlformats.org/officeDocument/2006/relationships/image" Target="../media/image10.png"/><Relationship Id="rId4" Type="http://schemas.openxmlformats.org/officeDocument/2006/relationships/tags" Target="../tags/tag87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10" Type="http://schemas.openxmlformats.org/officeDocument/2006/relationships/image" Target="../media/image11.png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04.xml"/><Relationship Id="rId10" Type="http://schemas.openxmlformats.org/officeDocument/2006/relationships/image" Target="../media/image12.png"/><Relationship Id="rId4" Type="http://schemas.openxmlformats.org/officeDocument/2006/relationships/tags" Target="../tags/tag103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12.xml"/><Relationship Id="rId10" Type="http://schemas.openxmlformats.org/officeDocument/2006/relationships/image" Target="../media/image12.png"/><Relationship Id="rId4" Type="http://schemas.openxmlformats.org/officeDocument/2006/relationships/tags" Target="../tags/tag111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image" Target="../media/image9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20.xml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image" Target="../media/image14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30.xml"/><Relationship Id="rId10" Type="http://schemas.openxmlformats.org/officeDocument/2006/relationships/image" Target="../media/image13.png"/><Relationship Id="rId4" Type="http://schemas.openxmlformats.org/officeDocument/2006/relationships/tags" Target="../tags/tag129.xml"/><Relationship Id="rId9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4.pn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file:///F:\Lets_Create/pic_temp/pic_sup.png" TargetMode="External"/><Relationship Id="rId2" Type="http://schemas.openxmlformats.org/officeDocument/2006/relationships/tags" Target="../tags/tag22.xml"/><Relationship Id="rId16" Type="http://schemas.openxmlformats.org/officeDocument/2006/relationships/image" Target="file:///F:\Lets_Create/pic_temp/pic_half_down.png" TargetMode="Externa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1.png"/><Relationship Id="rId5" Type="http://schemas.openxmlformats.org/officeDocument/2006/relationships/tags" Target="../tags/tag25.xml"/><Relationship Id="rId15" Type="http://schemas.openxmlformats.org/officeDocument/2006/relationships/image" Target="../media/image5.png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image" Target="file:///F:\Lets_Create/pic_temp/pic_half_top.png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file:///F:\Lets_Create/pic_temp/pic_half_left.png" TargetMode="Externa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6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image" Target="file:///F:\Lets_Create/pic_temp/pic_sup.png" TargetMode="External"/><Relationship Id="rId5" Type="http://schemas.openxmlformats.org/officeDocument/2006/relationships/tags" Target="../tags/tag48.xml"/><Relationship Id="rId15" Type="http://schemas.openxmlformats.org/officeDocument/2006/relationships/image" Target="file:///F:\Lets_Create/pic_temp/pic_half_right.png" TargetMode="External"/><Relationship Id="rId10" Type="http://schemas.openxmlformats.org/officeDocument/2006/relationships/image" Target="../media/image1.png"/><Relationship Id="rId4" Type="http://schemas.openxmlformats.org/officeDocument/2006/relationships/tags" Target="../tags/tag47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4729639" y="363379"/>
            <a:ext cx="4035266" cy="4780121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560070" y="1800701"/>
            <a:ext cx="2427923" cy="22183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322195" y="849086"/>
            <a:ext cx="3523433" cy="2123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0" spc="6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2684806" y="3008276"/>
            <a:ext cx="3161162" cy="386953"/>
          </a:xfrm>
        </p:spPr>
        <p:txBody>
          <a:bodyPr lIns="90000" tIns="4680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3" r:link="rId14"/>
          <a:stretch>
            <a:fillRect/>
          </a:stretch>
        </p:blipFill>
        <p:spPr>
          <a:xfrm>
            <a:off x="0" y="1047750"/>
            <a:ext cx="1281920" cy="304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7862080" y="1047750"/>
            <a:ext cx="1281920" cy="3048000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 flipH="1">
            <a:off x="2061210" y="2298859"/>
            <a:ext cx="1743551" cy="1451610"/>
          </a:xfrm>
          <a:prstGeom prst="rect">
            <a:avLst/>
          </a:prstGeom>
        </p:spPr>
      </p:pic>
      <p:pic>
        <p:nvPicPr>
          <p:cNvPr id="11" name="图片 10" descr="图片7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 flipV="1">
            <a:off x="5585936" y="1047750"/>
            <a:ext cx="1743551" cy="1451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814638" y="1733550"/>
            <a:ext cx="3750469" cy="1276349"/>
          </a:xfr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all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7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7980045" y="4174808"/>
            <a:ext cx="1196816" cy="9963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15088" y="4762375"/>
            <a:ext cx="2025000" cy="2376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56057" y="342900"/>
            <a:ext cx="8231886" cy="44577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 flipH="1" flipV="1">
            <a:off x="-25241" y="3562350"/>
            <a:ext cx="1512094" cy="1597343"/>
          </a:xfrm>
          <a:prstGeom prst="rect">
            <a:avLst/>
          </a:prstGeom>
        </p:spPr>
      </p:pic>
      <p:pic>
        <p:nvPicPr>
          <p:cNvPr id="12" name="图片 11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410450" y="28099"/>
            <a:ext cx="1743551" cy="1451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960835" y="1622700"/>
            <a:ext cx="7219950" cy="2583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0" y="0"/>
            <a:ext cx="3618452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4" name="图片 13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0" y="3875246"/>
            <a:ext cx="1523048" cy="12682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>
            <a:normAutofit/>
          </a:bodyPr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40100" y="1323000"/>
            <a:ext cx="2967300" cy="3069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3825900" y="577454"/>
            <a:ext cx="4860000" cy="381595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199825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8286750" y="0"/>
            <a:ext cx="857250" cy="10548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59000" y="1244700"/>
            <a:ext cx="8231981" cy="621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59581" y="2106000"/>
            <a:ext cx="8224200" cy="25731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3771728"/>
            <a:ext cx="9144000" cy="137177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8286750" y="0"/>
            <a:ext cx="857250" cy="10548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>
            <a:normAutofit/>
          </a:bodyPr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53628" y="1260900"/>
            <a:ext cx="8243100" cy="2408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445500" y="3885300"/>
            <a:ext cx="8251200" cy="7587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6" name="图片 15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7947184" y="4147185"/>
            <a:ext cx="1196816" cy="99631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434700" y="1247400"/>
            <a:ext cx="40068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681800" y="1247400"/>
            <a:ext cx="40257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429300" y="3612600"/>
            <a:ext cx="40068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4689900" y="3609900"/>
            <a:ext cx="40257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34700" y="178200"/>
            <a:ext cx="8278200" cy="33147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1028700"/>
            <a:ext cx="9144000" cy="30861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7525703" y="3081814"/>
            <a:ext cx="1618298" cy="1997869"/>
          </a:xfrm>
          <a:prstGeom prst="rect">
            <a:avLst/>
          </a:prstGeom>
        </p:spPr>
      </p:pic>
      <p:pic>
        <p:nvPicPr>
          <p:cNvPr id="13" name="图片 12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0"/>
            <a:ext cx="1970246" cy="18002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>
            <a:normAutofit/>
          </a:bodyPr>
          <a:lstStyle>
            <a:lvl1pPr algn="ctr">
              <a:defRPr sz="4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141810" y="2897100"/>
            <a:ext cx="6858000" cy="1242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>
            <p:custDataLst>
              <p:tags r:id="rId1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3" r:link="rId14"/>
          <a:stretch>
            <a:fillRect/>
          </a:stretch>
        </p:blipFill>
        <p:spPr>
          <a:xfrm>
            <a:off x="3048000" y="3331706"/>
            <a:ext cx="3048000" cy="1811794"/>
          </a:xfrm>
          <a:prstGeom prst="rect">
            <a:avLst/>
          </a:prstGeom>
        </p:spPr>
      </p:pic>
      <p:pic>
        <p:nvPicPr>
          <p:cNvPr id="13" name="图片 12"/>
          <p:cNvPicPr/>
          <p:nvPr>
            <p:custDataLst>
              <p:tags r:id="rId3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3048000" y="0"/>
            <a:ext cx="3048000" cy="1811794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0" y="1533525"/>
            <a:ext cx="9144476" cy="2075974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647054" y="1997011"/>
            <a:ext cx="3525271" cy="563153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0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647054" y="2590799"/>
            <a:ext cx="3546205" cy="563153"/>
          </a:xfrm>
        </p:spPr>
        <p:txBody>
          <a:bodyPr lIns="90000" tIns="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50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0" y="1047750"/>
            <a:ext cx="1281920" cy="304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7862080" y="1047750"/>
            <a:ext cx="1281920" cy="304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455771" y="378143"/>
            <a:ext cx="8231981" cy="4387215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86850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tags" Target="../tags/tag15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image" Target="../media/image25.png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7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0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Relationship Id="rId5" Type="http://schemas.openxmlformats.org/officeDocument/2006/relationships/image" Target="../media/image15.pn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0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4208" y="495895"/>
            <a:ext cx="56946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5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阿长与《山海经》</a:t>
            </a:r>
          </a:p>
        </p:txBody>
      </p:sp>
      <p:sp>
        <p:nvSpPr>
          <p:cNvPr id="3" name="矩形 2"/>
          <p:cNvSpPr/>
          <p:nvPr/>
        </p:nvSpPr>
        <p:spPr>
          <a:xfrm>
            <a:off x="3670346" y="1587919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0070C0"/>
                </a:solidFill>
                <a:latin typeface="+mn-ea"/>
              </a:rPr>
              <a:t>第二课时</a:t>
            </a:r>
            <a:endParaRPr lang="zh-CN" altLang="en-US" sz="3200" b="1"/>
          </a:p>
        </p:txBody>
      </p:sp>
      <p:sp>
        <p:nvSpPr>
          <p:cNvPr id="5" name="矩形 4"/>
          <p:cNvSpPr/>
          <p:nvPr/>
        </p:nvSpPr>
        <p:spPr>
          <a:xfrm>
            <a:off x="4031021" y="2371631"/>
            <a:ext cx="1097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FFC000"/>
                </a:solidFill>
              </a:rPr>
              <a:t>鲁迅</a:t>
            </a:r>
            <a:endParaRPr lang="zh-CN" altLang="en-US" sz="3600" b="1">
              <a:solidFill>
                <a:srgbClr val="FFC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>
          <a:xfrm>
            <a:off x="115383" y="560506"/>
            <a:ext cx="8847642" cy="1352871"/>
          </a:xfrm>
          <a:solidFill>
            <a:schemeClr val="bg1">
              <a:alpha val="75000"/>
            </a:schemeClr>
          </a:solidFill>
          <a:ln w="9525">
            <a:noFill/>
          </a:ln>
        </p:spPr>
        <p:txBody>
          <a:bodyPr vert="horz" wrap="square" lIns="91440" tIns="45720" rIns="91440" bIns="45720" numCol="1" rtlCol="0" anchor="t" anchorCtr="0" compatLnSpc="0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4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.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是她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告假回家以后的四五天，她穿着新的蓝布衫回来了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，一见面，就将一包书递给我，高兴地说道……”（赏析划线句）</a:t>
            </a:r>
          </a:p>
        </p:txBody>
      </p:sp>
      <p:sp>
        <p:nvSpPr>
          <p:cNvPr id="5" name="Rectangle 3"/>
          <p:cNvSpPr>
            <a:spLocks noGrp="1"/>
          </p:cNvSpPr>
          <p:nvPr>
            <p:ph idx="1"/>
          </p:nvPr>
        </p:nvSpPr>
        <p:spPr>
          <a:xfrm>
            <a:off x="228600" y="2014538"/>
            <a:ext cx="5945486" cy="277596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lvl="0" indent="542925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2400" b="1">
                <a:latin typeface="+mn-ea"/>
                <a:sym typeface="+mn-ea"/>
              </a:rPr>
              <a:t>“告假回家以后的</a:t>
            </a:r>
            <a:r>
              <a:rPr lang="zh-CN" altLang="en-US" sz="2400" b="1" smtClean="0">
                <a:latin typeface="+mn-ea"/>
                <a:sym typeface="+mn-ea"/>
              </a:rPr>
              <a:t>四五天</a:t>
            </a:r>
            <a:r>
              <a:rPr lang="zh-CN" altLang="en-US" sz="2400" b="1">
                <a:latin typeface="+mn-ea"/>
                <a:sym typeface="+mn-ea"/>
              </a:rPr>
              <a:t>”说明她是利用自己难得的</a:t>
            </a:r>
            <a:r>
              <a:rPr lang="zh-CN" altLang="en-US" sz="2400" b="1" smtClean="0">
                <a:latin typeface="+mn-ea"/>
                <a:sym typeface="+mn-ea"/>
              </a:rPr>
              <a:t>“告假”时间</a:t>
            </a:r>
            <a:r>
              <a:rPr lang="zh-CN" altLang="en-US" sz="2400" b="1">
                <a:latin typeface="+mn-ea"/>
                <a:sym typeface="+mn-ea"/>
              </a:rPr>
              <a:t>买的，</a:t>
            </a:r>
            <a:r>
              <a:rPr lang="zh-CN" altLang="en-US" sz="2400" b="1">
                <a:solidFill>
                  <a:srgbClr val="00B0F0"/>
                </a:solidFill>
                <a:latin typeface="+mn-ea"/>
                <a:sym typeface="+mn-ea"/>
              </a:rPr>
              <a:t>突出了她对小主人的关爱</a:t>
            </a:r>
            <a:r>
              <a:rPr lang="zh-CN" altLang="en-US" sz="2400" b="1" smtClean="0">
                <a:latin typeface="+mn-ea"/>
                <a:sym typeface="+mn-ea"/>
              </a:rPr>
              <a:t>。</a:t>
            </a:r>
          </a:p>
          <a:p>
            <a:pPr marL="0" lvl="0" indent="542925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400" b="1" smtClean="0">
                <a:latin typeface="+mn-ea"/>
                <a:sym typeface="+mn-ea"/>
              </a:rPr>
              <a:t>“穿着新的蓝布衫”，外貌描写</a:t>
            </a:r>
            <a:r>
              <a:rPr lang="zh-CN" altLang="en-US" sz="2400" b="1">
                <a:solidFill>
                  <a:srgbClr val="00B0F0"/>
                </a:solidFill>
                <a:latin typeface="+mn-ea"/>
                <a:sym typeface="+mn-ea"/>
              </a:rPr>
              <a:t>使人物描写细节真切具体</a:t>
            </a:r>
            <a:r>
              <a:rPr lang="zh-CN" altLang="en-US" sz="2400" b="1" smtClean="0">
                <a:latin typeface="+mn-ea"/>
                <a:sym typeface="+mn-ea"/>
              </a:rPr>
              <a:t>。</a:t>
            </a:r>
            <a:endParaRPr lang="zh-CN" altLang="en-US" sz="4800" b="1">
              <a:latin typeface="+mn-ea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4652"/>
          <a:stretch>
            <a:fillRect/>
          </a:stretch>
        </p:blipFill>
        <p:spPr>
          <a:xfrm>
            <a:off x="6678910" y="2205038"/>
            <a:ext cx="2174052" cy="2308740"/>
          </a:xfrm>
          <a:prstGeom prst="round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395288" y="365125"/>
            <a:ext cx="82454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5.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为什么说“这四本书，乃是我最初得到，最为心爱的宝书”？</a:t>
            </a:r>
          </a:p>
        </p:txBody>
      </p:sp>
      <p:sp>
        <p:nvSpPr>
          <p:cNvPr id="5" name="Text Box 1029"/>
          <p:cNvSpPr txBox="1">
            <a:spLocks noChangeArrowheads="1"/>
          </p:cNvSpPr>
          <p:nvPr/>
        </p:nvSpPr>
        <p:spPr bwMode="auto">
          <a:xfrm>
            <a:off x="395288" y="2355850"/>
            <a:ext cx="8412162" cy="190205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这四本书虽然很粗拙，却是“我”渴慕已久的，而且由一个谁也想不到的人给</a:t>
            </a:r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我</a:t>
            </a:r>
            <a:r>
              <a:rPr lang="en-US" altLang="zh-CN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买来的，凝聚了长妈妈对</a:t>
            </a:r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我</a:t>
            </a:r>
            <a:r>
              <a:rPr lang="en-US" altLang="zh-CN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的爱。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985838" y="695325"/>
            <a:ext cx="7424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smtClean="0">
                <a:latin typeface="+mn-ea"/>
                <a:ea typeface="+mn-ea"/>
              </a:rPr>
              <a:t>6.</a:t>
            </a:r>
            <a:r>
              <a:rPr lang="zh-CN" altLang="en-US" sz="2800" b="1" smtClean="0">
                <a:latin typeface="+mn-ea"/>
                <a:ea typeface="+mn-ea"/>
              </a:rPr>
              <a:t>文</a:t>
            </a:r>
            <a:r>
              <a:rPr lang="zh-CN" altLang="en-US" sz="2800" b="1">
                <a:latin typeface="+mn-ea"/>
                <a:ea typeface="+mn-ea"/>
              </a:rPr>
              <a:t>中“伟大的神力”两次出现各有何含义？</a:t>
            </a:r>
          </a:p>
        </p:txBody>
      </p:sp>
      <p:sp>
        <p:nvSpPr>
          <p:cNvPr id="5" name="Text Box 1029"/>
          <p:cNvSpPr txBox="1">
            <a:spLocks noChangeArrowheads="1"/>
          </p:cNvSpPr>
          <p:nvPr/>
        </p:nvSpPr>
        <p:spPr bwMode="auto">
          <a:xfrm>
            <a:off x="395287" y="1663700"/>
            <a:ext cx="8245475" cy="1288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我一向只以为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她还有这样伟大的神力。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6" name="文本框 14"/>
          <p:cNvSpPr txBox="1">
            <a:spLocks noChangeArrowheads="1"/>
          </p:cNvSpPr>
          <p:nvPr/>
        </p:nvSpPr>
        <p:spPr bwMode="auto">
          <a:xfrm>
            <a:off x="5867400" y="2495550"/>
            <a:ext cx="25431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有调侃的意味</a:t>
            </a:r>
          </a:p>
        </p:txBody>
      </p:sp>
      <p:sp>
        <p:nvSpPr>
          <p:cNvPr id="7" name="Text Box 1029"/>
          <p:cNvSpPr txBox="1">
            <a:spLocks noChangeArrowheads="1"/>
          </p:cNvSpPr>
          <p:nvPr/>
        </p:nvSpPr>
        <p:spPr bwMode="auto">
          <a:xfrm>
            <a:off x="336550" y="3359150"/>
            <a:ext cx="8245475" cy="64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她确有伟大的神力。</a:t>
            </a:r>
            <a:r>
              <a:rPr lang="en-US" altLang="zh-CN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5942012" y="4132263"/>
            <a:ext cx="22415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称颂、敬佩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95600" y="381000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6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26266" y="825500"/>
            <a:ext cx="8110536" cy="10985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normAutofit fontScale="92500" lnSpcReduction="20000"/>
          </a:bodyPr>
          <a:lstStyle/>
          <a:p>
            <a:pPr marL="0" indent="0" eaLnBrk="1" hangingPunct="1">
              <a:buFontTx/>
              <a:buNone/>
            </a:pPr>
            <a:r>
              <a:rPr lang="zh-CN" altLang="en-US" sz="3200" b="1" smtClean="0">
                <a:latin typeface="宋体" panose="02010600030101010101" pitchFamily="2" charset="-122"/>
              </a:rPr>
              <a:t>由买</a:t>
            </a:r>
            <a:r>
              <a:rPr lang="en-US" altLang="zh-CN" sz="3200" b="1" smtClean="0">
                <a:latin typeface="宋体" panose="02010600030101010101" pitchFamily="2" charset="-122"/>
              </a:rPr>
              <a:t>《</a:t>
            </a:r>
            <a:r>
              <a:rPr lang="zh-CN" altLang="en-US" sz="3200" b="1" smtClean="0">
                <a:latin typeface="宋体" panose="02010600030101010101" pitchFamily="2" charset="-122"/>
              </a:rPr>
              <a:t>山海经</a:t>
            </a:r>
            <a:r>
              <a:rPr lang="en-US" altLang="zh-CN" sz="3200" b="1" smtClean="0">
                <a:latin typeface="宋体" panose="02010600030101010101" pitchFamily="2" charset="-122"/>
              </a:rPr>
              <a:t>》</a:t>
            </a:r>
            <a:r>
              <a:rPr lang="zh-CN" altLang="en-US" sz="3200" b="1" smtClean="0">
                <a:latin typeface="宋体" panose="02010600030101010101" pitchFamily="2" charset="-122"/>
              </a:rPr>
              <a:t>一事中看出阿长是怎样的一个人？</a:t>
            </a:r>
            <a:endParaRPr lang="zh-CN" altLang="en-US" sz="3200" b="1" smtClean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04822" y="2532857"/>
            <a:ext cx="8353425" cy="12017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心地善良、关心热爱孩子、热心帮助孩子解决疑难。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85812" y="1034189"/>
            <a:ext cx="7862888" cy="635000"/>
          </a:xfrm>
          <a:prstGeom prst="rect">
            <a:avLst/>
          </a:prstGeom>
        </p:spPr>
        <p:txBody>
          <a:bodyPr lIns="68580" tIns="34290" rIns="68580" bIns="34290"/>
          <a:lstStyle>
            <a:lvl1pPr marL="257175" indent="-257175" algn="l" defTabSz="685800" rtl="0" eaLnBrk="1" latinLnBrk="0" hangingPunct="1">
              <a:lnSpc>
                <a:spcPct val="110000"/>
              </a:lnSpc>
              <a:spcBef>
                <a:spcPts val="1350"/>
              </a:spcBef>
              <a:buClr>
                <a:schemeClr val="accent1"/>
              </a:buClr>
              <a:buSzTx/>
              <a:buFont typeface="Baskerville Old Face" panose="02020602080505020303" pitchFamily="18" charset="0"/>
              <a:buChar char="–"/>
              <a:defRPr sz="1500" kern="120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375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 b="1" i="1" smtClean="0">
                <a:solidFill>
                  <a:srgbClr val="0070C0"/>
                </a:solidFill>
              </a:rPr>
              <a:t>写我的远房叔祖是不是离题太远？为什么？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200" b="1" i="1" smtClean="0">
                <a:solidFill>
                  <a:srgbClr val="0070C0"/>
                </a:solidFill>
              </a:rPr>
              <a:t>         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sz="3200" b="1" i="1">
              <a:solidFill>
                <a:srgbClr val="0070C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9636" y="1799362"/>
            <a:ext cx="7567613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</a:rPr>
              <a:t>不是。</a:t>
            </a:r>
            <a:r>
              <a:rPr kumimoji="1" lang="zh-CN" altLang="en-US" sz="2800" b="1"/>
              <a:t>文中提到远房叔祖，是为了引出后文中提到的</a:t>
            </a:r>
            <a:r>
              <a:rPr kumimoji="1" lang="en-US" altLang="zh-CN" sz="2800" b="1"/>
              <a:t>《</a:t>
            </a:r>
            <a:r>
              <a:rPr kumimoji="1" lang="zh-CN" altLang="en-US" sz="2800" b="1"/>
              <a:t>山海经</a:t>
            </a:r>
            <a:r>
              <a:rPr kumimoji="1" lang="en-US" altLang="zh-CN" sz="2800" b="1"/>
              <a:t>》</a:t>
            </a:r>
            <a:r>
              <a:rPr kumimoji="1" lang="zh-CN" altLang="en-US" sz="2800" b="1"/>
              <a:t>，并因为远房叔祖找不到</a:t>
            </a:r>
            <a:r>
              <a:rPr kumimoji="1" lang="en-US" altLang="zh-CN" sz="2800" b="1"/>
              <a:t>《</a:t>
            </a:r>
            <a:r>
              <a:rPr kumimoji="1" lang="zh-CN" altLang="en-US" sz="2800" b="1"/>
              <a:t>山海经</a:t>
            </a:r>
            <a:r>
              <a:rPr kumimoji="1" lang="en-US" altLang="zh-CN" sz="2800" b="1"/>
              <a:t>》</a:t>
            </a:r>
            <a:r>
              <a:rPr kumimoji="1" lang="zh-CN" altLang="en-US" sz="2800" b="1"/>
              <a:t>，“我”才会对</a:t>
            </a:r>
            <a:r>
              <a:rPr kumimoji="1" lang="en-US" altLang="zh-CN" sz="2800" b="1"/>
              <a:t>《</a:t>
            </a:r>
            <a:r>
              <a:rPr kumimoji="1" lang="zh-CN" altLang="en-US" sz="2800" b="1"/>
              <a:t>山海经</a:t>
            </a:r>
            <a:r>
              <a:rPr kumimoji="1" lang="en-US" altLang="zh-CN" sz="2800" b="1"/>
              <a:t>》</a:t>
            </a:r>
            <a:r>
              <a:rPr kumimoji="1" lang="zh-CN" altLang="en-US" sz="2800" b="1"/>
              <a:t>魂牵梦萦，之后才有阿长为我买</a:t>
            </a:r>
            <a:r>
              <a:rPr kumimoji="1" lang="en-US" altLang="zh-CN" sz="2800" b="1"/>
              <a:t>《</a:t>
            </a:r>
            <a:r>
              <a:rPr kumimoji="1" lang="zh-CN" altLang="en-US" sz="2800" b="1"/>
              <a:t>山海经</a:t>
            </a:r>
            <a:r>
              <a:rPr kumimoji="1" lang="en-US" altLang="zh-CN" sz="2800" b="1"/>
              <a:t>》</a:t>
            </a:r>
            <a:r>
              <a:rPr kumimoji="1" lang="zh-CN" altLang="en-US" sz="2800" b="1"/>
              <a:t>之后的事，从而表达作者对阿长的敬爱之情。这一切都是为后文服务，为全文中心服务的。 </a:t>
            </a:r>
            <a:endParaRPr lang="zh-CN" altLang="en-US" sz="2800"/>
          </a:p>
        </p:txBody>
      </p:sp>
      <p:grpSp>
        <p:nvGrpSpPr>
          <p:cNvPr id="5" name="组合 4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6" name="组合 5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8" name="横卷形 7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探究</a:t>
                </a:r>
                <a:endParaRPr kumimoji="1" lang="zh-CN" altLang="en-US" sz="28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组合 9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7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71497" y="1562100"/>
            <a:ext cx="8086726" cy="2895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 marL="257175" indent="-257175" algn="l" defTabSz="685800" rtl="0" eaLnBrk="1" latinLnBrk="0" hangingPunct="1">
              <a:lnSpc>
                <a:spcPct val="110000"/>
              </a:lnSpc>
              <a:spcBef>
                <a:spcPts val="1350"/>
              </a:spcBef>
              <a:buClr>
                <a:schemeClr val="accent1"/>
              </a:buClr>
              <a:buSzTx/>
              <a:buFont typeface="Baskerville Old Face" panose="02020602080505020303" pitchFamily="18" charset="0"/>
              <a:buChar char="–"/>
              <a:defRPr sz="1500" kern="120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375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2800" b="1" smtClean="0"/>
              <a:t>          </a:t>
            </a:r>
            <a:r>
              <a:rPr lang="zh-CN" altLang="en-US" sz="2400" b="1" smtClean="0">
                <a:solidFill>
                  <a:srgbClr val="FF0000"/>
                </a:solidFill>
              </a:rPr>
              <a:t>①</a:t>
            </a:r>
            <a:r>
              <a:rPr lang="zh-CN" altLang="en-US" sz="2400" b="1">
                <a:solidFill>
                  <a:srgbClr val="FF0000"/>
                </a:solidFill>
              </a:rPr>
              <a:t>不写怎么买到的，给读者留下一个想象的空间；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            ②此前大量笔墨写叔祖引起我对</a:t>
            </a:r>
            <a:r>
              <a:rPr lang="en-US" altLang="zh-CN" sz="2400" b="1">
                <a:solidFill>
                  <a:srgbClr val="FF0000"/>
                </a:solidFill>
              </a:rPr>
              <a:t>《</a:t>
            </a:r>
            <a:r>
              <a:rPr lang="zh-CN" altLang="en-US" sz="2400" b="1">
                <a:solidFill>
                  <a:srgbClr val="FF0000"/>
                </a:solidFill>
              </a:rPr>
              <a:t>山海经</a:t>
            </a:r>
            <a:r>
              <a:rPr lang="en-US" altLang="zh-CN" sz="2400" b="1">
                <a:solidFill>
                  <a:srgbClr val="FF0000"/>
                </a:solidFill>
              </a:rPr>
              <a:t>》</a:t>
            </a:r>
            <a:r>
              <a:rPr lang="zh-CN" altLang="en-US" sz="2400" b="1">
                <a:solidFill>
                  <a:srgbClr val="FF0000"/>
                </a:solidFill>
              </a:rPr>
              <a:t>的强烈渴慕，更能说明阿长买到后给我的惊喜与感激之情；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           ③此后写我的心情，才能说明阿长怎样令人尊敬而又感激，阿长的热心对“我”的成长有怎样的意义。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</a:p>
          <a:p>
            <a:pPr>
              <a:buFontTx/>
              <a:buNone/>
            </a:pPr>
            <a:r>
              <a:rPr lang="zh-CN" altLang="en-US" sz="2800" b="1" smtClean="0"/>
              <a:t> 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1023" y="257770"/>
            <a:ext cx="8086726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/>
              <a:t>写阿长买</a:t>
            </a:r>
            <a:r>
              <a:rPr lang="en-US" altLang="zh-CN" sz="2800" b="1"/>
              <a:t>《</a:t>
            </a:r>
            <a:r>
              <a:rPr lang="zh-CN" altLang="en-US" sz="2800" b="1"/>
              <a:t>山海经</a:t>
            </a:r>
            <a:r>
              <a:rPr lang="en-US" altLang="zh-CN" sz="2800" b="1"/>
              <a:t>》</a:t>
            </a:r>
            <a:r>
              <a:rPr lang="zh-CN" altLang="en-US" sz="2800" b="1"/>
              <a:t>的笔墨并不多，为什么不写她是怎么买到的呢？为什么此前此后反倒写了不少？ 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/>
          <p:nvPr/>
        </p:nvSpPr>
        <p:spPr>
          <a:xfrm>
            <a:off x="1772276" y="749847"/>
            <a:ext cx="7210112" cy="673100"/>
          </a:xfrm>
          <a:prstGeom prst="rect">
            <a:avLst/>
          </a:prstGeom>
          <a:solidFill>
            <a:schemeClr val="bg1">
              <a:alpha val="68000"/>
            </a:schemeClr>
          </a:solidFill>
          <a:ln w="9525">
            <a:noFill/>
          </a:ln>
        </p:spPr>
        <p:txBody>
          <a:bodyPr vert="horz" wrap="square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spcBef>
                <a:spcPct val="20000"/>
              </a:spcBef>
            </a:pPr>
            <a:r>
              <a:rPr lang="zh-CN" altLang="en-US" sz="3200" kern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+mn-ea"/>
              </a:rPr>
              <a:t>刻画</a:t>
            </a:r>
            <a:r>
              <a:rPr lang="zh-CN" altLang="en-US" sz="3200" ker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+mn-ea"/>
              </a:rPr>
              <a:t>“阿长”形象文中运用了哪些</a:t>
            </a:r>
            <a:r>
              <a:rPr lang="zh-CN" altLang="en-US" sz="3200" kern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+mn-ea"/>
              </a:rPr>
              <a:t>手法？</a:t>
            </a:r>
            <a:endParaRPr lang="zh-CN" altLang="en-US" sz="2400" kern="0">
              <a:solidFill>
                <a:schemeClr val="accent6"/>
              </a:solidFill>
              <a:latin typeface="楷体-简" panose="02010600040101010101" charset="-122"/>
              <a:ea typeface="楷体-简" panose="02010600040101010101" charset="-122"/>
              <a:sym typeface="+mn-ea"/>
            </a:endParaRPr>
          </a:p>
        </p:txBody>
      </p:sp>
      <p:sp>
        <p:nvSpPr>
          <p:cNvPr id="5" name="Rectangle 3"/>
          <p:cNvSpPr>
            <a:spLocks noGrp="1"/>
          </p:cNvSpPr>
          <p:nvPr>
            <p:ph idx="1"/>
          </p:nvPr>
        </p:nvSpPr>
        <p:spPr>
          <a:xfrm>
            <a:off x="592132" y="1249680"/>
            <a:ext cx="7369493" cy="1353185"/>
          </a:xfrm>
          <a:solidFill>
            <a:schemeClr val="bg1">
              <a:alpha val="68000"/>
            </a:schemeClr>
          </a:solidFill>
          <a:ln w="9525">
            <a:noFill/>
          </a:ln>
        </p:spPr>
        <p:txBody>
          <a:bodyPr vert="horz" wrap="square" lIns="91440" tIns="45720" rIns="91440" bIns="45720" rtlCol="0" anchor="t">
            <a:normAutofit/>
          </a:bodyPr>
          <a:lstStyle/>
          <a:p>
            <a:pPr lvl="0" algn="l"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楷体-简" panose="02010600040101010101" charset="-122"/>
                <a:ea typeface="楷体-简" panose="02010600040101010101" charset="-122"/>
                <a:sym typeface="+mn-ea"/>
              </a:rPr>
              <a:t>1</a:t>
            </a:r>
            <a:r>
              <a:rPr lang="en-US" altLang="zh-CN" sz="2400" b="1" smtClean="0">
                <a:solidFill>
                  <a:srgbClr val="FF0000"/>
                </a:solidFill>
                <a:latin typeface="楷体-简" panose="02010600040101010101" charset="-122"/>
                <a:ea typeface="楷体-简" panose="0201060004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FF0000"/>
                </a:solidFill>
                <a:latin typeface="楷体-简" panose="02010600040101010101" charset="-122"/>
                <a:ea typeface="楷体-简" panose="02010600040101010101" charset="-122"/>
                <a:sym typeface="+mn-ea"/>
              </a:rPr>
              <a:t>描写</a:t>
            </a:r>
            <a:r>
              <a:rPr lang="zh-CN" altLang="en-US" sz="2400" b="1">
                <a:solidFill>
                  <a:srgbClr val="FF0000"/>
                </a:solidFill>
                <a:latin typeface="楷体-简" panose="02010600040101010101" charset="-122"/>
                <a:ea typeface="楷体-简" panose="02010600040101010101" charset="-122"/>
                <a:sym typeface="+mn-ea"/>
              </a:rPr>
              <a:t>法：</a:t>
            </a:r>
            <a:endParaRPr lang="zh-CN" altLang="en-US" sz="2400" b="1">
              <a:latin typeface="宋体" panose="02010600030101010101" pitchFamily="2" charset="-122"/>
              <a:sym typeface="+mn-ea"/>
            </a:endParaRPr>
          </a:p>
          <a:p>
            <a:pPr lvl="0" algn="l">
              <a:buNone/>
            </a:pPr>
            <a:r>
              <a:rPr lang="zh-CN" altLang="en-US" sz="2400" b="1">
                <a:latin typeface="宋体" panose="02010600030101010101" pitchFamily="2" charset="-122"/>
                <a:sym typeface="+mn-ea"/>
              </a:rPr>
              <a:t>  </a:t>
            </a:r>
            <a:r>
              <a:rPr lang="zh-CN" altLang="en-US" sz="2400" b="1" smtClean="0">
                <a:latin typeface="宋体" panose="02010600030101010101" pitchFamily="2" charset="-122"/>
                <a:sym typeface="+mn-ea"/>
              </a:rPr>
              <a:t>外貌</a:t>
            </a:r>
            <a:r>
              <a:rPr lang="zh-CN" altLang="en-US" sz="2400" b="1">
                <a:latin typeface="宋体" panose="02010600030101010101" pitchFamily="2" charset="-122"/>
                <a:sym typeface="+mn-ea"/>
              </a:rPr>
              <a:t>描写、语言描写、动作描写、心理描写</a:t>
            </a:r>
          </a:p>
        </p:txBody>
      </p:sp>
      <p:sp>
        <p:nvSpPr>
          <p:cNvPr id="6" name="Text Box 4"/>
          <p:cNvSpPr/>
          <p:nvPr/>
        </p:nvSpPr>
        <p:spPr>
          <a:xfrm>
            <a:off x="592132" y="2451101"/>
            <a:ext cx="8142606" cy="1701800"/>
          </a:xfrm>
          <a:prstGeom prst="rect">
            <a:avLst/>
          </a:prstGeom>
          <a:solidFill>
            <a:schemeClr val="bg1">
              <a:alpha val="68000"/>
            </a:schemeClr>
          </a:solidFill>
          <a:ln w="9525">
            <a:noFill/>
          </a:ln>
        </p:spPr>
        <p:txBody>
          <a:bodyPr vert="horz" wrap="square" lIns="91440" tIns="45720" rIns="91440" bIns="45720" rtlCol="0" anchor="t">
            <a:normAutofit/>
          </a:bodyPr>
          <a:lstStyle/>
          <a:p>
            <a:pPr marL="342900" lvl="0" indent="-342900" algn="l">
              <a:spcBef>
                <a:spcPct val="2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+mn-ea"/>
                <a:sym typeface="+mn-ea"/>
              </a:rPr>
              <a:t>2</a:t>
            </a:r>
            <a:r>
              <a:rPr lang="en-US" altLang="zh-CN" sz="2400" b="1" smtClean="0">
                <a:solidFill>
                  <a:srgbClr val="FF0000"/>
                </a:solidFill>
                <a:latin typeface="+mn-ea"/>
                <a:sym typeface="+mn-ea"/>
              </a:rPr>
              <a:t>.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sym typeface="+mn-ea"/>
              </a:rPr>
              <a:t>对比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sym typeface="+mn-ea"/>
              </a:rPr>
              <a:t>、映衬法：</a:t>
            </a:r>
          </a:p>
          <a:p>
            <a:pPr marL="342900" lvl="0" indent="-342900" algn="l"/>
            <a:r>
              <a:rPr lang="zh-CN" altLang="en-US" sz="2400" b="1">
                <a:solidFill>
                  <a:schemeClr val="tx1"/>
                </a:solidFill>
                <a:latin typeface="+mn-ea"/>
                <a:sym typeface="+mn-ea"/>
              </a:rPr>
              <a:t> a.将“叔祖”与长妈妈进行了</a:t>
            </a:r>
            <a:r>
              <a:rPr lang="zh-CN" altLang="en-US" sz="2400" b="1">
                <a:solidFill>
                  <a:srgbClr val="0070C0"/>
                </a:solidFill>
                <a:latin typeface="+mn-ea"/>
                <a:sym typeface="+mn-ea"/>
              </a:rPr>
              <a:t>对比</a:t>
            </a:r>
            <a:r>
              <a:rPr lang="zh-CN" altLang="en-US" sz="2400" b="1">
                <a:solidFill>
                  <a:schemeClr val="tx1"/>
                </a:solidFill>
                <a:latin typeface="+mn-ea"/>
                <a:sym typeface="+mn-ea"/>
              </a:rPr>
              <a:t>，突出了长妈妈对“我”关心和疼爱。    </a:t>
            </a:r>
          </a:p>
          <a:p>
            <a:pPr marL="342900" lvl="0" indent="-342900" algn="l"/>
            <a:r>
              <a:rPr lang="zh-CN" altLang="en-US" sz="2400" b="1">
                <a:solidFill>
                  <a:schemeClr val="tx1"/>
                </a:solidFill>
                <a:latin typeface="+mn-ea"/>
                <a:sym typeface="+mn-ea"/>
              </a:rPr>
              <a:t> b.</a:t>
            </a:r>
            <a:r>
              <a:rPr lang="zh-CN" altLang="en-US" sz="2400" b="1">
                <a:solidFill>
                  <a:srgbClr val="0070C0"/>
                </a:solidFill>
                <a:latin typeface="+mn-ea"/>
                <a:sym typeface="+mn-ea"/>
              </a:rPr>
              <a:t>先抑后扬</a:t>
            </a:r>
          </a:p>
        </p:txBody>
      </p:sp>
      <p:sp>
        <p:nvSpPr>
          <p:cNvPr id="7" name="Text Box 5"/>
          <p:cNvSpPr/>
          <p:nvPr/>
        </p:nvSpPr>
        <p:spPr>
          <a:xfrm>
            <a:off x="655048" y="4008755"/>
            <a:ext cx="2055177" cy="583565"/>
          </a:xfrm>
          <a:prstGeom prst="rect">
            <a:avLst/>
          </a:prstGeom>
          <a:solidFill>
            <a:schemeClr val="bg1">
              <a:alpha val="68000"/>
            </a:schemeClr>
          </a:solidFill>
          <a:ln w="9525">
            <a:noFill/>
          </a:ln>
        </p:spPr>
        <p:txBody>
          <a:bodyPr vert="horz" wrap="square" lIns="91440" tIns="45720" rIns="91440" bIns="45720" rtlCol="0" anchor="t">
            <a:normAutofit/>
          </a:bodyPr>
          <a:lstStyle/>
          <a:p>
            <a:pPr marL="342900" lvl="0" indent="-342900" algn="l">
              <a:spcBef>
                <a:spcPct val="2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+mn-ea"/>
                <a:sym typeface="+mn-ea"/>
              </a:rPr>
              <a:t>3</a:t>
            </a:r>
            <a:r>
              <a:rPr lang="en-US" altLang="zh-CN" sz="2400" b="1" smtClean="0">
                <a:solidFill>
                  <a:srgbClr val="FF0000"/>
                </a:solidFill>
                <a:latin typeface="+mn-ea"/>
                <a:sym typeface="+mn-ea"/>
              </a:rPr>
              <a:t>.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sym typeface="+mn-ea"/>
              </a:rPr>
              <a:t>详略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sym typeface="+mn-ea"/>
              </a:rPr>
              <a:t>得当</a:t>
            </a:r>
          </a:p>
        </p:txBody>
      </p:sp>
      <p:sp>
        <p:nvSpPr>
          <p:cNvPr id="2" name="矩形 1"/>
          <p:cNvSpPr/>
          <p:nvPr/>
        </p:nvSpPr>
        <p:spPr>
          <a:xfrm>
            <a:off x="715644" y="4605933"/>
            <a:ext cx="7099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b="1">
                <a:solidFill>
                  <a:srgbClr val="7030A0"/>
                </a:solidFill>
              </a:rPr>
              <a:t>作者从多个层面、多个角度刻画了长妈妈的形象。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21" name="组合 20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23" name="横卷形 22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写法</a:t>
                </a:r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总结</a:t>
                </a: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9" name="直接连接符 28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组合 24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22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animBg="1"/>
      <p:bldP spid="7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61925" y="1028928"/>
            <a:ext cx="718185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3200" b="1">
                <a:solidFill>
                  <a:srgbClr val="0D0D0D"/>
                </a:solidFill>
                <a:latin typeface="宋体" panose="02010600030101010101" pitchFamily="2" charset="-122"/>
              </a:rPr>
              <a:t>回顾全文，说说本文的</a:t>
            </a:r>
            <a:r>
              <a:rPr lang="en-US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题目有何匠心</a:t>
            </a:r>
            <a:r>
              <a:rPr lang="en-US" altLang="en-US" sz="3200" b="1">
                <a:solidFill>
                  <a:srgbClr val="0D0D0D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161925" y="2125978"/>
            <a:ext cx="7800975" cy="26184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marR="0" indent="-457200" defTabSz="914400" eaLnBrk="1" hangingPunct="1">
              <a:lnSpc>
                <a:spcPct val="114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题目明确了本文的</a:t>
            </a:r>
            <a:r>
              <a:rPr kumimoji="0" lang="zh-CN" altLang="en-US" sz="2400" b="1" kern="1200" cap="none" spc="0" normalizeH="0" baseline="0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中心人物</a:t>
            </a:r>
            <a:r>
              <a:rPr kumimoji="0" lang="zh-CN" altLang="en-US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和</a:t>
            </a:r>
            <a:r>
              <a:rPr kumimoji="0" lang="zh-CN" altLang="en-US" sz="2400" b="1" kern="1200" cap="none" spc="0" normalizeH="0" baseline="0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中心事件</a:t>
            </a:r>
            <a:r>
              <a:rPr kumimoji="0" lang="zh-CN" altLang="en-US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。</a:t>
            </a:r>
            <a:endParaRPr kumimoji="0" lang="en-US" altLang="zh-CN" sz="2400" b="1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marL="457200" marR="0" indent="-457200" defTabSz="914400" eaLnBrk="1" hangingPunct="1">
              <a:lnSpc>
                <a:spcPct val="114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“阿长”是俗人俗称，与典雅的先秦古籍</a:t>
            </a:r>
            <a:r>
              <a:rPr kumimoji="0" lang="en-US" altLang="zh-CN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《</a:t>
            </a:r>
            <a:r>
              <a:rPr kumimoji="0" lang="zh-CN" altLang="en-US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山海经</a:t>
            </a:r>
            <a:r>
              <a:rPr kumimoji="0" lang="en-US" altLang="zh-CN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》</a:t>
            </a:r>
            <a:r>
              <a:rPr kumimoji="0" lang="zh-CN" altLang="en-US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相连，</a:t>
            </a:r>
            <a:r>
              <a:rPr kumimoji="0" lang="zh-CN" altLang="en-US" sz="2400" b="1" kern="1200" cap="none" spc="0" normalizeH="0" baseline="0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一俗一雅</a:t>
            </a:r>
            <a:r>
              <a:rPr kumimoji="0" lang="zh-CN" altLang="en-US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的矛盾组合，</a:t>
            </a:r>
            <a:r>
              <a:rPr kumimoji="0" lang="zh-CN" altLang="en-US" sz="2400" b="1" kern="1200" cap="none" spc="0" normalizeH="0" baseline="0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产生了奇妙的幽默意味</a:t>
            </a:r>
            <a:r>
              <a:rPr kumimoji="0" lang="zh-CN" altLang="en-US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，引发读者的好奇和阅读兴趣。</a:t>
            </a:r>
            <a:endParaRPr kumimoji="0" lang="en-US" altLang="zh-CN" sz="2400" b="1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marL="457200" marR="0" indent="-457200" defTabSz="914400" eaLnBrk="1" hangingPunct="1">
              <a:lnSpc>
                <a:spcPct val="114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全文近半部分内容始终未涉及题目中的</a:t>
            </a:r>
            <a:r>
              <a:rPr kumimoji="0" lang="en-US" altLang="zh-CN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《</a:t>
            </a:r>
            <a:r>
              <a:rPr kumimoji="0" lang="zh-CN" altLang="en-US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山海经</a:t>
            </a:r>
            <a:r>
              <a:rPr kumimoji="0" lang="en-US" altLang="zh-CN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》</a:t>
            </a:r>
            <a:r>
              <a:rPr kumimoji="0" lang="zh-CN" altLang="en-US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，引发读者更大好奇，吸引读者一读到底。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562850" y="115083"/>
          <a:ext cx="1457325" cy="1989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4" imgW="1438275" imgH="1962150" progId="MSPhotoEd.3">
                  <p:embed/>
                </p:oleObj>
              </mc:Choice>
              <mc:Fallback>
                <p:oleObj r:id="rId4" imgW="1438275" imgH="1962150" progId="MSPhotoEd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562850" y="115083"/>
                        <a:ext cx="1457325" cy="19891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6" name="组合 5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9" name="横卷形 8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合作探究</a:t>
                </a:r>
                <a:endParaRPr kumimoji="1" lang="zh-CN" altLang="en-US" sz="28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组合 10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7" name="Picture 6" descr="F:\超棒ppt模板\中国风\中国风物件\maobi.png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7946563" y="4006330"/>
            <a:ext cx="1268678" cy="778741"/>
            <a:chOff x="3275501" y="2583005"/>
            <a:chExt cx="2209193" cy="168292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75501" y="2583005"/>
              <a:ext cx="1270000" cy="1270000"/>
            </a:xfrm>
            <a:custGeom>
              <a:avLst/>
              <a:gdLst>
                <a:gd name="connsiteX0" fmla="*/ 0 w 1270000"/>
                <a:gd name="connsiteY0" fmla="*/ 0 h 1270000"/>
                <a:gd name="connsiteX1" fmla="*/ 1270000 w 1270000"/>
                <a:gd name="connsiteY1" fmla="*/ 0 h 1270000"/>
                <a:gd name="connsiteX2" fmla="*/ 1270000 w 1270000"/>
                <a:gd name="connsiteY2" fmla="*/ 684212 h 1270000"/>
                <a:gd name="connsiteX3" fmla="*/ 887018 w 1270000"/>
                <a:gd name="connsiteY3" fmla="*/ 684212 h 1270000"/>
                <a:gd name="connsiteX4" fmla="*/ 787003 w 1270000"/>
                <a:gd name="connsiteY4" fmla="*/ 784227 h 1270000"/>
                <a:gd name="connsiteX5" fmla="*/ 787003 w 1270000"/>
                <a:gd name="connsiteY5" fmla="*/ 1270000 h 1270000"/>
                <a:gd name="connsiteX6" fmla="*/ 0 w 12700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00" h="1270000">
                  <a:moveTo>
                    <a:pt x="0" y="0"/>
                  </a:moveTo>
                  <a:lnTo>
                    <a:pt x="1270000" y="0"/>
                  </a:lnTo>
                  <a:lnTo>
                    <a:pt x="1270000" y="684212"/>
                  </a:lnTo>
                  <a:lnTo>
                    <a:pt x="887018" y="684212"/>
                  </a:lnTo>
                  <a:cubicBezTo>
                    <a:pt x="831781" y="684212"/>
                    <a:pt x="787003" y="728990"/>
                    <a:pt x="787003" y="784227"/>
                  </a:cubicBezTo>
                  <a:lnTo>
                    <a:pt x="787003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20" name="文本框 81"/>
            <p:cNvSpPr txBox="1"/>
            <p:nvPr/>
          </p:nvSpPr>
          <p:spPr>
            <a:xfrm>
              <a:off x="4085662" y="3268231"/>
              <a:ext cx="1399032" cy="9976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表现</a:t>
              </a: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0820" y="328375"/>
            <a:ext cx="8751888" cy="984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587375" eaLnBrk="0" hangingPunct="0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</a:rPr>
              <a:t>文章为什么要叫《阿长与 &lt;山海经&gt; 》？如果改成《长妈妈与 &lt;山海经&gt; 》不是更有敬意吗？</a:t>
            </a:r>
            <a:endParaRPr lang="en-US" altLang="zh-CN" sz="2400" b="1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37448" y="1676742"/>
            <a:ext cx="8349060" cy="29905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0" indent="0">
              <a:buNone/>
            </a:pPr>
            <a:r>
              <a:rPr lang="en-US" altLang="zh-CN" sz="2400" b="1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不同的称呼，标志着不同的身份、品味。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本文前一部分多用抑笔，对她“不大佩服”、“讨厌”、又是“不耐烦”、“麻烦”，倘用“妈妈”称呼，名不符实；</a:t>
            </a:r>
          </a:p>
          <a:p>
            <a:pPr marL="0" indent="0" eaLnBrk="1" hangingPunct="1">
              <a:buNone/>
            </a:pP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2.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将“阿长”与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《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山海经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连接，看似矛盾，却令人好奇；</a:t>
            </a:r>
          </a:p>
          <a:p>
            <a:pPr marL="0" indent="0" eaLnBrk="1" hangingPunct="1">
              <a:buNone/>
            </a:pP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3.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用“阿”字有亲呢的意味，符合作者当时已经是四十五岁的中年人的口气。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8193"/>
          <p:cNvSpPr txBox="1">
            <a:spLocks noChangeArrowheads="1"/>
          </p:cNvSpPr>
          <p:nvPr/>
        </p:nvSpPr>
        <p:spPr>
          <a:xfrm>
            <a:off x="2302868" y="849647"/>
            <a:ext cx="5109764" cy="809625"/>
          </a:xfrm>
          <a:prstGeom prst="rect">
            <a:avLst/>
          </a:prstGeom>
        </p:spPr>
        <p:txBody>
          <a:bodyPr lIns="68580" tIns="34290" rIns="68580" bIns="3429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400" smtClean="0">
                <a:latin typeface="+mn-ea"/>
                <a:ea typeface="+mn-ea"/>
              </a:rPr>
              <a:t>本文选自什么地方？</a:t>
            </a:r>
          </a:p>
        </p:txBody>
      </p:sp>
      <p:sp>
        <p:nvSpPr>
          <p:cNvPr id="5" name="文本占位符 8194"/>
          <p:cNvSpPr txBox="1">
            <a:spLocks noChangeArrowheads="1"/>
          </p:cNvSpPr>
          <p:nvPr/>
        </p:nvSpPr>
        <p:spPr>
          <a:xfrm>
            <a:off x="2476898" y="2530475"/>
            <a:ext cx="4552950" cy="1363664"/>
          </a:xfrm>
          <a:prstGeom prst="rect">
            <a:avLst/>
          </a:prstGeom>
        </p:spPr>
        <p:txBody>
          <a:bodyPr lIns="68580" tIns="34290" rIns="68580" bIns="34290"/>
          <a:lstStyle>
            <a:lvl1pPr marL="257175" indent="-257175" algn="l" defTabSz="685800" rtl="0" eaLnBrk="1" latinLnBrk="0" hangingPunct="1">
              <a:lnSpc>
                <a:spcPct val="110000"/>
              </a:lnSpc>
              <a:spcBef>
                <a:spcPts val="1350"/>
              </a:spcBef>
              <a:buClr>
                <a:schemeClr val="accent1"/>
              </a:buClr>
              <a:buSzTx/>
              <a:buFont typeface="Baskerville Old Face" panose="02020602080505020303" pitchFamily="18" charset="0"/>
              <a:buChar char="–"/>
              <a:defRPr sz="1500" kern="120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375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1400" b="1" smtClean="0">
                <a:solidFill>
                  <a:srgbClr val="FF0066"/>
                </a:solidFill>
                <a:latin typeface="+mn-ea"/>
              </a:rPr>
              <a:t>                        </a:t>
            </a:r>
            <a:endParaRPr lang="zh-CN" altLang="en-US" sz="4400" b="1" smtClean="0">
              <a:solidFill>
                <a:srgbClr val="FF0066"/>
              </a:solidFill>
              <a:latin typeface="+mn-ea"/>
            </a:endParaRPr>
          </a:p>
          <a:p>
            <a:pPr>
              <a:buFontTx/>
              <a:buNone/>
            </a:pPr>
            <a:r>
              <a:rPr lang="zh-CN" altLang="en-US" sz="4400" b="1" smtClean="0">
                <a:latin typeface="+mn-ea"/>
              </a:rPr>
              <a:t>本文是什么文体？</a:t>
            </a:r>
          </a:p>
          <a:p>
            <a:pPr algn="ctr">
              <a:buFontTx/>
              <a:buNone/>
            </a:pPr>
            <a:endParaRPr lang="zh-CN" altLang="en-US" sz="4400" b="1" smtClean="0">
              <a:solidFill>
                <a:srgbClr val="FF0066"/>
              </a:solidFill>
              <a:latin typeface="+mn-ea"/>
            </a:endParaRPr>
          </a:p>
        </p:txBody>
      </p:sp>
      <p:sp>
        <p:nvSpPr>
          <p:cNvPr id="6" name="文本框 8195"/>
          <p:cNvSpPr txBox="1">
            <a:spLocks noChangeArrowheads="1"/>
          </p:cNvSpPr>
          <p:nvPr/>
        </p:nvSpPr>
        <p:spPr bwMode="auto">
          <a:xfrm>
            <a:off x="3350023" y="4116388"/>
            <a:ext cx="2806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回忆性散文</a:t>
            </a:r>
          </a:p>
        </p:txBody>
      </p:sp>
      <p:sp>
        <p:nvSpPr>
          <p:cNvPr id="7" name="文本框 8196"/>
          <p:cNvSpPr txBox="1">
            <a:spLocks noChangeArrowheads="1"/>
          </p:cNvSpPr>
          <p:nvPr/>
        </p:nvSpPr>
        <p:spPr bwMode="auto">
          <a:xfrm>
            <a:off x="3165674" y="1828800"/>
            <a:ext cx="317539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《朝花夕拾》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9" name="组合 8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11" name="横卷形 10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写作背景</a:t>
                </a: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0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4163" y="662870"/>
            <a:ext cx="8157065" cy="4053655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2800" b="1" dirty="0" smtClean="0">
                <a:latin typeface="+mn-ea"/>
                <a:sym typeface="宋体" panose="02010600030101010101" pitchFamily="2" charset="-122"/>
              </a:rPr>
              <a:t>    1.</a:t>
            </a:r>
            <a:r>
              <a:rPr lang="zh-CN" altLang="en-US" sz="2800" b="1" dirty="0" smtClean="0">
                <a:latin typeface="+mn-ea"/>
                <a:sym typeface="宋体" panose="02010600030101010101" pitchFamily="2" charset="-122"/>
              </a:rPr>
              <a:t>精读买</a:t>
            </a:r>
            <a:r>
              <a:rPr lang="en-US" altLang="zh-CN" sz="2800" b="1" dirty="0" smtClean="0">
                <a:latin typeface="+mn-ea"/>
                <a:sym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+mn-ea"/>
                <a:sym typeface="宋体" panose="02010600030101010101" pitchFamily="2" charset="-122"/>
              </a:rPr>
              <a:t>山海经</a:t>
            </a:r>
            <a:r>
              <a:rPr lang="en-US" altLang="zh-CN" sz="2800" b="1" dirty="0" smtClean="0">
                <a:latin typeface="+mn-ea"/>
                <a:sym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+mn-ea"/>
                <a:sym typeface="宋体" panose="02010600030101010101" pitchFamily="2" charset="-122"/>
              </a:rPr>
              <a:t>一事，深入了解阿长的人物形象，</a:t>
            </a:r>
            <a:r>
              <a:rPr lang="zh-CN" altLang="en-US" sz="2800" b="1" dirty="0" smtClean="0">
                <a:latin typeface="+mn-ea"/>
              </a:rPr>
              <a:t>感受</a:t>
            </a:r>
            <a:r>
              <a:rPr lang="zh-CN" altLang="en-US" sz="2800" b="1" dirty="0" smtClean="0">
                <a:latin typeface="+mn-ea"/>
                <a:sym typeface="宋体" panose="02010600030101010101" pitchFamily="2" charset="-122"/>
              </a:rPr>
              <a:t>阿长性格中</a:t>
            </a:r>
            <a:r>
              <a:rPr lang="zh-CN" altLang="en-US" sz="2800" b="1" dirty="0" smtClean="0">
                <a:latin typeface="+mn-ea"/>
              </a:rPr>
              <a:t>的人性美。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2800" b="1" dirty="0" smtClean="0">
                <a:latin typeface="+mn-ea"/>
              </a:rPr>
              <a:t>    2.</a:t>
            </a:r>
            <a:r>
              <a:rPr lang="zh-CN" altLang="en-US" sz="2800" b="1" dirty="0" smtClean="0">
                <a:latin typeface="+mn-ea"/>
              </a:rPr>
              <a:t>深入探究作者</a:t>
            </a:r>
            <a:r>
              <a:rPr lang="zh-CN" altLang="en-US" sz="2800" b="1" dirty="0">
                <a:latin typeface="+mn-ea"/>
              </a:rPr>
              <a:t>对阿长</a:t>
            </a:r>
            <a:r>
              <a:rPr lang="zh-CN" altLang="en-US" sz="2800" b="1" dirty="0" smtClean="0">
                <a:latin typeface="+mn-ea"/>
              </a:rPr>
              <a:t>的</a:t>
            </a:r>
            <a:r>
              <a:rPr lang="zh-CN" altLang="en-US" sz="2800" b="1" dirty="0">
                <a:latin typeface="+mn-ea"/>
              </a:rPr>
              <a:t>感情。</a:t>
            </a:r>
            <a:endParaRPr lang="en-US" altLang="zh-CN" sz="2800" b="1" dirty="0" smtClean="0">
              <a:latin typeface="+mn-ea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2800" b="1" dirty="0" smtClean="0">
                <a:latin typeface="+mn-ea"/>
              </a:rPr>
              <a:t>    3.</a:t>
            </a:r>
            <a:r>
              <a:rPr lang="zh-CN" altLang="en-US" sz="2800" b="1" dirty="0" smtClean="0">
                <a:latin typeface="+mn-ea"/>
              </a:rPr>
              <a:t>学会多角度地观察和体味生活，感知普通人的情感。</a:t>
            </a:r>
            <a:endParaRPr lang="en-US" altLang="zh-CN" sz="2800" b="1" dirty="0">
              <a:latin typeface="+mn-ea"/>
              <a:sym typeface="宋体" panose="02010600030101010101" pitchFamily="2" charset="-122"/>
            </a:endParaRPr>
          </a:p>
          <a:p>
            <a:endParaRPr lang="zh-CN" altLang="en-US" sz="2800" dirty="0"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5" name="组合 4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7" name="横卷形 6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学习目标</a:t>
                </a: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8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219"/>
          <p:cNvSpPr txBox="1">
            <a:spLocks noChangeArrowheads="1"/>
          </p:cNvSpPr>
          <p:nvPr/>
        </p:nvSpPr>
        <p:spPr bwMode="auto">
          <a:xfrm>
            <a:off x="344486" y="919163"/>
            <a:ext cx="8485187" cy="30469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smtClean="0">
                <a:latin typeface="+mn-ea"/>
                <a:sym typeface="宋体" panose="02010600030101010101" pitchFamily="2" charset="-122"/>
              </a:rPr>
              <a:t>   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朝花夕拾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是鲁迅唯一一部回忆性</a:t>
            </a:r>
            <a:r>
              <a:rPr lang="zh-CN" altLang="en-US" sz="2400" b="1" smtClean="0">
                <a:latin typeface="+mn-ea"/>
                <a:sym typeface="宋体" panose="02010600030101010101" pitchFamily="2" charset="-122"/>
              </a:rPr>
              <a:t>散文集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。</a:t>
            </a:r>
            <a:r>
              <a:rPr lang="zh-CN" altLang="en-US" sz="2400" b="1" smtClean="0">
                <a:latin typeface="+mn-ea"/>
                <a:sym typeface="宋体" panose="02010600030101010101" pitchFamily="2" charset="-122"/>
              </a:rPr>
              <a:t>“朝”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表示童年时期，“夕”表示晚年时期。题目的意思是鲁迅先生在晩年回忆的以前的事情。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朝花夕拾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原名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+mn-ea"/>
                <a:sym typeface="宋体" panose="02010600030101010101" pitchFamily="2" charset="-122"/>
              </a:rPr>
              <a:t>旧事重提</a:t>
            </a:r>
            <a:r>
              <a:rPr lang="en-US" altLang="zh-CN" sz="2400" b="1" smtClean="0">
                <a:latin typeface="+mn-ea"/>
                <a:sym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+mn-ea"/>
                <a:sym typeface="宋体" panose="02010600030101010101" pitchFamily="2" charset="-122"/>
              </a:rPr>
              <a:t>。</a:t>
            </a:r>
            <a:endParaRPr lang="en-US" altLang="zh-CN" sz="2400" b="1" smtClean="0">
              <a:latin typeface="+mn-ea"/>
              <a:sym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latin typeface="+mn-ea"/>
                <a:sym typeface="宋体" panose="02010600030101010101" pitchFamily="2" charset="-122"/>
              </a:rPr>
              <a:t> </a:t>
            </a:r>
            <a:r>
              <a:rPr lang="en-US" altLang="zh-CN" sz="2400" b="1" smtClean="0">
                <a:latin typeface="+mn-ea"/>
                <a:sym typeface="宋体" panose="02010600030101010101" pitchFamily="2" charset="-122"/>
              </a:rPr>
              <a:t>   </a:t>
            </a:r>
            <a:r>
              <a:rPr lang="zh-CN" altLang="en-US" sz="2400" b="1" smtClean="0">
                <a:latin typeface="+mn-ea"/>
                <a:sym typeface="宋体" panose="02010600030101010101" pitchFamily="2" charset="-122"/>
              </a:rPr>
              <a:t>这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本书是鲁迅回忆童年、少年和青年时期中不同生活经历和体验的文字。全书由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小引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狗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·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猫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·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鼠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阿长与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〈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山海经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〉》《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二十四孝图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五猖会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无常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从百草园到三味书屋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父亲的病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琐记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藤野先生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范爱农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》《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后记</a:t>
            </a:r>
            <a:r>
              <a:rPr lang="en-US" altLang="zh-CN" sz="2400" b="1">
                <a:latin typeface="+mn-ea"/>
                <a:sym typeface="宋体" panose="02010600030101010101" pitchFamily="2" charset="-122"/>
              </a:rPr>
              <a:t>》12</a:t>
            </a:r>
            <a:r>
              <a:rPr lang="zh-CN" altLang="en-US" sz="2400" b="1">
                <a:latin typeface="+mn-ea"/>
                <a:sym typeface="宋体" panose="02010600030101010101" pitchFamily="2" charset="-122"/>
              </a:rPr>
              <a:t>部分组成。</a:t>
            </a:r>
            <a:endParaRPr lang="zh-CN" altLang="en-US" sz="2400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277506" y="123607"/>
            <a:ext cx="8736463" cy="131456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</a:ln>
        </p:spPr>
        <p:txBody>
          <a:bodyPr wrap="none" lIns="108850" tIns="54425" rIns="108850" bIns="54425" anchor="ctr"/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+mn-ea"/>
              </a:rPr>
              <a:t>探究写作背景，</a:t>
            </a: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+mn-ea"/>
              </a:rPr>
              <a:t>进一步理解作者对阿长的感情。</a:t>
            </a:r>
          </a:p>
          <a:p>
            <a:pPr algn="ctr"/>
            <a:endParaRPr lang="zh-CN" altLang="zh-CN" sz="2400">
              <a:latin typeface="+mn-ea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71450" y="1444383"/>
            <a:ext cx="8835943" cy="33370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08850" tIns="141420" rIns="108850" bIns="54425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FF00"/>
                </a:solidFill>
                <a:latin typeface="+mn-ea"/>
              </a:rPr>
              <a:t> </a:t>
            </a:r>
            <a:r>
              <a:rPr lang="en-US" altLang="zh-CN" sz="2400" b="1" smtClean="0">
                <a:solidFill>
                  <a:srgbClr val="FFFF00"/>
                </a:solidFill>
                <a:latin typeface="+mn-ea"/>
              </a:rPr>
              <a:t>   </a:t>
            </a:r>
            <a:r>
              <a:rPr lang="en-US" altLang="zh-CN" sz="2400" b="1" smtClean="0">
                <a:latin typeface="+mn-ea"/>
              </a:rPr>
              <a:t>1926</a:t>
            </a:r>
            <a:r>
              <a:rPr lang="zh-CN" altLang="en-US" sz="2400" b="1">
                <a:latin typeface="+mn-ea"/>
              </a:rPr>
              <a:t>年</a:t>
            </a:r>
            <a:r>
              <a:rPr lang="en-US" altLang="zh-CN" sz="2400" b="1">
                <a:latin typeface="+mn-ea"/>
              </a:rPr>
              <a:t>3</a:t>
            </a:r>
            <a:r>
              <a:rPr lang="zh-CN" altLang="en-US" sz="2400" b="1">
                <a:latin typeface="+mn-ea"/>
              </a:rPr>
              <a:t>月</a:t>
            </a:r>
            <a:r>
              <a:rPr lang="en-US" altLang="zh-CN" sz="2400" b="1">
                <a:latin typeface="+mn-ea"/>
              </a:rPr>
              <a:t>18</a:t>
            </a:r>
            <a:r>
              <a:rPr lang="zh-CN" altLang="en-US" sz="2400" b="1" smtClean="0">
                <a:latin typeface="+mn-ea"/>
              </a:rPr>
              <a:t>日，北洋军阀</a:t>
            </a:r>
            <a:r>
              <a:rPr lang="zh-CN" altLang="en-US" sz="2400" b="1">
                <a:latin typeface="+mn-ea"/>
              </a:rPr>
              <a:t>政府枪杀进步</a:t>
            </a:r>
            <a:r>
              <a:rPr lang="zh-CN" altLang="en-US" sz="2400" b="1" smtClean="0">
                <a:latin typeface="+mn-ea"/>
              </a:rPr>
              <a:t>学生，鲁迅</a:t>
            </a:r>
            <a:r>
              <a:rPr lang="zh-CN" altLang="en-US" sz="2400" b="1">
                <a:latin typeface="+mn-ea"/>
              </a:rPr>
              <a:t>因支持进步学生而受反动政府</a:t>
            </a:r>
            <a:r>
              <a:rPr lang="zh-CN" altLang="en-US" sz="2400" b="1" smtClean="0">
                <a:latin typeface="+mn-ea"/>
              </a:rPr>
              <a:t>通缉，不得不</a:t>
            </a:r>
            <a:r>
              <a:rPr lang="zh-CN" altLang="en-US" sz="2400" b="1">
                <a:latin typeface="+mn-ea"/>
              </a:rPr>
              <a:t>到厦门大学任教</a:t>
            </a:r>
            <a:r>
              <a:rPr lang="zh-CN" altLang="en-US" sz="2400" b="1" smtClean="0">
                <a:latin typeface="+mn-ea"/>
              </a:rPr>
              <a:t>。</a:t>
            </a:r>
            <a:r>
              <a:rPr lang="zh-CN" altLang="zh-CN" sz="2400" b="1" smtClean="0">
                <a:solidFill>
                  <a:srgbClr val="0070C0"/>
                </a:solidFill>
                <a:latin typeface="+mn-ea"/>
              </a:rPr>
              <a:t>1926</a:t>
            </a:r>
            <a:r>
              <a:rPr lang="zh-CN" altLang="en-US" sz="2400" b="1" smtClean="0">
                <a:solidFill>
                  <a:srgbClr val="0070C0"/>
                </a:solidFill>
                <a:latin typeface="+mn-ea"/>
              </a:rPr>
              <a:t>年秋</a:t>
            </a:r>
            <a:r>
              <a:rPr lang="zh-CN" altLang="en-US" sz="2400" b="1">
                <a:solidFill>
                  <a:srgbClr val="0070C0"/>
                </a:solidFill>
                <a:latin typeface="+mn-ea"/>
              </a:rPr>
              <a:t>， </a:t>
            </a:r>
            <a:r>
              <a:rPr lang="zh-CN" altLang="zh-CN" sz="2400" b="1">
                <a:solidFill>
                  <a:srgbClr val="0070C0"/>
                </a:solidFill>
                <a:latin typeface="+mn-ea"/>
              </a:rPr>
              <a:t>45</a:t>
            </a:r>
            <a:r>
              <a:rPr lang="zh-CN" altLang="en-US" sz="2400" b="1">
                <a:solidFill>
                  <a:srgbClr val="0070C0"/>
                </a:solidFill>
                <a:latin typeface="+mn-ea"/>
              </a:rPr>
              <a:t>岁的鲁迅先生久病初愈</a:t>
            </a:r>
            <a:r>
              <a:rPr lang="zh-CN" altLang="en-US" sz="2400" b="1" smtClean="0">
                <a:solidFill>
                  <a:srgbClr val="0070C0"/>
                </a:solidFill>
                <a:latin typeface="+mn-ea"/>
              </a:rPr>
              <a:t>，非常</a:t>
            </a:r>
            <a:r>
              <a:rPr lang="zh-CN" altLang="en-US" sz="2400" b="1">
                <a:solidFill>
                  <a:srgbClr val="0070C0"/>
                </a:solidFill>
                <a:latin typeface="+mn-ea"/>
              </a:rPr>
              <a:t>孤独和寂寞。“这时我不愿意想到目前；于是回忆在心里出土</a:t>
            </a:r>
            <a:r>
              <a:rPr lang="zh-CN" altLang="en-US" sz="2400" b="1" smtClean="0">
                <a:solidFill>
                  <a:srgbClr val="0070C0"/>
                </a:solidFill>
                <a:latin typeface="+mn-ea"/>
              </a:rPr>
              <a:t>了，写</a:t>
            </a:r>
            <a:r>
              <a:rPr lang="zh-CN" altLang="en-US" sz="2400" b="1">
                <a:solidFill>
                  <a:srgbClr val="0070C0"/>
                </a:solidFill>
                <a:latin typeface="+mn-ea"/>
              </a:rPr>
              <a:t>了十</a:t>
            </a:r>
            <a:r>
              <a:rPr lang="zh-CN" altLang="en-US" sz="2400" b="1" smtClean="0">
                <a:solidFill>
                  <a:srgbClr val="0070C0"/>
                </a:solidFill>
                <a:latin typeface="+mn-ea"/>
              </a:rPr>
              <a:t>篇‘朝花夕拾’。</a:t>
            </a:r>
            <a:r>
              <a:rPr lang="zh-CN" altLang="en-US" sz="2400" b="1">
                <a:solidFill>
                  <a:srgbClr val="0070C0"/>
                </a:solidFill>
                <a:latin typeface="+mn-ea"/>
              </a:rPr>
              <a:t>” </a:t>
            </a:r>
            <a:r>
              <a:rPr lang="zh-CN" altLang="en-US" sz="2400" b="1" smtClean="0">
                <a:solidFill>
                  <a:srgbClr val="0070C0"/>
                </a:solidFill>
                <a:latin typeface="+mn-ea"/>
              </a:rPr>
              <a:t>       </a:t>
            </a:r>
            <a:endParaRPr lang="en-US" altLang="zh-CN" sz="2400" b="1" smtClean="0">
              <a:solidFill>
                <a:srgbClr val="0070C0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zh-CN" sz="2400" b="1" smtClean="0">
                <a:solidFill>
                  <a:srgbClr val="0000FF"/>
                </a:solidFill>
                <a:latin typeface="+mn-ea"/>
              </a:rPr>
              <a:t>  </a:t>
            </a:r>
            <a:r>
              <a:rPr lang="zh-CN" altLang="zh-CN" sz="2400" b="1" smtClean="0">
                <a:solidFill>
                  <a:srgbClr val="0070C0"/>
                </a:solidFill>
                <a:latin typeface="+mn-ea"/>
              </a:rPr>
              <a:t>《</a:t>
            </a:r>
            <a:r>
              <a:rPr lang="zh-CN" altLang="en-US" sz="2400" b="1" smtClean="0">
                <a:solidFill>
                  <a:srgbClr val="0070C0"/>
                </a:solidFill>
                <a:latin typeface="+mn-ea"/>
              </a:rPr>
              <a:t>阿长与</a:t>
            </a:r>
            <a:r>
              <a:rPr lang="zh-CN" altLang="zh-CN" sz="2400" b="1" smtClean="0">
                <a:solidFill>
                  <a:srgbClr val="0070C0"/>
                </a:solidFill>
                <a:latin typeface="+mn-ea"/>
              </a:rPr>
              <a:t>〈</a:t>
            </a:r>
            <a:r>
              <a:rPr lang="zh-CN" altLang="en-US" sz="2400" b="1" smtClean="0">
                <a:solidFill>
                  <a:srgbClr val="0070C0"/>
                </a:solidFill>
                <a:latin typeface="+mn-ea"/>
              </a:rPr>
              <a:t>山海经</a:t>
            </a:r>
            <a:r>
              <a:rPr lang="zh-CN" altLang="zh-CN" sz="2400" b="1" smtClean="0">
                <a:solidFill>
                  <a:srgbClr val="0070C0"/>
                </a:solidFill>
                <a:latin typeface="+mn-ea"/>
              </a:rPr>
              <a:t>〉》</a:t>
            </a:r>
            <a:r>
              <a:rPr lang="zh-CN" altLang="en-US" sz="2400" b="1">
                <a:latin typeface="+mn-ea"/>
              </a:rPr>
              <a:t>是</a:t>
            </a:r>
            <a:r>
              <a:rPr lang="en-US" altLang="zh-CN" sz="2400" b="1">
                <a:latin typeface="+mn-ea"/>
              </a:rPr>
              <a:t>《</a:t>
            </a:r>
            <a:r>
              <a:rPr lang="zh-CN" altLang="en-US" sz="2400" b="1">
                <a:latin typeface="+mn-ea"/>
              </a:rPr>
              <a:t>朝花夕拾</a:t>
            </a:r>
            <a:r>
              <a:rPr lang="en-US" altLang="zh-CN" sz="2400" b="1">
                <a:latin typeface="+mn-ea"/>
              </a:rPr>
              <a:t>》</a:t>
            </a:r>
            <a:r>
              <a:rPr lang="zh-CN" altLang="en-US" sz="2400" b="1">
                <a:latin typeface="+mn-ea"/>
              </a:rPr>
              <a:t>的第二</a:t>
            </a:r>
            <a:r>
              <a:rPr lang="zh-CN" altLang="en-US" sz="2400" b="1" smtClean="0">
                <a:latin typeface="+mn-ea"/>
              </a:rPr>
              <a:t>篇，回忆了鲁迅童年</a:t>
            </a:r>
            <a:r>
              <a:rPr lang="zh-CN" altLang="en-US" sz="2400" b="1">
                <a:latin typeface="+mn-ea"/>
              </a:rPr>
              <a:t>时期与保姆阿长相处的一段生活</a:t>
            </a:r>
            <a:r>
              <a:rPr lang="zh-CN" altLang="en-US" sz="2400" b="1" smtClean="0">
                <a:latin typeface="+mn-ea"/>
              </a:rPr>
              <a:t>。</a:t>
            </a:r>
            <a:r>
              <a:rPr lang="zh-CN" altLang="en-US" sz="2400" b="1" smtClean="0">
                <a:solidFill>
                  <a:srgbClr val="0070C0"/>
                </a:solidFill>
                <a:latin typeface="+mn-ea"/>
              </a:rPr>
              <a:t>让</a:t>
            </a:r>
            <a:r>
              <a:rPr lang="zh-CN" altLang="en-US" sz="2400" b="1">
                <a:solidFill>
                  <a:srgbClr val="0070C0"/>
                </a:solidFill>
                <a:latin typeface="+mn-ea"/>
              </a:rPr>
              <a:t>鲁迅感受到了一种来自童年的、社会底层的力量和慰藉，也让我们看到了底层人民的可贵精神和品格</a:t>
            </a:r>
            <a:r>
              <a:rPr lang="zh-CN" altLang="en-US" sz="2400" b="1" smtClean="0">
                <a:solidFill>
                  <a:srgbClr val="0070C0"/>
                </a:solidFill>
                <a:latin typeface="+mn-ea"/>
              </a:rPr>
              <a:t>。</a:t>
            </a:r>
            <a:endParaRPr lang="zh-CN" altLang="en-US" sz="2400" b="1">
              <a:solidFill>
                <a:srgbClr val="0070C0"/>
              </a:solidFill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5" name="组合 4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7" name="横卷形 6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主旨归纳</a:t>
                </a:r>
                <a:endParaRPr kumimoji="1" lang="zh-CN" altLang="en-US" sz="28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8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240092" y="662870"/>
            <a:ext cx="8605727" cy="4016181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作者通过忆述儿时与保姆长妈妈相处的情景，真实、生动、鲜活地写出了饶舌多事、不拘小节、乐于助人、有点迷信有点俗气的长妈妈的特点，表达了作者对长妈妈的尊敬、感激、思念之情。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5" name="组合 4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7" name="横卷形 6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结构图解</a:t>
                </a: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8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3370263" y="833438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地位低下</a:t>
            </a:r>
          </a:p>
        </p:txBody>
      </p:sp>
      <p:sp>
        <p:nvSpPr>
          <p:cNvPr id="20" name="文本框 4"/>
          <p:cNvSpPr txBox="1">
            <a:spLocks noChangeArrowheads="1"/>
          </p:cNvSpPr>
          <p:nvPr/>
        </p:nvSpPr>
        <p:spPr bwMode="auto">
          <a:xfrm>
            <a:off x="492125" y="1973263"/>
            <a:ext cx="2969083" cy="22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大</a:t>
            </a:r>
            <a:r>
              <a:rPr lang="en-US" altLang="zh-CN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字的睡相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令人厌烦的规矩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教给“我”许多道理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讲“长毛”的故事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谋害隐鼠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2847975" y="173038"/>
            <a:ext cx="3070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阿长与《山海经》</a:t>
            </a:r>
          </a:p>
        </p:txBody>
      </p:sp>
      <p:sp>
        <p:nvSpPr>
          <p:cNvPr id="22" name="文本框 2"/>
          <p:cNvSpPr txBox="1">
            <a:spLocks noChangeArrowheads="1"/>
          </p:cNvSpPr>
          <p:nvPr/>
        </p:nvSpPr>
        <p:spPr bwMode="auto">
          <a:xfrm>
            <a:off x="492125" y="833438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宋体" panose="02010600030101010101" pitchFamily="2" charset="-122"/>
              </a:rPr>
              <a:t>称呼的由来</a:t>
            </a:r>
          </a:p>
        </p:txBody>
      </p:sp>
      <p:sp>
        <p:nvSpPr>
          <p:cNvPr id="23" name="文本框 11"/>
          <p:cNvSpPr txBox="1">
            <a:spLocks noChangeArrowheads="1"/>
          </p:cNvSpPr>
          <p:nvPr/>
        </p:nvSpPr>
        <p:spPr bwMode="auto">
          <a:xfrm>
            <a:off x="492125" y="1441450"/>
            <a:ext cx="2969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喜欢</a:t>
            </a:r>
            <a:r>
              <a:rPr lang="en-US" altLang="zh-CN" b="1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切察</a:t>
            </a:r>
            <a:r>
              <a:rPr lang="en-US" altLang="zh-CN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的毛病</a:t>
            </a:r>
          </a:p>
        </p:txBody>
      </p:sp>
      <p:sp>
        <p:nvSpPr>
          <p:cNvPr id="24" name="文本框 12"/>
          <p:cNvSpPr txBox="1">
            <a:spLocks noChangeArrowheads="1"/>
          </p:cNvSpPr>
          <p:nvPr/>
        </p:nvSpPr>
        <p:spPr bwMode="auto">
          <a:xfrm>
            <a:off x="492125" y="4722813"/>
            <a:ext cx="2040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买</a:t>
            </a:r>
            <a:r>
              <a:rPr lang="en-US" altLang="zh-CN" b="1">
                <a:latin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山海经</a:t>
            </a:r>
            <a:r>
              <a:rPr lang="en-US" altLang="zh-CN" b="1">
                <a:latin typeface="宋体" panose="02010600030101010101" pitchFamily="2" charset="-122"/>
                <a:sym typeface="宋体" panose="02010600030101010101" pitchFamily="2" charset="-122"/>
              </a:rPr>
              <a:t>》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5" name="文本框 13"/>
          <p:cNvSpPr txBox="1">
            <a:spLocks noChangeArrowheads="1"/>
          </p:cNvSpPr>
          <p:nvPr/>
        </p:nvSpPr>
        <p:spPr bwMode="auto">
          <a:xfrm>
            <a:off x="4129088" y="1439863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饶舌多事</a:t>
            </a:r>
          </a:p>
        </p:txBody>
      </p:sp>
      <p:sp>
        <p:nvSpPr>
          <p:cNvPr id="26" name="文本框 14"/>
          <p:cNvSpPr txBox="1">
            <a:spLocks noChangeArrowheads="1"/>
          </p:cNvSpPr>
          <p:nvPr/>
        </p:nvSpPr>
        <p:spPr bwMode="auto">
          <a:xfrm>
            <a:off x="4129088" y="2462213"/>
            <a:ext cx="1422184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愚昧无知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淳朴善良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关心孩子</a:t>
            </a:r>
          </a:p>
        </p:txBody>
      </p:sp>
      <p:sp>
        <p:nvSpPr>
          <p:cNvPr id="27" name="文本框 15"/>
          <p:cNvSpPr txBox="1">
            <a:spLocks noChangeArrowheads="1"/>
          </p:cNvSpPr>
          <p:nvPr/>
        </p:nvSpPr>
        <p:spPr bwMode="auto">
          <a:xfrm>
            <a:off x="3468688" y="4722813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真诚热情</a:t>
            </a: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2622550" y="1092200"/>
            <a:ext cx="64770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3875088" y="1701800"/>
            <a:ext cx="25400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2724150" y="4984750"/>
            <a:ext cx="64770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右大括号 30"/>
          <p:cNvSpPr/>
          <p:nvPr/>
        </p:nvSpPr>
        <p:spPr>
          <a:xfrm>
            <a:off x="3768725" y="2193925"/>
            <a:ext cx="360363" cy="223202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noProof="1"/>
          </a:p>
        </p:txBody>
      </p:sp>
      <p:sp>
        <p:nvSpPr>
          <p:cNvPr id="32" name="右大括号 31"/>
          <p:cNvSpPr/>
          <p:nvPr/>
        </p:nvSpPr>
        <p:spPr>
          <a:xfrm>
            <a:off x="5741988" y="987425"/>
            <a:ext cx="360362" cy="243998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noProof="1"/>
          </a:p>
        </p:txBody>
      </p:sp>
      <p:sp>
        <p:nvSpPr>
          <p:cNvPr id="33" name="文本框 21"/>
          <p:cNvSpPr txBox="1">
            <a:spLocks noChangeArrowheads="1"/>
          </p:cNvSpPr>
          <p:nvPr/>
        </p:nvSpPr>
        <p:spPr bwMode="auto">
          <a:xfrm>
            <a:off x="6100763" y="1973263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</a:rPr>
              <a:t>讨厌</a:t>
            </a:r>
          </a:p>
        </p:txBody>
      </p:sp>
      <p:sp>
        <p:nvSpPr>
          <p:cNvPr id="34" name="右大括号 33"/>
          <p:cNvSpPr/>
          <p:nvPr/>
        </p:nvSpPr>
        <p:spPr>
          <a:xfrm>
            <a:off x="5741988" y="3657600"/>
            <a:ext cx="360362" cy="76835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noProof="1"/>
          </a:p>
        </p:txBody>
      </p:sp>
      <p:sp>
        <p:nvSpPr>
          <p:cNvPr id="35" name="文本框 23"/>
          <p:cNvSpPr txBox="1">
            <a:spLocks noChangeArrowheads="1"/>
          </p:cNvSpPr>
          <p:nvPr/>
        </p:nvSpPr>
        <p:spPr bwMode="auto">
          <a:xfrm>
            <a:off x="6102350" y="3549650"/>
            <a:ext cx="1778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</a:rPr>
              <a:t>特别敬意</a:t>
            </a:r>
          </a:p>
          <a:p>
            <a:pPr eaLnBrk="1" hangingPunct="1"/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</a:rPr>
              <a:t>敬意消失</a:t>
            </a:r>
          </a:p>
        </p:txBody>
      </p:sp>
      <p:sp>
        <p:nvSpPr>
          <p:cNvPr id="36" name="文本框 24"/>
          <p:cNvSpPr txBox="1">
            <a:spLocks noChangeArrowheads="1"/>
          </p:cNvSpPr>
          <p:nvPr/>
        </p:nvSpPr>
        <p:spPr bwMode="auto">
          <a:xfrm>
            <a:off x="6100763" y="4722813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</a:rPr>
              <a:t>新的敬意</a:t>
            </a:r>
          </a:p>
        </p:txBody>
      </p:sp>
      <p:sp>
        <p:nvSpPr>
          <p:cNvPr id="37" name="右大括号 36"/>
          <p:cNvSpPr/>
          <p:nvPr/>
        </p:nvSpPr>
        <p:spPr>
          <a:xfrm>
            <a:off x="7715250" y="987425"/>
            <a:ext cx="358775" cy="411162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noProof="1"/>
          </a:p>
        </p:txBody>
      </p:sp>
      <p:sp>
        <p:nvSpPr>
          <p:cNvPr id="38" name="文本框 26"/>
          <p:cNvSpPr txBox="1">
            <a:spLocks noChangeArrowheads="1"/>
          </p:cNvSpPr>
          <p:nvPr/>
        </p:nvSpPr>
        <p:spPr bwMode="auto">
          <a:xfrm>
            <a:off x="8075613" y="145097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抑</a:t>
            </a:r>
          </a:p>
        </p:txBody>
      </p:sp>
      <p:sp>
        <p:nvSpPr>
          <p:cNvPr id="39" name="文本框 27"/>
          <p:cNvSpPr txBox="1">
            <a:spLocks noChangeArrowheads="1"/>
          </p:cNvSpPr>
          <p:nvPr/>
        </p:nvSpPr>
        <p:spPr bwMode="auto">
          <a:xfrm>
            <a:off x="8075613" y="4722813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扬</a:t>
            </a:r>
          </a:p>
        </p:txBody>
      </p:sp>
      <p:cxnSp>
        <p:nvCxnSpPr>
          <p:cNvPr id="40" name="直接箭头连接符 39"/>
          <p:cNvCxnSpPr/>
          <p:nvPr/>
        </p:nvCxnSpPr>
        <p:spPr>
          <a:xfrm flipH="1">
            <a:off x="8345488" y="2063750"/>
            <a:ext cx="0" cy="243840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>
            <a:off x="5200650" y="4984750"/>
            <a:ext cx="64770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1" grpId="0" animBg="1"/>
      <p:bldP spid="32" grpId="0" animBg="1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8069" y="340687"/>
            <a:ext cx="778779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84163" y="1336861"/>
            <a:ext cx="8382685" cy="29589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 marL="257175" indent="-257175" algn="l" defTabSz="685800" rtl="0" eaLnBrk="1" latinLnBrk="0" hangingPunct="1">
              <a:lnSpc>
                <a:spcPct val="110000"/>
              </a:lnSpc>
              <a:spcBef>
                <a:spcPts val="1350"/>
              </a:spcBef>
              <a:buClr>
                <a:schemeClr val="accent1"/>
              </a:buClr>
              <a:buSzTx/>
              <a:buFont typeface="Baskerville Old Face" panose="02020602080505020303" pitchFamily="18" charset="0"/>
              <a:buChar char="–"/>
              <a:defRPr sz="1500" kern="120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375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smtClean="0">
                <a:latin typeface="+mn-ea"/>
              </a:rPr>
              <a:t>     </a:t>
            </a:r>
            <a:r>
              <a:rPr lang="zh-CN" altLang="en-US" sz="2800" b="1" smtClean="0">
                <a:latin typeface="+mn-ea"/>
              </a:rPr>
              <a:t>假设阿长现在还健在，她读了鲁迅的这篇文章，会对鲁迅说些什么？请你紧扣课文内容与人物性格特征，展开想象，赋予人物新的时代特色，代长妈妈与鲁迅对话。</a:t>
            </a:r>
          </a:p>
          <a:p>
            <a:pPr>
              <a:buFontTx/>
              <a:buNone/>
            </a:pPr>
            <a:endParaRPr lang="en-US" altLang="zh-CN" sz="2800">
              <a:latin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53" name="组合 52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55" name="横卷形 54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随堂练习</a:t>
                </a: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61" name="直接连接符 60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58" name="直接连接符 57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54" name="Picture 6" descr="F:\超棒ppt模板\中国风\中国风物件\maobi.png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38148" y="838200"/>
            <a:ext cx="8201025" cy="32956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 marL="257175" indent="-257175" algn="l" defTabSz="685800" rtl="0" eaLnBrk="1" latinLnBrk="0" hangingPunct="1">
              <a:lnSpc>
                <a:spcPct val="110000"/>
              </a:lnSpc>
              <a:spcBef>
                <a:spcPts val="1350"/>
              </a:spcBef>
              <a:buClr>
                <a:schemeClr val="accent1"/>
              </a:buClr>
              <a:buSzTx/>
              <a:buFont typeface="Baskerville Old Face" panose="02020602080505020303" pitchFamily="18" charset="0"/>
              <a:buChar char="–"/>
              <a:defRPr sz="1500" kern="120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375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zh-CN" sz="2800" b="1" i="1" smtClean="0">
                <a:solidFill>
                  <a:srgbClr val="59FB68"/>
                </a:solidFill>
                <a:latin typeface="+mn-ea"/>
              </a:rPr>
              <a:t>     </a:t>
            </a:r>
            <a:r>
              <a:rPr lang="zh-CN" altLang="en-US" sz="2800" b="1" i="1" smtClean="0">
                <a:solidFill>
                  <a:srgbClr val="FF0000"/>
                </a:solidFill>
                <a:latin typeface="+mn-ea"/>
              </a:rPr>
              <a:t>阿长：</a:t>
            </a:r>
            <a:r>
              <a:rPr lang="zh-CN" altLang="en-US" sz="2400" b="1" smtClean="0">
                <a:latin typeface="+mn-ea"/>
              </a:rPr>
              <a:t>哥儿啊，我虽无名无姓，但经你一写，现在也成了名人了，可是你说我无名无姓，生得黄胖而矮倒也罢了，怎么连颈上的灸疮疤也写进去了呢？说我规矩多、烦琐、迷信也罢了，那时谁不迷信啊？可是你，怎么连我睡相不好这种私事都写进去了呢？特别是给你讲长毛故事时，讲的将我们掳去后，让我们脱下裤子站在墙头，大炮就放不出来，你也照实写下来了，你不怕人笑话，我还怕人笑话呢！</a:t>
            </a:r>
          </a:p>
          <a:p>
            <a:endParaRPr lang="en-US" altLang="zh-CN" sz="2000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4163" y="949315"/>
            <a:ext cx="8354412" cy="37856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b="1" smtClean="0">
                <a:latin typeface="+mn-ea"/>
              </a:rPr>
              <a:t>【参考答案】</a:t>
            </a:r>
            <a:r>
              <a:rPr lang="en-US" altLang="zh-CN" sz="2400" b="1" smtClean="0">
                <a:latin typeface="+mn-ea"/>
              </a:rPr>
              <a:t/>
            </a:r>
            <a:br>
              <a:rPr lang="en-US" altLang="zh-CN" sz="2400" b="1" smtClean="0">
                <a:latin typeface="+mn-ea"/>
              </a:rPr>
            </a:br>
            <a:endParaRPr lang="zh-CN" altLang="zh-CN" sz="2400" b="1">
              <a:latin typeface="+mn-ea"/>
            </a:endParaRPr>
          </a:p>
          <a:p>
            <a:r>
              <a:rPr lang="en-US" altLang="zh-CN" sz="2400" b="1">
                <a:latin typeface="+mn-ea"/>
              </a:rPr>
              <a:t>1</a:t>
            </a:r>
            <a:r>
              <a:rPr lang="zh-CN" altLang="zh-CN" sz="2400" b="1">
                <a:latin typeface="+mn-ea"/>
              </a:rPr>
              <a:t>．示例：不妥协 　不屈服 　不迎奉（说明：意近即可）</a:t>
            </a:r>
            <a:r>
              <a:rPr lang="en-US" altLang="zh-CN" sz="2400" b="1">
                <a:latin typeface="+mn-ea"/>
              </a:rPr>
              <a:t> </a:t>
            </a:r>
            <a:br>
              <a:rPr lang="en-US" altLang="zh-CN" sz="2400" b="1">
                <a:latin typeface="+mn-ea"/>
              </a:rPr>
            </a:br>
            <a:r>
              <a:rPr lang="en-US" altLang="zh-CN" sz="2400" b="1">
                <a:latin typeface="+mn-ea"/>
              </a:rPr>
              <a:t>2</a:t>
            </a:r>
            <a:r>
              <a:rPr lang="zh-CN" altLang="zh-CN" sz="2400" b="1">
                <a:latin typeface="+mn-ea"/>
              </a:rPr>
              <a:t>．就是说“鲁迅先生的模样既不老派，也非洋派”。</a:t>
            </a:r>
            <a:r>
              <a:rPr lang="en-US" altLang="zh-CN" sz="2400" b="1">
                <a:latin typeface="+mn-ea"/>
              </a:rPr>
              <a:t> </a:t>
            </a:r>
            <a:br>
              <a:rPr lang="en-US" altLang="zh-CN" sz="2400" b="1">
                <a:latin typeface="+mn-ea"/>
              </a:rPr>
            </a:br>
            <a:r>
              <a:rPr lang="en-US" altLang="zh-CN" sz="2400" b="1">
                <a:latin typeface="+mn-ea"/>
              </a:rPr>
              <a:t>3</a:t>
            </a:r>
            <a:r>
              <a:rPr lang="zh-CN" altLang="zh-CN" sz="2400" b="1">
                <a:latin typeface="+mn-ea"/>
              </a:rPr>
              <a:t>．过渡或承上启下</a:t>
            </a:r>
            <a:r>
              <a:rPr lang="en-US" altLang="zh-CN" sz="2400" b="1">
                <a:latin typeface="+mn-ea"/>
              </a:rPr>
              <a:t> </a:t>
            </a:r>
            <a:br>
              <a:rPr lang="en-US" altLang="zh-CN" sz="2400" b="1">
                <a:latin typeface="+mn-ea"/>
              </a:rPr>
            </a:br>
            <a:r>
              <a:rPr lang="en-US" altLang="zh-CN" sz="2400" b="1">
                <a:latin typeface="+mn-ea"/>
              </a:rPr>
              <a:t>4</a:t>
            </a:r>
            <a:r>
              <a:rPr lang="zh-CN" altLang="zh-CN" sz="2400" b="1">
                <a:latin typeface="+mn-ea"/>
              </a:rPr>
              <a:t>．示例：智慧 　聪明 　轻松　 自如 　深刻 　精准</a:t>
            </a:r>
            <a:r>
              <a:rPr lang="en-US" altLang="zh-CN" sz="2400" b="1">
                <a:latin typeface="+mn-ea"/>
              </a:rPr>
              <a:t> </a:t>
            </a:r>
            <a:br>
              <a:rPr lang="en-US" altLang="zh-CN" sz="2400" b="1">
                <a:latin typeface="+mn-ea"/>
              </a:rPr>
            </a:br>
            <a:r>
              <a:rPr lang="en-US" altLang="zh-CN" sz="2400" b="1">
                <a:latin typeface="+mn-ea"/>
              </a:rPr>
              <a:t>5</a:t>
            </a:r>
            <a:r>
              <a:rPr lang="zh-CN" altLang="zh-CN" sz="2400" b="1">
                <a:latin typeface="+mn-ea"/>
              </a:rPr>
              <a:t>．激愤，同时放松；深刻，然而精通游戏；挑衅，却随时自嘲；批判，忽而话又说回来。</a:t>
            </a:r>
            <a:r>
              <a:rPr lang="en-US" altLang="zh-CN" sz="2400" b="1">
                <a:latin typeface="+mn-ea"/>
              </a:rPr>
              <a:t> </a:t>
            </a:r>
            <a:br>
              <a:rPr lang="en-US" altLang="zh-CN" sz="2400" b="1">
                <a:latin typeface="+mn-ea"/>
              </a:rPr>
            </a:br>
            <a:r>
              <a:rPr lang="en-US" altLang="zh-CN" sz="2400" b="1">
                <a:latin typeface="+mn-ea"/>
              </a:rPr>
              <a:t>6</a:t>
            </a:r>
            <a:r>
              <a:rPr lang="zh-CN" altLang="zh-CN" sz="2400" b="1">
                <a:latin typeface="+mn-ea"/>
              </a:rPr>
              <a:t>．好看 　好玩</a:t>
            </a:r>
            <a:r>
              <a:rPr lang="en-US" altLang="zh-CN" sz="2400" b="1">
                <a:latin typeface="+mn-ea"/>
              </a:rPr>
              <a:t> </a:t>
            </a:r>
            <a:br>
              <a:rPr lang="en-US" altLang="zh-CN" sz="2400" b="1">
                <a:latin typeface="+mn-ea"/>
              </a:rPr>
            </a:br>
            <a:r>
              <a:rPr lang="en-US" altLang="zh-CN" sz="2400" b="1">
                <a:latin typeface="+mn-ea"/>
              </a:rPr>
              <a:t>7</a:t>
            </a:r>
            <a:r>
              <a:rPr lang="zh-CN" altLang="zh-CN" sz="2400" b="1">
                <a:latin typeface="+mn-ea"/>
              </a:rPr>
              <a:t>．横眉冷对千夫指，俯首甘为孺子牛。</a:t>
            </a:r>
            <a:endParaRPr lang="zh-CN" altLang="en-US" sz="2400" b="1"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6" name="组合 5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8" name="横卷形 7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拓展</a:t>
                </a:r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阅读</a:t>
                </a: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组合 9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7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13688" y="545043"/>
            <a:ext cx="731724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446688" y="1762125"/>
            <a:ext cx="8101013" cy="177279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smtClean="0">
                <a:latin typeface="宋体" panose="02010600030101010101" pitchFamily="2" charset="-122"/>
              </a:rPr>
              <a:t>    寻找</a:t>
            </a:r>
            <a:r>
              <a:rPr lang="zh-CN" altLang="en-US" sz="2800" b="1">
                <a:latin typeface="宋体" panose="02010600030101010101" pitchFamily="2" charset="-122"/>
              </a:rPr>
              <a:t>“生活中的阿长”。在你的童年生活中，有没有像阿长这样的给你留下深刻印象的普通人？你怎样看待他们？请用一二百字写下来。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21" name="横卷形 20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拓展延伸</a:t>
                </a: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组合 22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20" name="Picture 6" descr="F:\超棒ppt模板\中国风\中国风物件\maobi.png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005" y="897747"/>
            <a:ext cx="8601075" cy="23083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</a:t>
            </a:r>
            <a:r>
              <a:rPr lang="zh-CN" altLang="en-US" sz="2400" b="1" dirty="0" smtClean="0"/>
              <a:t>上节课中，我们了解到，</a:t>
            </a:r>
            <a:r>
              <a:rPr lang="zh-CN" altLang="zh-CN" sz="2400" b="1" dirty="0" smtClean="0"/>
              <a:t>作者对</a:t>
            </a:r>
            <a:r>
              <a:rPr lang="zh-CN" altLang="en-US" sz="2400" b="1" dirty="0">
                <a:latin typeface="+mn-ea"/>
              </a:rPr>
              <a:t>阿长</a:t>
            </a:r>
            <a:r>
              <a:rPr lang="zh-CN" altLang="en-US" sz="2400" b="1" dirty="0" smtClean="0"/>
              <a:t>产生真正敬意</a:t>
            </a:r>
            <a:r>
              <a:rPr lang="zh-CN" altLang="en-US" sz="2400" b="1" dirty="0"/>
              <a:t>的</a:t>
            </a:r>
            <a:r>
              <a:rPr lang="zh-CN" altLang="zh-CN" sz="2400" b="1" dirty="0" smtClean="0"/>
              <a:t>原因</a:t>
            </a:r>
            <a:r>
              <a:rPr lang="zh-CN" altLang="zh-CN" sz="2400" b="1" dirty="0"/>
              <a:t>是</a:t>
            </a:r>
            <a:r>
              <a:rPr lang="zh-CN" altLang="zh-CN" sz="2400" b="1" dirty="0" smtClean="0"/>
              <a:t>，</a:t>
            </a:r>
            <a:r>
              <a:rPr lang="zh-CN" altLang="en-US" sz="2400" b="1" dirty="0">
                <a:latin typeface="+mn-ea"/>
              </a:rPr>
              <a:t>阿长</a:t>
            </a:r>
            <a:r>
              <a:rPr lang="zh-CN" altLang="zh-CN" sz="2400" b="1" dirty="0" smtClean="0"/>
              <a:t>给</a:t>
            </a:r>
            <a:r>
              <a:rPr lang="zh-CN" altLang="zh-CN" sz="2400" b="1" dirty="0"/>
              <a:t>“我”买了</a:t>
            </a:r>
            <a:r>
              <a:rPr lang="zh-CN" altLang="zh-CN" sz="2400" b="1" dirty="0" smtClean="0"/>
              <a:t>《山海经》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</a:t>
            </a:r>
            <a:r>
              <a:rPr lang="en-US" altLang="zh-CN" sz="2400" b="1" dirty="0" smtClean="0"/>
              <a:t>       </a:t>
            </a:r>
            <a:r>
              <a:rPr lang="zh-CN" altLang="en-US" sz="2400" b="1" dirty="0" smtClean="0"/>
              <a:t>这节课我们</a:t>
            </a:r>
            <a:r>
              <a:rPr lang="zh-CN" altLang="zh-CN" sz="2400" b="1" dirty="0" smtClean="0"/>
              <a:t>就</a:t>
            </a:r>
            <a:r>
              <a:rPr lang="zh-CN" altLang="en-US" sz="2400" b="1" dirty="0" smtClean="0">
                <a:latin typeface="+mn-ea"/>
              </a:rPr>
              <a:t>精读</a:t>
            </a:r>
            <a:r>
              <a:rPr lang="zh-CN" altLang="en-US" sz="2400" b="1" dirty="0">
                <a:latin typeface="+mn-ea"/>
              </a:rPr>
              <a:t>阿长为</a:t>
            </a:r>
            <a:r>
              <a:rPr lang="en-US" altLang="zh-CN" sz="2400" b="1" dirty="0">
                <a:latin typeface="+mn-ea"/>
              </a:rPr>
              <a:t>“</a:t>
            </a:r>
            <a:r>
              <a:rPr lang="zh-CN" altLang="en-US" sz="2400" b="1" dirty="0">
                <a:latin typeface="+mn-ea"/>
              </a:rPr>
              <a:t>我</a:t>
            </a:r>
            <a:r>
              <a:rPr lang="en-US" altLang="zh-CN" sz="2400" b="1" dirty="0">
                <a:latin typeface="+mn-ea"/>
              </a:rPr>
              <a:t>”</a:t>
            </a:r>
            <a:r>
              <a:rPr lang="zh-CN" altLang="en-US" sz="2400" b="1" dirty="0">
                <a:latin typeface="+mn-ea"/>
              </a:rPr>
              <a:t>买</a:t>
            </a:r>
            <a:r>
              <a:rPr lang="en-US" altLang="zh-CN" sz="2400" b="1" dirty="0">
                <a:latin typeface="+mn-ea"/>
              </a:rPr>
              <a:t>《</a:t>
            </a:r>
            <a:r>
              <a:rPr lang="zh-CN" altLang="en-US" sz="2400" b="1" dirty="0">
                <a:latin typeface="+mn-ea"/>
              </a:rPr>
              <a:t>山海经》部分，体味深情</a:t>
            </a:r>
            <a:r>
              <a:rPr lang="zh-CN" altLang="en-US" sz="2400" b="1" dirty="0" smtClean="0">
                <a:latin typeface="+mn-ea"/>
              </a:rPr>
              <a:t>。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3" name="Picture 7" descr="17c1d32be4188ec4e7cd4053"/>
          <p:cNvPicPr>
            <a:picLocks noChangeAspect="1" noChangeArrowheads="1"/>
          </p:cNvPicPr>
          <p:nvPr/>
        </p:nvPicPr>
        <p:blipFill>
          <a:blip r:embed="rId3"/>
          <a:srcRect r="15" b="102"/>
          <a:stretch>
            <a:fillRect/>
          </a:stretch>
        </p:blipFill>
        <p:spPr bwMode="auto">
          <a:xfrm>
            <a:off x="1241420" y="3238486"/>
            <a:ext cx="3413122" cy="1905014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1" r="10550"/>
          <a:stretch>
            <a:fillRect/>
          </a:stretch>
        </p:blipFill>
        <p:spPr bwMode="auto">
          <a:xfrm>
            <a:off x="5191602" y="3301344"/>
            <a:ext cx="2466498" cy="1779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6" name="组合 5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8" name="横卷形 7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内容回顾</a:t>
                </a:r>
                <a:endParaRPr kumimoji="1" lang="zh-CN" altLang="en-US" sz="28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组合 9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7" name="Picture 6" descr="F:\超棒ppt模板\中国风\中国风物件\maobi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5" name="组合 4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7" name="横卷形 6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相关介绍</a:t>
                </a: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8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ext Box 3"/>
          <p:cNvSpPr txBox="1"/>
          <p:nvPr/>
        </p:nvSpPr>
        <p:spPr>
          <a:xfrm>
            <a:off x="3952875" y="446641"/>
            <a:ext cx="4866702" cy="44774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81646" tIns="40823" rIns="81646" bIns="40823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latin typeface="+mn-ea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《山海经》：</a:t>
            </a:r>
            <a:r>
              <a:rPr lang="zh-CN" altLang="en-US" sz="2400" b="1">
                <a:latin typeface="+mn-ea"/>
              </a:rPr>
              <a:t>我国第一部描述山川、物产、风俗、民情的大型地理著作，又是我国古代第一部神话传说的大汇编。</a:t>
            </a:r>
            <a:r>
              <a:rPr lang="zh-CN" altLang="zh-CN" sz="2400" b="1">
                <a:latin typeface="+mn-ea"/>
              </a:rPr>
              <a:t>全书现存18篇，其余篇章内容早佚。原共22篇约32650字。共藏山经5篇、海外经4篇、海内经5篇、大荒经4篇。</a:t>
            </a:r>
          </a:p>
        </p:txBody>
      </p:sp>
      <p:pic>
        <p:nvPicPr>
          <p:cNvPr id="16" name="Picture 10" descr="e3a9b5958bd277357af480f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28978" y="3088113"/>
            <a:ext cx="3012178" cy="177252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8" name="Picture 6" descr="l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28979" y="1042338"/>
            <a:ext cx="3012178" cy="17770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/>
          <p:nvPr/>
        </p:nvSpPr>
        <p:spPr>
          <a:xfrm>
            <a:off x="274211" y="694453"/>
            <a:ext cx="5840837" cy="38496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1646" tIns="40823" rIns="81646" bIns="40823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latin typeface="+mn-ea"/>
              </a:rPr>
              <a:t>    </a:t>
            </a:r>
            <a:r>
              <a:rPr lang="zh-CN" altLang="en-US" sz="2400" b="1" smtClean="0">
                <a:latin typeface="+mn-ea"/>
              </a:rPr>
              <a:t>《</a:t>
            </a:r>
            <a:r>
              <a:rPr lang="zh-CN" altLang="zh-CN" sz="2400" b="1" smtClean="0">
                <a:latin typeface="+mn-ea"/>
              </a:rPr>
              <a:t>山海经》</a:t>
            </a:r>
            <a:r>
              <a:rPr lang="zh-CN" altLang="en-US" sz="2400" b="1">
                <a:latin typeface="+mn-ea"/>
              </a:rPr>
              <a:t>是战国至西汉初年的作品，</a:t>
            </a:r>
            <a:r>
              <a:rPr lang="zh-CN" altLang="zh-CN" sz="2400" b="1" smtClean="0">
                <a:latin typeface="+mn-ea"/>
              </a:rPr>
              <a:t>内容</a:t>
            </a:r>
            <a:r>
              <a:rPr lang="zh-CN" altLang="zh-CN" sz="2400" b="1">
                <a:latin typeface="+mn-ea"/>
              </a:rPr>
              <a:t>主要是民间传说中的地理知识，包括山川</a:t>
            </a:r>
            <a:r>
              <a:rPr lang="zh-CN" altLang="zh-CN" sz="2400" b="1" smtClean="0">
                <a:latin typeface="+mn-ea"/>
              </a:rPr>
              <a:t>、</a:t>
            </a:r>
            <a:r>
              <a:rPr lang="zh-CN" altLang="en-US" sz="2400" b="1" smtClean="0">
                <a:latin typeface="+mn-ea"/>
              </a:rPr>
              <a:t>地理</a:t>
            </a:r>
            <a:r>
              <a:rPr lang="zh-CN" altLang="zh-CN" sz="2400" b="1" smtClean="0">
                <a:latin typeface="+mn-ea"/>
              </a:rPr>
              <a:t>、</a:t>
            </a:r>
            <a:r>
              <a:rPr lang="zh-CN" altLang="zh-CN" sz="2400" b="1">
                <a:latin typeface="+mn-ea"/>
              </a:rPr>
              <a:t>民族、物产、药物、祭祀、巫医等。保存了包括夸父逐日、女娲补天、精卫填海、大禹治水等不少脍炙人口的远古神话传说和寓言故事。</a:t>
            </a:r>
          </a:p>
        </p:txBody>
      </p:sp>
      <p:pic>
        <p:nvPicPr>
          <p:cNvPr id="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43" y="770653"/>
            <a:ext cx="2390501" cy="29173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72243" y="3916402"/>
            <a:ext cx="2373312" cy="593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algn="r" eaLnBrk="1" hangingPunct="1"/>
            <a:r>
              <a:rPr lang="zh-CN" altLang="en-US" sz="3600" b="1" smtClean="0">
                <a:solidFill>
                  <a:srgbClr val="7030A0"/>
                </a:solidFill>
                <a:latin typeface="+mn-ea"/>
                <a:ea typeface="+mn-ea"/>
              </a:rPr>
              <a:t>精卫填海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/>
          </p:cNvSpPr>
          <p:nvPr>
            <p:ph idx="1"/>
          </p:nvPr>
        </p:nvSpPr>
        <p:spPr>
          <a:xfrm>
            <a:off x="485057" y="2818766"/>
            <a:ext cx="8159753" cy="92456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normAutofit fontScale="92500" lnSpcReduction="10000"/>
          </a:bodyPr>
          <a:lstStyle/>
          <a:p>
            <a:pPr marL="0" lvl="0" algn="l">
              <a:buClrTx/>
              <a:buSzTx/>
              <a:buFontTx/>
              <a:buNone/>
              <a:defRPr/>
            </a:pPr>
            <a:r>
              <a:rPr lang="zh-CN" altLang="en-US" sz="2400" b="1" kern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j-cs"/>
                <a:sym typeface="+mn-ea"/>
              </a:rPr>
              <a:t>经过：</a:t>
            </a:r>
            <a:r>
              <a:rPr lang="zh-CN" altLang="en-US" sz="2400" b="1" kern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cs typeface="+mj-cs"/>
                <a:sym typeface="+mn-ea"/>
              </a:rPr>
              <a:t>阿长向我询问《山海经》的事，在她告假时设法给我买来了《山海经》；</a:t>
            </a:r>
          </a:p>
        </p:txBody>
      </p:sp>
      <p:sp>
        <p:nvSpPr>
          <p:cNvPr id="6" name="Rectangle 2"/>
          <p:cNvSpPr>
            <a:spLocks noGrp="1" noChangeArrowheads="1"/>
          </p:cNvSpPr>
          <p:nvPr/>
        </p:nvSpPr>
        <p:spPr>
          <a:xfrm>
            <a:off x="325815" y="780701"/>
            <a:ext cx="8506812" cy="100529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cap="none" spc="0" normalizeH="0" baseline="0">
                <a:solidFill>
                  <a:schemeClr val="tx1"/>
                </a:solidFill>
                <a:latin typeface="+mn-ea"/>
                <a:ea typeface="+mn-ea"/>
                <a:cs typeface="+mn-cs"/>
              </a:rPr>
              <a:t>19—26段详细叙述了阿长为“我”买《山海经》一事，请简要概括买书的起因、经过和结果。</a:t>
            </a:r>
          </a:p>
        </p:txBody>
      </p:sp>
      <p:sp>
        <p:nvSpPr>
          <p:cNvPr id="7" name="Rectangle 2"/>
          <p:cNvSpPr>
            <a:spLocks noGrp="1"/>
          </p:cNvSpPr>
          <p:nvPr/>
        </p:nvSpPr>
        <p:spPr>
          <a:xfrm>
            <a:off x="485057" y="1755775"/>
            <a:ext cx="8188327" cy="901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lvl="0" algn="l" fontAlgn="base">
              <a:buClrTx/>
              <a:buSzTx/>
              <a:buFontTx/>
              <a:defRPr/>
            </a:pPr>
            <a:r>
              <a:rPr lang="zh-CN" altLang="en-US" sz="2400" b="1" strike="noStrike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j-cs"/>
                <a:sym typeface="+mn-ea"/>
              </a:rPr>
              <a:t>起因：</a:t>
            </a:r>
            <a:r>
              <a:rPr lang="zh-CN" altLang="en-US" sz="2400" b="1" strike="noStrike" kern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cs typeface="+mj-cs"/>
                <a:sym typeface="+mn-ea"/>
              </a:rPr>
              <a:t>从</a:t>
            </a:r>
            <a:r>
              <a:rPr lang="zh-CN" altLang="en-US" sz="2400" b="1" strike="noStrike" kern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cs typeface="+mj-cs"/>
                <a:sym typeface="+mn-ea"/>
              </a:rPr>
              <a:t>叔祖那得知有绘图版的《山海经》，</a:t>
            </a:r>
            <a:r>
              <a:rPr lang="zh-CN" altLang="en-US" sz="2400" b="1" strike="noStrike" kern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cs typeface="+mj-cs"/>
                <a:sym typeface="+mn-ea"/>
              </a:rPr>
              <a:t>渴慕它却</a:t>
            </a:r>
            <a:r>
              <a:rPr lang="zh-CN" altLang="en-US" sz="2400" b="1" strike="noStrike" kern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cs typeface="+mj-cs"/>
                <a:sym typeface="+mn-ea"/>
              </a:rPr>
              <a:t>求之不得；</a:t>
            </a:r>
          </a:p>
        </p:txBody>
      </p:sp>
      <p:sp>
        <p:nvSpPr>
          <p:cNvPr id="8" name="Rectangle 3"/>
          <p:cNvSpPr>
            <a:spLocks noGrp="1"/>
          </p:cNvSpPr>
          <p:nvPr/>
        </p:nvSpPr>
        <p:spPr>
          <a:xfrm>
            <a:off x="478704" y="4000499"/>
            <a:ext cx="8194680" cy="7067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lvl="0" indent="-342900" algn="l">
              <a:spcBef>
                <a:spcPct val="20000"/>
              </a:spcBef>
              <a:buClrTx/>
              <a:buSzTx/>
              <a:buFontTx/>
              <a:defRPr/>
            </a:pPr>
            <a:r>
              <a:rPr lang="zh-CN" altLang="en-US" sz="2400" b="1" kern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j-cs"/>
                <a:sym typeface="+mn-ea"/>
              </a:rPr>
              <a:t>结果：</a:t>
            </a:r>
            <a:r>
              <a:rPr lang="zh-CN" altLang="en-US" sz="2400" b="1" kern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cs typeface="+mj-cs"/>
                <a:sym typeface="+mn-ea"/>
              </a:rPr>
              <a:t>我深受感动，对阿长的这一行为产生由衷的敬意。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11" name="组合 10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13" name="横卷形 12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品读感悟</a:t>
                </a: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2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 animBg="1"/>
      <p:bldP spid="6" grpId="0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323" y="-53977"/>
            <a:ext cx="2065931" cy="903624"/>
            <a:chOff x="4967092" y="212952"/>
            <a:chExt cx="3232028" cy="1151832"/>
          </a:xfrm>
        </p:grpSpPr>
        <p:grpSp>
          <p:nvGrpSpPr>
            <p:cNvPr id="5" name="组合 4"/>
            <p:cNvGrpSpPr/>
            <p:nvPr/>
          </p:nvGrpSpPr>
          <p:grpSpPr>
            <a:xfrm>
              <a:off x="5411211" y="404562"/>
              <a:ext cx="2787909" cy="872338"/>
              <a:chOff x="1438514" y="391201"/>
              <a:chExt cx="2824479" cy="885149"/>
            </a:xfrm>
          </p:grpSpPr>
          <p:sp>
            <p:nvSpPr>
              <p:cNvPr id="7" name="横卷形 6"/>
              <p:cNvSpPr/>
              <p:nvPr/>
            </p:nvSpPr>
            <p:spPr>
              <a:xfrm>
                <a:off x="1438514" y="391201"/>
                <a:ext cx="2824479" cy="845243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28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品读感悟</a:t>
                </a: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8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28587" y="849647"/>
            <a:ext cx="69770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+mn-ea"/>
                <a:ea typeface="+mn-ea"/>
              </a:rPr>
              <a:t>    1.</a:t>
            </a:r>
            <a:r>
              <a:rPr lang="zh-CN" altLang="en-US" sz="2800" b="1">
                <a:latin typeface="+mn-ea"/>
                <a:ea typeface="+mn-ea"/>
              </a:rPr>
              <a:t>当阿长来问</a:t>
            </a:r>
            <a:r>
              <a:rPr lang="en-US" altLang="zh-CN" sz="2800" b="1">
                <a:latin typeface="+mn-ea"/>
                <a:ea typeface="+mn-ea"/>
              </a:rPr>
              <a:t>《</a:t>
            </a:r>
            <a:r>
              <a:rPr lang="zh-CN" altLang="en-US" sz="2800" b="1">
                <a:latin typeface="+mn-ea"/>
                <a:ea typeface="+mn-ea"/>
              </a:rPr>
              <a:t>山海经</a:t>
            </a:r>
            <a:r>
              <a:rPr lang="en-US" altLang="zh-CN" sz="2800" b="1">
                <a:latin typeface="+mn-ea"/>
                <a:ea typeface="+mn-ea"/>
              </a:rPr>
              <a:t>》</a:t>
            </a:r>
            <a:r>
              <a:rPr lang="zh-CN" altLang="en-US" sz="2800" b="1">
                <a:latin typeface="+mn-ea"/>
                <a:ea typeface="+mn-ea"/>
              </a:rPr>
              <a:t>是怎么一回事时，“我”是怎样想的？表现了什么心理？</a:t>
            </a: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832827" y="2479675"/>
            <a:ext cx="63833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我知道她并非学者，说了也无益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128587" y="3373438"/>
            <a:ext cx="8209962" cy="12126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“我”对阿长心存隔膜乃至轻视。说明对从她那里得到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山海经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没抱什么希望，只是说说而已。</a:t>
            </a:r>
          </a:p>
        </p:txBody>
      </p: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13400" y="1035597"/>
            <a:ext cx="1556502" cy="216480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7584151" y="55305"/>
            <a:ext cx="1016625" cy="694542"/>
            <a:chOff x="5366129" y="4588379"/>
            <a:chExt cx="1970676" cy="132954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66129" y="4588379"/>
              <a:ext cx="1498600" cy="1270000"/>
            </a:xfrm>
            <a:custGeom>
              <a:avLst/>
              <a:gdLst>
                <a:gd name="connsiteX0" fmla="*/ 0 w 1498600"/>
                <a:gd name="connsiteY0" fmla="*/ 0 h 1270000"/>
                <a:gd name="connsiteX1" fmla="*/ 1498600 w 1498600"/>
                <a:gd name="connsiteY1" fmla="*/ 0 h 1270000"/>
                <a:gd name="connsiteX2" fmla="*/ 1498600 w 1498600"/>
                <a:gd name="connsiteY2" fmla="*/ 784223 h 1270000"/>
                <a:gd name="connsiteX3" fmla="*/ 1110656 w 1498600"/>
                <a:gd name="connsiteY3" fmla="*/ 784223 h 1270000"/>
                <a:gd name="connsiteX4" fmla="*/ 1010641 w 1498600"/>
                <a:gd name="connsiteY4" fmla="*/ 884238 h 1270000"/>
                <a:gd name="connsiteX5" fmla="*/ 1010641 w 1498600"/>
                <a:gd name="connsiteY5" fmla="*/ 1270000 h 1270000"/>
                <a:gd name="connsiteX6" fmla="*/ 0 w 14986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8600" h="1270000">
                  <a:moveTo>
                    <a:pt x="0" y="0"/>
                  </a:moveTo>
                  <a:lnTo>
                    <a:pt x="1498600" y="0"/>
                  </a:lnTo>
                  <a:lnTo>
                    <a:pt x="1498600" y="784223"/>
                  </a:lnTo>
                  <a:lnTo>
                    <a:pt x="1110656" y="784223"/>
                  </a:lnTo>
                  <a:cubicBezTo>
                    <a:pt x="1055419" y="784223"/>
                    <a:pt x="1010641" y="829001"/>
                    <a:pt x="1010641" y="884238"/>
                  </a:cubicBezTo>
                  <a:lnTo>
                    <a:pt x="1010641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22" name="文本框 93"/>
            <p:cNvSpPr txBox="1"/>
            <p:nvPr/>
          </p:nvSpPr>
          <p:spPr>
            <a:xfrm>
              <a:off x="6320180" y="5333146"/>
              <a:ext cx="10166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合作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30238" y="346075"/>
            <a:ext cx="79660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2</a:t>
            </a:r>
            <a:r>
              <a:rPr lang="en-US" altLang="zh-CN" sz="2800" b="1">
                <a:latin typeface="+mn-ea"/>
                <a:ea typeface="+mn-ea"/>
              </a:rPr>
              <a:t>.</a:t>
            </a:r>
            <a:r>
              <a:rPr lang="zh-CN" altLang="en-US" sz="2800" b="1">
                <a:latin typeface="+mn-ea"/>
                <a:ea typeface="+mn-ea"/>
              </a:rPr>
              <a:t>当阿长买来</a:t>
            </a:r>
            <a:r>
              <a:rPr lang="en-US" altLang="zh-CN" sz="2800" b="1">
                <a:latin typeface="+mn-ea"/>
                <a:ea typeface="+mn-ea"/>
              </a:rPr>
              <a:t>《</a:t>
            </a:r>
            <a:r>
              <a:rPr lang="zh-CN" altLang="en-US" sz="2800" b="1">
                <a:latin typeface="+mn-ea"/>
                <a:ea typeface="+mn-ea"/>
              </a:rPr>
              <a:t>山海经</a:t>
            </a:r>
            <a:r>
              <a:rPr lang="en-US" altLang="zh-CN" sz="2800" b="1">
                <a:latin typeface="+mn-ea"/>
                <a:ea typeface="+mn-ea"/>
              </a:rPr>
              <a:t>》</a:t>
            </a:r>
            <a:r>
              <a:rPr lang="zh-CN" altLang="en-US" sz="2800" b="1">
                <a:latin typeface="+mn-ea"/>
                <a:ea typeface="+mn-ea"/>
              </a:rPr>
              <a:t>时，“我”有什么反应？</a:t>
            </a:r>
          </a:p>
        </p:txBody>
      </p:sp>
      <p:sp>
        <p:nvSpPr>
          <p:cNvPr id="5" name="Text Box 1029"/>
          <p:cNvSpPr txBox="1">
            <a:spLocks noChangeArrowheads="1"/>
          </p:cNvSpPr>
          <p:nvPr/>
        </p:nvSpPr>
        <p:spPr bwMode="auto">
          <a:xfrm>
            <a:off x="3794125" y="3900488"/>
            <a:ext cx="4667250" cy="584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我又惊又喜、感激不尽。</a:t>
            </a: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3232150" y="1349375"/>
            <a:ext cx="4667250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似乎遇着了一个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霹雳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，全体都震悚起来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"/>
          <a:stretch>
            <a:fillRect/>
          </a:stretch>
        </p:blipFill>
        <p:spPr bwMode="auto">
          <a:xfrm>
            <a:off x="287338" y="1587749"/>
            <a:ext cx="2087562" cy="303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7"/>
          <p:cNvSpPr/>
          <p:nvPr/>
        </p:nvSpPr>
        <p:spPr>
          <a:xfrm>
            <a:off x="3613150" y="2539341"/>
            <a:ext cx="4667250" cy="1127784"/>
          </a:xfrm>
          <a:prstGeom prst="wedgeEllipseCallout">
            <a:avLst>
              <a:gd name="adj1" fmla="val 3541"/>
              <a:gd name="adj2" fmla="val -110611"/>
            </a:avLst>
          </a:prstGeom>
          <a:solidFill>
            <a:schemeClr val="accent2">
              <a:lumMod val="20000"/>
              <a:lumOff val="80000"/>
            </a:schemeClr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indent="0"/>
            <a:r>
              <a:rPr lang="zh-CN" altLang="en-US" sz="2400" b="1">
                <a:solidFill>
                  <a:srgbClr val="FF0000"/>
                </a:solidFill>
                <a:latin typeface="+mn-ea"/>
              </a:rPr>
              <a:t>响声很大的雷，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sym typeface="+mn-ea"/>
              </a:rPr>
              <a:t>这事对</a:t>
            </a:r>
            <a:r>
              <a:rPr lang="en-US" altLang="zh-CN" sz="2400" b="1">
                <a:solidFill>
                  <a:srgbClr val="FF0000"/>
                </a:solidFill>
                <a:latin typeface="+mn-ea"/>
                <a:sym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sym typeface="+mn-ea"/>
              </a:rPr>
              <a:t>我</a:t>
            </a:r>
            <a:r>
              <a:rPr lang="en-US" altLang="zh-CN" sz="2400" b="1">
                <a:solidFill>
                  <a:srgbClr val="FF0000"/>
                </a:solidFill>
                <a:latin typeface="+mn-ea"/>
                <a:sym typeface="+mn-ea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sym typeface="+mn-ea"/>
              </a:rPr>
              <a:t>震动之大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（比喻）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/>
          </p:cNvSpPr>
          <p:nvPr>
            <p:ph type="title"/>
          </p:nvPr>
        </p:nvSpPr>
        <p:spPr>
          <a:xfrm>
            <a:off x="400685" y="821689"/>
            <a:ext cx="8371840" cy="932691"/>
          </a:xfrm>
          <a:solidFill>
            <a:schemeClr val="bg1">
              <a:alpha val="75000"/>
            </a:schemeClr>
          </a:solidFill>
          <a:ln w="9525">
            <a:noFill/>
          </a:ln>
        </p:spPr>
        <p:txBody>
          <a:bodyPr vert="horz" wrap="square" lIns="91440" tIns="45720" rIns="91440" bIns="45720" numCol="1" rtlCol="0" anchor="t" anchorCtr="0" compatLnSpc="0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“哥儿，有画儿的‘三哼经’，我给你买来了”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 “三哼经”是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什么？作者为什么不写正确书名？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535941" y="2557780"/>
            <a:ext cx="8007984" cy="14890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normAutofit fontScale="70000" lnSpcReduction="20000"/>
          </a:bodyPr>
          <a:lstStyle/>
          <a:p>
            <a:pPr marL="0" lvl="0" indent="817245" algn="l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3500" b="1">
                <a:solidFill>
                  <a:schemeClr val="tx1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作者这样写，不但富有情趣，更</a:t>
            </a:r>
            <a:r>
              <a:rPr lang="zh-CN" altLang="en-US" sz="3500" b="1">
                <a:solidFill>
                  <a:srgbClr val="FF0000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强调了阿长不识字</a:t>
            </a:r>
            <a:r>
              <a:rPr lang="zh-CN" altLang="en-US" sz="3500" b="1">
                <a:solidFill>
                  <a:schemeClr val="tx1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，却</a:t>
            </a:r>
            <a:r>
              <a:rPr lang="zh-CN" altLang="en-US" sz="3500" b="1">
                <a:solidFill>
                  <a:srgbClr val="FF0000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做到了识字的人“不肯做或不能做的事”。</a:t>
            </a:r>
            <a:endParaRPr lang="zh-CN" altLang="en-US" sz="3500" b="1">
              <a:latin typeface="宋体-简" panose="02010800040101010101" charset="-122"/>
              <a:ea typeface="宋体-简" panose="020108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RESOURCELIBID_PRE" val="1242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744"/>
  <p:tag name="KSO_WM_TEMPLATE_MASTER_THUMB_INDEX" val="12"/>
  <p:tag name="KSO_WM_TEMPLATE_MASTER_TYPE" val="1"/>
  <p:tag name="KSO_WM_TEMPLATE_SUBCATEGORY" val="0"/>
  <p:tag name="KSO_WM_TEMPLATE_THUMBS_INDEX" val="1、4、6、7、8、9、10、11、12、13、1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自定义 393">
      <a:dk1>
        <a:sysClr val="windowText" lastClr="000000"/>
      </a:dk1>
      <a:lt1>
        <a:sysClr val="window" lastClr="FFFFFF"/>
      </a:lt1>
      <a:dk2>
        <a:srgbClr val="F7E1DB"/>
      </a:dk2>
      <a:lt2>
        <a:srgbClr val="FFFFFF"/>
      </a:lt2>
      <a:accent1>
        <a:srgbClr val="3B3450"/>
      </a:accent1>
      <a:accent2>
        <a:srgbClr val="5C4464"/>
      </a:accent2>
      <a:accent3>
        <a:srgbClr val="815472"/>
      </a:accent3>
      <a:accent4>
        <a:srgbClr val="A3667A"/>
      </a:accent4>
      <a:accent5>
        <a:srgbClr val="C37B7E"/>
      </a:accent5>
      <a:accent6>
        <a:srgbClr val="E5958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1861</Words>
  <Application>Microsoft Office PowerPoint</Application>
  <PresentationFormat>全屏显示(16:9)</PresentationFormat>
  <Paragraphs>114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主题​​</vt:lpstr>
      <vt:lpstr>MSPhotoEd.3</vt:lpstr>
      <vt:lpstr>PowerPoint 演示文稿</vt:lpstr>
      <vt:lpstr>PowerPoint 演示文稿</vt:lpstr>
      <vt:lpstr>PowerPoint 演示文稿</vt:lpstr>
      <vt:lpstr>PowerPoint 演示文稿</vt:lpstr>
      <vt:lpstr>精卫填海</vt:lpstr>
      <vt:lpstr>PowerPoint 演示文稿</vt:lpstr>
      <vt:lpstr>PowerPoint 演示文稿</vt:lpstr>
      <vt:lpstr>PowerPoint 演示文稿</vt:lpstr>
      <vt:lpstr>3.“哥儿，有画儿的‘三哼经’，我给你买来了”， “三哼经”是什么？作者为什么不写正确书名？</vt:lpstr>
      <vt:lpstr>4.是她告假回家以后的四五天，她穿着新的蓝布衫回来了，一见面，就将一包书递给我，高兴地说道……”（赏析划线句）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2021-03-15T09:05:58Z</cp:lastPrinted>
  <dcterms:created xsi:type="dcterms:W3CDTF">2021-03-15T09:05:58Z</dcterms:created>
  <dcterms:modified xsi:type="dcterms:W3CDTF">2021-03-16T05:46:13Z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