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99" r:id="rId3"/>
    <p:sldId id="438" r:id="rId4"/>
    <p:sldId id="406" r:id="rId5"/>
    <p:sldId id="430" r:id="rId7"/>
    <p:sldId id="431" r:id="rId8"/>
    <p:sldId id="432" r:id="rId9"/>
    <p:sldId id="433" r:id="rId10"/>
    <p:sldId id="434" r:id="rId11"/>
    <p:sldId id="436" r:id="rId12"/>
    <p:sldId id="437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A50021"/>
    <a:srgbClr val="FFFF00"/>
    <a:srgbClr val="00CC00"/>
    <a:srgbClr val="CC9900"/>
    <a:srgbClr val="660033"/>
    <a:srgbClr val="0000FF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6"/>
    <p:restoredTop sz="86699"/>
  </p:normalViewPr>
  <p:slideViewPr>
    <p:cSldViewPr showGuides="1">
      <p:cViewPr varScale="1">
        <p:scale>
          <a:sx n="67" d="100"/>
          <a:sy n="67" d="100"/>
        </p:scale>
        <p:origin x="-1464" y="-96"/>
      </p:cViewPr>
      <p:guideLst>
        <p:guide orient="horz" pos="2121"/>
        <p:guide pos="2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6978" name="页眉占位符 1269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126979" name="日期占位符 1269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12697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2698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2" name="页脚占位符 1269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126983" name="灯片编号占位符 1269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7817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146" name="文本占位符 17817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2232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2323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3236" name="日期占位符 2232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23237" name="页脚占位符 2232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23238" name="灯片编号占位符 2232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../&#38899;&#20048;/13%20&#22920;&#22920;&#30340;&#21563;.mp3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file:///G:\&#34398;&#32654;&#20154;&#12304;&#36153;&#29577;&#28165;&#12305;&#26446;&#29020;&#32477;&#21629;&#35789;-&#38382;&#21531;&#33021;&#26377;&#20960;&#22810;&#24833;_&#39640;&#28165;_1.mp4" TargetMode="External"/><Relationship Id="rId1" Type="http://schemas.openxmlformats.org/officeDocument/2006/relationships/video" Target="file:///G:\&#34398;&#32654;&#20154;&#12304;&#36153;&#29577;&#28165;&#12305;&#26446;&#29020;&#32477;&#21629;&#35789;-&#38382;&#21531;&#33021;&#26377;&#20960;&#22810;&#24833;_&#39640;&#28165;_1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69990">
            <a:hlinkClick r:id="rId2" action="ppaction://hlinkfile"/>
          </p:cNvPr>
          <p:cNvSpPr/>
          <p:nvPr/>
        </p:nvSpPr>
        <p:spPr>
          <a:xfrm>
            <a:off x="0" y="260350"/>
            <a:ext cx="7921625" cy="51117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虞美人教案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5" name="文本框 169991"/>
          <p:cNvSpPr txBox="1"/>
          <p:nvPr/>
        </p:nvSpPr>
        <p:spPr>
          <a:xfrm>
            <a:off x="5940425" y="4724400"/>
            <a:ext cx="203676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占位符 232450"/>
          <p:cNvSpPr>
            <a:spLocks noGrp="1"/>
          </p:cNvSpPr>
          <p:nvPr>
            <p:ph idx="1"/>
          </p:nvPr>
        </p:nvSpPr>
        <p:spPr>
          <a:xfrm>
            <a:off x="395288" y="620713"/>
            <a:ext cx="8302625" cy="5534025"/>
          </a:xfrm>
          <a:ln/>
        </p:spPr>
        <p:txBody>
          <a:bodyPr anchor="t"/>
          <a:p>
            <a:pPr algn="just">
              <a:lnSpc>
                <a:spcPct val="80000"/>
              </a:lnSpc>
            </a:pPr>
            <a:r>
              <a:rPr lang="zh-CN" altLang="en-US" b="1" dirty="0"/>
              <a:t>陆游</a:t>
            </a:r>
            <a:r>
              <a:rPr lang="en-US" altLang="zh-CN" b="1"/>
              <a:t>《</a:t>
            </a:r>
            <a:r>
              <a:rPr lang="zh-CN" altLang="en-US" b="1" dirty="0"/>
              <a:t>示儿</a:t>
            </a:r>
            <a:r>
              <a:rPr lang="en-US" altLang="zh-CN" b="1"/>
              <a:t>》</a:t>
            </a:r>
            <a:endParaRPr lang="en-US" altLang="zh-CN" b="1"/>
          </a:p>
          <a:p>
            <a:pPr algn="just">
              <a:lnSpc>
                <a:spcPct val="80000"/>
              </a:lnSpc>
            </a:pPr>
            <a:br>
              <a:rPr lang="en-US" altLang="zh-CN" b="1"/>
            </a:br>
            <a:r>
              <a:rPr lang="zh-CN" altLang="en-US" b="1" dirty="0"/>
              <a:t>死去元知万事空</a:t>
            </a:r>
            <a:br>
              <a:rPr lang="zh-CN" altLang="en-US" b="1" dirty="0"/>
            </a:br>
            <a:r>
              <a:rPr lang="zh-CN" altLang="en-US" b="1" dirty="0"/>
              <a:t>但悲不见九州同</a:t>
            </a:r>
            <a:br>
              <a:rPr lang="zh-CN" altLang="en-US" b="1" dirty="0"/>
            </a:br>
            <a:r>
              <a:rPr lang="zh-CN" altLang="en-US" b="1" dirty="0"/>
              <a:t>王师北定中原日</a:t>
            </a:r>
            <a:br>
              <a:rPr lang="zh-CN" altLang="en-US" b="1" dirty="0"/>
            </a:br>
            <a:r>
              <a:rPr lang="zh-CN" altLang="en-US" b="1" dirty="0"/>
              <a:t>家      祭      无       忘      告      乃      翁</a:t>
            </a:r>
            <a:endParaRPr lang="zh-CN" altLang="en-US" b="1" dirty="0"/>
          </a:p>
        </p:txBody>
      </p:sp>
      <p:sp>
        <p:nvSpPr>
          <p:cNvPr id="13314" name="矩形 13314"/>
          <p:cNvSpPr/>
          <p:nvPr/>
        </p:nvSpPr>
        <p:spPr>
          <a:xfrm>
            <a:off x="611188" y="4292600"/>
            <a:ext cx="2519362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谭嗣同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 望门投止思张俭，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 忍心须臾待杜根。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 我自横刀向天笑，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 去留肝胆两昆仑。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13315"/>
          <p:cNvSpPr/>
          <p:nvPr/>
        </p:nvSpPr>
        <p:spPr>
          <a:xfrm>
            <a:off x="2854325" y="3665538"/>
            <a:ext cx="48133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夏明翰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就义诗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b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               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砍头不要紧，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                       只要主义真。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                      杀了夏明翰，</a:t>
            </a: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                         还有后来人！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占位符 512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80000"/>
              </a:lnSpc>
            </a:pP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zh-CN" altLang="en-US" sz="2000" b="1" dirty="0"/>
              <a:t>教学设想</a:t>
            </a:r>
            <a:br>
              <a:rPr lang="zh-CN" altLang="en-US" sz="2000" b="1" dirty="0"/>
            </a:br>
            <a:r>
              <a:rPr lang="zh-CN" altLang="en-US" sz="2000" dirty="0"/>
              <a:t>    </a:t>
            </a:r>
            <a:r>
              <a:rPr lang="en-US" altLang="zh-CN" sz="2000"/>
              <a:t>1</a:t>
            </a:r>
            <a:r>
              <a:rPr lang="zh-CN" altLang="en-US" sz="2000" dirty="0"/>
              <a:t>．本词是词中名篇，文意理解的难度并不大。可以以诵读为主导，结合赏析，抓住词义要旨，领会意境及艺术特点。争取当堂成诵。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br>
              <a:rPr lang="zh-CN" altLang="en-US" sz="2000" dirty="0"/>
            </a:br>
            <a:r>
              <a:rPr lang="zh-CN" altLang="en-US" sz="2000" dirty="0"/>
              <a:t>    </a:t>
            </a:r>
            <a:r>
              <a:rPr lang="en-US" altLang="zh-CN" sz="2000"/>
              <a:t>2</a:t>
            </a:r>
            <a:r>
              <a:rPr lang="zh-CN" altLang="en-US" sz="2000" dirty="0"/>
              <a:t>．李煜是开一代词风的领袖，他的作品都深深烙上个人生活情感的印记，因此有必要对其生平进行介绍。另外，可以引入他的</a:t>
            </a:r>
            <a:r>
              <a:rPr lang="en-US" altLang="zh-CN" sz="2000"/>
              <a:t>《</a:t>
            </a:r>
            <a:r>
              <a:rPr lang="zh-CN" altLang="en-US" sz="2000" dirty="0"/>
              <a:t>浪淘沙令</a:t>
            </a:r>
            <a:r>
              <a:rPr lang="en-US" altLang="zh-CN" sz="2000"/>
              <a:t>》</a:t>
            </a:r>
            <a:r>
              <a:rPr lang="zh-CN" altLang="en-US" sz="2000" dirty="0"/>
              <a:t>、</a:t>
            </a:r>
            <a:r>
              <a:rPr lang="en-US" altLang="zh-CN" sz="2000"/>
              <a:t>《</a:t>
            </a:r>
            <a:r>
              <a:rPr lang="zh-CN" altLang="en-US" sz="2000" dirty="0"/>
              <a:t>破阵子</a:t>
            </a:r>
            <a:r>
              <a:rPr lang="en-US" altLang="zh-CN" sz="2000"/>
              <a:t>》</a:t>
            </a:r>
            <a:r>
              <a:rPr lang="zh-CN" altLang="en-US" sz="2000" dirty="0"/>
              <a:t>进行延伸阅读。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br>
              <a:rPr lang="zh-CN" altLang="en-US" sz="2000" dirty="0"/>
            </a:br>
            <a:r>
              <a:rPr lang="zh-CN" altLang="en-US" sz="2000" dirty="0"/>
              <a:t>    </a:t>
            </a:r>
            <a:r>
              <a:rPr lang="en-US" altLang="zh-CN" sz="2000"/>
              <a:t>3</a:t>
            </a:r>
            <a:r>
              <a:rPr lang="zh-CN" altLang="en-US" sz="2000" dirty="0"/>
              <a:t>．运用多媒体教学，播放费玉清的</a:t>
            </a:r>
            <a:r>
              <a:rPr lang="en-US" altLang="zh-CN" sz="2000"/>
              <a:t>《</a:t>
            </a:r>
            <a:r>
              <a:rPr lang="zh-CN" altLang="en-US" sz="2000" dirty="0"/>
              <a:t>虞美人</a:t>
            </a:r>
            <a:r>
              <a:rPr lang="en-US" altLang="zh-CN" sz="2000"/>
              <a:t>》</a:t>
            </a:r>
            <a:r>
              <a:rPr lang="zh-CN" altLang="en-US" sz="2000" dirty="0"/>
              <a:t>，让学生在音乐中感受词的意境。</a:t>
            </a:r>
            <a:br>
              <a:rPr lang="zh-CN" altLang="en-US" sz="2000" dirty="0"/>
            </a:b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zh-CN" altLang="en-US" sz="2000" b="1" dirty="0"/>
              <a:t>．教学方法</a:t>
            </a:r>
            <a:r>
              <a:rPr lang="zh-CN" altLang="en-US" sz="2000" dirty="0"/>
              <a:t> ：自主探究法  朗读法  讨论法。</a:t>
            </a:r>
            <a:br>
              <a:rPr lang="zh-CN" altLang="en-US" sz="2000" dirty="0"/>
            </a:b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zh-CN" altLang="en-US" sz="2000" b="1" dirty="0"/>
              <a:t>．教学目标</a:t>
            </a:r>
            <a:br>
              <a:rPr lang="zh-CN" altLang="en-US" sz="2000" b="1" dirty="0"/>
            </a:br>
            <a:r>
              <a:rPr lang="zh-CN" altLang="en-US" sz="2000" b="1" dirty="0"/>
              <a:t>知识目标</a:t>
            </a:r>
            <a:br>
              <a:rPr lang="zh-CN" altLang="en-US" sz="2000" b="1" dirty="0"/>
            </a:br>
            <a:r>
              <a:rPr lang="zh-CN" altLang="en-US" sz="2000" dirty="0"/>
              <a:t>      反复诵读，把握诗歌朗读的一般方法和技巧，理解文意。</a:t>
            </a:r>
            <a:br>
              <a:rPr lang="zh-CN" altLang="en-US" sz="2000" dirty="0"/>
            </a:br>
            <a:r>
              <a:rPr lang="zh-CN" altLang="en-US" sz="2000" b="1" dirty="0"/>
              <a:t>能力目标</a:t>
            </a:r>
            <a:br>
              <a:rPr lang="zh-CN" altLang="en-US" sz="2000" b="1" dirty="0"/>
            </a:br>
            <a:r>
              <a:rPr lang="zh-CN" altLang="en-US" sz="2000" dirty="0"/>
              <a:t>    提高审美情趣，培养古典诗歌的鉴赏能力。</a:t>
            </a:r>
            <a:br>
              <a:rPr lang="zh-CN" altLang="en-US" sz="2000" dirty="0"/>
            </a:br>
            <a:r>
              <a:rPr lang="zh-CN" altLang="en-US" sz="2000" b="1" dirty="0"/>
              <a:t>德育目标</a:t>
            </a:r>
            <a:br>
              <a:rPr lang="zh-CN" altLang="en-US" sz="2000" b="1" dirty="0"/>
            </a:br>
            <a:r>
              <a:rPr lang="zh-CN" altLang="en-US" sz="2000" dirty="0"/>
              <a:t>    培养学生自主、合作、探究的学习兴趣和学习精神</a:t>
            </a:r>
            <a:br>
              <a:rPr lang="zh-CN" altLang="en-US" sz="2000" dirty="0"/>
            </a:br>
            <a:r>
              <a:rPr lang="zh-CN" altLang="en-US" sz="2000" b="1" dirty="0"/>
              <a:t>重点：</a:t>
            </a:r>
            <a:br>
              <a:rPr lang="zh-CN" altLang="en-US" sz="2000" b="1" dirty="0"/>
            </a:br>
            <a:r>
              <a:rPr lang="zh-CN" altLang="en-US" sz="2000" dirty="0"/>
              <a:t>    </a:t>
            </a:r>
            <a:r>
              <a:rPr lang="en-US" altLang="zh-CN" sz="2000"/>
              <a:t>1</a:t>
            </a:r>
            <a:r>
              <a:rPr lang="zh-CN" altLang="en-US" sz="2000" dirty="0"/>
              <a:t>、体悟词的思想内容和意境，提高审美情趣和文学鉴赏能力。</a:t>
            </a:r>
            <a:br>
              <a:rPr lang="zh-CN" altLang="en-US" sz="2000" dirty="0"/>
            </a:br>
            <a:r>
              <a:rPr lang="zh-CN" altLang="en-US" sz="2000" dirty="0"/>
              <a:t>    </a:t>
            </a:r>
            <a:r>
              <a:rPr lang="en-US" altLang="zh-CN" sz="2000"/>
              <a:t>2</a:t>
            </a:r>
            <a:r>
              <a:rPr lang="zh-CN" altLang="en-US" sz="2000" dirty="0"/>
              <a:t>、学习把抽象的感情形象化的写法。</a:t>
            </a:r>
            <a:br>
              <a:rPr lang="zh-CN" altLang="en-US" sz="2000" dirty="0"/>
            </a:br>
            <a:r>
              <a:rPr lang="zh-CN" altLang="en-US" sz="2000" b="1" dirty="0"/>
              <a:t>难点：</a:t>
            </a:r>
            <a:r>
              <a:rPr lang="zh-CN" altLang="en-US" sz="2000" dirty="0"/>
              <a:t>词中各种写作技巧的运用对提升主题所起到的重要作用。</a:t>
            </a:r>
            <a:br>
              <a:rPr lang="zh-CN" altLang="en-US" sz="2000" dirty="0"/>
            </a:br>
            <a:endParaRPr lang="zh-CN" altLang="en-US" sz="2000" dirty="0"/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1" name="图片 177153" descr="Shenwu_Huayu_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200400"/>
            <a:ext cx="9144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5" name="矩形 177154"/>
          <p:cNvSpPr/>
          <p:nvPr/>
        </p:nvSpPr>
        <p:spPr>
          <a:xfrm>
            <a:off x="468313" y="1989138"/>
            <a:ext cx="8077200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孙中山先生，陆游，谭嗣同，李白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今天我们来学习一位帝王的绝笔词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李煜的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虞美人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简介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虞美人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原是唐教坊曲，初咏项羽宠姬虞美人，又名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一江春水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玉壶春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7156" name="文本框 177155"/>
          <p:cNvSpPr txBox="1"/>
          <p:nvPr/>
        </p:nvSpPr>
        <p:spPr>
          <a:xfrm>
            <a:off x="323850" y="188913"/>
            <a:ext cx="7056438" cy="1736725"/>
          </a:xfrm>
          <a:prstGeom prst="rect">
            <a:avLst/>
          </a:prstGeom>
          <a:solidFill>
            <a:srgbClr val="FFFF99">
              <a:alpha val="50000"/>
            </a:srgbClr>
          </a:solidFill>
          <a:ln w="63500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请说出中国历史上著名的遗嘱和绝笔</a:t>
            </a:r>
            <a:endParaRPr lang="zh-CN" altLang="en-US" sz="5400" b="1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/>
      <p:bldP spid="1771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225282"/>
          <p:cNvSpPr>
            <a:spLocks noGrp="1"/>
          </p:cNvSpPr>
          <p:nvPr>
            <p:ph idx="1"/>
          </p:nvPr>
        </p:nvSpPr>
        <p:spPr>
          <a:xfrm>
            <a:off x="323850" y="260350"/>
            <a:ext cx="8362950" cy="6192838"/>
          </a:xfrm>
          <a:ln/>
        </p:spPr>
        <p:txBody>
          <a:bodyPr anchor="t"/>
          <a:p>
            <a:r>
              <a:rPr lang="zh-CN" altLang="en-US" sz="3600" dirty="0">
                <a:solidFill>
                  <a:schemeClr val="hlink"/>
                </a:solidFill>
              </a:rPr>
              <a:t>朗读虞美人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  <p:pic>
        <p:nvPicPr>
          <p:cNvPr id="7171" name="虞美人【费玉清】李煜绝命词-问君能有几多愁_高清_1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1188" y="908050"/>
            <a:ext cx="7561262" cy="567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171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占位符 22630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/>
              <a:t>讲析课文</a:t>
            </a:r>
            <a:endParaRPr lang="zh-CN" altLang="en-US" b="1" dirty="0">
              <a:solidFill>
                <a:srgbClr val="FF0066"/>
              </a:solidFill>
            </a:endParaRPr>
          </a:p>
          <a:p>
            <a:r>
              <a:rPr lang="zh-CN" altLang="en-US" b="1" dirty="0">
                <a:solidFill>
                  <a:srgbClr val="FF0066"/>
                </a:solidFill>
              </a:rPr>
              <a:t>一．从一“春花秋月何时了”一句中，你觉得景色如何？李煜的心情又怎样？能否把春花秋月改成冬雪夏雨？</a:t>
            </a:r>
            <a:endParaRPr lang="zh-CN" altLang="en-US" b="1" dirty="0">
              <a:solidFill>
                <a:srgbClr val="FF0066"/>
              </a:solidFill>
            </a:endParaRPr>
          </a:p>
          <a:p>
            <a:r>
              <a:rPr lang="zh-CN" altLang="en-US" sz="4000" b="1" dirty="0"/>
              <a:t>景</a:t>
            </a:r>
            <a:r>
              <a:rPr lang="zh-CN" altLang="en-US" sz="4000" b="1" dirty="0">
                <a:solidFill>
                  <a:srgbClr val="FF0066"/>
                </a:solidFill>
              </a:rPr>
              <a:t>美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r>
              <a:rPr lang="zh-CN" altLang="en-US" sz="4000" b="1" dirty="0"/>
              <a:t>情</a:t>
            </a:r>
            <a:r>
              <a:rPr lang="zh-CN" altLang="en-US" sz="4000" b="1" dirty="0">
                <a:solidFill>
                  <a:srgbClr val="FF0066"/>
                </a:solidFill>
              </a:rPr>
              <a:t>哀        </a:t>
            </a:r>
            <a:r>
              <a:rPr lang="zh-CN" altLang="en-US" sz="4000" b="1" dirty="0">
                <a:solidFill>
                  <a:srgbClr val="0000FF"/>
                </a:solidFill>
              </a:rPr>
              <a:t>乐景写哀请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占位符 227332"/>
          <p:cNvSpPr>
            <a:spLocks noGrp="1"/>
          </p:cNvSpPr>
          <p:nvPr>
            <p:ph idx="1"/>
          </p:nvPr>
        </p:nvSpPr>
        <p:spPr>
          <a:xfrm>
            <a:off x="468313" y="692150"/>
            <a:ext cx="8218487" cy="5434013"/>
          </a:xfrm>
          <a:ln/>
        </p:spPr>
        <p:txBody>
          <a:bodyPr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sz="2800" dirty="0"/>
              <a:t>二、“</a:t>
            </a:r>
            <a:r>
              <a:rPr lang="zh-CN" altLang="en-US" sz="2800" b="1" dirty="0">
                <a:solidFill>
                  <a:srgbClr val="FF0066"/>
                </a:solidFill>
              </a:rPr>
              <a:t>小楼昨夜又东风”中那一个字最有味道，是什么味</a:t>
            </a:r>
            <a:r>
              <a:rPr lang="en-US" altLang="zh-CN" sz="2800" b="1">
                <a:solidFill>
                  <a:srgbClr val="FF0066"/>
                </a:solidFill>
              </a:rPr>
              <a:t>?</a:t>
            </a:r>
            <a:r>
              <a:rPr lang="zh-CN" altLang="en-US" sz="2800" b="1" dirty="0">
                <a:solidFill>
                  <a:srgbClr val="FF0066"/>
                </a:solidFill>
              </a:rPr>
              <a:t>你能说说吗</a:t>
            </a:r>
            <a:r>
              <a:rPr lang="en-US" altLang="zh-CN" sz="2800" b="1">
                <a:solidFill>
                  <a:srgbClr val="FF0066"/>
                </a:solidFill>
              </a:rPr>
              <a:t>?</a:t>
            </a:r>
            <a:endParaRPr lang="en-US" altLang="zh-CN" sz="2800" b="1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/>
              <a:t>    </a:t>
            </a:r>
            <a:r>
              <a:rPr lang="zh-CN" altLang="en-US" sz="2800" b="1" dirty="0"/>
              <a:t>又：时光流逝之感，身世凄凉之感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三、“</a:t>
            </a:r>
            <a:r>
              <a:rPr lang="zh-CN" altLang="en-US" sz="2800" b="1" dirty="0">
                <a:solidFill>
                  <a:srgbClr val="FF0066"/>
                </a:solidFill>
              </a:rPr>
              <a:t>东风</a:t>
            </a:r>
            <a:r>
              <a:rPr lang="zh-CN" altLang="en-US" sz="2800" b="1" dirty="0"/>
              <a:t>”</a:t>
            </a:r>
            <a:r>
              <a:rPr lang="zh-CN" altLang="en-US" sz="2800" b="1" dirty="0">
                <a:solidFill>
                  <a:srgbClr val="FF0066"/>
                </a:solidFill>
              </a:rPr>
              <a:t> 一词被历代诗人所钟爱，你能说说含东风的诗句吗？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66"/>
                </a:solidFill>
              </a:rPr>
              <a:t>四、 </a:t>
            </a:r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0066"/>
                </a:solidFill>
              </a:rPr>
              <a:t>东风</a:t>
            </a:r>
            <a:r>
              <a:rPr lang="zh-CN" altLang="en-US" sz="2800" b="1" dirty="0"/>
              <a:t>”</a:t>
            </a:r>
            <a:r>
              <a:rPr lang="zh-CN" altLang="en-US" sz="2800" b="1" dirty="0">
                <a:solidFill>
                  <a:srgbClr val="FF0066"/>
                </a:solidFill>
              </a:rPr>
              <a:t> 即春风，那么本句中的东风可否换成春风？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66"/>
                </a:solidFill>
              </a:rPr>
              <a:t>不能：东风还含有方位之意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66"/>
                </a:solidFill>
              </a:rPr>
              <a:t>五、这又起的东风引发了诗人怎样的感慨？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66"/>
                </a:solidFill>
              </a:rPr>
              <a:t>故国不堪回首月明中，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228354"/>
          <p:cNvSpPr>
            <a:spLocks noGrp="1"/>
          </p:cNvSpPr>
          <p:nvPr>
            <p:ph idx="1"/>
          </p:nvPr>
        </p:nvSpPr>
        <p:spPr>
          <a:xfrm>
            <a:off x="323850" y="476250"/>
            <a:ext cx="8362950" cy="5649913"/>
          </a:xfrm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dirty="0"/>
              <a:t>六、</a:t>
            </a:r>
            <a:r>
              <a:rPr lang="zh-CN" altLang="en-US" b="1" dirty="0">
                <a:solidFill>
                  <a:srgbClr val="FF0066"/>
                </a:solidFill>
              </a:rPr>
              <a:t>你能概括上片的内容吗？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上 </a:t>
            </a:r>
            <a:r>
              <a:rPr lang="en-US" altLang="zh-CN" b="1"/>
              <a:t>1</a:t>
            </a:r>
            <a:r>
              <a:rPr lang="zh-CN" altLang="en-US" b="1" dirty="0"/>
              <a:t>、</a:t>
            </a:r>
            <a:r>
              <a:rPr lang="en-US" altLang="zh-CN" b="1"/>
              <a:t>2</a:t>
            </a:r>
            <a:r>
              <a:rPr lang="zh-CN" altLang="en-US" b="1" dirty="0"/>
              <a:t>句：乐景写哀情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片  </a:t>
            </a:r>
            <a:r>
              <a:rPr lang="en-US" altLang="zh-CN" b="1"/>
              <a:t>3</a:t>
            </a:r>
            <a:r>
              <a:rPr lang="zh-CN" altLang="en-US" b="1" dirty="0"/>
              <a:t>、</a:t>
            </a:r>
            <a:r>
              <a:rPr lang="en-US" altLang="zh-CN" b="1"/>
              <a:t>4</a:t>
            </a:r>
            <a:r>
              <a:rPr lang="zh-CN" altLang="en-US" b="1" dirty="0"/>
              <a:t>句：时光流逝、哀叹故国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七、雕栏玉砌应犹在，只是朱颜改一句中，那一个词的份量最重？你能从中品出什么滋味？只是：物是人非的伤感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八、最后两句是千古名句，你能从修辞的角度说说它的妙处吗？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全词最核心的一个字是“愁”，而愁又是比较抽象难以捉摸的，可在李煜笔下，愁又是如此的具体形象，这得益于李煜通过比喻来写愁，</a:t>
            </a:r>
            <a:endParaRPr lang="zh-CN" altLang="en-US" b="1" dirty="0"/>
          </a:p>
        </p:txBody>
      </p:sp>
      <p:sp>
        <p:nvSpPr>
          <p:cNvPr id="10242" name="矩形 10242"/>
          <p:cNvSpPr/>
          <p:nvPr/>
        </p:nvSpPr>
        <p:spPr>
          <a:xfrm>
            <a:off x="1042988" y="13414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﹛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占位符 229378"/>
          <p:cNvSpPr>
            <a:spLocks noGrp="1"/>
          </p:cNvSpPr>
          <p:nvPr>
            <p:ph idx="1"/>
          </p:nvPr>
        </p:nvSpPr>
        <p:spPr>
          <a:xfrm>
            <a:off x="468313" y="1125538"/>
            <a:ext cx="8218487" cy="5000625"/>
          </a:xfrm>
          <a:ln/>
        </p:spPr>
        <p:txBody>
          <a:bodyPr anchor="t"/>
          <a:p>
            <a:r>
              <a:rPr lang="zh-CN" altLang="en-US" dirty="0"/>
              <a:t>李煜是用一江春水来写愁，除了用水写愁，你还知道古典诗词中用什么来写愁呢？</a:t>
            </a:r>
            <a:endParaRPr lang="zh-CN" altLang="en-US" dirty="0"/>
          </a:p>
          <a:p>
            <a:r>
              <a:rPr lang="zh-CN" altLang="en-US" dirty="0"/>
              <a:t>山、海、云、雪、雨、草、丝、絮，花、月、江南春景等</a:t>
            </a:r>
            <a:endParaRPr lang="zh-CN" altLang="en-US" dirty="0"/>
          </a:p>
          <a:p>
            <a:r>
              <a:rPr lang="zh-CN" altLang="en-US" dirty="0"/>
              <a:t>九、李煜用一江春水写愁，描绘的是愁的长度，那么愁除了有长度外，还有哪些度？你能举出一两例吗？</a:t>
            </a:r>
            <a:endParaRPr lang="zh-CN" altLang="en-US" dirty="0"/>
          </a:p>
          <a:p>
            <a:r>
              <a:rPr lang="zh-CN" altLang="en-US" dirty="0"/>
              <a:t>高度、硬度、广度、密度、深度、韧度、重量、频率等</a:t>
            </a:r>
            <a:endParaRPr lang="zh-CN" altLang="en-US" dirty="0"/>
          </a:p>
          <a:p>
            <a:endParaRPr lang="zh-CN" altLang="en-US" b="1" dirty="0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231426"/>
          <p:cNvSpPr>
            <a:spLocks noGrp="1"/>
          </p:cNvSpPr>
          <p:nvPr>
            <p:ph idx="1"/>
          </p:nvPr>
        </p:nvSpPr>
        <p:spPr>
          <a:xfrm>
            <a:off x="395288" y="692150"/>
            <a:ext cx="8291512" cy="5434013"/>
          </a:xfrm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dirty="0"/>
              <a:t>十 </a:t>
            </a:r>
            <a:r>
              <a:rPr lang="zh-CN" altLang="en-US" sz="2800" b="1" dirty="0">
                <a:solidFill>
                  <a:srgbClr val="FF0066"/>
                </a:solidFill>
              </a:rPr>
              <a:t>做个才人真绝代，可怜薄命作君王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这是人们对李煜的评价，下面让我们一起去领略绝代才人的其他诗文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十一、改写</a:t>
            </a:r>
            <a:r>
              <a:rPr lang="en-US" altLang="zh-CN" sz="2800" b="1"/>
              <a:t>《</a:t>
            </a:r>
            <a:r>
              <a:rPr lang="zh-CN" altLang="en-US" sz="2800" b="1" dirty="0"/>
              <a:t>虞美人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十二、相关资料：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dirty="0"/>
              <a:t>李白，</a:t>
            </a:r>
            <a:r>
              <a:rPr lang="en-US" altLang="zh-CN"/>
              <a:t>《</a:t>
            </a:r>
            <a:r>
              <a:rPr lang="zh-CN" altLang="en-US" dirty="0"/>
              <a:t>临路歌</a:t>
            </a:r>
            <a:r>
              <a:rPr lang="en-US" altLang="zh-CN"/>
              <a:t>》</a:t>
            </a:r>
            <a:br>
              <a:rPr lang="en-US" altLang="zh-CN"/>
            </a:br>
            <a:r>
              <a:rPr lang="en-US" altLang="zh-CN"/>
              <a:t>      </a:t>
            </a:r>
            <a:r>
              <a:rPr lang="zh-CN" altLang="en-US" dirty="0"/>
              <a:t>大鹏飞兮振八裔，中天摧兮力不济。</a:t>
            </a:r>
            <a:br>
              <a:rPr lang="zh-CN" altLang="en-US" dirty="0"/>
            </a:br>
            <a:r>
              <a:rPr lang="zh-CN" altLang="en-US" dirty="0"/>
              <a:t>      余风激兮万世，游扶桑兮挂左袂。</a:t>
            </a:r>
            <a:br>
              <a:rPr lang="zh-CN" altLang="en-US" dirty="0"/>
            </a:br>
            <a:r>
              <a:rPr lang="zh-CN" altLang="en-US" dirty="0"/>
              <a:t>      后人得之传此</a:t>
            </a:r>
            <a:r>
              <a:rPr lang="en-US" altLang="zh-CN"/>
              <a:t>, </a:t>
            </a:r>
            <a:r>
              <a:rPr lang="zh-CN" altLang="en-US" dirty="0"/>
              <a:t>仲尼亡乎谁为出涕。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WPS 演示</Application>
  <PresentationFormat>在屏幕上显示</PresentationFormat>
  <Paragraphs>63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fxzm</dc:creator>
  <cp:lastModifiedBy>LENOVO</cp:lastModifiedBy>
  <cp:revision>336</cp:revision>
  <dcterms:created xsi:type="dcterms:W3CDTF">2006-01-19T10:43:50Z</dcterms:created>
  <dcterms:modified xsi:type="dcterms:W3CDTF">2016-10-08T05:27:23Z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