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67" r:id="rId2"/>
    <p:sldId id="269" r:id="rId3"/>
    <p:sldId id="268" r:id="rId4"/>
    <p:sldId id="257" r:id="rId5"/>
    <p:sldId id="270" r:id="rId6"/>
    <p:sldId id="266" r:id="rId7"/>
    <p:sldId id="271" r:id="rId8"/>
    <p:sldId id="273" r:id="rId9"/>
    <p:sldId id="274" r:id="rId10"/>
    <p:sldId id="272" r:id="rId11"/>
    <p:sldId id="275" r:id="rId12"/>
    <p:sldId id="276" r:id="rId13"/>
    <p:sldId id="277" r:id="rId14"/>
    <p:sldId id="279" r:id="rId15"/>
    <p:sldId id="278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2" r:id="rId27"/>
    <p:sldId id="290" r:id="rId28"/>
    <p:sldId id="291" r:id="rId29"/>
    <p:sldId id="293" r:id="rId30"/>
    <p:sldId id="294" r:id="rId31"/>
    <p:sldId id="295" r:id="rId32"/>
    <p:sldId id="261" r:id="rId33"/>
    <p:sldId id="262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800000"/>
    <a:srgbClr val="000000"/>
    <a:srgbClr val="000066"/>
    <a:srgbClr val="FF00FF"/>
    <a:srgbClr val="FFFFFF"/>
    <a:srgbClr val="006600"/>
    <a:srgbClr val="6699FF"/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9E77D-E8D0-46E7-A59B-B63D140B2D4A}" type="datetimeFigureOut">
              <a:rPr lang="zh-CN" altLang="en-US" smtClean="0"/>
              <a:pPr/>
              <a:t>2014-10-12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AE6C8-EF8B-4AC6-BB86-37FA1738F1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AE6C8-EF8B-4AC6-BB86-37FA1738F12C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AE6C8-EF8B-4AC6-BB86-37FA1738F12C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AE6C8-EF8B-4AC6-BB86-37FA1738F12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AE6C8-EF8B-4AC6-BB86-37FA1738F12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AE6C8-EF8B-4AC6-BB86-37FA1738F12C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6551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342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822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3185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593499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5875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90007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2144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25060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1365120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209535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117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554056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view/365893.htm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Local%20Settings\Temp\ksohtml\wps9F.tmp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Local%20Settings\Temp\ksohtml\wps9F.tmp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Local%20Settings\Temp\ksohtml\wps9F.tmp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Local%20Settings\Temp\ksohtml\wps9F.tmp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Documents%20and%20Settings\Administrator\&#26700;&#38754;\Local%20Settings\Temp\ksohtml\wps9F.tmp.png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Documents%20and%20Settings\Administrator\&#26700;&#38754;\Local%20Settings\Temp\ksohtml\wps9F.tmp.png" TargetMode="Externa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Administrator\&#26700;&#38754;\Local%20Settings\Temp\ksohtml\wps9F.tmp.png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214290"/>
            <a:ext cx="6286544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黄色的树林里分出两条路，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可惜我不能同时去涉足，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我在那路口久久伫立，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我向着一条路极目望去，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直到它消失在丛林深处。</a:t>
            </a:r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但我却选了另外一条路，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它荒草萋萋，十分幽寂，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显得更诱人，更美丽，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虽然在这条小路上，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很少留下旅人的足迹。</a:t>
            </a:r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……</a:t>
            </a: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也许多少年后在某个地方，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我将轻声叹息将往事回顾：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一片树林里分出两条路</a:t>
            </a:r>
            <a:r>
              <a:rPr lang="en-US" altLang="zh-CN" sz="2000" b="1" dirty="0" smtClean="0">
                <a:latin typeface="+mn-ea"/>
              </a:rPr>
              <a:t>——</a:t>
            </a:r>
          </a:p>
          <a:p>
            <a:r>
              <a:rPr lang="zh-CN" altLang="en-US" sz="2000" b="1" dirty="0" smtClean="0">
                <a:latin typeface="+mn-ea"/>
              </a:rPr>
              <a:t>而我选择了人迹更少的一条，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从此决定了我一生的道路。</a:t>
            </a:r>
            <a:endParaRPr lang="en-US" altLang="zh-CN" sz="2000" b="1" dirty="0" smtClean="0">
              <a:latin typeface="+mn-ea"/>
            </a:endParaRPr>
          </a:p>
          <a:p>
            <a:pPr algn="r"/>
            <a:endParaRPr lang="en-US" altLang="zh-CN" sz="2400" b="1" dirty="0" smtClean="0"/>
          </a:p>
          <a:p>
            <a:pPr algn="r"/>
            <a:r>
              <a:rPr lang="en-US" altLang="zh-CN" sz="2000" b="1" dirty="0" smtClean="0"/>
              <a:t>——</a:t>
            </a:r>
            <a:r>
              <a:rPr lang="zh-CN" altLang="en-US" sz="2000" b="1" dirty="0" smtClean="0"/>
              <a:t>弗罗斯特</a:t>
            </a:r>
            <a:r>
              <a:rPr lang="en-US" altLang="zh-CN" sz="2000" b="1" dirty="0" smtClean="0"/>
              <a:t>《</a:t>
            </a:r>
            <a:r>
              <a:rPr lang="zh-CN" altLang="en-US" sz="2000" b="1" dirty="0" smtClean="0"/>
              <a:t>未选择的路</a:t>
            </a:r>
            <a:r>
              <a:rPr lang="en-US" altLang="zh-CN" sz="2000" b="1" dirty="0" smtClean="0"/>
              <a:t>》</a:t>
            </a:r>
            <a:endParaRPr lang="zh-CN" alt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关键词一：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大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小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35729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800000"/>
                </a:solidFill>
              </a:rPr>
              <a:t>思考：命题要从考查目标出发，整体观大略，局部见真切</a:t>
            </a:r>
            <a:endParaRPr lang="zh-CN" altLang="en-US" sz="2800" b="1" dirty="0">
              <a:solidFill>
                <a:srgbClr val="8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2214554"/>
            <a:ext cx="8501122" cy="2010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以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全日制义务教育语文课程标准</a:t>
            </a:r>
            <a:r>
              <a:rPr lang="en-US" altLang="zh-CN" sz="2400" b="1" dirty="0" smtClean="0"/>
              <a:t>》</a:t>
            </a:r>
            <a:r>
              <a:rPr lang="en-GB" sz="2400" b="1" dirty="0" smtClean="0"/>
              <a:t>(2011</a:t>
            </a:r>
            <a:r>
              <a:rPr lang="zh-CN" altLang="en-US" sz="2400" b="1" dirty="0" smtClean="0"/>
              <a:t>年版</a:t>
            </a:r>
            <a:r>
              <a:rPr lang="en-GB" sz="2400" b="1" dirty="0" smtClean="0"/>
              <a:t>)</a:t>
            </a:r>
            <a:r>
              <a:rPr lang="zh-CN" altLang="en-US" sz="2400" b="1" dirty="0" smtClean="0"/>
              <a:t>所规定的七－九年级学段所应达到的阶段目标为依据，面向全体学生，综合检测初中毕业生在语文学科学习目标方面达到的水平，以利于丰富语言积累，形成良好语感，培养创新意识、探究精神和语文实践能力，提高品德修养和审美情趣。</a:t>
            </a:r>
            <a:endParaRPr lang="zh-CN" altLang="en-US" sz="2400" b="1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5720" y="4214818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．借助汉语拼音认读汉字，正确书写汉字。　层次：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endParaRPr kumimoji="0" lang="en-GB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．正确默写现用教材中的古诗词（含附录）名句，正确默写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《2014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年浙江省初中毕业生学业考试说明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语文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附录中推荐背诵的古文。层次：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GB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96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142984"/>
            <a:ext cx="9144000" cy="515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名著阅读。（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阅读下列片断，完成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阅读积累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片段一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你以为，因为我穷，低贱，不美，矮小，我就没有灵魂没有心吗？你想错了！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-----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我的灵魂跟你一样，我的心也跟你的完全一样！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......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。就如我们站在上帝跟前是平等的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----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因为我们是平等的！</a:t>
            </a:r>
            <a:b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</a:b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    你为什么和我讲这些？她和你与我有什么关系？你以为我贫穷，相貌平平就没有情感吗？我向你起誓，如果上帝赋予我财富和美貌，我会让你难以离开我，就像我现在难以离开你一样。可上帝没有这样安排。但我们的精神是平等的。就如你我走过的坟墓，平等地站在上帝面前 。</a:t>
            </a:r>
            <a:b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</a:b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    当我们无缘无故挨打的时候，我们应该狠狠地回击；我肯定我们应该回击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----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狠狠地回击，教训教训打我们的那个人，叫他永远不敢在这样打人。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 </a:t>
            </a:r>
            <a:b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   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罗彻斯特：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你很沉着。像你这样身份低微的孤儿，哪来的这种沉着？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简：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它来自我的头脑，先生。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罗彻斯特：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是我看到的，你肩膀上的那个？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 </a:t>
            </a:r>
            <a:b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   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简：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是的，先生。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罗彻斯特：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你头脑中还有没有其他类似的东西？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简：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我想它样样具备，先生。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"</a:t>
            </a:r>
            <a:endParaRPr kumimoji="0" lang="en-US" altLang="zh-CN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片段二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慢慢的你会养成另外一种心情对付过去的事：就是能够想到而不再惊心动魄，能够从客观的立场分析前因后果，做将来的借鉴，以免重蹈覆辙。一个人惟有敢于正视现实，正视错误，用理智分析，彻底感悟，才不至于被回忆侵蚀。我相信你逐渐会学会这一套，越来越坚强的。我以前在信中和你提过感情的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ruin〔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创伤，覆灭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〕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，就是要你把这些事当做心灵的灰烬看，看的时候当然不免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hlinkClick r:id="rId3"/>
              </a:rPr>
              <a:t>感触万端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，但不要刻骨铭心地伤害自己，而要像对着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hlinkClick r:id="rId4"/>
              </a:rPr>
              <a:t>古战场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一般的存着凭吊的心怀。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7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142984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网络新闻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2000" b="1" dirty="0" smtClean="0"/>
              <a:t>锋菲复合霸占头条 网传李亚鹏离婚前写给王菲的信极力挽救婚姻</a:t>
            </a:r>
          </a:p>
          <a:p>
            <a:r>
              <a:rPr lang="zh-CN" altLang="en-US" sz="2000" b="1" dirty="0" smtClean="0"/>
              <a:t>谢霆锋、王菲复合几日来一直占据娱乐版头条。昨天，王菲前夫李亚鹏首次正面回应了对“锋菲复合”的看法，他发微博称“或生死相守、或奋不顾身、或成人之美</a:t>
            </a:r>
            <a:r>
              <a:rPr lang="en-US" altLang="zh-CN" sz="2000" b="1" dirty="0" smtClean="0"/>
              <a:t>…</a:t>
            </a:r>
            <a:r>
              <a:rPr lang="zh-CN" altLang="en-US" sz="2000" b="1" dirty="0" smtClean="0"/>
              <a:t>人世间，爱的诠释有很多种，每一种都应该得到祝福。</a:t>
            </a:r>
          </a:p>
          <a:p>
            <a:r>
              <a:rPr lang="zh-CN" altLang="en-US" sz="2000" b="1" dirty="0" smtClean="0"/>
              <a:t>但与此同时，网上流传着一封号称李亚鹏在离婚前写给王菲的信。按照这封信的意思，王菲早就有离婚念头，李亚鹏尽力挽留。但是，关于这封信的真伪，截至记者发稿尚无人表态。</a:t>
            </a:r>
          </a:p>
          <a:p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阅读积累</a:t>
            </a:r>
            <a:r>
              <a:rPr lang="en-US" altLang="zh-CN" sz="2000" b="1" dirty="0" smtClean="0"/>
              <a:t>】</a:t>
            </a:r>
          </a:p>
          <a:p>
            <a:r>
              <a:rPr lang="zh-CN" altLang="en-US" sz="2000" b="1" dirty="0" smtClean="0"/>
              <a:t>（</a:t>
            </a:r>
            <a:r>
              <a:rPr lang="en-US" sz="2000" b="1" dirty="0" smtClean="0"/>
              <a:t>1</a:t>
            </a:r>
            <a:r>
              <a:rPr lang="zh-CN" altLang="en-US" sz="2000" b="1" dirty="0" smtClean="0"/>
              <a:t>）片段一、二分别来自哪位作家的作品及其作品：</a:t>
            </a:r>
            <a:r>
              <a:rPr lang="en-US" sz="2000" b="1" u="sng" dirty="0" smtClean="0"/>
              <a:t>    </a:t>
            </a:r>
            <a:r>
              <a:rPr lang="zh-CN" altLang="en-US" sz="2000" b="1" u="sng" dirty="0" smtClean="0"/>
              <a:t>▲    </a:t>
            </a:r>
            <a:r>
              <a:rPr lang="en-US" sz="2000" b="1" dirty="0" smtClean="0"/>
              <a:t>   </a:t>
            </a:r>
            <a:r>
              <a:rPr lang="en-US" sz="2000" b="1" u="sng" dirty="0" smtClean="0"/>
              <a:t>    </a:t>
            </a:r>
            <a:r>
              <a:rPr lang="zh-CN" altLang="en-US" sz="2000" b="1" u="sng" dirty="0" smtClean="0"/>
              <a:t>▲</a:t>
            </a:r>
            <a:r>
              <a:rPr lang="en-US" sz="2000" b="1" u="sng" dirty="0" smtClean="0"/>
              <a:t>    </a:t>
            </a:r>
            <a:r>
              <a:rPr lang="en-US" sz="2000" b="1" dirty="0" smtClean="0"/>
              <a:t> </a:t>
            </a:r>
            <a:r>
              <a:rPr lang="zh-CN" altLang="en-US" sz="2000" b="1" dirty="0" smtClean="0"/>
              <a:t>；</a:t>
            </a:r>
          </a:p>
          <a:p>
            <a:r>
              <a:rPr lang="en-US" sz="2000" b="1" u="sng" dirty="0" smtClean="0"/>
              <a:t>    </a:t>
            </a:r>
            <a:r>
              <a:rPr lang="zh-CN" altLang="en-US" sz="2000" b="1" u="sng" dirty="0" smtClean="0"/>
              <a:t>▲ </a:t>
            </a:r>
            <a:r>
              <a:rPr lang="en-US" sz="2000" b="1" u="sng" dirty="0" smtClean="0"/>
              <a:t>     </a:t>
            </a:r>
            <a:r>
              <a:rPr lang="en-US" sz="2000" b="1" dirty="0" smtClean="0"/>
              <a:t>    </a:t>
            </a:r>
            <a:r>
              <a:rPr lang="en-US" sz="2000" b="1" u="sng" dirty="0" smtClean="0"/>
              <a:t>     </a:t>
            </a:r>
            <a:r>
              <a:rPr lang="zh-CN" altLang="en-US" sz="2000" b="1" u="sng" dirty="0" smtClean="0"/>
              <a:t>▲</a:t>
            </a:r>
            <a:r>
              <a:rPr lang="en-US" sz="2000" b="1" u="sng" dirty="0" smtClean="0"/>
              <a:t>     </a:t>
            </a:r>
            <a:r>
              <a:rPr lang="en-US" sz="2000" b="1" dirty="0" smtClean="0"/>
              <a:t> </a:t>
            </a:r>
            <a:r>
              <a:rPr lang="zh-CN" altLang="en-US" sz="2000" b="1" dirty="0" smtClean="0"/>
              <a:t>（</a:t>
            </a:r>
            <a:r>
              <a:rPr lang="en-US" sz="2000" b="1" dirty="0" smtClean="0"/>
              <a:t>4</a:t>
            </a:r>
            <a:r>
              <a:rPr lang="zh-CN" altLang="en-US" sz="2000" b="1" dirty="0" smtClean="0"/>
              <a:t>分）</a:t>
            </a:r>
          </a:p>
          <a:p>
            <a:r>
              <a:rPr lang="zh-CN" altLang="en-US" sz="2000" b="1" dirty="0" smtClean="0"/>
              <a:t>（</a:t>
            </a:r>
            <a:r>
              <a:rPr lang="en-US" sz="2000" b="1" dirty="0" smtClean="0"/>
              <a:t>2</a:t>
            </a:r>
            <a:r>
              <a:rPr lang="zh-CN" altLang="en-US" sz="2000" b="1" dirty="0" smtClean="0"/>
              <a:t>）读了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上面的材料</a:t>
            </a:r>
            <a:r>
              <a:rPr lang="zh-CN" altLang="en-US" sz="2000" b="1" dirty="0" smtClean="0"/>
              <a:t>，请分析“简”的性格特点及其现实意义。（</a:t>
            </a:r>
            <a:r>
              <a:rPr lang="en-US" sz="2000" b="1" dirty="0" smtClean="0"/>
              <a:t>3</a:t>
            </a:r>
            <a:r>
              <a:rPr lang="zh-CN" altLang="en-US" sz="2000" b="1" dirty="0" smtClean="0"/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072074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参考答案：（</a:t>
            </a:r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分）（</a:t>
            </a:r>
            <a:r>
              <a:rPr lang="en-US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）夏洛蒂</a:t>
            </a:r>
            <a:r>
              <a:rPr lang="en-US" sz="2400" b="1" dirty="0" smtClean="0">
                <a:solidFill>
                  <a:srgbClr val="FF0000"/>
                </a:solidFill>
              </a:rPr>
              <a:t>·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勃朗特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简爱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（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）傅雷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傅雷家书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（</a:t>
            </a:r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）略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214282" y="1285860"/>
            <a:ext cx="871543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名著阅读。（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水浒传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中， 被称为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赛诸葛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的人是吴用，绰号为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。他与一伙好汉在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黄泥冈上巧施功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，干了一件大事是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。这部小说的作者是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▲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（填朝代）的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（填人名）。（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）下列说法有误的一项是（    ）（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智取生辰纲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杨修之死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范进中举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香菱学诗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的作者依次是罗贯中、施耐庵、吴敬梓、曹雪芹。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陈涉世家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唐雎不辱使命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隆中对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分别节选自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史记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战国策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三国志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我的叔叔于勒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选自法国著名作家莫泊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桑的短篇小说集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羊脂球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000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0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0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0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谈读书</a:t>
            </a:r>
            <a:r>
              <a:rPr lang="en-US" altLang="zh-CN" sz="20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0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的作者是英国哲学家、作家培根。“知识就是力量”是他的名言。</a:t>
            </a:r>
            <a:r>
              <a:rPr lang="zh-CN" altLang="en-US" sz="2000" b="1" dirty="0" smtClean="0">
                <a:latin typeface="Arial" pitchFamily="34" charset="0"/>
                <a:ea typeface="宋体" pitchFamily="2" charset="-122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142844" y="5214950"/>
            <a:ext cx="9001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简单的文学常识考查，能否检测学生真实的阅读水平？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1285860"/>
            <a:ext cx="87154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阅读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草房子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选段，回答问题。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在白发苍苍的外婆带领下，怯怯地走进了油麻地小学那一片黄灿灿的草房子，也第一次走进了桑桑的视野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她们是来找桑桑的爸爸校长桑乔，想把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____A___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个头长得高，比他同龄的孩子高出一头多，但并不胖，脸色红润，很健康，是一个女孩子的脸色。他生在长在油麻地，但他是油麻地的一个例外。他往油麻地孩子群里一站，就能很清楚地与油麻地的孩子们区别开来，像一簸箕黑芝麻中的一粒富有光泽的白芝麻。</a:t>
            </a:r>
            <a:endParaRPr lang="zh-CN" altLang="en-US" sz="2000" b="1" dirty="0" smtClean="0">
              <a:latin typeface="Arial" pitchFamily="34" charset="0"/>
              <a:ea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一个文弱沉默的女孩儿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女孩儿转到油麻地小学来读书，桑乔答应下来，从此，桑桑班上有了个名叫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____B____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的新同学。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选文中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处的人物分别是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草房子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中，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成长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有着丰富的内涵。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成长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就是富家子弟杜小康在家庭败落后对贫穷的感悟，成长就是被领养来的细马对家庭责任的承担，成长就是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成长就是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214422"/>
            <a:ext cx="2379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名著阅读。（</a:t>
            </a:r>
            <a:r>
              <a:rPr lang="en-US" sz="2000" b="1" dirty="0" smtClean="0"/>
              <a:t>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6000768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情节过细过小，学生能记住吗？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57158" y="1657530"/>
            <a:ext cx="8358246" cy="259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理想的名著阅读考查，应该是将节选部分置于整部作品的背景之下进行考查，试题须借助整部作品来解答。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组合是有创意的，能够兼顾古今中外。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4643446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思考：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名著测试先天难以真实，如何走出尴尬的困境？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1214422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综合性学习。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(8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奇妙的汉语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汉语是世界上最奇妙的语言，极具趣味和魅力。请阅读下列材料，完成习题。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）巧妙的隐语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金圣叹因冒犯皇帝，而被处以极刑，被绑缚刑场。刽子手磨刀霍霍，手执寒光闪闪的鬼头刀，令人毛骨悚然，不寒而栗。眼看行刑时刻将至，儿子望着即将永诀的慈父，更加悲戚，泪如泉涌。金圣叹虽心中难过，可他从容不迫，更加文思泉涌。为了安抚儿子，他泰然自若地吟出一副对联：“莲子心中苦，梨儿腹内酸”。这幅对联可谓对仗严谨，字字珠玑，出神入化，撼人心魄，金圣叹巧妙利用汉字的谐音双关，充分表达了和亲人生离死别时内心的心酸悲苦之情，让围观者黯然神伤，纷纷为之动容。请你把上下联各改动一个字，以还原这幅对联的真正意思：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上联：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下联：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1000108"/>
            <a:ext cx="8929718" cy="508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）丰富的意蕴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下面是一段对话，请给其中的五个“方便”归类并解释。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楷体_GB2312" pitchFamily="49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小明现在方便①吗？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楷体_GB2312" pitchFamily="49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/>
            </a:r>
            <a:b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</a:b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楷体_GB2312" pitchFamily="49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他不方便②，他去方便③了，你要是方便④的话等他方便⑤完了再来找他吧。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楷体_GB2312" pitchFamily="49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" charset="-122"/>
                <a:cs typeface="Times New Roman" pitchFamily="18" charset="0"/>
              </a:rPr>
              <a:t/>
            </a:r>
            <a:b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" charset="-122"/>
                <a:cs typeface="Times New Roman" pitchFamily="18" charset="0"/>
              </a:rPr>
            </a:b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" charset="-122"/>
                <a:cs typeface="Times New Roman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）有趣的音韵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民国时期著名国学大师赵元任，被称为“中国语言学之父”。他会说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种汉语方言，并精通多国语言。所到之处，即用当地语言与人交流，当地人都误认他做“老乡”。他曾经写过一篇好玩儿的小文字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施氏食狮史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施氏食狮史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石室诗士施氏，嗜狮，誓食十狮。施氏时时适市视狮。十时，适十狮适市。是时，适施氏适市。氏视是十狮，恃矢势，使是十狮逝世。氏拾是十狮尸，适石室。石室湿，氏使侍拭石室。石室拭，氏始试食是十狮。食时，始识是十狮，实十石狮尸。试释是事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概括本文主要内容。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②这篇文字最大的特色是什么？（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4929190" y="5786454"/>
            <a:ext cx="400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综合性学习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非连续性文本？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14282" y="1142984"/>
            <a:ext cx="87154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19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名著阅读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综合实践活动。（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19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世界读书日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到来之际，初三（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）班开展了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我读书，我收获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读书活动。请你也来参与。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19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◇活动一：我来设计颁奖词（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19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同学们打算以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给名著设计颁奖词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的形式将好书推荐给初一同学。请你从以下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备选名著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中选择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部，仿照示例，完成颁奖词。（句式大致相仿即可）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19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备选名著：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骆驼祥子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海底两万里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水浒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红楼梦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19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【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它写出了阿廖沙寄人篱下的辛酸，道出了善恶众生无常社会下的偷生，展示了社会变革中贯穿古今的向前发展，它就是高尔基的长篇小说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——《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童年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14282" y="1000108"/>
            <a:ext cx="864399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◇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活动二：我来串联故事情节（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班级同学设计了名著知识问答，其中有串联情节这个环节，请你为以下情节排序。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钢铁是怎样炼成的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保尔开始文学创作 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保尔被任命为某铁路工厂的团委书记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保尔发出了豪言壮语：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人的一生应当这样度过：当回忆往事的时候，他不会因为虚度年华而悔恨，也不会因为碌碌无为而羞愧；在临死的时候，他能够说：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‘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我的整个生命和全部精力都已经献给了世界上最壮丽的事业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为人类解放而斗争。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’”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保尔参加红军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童年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外祖母组织救火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小茨冈之死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C“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我”的母亲去世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外祖父、外祖母分家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E“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我”把白布染成蓝色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357158" y="4857759"/>
            <a:ext cx="8501122" cy="130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语文味浓，两个活动衔接不紧密，情境整合性不够，综合性、实践性、探究性、运用性不强。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2143116"/>
            <a:ext cx="7858180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这条</a:t>
            </a: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路</a:t>
            </a:r>
            <a:r>
              <a:rPr lang="zh-CN" altLang="en-US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越来越凶险了</a:t>
            </a:r>
            <a:r>
              <a:rPr lang="en-US" altLang="zh-CN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……”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可这乡间不能没有</a:t>
            </a: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信客</a:t>
            </a:r>
            <a:r>
              <a:rPr lang="zh-CN" altLang="en-US" sz="44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” </a:t>
            </a: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关键词二：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真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假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85720" y="1214423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</a:rPr>
              <a:t>语文课程是一门</a:t>
            </a:r>
            <a:r>
              <a:rPr lang="zh-CN" altLang="en-US" sz="2400" b="1" dirty="0" smtClean="0">
                <a:solidFill>
                  <a:srgbClr val="FF3300"/>
                </a:solidFill>
                <a:latin typeface="宋体" pitchFamily="2" charset="-122"/>
              </a:rPr>
              <a:t>学习语言文字运用</a:t>
            </a:r>
            <a:r>
              <a:rPr lang="zh-CN" altLang="en-US" sz="2400" b="1" dirty="0" smtClean="0">
                <a:latin typeface="宋体" pitchFamily="2" charset="-122"/>
              </a:rPr>
              <a:t>的综合性、实践性课程。</a:t>
            </a:r>
          </a:p>
          <a:p>
            <a:pPr algn="r">
              <a:buFontTx/>
              <a:buNone/>
            </a:pPr>
            <a:r>
              <a:rPr lang="zh-CN" altLang="en-US" sz="2400" b="1" dirty="0" smtClean="0">
                <a:latin typeface="宋体" pitchFamily="2" charset="-122"/>
              </a:rPr>
              <a:t>      </a:t>
            </a:r>
            <a:r>
              <a:rPr lang="en-US" altLang="zh-CN" sz="2400" b="1" dirty="0" smtClean="0">
                <a:latin typeface="宋体" pitchFamily="2" charset="-122"/>
              </a:rPr>
              <a:t>——《</a:t>
            </a:r>
            <a:r>
              <a:rPr lang="zh-CN" altLang="en-US" sz="2400" b="1" dirty="0" smtClean="0">
                <a:latin typeface="宋体" pitchFamily="2" charset="-122"/>
              </a:rPr>
              <a:t>语文课程标准</a:t>
            </a:r>
            <a:r>
              <a:rPr lang="en-US" altLang="zh-CN" sz="2400" b="1" dirty="0" smtClean="0">
                <a:latin typeface="宋体" pitchFamily="2" charset="-122"/>
              </a:rPr>
              <a:t>》</a:t>
            </a:r>
            <a:r>
              <a:rPr lang="zh-CN" altLang="en-US" sz="2400" b="1" dirty="0" smtClean="0">
                <a:latin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</a:rPr>
              <a:t>2011</a:t>
            </a:r>
            <a:r>
              <a:rPr lang="zh-CN" altLang="en-US" sz="2400" b="1" dirty="0" smtClean="0">
                <a:latin typeface="宋体" pitchFamily="2" charset="-122"/>
              </a:rPr>
              <a:t>年版）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0" y="2143116"/>
          <a:ext cx="9144000" cy="4233861"/>
        </p:xfrm>
        <a:graphic>
          <a:graphicData uri="http://schemas.openxmlformats.org/drawingml/2006/table">
            <a:tbl>
              <a:tblPr/>
              <a:tblGrid>
                <a:gridCol w="1214414"/>
                <a:gridCol w="7929586"/>
              </a:tblGrid>
              <a:tr h="42338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综合实践活动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(1)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主动参与班级、学校、社区及社会的各项活动，有合作精神和独立处理问题的能力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(2)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能独立进行采访、社会调查等活动，并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完成相关的报道或报告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；能独立编辑小报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(3)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能参加班级、学校组织的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演讲、辩论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等活动，在活动过程中提高自己的口语交际能力；有文学兴趣，能积极参加文学社团活动。在活动中展现自己的能力和才华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(4)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关心学校、社会发生的事，对引起人们关注的问题，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能收集资料，作调查研究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，进行讨论交流，并能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根据需要书写、阐述自己的见解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(5)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能利用网络平台，研究有关问题，并能主动与他人进行交流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00034" y="1157386"/>
            <a:ext cx="48577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刘国芳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小小说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1714488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这篇小说以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为题目，有什么好处？（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文中老人做了一个怎样的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？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中树游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城里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一节的情感变化是怎样的？（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7.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树人相应，树人相合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是这篇小说构思的巧妙之处，树与老人这两个形象有哪些共同点？（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8.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结合语境，品味下列句中加点词语的妙处。（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树在风里哗哗作响，那是树在说话，说又来啦。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几个人不睬老人，只有树，倒在风里飒飒作响。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9.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本文是一篇寓意深刻的小说，意在引发读者对什么问题的思考？结合生活实际谈谈你的看法。（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961" grpId="0"/>
      <p:bldP spid="409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1428736"/>
            <a:ext cx="842968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+mn-ea"/>
              </a:rPr>
              <a:t>文学类作品</a:t>
            </a:r>
            <a:endParaRPr lang="en-US" altLang="zh-CN" sz="3200" b="1" dirty="0" smtClean="0">
              <a:latin typeface="+mn-ea"/>
            </a:endParaRPr>
          </a:p>
          <a:p>
            <a:pPr>
              <a:defRPr/>
            </a:pPr>
            <a:endParaRPr lang="en-US" altLang="zh-CN" sz="3200" b="1" dirty="0" smtClean="0">
              <a:latin typeface="+mn-ea"/>
            </a:endParaRPr>
          </a:p>
          <a:p>
            <a:pPr>
              <a:defRPr/>
            </a:pPr>
            <a:r>
              <a:rPr lang="zh-CN" altLang="en-US" sz="2800" b="1" dirty="0" smtClean="0">
                <a:ea typeface="楷体_GB2312" pitchFamily="1" charset="-122"/>
              </a:rPr>
              <a:t>（</a:t>
            </a:r>
            <a:r>
              <a:rPr lang="en-US" altLang="zh-CN" sz="2800" b="1" dirty="0" smtClean="0">
                <a:ea typeface="楷体_GB2312" pitchFamily="1" charset="-122"/>
              </a:rPr>
              <a:t>1</a:t>
            </a:r>
            <a:r>
              <a:rPr lang="zh-CN" altLang="en-US" sz="2800" b="1" dirty="0" smtClean="0">
                <a:ea typeface="楷体_GB2312" pitchFamily="1" charset="-122"/>
              </a:rPr>
              <a:t>）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关注作品的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文本特质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以及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言语策略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，并进一步把握学生阅读时的重点和难点。</a:t>
            </a:r>
          </a:p>
          <a:p>
            <a:pPr>
              <a:defRPr/>
            </a:pPr>
            <a:r>
              <a:rPr lang="zh-CN" altLang="en-US" sz="2800" b="1" dirty="0" smtClean="0">
                <a:ea typeface="楷体_GB2312" pitchFamily="1" charset="-122"/>
              </a:rPr>
              <a:t>     </a:t>
            </a: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“这一个文本”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独特性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文本解读能力   依文设题能力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00034" y="1157386"/>
            <a:ext cx="48577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刘国芳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小小说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171448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     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                              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785926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一棵树长在村口。</a:t>
            </a:r>
            <a:r>
              <a:rPr lang="en-US" altLang="zh-CN" sz="2400" b="1" dirty="0" smtClean="0"/>
              <a:t>……</a:t>
            </a:r>
            <a:r>
              <a:rPr lang="zh-CN" altLang="en-US" sz="2400" b="1" dirty="0" smtClean="0"/>
              <a:t>那棵树看起来孤零零的。</a:t>
            </a:r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285720" y="2500306"/>
            <a:ext cx="5835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一个老人，也是孤零零的。</a:t>
            </a:r>
            <a:endParaRPr lang="zh-CN" altLang="en-US" sz="2400" b="1" dirty="0"/>
          </a:p>
        </p:txBody>
      </p:sp>
      <p:sp>
        <p:nvSpPr>
          <p:cNvPr id="10" name="矩形 9"/>
          <p:cNvSpPr/>
          <p:nvPr/>
        </p:nvSpPr>
        <p:spPr>
          <a:xfrm>
            <a:off x="214282" y="3143248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老人听得懂树的声音。老人说我们都很孤单，我来跟你作伴。树也听懂了老人的话，树在风里摇曳着，那是树在向老人点头。老人也点头，笑着。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7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1285860"/>
            <a:ext cx="89297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）一组题目既是检测的过程，也是引导的过程。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各题具有内在关联。      过程性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57158" y="3844945"/>
            <a:ext cx="835824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问题的思考方向、思维容量，问题与问题之间是否能构成一条“逻辑链”。</a:t>
            </a:r>
            <a:endParaRPr lang="zh-CN" altLang="en-US" sz="32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1142984"/>
            <a:ext cx="4075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非连续性文本：胶囊有“毒”</a:t>
            </a:r>
            <a:endParaRPr lang="zh-CN" altLang="en-US" sz="2400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1643050"/>
            <a:ext cx="87154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阅读全文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，你认为下列说法正确的一项是（</a:t>
            </a:r>
            <a:r>
              <a:rPr kumimoji="0" lang="zh-CN" altLang="en-US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▲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（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分）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A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到发稿时为止，大多数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采用有毒胶囊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的药企已经采取措施消除危害。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B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毒胶囊问题曝光后，药店内胶囊类的药剂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销量有明显下降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，病人都选择片剂或者冲剂。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C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“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只要买到安全的馒头就可以安全服用药物”只是一种调侃的说法，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隐含了对食品安全的不满。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D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颜色鲜艳的胶囊都是由工业明胶制成的毒胶囊，请勿购买。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工业明胶做的胶囊和药用明胶做的胶囊差异有三个地方。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请你各用两个字概括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工业明胶胶囊的特点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（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分）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隔壁的王奶奶感冒了，家里有一种胶囊型的感冒药，因为担心胶囊有毒，想要打开来吞服。如果你看到了，你会和王奶奶说什么？请你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结合选文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作出合理的说明。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（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分）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当前，药品的不安全已经大大降低了人们的幸福感，请你依据相关链接材料，提出解决药品不安全问题的两条合理化建议（按由主到次的顺序排列）。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（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分）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0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1142984"/>
            <a:ext cx="4075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非连续性文本：胶囊有“毒”</a:t>
            </a:r>
            <a:endParaRPr lang="zh-CN" altLang="en-US" sz="2400" b="1" dirty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1643050"/>
            <a:ext cx="9144000" cy="279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【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现象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】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退掉胶囊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换成片剂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【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声音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】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网友支招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专家提醒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【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链接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】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  [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材料一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]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识别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毒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胶囊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　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  [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材料二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]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问责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毒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胶囊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710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1285860"/>
            <a:ext cx="8572560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非连续性文本命题有着先天的困难需要克服，那就是要特别注意</a:t>
            </a:r>
            <a:r>
              <a:rPr lang="zh-CN" altLang="zh-CN" sz="3200" b="1" kern="100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材料的整体性，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zh-CN" sz="3200" b="1" kern="100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材料的联系点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，绝不能把它们割裂开来。</a:t>
            </a:r>
            <a:endParaRPr lang="en-US" altLang="zh-CN" sz="3200" b="1" kern="1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题目要能</a:t>
            </a:r>
            <a:r>
              <a:rPr lang="zh-CN" altLang="zh-CN" sz="3200" b="1" kern="100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涵盖文本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，要真正引导学生在不连续中能够看出它的</a:t>
            </a:r>
            <a:r>
              <a:rPr lang="zh-CN" altLang="zh-CN" sz="3200" b="1" kern="100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关联性，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把握住</a:t>
            </a:r>
            <a:r>
              <a:rPr lang="zh-CN" altLang="zh-CN" sz="3200" b="1" kern="100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文本的中心和关键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1500174"/>
            <a:ext cx="8572560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179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非连续性文本设题的另一个要点，体现在要有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题群概念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，要全面考查学生各种能力。既有信息筛选概括，也要有综合分析，更要能运用推论，发现意义。题组要从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不同角度设题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，指向学生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不同的阅读能力点</a:t>
            </a:r>
            <a:r>
              <a:rPr lang="zh-CN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285860"/>
            <a:ext cx="8572560" cy="341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zh-CN" altLang="en-US" sz="2800" b="1" dirty="0" smtClean="0"/>
              <a:t>写作（</a:t>
            </a:r>
            <a:r>
              <a:rPr lang="en-US" altLang="zh-CN" sz="2800" b="1" dirty="0" smtClean="0"/>
              <a:t>40</a:t>
            </a:r>
            <a:r>
              <a:rPr lang="zh-CN" altLang="en-US" sz="2800" b="1" dirty="0" smtClean="0"/>
              <a:t>分）</a:t>
            </a:r>
            <a:endParaRPr lang="en-US" altLang="zh-CN" sz="2800" b="1" dirty="0" smtClean="0"/>
          </a:p>
          <a:p>
            <a:pPr>
              <a:lnSpc>
                <a:spcPts val="3700"/>
              </a:lnSpc>
            </a:pPr>
            <a:r>
              <a:rPr lang="zh-CN" altLang="en-US" sz="2800" b="1" dirty="0" smtClean="0"/>
              <a:t>“痕”，即痕迹，印迹，指的是事物留下的痕迹。其实，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生活就是一本书</a:t>
            </a:r>
            <a:r>
              <a:rPr lang="zh-CN" altLang="en-US" sz="2800" b="1" dirty="0" smtClean="0"/>
              <a:t>，一个曾经给你印象最深的人，一件令你难忘的事，一段刻骨铭心的经历，一种美丽的风景，一个特别的物体，一种特殊的情愫，有形的，无形的，或者在你身上烙下深深的痕迹，请你以</a:t>
            </a:r>
            <a:r>
              <a:rPr lang="en-US" sz="2800" b="1" dirty="0" smtClean="0"/>
              <a:t>“</a:t>
            </a:r>
            <a:r>
              <a:rPr lang="zh-CN" altLang="en-US" sz="2800" b="1" dirty="0" smtClean="0"/>
              <a:t>痕</a:t>
            </a:r>
            <a:r>
              <a:rPr lang="en-US" sz="2800" b="1" dirty="0" smtClean="0"/>
              <a:t>”</a:t>
            </a:r>
            <a:r>
              <a:rPr lang="zh-CN" altLang="en-US" sz="2800" b="1" dirty="0" smtClean="0"/>
              <a:t>为题，写一篇不少于</a:t>
            </a:r>
            <a:r>
              <a:rPr lang="en-US" sz="2800" b="1" dirty="0" smtClean="0"/>
              <a:t>600</a:t>
            </a:r>
            <a:r>
              <a:rPr lang="zh-CN" altLang="en-US" sz="2800" b="1" dirty="0" smtClean="0"/>
              <a:t>字的文章。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000636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引语的启发性？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142984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66"/>
                </a:solidFill>
                <a:latin typeface="华文隶书" pitchFamily="2" charset="-122"/>
                <a:ea typeface="华文隶书" pitchFamily="2" charset="-122"/>
              </a:rPr>
              <a:t>命题是什么？</a:t>
            </a:r>
            <a:endParaRPr lang="zh-CN" altLang="en-US" sz="4800" b="1" dirty="0">
              <a:solidFill>
                <a:srgbClr val="000066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2571744"/>
            <a:ext cx="70009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满纸荒唐言，一把辛酸泪。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都云作者痴，谁解其中味？</a:t>
            </a:r>
            <a:endParaRPr lang="zh-CN" altLang="en-US" sz="4000" dirty="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14282" y="1142984"/>
            <a:ext cx="892971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阅读下面文字，按要求作文。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楷体_GB2312" pitchFamily="49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告诉我，欢乐是什么颜色？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像白鸽的羽翅？鹦鹉的红嘴？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欢乐是什么声音？像一声芦笛？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还是从簌簌的松声到潺潺的流水？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是不是可握住的，如温情的手？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可看见的，如亮着爱怜的眼光？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会不会使心灵微微地颤抖，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或者静静地流泪，如同悲伤？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这段文字选自何其芳的诗歌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欢乐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，请你以“欢乐”为话题，写一篇作文。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要求：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）题目自拟；（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）文体不限；（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）字数不少于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600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字（诗歌不少于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行）；（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）不得抄袭；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）文中不要出现真实的地名、校名和人名。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2286000" y="3429000"/>
            <a:ext cx="4572000" cy="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43108" y="5500702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以情促思，思中带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情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关键词三：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深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浅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pic>
        <p:nvPicPr>
          <p:cNvPr id="32775" name="Picture 3" descr="C:\Documents and Settings\Administrator\桌面\Local Settings\Temp\ksohtml\wps9F.tmp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21455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6000" y="3429000"/>
            <a:ext cx="4572000" cy="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5720" y="1357298"/>
            <a:ext cx="8358246" cy="2212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思考：学生思</a:t>
            </a:r>
            <a:r>
              <a:rPr lang="zh-CN" altLang="en-US" sz="3200" b="1" dirty="0" smtClean="0"/>
              <a:t>风发于胸臆，言泉流于笔端，能写出情真意切、文从字顺，有自己独特的感受与见解的</a:t>
            </a:r>
            <a:r>
              <a:rPr lang="zh-CN" altLang="en-US" sz="3200" b="1" dirty="0" smtClean="0"/>
              <a:t>文章。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428596" y="3714752"/>
            <a:ext cx="8215370" cy="2212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“从语言运用到语言应用，浙江中考写作走上思维回归之路。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”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99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>浙江省初中语文教研员蔡少军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000108"/>
            <a:ext cx="72152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 smtClean="0"/>
              <a:t>忧郁的日子里需要镇静：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相信吧，快乐的日子将会来临。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心儿永远向往着未来；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现在却常是忧郁。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一切都是瞬息，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一切都将会过去；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而那过去了的，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zh-CN" altLang="en-US" sz="2800" b="1" dirty="0" smtClean="0"/>
              <a:t>就会成为亲切的怀恋。</a:t>
            </a:r>
            <a:endParaRPr lang="en-US" altLang="zh-CN" sz="2800" b="1" dirty="0" smtClean="0"/>
          </a:p>
          <a:p>
            <a:pPr algn="r">
              <a:lnSpc>
                <a:spcPts val="3600"/>
              </a:lnSpc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普希金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假如生活欺骗了你</a:t>
            </a:r>
            <a:r>
              <a:rPr lang="en-US" altLang="zh-CN" sz="2800" b="1" dirty="0" smtClean="0"/>
              <a:t>》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16094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0753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42908" y="1714488"/>
            <a:ext cx="95726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初中语文学业考试命题的三组关键词</a:t>
            </a:r>
            <a:endParaRPr lang="zh-CN" altLang="en-US" sz="4400" b="1" dirty="0">
              <a:solidFill>
                <a:srgbClr val="0066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4643446"/>
            <a:ext cx="73581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CECFF"/>
                </a:solidFill>
              </a:rPr>
              <a:t>海宁市教师进修学校    周侗艳</a:t>
            </a:r>
            <a:endParaRPr lang="en-US" altLang="zh-CN" sz="3600" b="1" dirty="0" smtClean="0">
              <a:solidFill>
                <a:srgbClr val="CCEC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CECFF"/>
                </a:solidFill>
              </a:rPr>
              <a:t>     </a:t>
            </a:r>
            <a:r>
              <a:rPr lang="en-US" altLang="zh-CN" sz="3600" b="1" dirty="0" smtClean="0">
                <a:solidFill>
                  <a:srgbClr val="CCECFF"/>
                </a:solidFill>
                <a:latin typeface="+mn-ea"/>
              </a:rPr>
              <a:t>2014</a:t>
            </a:r>
            <a:r>
              <a:rPr lang="zh-CN" altLang="en-US" sz="3600" b="1" dirty="0" smtClean="0">
                <a:solidFill>
                  <a:srgbClr val="CCECFF"/>
                </a:solidFill>
                <a:latin typeface="+mn-ea"/>
              </a:rPr>
              <a:t>年</a:t>
            </a:r>
            <a:r>
              <a:rPr lang="en-US" altLang="zh-CN" sz="3600" b="1" dirty="0" smtClean="0">
                <a:solidFill>
                  <a:srgbClr val="CCECFF"/>
                </a:solidFill>
                <a:latin typeface="+mn-ea"/>
              </a:rPr>
              <a:t>10</a:t>
            </a:r>
            <a:r>
              <a:rPr lang="zh-CN" altLang="en-US" sz="3600" b="1" dirty="0" smtClean="0">
                <a:solidFill>
                  <a:srgbClr val="CCECFF"/>
                </a:solidFill>
                <a:latin typeface="+mn-ea"/>
              </a:rPr>
              <a:t>月</a:t>
            </a:r>
            <a:r>
              <a:rPr lang="en-US" altLang="zh-CN" sz="3600" b="1" dirty="0" smtClean="0">
                <a:solidFill>
                  <a:srgbClr val="CCECFF"/>
                </a:solidFill>
                <a:latin typeface="+mn-ea"/>
              </a:rPr>
              <a:t>13</a:t>
            </a:r>
            <a:r>
              <a:rPr lang="zh-CN" altLang="en-US" sz="3600" b="1" dirty="0" smtClean="0">
                <a:solidFill>
                  <a:srgbClr val="CCECFF"/>
                </a:solidFill>
                <a:latin typeface="+mn-ea"/>
              </a:rPr>
              <a:t>日</a:t>
            </a:r>
            <a:endParaRPr lang="zh-CN" altLang="en-US" sz="3600" b="1" dirty="0">
              <a:solidFill>
                <a:srgbClr val="CCECFF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927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6572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</a:rPr>
              <a:t>总观模拟卷</a:t>
            </a:r>
            <a:endParaRPr lang="zh-CN" altLang="en-US" sz="4400" b="1" dirty="0">
              <a:solidFill>
                <a:srgbClr val="00009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500174"/>
            <a:ext cx="87154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n-ea"/>
              </a:rPr>
              <a:t>1.</a:t>
            </a:r>
            <a:r>
              <a:rPr lang="zh-CN" altLang="en-US" sz="3600" b="1" dirty="0" smtClean="0">
                <a:latin typeface="+mn-ea"/>
              </a:rPr>
              <a:t>体现课标精神，绝大部分试卷符合</a:t>
            </a:r>
            <a:r>
              <a:rPr lang="en-US" altLang="zh-CN" sz="3600" b="1" dirty="0" smtClean="0">
                <a:latin typeface="+mn-ea"/>
              </a:rPr>
              <a:t>2014</a:t>
            </a:r>
            <a:r>
              <a:rPr lang="zh-CN" altLang="en-US" sz="3600" b="1" dirty="0" smtClean="0">
                <a:latin typeface="+mn-ea"/>
              </a:rPr>
              <a:t>年省考试说明要求，参考</a:t>
            </a:r>
            <a:r>
              <a:rPr lang="en-US" altLang="zh-CN" sz="3600" b="1" dirty="0" smtClean="0">
                <a:latin typeface="+mn-ea"/>
              </a:rPr>
              <a:t>2015</a:t>
            </a:r>
            <a:r>
              <a:rPr lang="zh-CN" altLang="en-US" sz="3600" b="1" dirty="0" smtClean="0">
                <a:latin typeface="+mn-ea"/>
              </a:rPr>
              <a:t>年嘉兴卷中考卷。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n-ea"/>
              </a:rPr>
              <a:t>2.</a:t>
            </a:r>
            <a:r>
              <a:rPr lang="zh-CN" altLang="en-US" sz="3600" b="1" dirty="0" smtClean="0">
                <a:latin typeface="+mn-ea"/>
              </a:rPr>
              <a:t>选材关注现实，关注热点问题；语基注重运用，阅读走向真实，作文走向思辨。</a:t>
            </a:r>
            <a:endParaRPr lang="en-US" altLang="zh-CN" sz="3600" b="1" dirty="0" smtClean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57148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关键词一：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大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小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1428736"/>
            <a:ext cx="85011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b="1" dirty="0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根据拼音写出相应的汉字。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lang="zh-CN" altLang="en-US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）凡做一件事，便忠于一件事，将全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en-US" altLang="zh-CN" sz="2400" b="1" dirty="0" err="1" smtClean="0">
                <a:solidFill>
                  <a:srgbClr val="000000"/>
                </a:solidFill>
                <a:ea typeface="宋体" pitchFamily="2" charset="-122"/>
                <a:cs typeface="Times New Roman" pitchFamily="18" charset="0"/>
              </a:rPr>
              <a:t>ù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     ）精力集中到这事上头，一点不旁骛，便是敬。</a:t>
            </a:r>
            <a:endParaRPr lang="zh-CN" altLang="en-US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）读书的要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ju</a:t>
            </a:r>
            <a:r>
              <a:rPr lang="en-US" altLang="zh-CN" sz="2400" b="1" dirty="0" err="1" smtClean="0">
                <a:solidFill>
                  <a:srgbClr val="000000"/>
                </a:solidFill>
                <a:ea typeface="宋体" pitchFamily="2" charset="-122"/>
                <a:cs typeface="Times New Roman" pitchFamily="18" charset="0"/>
              </a:rPr>
              <a:t>é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     ），全在于会意。对于这一点，陶渊明尤其有独到的见解。</a:t>
            </a:r>
            <a:endParaRPr lang="zh-CN" altLang="en-US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）我母亲对我们的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ji</a:t>
            </a:r>
            <a:r>
              <a:rPr lang="en-US" altLang="zh-CN" sz="2400" b="1" dirty="0" err="1" smtClean="0">
                <a:solidFill>
                  <a:srgbClr val="000000"/>
                </a:solidFill>
                <a:ea typeface="宋体" pitchFamily="2" charset="-122"/>
                <a:cs typeface="Times New Roman" pitchFamily="18" charset="0"/>
              </a:rPr>
              <a:t>é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     ）据生活感到非常痛苦。</a:t>
            </a:r>
            <a:endParaRPr lang="zh-CN" altLang="en-US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）“正确答案只有一个”这种思维模式，在我们头脑中已不知不觉地根深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dì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（     ）固。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428596" y="4714884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命题语料从课文中来，但对教学导向不好。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57148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关键词一：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大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小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7158" y="1714488"/>
            <a:ext cx="8572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．根据拼音写出相应的汉字。（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分）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楷体_GB2312" pitchFamily="49" charset="-122"/>
              <a:cs typeface="Mang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文言是中国文化的根。自甲骨文起，三千年间，凡中国历史、文学、政治、军事、医（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p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Mangal"/>
              </a:rPr>
              <a:t>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Mangal"/>
              </a:rPr>
              <a:t>）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▲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、农业、算学等所有重要典（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j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Mangal"/>
              </a:rPr>
              <a:t>í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Mangal"/>
              </a:rPr>
              <a:t>）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▲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均为文言。文言是打开这个宝（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z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Mangal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ng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）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▲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的钥匙。身为中国人，不懂文言，很难真正了解自己的历史文化，也很难做到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楷体_GB2312" pitchFamily="49" charset="-122"/>
                <a:cs typeface="Mangal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（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ji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Mangal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n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）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宋体" pitchFamily="2" charset="-122"/>
              </a:rPr>
              <a:t>▲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古知今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楷体_GB2312" pitchFamily="49" charset="-122"/>
                <a:cs typeface="Mangal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pitchFamily="49" charset="-122"/>
                <a:cs typeface="Mangal"/>
              </a:rPr>
              <a:t>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428596" y="4398496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这些字能否考查出九年级学生识字写字能力？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85728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关键词一：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大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小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28586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古诗文名句填空。（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①蒹葭苍苍，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。所谓伊人，在水一方。（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诗经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蒹葭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②锦江春色来天地，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。（杜甫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登楼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③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，肯将衰朽惜残年！（韩愈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左迁至蓝关示侄孙湘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④欲问行人去那边？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。（王观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卜算子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送鲍浩然之浙东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⑤入则无法家拂士，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，国恒亡，然后知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孟子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告子下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  <a:tab pos="1733550" algn="l"/>
                <a:tab pos="2933700" algn="l"/>
                <a:tab pos="413385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⑥白居易在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望月有感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中借月怀人：“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。”深切地抒发了诗人的骨肉相思之苦。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2143108" y="5286388"/>
            <a:ext cx="38779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</a:rPr>
              <a:t>体裁：诗、词、文？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85728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关键词一：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大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r>
              <a:rPr lang="zh-CN" altLang="en-US" sz="4400" b="1" dirty="0" smtClean="0">
                <a:solidFill>
                  <a:srgbClr val="000099"/>
                </a:solidFill>
                <a:latin typeface="+mn-ea"/>
              </a:rPr>
              <a:t>与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“</a:t>
            </a:r>
            <a:r>
              <a:rPr lang="zh-CN" altLang="en-US" sz="4400" b="1" dirty="0" smtClean="0">
                <a:solidFill>
                  <a:srgbClr val="C00000"/>
                </a:solidFill>
                <a:latin typeface="+mn-ea"/>
              </a:rPr>
              <a:t>小</a:t>
            </a:r>
            <a:r>
              <a:rPr lang="en-US" altLang="zh-CN" sz="4400" b="1" dirty="0" smtClean="0">
                <a:solidFill>
                  <a:srgbClr val="000099"/>
                </a:solidFill>
                <a:latin typeface="+mn-ea"/>
              </a:rPr>
              <a:t>”</a:t>
            </a:r>
            <a:endParaRPr lang="zh-CN" altLang="en-US" sz="4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357298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．古诗文名句填空。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（要求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）～（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必答，（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）选做一题）（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，帘卷西风，人比黄花瘦。（李清照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醉花阴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）亲贤臣，远小人，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。（诸葛亮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出师表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）范仲淹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渔家傲 秋思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中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，借用典故，透出诗人归家无期的悲伤，而又饱含为国戍边的责任感；苏轼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江城子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密州出猎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中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，借用典故，表达作者愿驰骋疆场、为国立功。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）乡村风光常常进入诗人的作品中，请你写出连续两句描绘乡村风光的古诗词句：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。（写出连续两句）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）诗人常常借“酒”入诗词，借酒抒发情感，不禁让人想起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▲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”的名句。（填写九年级上册教材古诗词中连续的两句）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1857356" y="5072074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</a:rPr>
              <a:t>年级？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3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3967</Words>
  <Application>Microsoft Office PowerPoint</Application>
  <PresentationFormat>全屏显示(4:3)</PresentationFormat>
  <Paragraphs>226</Paragraphs>
  <Slides>33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ppt宝藏 www.pptbz.com提供漂亮ppt模板下载</dc:creator>
  <cp:lastModifiedBy>User</cp:lastModifiedBy>
  <cp:revision>68</cp:revision>
  <dcterms:created xsi:type="dcterms:W3CDTF">2013-11-20T13:10:50Z</dcterms:created>
  <dcterms:modified xsi:type="dcterms:W3CDTF">2014-10-12T12:53:38Z</dcterms:modified>
</cp:coreProperties>
</file>