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60" r:id="rId3"/>
    <p:sldId id="262" r:id="rId4"/>
    <p:sldId id="264" r:id="rId5"/>
    <p:sldId id="265" r:id="rId6"/>
    <p:sldId id="286" r:id="rId7"/>
    <p:sldId id="285" r:id="rId8"/>
    <p:sldId id="284" r:id="rId9"/>
    <p:sldId id="283" r:id="rId10"/>
    <p:sldId id="287" r:id="rId11"/>
    <p:sldId id="282" r:id="rId12"/>
    <p:sldId id="281" r:id="rId13"/>
    <p:sldId id="288" r:id="rId14"/>
    <p:sldId id="280" r:id="rId15"/>
    <p:sldId id="277" r:id="rId16"/>
    <p:sldId id="276" r:id="rId17"/>
    <p:sldId id="273" r:id="rId18"/>
    <p:sldId id="290" r:id="rId19"/>
    <p:sldId id="289" r:id="rId20"/>
    <p:sldId id="272" r:id="rId21"/>
    <p:sldId id="271" r:id="rId22"/>
    <p:sldId id="291" r:id="rId23"/>
    <p:sldId id="268" r:id="rId24"/>
    <p:sldId id="267" r:id="rId25"/>
    <p:sldId id="266" r:id="rId26"/>
  </p:sldIdLst>
  <p:sldSz cx="9144000" cy="6858000" type="screen4x3"/>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7" autoAdjust="0"/>
    <p:restoredTop sz="94660"/>
  </p:normalViewPr>
  <p:slideViewPr>
    <p:cSldViewPr>
      <p:cViewPr varScale="1">
        <p:scale>
          <a:sx n="84" d="100"/>
          <a:sy n="84" d="100"/>
        </p:scale>
        <p:origin x="-990"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2.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8"/>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457200" y="836712"/>
            <a:ext cx="8229600" cy="93610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927373"/>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6356352"/>
            <a:ext cx="2133600" cy="365125"/>
          </a:xfrm>
          <a:prstGeom prst="rect">
            <a:avLst/>
          </a:prstGeom>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a:xfrm>
            <a:off x="3124200" y="6356352"/>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2"/>
            <a:ext cx="2133600" cy="365125"/>
          </a:xfrm>
          <a:prstGeom prst="rect">
            <a:avLst/>
          </a:prstGeom>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垂直排列标题与文本">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media/image1.jpeg" /><Relationship Id="rId6" Type="http://schemas.openxmlformats.org/officeDocument/2006/relationships/image" Target="../media/image2.png"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11" name="图片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512" y="13553"/>
            <a:ext cx="9144000" cy="6840503"/>
          </a:xfrm>
          <a:prstGeom prst="rect">
            <a:avLst/>
          </a:prstGeom>
        </p:spPr>
      </p:pic>
      <p:pic>
        <p:nvPicPr>
          <p:cNvPr id="9" name="图片 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5496" y="720795"/>
            <a:ext cx="9036496" cy="5948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3">
            <a:lum/>
          </a:blip>
          <a:stretch>
            <a:fillRect/>
          </a:stretch>
        </a:blipFill>
        <a:effectLst/>
      </p:bgPr>
    </p:bg>
    <p:spTree>
      <p:nvGrpSpPr>
        <p:cNvPr id="1" name=""/>
        <p:cNvGrpSpPr/>
        <p:nvPr/>
      </p:nvGrpSpPr>
      <p:grpSpPr>
        <a:xfrm>
          <a:off x="0" y="0"/>
          <a:ext cx="0" cy="0"/>
        </a:xfrm>
      </p:grpSpPr>
      <p:sp>
        <p:nvSpPr>
          <p:cNvPr id="8" name="TextBox 7"/>
          <p:cNvSpPr txBox="1"/>
          <p:nvPr/>
        </p:nvSpPr>
        <p:spPr>
          <a:xfrm>
            <a:off x="483496" y="2924944"/>
            <a:ext cx="8245554" cy="1107996"/>
          </a:xfrm>
          <a:prstGeom prst="rect">
            <a:avLst/>
          </a:prstGeom>
          <a:noFill/>
        </p:spPr>
        <p:txBody>
          <a:bodyPr wrap="square" rtlCol="0">
            <a:spAutoFit/>
          </a:bodyPr>
          <a:lstStyle/>
          <a:p>
            <a:pPr algn="ctr">
              <a:lnSpc>
                <a:spcPct val="150000"/>
              </a:lnSpc>
            </a:pPr>
            <a:r>
              <a:rPr lang="en-US" altLang="zh-CN" sz="4400" b="1" smtClean="0">
                <a:solidFill>
                  <a:srgbClr val="F60A75"/>
                </a:solidFill>
                <a:latin typeface="Times New Roman" panose="02020603050405020304" pitchFamily="18" charset="0"/>
                <a:cs typeface="Times New Roman" panose="02020603050405020304" pitchFamily="18" charset="0"/>
              </a:rPr>
              <a:t>2   </a:t>
            </a:r>
            <a:r>
              <a:rPr lang="zh-CN" altLang="en-US" sz="4400" b="1" smtClean="0">
                <a:solidFill>
                  <a:srgbClr val="F60A75"/>
                </a:solidFill>
                <a:latin typeface="Times New Roman" panose="02020603050405020304" pitchFamily="18" charset="0"/>
                <a:cs typeface="Times New Roman" panose="02020603050405020304" pitchFamily="18" charset="0"/>
              </a:rPr>
              <a:t>首届诺贝尔奖颁发</a:t>
            </a:r>
            <a:endParaRPr lang="zh-CN" altLang="en-US" sz="4400" b="1">
              <a:solidFill>
                <a:srgbClr val="F60A75"/>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236" y="1328181"/>
            <a:ext cx="954026" cy="80467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67544" y="1916832"/>
            <a:ext cx="8064896" cy="3323987"/>
          </a:xfrm>
          <a:prstGeom prst="rect">
            <a:avLst/>
          </a:prstGeom>
        </p:spPr>
        <p:txBody>
          <a:bodyPr wrap="square">
            <a:spAutoFit/>
          </a:bodyPr>
          <a:lstStyle/>
          <a:p>
            <a:pPr>
              <a:lnSpc>
                <a:spcPct val="150000"/>
              </a:lnSpc>
            </a:pPr>
            <a:r>
              <a:rPr lang="en-US" altLang="zh-CN" sz="2800" b="1" smtClean="0">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“路透社斯德哥尔摩</a:t>
            </a:r>
            <a:r>
              <a:rPr lang="en-US" altLang="zh-CN" sz="2800" b="1">
                <a:latin typeface="宋体" panose="02010600030101010101" pitchFamily="2" charset="-122"/>
                <a:ea typeface="宋体" panose="02010600030101010101" pitchFamily="2" charset="-122"/>
              </a:rPr>
              <a:t>1901</a:t>
            </a:r>
            <a:r>
              <a:rPr lang="zh-CN" altLang="en-US" sz="2800" b="1">
                <a:latin typeface="宋体" panose="02010600030101010101" pitchFamily="2" charset="-122"/>
                <a:ea typeface="宋体" panose="02010600030101010101" pitchFamily="2" charset="-122"/>
              </a:rPr>
              <a:t>年</a:t>
            </a:r>
            <a:r>
              <a:rPr lang="en-US" altLang="zh-CN" sz="2800" b="1">
                <a:latin typeface="宋体" panose="02010600030101010101" pitchFamily="2" charset="-122"/>
                <a:ea typeface="宋体" panose="02010600030101010101" pitchFamily="2" charset="-122"/>
              </a:rPr>
              <a:t>12</a:t>
            </a:r>
            <a:r>
              <a:rPr lang="zh-CN" altLang="en-US" sz="2800" b="1">
                <a:latin typeface="宋体" panose="02010600030101010101" pitchFamily="2" charset="-122"/>
                <a:ea typeface="宋体" panose="02010600030101010101" pitchFamily="2" charset="-122"/>
              </a:rPr>
              <a:t>月</a:t>
            </a:r>
            <a:r>
              <a:rPr lang="en-US" altLang="zh-CN" sz="2800" b="1">
                <a:latin typeface="宋体" panose="02010600030101010101" pitchFamily="2" charset="-122"/>
                <a:ea typeface="宋体" panose="02010600030101010101" pitchFamily="2" charset="-122"/>
              </a:rPr>
              <a:t>10</a:t>
            </a:r>
            <a:r>
              <a:rPr lang="zh-CN" altLang="en-US" sz="2800" b="1">
                <a:latin typeface="宋体" panose="02010600030101010101" pitchFamily="2" charset="-122"/>
                <a:ea typeface="宋体" panose="02010600030101010101" pitchFamily="2" charset="-122"/>
              </a:rPr>
              <a:t>日电</a:t>
            </a:r>
            <a:r>
              <a:rPr lang="zh-CN" altLang="en-US" sz="2800" b="1" smtClean="0">
                <a:latin typeface="宋体" panose="02010600030101010101" pitchFamily="2" charset="-122"/>
                <a:ea typeface="宋体" panose="02010600030101010101" pitchFamily="2" charset="-122"/>
              </a:rPr>
              <a:t>”属于这则消息的哪部分？ </a:t>
            </a:r>
            <a:r>
              <a:rPr lang="zh-CN" altLang="zh-CN" sz="2800" b="1" smtClean="0">
                <a:latin typeface="宋体" panose="02010600030101010101" pitchFamily="2" charset="-122"/>
                <a:ea typeface="宋体" panose="02010600030101010101" pitchFamily="2" charset="-122"/>
              </a:rPr>
              <a:t>有什么作用？</a:t>
            </a:r>
            <a:endParaRPr lang="en-US" altLang="zh-CN" sz="2800" b="1" smtClean="0">
              <a:latin typeface="宋体" panose="02010600030101010101" pitchFamily="2" charset="-122"/>
              <a:ea typeface="宋体" panose="02010600030101010101" pitchFamily="2" charset="-122"/>
            </a:endParaRPr>
          </a:p>
          <a:p>
            <a:pPr>
              <a:lnSpc>
                <a:spcPct val="150000"/>
              </a:lnSpc>
            </a:pPr>
            <a:endParaRPr lang="en-US" altLang="zh-CN" sz="2800" smtClean="0">
              <a:latin typeface="微软雅黑" panose="020b0503020204020204" pitchFamily="34" charset="-122"/>
              <a:ea typeface="微软雅黑" panose="020b0503020204020204" pitchFamily="34" charset="-122"/>
            </a:endParaRPr>
          </a:p>
          <a:p>
            <a:pPr>
              <a:lnSpc>
                <a:spcPct val="150000"/>
              </a:lnSpc>
            </a:pPr>
            <a:r>
              <a:rPr lang="en-US" altLang="zh-CN" sz="2800" smtClean="0">
                <a:latin typeface="微软雅黑" panose="020b0503020204020204" pitchFamily="34" charset="-122"/>
                <a:ea typeface="微软雅黑" panose="020b0503020204020204" pitchFamily="34" charset="-122"/>
              </a:rPr>
              <a:t>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电头。</a:t>
            </a:r>
            <a:r>
              <a:rPr lang="zh-CN" altLang="zh-CN" sz="2800" b="1" smtClean="0">
                <a:solidFill>
                  <a:srgbClr val="FF0000"/>
                </a:solidFill>
                <a:latin typeface="宋体" panose="02010600030101010101" pitchFamily="2" charset="-122"/>
                <a:ea typeface="宋体" panose="02010600030101010101" pitchFamily="2" charset="-122"/>
              </a:rPr>
              <a:t>点明了通讯社，发稿的地点、时间。表明消息报道及时，内容真实。</a:t>
            </a:r>
            <a:endParaRPr lang="zh-CN" altLang="zh-CN" sz="2800" b="1">
              <a:solidFill>
                <a:srgbClr val="FF0000"/>
              </a:solidFill>
              <a:latin typeface="宋体" panose="02010600030101010101" pitchFamily="2" charset="-122"/>
              <a:ea typeface="宋体" panose="02010600030101010101" pitchFamily="2" charset="-122"/>
            </a:endParaRPr>
          </a:p>
        </p:txBody>
      </p:sp>
      <p:sp>
        <p:nvSpPr>
          <p:cNvPr id="6" name="文本框 5"/>
          <p:cNvSpPr txBox="1">
            <a:spLocks noChangeArrowheads="1"/>
          </p:cNvSpPr>
          <p:nvPr/>
        </p:nvSpPr>
        <p:spPr bwMode="auto">
          <a:xfrm>
            <a:off x="363748" y="984647"/>
            <a:ext cx="8380413" cy="500137"/>
          </a:xfrm>
          <a:prstGeom prst="rect">
            <a:avLst/>
          </a:prstGeom>
          <a:noFill/>
          <a:ln w="9525">
            <a:noFill/>
            <a:miter lim="800000"/>
          </a:ln>
        </p:spPr>
        <p:txBody>
          <a:bodyPr lIns="68580" tIns="34290" rIns="68580" bIns="34290">
            <a:spAutoFit/>
          </a:bodyPr>
          <a:lstStyle/>
          <a:p>
            <a:pPr marL="342900" indent="-342900" eaLnBrk="1" hangingPunct="1">
              <a:spcBef>
                <a:spcPts val="1800"/>
              </a:spcBef>
              <a:buFont typeface="Arial" panose="020b0604020202020204" pitchFamily="34" charset="0"/>
              <a:buChar char="•"/>
            </a:pPr>
            <a:r>
              <a:rPr lang="zh-CN" altLang="en-US" sz="2800" b="1" smtClean="0">
                <a:solidFill>
                  <a:srgbClr val="FF0000"/>
                </a:solidFill>
                <a:latin typeface="黑体" panose="02010609060101010101" pitchFamily="49" charset="-122"/>
                <a:ea typeface="黑体" panose="02010609060101010101" pitchFamily="49" charset="-122"/>
              </a:rPr>
              <a:t>再读</a:t>
            </a:r>
            <a:r>
              <a:rPr lang="zh-CN" altLang="en-US" sz="2800" b="1">
                <a:solidFill>
                  <a:srgbClr val="FF0000"/>
                </a:solidFill>
                <a:latin typeface="黑体" panose="02010609060101010101" pitchFamily="49" charset="-122"/>
                <a:ea typeface="黑体" panose="02010609060101010101" pitchFamily="49" charset="-122"/>
              </a:rPr>
              <a:t>课文</a:t>
            </a:r>
            <a:r>
              <a:rPr lang="zh-CN" altLang="en-US" sz="2800" b="1" smtClean="0">
                <a:solidFill>
                  <a:srgbClr val="FF0000"/>
                </a:solidFill>
                <a:latin typeface="黑体" panose="02010609060101010101" pitchFamily="49" charset="-122"/>
                <a:ea typeface="黑体" panose="02010609060101010101" pitchFamily="49" charset="-122"/>
              </a:rPr>
              <a:t>，进行思考：</a:t>
            </a:r>
            <a:endParaRPr lang="zh-CN" altLang="en-US"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536" y="1124744"/>
            <a:ext cx="8208912" cy="3323987"/>
          </a:xfrm>
          <a:prstGeom prst="rect">
            <a:avLst/>
          </a:prstGeom>
        </p:spPr>
        <p:txBody>
          <a:bodyPr wrap="square">
            <a:spAutoFit/>
          </a:bodyPr>
          <a:lstStyle/>
          <a:p>
            <a:pPr>
              <a:lnSpc>
                <a:spcPct val="150000"/>
              </a:lnSpc>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这则消息</a:t>
            </a:r>
            <a:r>
              <a:rPr lang="zh-CN" altLang="zh-CN" sz="2800" b="1">
                <a:latin typeface="宋体" panose="02010600030101010101" pitchFamily="2" charset="-122"/>
                <a:ea typeface="宋体" panose="02010600030101010101" pitchFamily="2" charset="-122"/>
              </a:rPr>
              <a:t>的</a:t>
            </a:r>
            <a:r>
              <a:rPr lang="zh-CN" altLang="zh-CN" sz="2800" b="1">
                <a:solidFill>
                  <a:srgbClr val="FF0000"/>
                </a:solidFill>
                <a:latin typeface="宋体" panose="02010600030101010101" pitchFamily="2" charset="-122"/>
                <a:ea typeface="宋体" panose="02010600030101010101" pitchFamily="2" charset="-122"/>
              </a:rPr>
              <a:t>导语</a:t>
            </a:r>
            <a:r>
              <a:rPr lang="zh-CN" altLang="zh-CN" sz="2800" b="1">
                <a:latin typeface="宋体" panose="02010600030101010101" pitchFamily="2" charset="-122"/>
                <a:ea typeface="宋体" panose="02010600030101010101" pitchFamily="2" charset="-122"/>
              </a:rPr>
              <a:t>交代了哪些内容？</a:t>
            </a:r>
            <a:endParaRPr lang="en-US" altLang="zh-CN" sz="2800" b="1">
              <a:latin typeface="宋体" panose="02010600030101010101" pitchFamily="2" charset="-122"/>
              <a:ea typeface="宋体" panose="02010600030101010101" pitchFamily="2" charset="-122"/>
            </a:endParaRPr>
          </a:p>
          <a:p>
            <a:pPr>
              <a:lnSpc>
                <a:spcPct val="150000"/>
              </a:lnSpc>
            </a:pPr>
            <a:endParaRPr lang="en-US" altLang="zh-CN" sz="2800" smtClean="0">
              <a:latin typeface="微软雅黑" panose="020b0503020204020204" pitchFamily="34" charset="-122"/>
              <a:ea typeface="微软雅黑" panose="020b0503020204020204" pitchFamily="34" charset="-122"/>
            </a:endParaRPr>
          </a:p>
          <a:p>
            <a:pPr>
              <a:lnSpc>
                <a:spcPct val="150000"/>
              </a:lnSpc>
            </a:pPr>
            <a:r>
              <a:rPr lang="en-US" altLang="zh-CN" sz="2800" smtClean="0">
                <a:latin typeface="微软雅黑" panose="020b0503020204020204" pitchFamily="34" charset="-122"/>
                <a:ea typeface="微软雅黑" panose="020b0503020204020204" pitchFamily="34" charset="-122"/>
              </a:rPr>
              <a:t>     </a:t>
            </a:r>
            <a:r>
              <a:rPr lang="en-US" altLang="zh-CN" sz="2800" b="1">
                <a:solidFill>
                  <a:srgbClr val="FF0000"/>
                </a:solidFill>
                <a:latin typeface="宋体" panose="02010600030101010101" pitchFamily="2" charset="-122"/>
                <a:ea typeface="宋体" panose="02010600030101010101" pitchFamily="2" charset="-122"/>
              </a:rPr>
              <a:t> </a:t>
            </a:r>
            <a:r>
              <a:rPr lang="zh-CN" altLang="zh-CN" sz="2800" b="1">
                <a:solidFill>
                  <a:srgbClr val="FF0000"/>
                </a:solidFill>
                <a:latin typeface="宋体" panose="02010600030101010101" pitchFamily="2" charset="-122"/>
                <a:ea typeface="宋体" panose="02010600030101010101" pitchFamily="2" charset="-122"/>
              </a:rPr>
              <a:t>概述了首届诺贝尔奖颁发的事实，交代了诺贝尔奖的颁奖人、颁奖单位，点明了获奖者应具备的条件。</a:t>
            </a:r>
            <a:endParaRPr lang="zh-CN" altLang="zh-CN"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552" y="1183392"/>
            <a:ext cx="8064896" cy="2677656"/>
          </a:xfrm>
          <a:prstGeom prst="rect">
            <a:avLst/>
          </a:prstGeom>
        </p:spPr>
        <p:txBody>
          <a:bodyPr wrap="square">
            <a:spAutoFit/>
          </a:bodyPr>
          <a:lstStyle/>
          <a:p>
            <a:pPr>
              <a:lnSpc>
                <a:spcPct val="150000"/>
              </a:lnSpc>
            </a:pPr>
            <a:r>
              <a:rPr lang="en-US" altLang="zh-CN" sz="2800" b="1">
                <a:latin typeface="宋体" panose="02010600030101010101" pitchFamily="2" charset="-122"/>
                <a:ea typeface="宋体" panose="02010600030101010101" pitchFamily="2" charset="-122"/>
              </a:rPr>
              <a:t>3.</a:t>
            </a:r>
            <a:r>
              <a:rPr lang="zh-CN" altLang="zh-CN" sz="2800" b="1">
                <a:latin typeface="宋体" panose="02010600030101010101" pitchFamily="2" charset="-122"/>
                <a:ea typeface="宋体" panose="02010600030101010101" pitchFamily="2" charset="-122"/>
              </a:rPr>
              <a:t>为什么要把和平奖的获得者单独列出来？</a:t>
            </a:r>
            <a:endParaRPr lang="en-US" altLang="zh-CN" sz="2800" b="1">
              <a:latin typeface="宋体" panose="02010600030101010101" pitchFamily="2" charset="-122"/>
              <a:ea typeface="宋体" panose="02010600030101010101" pitchFamily="2" charset="-122"/>
            </a:endParaRPr>
          </a:p>
          <a:p>
            <a:pPr>
              <a:lnSpc>
                <a:spcPct val="150000"/>
              </a:lnSpc>
            </a:pPr>
            <a:endParaRPr lang="en-US" altLang="zh-CN" sz="2800" smtClean="0">
              <a:latin typeface="微软雅黑" panose="020b0503020204020204" pitchFamily="34" charset="-122"/>
              <a:ea typeface="微软雅黑" panose="020b0503020204020204" pitchFamily="34" charset="-122"/>
            </a:endParaRPr>
          </a:p>
          <a:p>
            <a:pPr>
              <a:lnSpc>
                <a:spcPct val="150000"/>
              </a:lnSpc>
            </a:pPr>
            <a:r>
              <a:rPr lang="en-US" altLang="zh-CN" sz="2800" smtClean="0">
                <a:latin typeface="微软雅黑" panose="020b0503020204020204" pitchFamily="34" charset="-122"/>
                <a:ea typeface="微软雅黑" panose="020b0503020204020204" pitchFamily="34" charset="-122"/>
              </a:rPr>
              <a:t>        </a:t>
            </a:r>
            <a:r>
              <a:rPr lang="zh-CN" altLang="zh-CN" sz="2800" b="1">
                <a:solidFill>
                  <a:srgbClr val="FF0000"/>
                </a:solidFill>
                <a:latin typeface="宋体" panose="02010600030101010101" pitchFamily="2" charset="-122"/>
                <a:ea typeface="宋体" panose="02010600030101010101" pitchFamily="2" charset="-122"/>
              </a:rPr>
              <a:t>把和平奖的获得者单独列出来，体现了诺贝尔奖对和平事业的重视。</a:t>
            </a:r>
            <a:endParaRPr lang="zh-CN" altLang="zh-CN"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552" y="1183392"/>
            <a:ext cx="8064896" cy="3970318"/>
          </a:xfrm>
          <a:prstGeom prst="rect">
            <a:avLst/>
          </a:prstGeom>
        </p:spPr>
        <p:txBody>
          <a:bodyPr wrap="square">
            <a:spAutoFit/>
          </a:bodyPr>
          <a:lstStyle/>
          <a:p>
            <a:pPr>
              <a:lnSpc>
                <a:spcPct val="150000"/>
              </a:lnSpc>
            </a:pPr>
            <a:r>
              <a:rPr lang="en-US" altLang="zh-CN" sz="2800" b="1" smtClean="0">
                <a:latin typeface="宋体" panose="02010600030101010101" pitchFamily="2" charset="-122"/>
                <a:ea typeface="宋体" panose="02010600030101010101" pitchFamily="2" charset="-122"/>
              </a:rPr>
              <a:t>4.</a:t>
            </a:r>
            <a:r>
              <a:rPr lang="zh-CN" altLang="en-US" sz="2800" b="1" smtClean="0">
                <a:latin typeface="宋体" panose="02010600030101010101" pitchFamily="2" charset="-122"/>
                <a:ea typeface="宋体" panose="02010600030101010101" pitchFamily="2" charset="-122"/>
              </a:rPr>
              <a:t>第</a:t>
            </a:r>
            <a:r>
              <a:rPr lang="en-US" altLang="zh-CN" sz="2800" b="1" smtClean="0">
                <a:latin typeface="宋体" panose="02010600030101010101" pitchFamily="2" charset="-122"/>
                <a:ea typeface="宋体" panose="02010600030101010101" pitchFamily="2" charset="-122"/>
              </a:rPr>
              <a:t>2</a:t>
            </a:r>
            <a:r>
              <a:rPr lang="zh-CN" altLang="en-US" sz="2800" b="1" smtClean="0">
                <a:latin typeface="宋体" panose="02010600030101010101" pitchFamily="2" charset="-122"/>
                <a:ea typeface="宋体" panose="02010600030101010101" pitchFamily="2" charset="-122"/>
              </a:rPr>
              <a:t>段是</a:t>
            </a:r>
            <a:r>
              <a:rPr lang="zh-CN" altLang="en-US" sz="2800" b="1">
                <a:latin typeface="宋体" panose="02010600030101010101" pitchFamily="2" charset="-122"/>
                <a:ea typeface="宋体" panose="02010600030101010101" pitchFamily="2" charset="-122"/>
              </a:rPr>
              <a:t>从哪些方面对首届诺贝尔奖的获得者进行概述的？有什么作用</a:t>
            </a:r>
            <a:r>
              <a:rPr lang="zh-CN" altLang="en-US" sz="2800" b="1" smtClean="0">
                <a:latin typeface="宋体" panose="02010600030101010101" pitchFamily="2" charset="-122"/>
                <a:ea typeface="宋体" panose="02010600030101010101" pitchFamily="2" charset="-122"/>
              </a:rPr>
              <a:t>？</a:t>
            </a:r>
            <a:endParaRPr lang="en-US" altLang="zh-CN" sz="2800" b="1">
              <a:latin typeface="宋体" panose="02010600030101010101" pitchFamily="2" charset="-122"/>
              <a:ea typeface="宋体" panose="02010600030101010101" pitchFamily="2" charset="-122"/>
            </a:endParaRPr>
          </a:p>
          <a:p>
            <a:pPr>
              <a:lnSpc>
                <a:spcPct val="150000"/>
              </a:lnSpc>
            </a:pPr>
            <a:endParaRPr lang="en-US" altLang="zh-CN" sz="2800" smtClean="0">
              <a:latin typeface="微软雅黑" panose="020b0503020204020204" pitchFamily="34" charset="-122"/>
              <a:ea typeface="微软雅黑" panose="020b0503020204020204" pitchFamily="34" charset="-122"/>
            </a:endParaRPr>
          </a:p>
          <a:p>
            <a:pPr>
              <a:lnSpc>
                <a:spcPct val="150000"/>
              </a:lnSpc>
            </a:pPr>
            <a:r>
              <a:rPr lang="zh-CN" altLang="en-US" sz="2800" b="1" smtClean="0">
                <a:solidFill>
                  <a:srgbClr val="FF0000"/>
                </a:solidFill>
                <a:latin typeface="宋体" panose="02010600030101010101" pitchFamily="2" charset="-122"/>
                <a:ea typeface="宋体" panose="02010600030101010101" pitchFamily="2" charset="-122"/>
              </a:rPr>
              <a:t>    一一列举</a:t>
            </a:r>
            <a:r>
              <a:rPr lang="zh-CN" altLang="en-US" sz="2800" b="1">
                <a:solidFill>
                  <a:srgbClr val="FF0000"/>
                </a:solidFill>
                <a:latin typeface="宋体" panose="02010600030101010101" pitchFamily="2" charset="-122"/>
                <a:ea typeface="宋体" panose="02010600030101010101" pitchFamily="2" charset="-122"/>
              </a:rPr>
              <a:t>了他们的国籍、姓名、所获奖项和主要成就（帕西的国籍为法国，文中未写）。体现了消息准确、翔实的特点</a:t>
            </a:r>
            <a:r>
              <a:rPr lang="zh-CN" altLang="en-US" sz="2800" b="1" smtClean="0">
                <a:solidFill>
                  <a:srgbClr val="FF0000"/>
                </a:solidFill>
                <a:latin typeface="宋体" panose="02010600030101010101" pitchFamily="2" charset="-122"/>
                <a:ea typeface="宋体" panose="02010600030101010101" pitchFamily="2" charset="-122"/>
              </a:rPr>
              <a:t>。</a:t>
            </a:r>
            <a:endParaRPr lang="zh-CN" altLang="zh-CN"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67544" y="1052736"/>
            <a:ext cx="7992888" cy="3323987"/>
          </a:xfrm>
          <a:prstGeom prst="rect">
            <a:avLst/>
          </a:prstGeom>
        </p:spPr>
        <p:txBody>
          <a:bodyPr wrap="square">
            <a:spAutoFit/>
          </a:bodyPr>
          <a:lstStyle/>
          <a:p>
            <a:pPr>
              <a:lnSpc>
                <a:spcPct val="150000"/>
              </a:lnSpc>
            </a:pPr>
            <a:r>
              <a:rPr lang="en-US" altLang="zh-CN" sz="2800" smtClean="0">
                <a:latin typeface="微软雅黑" panose="020b0503020204020204" pitchFamily="34" charset="-122"/>
                <a:ea typeface="微软雅黑" panose="020b0503020204020204" pitchFamily="34" charset="-122"/>
              </a:rPr>
              <a:t>5.</a:t>
            </a:r>
            <a:r>
              <a:rPr lang="zh-CN" altLang="en-US" sz="2800" b="1">
                <a:latin typeface="宋体" panose="02010600030101010101" pitchFamily="2" charset="-122"/>
                <a:ea typeface="宋体" panose="02010600030101010101" pitchFamily="2" charset="-122"/>
              </a:rPr>
              <a:t>最后</a:t>
            </a:r>
            <a:r>
              <a:rPr lang="zh-CN" altLang="zh-CN" sz="2800" b="1">
                <a:latin typeface="宋体" panose="02010600030101010101" pitchFamily="2" charset="-122"/>
                <a:ea typeface="宋体" panose="02010600030101010101" pitchFamily="2" charset="-122"/>
              </a:rPr>
              <a:t>一段交代了什么内容？</a:t>
            </a:r>
            <a:endParaRPr lang="en-US" altLang="zh-CN" sz="2800" b="1">
              <a:latin typeface="宋体" panose="02010600030101010101" pitchFamily="2" charset="-122"/>
              <a:ea typeface="宋体" panose="02010600030101010101" pitchFamily="2" charset="-122"/>
            </a:endParaRPr>
          </a:p>
          <a:p>
            <a:pPr>
              <a:lnSpc>
                <a:spcPct val="150000"/>
              </a:lnSpc>
            </a:pPr>
            <a:endParaRPr lang="en-US" altLang="zh-CN" sz="2800" smtClean="0">
              <a:latin typeface="微软雅黑" panose="020b0503020204020204" pitchFamily="34" charset="-122"/>
              <a:ea typeface="微软雅黑" panose="020b0503020204020204" pitchFamily="34" charset="-122"/>
            </a:endParaRPr>
          </a:p>
          <a:p>
            <a:pPr>
              <a:lnSpc>
                <a:spcPct val="150000"/>
              </a:lnSpc>
            </a:pPr>
            <a:r>
              <a:rPr lang="en-US" altLang="zh-CN" sz="2800" smtClean="0">
                <a:latin typeface="微软雅黑" panose="020b0503020204020204" pitchFamily="34" charset="-122"/>
                <a:ea typeface="微软雅黑" panose="020b0503020204020204" pitchFamily="34" charset="-122"/>
              </a:rPr>
              <a:t>       </a:t>
            </a:r>
            <a:r>
              <a:rPr lang="zh-CN" altLang="zh-CN" sz="2800" b="1" smtClean="0">
                <a:solidFill>
                  <a:srgbClr val="FF0000"/>
                </a:solidFill>
                <a:latin typeface="宋体" panose="02010600030101010101" pitchFamily="2" charset="-122"/>
                <a:ea typeface="宋体" panose="02010600030101010101" pitchFamily="2" charset="-122"/>
              </a:rPr>
              <a:t>这</a:t>
            </a:r>
            <a:r>
              <a:rPr lang="zh-CN" altLang="zh-CN" sz="2800" b="1">
                <a:solidFill>
                  <a:srgbClr val="FF0000"/>
                </a:solidFill>
                <a:latin typeface="宋体" panose="02010600030101010101" pitchFamily="2" charset="-122"/>
                <a:ea typeface="宋体" panose="02010600030101010101" pitchFamily="2" charset="-122"/>
              </a:rPr>
              <a:t>一段交代了消息的背景</a:t>
            </a:r>
            <a:r>
              <a:rPr lang="zh-CN" altLang="zh-CN" sz="2800" b="1" smtClean="0">
                <a:solidFill>
                  <a:srgbClr val="FF0000"/>
                </a:solidFill>
                <a:latin typeface="宋体" panose="02010600030101010101" pitchFamily="2" charset="-122"/>
                <a:ea typeface="宋体" panose="02010600030101010101" pitchFamily="2" charset="-122"/>
              </a:rPr>
              <a:t>，介绍</a:t>
            </a:r>
            <a:r>
              <a:rPr lang="zh-CN" altLang="zh-CN" sz="2800" b="1">
                <a:solidFill>
                  <a:srgbClr val="FF0000"/>
                </a:solidFill>
                <a:latin typeface="宋体" panose="02010600030101010101" pitchFamily="2" charset="-122"/>
                <a:ea typeface="宋体" panose="02010600030101010101" pitchFamily="2" charset="-122"/>
              </a:rPr>
              <a:t>了诺贝尔奖金的来源，补充说明资金管理权和诺贝尔奖评议权的分离，借此表现诺贝尔奖的公正与权威</a:t>
            </a:r>
            <a:r>
              <a:rPr lang="zh-CN" altLang="zh-CN" sz="2800" b="1" smtClean="0">
                <a:solidFill>
                  <a:srgbClr val="FF0000"/>
                </a:solidFill>
                <a:latin typeface="宋体" panose="02010600030101010101" pitchFamily="2" charset="-122"/>
                <a:ea typeface="宋体" panose="02010600030101010101" pitchFamily="2" charset="-122"/>
              </a:rPr>
              <a:t>。</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1762835"/>
            <a:ext cx="8496944" cy="1296144"/>
          </a:xfrm>
        </p:spPr>
        <p:txBody>
          <a:bodyPr rtlCol="0">
            <a:normAutofit/>
          </a:bodyPr>
          <a:lstStyle/>
          <a:p>
            <a:pPr algn="l" fontAlgn="auto">
              <a:lnSpc>
                <a:spcPct val="150000"/>
              </a:lnSpc>
              <a:spcAft>
                <a:spcPct val="0"/>
              </a:spcAft>
              <a:defRPr/>
            </a:pPr>
            <a:r>
              <a:rPr lang="en-US" altLang="zh-CN" sz="2400" smtClean="0">
                <a:latin typeface="微软雅黑" panose="020b0503020204020204" pitchFamily="34" charset="-122"/>
                <a:ea typeface="微软雅黑" panose="020b0503020204020204" pitchFamily="34" charset="-122"/>
              </a:rPr>
              <a:t>1.</a:t>
            </a:r>
            <a:r>
              <a:rPr lang="zh-CN" altLang="en-US" sz="2400" smtClean="0">
                <a:latin typeface="微软雅黑" panose="020b0503020204020204" pitchFamily="34" charset="-122"/>
                <a:ea typeface="微软雅黑" panose="020b0503020204020204" pitchFamily="34" charset="-122"/>
              </a:rPr>
              <a:t>本文</a:t>
            </a:r>
            <a:r>
              <a:rPr lang="zh-CN" altLang="en-US" sz="2400">
                <a:latin typeface="微软雅黑" panose="020b0503020204020204" pitchFamily="34" charset="-122"/>
                <a:ea typeface="微软雅黑" panose="020b0503020204020204" pitchFamily="34" charset="-122"/>
              </a:rPr>
              <a:t>最后特别说明资金管理权和诺贝尔奖评议权的分离，有何</a:t>
            </a:r>
            <a:r>
              <a:rPr lang="zh-CN" altLang="en-US" sz="2400" smtClean="0">
                <a:latin typeface="微软雅黑" panose="020b0503020204020204" pitchFamily="34" charset="-122"/>
                <a:ea typeface="微软雅黑" panose="020b0503020204020204" pitchFamily="34" charset="-122"/>
              </a:rPr>
              <a:t>用意？</a:t>
            </a:r>
            <a:endParaRPr lang="zh-CN" altLang="en-US" sz="2400" smtClean="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79512" y="3041576"/>
            <a:ext cx="8712968" cy="3051720"/>
          </a:xfrm>
        </p:spPr>
        <p:txBody>
          <a:bodyPr>
            <a:noAutofit/>
          </a:bodyPr>
          <a:lstStyle/>
          <a:p>
            <a:pPr marL="0" indent="720090">
              <a:lnSpc>
                <a:spcPct val="150000"/>
              </a:lnSpc>
              <a:spcBef>
                <a:spcPct val="0"/>
              </a:spcBef>
              <a:buFont typeface="Arial" panose="020b0604020202020204" pitchFamily="34" charset="0"/>
              <a:buNone/>
            </a:pPr>
            <a:r>
              <a:rPr lang="zh-CN" altLang="en-US" sz="2000">
                <a:solidFill>
                  <a:srgbClr val="FF0000"/>
                </a:solidFill>
                <a:latin typeface="微软雅黑" panose="020b0503020204020204" pitchFamily="34" charset="-122"/>
                <a:ea typeface="微软雅黑" panose="020b0503020204020204" pitchFamily="34" charset="-122"/>
              </a:rPr>
              <a:t>资金管理权和诺贝尔奖评议权的分离能够有效保证诺贝尔奖评奖的公正性。公正性是权威性的基础（诺贝尔奖一百多年来形成的权威性，与这一制度密切相关）。就当时而言，诺贝尔奖只是首次颁发，特别需要强调其权威性，但如果明确写出，需要大量文字（如介绍评奖者的专业水准和道德操守），这并非消息所能承担的，因此，作者巧妙地利用消息的背景来突出诺贝尔奖的公正与权威，既客观，又简洁。</a:t>
            </a:r>
            <a:endParaRPr lang="zh-CN" altLang="en-US" sz="2000" smtClean="0">
              <a:solidFill>
                <a:srgbClr val="FF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疑难突破</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8313" y="1052513"/>
            <a:ext cx="8229600" cy="1224360"/>
          </a:xfrm>
        </p:spPr>
        <p:txBody>
          <a:bodyPr rtlCol="0">
            <a:normAutofit/>
          </a:bodyPr>
          <a:lstStyle/>
          <a:p>
            <a:pPr algn="l" fontAlgn="auto">
              <a:lnSpc>
                <a:spcPct val="150000"/>
              </a:lnSpc>
              <a:spcAft>
                <a:spcPct val="0"/>
              </a:spcAft>
              <a:defRPr/>
            </a:pPr>
            <a:r>
              <a:rPr lang="en-US" altLang="zh-CN" sz="2400" smtClean="0">
                <a:latin typeface="微软雅黑" panose="020b0503020204020204" pitchFamily="34" charset="-122"/>
                <a:ea typeface="微软雅黑" panose="020b0503020204020204" pitchFamily="34" charset="-122"/>
              </a:rPr>
              <a:t>2</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课文主体部分哪些内容详写</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哪些内容略写</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为什么这样安排？</a:t>
            </a:r>
            <a:endParaRPr lang="zh-CN" altLang="en-US" sz="240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323528" y="2708920"/>
            <a:ext cx="8374385" cy="1745258"/>
          </a:xfrm>
        </p:spPr>
        <p:txBody>
          <a:bodyPr>
            <a:normAutofit fontScale="92500" lnSpcReduction="10000"/>
          </a:bodyPr>
          <a:lstStyle/>
          <a:p>
            <a:pPr>
              <a:lnSpc>
                <a:spcPct val="150000"/>
              </a:lnSpc>
              <a:buFont typeface="Arial" panose="020b0604020202020204" pitchFamily="34" charset="0"/>
              <a:buNone/>
            </a:pPr>
            <a:r>
              <a:rPr lang="en-US" altLang="zh-CN" sz="2800" smtClean="0">
                <a:latin typeface="微软雅黑" panose="020b0503020204020204" pitchFamily="34" charset="-122"/>
                <a:ea typeface="微软雅黑" panose="020b0503020204020204" pitchFamily="34" charset="-122"/>
              </a:rPr>
              <a:t>      </a:t>
            </a:r>
            <a:r>
              <a:rPr lang="en-US" altLang="zh-CN" smtClean="0">
                <a:latin typeface="微软雅黑" panose="020b0503020204020204" pitchFamily="34" charset="-122"/>
                <a:ea typeface="微软雅黑" panose="020b0503020204020204" pitchFamily="34" charset="-122"/>
              </a:rPr>
              <a:t>   </a:t>
            </a:r>
            <a:r>
              <a:rPr lang="zh-CN" altLang="en-US" sz="2400" smtClean="0">
                <a:solidFill>
                  <a:srgbClr val="FF0000"/>
                </a:solidFill>
                <a:latin typeface="微软雅黑" panose="020b0503020204020204" pitchFamily="34" charset="-122"/>
                <a:ea typeface="微软雅黑" panose="020b0503020204020204" pitchFamily="34" charset="-122"/>
              </a:rPr>
              <a:t>详</a:t>
            </a:r>
            <a:r>
              <a:rPr lang="zh-CN" altLang="en-US" sz="2400">
                <a:solidFill>
                  <a:srgbClr val="FF0000"/>
                </a:solidFill>
                <a:latin typeface="微软雅黑" panose="020b0503020204020204" pitchFamily="34" charset="-122"/>
                <a:ea typeface="微软雅黑" panose="020b0503020204020204" pitchFamily="34" charset="-122"/>
              </a:rPr>
              <a:t>写了首届</a:t>
            </a:r>
            <a:r>
              <a:rPr lang="zh-CN" altLang="en-US" sz="2400" smtClean="0">
                <a:solidFill>
                  <a:srgbClr val="FF0000"/>
                </a:solidFill>
                <a:latin typeface="微软雅黑" panose="020b0503020204020204" pitchFamily="34" charset="-122"/>
                <a:ea typeface="微软雅黑" panose="020b0503020204020204" pitchFamily="34" charset="-122"/>
              </a:rPr>
              <a:t>诺贝尔奖获得者</a:t>
            </a:r>
            <a:r>
              <a:rPr lang="zh-CN" altLang="en-US" sz="2400">
                <a:solidFill>
                  <a:srgbClr val="FF0000"/>
                </a:solidFill>
                <a:latin typeface="微软雅黑" panose="020b0503020204020204" pitchFamily="34" charset="-122"/>
                <a:ea typeface="微软雅黑" panose="020b0503020204020204" pitchFamily="34" charset="-122"/>
              </a:rPr>
              <a:t>的情况，略写了颁奖机构、时间和</a:t>
            </a:r>
            <a:r>
              <a:rPr lang="zh-CN" altLang="en-US" sz="2400" smtClean="0">
                <a:solidFill>
                  <a:srgbClr val="FF0000"/>
                </a:solidFill>
                <a:latin typeface="微软雅黑" panose="020b0503020204020204" pitchFamily="34" charset="-122"/>
                <a:ea typeface="微软雅黑" panose="020b0503020204020204" pitchFamily="34" charset="-122"/>
              </a:rPr>
              <a:t>地点以及资金来源</a:t>
            </a:r>
            <a:r>
              <a:rPr lang="zh-CN" altLang="en-US" sz="2400">
                <a:solidFill>
                  <a:srgbClr val="FF0000"/>
                </a:solidFill>
                <a:latin typeface="微软雅黑" panose="020b0503020204020204" pitchFamily="34" charset="-122"/>
                <a:ea typeface="微软雅黑" panose="020b0503020204020204" pitchFamily="34" charset="-122"/>
              </a:rPr>
              <a:t>等。</a:t>
            </a:r>
            <a:endParaRPr lang="en-US" altLang="zh-CN" sz="2400">
              <a:solidFill>
                <a:srgbClr val="FF0000"/>
              </a:solidFill>
              <a:latin typeface="微软雅黑" panose="020b0503020204020204" pitchFamily="34" charset="-122"/>
              <a:ea typeface="微软雅黑" panose="020b0503020204020204" pitchFamily="34" charset="-122"/>
            </a:endParaRPr>
          </a:p>
          <a:p>
            <a:pPr>
              <a:lnSpc>
                <a:spcPct val="150000"/>
              </a:lnSpc>
              <a:buFont typeface="Arial" panose="020b0604020202020204" pitchFamily="34" charset="0"/>
              <a:buNone/>
            </a:pPr>
            <a:r>
              <a:rPr lang="en-US" altLang="zh-CN" sz="2400">
                <a:solidFill>
                  <a:srgbClr val="FF0000"/>
                </a:solidFill>
                <a:latin typeface="微软雅黑" panose="020b0503020204020204" pitchFamily="34" charset="-122"/>
                <a:ea typeface="微软雅黑" panose="020b0503020204020204" pitchFamily="34" charset="-122"/>
              </a:rPr>
              <a:t>        </a:t>
            </a:r>
            <a:r>
              <a:rPr lang="en-US" altLang="zh-CN" sz="2400" smtClean="0">
                <a:solidFill>
                  <a:srgbClr val="FF0000"/>
                </a:solidFill>
                <a:latin typeface="微软雅黑" panose="020b0503020204020204" pitchFamily="34" charset="-122"/>
                <a:ea typeface="微软雅黑" panose="020b0503020204020204" pitchFamily="34" charset="-122"/>
              </a:rPr>
              <a:t>   </a:t>
            </a:r>
            <a:r>
              <a:rPr lang="zh-CN" altLang="en-US" sz="2400" smtClean="0">
                <a:solidFill>
                  <a:srgbClr val="FF0000"/>
                </a:solidFill>
                <a:latin typeface="微软雅黑" panose="020b0503020204020204" pitchFamily="34" charset="-122"/>
                <a:ea typeface="微软雅黑" panose="020b0503020204020204" pitchFamily="34" charset="-122"/>
              </a:rPr>
              <a:t>这样</a:t>
            </a:r>
            <a:r>
              <a:rPr lang="zh-CN" altLang="en-US" sz="2400">
                <a:solidFill>
                  <a:srgbClr val="FF0000"/>
                </a:solidFill>
                <a:latin typeface="微软雅黑" panose="020b0503020204020204" pitchFamily="34" charset="-122"/>
                <a:ea typeface="微软雅黑" panose="020b0503020204020204" pitchFamily="34" charset="-122"/>
              </a:rPr>
              <a:t>写能更好的突出中心。</a:t>
            </a:r>
            <a:endParaRPr lang="zh-CN" altLang="en-US" sz="24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547664" y="2924944"/>
            <a:ext cx="6264696" cy="2376264"/>
          </a:xfrm>
        </p:spPr>
        <p:txBody>
          <a:bodyPr>
            <a:normAutofit fontScale="92500"/>
          </a:bodyPr>
          <a:lstStyle/>
          <a:p>
            <a:pPr marL="0" indent="720090">
              <a:lnSpc>
                <a:spcPct val="150000"/>
              </a:lnSpc>
              <a:spcBef>
                <a:spcPct val="0"/>
              </a:spcBef>
              <a:buNone/>
            </a:pPr>
            <a:r>
              <a:rPr lang="zh-CN" altLang="en-US" sz="3100">
                <a:latin typeface="微软雅黑" panose="020b0503020204020204" pitchFamily="34" charset="-122"/>
                <a:ea typeface="微软雅黑" panose="020b0503020204020204" pitchFamily="34" charset="-122"/>
                <a:cs typeface="+mj-cs"/>
              </a:rPr>
              <a:t>本文以消息的格式写了首届诺贝尔奖颁发的相关情况，介绍了获奖者的概况以及诺贝尔奖设立的相关情况</a:t>
            </a:r>
            <a:r>
              <a:rPr lang="zh-CN" altLang="en-US" sz="2600">
                <a:latin typeface="微软雅黑" panose="020b0503020204020204" pitchFamily="34" charset="-122"/>
                <a:ea typeface="微软雅黑" panose="020b0503020204020204" pitchFamily="34" charset="-122"/>
                <a:cs typeface="+mj-cs"/>
              </a:rPr>
              <a:t>。</a:t>
            </a:r>
            <a:endParaRPr lang="zh-CN" altLang="en-US" sz="2600">
              <a:latin typeface="微软雅黑" panose="020b0503020204020204" pitchFamily="34" charset="-122"/>
              <a:ea typeface="微软雅黑" panose="020b0503020204020204" pitchFamily="34" charset="-122"/>
              <a:cs typeface="+mj-cs"/>
            </a:endParaRPr>
          </a:p>
          <a:p>
            <a:pPr marL="0" indent="720090">
              <a:lnSpc>
                <a:spcPct val="150000"/>
              </a:lnSpc>
              <a:spcBef>
                <a:spcPct val="0"/>
              </a:spcBef>
              <a:buNone/>
            </a:pPr>
            <a:endParaRPr lang="zh-CN" altLang="en-US" sz="2800">
              <a:latin typeface="微软雅黑" panose="020b0503020204020204" pitchFamily="34" charset="-122"/>
              <a:ea typeface="微软雅黑" panose="020b0503020204020204" pitchFamily="34" charset="-122"/>
            </a:endParaRPr>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主旨归纳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结构脉络</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6" name="TextBox 5"/>
          <p:cNvSpPr txBox="1">
            <a:spLocks noChangeArrowheads="1"/>
          </p:cNvSpPr>
          <p:nvPr/>
        </p:nvSpPr>
        <p:spPr bwMode="auto">
          <a:xfrm>
            <a:off x="1043608" y="2670680"/>
            <a:ext cx="1046440" cy="2863849"/>
          </a:xfrm>
          <a:prstGeom prst="rect">
            <a:avLst/>
          </a:prstGeom>
          <a:noFill/>
          <a:ln w="9525">
            <a:noFill/>
            <a:miter lim="800000"/>
          </a:ln>
        </p:spPr>
        <p:txBody>
          <a:bodyPr vert="eaVert">
            <a:spAutoFit/>
          </a:bodyPr>
          <a:lstStyle/>
          <a:p>
            <a:pPr algn="ctr" eaLnBrk="1" hangingPunct="1"/>
            <a:r>
              <a:rPr lang="zh-CN" altLang="en-US" sz="2800" b="1" smtClean="0">
                <a:solidFill>
                  <a:srgbClr val="FF0000"/>
                </a:solidFill>
                <a:latin typeface="楷体" panose="02010609060101010101" pitchFamily="49" charset="-122"/>
                <a:ea typeface="楷体" panose="02010609060101010101" pitchFamily="49" charset="-122"/>
              </a:rPr>
              <a:t>首届诺贝尔奖</a:t>
            </a:r>
            <a:endParaRPr lang="en-US" altLang="zh-CN" sz="2800" b="1" smtClean="0">
              <a:solidFill>
                <a:srgbClr val="FF0000"/>
              </a:solidFill>
              <a:latin typeface="楷体" panose="02010609060101010101" pitchFamily="49" charset="-122"/>
              <a:ea typeface="楷体" panose="02010609060101010101" pitchFamily="49" charset="-122"/>
            </a:endParaRPr>
          </a:p>
          <a:p>
            <a:pPr algn="ctr" eaLnBrk="1" hangingPunct="1"/>
            <a:r>
              <a:rPr lang="zh-CN" altLang="en-US" sz="2800" b="1" smtClean="0">
                <a:solidFill>
                  <a:srgbClr val="FF0000"/>
                </a:solidFill>
                <a:latin typeface="楷体" panose="02010609060101010101" pitchFamily="49" charset="-122"/>
                <a:ea typeface="楷体" panose="02010609060101010101" pitchFamily="49" charset="-122"/>
              </a:rPr>
              <a:t>颁发</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7" name="左大括号 6"/>
          <p:cNvSpPr/>
          <p:nvPr/>
        </p:nvSpPr>
        <p:spPr>
          <a:xfrm>
            <a:off x="2217503" y="2313349"/>
            <a:ext cx="198438" cy="338243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latin typeface="楷体" panose="02010609060101010101" pitchFamily="49" charset="-122"/>
              <a:ea typeface="楷体" panose="02010609060101010101" pitchFamily="49" charset="-122"/>
            </a:endParaRPr>
          </a:p>
        </p:txBody>
      </p:sp>
      <p:sp>
        <p:nvSpPr>
          <p:cNvPr id="8" name="TextBox 7"/>
          <p:cNvSpPr txBox="1">
            <a:spLocks noChangeArrowheads="1"/>
          </p:cNvSpPr>
          <p:nvPr/>
        </p:nvSpPr>
        <p:spPr bwMode="auto">
          <a:xfrm>
            <a:off x="2316722" y="2512022"/>
            <a:ext cx="2174625" cy="523220"/>
          </a:xfrm>
          <a:prstGeom prst="rect">
            <a:avLst/>
          </a:prstGeom>
          <a:noFill/>
          <a:ln w="9525">
            <a:noFill/>
            <a:miter lim="800000"/>
          </a:ln>
        </p:spPr>
        <p:txBody>
          <a:bodyPr wrap="square">
            <a:spAutoFit/>
          </a:bodyPr>
          <a:lstStyle/>
          <a:p>
            <a:pPr eaLnBrk="1" hangingPunct="1"/>
            <a:r>
              <a:rPr lang="zh-CN" altLang="en-US" sz="2800" b="1" smtClean="0">
                <a:solidFill>
                  <a:srgbClr val="FF0000"/>
                </a:solidFill>
                <a:latin typeface="楷体" panose="02010609060101010101" pitchFamily="49" charset="-122"/>
                <a:ea typeface="楷体" panose="02010609060101010101" pitchFamily="49" charset="-122"/>
              </a:rPr>
              <a:t>导语</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 name="TextBox 8"/>
          <p:cNvSpPr txBox="1">
            <a:spLocks noChangeArrowheads="1"/>
          </p:cNvSpPr>
          <p:nvPr/>
        </p:nvSpPr>
        <p:spPr bwMode="auto">
          <a:xfrm>
            <a:off x="2292096" y="3865261"/>
            <a:ext cx="1823503" cy="523220"/>
          </a:xfrm>
          <a:prstGeom prst="rect">
            <a:avLst/>
          </a:prstGeom>
          <a:noFill/>
          <a:ln w="9525">
            <a:noFill/>
            <a:miter lim="800000"/>
          </a:ln>
        </p:spPr>
        <p:txBody>
          <a:bodyPr wrap="square">
            <a:spAutoFit/>
          </a:bodyPr>
          <a:lstStyle/>
          <a:p>
            <a:pPr eaLnBrk="1" hangingPunct="1"/>
            <a:r>
              <a:rPr lang="zh-CN" altLang="en-US" sz="2800" b="1" smtClean="0">
                <a:solidFill>
                  <a:srgbClr val="FF0000"/>
                </a:solidFill>
                <a:latin typeface="楷体" panose="02010609060101010101" pitchFamily="49" charset="-122"/>
                <a:ea typeface="楷体" panose="02010609060101010101" pitchFamily="49" charset="-122"/>
              </a:rPr>
              <a:t>主体</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0" name="左大括号 9"/>
          <p:cNvSpPr/>
          <p:nvPr/>
        </p:nvSpPr>
        <p:spPr>
          <a:xfrm>
            <a:off x="3155856" y="2264574"/>
            <a:ext cx="214313" cy="1018116"/>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latin typeface="楷体" panose="02010609060101010101" pitchFamily="49" charset="-122"/>
              <a:ea typeface="楷体" panose="02010609060101010101" pitchFamily="49" charset="-122"/>
            </a:endParaRPr>
          </a:p>
        </p:txBody>
      </p:sp>
      <p:sp>
        <p:nvSpPr>
          <p:cNvPr id="11" name="TextBox 10"/>
          <p:cNvSpPr txBox="1">
            <a:spLocks noChangeArrowheads="1"/>
          </p:cNvSpPr>
          <p:nvPr/>
        </p:nvSpPr>
        <p:spPr bwMode="auto">
          <a:xfrm>
            <a:off x="3263012" y="2167312"/>
            <a:ext cx="4261316" cy="1133195"/>
          </a:xfrm>
          <a:prstGeom prst="rect">
            <a:avLst/>
          </a:prstGeom>
          <a:noFill/>
          <a:ln w="9525">
            <a:noFill/>
            <a:miter lim="800000"/>
          </a:ln>
        </p:spPr>
        <p:txBody>
          <a:bodyPr wrap="square">
            <a:spAutoFit/>
          </a:bodyPr>
          <a:lstStyle/>
          <a:p>
            <a:pPr eaLnBrk="1" hangingPunct="1">
              <a:lnSpc>
                <a:spcPct val="130000"/>
              </a:lnSpc>
            </a:pPr>
            <a:r>
              <a:rPr lang="zh-CN" altLang="en-US" sz="2800" b="1" smtClean="0">
                <a:latin typeface="楷体" panose="02010609060101010101" pitchFamily="49" charset="-122"/>
                <a:ea typeface="楷体" panose="02010609060101010101" pitchFamily="49" charset="-122"/>
              </a:rPr>
              <a:t>颁奖人和颁奖单位</a:t>
            </a:r>
            <a:endParaRPr lang="en-US" altLang="zh-CN" sz="2800" b="1" smtClean="0">
              <a:latin typeface="楷体" panose="02010609060101010101" pitchFamily="49" charset="-122"/>
              <a:ea typeface="楷体" panose="02010609060101010101" pitchFamily="49" charset="-122"/>
            </a:endParaRPr>
          </a:p>
          <a:p>
            <a:pPr eaLnBrk="1" hangingPunct="1">
              <a:lnSpc>
                <a:spcPct val="130000"/>
              </a:lnSpc>
            </a:pPr>
            <a:r>
              <a:rPr lang="zh-CN" altLang="en-US" sz="2800" b="1" smtClean="0">
                <a:latin typeface="楷体" panose="02010609060101010101" pitchFamily="49" charset="-122"/>
                <a:ea typeface="楷体" panose="02010609060101010101" pitchFamily="49" charset="-122"/>
              </a:rPr>
              <a:t>获奖者应具备的条件</a:t>
            </a:r>
            <a:endParaRPr lang="en-US" altLang="zh-CN" sz="2800" b="1">
              <a:latin typeface="楷体" panose="02010609060101010101" pitchFamily="49" charset="-122"/>
              <a:ea typeface="楷体" panose="02010609060101010101" pitchFamily="49" charset="-122"/>
            </a:endParaRPr>
          </a:p>
        </p:txBody>
      </p:sp>
      <p:sp>
        <p:nvSpPr>
          <p:cNvPr id="12" name="左大括号 11"/>
          <p:cNvSpPr/>
          <p:nvPr/>
        </p:nvSpPr>
        <p:spPr>
          <a:xfrm>
            <a:off x="3130268" y="3558775"/>
            <a:ext cx="322535" cy="113619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latin typeface="楷体" panose="02010609060101010101" pitchFamily="49" charset="-122"/>
              <a:ea typeface="楷体" panose="02010609060101010101" pitchFamily="49" charset="-122"/>
            </a:endParaRPr>
          </a:p>
        </p:txBody>
      </p:sp>
      <p:sp>
        <p:nvSpPr>
          <p:cNvPr id="13" name="TextBox 12"/>
          <p:cNvSpPr txBox="1">
            <a:spLocks noChangeArrowheads="1"/>
          </p:cNvSpPr>
          <p:nvPr/>
        </p:nvSpPr>
        <p:spPr bwMode="auto">
          <a:xfrm>
            <a:off x="3370168" y="3482441"/>
            <a:ext cx="3764668" cy="1133195"/>
          </a:xfrm>
          <a:prstGeom prst="rect">
            <a:avLst/>
          </a:prstGeom>
          <a:noFill/>
          <a:ln w="9525">
            <a:noFill/>
            <a:miter lim="800000"/>
          </a:ln>
        </p:spPr>
        <p:txBody>
          <a:bodyPr wrap="square">
            <a:spAutoFit/>
          </a:bodyPr>
          <a:lstStyle/>
          <a:p>
            <a:pPr eaLnBrk="1" hangingPunct="1">
              <a:lnSpc>
                <a:spcPct val="130000"/>
              </a:lnSpc>
            </a:pPr>
            <a:r>
              <a:rPr lang="zh-CN" altLang="en-US" sz="2800" b="1" smtClean="0">
                <a:latin typeface="楷体" panose="02010609060101010101" pitchFamily="49" charset="-122"/>
                <a:ea typeface="楷体" panose="02010609060101010101" pitchFamily="49" charset="-122"/>
              </a:rPr>
              <a:t>获奖者情况</a:t>
            </a:r>
            <a:endParaRPr lang="en-US" altLang="zh-CN" sz="2800" b="1" smtClean="0">
              <a:latin typeface="楷体" panose="02010609060101010101" pitchFamily="49" charset="-122"/>
              <a:ea typeface="楷体" panose="02010609060101010101" pitchFamily="49" charset="-122"/>
            </a:endParaRPr>
          </a:p>
          <a:p>
            <a:pPr eaLnBrk="1" hangingPunct="1">
              <a:lnSpc>
                <a:spcPct val="130000"/>
              </a:lnSpc>
            </a:pPr>
            <a:r>
              <a:rPr lang="zh-CN" altLang="en-US" sz="2800" b="1" smtClean="0">
                <a:latin typeface="楷体" panose="02010609060101010101" pitchFamily="49" charset="-122"/>
                <a:ea typeface="楷体" panose="02010609060101010101" pitchFamily="49" charset="-122"/>
              </a:rPr>
              <a:t>颁奖机构、时间、地点</a:t>
            </a:r>
            <a:endParaRPr lang="en-US" altLang="zh-CN" sz="2800" b="1">
              <a:latin typeface="楷体" panose="02010609060101010101" pitchFamily="49" charset="-122"/>
              <a:ea typeface="楷体" panose="02010609060101010101" pitchFamily="49" charset="-122"/>
            </a:endParaRPr>
          </a:p>
        </p:txBody>
      </p:sp>
      <p:sp>
        <p:nvSpPr>
          <p:cNvPr id="14" name="TextBox 13"/>
          <p:cNvSpPr txBox="1">
            <a:spLocks noChangeArrowheads="1"/>
          </p:cNvSpPr>
          <p:nvPr/>
        </p:nvSpPr>
        <p:spPr bwMode="auto">
          <a:xfrm>
            <a:off x="2244104" y="5039791"/>
            <a:ext cx="1823503" cy="523220"/>
          </a:xfrm>
          <a:prstGeom prst="rect">
            <a:avLst/>
          </a:prstGeom>
          <a:noFill/>
          <a:ln w="9525">
            <a:noFill/>
            <a:miter lim="800000"/>
          </a:ln>
        </p:spPr>
        <p:txBody>
          <a:bodyPr wrap="square">
            <a:spAutoFit/>
          </a:bodyPr>
          <a:lstStyle/>
          <a:p>
            <a:pPr eaLnBrk="1" hangingPunct="1"/>
            <a:r>
              <a:rPr lang="zh-CN" altLang="en-US" sz="2800" b="1" smtClean="0">
                <a:solidFill>
                  <a:srgbClr val="FF0000"/>
                </a:solidFill>
                <a:latin typeface="楷体" panose="02010609060101010101" pitchFamily="49" charset="-122"/>
                <a:ea typeface="楷体" panose="02010609060101010101" pitchFamily="49" charset="-122"/>
              </a:rPr>
              <a:t>背景</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5" name="左大括号 14"/>
          <p:cNvSpPr/>
          <p:nvPr/>
        </p:nvSpPr>
        <p:spPr>
          <a:xfrm>
            <a:off x="3164135" y="4771415"/>
            <a:ext cx="322535" cy="153790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latin typeface="楷体" panose="02010609060101010101" pitchFamily="49" charset="-122"/>
              <a:ea typeface="楷体" panose="02010609060101010101" pitchFamily="49" charset="-122"/>
            </a:endParaRPr>
          </a:p>
        </p:txBody>
      </p:sp>
      <p:sp>
        <p:nvSpPr>
          <p:cNvPr id="16" name="TextBox 15"/>
          <p:cNvSpPr txBox="1">
            <a:spLocks noChangeArrowheads="1"/>
          </p:cNvSpPr>
          <p:nvPr/>
        </p:nvSpPr>
        <p:spPr bwMode="auto">
          <a:xfrm>
            <a:off x="3370169" y="4695081"/>
            <a:ext cx="5378295" cy="1772793"/>
          </a:xfrm>
          <a:prstGeom prst="rect">
            <a:avLst/>
          </a:prstGeom>
          <a:noFill/>
          <a:ln w="9525">
            <a:noFill/>
            <a:miter lim="800000"/>
          </a:ln>
        </p:spPr>
        <p:txBody>
          <a:bodyPr wrap="square">
            <a:spAutoFit/>
          </a:bodyPr>
          <a:lstStyle/>
          <a:p>
            <a:pPr eaLnBrk="1" hangingPunct="1">
              <a:lnSpc>
                <a:spcPct val="130000"/>
              </a:lnSpc>
            </a:pPr>
            <a:r>
              <a:rPr lang="zh-CN" altLang="en-US" sz="2800" b="1" smtClean="0">
                <a:latin typeface="楷体" panose="02010609060101010101" pitchFamily="49" charset="-122"/>
                <a:ea typeface="楷体" panose="02010609060101010101" pitchFamily="49" charset="-122"/>
              </a:rPr>
              <a:t>奖金来源</a:t>
            </a:r>
            <a:endParaRPr lang="en-US" altLang="zh-CN" sz="2800" b="1" smtClean="0">
              <a:latin typeface="楷体" panose="02010609060101010101" pitchFamily="49" charset="-122"/>
              <a:ea typeface="楷体" panose="02010609060101010101" pitchFamily="49" charset="-122"/>
            </a:endParaRPr>
          </a:p>
          <a:p>
            <a:pPr>
              <a:lnSpc>
                <a:spcPct val="130000"/>
              </a:lnSpc>
            </a:pPr>
            <a:r>
              <a:rPr lang="zh-CN" altLang="en-US" sz="2800" b="1" smtClean="0">
                <a:latin typeface="楷体" panose="02010609060101010101" pitchFamily="49" charset="-122"/>
                <a:ea typeface="楷体" panose="02010609060101010101" pitchFamily="49" charset="-122"/>
              </a:rPr>
              <a:t>资金管理权</a:t>
            </a:r>
            <a:r>
              <a:rPr lang="zh-CN" altLang="en-US" sz="2800" b="1">
                <a:latin typeface="楷体" panose="02010609060101010101" pitchFamily="49" charset="-122"/>
                <a:ea typeface="楷体" panose="02010609060101010101" pitchFamily="49" charset="-122"/>
              </a:rPr>
              <a:t>和诺贝尔奖评议权</a:t>
            </a:r>
            <a:r>
              <a:rPr lang="zh-CN" altLang="en-US" sz="2800" b="1" smtClean="0">
                <a:latin typeface="楷体" panose="02010609060101010101" pitchFamily="49" charset="-122"/>
                <a:ea typeface="楷体" panose="02010609060101010101" pitchFamily="49" charset="-122"/>
              </a:rPr>
              <a:t>的分离</a:t>
            </a:r>
            <a:endParaRPr lang="en-US" altLang="zh-CN"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nodeType="afterGroup">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1988841"/>
            <a:ext cx="8229600" cy="3600400"/>
          </a:xfrm>
        </p:spPr>
        <p:txBody>
          <a:bodyPr>
            <a:normAutofit/>
          </a:bodyPr>
          <a:lstStyle/>
          <a:p>
            <a:pPr marL="0" indent="720090">
              <a:lnSpc>
                <a:spcPct val="150000"/>
              </a:lnSpc>
              <a:spcBef>
                <a:spcPct val="0"/>
              </a:spcBef>
              <a:buNone/>
            </a:pPr>
            <a:r>
              <a:rPr lang="en-US" altLang="zh-CN" sz="2400" smtClean="0">
                <a:solidFill>
                  <a:srgbClr val="FF0000"/>
                </a:solidFill>
                <a:latin typeface="微软雅黑" panose="020b0503020204020204" pitchFamily="34" charset="-122"/>
                <a:ea typeface="微软雅黑" panose="020b0503020204020204" pitchFamily="34" charset="-122"/>
                <a:cs typeface="+mj-cs"/>
              </a:rPr>
              <a:t>1</a:t>
            </a:r>
            <a:r>
              <a:rPr lang="en-US" altLang="zh-CN" sz="2400">
                <a:solidFill>
                  <a:srgbClr val="FF0000"/>
                </a:solidFill>
                <a:latin typeface="微软雅黑" panose="020b0503020204020204" pitchFamily="34" charset="-122"/>
                <a:ea typeface="微软雅黑" panose="020b0503020204020204" pitchFamily="34" charset="-122"/>
                <a:cs typeface="+mj-cs"/>
              </a:rPr>
              <a:t>.</a:t>
            </a:r>
            <a:r>
              <a:rPr lang="zh-CN" altLang="zh-CN" sz="2400">
                <a:solidFill>
                  <a:srgbClr val="FF0000"/>
                </a:solidFill>
                <a:latin typeface="微软雅黑" panose="020b0503020204020204" pitchFamily="34" charset="-122"/>
                <a:ea typeface="微软雅黑" panose="020b0503020204020204" pitchFamily="34" charset="-122"/>
                <a:cs typeface="+mj-cs"/>
              </a:rPr>
              <a:t>记事准确、翔实。</a:t>
            </a:r>
            <a:endParaRPr lang="en-US" altLang="zh-CN" sz="2400">
              <a:solidFill>
                <a:srgbClr val="FF0000"/>
              </a:solidFill>
              <a:latin typeface="微软雅黑" panose="020b0503020204020204" pitchFamily="34" charset="-122"/>
              <a:ea typeface="微软雅黑" panose="020b0503020204020204" pitchFamily="34" charset="-122"/>
              <a:cs typeface="+mj-cs"/>
            </a:endParaRPr>
          </a:p>
          <a:p>
            <a:pPr marL="0" indent="720090">
              <a:lnSpc>
                <a:spcPct val="150000"/>
              </a:lnSpc>
              <a:spcBef>
                <a:spcPct val="0"/>
              </a:spcBef>
              <a:buNone/>
            </a:pPr>
            <a:r>
              <a:rPr lang="zh-CN" altLang="zh-CN" sz="2400" smtClean="0">
                <a:latin typeface="微软雅黑" panose="020b0503020204020204" pitchFamily="34" charset="-122"/>
                <a:ea typeface="微软雅黑" panose="020b0503020204020204" pitchFamily="34" charset="-122"/>
                <a:cs typeface="+mj-cs"/>
              </a:rPr>
              <a:t>本文</a:t>
            </a:r>
            <a:r>
              <a:rPr lang="zh-CN" altLang="zh-CN" sz="2400">
                <a:latin typeface="微软雅黑" panose="020b0503020204020204" pitchFamily="34" charset="-122"/>
                <a:ea typeface="微软雅黑" panose="020b0503020204020204" pitchFamily="34" charset="-122"/>
                <a:cs typeface="+mj-cs"/>
              </a:rPr>
              <a:t>对获奖者的国籍、姓名、所获奖项和主要成就作了准确、翔实的阐述，记述诺贝尔奖的各项安排也确凿清晰，表现了诺贝尔奖的庄重严肃。这样准确、详细的记述体现</a:t>
            </a:r>
            <a:r>
              <a:rPr lang="zh-CN" altLang="zh-CN" sz="2400" smtClean="0">
                <a:latin typeface="微软雅黑" panose="020b0503020204020204" pitchFamily="34" charset="-122"/>
                <a:ea typeface="微软雅黑" panose="020b0503020204020204" pitchFamily="34" charset="-122"/>
                <a:cs typeface="+mj-cs"/>
              </a:rPr>
              <a:t>了</a:t>
            </a:r>
            <a:r>
              <a:rPr lang="zh-CN" altLang="en-US" sz="2400" smtClean="0">
                <a:latin typeface="微软雅黑" panose="020b0503020204020204" pitchFamily="34" charset="-122"/>
                <a:ea typeface="微软雅黑" panose="020b0503020204020204" pitchFamily="34" charset="-122"/>
                <a:cs typeface="+mj-cs"/>
              </a:rPr>
              <a:t>消息</a:t>
            </a:r>
            <a:r>
              <a:rPr lang="zh-CN" altLang="zh-CN" sz="2400" smtClean="0">
                <a:latin typeface="微软雅黑" panose="020b0503020204020204" pitchFamily="34" charset="-122"/>
                <a:ea typeface="微软雅黑" panose="020b0503020204020204" pitchFamily="34" charset="-122"/>
                <a:cs typeface="+mj-cs"/>
              </a:rPr>
              <a:t>的</a:t>
            </a:r>
            <a:r>
              <a:rPr lang="zh-CN" altLang="zh-CN" sz="2400">
                <a:latin typeface="微软雅黑" panose="020b0503020204020204" pitchFamily="34" charset="-122"/>
                <a:ea typeface="微软雅黑" panose="020b0503020204020204" pitchFamily="34" charset="-122"/>
                <a:cs typeface="+mj-cs"/>
              </a:rPr>
              <a:t>准确性、真实性。</a:t>
            </a:r>
            <a:endParaRPr lang="zh-CN" altLang="zh-CN" sz="2400">
              <a:latin typeface="微软雅黑" panose="020b0503020204020204" pitchFamily="34" charset="-122"/>
              <a:ea typeface="微软雅黑" panose="020b0503020204020204" pitchFamily="34" charset="-122"/>
              <a:cs typeface="+mj-cs"/>
            </a:endParaRPr>
          </a:p>
          <a:p>
            <a:pPr marL="0" indent="720090">
              <a:lnSpc>
                <a:spcPct val="150000"/>
              </a:lnSpc>
              <a:spcBef>
                <a:spcPct val="0"/>
              </a:spcBef>
              <a:buNone/>
            </a:pPr>
            <a:endParaRPr lang="zh-CN" altLang="en-US" sz="2800">
              <a:latin typeface="微软雅黑" panose="020b0503020204020204" pitchFamily="34" charset="-122"/>
              <a:ea typeface="微软雅黑" panose="020b0503020204020204" pitchFamily="34" charset="-122"/>
            </a:endParaRPr>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写作特点</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5" descr="C:\Users\zhaoqingju\Desktop\0043YM7Dzy6PtsgJ6Lj65&amp;690.jpg"/>
          <p:cNvPicPr>
            <a:picLocks noChangeAspect="1" noChangeArrowheads="1"/>
          </p:cNvPicPr>
          <p:nvPr/>
        </p:nvPicPr>
        <p:blipFill>
          <a:blip r:embed="rId2"/>
          <a:stretch>
            <a:fillRect/>
          </a:stretch>
        </p:blipFill>
        <p:spPr bwMode="auto">
          <a:xfrm>
            <a:off x="789740" y="764704"/>
            <a:ext cx="7598684" cy="5688632"/>
          </a:xfrm>
          <a:prstGeom prst="rect">
            <a:avLst/>
          </a:prstGeom>
          <a:noFill/>
          <a:ln w="9525">
            <a:noFill/>
            <a:miter lim="800000"/>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6"/>
          <p:cNvSpPr>
            <a:spLocks noGrp="1"/>
          </p:cNvSpPr>
          <p:nvPr>
            <p:ph idx="1"/>
          </p:nvPr>
        </p:nvSpPr>
        <p:spPr>
          <a:xfrm>
            <a:off x="-108520" y="1268761"/>
            <a:ext cx="9001000" cy="4896544"/>
          </a:xfrm>
        </p:spPr>
        <p:txBody>
          <a:bodyPr>
            <a:normAutofit fontScale="25000" lnSpcReduction="20000"/>
          </a:bodyPr>
          <a:lstStyle/>
          <a:p>
            <a:pPr>
              <a:lnSpc>
                <a:spcPct val="200000"/>
              </a:lnSpc>
              <a:buNone/>
            </a:pPr>
            <a:r>
              <a:rPr lang="en-US" altLang="zh-CN" sz="9600" smtClean="0">
                <a:latin typeface="微软雅黑" panose="020b0503020204020204" pitchFamily="34" charset="-122"/>
                <a:ea typeface="微软雅黑" panose="020b0503020204020204" pitchFamily="34" charset="-122"/>
                <a:cs typeface="+mj-cs"/>
              </a:rPr>
              <a:t>           </a:t>
            </a:r>
            <a:r>
              <a:rPr lang="en-US" altLang="zh-CN" sz="9600" smtClean="0">
                <a:solidFill>
                  <a:srgbClr val="FF0000"/>
                </a:solidFill>
                <a:latin typeface="微软雅黑" panose="020b0503020204020204" pitchFamily="34" charset="-122"/>
                <a:ea typeface="微软雅黑" panose="020b0503020204020204" pitchFamily="34" charset="-122"/>
                <a:cs typeface="+mj-cs"/>
              </a:rPr>
              <a:t>2</a:t>
            </a:r>
            <a:r>
              <a:rPr lang="en-US" altLang="zh-CN" sz="9600">
                <a:solidFill>
                  <a:srgbClr val="FF0000"/>
                </a:solidFill>
                <a:latin typeface="微软雅黑" panose="020b0503020204020204" pitchFamily="34" charset="-122"/>
                <a:ea typeface="微软雅黑" panose="020b0503020204020204" pitchFamily="34" charset="-122"/>
                <a:cs typeface="+mj-cs"/>
              </a:rPr>
              <a:t>.</a:t>
            </a:r>
            <a:r>
              <a:rPr lang="zh-CN" altLang="zh-CN" sz="9600">
                <a:solidFill>
                  <a:srgbClr val="FF0000"/>
                </a:solidFill>
                <a:latin typeface="微软雅黑" panose="020b0503020204020204" pitchFamily="34" charset="-122"/>
                <a:ea typeface="微软雅黑" panose="020b0503020204020204" pitchFamily="34" charset="-122"/>
                <a:cs typeface="+mj-cs"/>
              </a:rPr>
              <a:t>语言客观、准确、简练、通俗。</a:t>
            </a:r>
            <a:endParaRPr lang="en-US" altLang="zh-CN" sz="9600">
              <a:solidFill>
                <a:srgbClr val="FF0000"/>
              </a:solidFill>
              <a:latin typeface="微软雅黑" panose="020b0503020204020204" pitchFamily="34" charset="-122"/>
              <a:ea typeface="微软雅黑" panose="020b0503020204020204" pitchFamily="34" charset="-122"/>
              <a:cs typeface="+mj-cs"/>
            </a:endParaRPr>
          </a:p>
          <a:p>
            <a:pPr>
              <a:lnSpc>
                <a:spcPct val="200000"/>
              </a:lnSpc>
              <a:buNone/>
            </a:pPr>
            <a:r>
              <a:rPr lang="zh-CN" altLang="en-US" sz="9600" smtClean="0">
                <a:latin typeface="微软雅黑" panose="020b0503020204020204" pitchFamily="34" charset="-122"/>
                <a:ea typeface="微软雅黑" panose="020b0503020204020204" pitchFamily="34" charset="-122"/>
                <a:cs typeface="+mj-cs"/>
              </a:rPr>
              <a:t>           从</a:t>
            </a:r>
            <a:r>
              <a:rPr lang="zh-CN" altLang="en-US" sz="9600">
                <a:latin typeface="微软雅黑" panose="020b0503020204020204" pitchFamily="34" charset="-122"/>
                <a:ea typeface="微软雅黑" panose="020b0503020204020204" pitchFamily="34" charset="-122"/>
                <a:cs typeface="+mj-cs"/>
              </a:rPr>
              <a:t>语言特点来看，本文的语言客观、准确、简练、平实，是比较标准的消息语言。特别是在可能涉及主观评价的地方，作者的遣词造句非常严谨。例如，介绍伦琴和范托夫的科学成就，都用“发现”一词，突出了这两位科学家在发现新事物、新定律方面的贡献；介绍文学奖得主普吕多姆，对其在诗歌创作方面的评价是“颇有建树”，用词很有分寸。</a:t>
            </a:r>
            <a:endParaRPr lang="zh-CN" altLang="en-US" sz="9600">
              <a:latin typeface="微软雅黑" panose="020b0503020204020204" pitchFamily="34" charset="-122"/>
              <a:ea typeface="微软雅黑" panose="020b0503020204020204" pitchFamily="34" charset="-122"/>
              <a:cs typeface="+mj-cs"/>
            </a:endParaRPr>
          </a:p>
          <a:p>
            <a:pPr>
              <a:lnSpc>
                <a:spcPct val="200000"/>
              </a:lnSpc>
              <a:buNone/>
            </a:pP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amond(in)">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拓展延伸</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内容占位符 2"/>
          <p:cNvSpPr>
            <a:spLocks noGrp="1"/>
          </p:cNvSpPr>
          <p:nvPr>
            <p:ph idx="1"/>
          </p:nvPr>
        </p:nvSpPr>
        <p:spPr>
          <a:xfrm>
            <a:off x="395536" y="2060848"/>
            <a:ext cx="8229600" cy="3773487"/>
          </a:xfrm>
        </p:spPr>
        <p:txBody>
          <a:bodyPr>
            <a:normAutofit/>
          </a:bodyPr>
          <a:lstStyle/>
          <a:p>
            <a:pPr>
              <a:lnSpc>
                <a:spcPct val="150000"/>
              </a:lnSpc>
              <a:buFont typeface="Arial" panose="020b0604020202020204" pitchFamily="34" charset="0"/>
              <a:buNone/>
            </a:pPr>
            <a:r>
              <a:rPr lang="en-US" altLang="zh-CN" sz="2800" smtClean="0">
                <a:latin typeface="微软雅黑" panose="020b0503020204020204" pitchFamily="34" charset="-122"/>
                <a:ea typeface="微软雅黑" panose="020b0503020204020204" pitchFamily="34" charset="-122"/>
              </a:rPr>
              <a:t>      </a:t>
            </a:r>
            <a:endParaRPr lang="zh-CN" altLang="en-US" sz="2800" smtClean="0">
              <a:latin typeface="微软雅黑" panose="020b0503020204020204" pitchFamily="34" charset="-122"/>
              <a:ea typeface="微软雅黑" panose="020b0503020204020204" pitchFamily="34" charset="-122"/>
            </a:endParaRPr>
          </a:p>
        </p:txBody>
      </p:sp>
      <p:sp>
        <p:nvSpPr>
          <p:cNvPr id="5" name="矩形 4"/>
          <p:cNvSpPr/>
          <p:nvPr/>
        </p:nvSpPr>
        <p:spPr>
          <a:xfrm>
            <a:off x="504532" y="2132856"/>
            <a:ext cx="6299715" cy="4216539"/>
          </a:xfrm>
          <a:prstGeom prst="rect">
            <a:avLst/>
          </a:prstGeom>
        </p:spPr>
        <p:txBody>
          <a:bodyPr wrap="square">
            <a:spAutoFit/>
          </a:bodyPr>
          <a:lstStyle/>
          <a:p>
            <a:pPr algn="ctr"/>
            <a:r>
              <a:rPr lang="zh-CN" altLang="en-US" sz="2800" b="1">
                <a:solidFill>
                  <a:srgbClr val="FF0000"/>
                </a:solidFill>
              </a:rPr>
              <a:t>莫言获得诺贝尔文学</a:t>
            </a:r>
            <a:r>
              <a:rPr lang="zh-CN" altLang="en-US" sz="2800" b="1" smtClean="0">
                <a:solidFill>
                  <a:srgbClr val="FF0000"/>
                </a:solidFill>
              </a:rPr>
              <a:t>奖</a:t>
            </a:r>
            <a:endParaRPr lang="en-US" altLang="zh-CN" sz="2800" b="1" smtClean="0">
              <a:solidFill>
                <a:srgbClr val="FF0000"/>
              </a:solidFill>
            </a:endParaRPr>
          </a:p>
          <a:p>
            <a:r>
              <a:rPr lang="en-US" altLang="zh-CN" sz="2400"/>
              <a:t> </a:t>
            </a:r>
            <a:r>
              <a:rPr lang="en-US" altLang="zh-CN" sz="2400" smtClean="0"/>
              <a:t>        </a:t>
            </a:r>
            <a:endParaRPr lang="en-US" altLang="zh-CN" sz="2400" smtClean="0"/>
          </a:p>
          <a:p>
            <a:r>
              <a:rPr lang="en-US" altLang="zh-CN" sz="2400" b="1"/>
              <a:t> </a:t>
            </a:r>
            <a:r>
              <a:rPr lang="en-US" altLang="zh-CN" sz="2400" b="1" smtClean="0"/>
              <a:t>        </a:t>
            </a:r>
            <a:r>
              <a:rPr lang="zh-CN" altLang="en-US" sz="2400" b="1" smtClean="0"/>
              <a:t>北京时间</a:t>
            </a:r>
            <a:r>
              <a:rPr lang="en-US" altLang="zh-CN" sz="2400" b="1"/>
              <a:t>2012</a:t>
            </a:r>
            <a:r>
              <a:rPr lang="zh-CN" altLang="en-US" sz="2400" b="1"/>
              <a:t>年</a:t>
            </a:r>
            <a:r>
              <a:rPr lang="en-US" altLang="zh-CN" sz="2400" b="1"/>
              <a:t>10</a:t>
            </a:r>
            <a:r>
              <a:rPr lang="zh-CN" altLang="en-US" sz="2400" b="1"/>
              <a:t>月</a:t>
            </a:r>
            <a:r>
              <a:rPr lang="en-US" altLang="zh-CN" sz="2400" b="1"/>
              <a:t>11</a:t>
            </a:r>
            <a:r>
              <a:rPr lang="zh-CN" altLang="en-US" sz="2400" b="1"/>
              <a:t>日，在瑞典首都斯德哥尔摩，瑞典文学院的代表宣布，中国作家莫言获得</a:t>
            </a:r>
            <a:r>
              <a:rPr lang="en-US" altLang="zh-CN" sz="2400" b="1"/>
              <a:t>2012</a:t>
            </a:r>
            <a:r>
              <a:rPr lang="zh-CN" altLang="en-US" sz="2400" b="1"/>
              <a:t>年诺贝尔文学奖。莫言成为第一位获得诺贝尔文学奖的中国籍作家。诺贝尔文学奖评委之一、瑞典汉学家马悦然在接受新华社记者专访时说，莫言是一位很好的作家，他的作品十分有想象力和幽默感，他很善于讲故事。此次莫言获奖将会进一步把中国文学介绍给世界</a:t>
            </a:r>
            <a:r>
              <a:rPr lang="zh-CN" altLang="en-US" sz="2400" b="1" smtClean="0"/>
              <a:t>。</a:t>
            </a:r>
            <a:endParaRPr lang="zh-CN" altLang="en-US" sz="2400" b="1"/>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14781" y="3284984"/>
            <a:ext cx="1888832" cy="2251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拓展延伸</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内容占位符 2"/>
          <p:cNvSpPr>
            <a:spLocks noGrp="1"/>
          </p:cNvSpPr>
          <p:nvPr>
            <p:ph idx="1"/>
          </p:nvPr>
        </p:nvSpPr>
        <p:spPr>
          <a:xfrm>
            <a:off x="395536" y="2204864"/>
            <a:ext cx="8229600" cy="3773487"/>
          </a:xfrm>
        </p:spPr>
        <p:txBody>
          <a:bodyPr>
            <a:normAutofit/>
          </a:bodyPr>
          <a:lstStyle/>
          <a:p>
            <a:pPr>
              <a:lnSpc>
                <a:spcPct val="150000"/>
              </a:lnSpc>
              <a:buFont typeface="Arial" panose="020b0604020202020204" pitchFamily="34" charset="0"/>
              <a:buNone/>
            </a:pPr>
            <a:r>
              <a:rPr lang="en-US" altLang="zh-CN" sz="2800" smtClean="0">
                <a:latin typeface="微软雅黑" panose="020b0503020204020204" pitchFamily="34" charset="-122"/>
                <a:ea typeface="微软雅黑" panose="020b0503020204020204" pitchFamily="34" charset="-122"/>
              </a:rPr>
              <a:t>      </a:t>
            </a:r>
            <a:endParaRPr lang="zh-CN" altLang="en-US" sz="2800" smtClean="0">
              <a:latin typeface="微软雅黑" panose="020b0503020204020204" pitchFamily="34" charset="-122"/>
              <a:ea typeface="微软雅黑" panose="020b0503020204020204" pitchFamily="34" charset="-122"/>
            </a:endParaRPr>
          </a:p>
        </p:txBody>
      </p:sp>
      <p:sp>
        <p:nvSpPr>
          <p:cNvPr id="5" name="矩形 4"/>
          <p:cNvSpPr/>
          <p:nvPr/>
        </p:nvSpPr>
        <p:spPr>
          <a:xfrm>
            <a:off x="3203849" y="2132856"/>
            <a:ext cx="5544616" cy="3847207"/>
          </a:xfrm>
          <a:prstGeom prst="rect">
            <a:avLst/>
          </a:prstGeom>
        </p:spPr>
        <p:txBody>
          <a:bodyPr wrap="square">
            <a:spAutoFit/>
          </a:bodyPr>
          <a:lstStyle/>
          <a:p>
            <a:pPr algn="ctr"/>
            <a:r>
              <a:rPr lang="zh-CN" altLang="en-US" sz="2800" b="1">
                <a:solidFill>
                  <a:srgbClr val="FF0000"/>
                </a:solidFill>
              </a:rPr>
              <a:t>屠呦呦获得诺贝尔生理学或医学奖</a:t>
            </a:r>
            <a:endParaRPr lang="en-US" altLang="zh-CN" sz="2800" b="1">
              <a:solidFill>
                <a:srgbClr val="FF0000"/>
              </a:solidFill>
            </a:endParaRPr>
          </a:p>
          <a:p>
            <a:endParaRPr lang="en-US" altLang="zh-CN" sz="2400" b="1" smtClean="0"/>
          </a:p>
          <a:p>
            <a:r>
              <a:rPr lang="en-US" altLang="zh-CN" sz="2400" b="1"/>
              <a:t> </a:t>
            </a:r>
            <a:r>
              <a:rPr lang="en-US" altLang="zh-CN" sz="2400" b="1" smtClean="0"/>
              <a:t>         </a:t>
            </a:r>
            <a:r>
              <a:rPr lang="zh-CN" altLang="en-US" sz="2400" b="1" smtClean="0"/>
              <a:t>北京时间</a:t>
            </a:r>
            <a:r>
              <a:rPr lang="en-US" altLang="zh-CN" sz="2400" b="1"/>
              <a:t>2015</a:t>
            </a:r>
            <a:r>
              <a:rPr lang="zh-CN" altLang="en-US" sz="2400" b="1"/>
              <a:t>年</a:t>
            </a:r>
            <a:r>
              <a:rPr lang="en-US" altLang="zh-CN" sz="2400" b="1"/>
              <a:t>10</a:t>
            </a:r>
            <a:r>
              <a:rPr lang="zh-CN" altLang="en-US" sz="2400" b="1"/>
              <a:t>月</a:t>
            </a:r>
            <a:r>
              <a:rPr lang="en-US" altLang="zh-CN" sz="2400" b="1"/>
              <a:t>5</a:t>
            </a:r>
            <a:r>
              <a:rPr lang="zh-CN" altLang="en-US" sz="2400" b="1"/>
              <a:t>日，瑞典卡罗琳医学院在斯德哥尔摩宣布，中国女药学家屠呦呦和一名爱尔兰科学家及一名日本科学家分享</a:t>
            </a:r>
            <a:r>
              <a:rPr lang="en-US" altLang="zh-CN" sz="2400" b="1"/>
              <a:t>2015</a:t>
            </a:r>
            <a:r>
              <a:rPr lang="zh-CN" altLang="en-US" sz="2400" b="1"/>
              <a:t>年诺贝尔生理学或医学奖，以表彰他们在寄生虫疾病治疗研究方面取得的成就。屠呦呦发现的青蒿素应用在治疗中，可以有效降低疟疾患者的死亡率。</a:t>
            </a:r>
            <a:endParaRPr lang="zh-CN" altLang="en-US" sz="2400" b="1"/>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6545" y="2521883"/>
            <a:ext cx="2644821" cy="3067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课堂小练</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323528" y="1834946"/>
            <a:ext cx="8496944" cy="3970318"/>
          </a:xfrm>
          <a:prstGeom prst="rect">
            <a:avLst/>
          </a:prstGeom>
        </p:spPr>
        <p:txBody>
          <a:bodyPr wrap="square">
            <a:spAutoFit/>
          </a:bodyPr>
          <a:lstStyle/>
          <a:p>
            <a:pPr>
              <a:lnSpc>
                <a:spcPct val="150000"/>
              </a:lnSpc>
            </a:pPr>
            <a:r>
              <a:rPr lang="zh-CN" altLang="zh-CN" sz="2800" smtClean="0">
                <a:latin typeface="微软雅黑" panose="020b0503020204020204" pitchFamily="34" charset="-122"/>
                <a:ea typeface="微软雅黑" panose="020b0503020204020204" pitchFamily="34" charset="-122"/>
              </a:rPr>
              <a:t>根据拼音写出汉字，给加</a:t>
            </a:r>
            <a:r>
              <a:rPr lang="zh-CN" altLang="en-US" sz="2800" smtClean="0">
                <a:latin typeface="微软雅黑" panose="020b0503020204020204" pitchFamily="34" charset="-122"/>
                <a:ea typeface="微软雅黑" panose="020b0503020204020204" pitchFamily="34" charset="-122"/>
              </a:rPr>
              <a:t>线</a:t>
            </a:r>
            <a:r>
              <a:rPr lang="zh-CN" altLang="zh-CN" sz="2800" smtClean="0">
                <a:latin typeface="微软雅黑" panose="020b0503020204020204" pitchFamily="34" charset="-122"/>
                <a:ea typeface="微软雅黑" panose="020b0503020204020204" pitchFamily="34" charset="-122"/>
              </a:rPr>
              <a:t>字注音。</a:t>
            </a:r>
            <a:endParaRPr lang="zh-CN" altLang="zh-CN" sz="2800" smtClean="0">
              <a:latin typeface="微软雅黑" panose="020b0503020204020204" pitchFamily="34" charset="-122"/>
              <a:ea typeface="微软雅黑" panose="020b0503020204020204" pitchFamily="34" charset="-122"/>
            </a:endParaRPr>
          </a:p>
          <a:p>
            <a:pPr>
              <a:lnSpc>
                <a:spcPct val="150000"/>
              </a:lnSpc>
            </a:pPr>
            <a:r>
              <a:rPr lang="zh-CN" altLang="zh-CN" sz="2800" smtClean="0">
                <a:latin typeface="微软雅黑" panose="020b0503020204020204" pitchFamily="34" charset="-122"/>
                <a:ea typeface="微软雅黑" panose="020b0503020204020204" pitchFamily="34" charset="-122"/>
              </a:rPr>
              <a:t>（</a:t>
            </a:r>
            <a:r>
              <a:rPr lang="en-US" altLang="zh-CN" sz="2800" smtClean="0">
                <a:latin typeface="微软雅黑" panose="020b0503020204020204" pitchFamily="34" charset="-122"/>
                <a:ea typeface="微软雅黑" panose="020b0503020204020204" pitchFamily="34" charset="-122"/>
              </a:rPr>
              <a:t>1</a:t>
            </a:r>
            <a:r>
              <a:rPr lang="zh-CN" altLang="zh-CN" sz="2800" smtClean="0">
                <a:latin typeface="微软雅黑" panose="020b0503020204020204" pitchFamily="34" charset="-122"/>
                <a:ea typeface="微软雅黑" panose="020b0503020204020204" pitchFamily="34" charset="-122"/>
              </a:rPr>
              <a:t>）瑞典国王和</a:t>
            </a:r>
            <a:r>
              <a:rPr lang="en-US" altLang="zh-CN" sz="2800" smtClean="0">
                <a:latin typeface="微软雅黑" panose="020b0503020204020204" pitchFamily="34" charset="-122"/>
                <a:ea typeface="微软雅黑" panose="020b0503020204020204" pitchFamily="34" charset="-122"/>
              </a:rPr>
              <a:t>nu</a:t>
            </a:r>
            <a:r>
              <a:rPr lang="zh-CN" altLang="zh-CN" sz="2800" smtClean="0">
                <a:latin typeface="微软雅黑" panose="020b0503020204020204" pitchFamily="34" charset="-122"/>
                <a:ea typeface="微软雅黑" panose="020b0503020204020204" pitchFamily="34" charset="-122"/>
              </a:rPr>
              <a:t>ó（</a:t>
            </a:r>
            <a:r>
              <a:rPr lang="en-US" altLang="zh-CN" sz="2800" smtClean="0">
                <a:latin typeface="微软雅黑" panose="020b0503020204020204" pitchFamily="34" charset="-122"/>
                <a:ea typeface="微软雅黑" panose="020b0503020204020204" pitchFamily="34" charset="-122"/>
              </a:rPr>
              <a:t>    </a:t>
            </a:r>
            <a:r>
              <a:rPr lang="zh-CN" altLang="zh-CN" sz="2800" smtClean="0">
                <a:latin typeface="微软雅黑" panose="020b0503020204020204" pitchFamily="34" charset="-122"/>
                <a:ea typeface="微软雅黑" panose="020b0503020204020204" pitchFamily="34" charset="-122"/>
              </a:rPr>
              <a:t>）威诺贝尔基金会今天首次</a:t>
            </a:r>
            <a:r>
              <a:rPr lang="zh-CN" altLang="zh-CN" sz="2800" u="sng" smtClean="0">
                <a:latin typeface="微软雅黑" panose="020b0503020204020204" pitchFamily="34" charset="-122"/>
                <a:ea typeface="微软雅黑" panose="020b0503020204020204" pitchFamily="34" charset="-122"/>
              </a:rPr>
              <a:t>颁</a:t>
            </a:r>
            <a:r>
              <a:rPr lang="zh-CN" altLang="zh-CN" sz="2800" smtClean="0">
                <a:latin typeface="微软雅黑" panose="020b0503020204020204" pitchFamily="34" charset="-122"/>
                <a:ea typeface="微软雅黑" panose="020b0503020204020204" pitchFamily="34" charset="-122"/>
              </a:rPr>
              <a:t>（</a:t>
            </a:r>
            <a:r>
              <a:rPr lang="en-US" altLang="zh-CN" sz="2800" smtClean="0">
                <a:latin typeface="微软雅黑" panose="020b0503020204020204" pitchFamily="34" charset="-122"/>
                <a:ea typeface="微软雅黑" panose="020b0503020204020204" pitchFamily="34" charset="-122"/>
              </a:rPr>
              <a:t>    </a:t>
            </a:r>
            <a:r>
              <a:rPr lang="zh-CN" altLang="zh-CN" sz="2800" smtClean="0">
                <a:latin typeface="微软雅黑" panose="020b0503020204020204" pitchFamily="34" charset="-122"/>
                <a:ea typeface="微软雅黑" panose="020b0503020204020204" pitchFamily="34" charset="-122"/>
              </a:rPr>
              <a:t>）发了诺贝尔奖。</a:t>
            </a:r>
            <a:endParaRPr lang="zh-CN" altLang="zh-CN" sz="2800" smtClean="0">
              <a:latin typeface="微软雅黑" panose="020b0503020204020204" pitchFamily="34" charset="-122"/>
              <a:ea typeface="微软雅黑" panose="020b0503020204020204" pitchFamily="34" charset="-122"/>
            </a:endParaRPr>
          </a:p>
          <a:p>
            <a:pPr>
              <a:lnSpc>
                <a:spcPct val="150000"/>
              </a:lnSpc>
            </a:pPr>
            <a:r>
              <a:rPr lang="zh-CN" altLang="zh-CN" sz="2800" smtClean="0">
                <a:latin typeface="微软雅黑" panose="020b0503020204020204" pitchFamily="34" charset="-122"/>
                <a:ea typeface="微软雅黑" panose="020b0503020204020204" pitchFamily="34" charset="-122"/>
              </a:rPr>
              <a:t>（</a:t>
            </a:r>
            <a:r>
              <a:rPr lang="en-US" altLang="zh-CN" sz="2800" smtClean="0">
                <a:latin typeface="微软雅黑" panose="020b0503020204020204" pitchFamily="34" charset="-122"/>
                <a:ea typeface="微软雅黑" panose="020b0503020204020204" pitchFamily="34" charset="-122"/>
              </a:rPr>
              <a:t>2</a:t>
            </a:r>
            <a:r>
              <a:rPr lang="zh-CN" altLang="zh-CN" sz="2800" smtClean="0">
                <a:latin typeface="微软雅黑" panose="020b0503020204020204" pitchFamily="34" charset="-122"/>
                <a:ea typeface="微软雅黑" panose="020b0503020204020204" pitchFamily="34" charset="-122"/>
              </a:rPr>
              <a:t>）德国的贝林</a:t>
            </a:r>
            <a:r>
              <a:rPr lang="en-US" altLang="zh-CN" sz="2800" smtClean="0">
                <a:latin typeface="微软雅黑" panose="020b0503020204020204" pitchFamily="34" charset="-122"/>
                <a:ea typeface="微软雅黑" panose="020b0503020204020204" pitchFamily="34" charset="-122"/>
              </a:rPr>
              <a:t>(</a:t>
            </a:r>
            <a:r>
              <a:rPr lang="zh-CN" altLang="zh-CN" sz="2800" smtClean="0">
                <a:latin typeface="微软雅黑" panose="020b0503020204020204" pitchFamily="34" charset="-122"/>
                <a:ea typeface="微软雅黑" panose="020b0503020204020204" pitchFamily="34" charset="-122"/>
              </a:rPr>
              <a:t>生理学或医学奖</a:t>
            </a:r>
            <a:r>
              <a:rPr lang="en-US" altLang="zh-CN" sz="2800" smtClean="0">
                <a:latin typeface="微软雅黑" panose="020b0503020204020204" pitchFamily="34" charset="-122"/>
                <a:ea typeface="微软雅黑" panose="020b0503020204020204" pitchFamily="34" charset="-122"/>
              </a:rPr>
              <a:t>)</a:t>
            </a:r>
            <a:r>
              <a:rPr lang="zh-CN" altLang="zh-CN" sz="2800" smtClean="0">
                <a:latin typeface="微软雅黑" panose="020b0503020204020204" pitchFamily="34" charset="-122"/>
                <a:ea typeface="微软雅黑" panose="020b0503020204020204" pitchFamily="34" charset="-122"/>
              </a:rPr>
              <a:t>，他在血清疗法的研究方面</a:t>
            </a:r>
            <a:r>
              <a:rPr lang="zh-CN" altLang="zh-CN" sz="2800" u="sng" smtClean="0">
                <a:latin typeface="微软雅黑" panose="020b0503020204020204" pitchFamily="34" charset="-122"/>
                <a:ea typeface="微软雅黑" panose="020b0503020204020204" pitchFamily="34" charset="-122"/>
              </a:rPr>
              <a:t>卓</a:t>
            </a:r>
            <a:r>
              <a:rPr lang="zh-CN" altLang="zh-CN" sz="2800" smtClean="0">
                <a:latin typeface="微软雅黑" panose="020b0503020204020204" pitchFamily="34" charset="-122"/>
                <a:ea typeface="微软雅黑" panose="020b0503020204020204" pitchFamily="34" charset="-122"/>
              </a:rPr>
              <a:t>（</a:t>
            </a:r>
            <a:r>
              <a:rPr lang="en-US" altLang="zh-CN" sz="2800" smtClean="0">
                <a:latin typeface="微软雅黑" panose="020b0503020204020204" pitchFamily="34" charset="-122"/>
                <a:ea typeface="微软雅黑" panose="020b0503020204020204" pitchFamily="34" charset="-122"/>
              </a:rPr>
              <a:t>      </a:t>
            </a:r>
            <a:r>
              <a:rPr lang="zh-CN" altLang="zh-CN" sz="2800" smtClean="0">
                <a:latin typeface="微软雅黑" panose="020b0503020204020204" pitchFamily="34" charset="-122"/>
                <a:ea typeface="微软雅黑" panose="020b0503020204020204" pitchFamily="34" charset="-122"/>
              </a:rPr>
              <a:t>）有成就；法国的普吕多姆</a:t>
            </a:r>
            <a:r>
              <a:rPr lang="en-US" altLang="zh-CN" sz="2800" smtClean="0">
                <a:latin typeface="微软雅黑" panose="020b0503020204020204" pitchFamily="34" charset="-122"/>
                <a:ea typeface="微软雅黑" panose="020b0503020204020204" pitchFamily="34" charset="-122"/>
              </a:rPr>
              <a:t>(</a:t>
            </a:r>
            <a:r>
              <a:rPr lang="zh-CN" altLang="zh-CN" sz="2800" smtClean="0">
                <a:latin typeface="微软雅黑" panose="020b0503020204020204" pitchFamily="34" charset="-122"/>
                <a:ea typeface="微软雅黑" panose="020b0503020204020204" pitchFamily="34" charset="-122"/>
              </a:rPr>
              <a:t>文学奖</a:t>
            </a:r>
            <a:r>
              <a:rPr lang="en-US" altLang="zh-CN" sz="2800" smtClean="0">
                <a:latin typeface="微软雅黑" panose="020b0503020204020204" pitchFamily="34" charset="-122"/>
                <a:ea typeface="微软雅黑" panose="020b0503020204020204" pitchFamily="34" charset="-122"/>
              </a:rPr>
              <a:t>)</a:t>
            </a:r>
            <a:r>
              <a:rPr lang="zh-CN" altLang="zh-CN" sz="2800" smtClean="0">
                <a:latin typeface="微软雅黑" panose="020b0503020204020204" pitchFamily="34" charset="-122"/>
                <a:ea typeface="微软雅黑" panose="020b0503020204020204" pitchFamily="34" charset="-122"/>
              </a:rPr>
              <a:t>，他在诗歌创作方面</a:t>
            </a:r>
            <a:r>
              <a:rPr lang="en-US" altLang="zh-CN" sz="2800" smtClean="0">
                <a:latin typeface="微软雅黑" panose="020b0503020204020204" pitchFamily="34" charset="-122"/>
                <a:ea typeface="微软雅黑" panose="020b0503020204020204" pitchFamily="34" charset="-122"/>
              </a:rPr>
              <a:t>p</a:t>
            </a:r>
            <a:r>
              <a:rPr lang="zh-CN" altLang="zh-CN" sz="2800" smtClean="0">
                <a:latin typeface="微软雅黑" panose="020b0503020204020204" pitchFamily="34" charset="-122"/>
                <a:ea typeface="微软雅黑" panose="020b0503020204020204" pitchFamily="34" charset="-122"/>
              </a:rPr>
              <a:t>ō（</a:t>
            </a:r>
            <a:r>
              <a:rPr lang="en-US" altLang="zh-CN" sz="2800" smtClean="0">
                <a:latin typeface="微软雅黑" panose="020b0503020204020204" pitchFamily="34" charset="-122"/>
                <a:ea typeface="微软雅黑" panose="020b0503020204020204" pitchFamily="34" charset="-122"/>
              </a:rPr>
              <a:t>   </a:t>
            </a:r>
            <a:r>
              <a:rPr lang="zh-CN" altLang="zh-CN" sz="2800" smtClean="0">
                <a:latin typeface="微软雅黑" panose="020b0503020204020204" pitchFamily="34" charset="-122"/>
                <a:ea typeface="微软雅黑" panose="020b0503020204020204" pitchFamily="34" charset="-122"/>
              </a:rPr>
              <a:t>）有建树。</a:t>
            </a:r>
            <a:endParaRPr lang="zh-CN" altLang="zh-CN" sz="2800">
              <a:latin typeface="微软雅黑" panose="020b0503020204020204" pitchFamily="34" charset="-122"/>
              <a:ea typeface="微软雅黑" panose="020b0503020204020204" pitchFamily="34" charset="-122"/>
            </a:endParaRPr>
          </a:p>
        </p:txBody>
      </p:sp>
      <p:sp>
        <p:nvSpPr>
          <p:cNvPr id="8" name="圆角矩形 7"/>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课堂小练</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11" name="矩形 10"/>
          <p:cNvSpPr/>
          <p:nvPr/>
        </p:nvSpPr>
        <p:spPr>
          <a:xfrm>
            <a:off x="4139952" y="2654802"/>
            <a:ext cx="543739" cy="523220"/>
          </a:xfrm>
          <a:prstGeom prst="rect">
            <a:avLst/>
          </a:prstGeom>
        </p:spPr>
        <p:txBody>
          <a:bodyPr wrap="none">
            <a:spAutoFit/>
          </a:bodyPr>
          <a:lstStyle/>
          <a:p>
            <a:r>
              <a:rPr lang="zh-CN" altLang="zh-CN" sz="2800" b="1" smtClean="0">
                <a:solidFill>
                  <a:srgbClr val="FF0000"/>
                </a:solidFill>
              </a:rPr>
              <a:t>挪</a:t>
            </a:r>
            <a:endParaRPr lang="zh-CN" altLang="en-US" sz="2800" b="1">
              <a:solidFill>
                <a:srgbClr val="FF0000"/>
              </a:solidFill>
            </a:endParaRPr>
          </a:p>
        </p:txBody>
      </p:sp>
      <p:sp>
        <p:nvSpPr>
          <p:cNvPr id="12" name="矩形 11"/>
          <p:cNvSpPr/>
          <p:nvPr/>
        </p:nvSpPr>
        <p:spPr>
          <a:xfrm>
            <a:off x="1331640" y="3265820"/>
            <a:ext cx="1259010" cy="523220"/>
          </a:xfrm>
          <a:prstGeom prst="rect">
            <a:avLst/>
          </a:prstGeom>
        </p:spPr>
        <p:txBody>
          <a:bodyPr wrap="square">
            <a:spAutoFit/>
          </a:bodyPr>
          <a:lstStyle/>
          <a:p>
            <a:r>
              <a:rPr lang="en-US" altLang="zh-CN" sz="2800" b="1" smtClean="0">
                <a:solidFill>
                  <a:srgbClr val="FF0000"/>
                </a:solidFill>
              </a:rPr>
              <a:t>b</a:t>
            </a:r>
            <a:r>
              <a:rPr lang="zh-CN" altLang="zh-CN" sz="2800" b="1" smtClean="0">
                <a:solidFill>
                  <a:srgbClr val="FF0000"/>
                </a:solidFill>
              </a:rPr>
              <a:t>ā</a:t>
            </a:r>
            <a:r>
              <a:rPr lang="en-US" altLang="zh-CN" sz="2800" b="1" smtClean="0">
                <a:solidFill>
                  <a:srgbClr val="FF0000"/>
                </a:solidFill>
              </a:rPr>
              <a:t>n</a:t>
            </a:r>
            <a:endParaRPr lang="zh-CN" altLang="en-US" sz="2800" b="1">
              <a:solidFill>
                <a:srgbClr val="FF0000"/>
              </a:solidFill>
            </a:endParaRPr>
          </a:p>
        </p:txBody>
      </p:sp>
      <p:sp>
        <p:nvSpPr>
          <p:cNvPr id="13" name="矩形 12"/>
          <p:cNvSpPr/>
          <p:nvPr/>
        </p:nvSpPr>
        <p:spPr>
          <a:xfrm>
            <a:off x="2490318" y="4561964"/>
            <a:ext cx="904415" cy="523220"/>
          </a:xfrm>
          <a:prstGeom prst="rect">
            <a:avLst/>
          </a:prstGeom>
        </p:spPr>
        <p:txBody>
          <a:bodyPr wrap="none">
            <a:spAutoFit/>
          </a:bodyPr>
          <a:lstStyle/>
          <a:p>
            <a:r>
              <a:rPr lang="en-US" altLang="zh-CN" sz="2800" b="1" err="1" smtClean="0">
                <a:solidFill>
                  <a:srgbClr val="FF0000"/>
                </a:solidFill>
              </a:rPr>
              <a:t>zhu</a:t>
            </a:r>
            <a:r>
              <a:rPr lang="zh-CN" altLang="zh-CN" sz="2800" b="1" smtClean="0">
                <a:solidFill>
                  <a:srgbClr val="FF0000"/>
                </a:solidFill>
              </a:rPr>
              <a:t>ó</a:t>
            </a:r>
            <a:endParaRPr lang="zh-CN" altLang="en-US" sz="2800" b="1">
              <a:solidFill>
                <a:srgbClr val="FF0000"/>
              </a:solidFill>
            </a:endParaRPr>
          </a:p>
        </p:txBody>
      </p:sp>
      <p:sp>
        <p:nvSpPr>
          <p:cNvPr id="14" name="矩形 13"/>
          <p:cNvSpPr/>
          <p:nvPr/>
        </p:nvSpPr>
        <p:spPr>
          <a:xfrm>
            <a:off x="4788024" y="5157192"/>
            <a:ext cx="543739" cy="523220"/>
          </a:xfrm>
          <a:prstGeom prst="rect">
            <a:avLst/>
          </a:prstGeom>
        </p:spPr>
        <p:txBody>
          <a:bodyPr wrap="none">
            <a:spAutoFit/>
          </a:bodyPr>
          <a:lstStyle/>
          <a:p>
            <a:r>
              <a:rPr lang="zh-CN" altLang="zh-CN" sz="2800" b="1" smtClean="0">
                <a:solidFill>
                  <a:srgbClr val="FF0000"/>
                </a:solidFill>
              </a:rPr>
              <a:t>颇</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3" dur="500"/>
                                        <p:tgtEl>
                                          <p:spTgt spid="4">
                                            <p:txEl>
                                              <p:pRg st="0" end="0"/>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6" dur="500"/>
                                        <p:tgtEl>
                                          <p:spTgt spid="4">
                                            <p:txEl>
                                              <p:pRg st="1" end="1"/>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9" dur="500"/>
                                        <p:tgtEl>
                                          <p:spTgt spid="4">
                                            <p:txEl>
                                              <p:pRg st="2" end="2"/>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allAtOnce"/>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中考练习</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323528" y="2060848"/>
            <a:ext cx="8280920" cy="4154984"/>
          </a:xfrm>
          <a:prstGeom prst="rect">
            <a:avLst/>
          </a:prstGeom>
        </p:spPr>
        <p:txBody>
          <a:bodyPr wrap="square">
            <a:spAutoFit/>
          </a:bodyPr>
          <a:lstStyle/>
          <a:p>
            <a:r>
              <a:rPr lang="zh-CN" altLang="en-US" sz="2400" b="1">
                <a:solidFill>
                  <a:srgbClr val="FF0000"/>
                </a:solidFill>
              </a:rPr>
              <a:t>（山东济宁中考，有改动）</a:t>
            </a:r>
            <a:r>
              <a:rPr lang="en-US" altLang="zh-CN" sz="2400" b="1"/>
              <a:t>2018</a:t>
            </a:r>
            <a:r>
              <a:rPr lang="zh-CN" altLang="en-US" sz="2400" b="1"/>
              <a:t>年</a:t>
            </a:r>
            <a:r>
              <a:rPr lang="en-US" altLang="zh-CN" sz="2400" b="1"/>
              <a:t>5</a:t>
            </a:r>
            <a:r>
              <a:rPr lang="zh-CN" altLang="en-US" sz="2400" b="1"/>
              <a:t>月</a:t>
            </a:r>
            <a:r>
              <a:rPr lang="en-US" altLang="zh-CN" sz="2400" b="1"/>
              <a:t>18</a:t>
            </a:r>
            <a:r>
              <a:rPr lang="zh-CN" altLang="en-US" sz="2400" b="1"/>
              <a:t>日是“国际博物馆日”，当天，学校组织“走进太白楼”活动，你参与活动的宣传工作。请根据要求，完成下面的任务。（</a:t>
            </a:r>
            <a:r>
              <a:rPr lang="en-US" altLang="zh-CN" sz="2400" b="1"/>
              <a:t>5</a:t>
            </a:r>
            <a:r>
              <a:rPr lang="zh-CN" altLang="en-US" sz="2400" b="1"/>
              <a:t>分</a:t>
            </a:r>
            <a:r>
              <a:rPr lang="zh-CN" altLang="en-US" sz="2400" b="1" smtClean="0"/>
              <a:t>）</a:t>
            </a:r>
            <a:endParaRPr lang="en-US" altLang="zh-CN" sz="2400" b="1" smtClean="0"/>
          </a:p>
          <a:p>
            <a:r>
              <a:rPr lang="en-US" altLang="zh-CN" sz="2400" b="1" smtClean="0">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走进直播间</a:t>
            </a:r>
            <a:r>
              <a:rPr lang="en-US" altLang="zh-CN" sz="2400" b="1">
                <a:latin typeface="楷体" panose="02010609060101010101" pitchFamily="49" charset="-122"/>
                <a:ea typeface="楷体" panose="02010609060101010101" pitchFamily="49" charset="-122"/>
              </a:rPr>
              <a:t>】 2018</a:t>
            </a:r>
            <a:r>
              <a:rPr lang="zh-CN" altLang="en-US" sz="2400" b="1">
                <a:latin typeface="楷体" panose="02010609060101010101" pitchFamily="49" charset="-122"/>
                <a:ea typeface="楷体" panose="02010609060101010101" pitchFamily="49" charset="-122"/>
              </a:rPr>
              <a:t>年</a:t>
            </a:r>
            <a:r>
              <a:rPr lang="en-US" altLang="zh-CN" sz="2400" b="1">
                <a:latin typeface="楷体" panose="02010609060101010101" pitchFamily="49" charset="-122"/>
                <a:ea typeface="楷体" panose="02010609060101010101" pitchFamily="49" charset="-122"/>
              </a:rPr>
              <a:t>5</a:t>
            </a:r>
            <a:r>
              <a:rPr lang="zh-CN" altLang="en-US" sz="2400" b="1">
                <a:latin typeface="楷体" panose="02010609060101010101" pitchFamily="49" charset="-122"/>
                <a:ea typeface="楷体" panose="02010609060101010101" pitchFamily="49" charset="-122"/>
              </a:rPr>
              <a:t>月</a:t>
            </a:r>
            <a:r>
              <a:rPr lang="en-US" altLang="zh-CN" sz="2400" b="1">
                <a:latin typeface="楷体" panose="02010609060101010101" pitchFamily="49" charset="-122"/>
                <a:ea typeface="楷体" panose="02010609060101010101" pitchFamily="49" charset="-122"/>
              </a:rPr>
              <a:t>18</a:t>
            </a:r>
            <a:r>
              <a:rPr lang="zh-CN" altLang="en-US" sz="2400" b="1">
                <a:latin typeface="楷体" panose="02010609060101010101" pitchFamily="49" charset="-122"/>
                <a:ea typeface="楷体" panose="02010609060101010101" pitchFamily="49" charset="-122"/>
              </a:rPr>
              <a:t>日，</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千古风流太白楼</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在央视中文国际频道</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国宝档案</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播出，讲述了济宁太白楼的前世今生。为了这期节目的播出，栏目摄制组于</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月</a:t>
            </a:r>
            <a:r>
              <a:rPr lang="en-US" altLang="zh-CN" sz="2400" b="1">
                <a:latin typeface="楷体" panose="02010609060101010101" pitchFamily="49" charset="-122"/>
                <a:ea typeface="楷体" panose="02010609060101010101" pitchFamily="49" charset="-122"/>
              </a:rPr>
              <a:t>6</a:t>
            </a:r>
            <a:r>
              <a:rPr lang="zh-CN" altLang="en-US" sz="2400" b="1">
                <a:latin typeface="楷体" panose="02010609060101010101" pitchFamily="49" charset="-122"/>
                <a:ea typeface="楷体" panose="02010609060101010101" pitchFamily="49" charset="-122"/>
              </a:rPr>
              <a:t>日走进济宁太白楼，采用多种方式对建筑、碑刻等有关遗迹进行拍摄。</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国宝档案</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是国内知名度很高的一档文博类栏目，以高标准、高品位、高水准深受文博界专家和海内外收藏爱好者的好评。</a:t>
            </a:r>
            <a:endParaRPr lang="zh-CN" altLang="en-US" sz="2400" b="1">
              <a:latin typeface="楷体" panose="02010609060101010101" pitchFamily="49" charset="-122"/>
              <a:ea typeface="楷体" panose="02010609060101010101" pitchFamily="49" charset="-122"/>
            </a:endParaRPr>
          </a:p>
          <a:p>
            <a:r>
              <a:rPr lang="zh-CN" altLang="en-US" sz="2400" b="1">
                <a:solidFill>
                  <a:srgbClr val="FF0000"/>
                </a:solidFill>
              </a:rPr>
              <a:t>（</a:t>
            </a:r>
            <a:r>
              <a:rPr lang="en-US" altLang="zh-CN" sz="2400" b="1">
                <a:solidFill>
                  <a:srgbClr val="FF0000"/>
                </a:solidFill>
              </a:rPr>
              <a:t>1</a:t>
            </a:r>
            <a:r>
              <a:rPr lang="zh-CN" altLang="en-US" sz="2400" b="1">
                <a:solidFill>
                  <a:srgbClr val="FF0000"/>
                </a:solidFill>
              </a:rPr>
              <a:t>）请为这则新闻拟写一个标题。（</a:t>
            </a:r>
            <a:r>
              <a:rPr lang="en-US" altLang="zh-CN" sz="2400" b="1">
                <a:solidFill>
                  <a:srgbClr val="FF0000"/>
                </a:solidFill>
              </a:rPr>
              <a:t>20</a:t>
            </a:r>
            <a:r>
              <a:rPr lang="zh-CN" altLang="en-US" sz="2400" b="1">
                <a:solidFill>
                  <a:srgbClr val="FF0000"/>
                </a:solidFill>
              </a:rPr>
              <a:t>字以内）（</a:t>
            </a:r>
            <a:r>
              <a:rPr lang="en-US" altLang="zh-CN" sz="2400" b="1">
                <a:solidFill>
                  <a:srgbClr val="FF0000"/>
                </a:solidFill>
              </a:rPr>
              <a:t>3</a:t>
            </a:r>
            <a:r>
              <a:rPr lang="zh-CN" altLang="en-US" sz="2400" b="1">
                <a:solidFill>
                  <a:srgbClr val="FF0000"/>
                </a:solidFill>
              </a:rPr>
              <a:t>分）</a:t>
            </a:r>
            <a:endParaRPr lang="zh-CN" altLang="en-US" sz="2400" b="1">
              <a:solidFill>
                <a:srgbClr val="FF0000"/>
              </a:solidFill>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1520" y="1268760"/>
            <a:ext cx="8136904" cy="2677656"/>
          </a:xfrm>
          <a:prstGeom prst="rect">
            <a:avLst/>
          </a:prstGeom>
        </p:spPr>
        <p:txBody>
          <a:bodyPr wrap="square">
            <a:spAutoFit/>
          </a:bodyPr>
          <a:lstStyle/>
          <a:p>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推介太白楼</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太白楼乃任城古八景之一，名传于世千余载，现为山东省重点文物保护单位。诗人李白曾居住在任城（今济宁），常在此与朋友一起饮酒。太白楼作为中国历史文化名楼之一，其悠久的历史见证着诗仙李白文化在济宁的传承。</a:t>
            </a:r>
            <a:endParaRPr lang="zh-CN" altLang="en-US" sz="2400" b="1">
              <a:latin typeface="楷体" panose="02010609060101010101" pitchFamily="49" charset="-122"/>
              <a:ea typeface="楷体" panose="02010609060101010101" pitchFamily="49" charset="-122"/>
            </a:endParaRPr>
          </a:p>
          <a:p>
            <a:r>
              <a:rPr lang="zh-CN" altLang="en-US" sz="2400" b="1">
                <a:solidFill>
                  <a:srgbClr val="FF0000"/>
                </a:solidFill>
              </a:rPr>
              <a:t>（</a:t>
            </a:r>
            <a:r>
              <a:rPr lang="en-US" altLang="zh-CN" sz="2400" b="1">
                <a:solidFill>
                  <a:srgbClr val="FF0000"/>
                </a:solidFill>
              </a:rPr>
              <a:t>2</a:t>
            </a:r>
            <a:r>
              <a:rPr lang="zh-CN" altLang="en-US" sz="2400" b="1">
                <a:solidFill>
                  <a:srgbClr val="FF0000"/>
                </a:solidFill>
              </a:rPr>
              <a:t>）请参考以上资料，写一句生动的宣传语，吸引更多同学走进太白楼。（</a:t>
            </a:r>
            <a:r>
              <a:rPr lang="en-US" altLang="zh-CN" sz="2400" b="1">
                <a:solidFill>
                  <a:srgbClr val="FF0000"/>
                </a:solidFill>
              </a:rPr>
              <a:t>2</a:t>
            </a:r>
            <a:r>
              <a:rPr lang="zh-CN" altLang="en-US" sz="2400" b="1">
                <a:solidFill>
                  <a:srgbClr val="FF0000"/>
                </a:solidFill>
              </a:rPr>
              <a:t>分）</a:t>
            </a:r>
            <a:endParaRPr lang="zh-CN" altLang="en-US" sz="2400" b="1">
              <a:solidFill>
                <a:srgbClr val="FF0000"/>
              </a:solidFill>
            </a:endParaRPr>
          </a:p>
        </p:txBody>
      </p:sp>
      <p:sp>
        <p:nvSpPr>
          <p:cNvPr id="3" name="矩形 2"/>
          <p:cNvSpPr/>
          <p:nvPr/>
        </p:nvSpPr>
        <p:spPr>
          <a:xfrm>
            <a:off x="0" y="4351867"/>
            <a:ext cx="8820472" cy="1938992"/>
          </a:xfrm>
          <a:prstGeom prst="rect">
            <a:avLst/>
          </a:prstGeom>
        </p:spPr>
        <p:txBody>
          <a:bodyPr wrap="square">
            <a:spAutoFit/>
          </a:bodyPr>
          <a:lstStyle/>
          <a:p>
            <a:r>
              <a:rPr lang="zh-CN" altLang="en-US" sz="2400" b="1">
                <a:solidFill>
                  <a:srgbClr val="0070C0"/>
                </a:solidFill>
              </a:rPr>
              <a:t>参考答案</a:t>
            </a:r>
            <a:r>
              <a:rPr lang="zh-CN" altLang="en-US" sz="2400" b="1" smtClean="0">
                <a:solidFill>
                  <a:srgbClr val="0070C0"/>
                </a:solidFill>
              </a:rPr>
              <a:t>：</a:t>
            </a:r>
            <a:endParaRPr lang="en-US" altLang="zh-CN" sz="2400" b="1" smtClean="0">
              <a:solidFill>
                <a:srgbClr val="0070C0"/>
              </a:solidFill>
            </a:endParaRPr>
          </a:p>
          <a:p>
            <a:r>
              <a:rPr lang="zh-CN" altLang="en-US" sz="2400" b="1" smtClean="0">
                <a:solidFill>
                  <a:srgbClr val="0070C0"/>
                </a:solidFill>
              </a:rPr>
              <a:t>（</a:t>
            </a:r>
            <a:r>
              <a:rPr lang="en-US" altLang="zh-CN" sz="2400" b="1">
                <a:solidFill>
                  <a:srgbClr val="0070C0"/>
                </a:solidFill>
              </a:rPr>
              <a:t>1</a:t>
            </a:r>
            <a:r>
              <a:rPr lang="zh-CN" altLang="en-US" sz="2400" b="1">
                <a:solidFill>
                  <a:srgbClr val="0070C0"/>
                </a:solidFill>
              </a:rPr>
              <a:t>）示例一：济宁太白楼亮相</a:t>
            </a:r>
            <a:r>
              <a:rPr lang="en-US" altLang="zh-CN" sz="2400" b="1">
                <a:solidFill>
                  <a:srgbClr val="0070C0"/>
                </a:solidFill>
              </a:rPr>
              <a:t>《</a:t>
            </a:r>
            <a:r>
              <a:rPr lang="zh-CN" altLang="en-US" sz="2400" b="1">
                <a:solidFill>
                  <a:srgbClr val="0070C0"/>
                </a:solidFill>
              </a:rPr>
              <a:t>国宝档案</a:t>
            </a:r>
            <a:r>
              <a:rPr lang="en-US" altLang="zh-CN" sz="2400" b="1">
                <a:solidFill>
                  <a:srgbClr val="0070C0"/>
                </a:solidFill>
              </a:rPr>
              <a:t>》</a:t>
            </a:r>
            <a:r>
              <a:rPr lang="zh-CN" altLang="en-US" sz="2400" b="1">
                <a:solidFill>
                  <a:srgbClr val="0070C0"/>
                </a:solidFill>
              </a:rPr>
              <a:t>。</a:t>
            </a:r>
            <a:endParaRPr lang="zh-CN" altLang="en-US" sz="2400" b="1">
              <a:solidFill>
                <a:srgbClr val="0070C0"/>
              </a:solidFill>
            </a:endParaRPr>
          </a:p>
          <a:p>
            <a:r>
              <a:rPr lang="zh-CN" altLang="en-US" sz="2400" b="1" smtClean="0">
                <a:solidFill>
                  <a:srgbClr val="0070C0"/>
                </a:solidFill>
              </a:rPr>
              <a:t>           示例</a:t>
            </a:r>
            <a:r>
              <a:rPr lang="zh-CN" altLang="en-US" sz="2400" b="1">
                <a:solidFill>
                  <a:srgbClr val="0070C0"/>
                </a:solidFill>
              </a:rPr>
              <a:t>二：</a:t>
            </a:r>
            <a:r>
              <a:rPr lang="en-US" altLang="zh-CN" sz="2400" b="1">
                <a:solidFill>
                  <a:srgbClr val="0070C0"/>
                </a:solidFill>
              </a:rPr>
              <a:t>《</a:t>
            </a:r>
            <a:r>
              <a:rPr lang="zh-CN" altLang="en-US" sz="2400" b="1">
                <a:solidFill>
                  <a:srgbClr val="0070C0"/>
                </a:solidFill>
              </a:rPr>
              <a:t>千古风流太白楼</a:t>
            </a:r>
            <a:r>
              <a:rPr lang="en-US" altLang="zh-CN" sz="2400" b="1">
                <a:solidFill>
                  <a:srgbClr val="0070C0"/>
                </a:solidFill>
              </a:rPr>
              <a:t>》</a:t>
            </a:r>
            <a:r>
              <a:rPr lang="zh-CN" altLang="en-US" sz="2400" b="1">
                <a:solidFill>
                  <a:srgbClr val="0070C0"/>
                </a:solidFill>
              </a:rPr>
              <a:t>在</a:t>
            </a:r>
            <a:r>
              <a:rPr lang="en-US" altLang="zh-CN" sz="2400" b="1">
                <a:solidFill>
                  <a:srgbClr val="0070C0"/>
                </a:solidFill>
              </a:rPr>
              <a:t>《</a:t>
            </a:r>
            <a:r>
              <a:rPr lang="zh-CN" altLang="en-US" sz="2400" b="1">
                <a:solidFill>
                  <a:srgbClr val="0070C0"/>
                </a:solidFill>
              </a:rPr>
              <a:t>国宝档案</a:t>
            </a:r>
            <a:r>
              <a:rPr lang="en-US" altLang="zh-CN" sz="2400" b="1">
                <a:solidFill>
                  <a:srgbClr val="0070C0"/>
                </a:solidFill>
              </a:rPr>
              <a:t>》</a:t>
            </a:r>
            <a:r>
              <a:rPr lang="zh-CN" altLang="en-US" sz="2400" b="1">
                <a:solidFill>
                  <a:srgbClr val="0070C0"/>
                </a:solidFill>
              </a:rPr>
              <a:t>播出。</a:t>
            </a:r>
            <a:endParaRPr lang="zh-CN" altLang="en-US" sz="2400" b="1">
              <a:solidFill>
                <a:srgbClr val="0070C0"/>
              </a:solidFill>
            </a:endParaRPr>
          </a:p>
          <a:p>
            <a:r>
              <a:rPr lang="zh-CN" altLang="en-US" sz="2400" b="1">
                <a:solidFill>
                  <a:srgbClr val="0070C0"/>
                </a:solidFill>
              </a:rPr>
              <a:t>（</a:t>
            </a:r>
            <a:r>
              <a:rPr lang="en-US" altLang="zh-CN" sz="2400" b="1">
                <a:solidFill>
                  <a:srgbClr val="0070C0"/>
                </a:solidFill>
              </a:rPr>
              <a:t>2</a:t>
            </a:r>
            <a:r>
              <a:rPr lang="zh-CN" altLang="en-US" sz="2400" b="1">
                <a:solidFill>
                  <a:srgbClr val="0070C0"/>
                </a:solidFill>
              </a:rPr>
              <a:t>）示例一：登太白楼，开启诗意之旅。</a:t>
            </a:r>
            <a:endParaRPr lang="zh-CN" altLang="en-US" sz="2400" b="1">
              <a:solidFill>
                <a:srgbClr val="0070C0"/>
              </a:solidFill>
            </a:endParaRPr>
          </a:p>
          <a:p>
            <a:r>
              <a:rPr lang="zh-CN" altLang="en-US" sz="2400" b="1" smtClean="0">
                <a:solidFill>
                  <a:srgbClr val="0070C0"/>
                </a:solidFill>
              </a:rPr>
              <a:t>           示例</a:t>
            </a:r>
            <a:r>
              <a:rPr lang="zh-CN" altLang="en-US" sz="2400" b="1">
                <a:solidFill>
                  <a:srgbClr val="0070C0"/>
                </a:solidFill>
              </a:rPr>
              <a:t>二：仰望诗酒英豪，邂逅快意人生。</a:t>
            </a:r>
            <a:endParaRPr lang="zh-CN" altLang="en-US" sz="2400" b="1">
              <a:solidFill>
                <a:srgbClr val="0070C0"/>
              </a:solidFill>
            </a:endParaRPr>
          </a:p>
        </p:txBody>
      </p:sp>
      <p:pic>
        <p:nvPicPr>
          <p:cNvPr id="4" name="New picture"/>
          <p:cNvPicPr/>
          <p:nvPr/>
        </p:nvPicPr>
        <p:blipFill>
          <a:blip r:embed="rId2"/>
          <a:stretch>
            <a:fillRect/>
          </a:stretch>
        </p:blipFill>
        <p:spPr>
          <a:xfrm>
            <a:off x="10833100" y="117856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67544" y="2204864"/>
            <a:ext cx="4824536" cy="3816424"/>
          </a:xfrm>
        </p:spPr>
        <p:txBody>
          <a:bodyPr>
            <a:normAutofit/>
          </a:bodyPr>
          <a:lstStyle/>
          <a:p>
            <a:pPr marL="0" indent="0">
              <a:lnSpc>
                <a:spcPct val="150000"/>
              </a:lnSpc>
              <a:spcBef>
                <a:spcPct val="0"/>
              </a:spcBef>
              <a:buNone/>
            </a:pPr>
            <a:r>
              <a:rPr lang="zh-CN" altLang="zh-CN"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诺贝尔</a:t>
            </a:r>
            <a:r>
              <a:rPr lang="zh-CN" altLang="zh-CN" smtClean="0">
                <a:latin typeface="微软雅黑" panose="020b0503020204020204" pitchFamily="34" charset="-122"/>
                <a:ea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rPr>
              <a:t>1833</a:t>
            </a:r>
            <a:r>
              <a:rPr lang="zh-CN" altLang="zh-CN" smtClean="0">
                <a:latin typeface="微软雅黑" panose="020b0503020204020204" pitchFamily="34" charset="-122"/>
                <a:ea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rPr>
              <a:t>1896</a:t>
            </a:r>
            <a:r>
              <a:rPr lang="zh-CN" altLang="zh-CN" smtClean="0">
                <a:latin typeface="微软雅黑" panose="020b0503020204020204" pitchFamily="34" charset="-122"/>
                <a:ea typeface="微软雅黑" panose="020b0503020204020204" pitchFamily="34" charset="-122"/>
              </a:rPr>
              <a:t>）</a:t>
            </a:r>
            <a:endParaRPr lang="en-US" altLang="zh-CN" smtClean="0">
              <a:latin typeface="微软雅黑" panose="020b0503020204020204" pitchFamily="34" charset="-122"/>
              <a:ea typeface="微软雅黑" panose="020b0503020204020204" pitchFamily="34" charset="-122"/>
            </a:endParaRPr>
          </a:p>
          <a:p>
            <a:pPr marL="0" indent="0">
              <a:lnSpc>
                <a:spcPct val="150000"/>
              </a:lnSpc>
              <a:spcBef>
                <a:spcPct val="0"/>
              </a:spcBef>
              <a:buNone/>
            </a:pPr>
            <a:r>
              <a:rPr lang="zh-CN" altLang="zh-CN" sz="2800" smtClean="0">
                <a:latin typeface="微软雅黑" panose="020b0503020204020204" pitchFamily="34" charset="-122"/>
                <a:ea typeface="微软雅黑" panose="020b0503020204020204" pitchFamily="34" charset="-122"/>
              </a:rPr>
              <a:t>瑞典化学家、工程师。诺贝尔积极从事炸药的研究工作，发明了多种炸药，这使他获得巨额收入。</a:t>
            </a:r>
            <a:endParaRPr lang="zh-CN" altLang="en-US" sz="2800">
              <a:latin typeface="微软雅黑" panose="020b0503020204020204" pitchFamily="34" charset="-122"/>
              <a:ea typeface="微软雅黑" panose="020b0503020204020204" pitchFamily="34" charset="-122"/>
            </a:endParaRPr>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背景材料</a:t>
            </a:r>
            <a:endParaRPr lang="zh-CN" altLang="en-US" sz="3200" b="1">
              <a:solidFill>
                <a:srgbClr val="3366FF"/>
              </a:solidFill>
              <a:latin typeface="Franklin Gothic Medium" panose="020b0603020102020204" pitchFamily="34" charset="0"/>
              <a:ea typeface="黑体" panose="02010609060101010101" pitchFamily="49" charset="-122"/>
            </a:endParaRPr>
          </a:p>
        </p:txBody>
      </p:sp>
      <p:pic>
        <p:nvPicPr>
          <p:cNvPr id="5" name="Picture 2"/>
          <p:cNvPicPr>
            <a:picLocks noChangeAspect="1" noChangeArrowheads="1"/>
          </p:cNvPicPr>
          <p:nvPr/>
        </p:nvPicPr>
        <p:blipFill>
          <a:blip r:embed="rId2"/>
          <a:stretch>
            <a:fillRect/>
          </a:stretch>
        </p:blipFill>
        <p:spPr bwMode="auto">
          <a:xfrm>
            <a:off x="5364088" y="2104221"/>
            <a:ext cx="3387537" cy="4061083"/>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p:cNvSpPr>
            <a:spLocks noGrp="1"/>
          </p:cNvSpPr>
          <p:nvPr>
            <p:ph idx="1"/>
          </p:nvPr>
        </p:nvSpPr>
        <p:spPr>
          <a:xfrm>
            <a:off x="395536" y="908720"/>
            <a:ext cx="8229600" cy="5544616"/>
          </a:xfrm>
        </p:spPr>
        <p:txBody>
          <a:bodyPr>
            <a:normAutofit/>
          </a:bodyPr>
          <a:lstStyle/>
          <a:p>
            <a:pPr marL="0" indent="0">
              <a:lnSpc>
                <a:spcPct val="150000"/>
              </a:lnSpc>
              <a:spcBef>
                <a:spcPct val="0"/>
              </a:spcBef>
              <a:buNone/>
            </a:pPr>
            <a:r>
              <a:rPr lang="zh-CN" altLang="zh-CN" sz="2800" smtClean="0">
                <a:latin typeface="微软雅黑" panose="020b0503020204020204" pitchFamily="34" charset="-122"/>
                <a:ea typeface="微软雅黑" panose="020b0503020204020204" pitchFamily="34" charset="-122"/>
              </a:rPr>
              <a:t>根据诺贝尔的遗嘱，以其遗产的大部分作为基金，设立了诺贝尔奖，将每年所得利息分为物理学、化学、生理学或医学、文学、和平五种奖金，奖励那些在这几方面做出重大贡献的人。</a:t>
            </a:r>
            <a:r>
              <a:rPr lang="en-US" altLang="zh-CN" sz="2800" smtClean="0">
                <a:latin typeface="微软雅黑" panose="020b0503020204020204" pitchFamily="34" charset="-122"/>
                <a:ea typeface="微软雅黑" panose="020b0503020204020204" pitchFamily="34" charset="-122"/>
              </a:rPr>
              <a:t>1968</a:t>
            </a:r>
            <a:r>
              <a:rPr lang="zh-CN" altLang="zh-CN" sz="2800" smtClean="0">
                <a:latin typeface="微软雅黑" panose="020b0503020204020204" pitchFamily="34" charset="-122"/>
                <a:ea typeface="微软雅黑" panose="020b0503020204020204" pitchFamily="34" charset="-122"/>
              </a:rPr>
              <a:t>年起增设经济学奖金。每一种奖金可发给一个人，也可由二三人分得，如当年无适当人选也可不发。除和平奖金由挪威议会五人委员会评定外，其他各项奖金均由瑞典有关科研机构评定。</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2"/>
          <p:cNvSpPr>
            <a:spLocks noGrp="1"/>
          </p:cNvSpPr>
          <p:nvPr>
            <p:ph idx="1"/>
          </p:nvPr>
        </p:nvSpPr>
        <p:spPr>
          <a:xfrm>
            <a:off x="467544" y="1988841"/>
            <a:ext cx="8229600" cy="3528392"/>
          </a:xfrm>
        </p:spPr>
        <p:txBody>
          <a:bodyPr>
            <a:normAutofit/>
          </a:bodyPr>
          <a:lstStyle/>
          <a:p>
            <a:pPr marL="0" indent="612140">
              <a:lnSpc>
                <a:spcPct val="150000"/>
              </a:lnSpc>
              <a:spcBef>
                <a:spcPct val="0"/>
              </a:spcBef>
              <a:buNone/>
            </a:pPr>
            <a:r>
              <a:rPr lang="zh-CN" altLang="zh-CN" sz="280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路透社</a:t>
            </a:r>
            <a:r>
              <a:rPr lang="zh-CN" altLang="zh-CN" sz="2800" smtClean="0">
                <a:latin typeface="微软雅黑" panose="020b0503020204020204" pitchFamily="34" charset="-122"/>
                <a:ea typeface="微软雅黑" panose="020b0503020204020204" pitchFamily="34" charset="-122"/>
              </a:rPr>
              <a:t>，英国最大的通讯社，西方四大通讯社（美联社、合众社、路透社、法新社）之一。总社设在伦敦。路透社提供各</a:t>
            </a:r>
            <a:r>
              <a:rPr lang="zh-CN" altLang="en-US" sz="2800" smtClean="0">
                <a:latin typeface="微软雅黑" panose="020b0503020204020204" pitchFamily="34" charset="-122"/>
                <a:ea typeface="微软雅黑" panose="020b0503020204020204" pitchFamily="34" charset="-122"/>
              </a:rPr>
              <a:t>类</a:t>
            </a:r>
            <a:r>
              <a:rPr lang="zh-CN" altLang="zh-CN" sz="2800" smtClean="0">
                <a:latin typeface="微软雅黑" panose="020b0503020204020204" pitchFamily="34" charset="-122"/>
                <a:ea typeface="微软雅黑" panose="020b0503020204020204" pitchFamily="34" charset="-122"/>
              </a:rPr>
              <a:t>新闻和金融数据，并以迅速、准确</a:t>
            </a:r>
            <a:r>
              <a:rPr lang="zh-CN" altLang="en-US" sz="2800" smtClean="0">
                <a:latin typeface="微软雅黑" panose="020b0503020204020204" pitchFamily="34" charset="-122"/>
                <a:ea typeface="微软雅黑" panose="020b0503020204020204" pitchFamily="34" charset="-122"/>
              </a:rPr>
              <a:t>的特点</a:t>
            </a:r>
            <a:r>
              <a:rPr lang="zh-CN" altLang="zh-CN" sz="2800" smtClean="0">
                <a:latin typeface="微软雅黑" panose="020b0503020204020204" pitchFamily="34" charset="-122"/>
                <a:ea typeface="微软雅黑" panose="020b0503020204020204" pitchFamily="34" charset="-122"/>
              </a:rPr>
              <a:t>享誉国际。</a:t>
            </a:r>
            <a:endParaRPr lang="zh-CN" altLang="zh-CN" sz="2800" smtClean="0">
              <a:latin typeface="微软雅黑" panose="020b0503020204020204" pitchFamily="34" charset="-122"/>
              <a:ea typeface="微软雅黑" panose="020b0503020204020204" pitchFamily="34" charset="-122"/>
            </a:endParaRPr>
          </a:p>
          <a:p>
            <a:pPr marL="0" indent="612140">
              <a:lnSpc>
                <a:spcPct val="150000"/>
              </a:lnSpc>
              <a:spcBef>
                <a:spcPct val="0"/>
              </a:spcBef>
              <a:buNone/>
            </a:pPr>
            <a:endParaRPr lang="zh-CN" altLang="en-US" sz="2800">
              <a:latin typeface="微软雅黑" panose="020b0503020204020204" pitchFamily="34" charset="-122"/>
              <a:ea typeface="微软雅黑" panose="020b0503020204020204" pitchFamily="34" charset="-122"/>
            </a:endParaRPr>
          </a:p>
        </p:txBody>
      </p:sp>
      <p:sp>
        <p:nvSpPr>
          <p:cNvPr id="6"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相关知识</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4)">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075196"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学习目标</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251520" y="2132856"/>
            <a:ext cx="8640960" cy="3631763"/>
          </a:xfrm>
          <a:prstGeom prst="rect">
            <a:avLst/>
          </a:prstGeom>
        </p:spPr>
        <p:txBody>
          <a:bodyPr wrap="square">
            <a:spAutoFit/>
          </a:bodyPr>
          <a:lstStyle/>
          <a:p>
            <a:pPr>
              <a:lnSpc>
                <a:spcPct val="150000"/>
              </a:lnSpc>
              <a:spcBef>
                <a:spcPts val="1200"/>
              </a:spcBef>
            </a:pPr>
            <a:r>
              <a:rPr lang="en-US" altLang="zh-CN" sz="2800" smtClean="0">
                <a:latin typeface="微软雅黑" panose="020b0503020204020204" pitchFamily="34" charset="-122"/>
                <a:ea typeface="微软雅黑" panose="020b0503020204020204" pitchFamily="34" charset="-122"/>
              </a:rPr>
              <a:t>1.</a:t>
            </a:r>
            <a:r>
              <a:rPr lang="zh-CN" altLang="zh-CN" sz="2800" smtClean="0">
                <a:latin typeface="微软雅黑" panose="020b0503020204020204" pitchFamily="34" charset="-122"/>
                <a:ea typeface="微软雅黑" panose="020b0503020204020204" pitchFamily="34" charset="-122"/>
              </a:rPr>
              <a:t>了解这则消息的主要内容，识记文中的重点字词。</a:t>
            </a:r>
            <a:endParaRPr lang="en-US" altLang="zh-CN" sz="2800" smtClean="0">
              <a:latin typeface="微软雅黑" panose="020b0503020204020204" pitchFamily="34" charset="-122"/>
              <a:ea typeface="微软雅黑" panose="020b0503020204020204" pitchFamily="34" charset="-122"/>
            </a:endParaRPr>
          </a:p>
          <a:p>
            <a:pPr>
              <a:lnSpc>
                <a:spcPct val="150000"/>
              </a:lnSpc>
              <a:spcBef>
                <a:spcPts val="1200"/>
              </a:spcBef>
            </a:pPr>
            <a:r>
              <a:rPr lang="en-US" altLang="zh-CN" sz="2800" smtClean="0">
                <a:latin typeface="微软雅黑" panose="020b0503020204020204" pitchFamily="34" charset="-122"/>
                <a:ea typeface="微软雅黑" panose="020b0503020204020204" pitchFamily="34" charset="-122"/>
              </a:rPr>
              <a:t>2.</a:t>
            </a:r>
            <a:r>
              <a:rPr lang="zh-CN" altLang="en-US" sz="2800">
                <a:latin typeface="微软雅黑" panose="020b0503020204020204" pitchFamily="34" charset="-122"/>
                <a:ea typeface="微软雅黑" panose="020b0503020204020204" pitchFamily="34" charset="-122"/>
              </a:rPr>
              <a:t>明确本则消息的要素和结构层次，领会消息客观、准确、简练、平实的语言特点</a:t>
            </a:r>
            <a:r>
              <a:rPr lang="zh-CN" altLang="en-US" sz="2800" smtClean="0">
                <a:latin typeface="微软雅黑" panose="020b0503020204020204" pitchFamily="34" charset="-122"/>
                <a:ea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endParaRPr>
          </a:p>
          <a:p>
            <a:pPr>
              <a:lnSpc>
                <a:spcPct val="150000"/>
              </a:lnSpc>
              <a:spcBef>
                <a:spcPts val="1200"/>
              </a:spcBef>
            </a:pPr>
            <a:r>
              <a:rPr lang="en-US" altLang="zh-CN" sz="2800" smtClean="0">
                <a:latin typeface="微软雅黑" panose="020b0503020204020204" pitchFamily="34" charset="-122"/>
                <a:ea typeface="微软雅黑" panose="020b0503020204020204" pitchFamily="34" charset="-122"/>
              </a:rPr>
              <a:t>3.</a:t>
            </a:r>
            <a:r>
              <a:rPr lang="zh-CN" altLang="en-US" sz="2800">
                <a:latin typeface="微软雅黑" panose="020b0503020204020204" pitchFamily="34" charset="-122"/>
                <a:ea typeface="微软雅黑" panose="020b0503020204020204" pitchFamily="34" charset="-122"/>
              </a:rPr>
              <a:t>体会诺贝尔奖的重大意义，尤其是在促进科学发展方面的巨大作用，培养科学精神</a:t>
            </a:r>
            <a:r>
              <a:rPr lang="zh-CN" altLang="zh-CN" sz="2800" smtClean="0">
                <a:latin typeface="微软雅黑" panose="020b0503020204020204" pitchFamily="34" charset="-122"/>
                <a:ea typeface="微软雅黑" panose="020b0503020204020204" pitchFamily="34" charset="-122"/>
              </a:rPr>
              <a:t>。</a:t>
            </a:r>
            <a:endParaRPr lang="zh-CN" altLang="zh-CN"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15616" y="2492896"/>
            <a:ext cx="7200800" cy="2308324"/>
          </a:xfrm>
          <a:prstGeom prst="rect">
            <a:avLst/>
          </a:prstGeom>
        </p:spPr>
        <p:txBody>
          <a:bodyPr wrap="square">
            <a:spAutoFit/>
          </a:bodyPr>
          <a:lstStyle/>
          <a:p>
            <a:r>
              <a:rPr lang="zh-CN" altLang="en-US" sz="3600">
                <a:solidFill>
                  <a:srgbClr val="FF0000"/>
                </a:solidFill>
              </a:rPr>
              <a:t>颁</a:t>
            </a:r>
            <a:r>
              <a:rPr lang="zh-CN" altLang="en-US" sz="3600"/>
              <a:t>发（</a:t>
            </a:r>
            <a:r>
              <a:rPr lang="en-US" altLang="zh-CN" sz="3600" err="1"/>
              <a:t>bān</a:t>
            </a:r>
            <a:r>
              <a:rPr lang="zh-CN" altLang="en-US" sz="3600" smtClean="0"/>
              <a:t>）         </a:t>
            </a:r>
            <a:r>
              <a:rPr lang="zh-CN" altLang="en-US" sz="3600" smtClean="0">
                <a:solidFill>
                  <a:srgbClr val="FF0000"/>
                </a:solidFill>
              </a:rPr>
              <a:t>仲</a:t>
            </a:r>
            <a:r>
              <a:rPr lang="zh-CN" altLang="en-US" sz="3600" smtClean="0"/>
              <a:t>裁</a:t>
            </a:r>
            <a:r>
              <a:rPr lang="zh-CN" altLang="en-US" sz="3600"/>
              <a:t>（</a:t>
            </a:r>
            <a:r>
              <a:rPr lang="en-US" altLang="zh-CN" sz="3600" err="1"/>
              <a:t>zhòng</a:t>
            </a:r>
            <a:r>
              <a:rPr lang="zh-CN" altLang="en-US" sz="3600"/>
              <a:t>）  </a:t>
            </a:r>
            <a:endParaRPr lang="zh-CN" altLang="en-US" sz="3600"/>
          </a:p>
          <a:p>
            <a:r>
              <a:rPr lang="zh-CN" altLang="en-US" sz="3600"/>
              <a:t>遗</a:t>
            </a:r>
            <a:r>
              <a:rPr lang="zh-CN" altLang="en-US" sz="3600">
                <a:solidFill>
                  <a:srgbClr val="FF0000"/>
                </a:solidFill>
              </a:rPr>
              <a:t>嘱</a:t>
            </a:r>
            <a:r>
              <a:rPr lang="zh-CN" altLang="en-US" sz="3600"/>
              <a:t>（</a:t>
            </a:r>
            <a:r>
              <a:rPr lang="en-US" altLang="zh-CN" sz="3600" err="1"/>
              <a:t>zhǔ</a:t>
            </a:r>
            <a:r>
              <a:rPr lang="zh-CN" altLang="en-US" sz="3600" smtClean="0"/>
              <a:t>）          巨</a:t>
            </a:r>
            <a:r>
              <a:rPr lang="zh-CN" altLang="en-US" sz="3600" smtClean="0">
                <a:solidFill>
                  <a:srgbClr val="FF0000"/>
                </a:solidFill>
              </a:rPr>
              <a:t>额</a:t>
            </a:r>
            <a:r>
              <a:rPr lang="zh-CN" altLang="en-US" sz="3600"/>
              <a:t>（</a:t>
            </a:r>
            <a:r>
              <a:rPr lang="en-US" altLang="zh-CN" sz="3600"/>
              <a:t>é</a:t>
            </a:r>
            <a:r>
              <a:rPr lang="zh-CN" altLang="en-US" sz="3600"/>
              <a:t>）</a:t>
            </a:r>
            <a:endParaRPr lang="zh-CN" altLang="en-US" sz="3600"/>
          </a:p>
          <a:p>
            <a:r>
              <a:rPr lang="zh-CN" altLang="en-US" sz="3600">
                <a:solidFill>
                  <a:srgbClr val="FF0000"/>
                </a:solidFill>
              </a:rPr>
              <a:t>挪</a:t>
            </a:r>
            <a:r>
              <a:rPr lang="zh-CN" altLang="en-US" sz="3600"/>
              <a:t>威（</a:t>
            </a:r>
            <a:r>
              <a:rPr lang="en-US" altLang="zh-CN" sz="3600" err="1"/>
              <a:t>nuó</a:t>
            </a:r>
            <a:r>
              <a:rPr lang="zh-CN" altLang="en-US" sz="3600" smtClean="0"/>
              <a:t>）          </a:t>
            </a:r>
            <a:r>
              <a:rPr lang="zh-CN" altLang="en-US" sz="3600" smtClean="0">
                <a:solidFill>
                  <a:srgbClr val="FF0000"/>
                </a:solidFill>
              </a:rPr>
              <a:t>渗</a:t>
            </a:r>
            <a:r>
              <a:rPr lang="zh-CN" altLang="en-US" sz="3600" smtClean="0"/>
              <a:t>透</a:t>
            </a:r>
            <a:r>
              <a:rPr lang="zh-CN" altLang="en-US" sz="3600"/>
              <a:t>（</a:t>
            </a:r>
            <a:r>
              <a:rPr lang="en-US" altLang="zh-CN" sz="3600" err="1"/>
              <a:t>shèn</a:t>
            </a:r>
            <a:r>
              <a:rPr lang="zh-CN" altLang="en-US" sz="3600"/>
              <a:t>）</a:t>
            </a:r>
            <a:endParaRPr lang="zh-CN" altLang="en-US" sz="3600"/>
          </a:p>
          <a:p>
            <a:r>
              <a:rPr lang="zh-CN" altLang="en-US" sz="3600">
                <a:solidFill>
                  <a:srgbClr val="FF0000"/>
                </a:solidFill>
              </a:rPr>
              <a:t>逝</a:t>
            </a:r>
            <a:r>
              <a:rPr lang="zh-CN" altLang="en-US" sz="3600"/>
              <a:t>世（</a:t>
            </a:r>
            <a:r>
              <a:rPr lang="en-US" altLang="zh-CN" sz="3600" err="1"/>
              <a:t>shì</a:t>
            </a:r>
            <a:r>
              <a:rPr lang="zh-CN" altLang="en-US" sz="3600"/>
              <a:t>）    </a:t>
            </a:r>
            <a:r>
              <a:rPr lang="zh-CN" altLang="en-US" sz="3600" smtClean="0"/>
              <a:t>        </a:t>
            </a:r>
            <a:r>
              <a:rPr lang="zh-CN" altLang="en-US" sz="3600" smtClean="0">
                <a:solidFill>
                  <a:srgbClr val="FF0000"/>
                </a:solidFill>
              </a:rPr>
              <a:t>颇</a:t>
            </a:r>
            <a:r>
              <a:rPr lang="zh-CN" altLang="en-US" sz="3600" smtClean="0"/>
              <a:t>有</a:t>
            </a:r>
            <a:r>
              <a:rPr lang="zh-CN" altLang="en-US" sz="3600"/>
              <a:t>（</a:t>
            </a:r>
            <a:r>
              <a:rPr lang="en-US" altLang="zh-CN" sz="3600" err="1"/>
              <a:t>pō</a:t>
            </a:r>
            <a:r>
              <a:rPr lang="zh-CN" altLang="en-US" sz="3600"/>
              <a:t>）</a:t>
            </a:r>
            <a:endParaRPr lang="zh-CN" altLang="en-US" sz="3600"/>
          </a:p>
        </p:txBody>
      </p:sp>
      <p:sp>
        <p:nvSpPr>
          <p:cNvPr id="3" name="圆角矩形 2"/>
          <p:cNvSpPr/>
          <p:nvPr/>
        </p:nvSpPr>
        <p:spPr>
          <a:xfrm>
            <a:off x="3203848" y="990560"/>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6"/>
          <p:cNvSpPr txBox="1">
            <a:spLocks noChangeArrowheads="1"/>
          </p:cNvSpPr>
          <p:nvPr/>
        </p:nvSpPr>
        <p:spPr bwMode="auto">
          <a:xfrm>
            <a:off x="3325317" y="1084069"/>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重点字注音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203848" y="990560"/>
            <a:ext cx="2365994"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6"/>
          <p:cNvSpPr txBox="1">
            <a:spLocks noChangeArrowheads="1"/>
          </p:cNvSpPr>
          <p:nvPr/>
        </p:nvSpPr>
        <p:spPr bwMode="auto">
          <a:xfrm>
            <a:off x="3325317" y="1084069"/>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重点字辨音</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4" name="矩形 3"/>
          <p:cNvSpPr/>
          <p:nvPr/>
        </p:nvSpPr>
        <p:spPr>
          <a:xfrm>
            <a:off x="1475324" y="2459504"/>
            <a:ext cx="6511589" cy="2862322"/>
          </a:xfrm>
          <a:prstGeom prst="rect">
            <a:avLst/>
          </a:prstGeom>
        </p:spPr>
        <p:txBody>
          <a:bodyPr wrap="square">
            <a:spAutoFit/>
          </a:bodyPr>
          <a:lstStyle/>
          <a:p>
            <a:r>
              <a:rPr lang="zh-CN" altLang="en-US" sz="3600" smtClean="0"/>
              <a:t>    （</a:t>
            </a:r>
            <a:r>
              <a:rPr lang="zh-CN" altLang="en-US" sz="3600"/>
              <a:t>ｃｈｕ</a:t>
            </a:r>
            <a:r>
              <a:rPr lang="en-US" altLang="zh-CN" sz="3600"/>
              <a:t>à</a:t>
            </a:r>
            <a:r>
              <a:rPr lang="zh-CN" altLang="en-US" sz="3600"/>
              <a:t>ｎ</a:t>
            </a:r>
            <a:r>
              <a:rPr lang="en-US" altLang="zh-CN" sz="3600"/>
              <a:t>ɡ</a:t>
            </a:r>
            <a:r>
              <a:rPr lang="zh-CN" altLang="en-US" sz="3600"/>
              <a:t>）创作</a:t>
            </a:r>
            <a:endParaRPr lang="zh-CN" altLang="en-US" sz="3600"/>
          </a:p>
          <a:p>
            <a:r>
              <a:rPr lang="zh-CN" altLang="en-US" sz="3600" smtClean="0"/>
              <a:t>    （</a:t>
            </a:r>
            <a:r>
              <a:rPr lang="zh-CN" altLang="en-US" sz="3600"/>
              <a:t>ｃｈｕ</a:t>
            </a:r>
            <a:r>
              <a:rPr lang="en-US" altLang="zh-CN" sz="3600"/>
              <a:t>ā</a:t>
            </a:r>
            <a:r>
              <a:rPr lang="zh-CN" altLang="en-US" sz="3600"/>
              <a:t>ｎ</a:t>
            </a:r>
            <a:r>
              <a:rPr lang="en-US" altLang="zh-CN" sz="3600"/>
              <a:t>ɡ</a:t>
            </a:r>
            <a:r>
              <a:rPr lang="zh-CN" altLang="en-US" sz="3600"/>
              <a:t>）</a:t>
            </a:r>
            <a:r>
              <a:rPr lang="zh-CN" altLang="en-US" sz="3600" smtClean="0"/>
              <a:t>创伤</a:t>
            </a:r>
            <a:endParaRPr lang="en-US" altLang="zh-CN" sz="3600" smtClean="0"/>
          </a:p>
          <a:p>
            <a:r>
              <a:rPr lang="zh-CN" altLang="en-US" sz="3600"/>
              <a:t> </a:t>
            </a:r>
            <a:r>
              <a:rPr lang="zh-CN" altLang="en-US" sz="3600" smtClean="0"/>
              <a:t>   </a:t>
            </a:r>
            <a:endParaRPr lang="en-US" altLang="zh-CN" sz="3600" smtClean="0"/>
          </a:p>
          <a:p>
            <a:r>
              <a:rPr lang="en-US" altLang="zh-CN" sz="3600"/>
              <a:t> </a:t>
            </a:r>
            <a:r>
              <a:rPr lang="en-US" altLang="zh-CN" sz="3600" smtClean="0"/>
              <a:t>   </a:t>
            </a:r>
            <a:r>
              <a:rPr lang="zh-CN" altLang="en-US" sz="3600" smtClean="0"/>
              <a:t>（</a:t>
            </a:r>
            <a:r>
              <a:rPr lang="en-US" altLang="zh-CN" sz="3600" err="1"/>
              <a:t>yí</a:t>
            </a:r>
            <a:r>
              <a:rPr lang="zh-CN" altLang="en-US" sz="3600"/>
              <a:t>）遗嘱</a:t>
            </a:r>
            <a:endParaRPr lang="zh-CN" altLang="en-US" sz="3600"/>
          </a:p>
          <a:p>
            <a:r>
              <a:rPr lang="zh-CN" altLang="en-US" sz="3600" smtClean="0"/>
              <a:t>    （</a:t>
            </a:r>
            <a:r>
              <a:rPr lang="en-US" altLang="zh-CN" sz="3600" err="1"/>
              <a:t>wèi</a:t>
            </a:r>
            <a:r>
              <a:rPr lang="zh-CN" altLang="en-US" sz="3600"/>
              <a:t>）遗之千金</a:t>
            </a:r>
            <a:endParaRPr lang="zh-CN" altLang="en-US" sz="3600"/>
          </a:p>
        </p:txBody>
      </p:sp>
      <p:sp>
        <p:nvSpPr>
          <p:cNvPr id="5" name="矩形 4"/>
          <p:cNvSpPr/>
          <p:nvPr/>
        </p:nvSpPr>
        <p:spPr>
          <a:xfrm>
            <a:off x="1267575" y="2850902"/>
            <a:ext cx="646331" cy="646331"/>
          </a:xfrm>
          <a:prstGeom prst="rect">
            <a:avLst/>
          </a:prstGeom>
        </p:spPr>
        <p:txBody>
          <a:bodyPr wrap="none">
            <a:spAutoFit/>
          </a:bodyPr>
          <a:lstStyle/>
          <a:p>
            <a:r>
              <a:rPr lang="zh-CN" altLang="en-US" sz="3600">
                <a:solidFill>
                  <a:srgbClr val="FF0000"/>
                </a:solidFill>
              </a:rPr>
              <a:t>创</a:t>
            </a:r>
            <a:endParaRPr lang="zh-CN" altLang="en-US" sz="5400">
              <a:solidFill>
                <a:srgbClr val="FF0000"/>
              </a:solidFill>
            </a:endParaRPr>
          </a:p>
        </p:txBody>
      </p:sp>
      <p:sp>
        <p:nvSpPr>
          <p:cNvPr id="6" name="矩形 5"/>
          <p:cNvSpPr/>
          <p:nvPr/>
        </p:nvSpPr>
        <p:spPr>
          <a:xfrm>
            <a:off x="1267575" y="4507086"/>
            <a:ext cx="646331" cy="646331"/>
          </a:xfrm>
          <a:prstGeom prst="rect">
            <a:avLst/>
          </a:prstGeom>
        </p:spPr>
        <p:txBody>
          <a:bodyPr wrap="none">
            <a:spAutoFit/>
          </a:bodyPr>
          <a:lstStyle/>
          <a:p>
            <a:r>
              <a:rPr lang="zh-CN" altLang="en-US" sz="3600">
                <a:solidFill>
                  <a:srgbClr val="FF0000"/>
                </a:solidFill>
              </a:rPr>
              <a:t>遗</a:t>
            </a:r>
            <a:endParaRPr lang="zh-CN" altLang="en-US" sz="3600">
              <a:solidFill>
                <a:srgbClr val="FF0000"/>
              </a:solidFill>
            </a:endParaRPr>
          </a:p>
        </p:txBody>
      </p:sp>
      <p:sp>
        <p:nvSpPr>
          <p:cNvPr id="7" name="左大括号 6"/>
          <p:cNvSpPr/>
          <p:nvPr/>
        </p:nvSpPr>
        <p:spPr>
          <a:xfrm>
            <a:off x="1956130" y="2459504"/>
            <a:ext cx="216024" cy="1152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左大括号 7"/>
          <p:cNvSpPr/>
          <p:nvPr/>
        </p:nvSpPr>
        <p:spPr>
          <a:xfrm>
            <a:off x="1913906" y="4155515"/>
            <a:ext cx="216024" cy="1152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圆角矩形 2"/>
          <p:cNvSpPr/>
          <p:nvPr/>
        </p:nvSpPr>
        <p:spPr>
          <a:xfrm>
            <a:off x="3203848" y="990560"/>
            <a:ext cx="2160240" cy="772275"/>
          </a:xfrm>
          <a:prstGeom prst="roundRect">
            <a:avLst/>
          </a:prstGeom>
          <a:solidFill>
            <a:schemeClr val="accent5">
              <a:lumMod val="20000"/>
              <a:lumOff val="80000"/>
            </a:schemeClr>
          </a:solidFill>
          <a:ln>
            <a:noFill/>
          </a:ln>
          <a:effectLst>
            <a:glow rad="101600">
              <a:schemeClr val="accent5">
                <a:satMod val="175000"/>
                <a:alpha val="40000"/>
              </a:schemeClr>
            </a:glo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6"/>
          <p:cNvSpPr txBox="1">
            <a:spLocks noChangeArrowheads="1"/>
          </p:cNvSpPr>
          <p:nvPr/>
        </p:nvSpPr>
        <p:spPr bwMode="auto">
          <a:xfrm>
            <a:off x="3325317" y="1084069"/>
            <a:ext cx="18325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smtClean="0">
                <a:solidFill>
                  <a:srgbClr val="3366FF"/>
                </a:solidFill>
                <a:latin typeface="Franklin Gothic Medium" panose="020b0603020102020204" pitchFamily="34" charset="0"/>
                <a:ea typeface="黑体" panose="02010609060101010101" pitchFamily="49" charset="-122"/>
              </a:rPr>
              <a:t>走进课文</a:t>
            </a:r>
            <a:endParaRPr lang="zh-CN" altLang="en-US" sz="3200" b="1">
              <a:solidFill>
                <a:srgbClr val="3366FF"/>
              </a:solidFill>
              <a:latin typeface="Franklin Gothic Medium" panose="020b0603020102020204" pitchFamily="34" charset="0"/>
              <a:ea typeface="黑体" panose="02010609060101010101" pitchFamily="49" charset="-122"/>
            </a:endParaRPr>
          </a:p>
        </p:txBody>
      </p:sp>
      <p:sp>
        <p:nvSpPr>
          <p:cNvPr id="5" name="矩形 4"/>
          <p:cNvSpPr/>
          <p:nvPr/>
        </p:nvSpPr>
        <p:spPr>
          <a:xfrm>
            <a:off x="251520" y="2473000"/>
            <a:ext cx="8640959" cy="3970318"/>
          </a:xfrm>
          <a:prstGeom prst="rect">
            <a:avLst/>
          </a:prstGeom>
        </p:spPr>
        <p:txBody>
          <a:bodyPr wrap="square">
            <a:spAutoFit/>
          </a:bodyPr>
          <a:lstStyle/>
          <a:p>
            <a:pPr>
              <a:lnSpc>
                <a:spcPct val="150000"/>
              </a:lnSpc>
            </a:pPr>
            <a:r>
              <a:rPr lang="zh-CN" altLang="en-US" sz="2400" b="1">
                <a:latin typeface="宋体" panose="02010600030101010101" pitchFamily="2" charset="-122"/>
                <a:ea typeface="宋体" panose="02010600030101010101" pitchFamily="2" charset="-122"/>
              </a:rPr>
              <a:t>第一部分（第</a:t>
            </a:r>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段</a:t>
            </a:r>
            <a:r>
              <a:rPr lang="zh-CN" altLang="en-US" sz="2400" b="1" smtClean="0">
                <a:latin typeface="宋体" panose="02010600030101010101" pitchFamily="2" charset="-122"/>
                <a:ea typeface="宋体" panose="02010600030101010101" pitchFamily="2" charset="-122"/>
              </a:rPr>
              <a:t>）：</a:t>
            </a:r>
            <a:r>
              <a:rPr lang="zh-CN" altLang="en-US" sz="2400" b="1" smtClean="0">
                <a:solidFill>
                  <a:srgbClr val="FF0000"/>
                </a:solidFill>
                <a:latin typeface="宋体" panose="02010600030101010101" pitchFamily="2" charset="-122"/>
                <a:ea typeface="宋体" panose="02010600030101010101" pitchFamily="2" charset="-122"/>
              </a:rPr>
              <a:t>消息</a:t>
            </a:r>
            <a:r>
              <a:rPr lang="zh-CN" altLang="en-US" sz="2400" b="1">
                <a:solidFill>
                  <a:srgbClr val="FF0000"/>
                </a:solidFill>
                <a:latin typeface="宋体" panose="02010600030101010101" pitchFamily="2" charset="-122"/>
                <a:ea typeface="宋体" panose="02010600030101010101" pitchFamily="2" charset="-122"/>
              </a:rPr>
              <a:t>的导语部分</a:t>
            </a:r>
            <a:r>
              <a:rPr lang="zh-CN" altLang="en-US" sz="2400" b="1">
                <a:latin typeface="宋体" panose="02010600030101010101" pitchFamily="2" charset="-122"/>
                <a:ea typeface="宋体" panose="02010600030101010101" pitchFamily="2" charset="-122"/>
              </a:rPr>
              <a:t>。概述了消息的主要内容，交代了颁奖人和颁奖单位，并点明诺贝尔奖获得者应具备的条件</a:t>
            </a:r>
            <a:r>
              <a:rPr lang="zh-CN" altLang="en-US" sz="2400" b="1" smtClean="0">
                <a:latin typeface="宋体" panose="02010600030101010101" pitchFamily="2" charset="-122"/>
                <a:ea typeface="宋体" panose="02010600030101010101" pitchFamily="2" charset="-122"/>
              </a:rPr>
              <a:t>。</a:t>
            </a:r>
            <a:endParaRPr lang="en-US" altLang="zh-CN" sz="2400" b="1" smtClean="0">
              <a:latin typeface="宋体" panose="02010600030101010101" pitchFamily="2" charset="-122"/>
              <a:ea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rPr>
              <a:t>第二部分（第</a:t>
            </a:r>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rPr>
              <a:t>段），</a:t>
            </a:r>
            <a:r>
              <a:rPr lang="zh-CN" altLang="en-US" sz="2400" b="1">
                <a:solidFill>
                  <a:srgbClr val="FF0000"/>
                </a:solidFill>
                <a:latin typeface="宋体" panose="02010600030101010101" pitchFamily="2" charset="-122"/>
                <a:ea typeface="宋体" panose="02010600030101010101" pitchFamily="2" charset="-122"/>
              </a:rPr>
              <a:t>消息的主体部分</a:t>
            </a:r>
            <a:r>
              <a:rPr lang="zh-CN" altLang="en-US" sz="2400" b="1">
                <a:latin typeface="宋体" panose="02010600030101010101" pitchFamily="2" charset="-122"/>
                <a:ea typeface="宋体" panose="02010600030101010101" pitchFamily="2" charset="-122"/>
              </a:rPr>
              <a:t>。具体介绍了首届诺贝尔奖获得者的情况和诺贝尔奖颁发的机构、时间、地点</a:t>
            </a:r>
            <a:r>
              <a:rPr lang="zh-CN" altLang="en-US" sz="2400" b="1" smtClean="0">
                <a:latin typeface="宋体" panose="02010600030101010101" pitchFamily="2" charset="-122"/>
                <a:ea typeface="宋体" panose="02010600030101010101" pitchFamily="2" charset="-122"/>
              </a:rPr>
              <a:t>。</a:t>
            </a:r>
            <a:endParaRPr lang="en-US" altLang="zh-CN" sz="2400" b="1" smtClean="0">
              <a:latin typeface="宋体" panose="02010600030101010101" pitchFamily="2" charset="-122"/>
              <a:ea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rPr>
              <a:t>第三部分（第</a:t>
            </a:r>
            <a:r>
              <a:rPr lang="en-US" altLang="zh-CN" sz="2400" b="1">
                <a:latin typeface="宋体" panose="02010600030101010101" pitchFamily="2" charset="-122"/>
                <a:ea typeface="宋体" panose="02010600030101010101" pitchFamily="2" charset="-122"/>
              </a:rPr>
              <a:t>4</a:t>
            </a:r>
            <a:r>
              <a:rPr lang="zh-CN" altLang="en-US" sz="2400" b="1">
                <a:latin typeface="宋体" panose="02010600030101010101" pitchFamily="2" charset="-122"/>
                <a:ea typeface="宋体" panose="02010600030101010101" pitchFamily="2" charset="-122"/>
              </a:rPr>
              <a:t>段），</a:t>
            </a:r>
            <a:r>
              <a:rPr lang="zh-CN" altLang="en-US" sz="2400" b="1">
                <a:solidFill>
                  <a:srgbClr val="FF0000"/>
                </a:solidFill>
                <a:latin typeface="宋体" panose="02010600030101010101" pitchFamily="2" charset="-122"/>
                <a:ea typeface="宋体" panose="02010600030101010101" pitchFamily="2" charset="-122"/>
              </a:rPr>
              <a:t>消息的背景部分</a:t>
            </a:r>
            <a:r>
              <a:rPr lang="zh-CN" altLang="en-US" sz="2400" b="1">
                <a:latin typeface="宋体" panose="02010600030101010101" pitchFamily="2" charset="-122"/>
                <a:ea typeface="宋体" panose="02010600030101010101" pitchFamily="2" charset="-122"/>
              </a:rPr>
              <a:t>。介绍诺贝尔奖金的来源，补充说明资金管理权和诺贝尔奖评议权的分离</a:t>
            </a:r>
            <a:r>
              <a:rPr lang="zh-CN" altLang="en-US" sz="2400" b="1" smtClean="0">
                <a:latin typeface="宋体" panose="02010600030101010101" pitchFamily="2" charset="-122"/>
                <a:ea typeface="宋体" panose="02010600030101010101" pitchFamily="2" charset="-122"/>
              </a:rPr>
              <a:t>。</a:t>
            </a:r>
            <a:endParaRPr lang="zh-CN" altLang="en-US" sz="2400" b="1">
              <a:latin typeface="宋体" panose="02010600030101010101" pitchFamily="2" charset="-122"/>
              <a:ea typeface="宋体" panose="02010600030101010101" pitchFamily="2" charset="-122"/>
            </a:endParaRPr>
          </a:p>
        </p:txBody>
      </p:sp>
      <p:sp>
        <p:nvSpPr>
          <p:cNvPr id="7" name="文本框 5"/>
          <p:cNvSpPr txBox="1">
            <a:spLocks noChangeArrowheads="1"/>
          </p:cNvSpPr>
          <p:nvPr/>
        </p:nvSpPr>
        <p:spPr bwMode="auto">
          <a:xfrm>
            <a:off x="480139" y="1988840"/>
            <a:ext cx="5027965" cy="500137"/>
          </a:xfrm>
          <a:prstGeom prst="rect">
            <a:avLst/>
          </a:prstGeom>
          <a:noFill/>
          <a:ln w="9525">
            <a:noFill/>
            <a:miter lim="800000"/>
          </a:ln>
        </p:spPr>
        <p:txBody>
          <a:bodyPr wrap="square" lIns="68580" tIns="34290" rIns="68580" bIns="34290">
            <a:spAutoFit/>
          </a:bodyPr>
          <a:lstStyle/>
          <a:p>
            <a:pPr marL="342900" indent="-342900" eaLnBrk="1" hangingPunct="1">
              <a:spcBef>
                <a:spcPts val="1800"/>
              </a:spcBef>
              <a:buFont typeface="Arial" panose="020b0604020202020204" pitchFamily="34" charset="0"/>
              <a:buChar char="•"/>
            </a:pPr>
            <a:r>
              <a:rPr lang="zh-CN" altLang="en-US" sz="2800" b="1">
                <a:latin typeface="黑体" panose="02010609060101010101" pitchFamily="49" charset="-122"/>
                <a:ea typeface="黑体" panose="02010609060101010101" pitchFamily="49" charset="-122"/>
              </a:rPr>
              <a:t>阅读课文，理清课文</a:t>
            </a:r>
            <a:r>
              <a:rPr lang="zh-CN" altLang="en-US" sz="2800" b="1" smtClean="0">
                <a:latin typeface="黑体" panose="02010609060101010101" pitchFamily="49" charset="-122"/>
                <a:ea typeface="黑体" panose="02010609060101010101" pitchFamily="49" charset="-122"/>
              </a:rPr>
              <a:t>结构。</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94</Paragraphs>
  <Slides>25</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Calibri</vt:lpstr>
      <vt:lpstr>Times New Roman</vt:lpstr>
      <vt:lpstr>微软雅黑</vt:lpstr>
      <vt:lpstr>宋体</vt:lpstr>
      <vt:lpstr>Franklin Gothic Medium</vt:lpstr>
      <vt:lpstr>黑体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1.本文最后特别说明资金管理权和诺贝尔奖评议权的分离，有何用意？</vt:lpstr>
      <vt:lpstr>2.课文主体部分哪些内容详写?哪些内容略写?为什么这样安排？</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2021-01-08T17:55:12.808</cp:lastPrinted>
  <dcterms:created xsi:type="dcterms:W3CDTF">2021-01-08T17:55:12Z</dcterms:created>
  <dcterms:modified xsi:type="dcterms:W3CDTF">2021-01-08T09:55:20Z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