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57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63" r:id="rId30"/>
    <p:sldId id="287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66"/>
    <a:srgbClr val="00FF00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DACC6-BD2A-4D85-80A1-8B76B7754DA6}" type="datetimeFigureOut">
              <a:rPr lang="zh-CN" altLang="en-US" smtClean="0"/>
              <a:pPr/>
              <a:t>2012/3/11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29AE7-7E0F-4C31-8E28-C42B7F930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5105;&#30340;&#38899;&#20048;\&#29233;&#30340;&#22857;&#29486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105;&#30340;&#38899;&#20048;\&#26149;&#22825;&#22312;&#21738;&#37324;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105;&#30340;&#38899;&#20048;\&#31461;&#24180;-bandari.mp3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105;&#30340;&#38899;&#20048;\&#29233;&#24515;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105;&#30340;&#38899;&#20048;\Kiss%20The%20Rain.mp3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105;&#30340;&#38899;&#20048;\&#35753;&#19990;&#30028;&#20805;&#28385;&#29233;-&#31461;&#22768;&#21512;&#21809;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105;&#30340;&#38899;&#20048;\8zsmdxsj%20&#30495;&#21892;&#32654;&#30340;&#23567;&#19990;&#30028;%20&#20276;&#22863;.mp3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5105;&#30340;&#38899;&#20048;\&#20260;&#24863;&#38899;&#20048;.mp3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428660" y="1428736"/>
            <a:ext cx="89297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003300"/>
                </a:solidFill>
              </a:rPr>
              <a:t>       </a:t>
            </a:r>
          </a:p>
          <a:p>
            <a:r>
              <a:rPr lang="en-US" altLang="zh-CN" sz="5400" b="1" dirty="0" smtClean="0">
                <a:solidFill>
                  <a:srgbClr val="003300"/>
                </a:solidFill>
              </a:rPr>
              <a:t>       </a:t>
            </a:r>
            <a:r>
              <a:rPr lang="zh-CN" altLang="en-US" sz="5400" b="1" dirty="0" smtClean="0">
                <a:solidFill>
                  <a:srgbClr val="FF0066"/>
                </a:solidFill>
              </a:rPr>
              <a:t>心中有他人，同唱爱之歌</a:t>
            </a:r>
            <a:endParaRPr lang="zh-CN" altLang="en-US" sz="5400" b="1" dirty="0">
              <a:solidFill>
                <a:srgbClr val="FF006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433968"/>
            <a:ext cx="66437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rgbClr val="C00000"/>
                </a:solidFill>
                <a:latin typeface="新宋体" pitchFamily="49" charset="-122"/>
                <a:ea typeface="新宋体" pitchFamily="49" charset="-122"/>
              </a:rPr>
              <a:t>————</a:t>
            </a:r>
          </a:p>
        </p:txBody>
      </p:sp>
      <p:pic>
        <p:nvPicPr>
          <p:cNvPr id="11" name="图片 10" descr="he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1602" y="-309207"/>
            <a:ext cx="10930014" cy="745298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28728" y="12858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714356"/>
            <a:ext cx="80010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66CC"/>
                </a:solidFill>
              </a:rPr>
              <a:t>与爱心签约</a:t>
            </a:r>
            <a:r>
              <a:rPr lang="en-US" altLang="zh-CN" sz="3600" b="1" dirty="0" smtClean="0">
                <a:solidFill>
                  <a:srgbClr val="FF66CC"/>
                </a:solidFill>
              </a:rPr>
              <a:t>————</a:t>
            </a:r>
          </a:p>
          <a:p>
            <a:endParaRPr lang="en-US" altLang="zh-CN" sz="3600" b="1" dirty="0" smtClean="0">
              <a:solidFill>
                <a:srgbClr val="FF66CC"/>
              </a:solidFill>
            </a:endParaRPr>
          </a:p>
          <a:p>
            <a:endParaRPr lang="en-US" altLang="zh-CN" sz="3600" b="1" dirty="0">
              <a:solidFill>
                <a:srgbClr val="FF66CC"/>
              </a:solidFill>
            </a:endParaRPr>
          </a:p>
          <a:p>
            <a:endParaRPr lang="en-US" altLang="zh-CN" sz="3600" b="1" dirty="0" smtClean="0">
              <a:solidFill>
                <a:srgbClr val="FF66CC"/>
              </a:solidFill>
            </a:endParaRPr>
          </a:p>
          <a:p>
            <a:endParaRPr lang="en-US" altLang="zh-CN" sz="3600" b="1" dirty="0">
              <a:solidFill>
                <a:srgbClr val="FF66CC"/>
              </a:solidFill>
            </a:endParaRPr>
          </a:p>
          <a:p>
            <a:endParaRPr lang="en-US" altLang="zh-CN" sz="3600" b="1" dirty="0" smtClean="0">
              <a:solidFill>
                <a:srgbClr val="FF66CC"/>
              </a:solidFill>
            </a:endParaRPr>
          </a:p>
          <a:p>
            <a:endParaRPr lang="en-US" altLang="zh-CN" sz="3600" b="1" dirty="0">
              <a:solidFill>
                <a:srgbClr val="FF66CC"/>
              </a:solidFill>
            </a:endParaRPr>
          </a:p>
          <a:p>
            <a:endParaRPr lang="en-US" altLang="zh-CN" sz="3600" b="1" dirty="0" smtClean="0">
              <a:solidFill>
                <a:srgbClr val="FF66CC"/>
              </a:solidFill>
            </a:endParaRPr>
          </a:p>
          <a:p>
            <a:r>
              <a:rPr lang="en-US" altLang="zh-CN" sz="3600" b="1" dirty="0">
                <a:solidFill>
                  <a:srgbClr val="FF66CC"/>
                </a:solidFill>
              </a:rPr>
              <a:t> </a:t>
            </a:r>
            <a:r>
              <a:rPr lang="en-US" altLang="zh-CN" sz="3600" b="1" dirty="0" smtClean="0">
                <a:solidFill>
                  <a:srgbClr val="FF66CC"/>
                </a:solidFill>
              </a:rPr>
              <a:t>              </a:t>
            </a:r>
            <a:r>
              <a:rPr lang="zh-CN" altLang="en-US" sz="3600" b="1" dirty="0" smtClean="0">
                <a:solidFill>
                  <a:srgbClr val="FF66CC"/>
                </a:solidFill>
              </a:rPr>
              <a:t>心中有他人，同唱爱之歌  </a:t>
            </a:r>
            <a:endParaRPr lang="zh-CN" altLang="en-US" sz="3600" b="1" dirty="0">
              <a:solidFill>
                <a:srgbClr val="FF66C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24" y="500042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b="1" dirty="0">
              <a:solidFill>
                <a:srgbClr val="00FF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8932" y="5845750"/>
            <a:ext cx="22621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FF00"/>
                </a:solidFill>
              </a:rPr>
              <a:t>六（三）班主题队会</a:t>
            </a:r>
            <a:endParaRPr lang="zh-CN" altLang="en-US" b="1" dirty="0">
              <a:solidFill>
                <a:srgbClr val="00FF00"/>
              </a:solidFill>
            </a:endParaRPr>
          </a:p>
        </p:txBody>
      </p:sp>
      <p:pic>
        <p:nvPicPr>
          <p:cNvPr id="16" name="爱的奉献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07220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34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61063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2225" y="5083932"/>
            <a:ext cx="916148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</a:rPr>
              <a:t>塞外的春天乍暖还寒。</a:t>
            </a:r>
            <a:r>
              <a:rPr lang="en-US" altLang="zh-CN" sz="2000" b="1" dirty="0">
                <a:solidFill>
                  <a:srgbClr val="C00000"/>
                </a:solidFill>
              </a:rPr>
              <a:t>4</a:t>
            </a:r>
            <a:r>
              <a:rPr lang="zh-CN" altLang="en-US" sz="2000" b="1" dirty="0">
                <a:solidFill>
                  <a:srgbClr val="C00000"/>
                </a:solidFill>
              </a:rPr>
              <a:t>月的一个早晨，天空飘洒着纷纷扬扬的雪花。一个中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年</a:t>
            </a:r>
            <a:endParaRPr lang="en-US" altLang="zh-CN" sz="2000" b="1" dirty="0" smtClean="0">
              <a:solidFill>
                <a:srgbClr val="C00000"/>
              </a:solidFill>
            </a:endParaRPr>
          </a:p>
          <a:p>
            <a:r>
              <a:rPr lang="zh-CN" altLang="en-US" sz="2000" b="1" dirty="0" smtClean="0">
                <a:solidFill>
                  <a:srgbClr val="C00000"/>
                </a:solidFill>
              </a:rPr>
              <a:t>男</a:t>
            </a:r>
            <a:r>
              <a:rPr lang="zh-CN" altLang="en-US" sz="2000" b="1" dirty="0">
                <a:solidFill>
                  <a:srgbClr val="C00000"/>
                </a:solidFill>
              </a:rPr>
              <a:t>子的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菜摊</a:t>
            </a:r>
            <a:r>
              <a:rPr lang="zh-CN" altLang="en-US" sz="2000" b="1" dirty="0">
                <a:solidFill>
                  <a:srgbClr val="C00000"/>
                </a:solidFill>
              </a:rPr>
              <a:t>车上坐着一个小男孩，孩子用给菜保温的被子围着，父亲不时用手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给</a:t>
            </a:r>
            <a:endParaRPr lang="en-US" altLang="zh-CN" sz="2000" b="1" dirty="0" smtClean="0">
              <a:solidFill>
                <a:srgbClr val="C00000"/>
              </a:solidFill>
            </a:endParaRPr>
          </a:p>
          <a:p>
            <a:r>
              <a:rPr lang="zh-CN" altLang="en-US" sz="2000" b="1" dirty="0" smtClean="0">
                <a:solidFill>
                  <a:srgbClr val="C00000"/>
                </a:solidFill>
              </a:rPr>
              <a:t>儿</a:t>
            </a:r>
            <a:r>
              <a:rPr lang="zh-CN" altLang="en-US" sz="2000" b="1" dirty="0">
                <a:solidFill>
                  <a:srgbClr val="C00000"/>
                </a:solidFill>
              </a:rPr>
              <a:t>子掖掖被子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。在</a:t>
            </a:r>
            <a:r>
              <a:rPr lang="zh-CN" altLang="en-US" sz="2000" b="1" dirty="0">
                <a:solidFill>
                  <a:srgbClr val="C00000"/>
                </a:solidFill>
              </a:rPr>
              <a:t>阴暗的背景和漫天飞舞的雪花的衬托下，儿子稚嫩红润的小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脸</a:t>
            </a:r>
            <a:endParaRPr lang="en-US" altLang="zh-CN" sz="2000" b="1" dirty="0" smtClean="0">
              <a:solidFill>
                <a:srgbClr val="C00000"/>
              </a:solidFill>
            </a:endParaRPr>
          </a:p>
          <a:p>
            <a:r>
              <a:rPr lang="zh-CN" altLang="en-US" sz="2000" b="1" dirty="0" smtClean="0">
                <a:solidFill>
                  <a:srgbClr val="C00000"/>
                </a:solidFill>
              </a:rPr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父亲饱经沧桑的脸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形成</a:t>
            </a:r>
            <a:r>
              <a:rPr lang="zh-CN" altLang="en-US" sz="2000" b="1" dirty="0">
                <a:solidFill>
                  <a:srgbClr val="C00000"/>
                </a:solidFill>
              </a:rPr>
              <a:t>对比，父子俩面对生活的艰辛相依为命，特别是父亲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使</a:t>
            </a:r>
            <a:endParaRPr lang="en-US" altLang="zh-CN" sz="2000" b="1" dirty="0" smtClean="0">
              <a:solidFill>
                <a:srgbClr val="C00000"/>
              </a:solidFill>
            </a:endParaRPr>
          </a:p>
          <a:p>
            <a:r>
              <a:rPr lang="zh-CN" altLang="en-US" sz="2000" b="1" dirty="0" smtClean="0">
                <a:solidFill>
                  <a:srgbClr val="C00000"/>
                </a:solidFill>
              </a:rPr>
              <a:t>劲</a:t>
            </a:r>
            <a:r>
              <a:rPr lang="zh-CN" altLang="en-US" sz="2000" b="1" dirty="0">
                <a:solidFill>
                  <a:srgbClr val="C00000"/>
                </a:solidFill>
              </a:rPr>
              <a:t>发出叫卖声时，脸部表情感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人力</a:t>
            </a:r>
            <a:r>
              <a:rPr lang="zh-CN" altLang="en-US" sz="2000" b="1" dirty="0">
                <a:solidFill>
                  <a:srgbClr val="C00000"/>
                </a:solidFill>
              </a:rPr>
              <a:t>度之大，使人看后心灵为之震颤。”</a:t>
            </a:r>
            <a:r>
              <a:rPr lang="zh-CN" altLang="en-US" sz="2000" dirty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300663"/>
          </a:xfrm>
          <a:prstGeom prst="rect">
            <a:avLst/>
          </a:prstGeom>
          <a:noFill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55181" y="5715016"/>
            <a:ext cx="79315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也许他们永远也不知道</a:t>
            </a:r>
            <a:r>
              <a:rPr lang="en-US" altLang="zh-CN" sz="3200" b="1" dirty="0">
                <a:solidFill>
                  <a:srgbClr val="C00000"/>
                </a:solidFill>
              </a:rPr>
              <a:t>KFC</a:t>
            </a:r>
            <a:r>
              <a:rPr lang="zh-CN" altLang="en-US" sz="3200" b="1" dirty="0">
                <a:solidFill>
                  <a:srgbClr val="C00000"/>
                </a:solidFill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</a:rPr>
              <a:t>NIKE</a:t>
            </a:r>
            <a:r>
              <a:rPr lang="zh-CN" altLang="en-US" sz="3200" b="1" dirty="0">
                <a:solidFill>
                  <a:srgbClr val="C00000"/>
                </a:solidFill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</a:rPr>
              <a:t>S</a:t>
            </a:r>
            <a:r>
              <a:rPr lang="en-US" altLang="zh-CN" sz="3200" b="1" dirty="0">
                <a:solidFill>
                  <a:srgbClr val="C00000"/>
                </a:solidFill>
                <a:cs typeface="Arial" charset="0"/>
              </a:rPr>
              <a:t>·</a:t>
            </a:r>
            <a:r>
              <a:rPr lang="en-US" altLang="zh-CN" sz="3200" b="1" dirty="0">
                <a:solidFill>
                  <a:srgbClr val="C00000"/>
                </a:solidFill>
              </a:rPr>
              <a:t>H</a:t>
            </a:r>
            <a:r>
              <a:rPr lang="en-US" altLang="zh-CN" sz="3200" b="1" dirty="0">
                <a:solidFill>
                  <a:srgbClr val="C00000"/>
                </a:solidFill>
                <a:cs typeface="Arial" charset="0"/>
              </a:rPr>
              <a:t>·</a:t>
            </a:r>
            <a:r>
              <a:rPr lang="en-US" altLang="zh-CN" sz="3200" b="1" dirty="0">
                <a:solidFill>
                  <a:srgbClr val="C00000"/>
                </a:solidFill>
              </a:rPr>
              <a:t>E……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8913"/>
            <a:ext cx="5715000" cy="4216400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0825" y="4724400"/>
            <a:ext cx="861966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王致中</a:t>
            </a:r>
            <a:r>
              <a:rPr lang="en-US" altLang="zh-CN" sz="3200" b="1" dirty="0">
                <a:solidFill>
                  <a:srgbClr val="C00000"/>
                </a:solidFill>
              </a:rPr>
              <a:t>17</a:t>
            </a:r>
            <a:r>
              <a:rPr lang="zh-CN" altLang="en-US" sz="3200" b="1" dirty="0">
                <a:solidFill>
                  <a:srgbClr val="C00000"/>
                </a:solidFill>
              </a:rPr>
              <a:t>岁</a:t>
            </a:r>
            <a:r>
              <a:rPr lang="en-US" altLang="zh-CN" sz="3200" b="1" dirty="0">
                <a:solidFill>
                  <a:srgbClr val="C00000"/>
                </a:solidFill>
              </a:rPr>
              <a:t>, </a:t>
            </a:r>
            <a:r>
              <a:rPr lang="zh-CN" altLang="en-US" sz="3200" b="1" dirty="0">
                <a:solidFill>
                  <a:srgbClr val="C00000"/>
                </a:solidFill>
              </a:rPr>
              <a:t>在贵州以背煤为生。一筐煤</a:t>
            </a:r>
            <a:r>
              <a:rPr lang="en-US" altLang="zh-CN" sz="3200" b="1" dirty="0">
                <a:solidFill>
                  <a:srgbClr val="C00000"/>
                </a:solidFill>
              </a:rPr>
              <a:t>40</a:t>
            </a:r>
            <a:r>
              <a:rPr lang="zh-CN" altLang="en-US" sz="3200" b="1" dirty="0">
                <a:solidFill>
                  <a:srgbClr val="C00000"/>
                </a:solidFill>
              </a:rPr>
              <a:t>公斤</a:t>
            </a:r>
          </a:p>
          <a:p>
            <a:r>
              <a:rPr lang="zh-CN" altLang="en-US" sz="3200" b="1" dirty="0" smtClean="0">
                <a:solidFill>
                  <a:srgbClr val="C00000"/>
                </a:solidFill>
              </a:rPr>
              <a:t>从</a:t>
            </a:r>
            <a:r>
              <a:rPr lang="zh-CN" altLang="en-US" sz="3200" b="1" dirty="0">
                <a:solidFill>
                  <a:srgbClr val="C00000"/>
                </a:solidFill>
              </a:rPr>
              <a:t>煤坑向上爬</a:t>
            </a:r>
            <a:r>
              <a:rPr lang="en-US" altLang="zh-CN" sz="3200" b="1" dirty="0">
                <a:solidFill>
                  <a:srgbClr val="C00000"/>
                </a:solidFill>
              </a:rPr>
              <a:t>100</a:t>
            </a:r>
            <a:r>
              <a:rPr lang="zh-CN" altLang="en-US" sz="3200" b="1" dirty="0">
                <a:solidFill>
                  <a:srgbClr val="C00000"/>
                </a:solidFill>
              </a:rPr>
              <a:t>米，然後再走</a:t>
            </a:r>
            <a:r>
              <a:rPr lang="en-US" altLang="zh-CN" sz="3200" b="1" dirty="0">
                <a:solidFill>
                  <a:srgbClr val="C00000"/>
                </a:solidFill>
              </a:rPr>
              <a:t>1000</a:t>
            </a:r>
            <a:r>
              <a:rPr lang="zh-CN" altLang="en-US" sz="3200" b="1" dirty="0">
                <a:solidFill>
                  <a:srgbClr val="C00000"/>
                </a:solidFill>
              </a:rPr>
              <a:t>米山路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，挣</a:t>
            </a:r>
            <a:endParaRPr lang="en-US" altLang="zh-CN" sz="3200" b="1" dirty="0" smtClean="0">
              <a:solidFill>
                <a:srgbClr val="C00000"/>
              </a:solidFill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</a:rPr>
              <a:t>元人民币</a:t>
            </a:r>
            <a:r>
              <a:rPr lang="en-US" altLang="zh-CN" sz="3200" b="1" dirty="0">
                <a:solidFill>
                  <a:srgbClr val="C00000"/>
                </a:solidFill>
              </a:rPr>
              <a:t>...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419475" y="5805488"/>
            <a:ext cx="3435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66"/>
                </a:solidFill>
              </a:rPr>
              <a:t>一块钱，就一块钱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00892" cy="6858000"/>
          </a:xfrm>
          <a:prstGeom prst="rect">
            <a:avLst/>
          </a:prstGeom>
          <a:noFill/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373819" y="260350"/>
            <a:ext cx="800219" cy="615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4000" b="1" dirty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每天的早读他比我认真多了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3375"/>
            <a:ext cx="7380288" cy="5881688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7652648" y="1079500"/>
            <a:ext cx="1384995" cy="3883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rPr>
              <a:t>为了活下去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A1071044720_217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88913"/>
            <a:ext cx="6272213" cy="5588000"/>
          </a:xfrm>
          <a:prstGeom prst="rect">
            <a:avLst/>
          </a:prstGeom>
          <a:noFill/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339975" y="6021388"/>
            <a:ext cx="38282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贫苦的盲人夫妇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4762500" cy="6350000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286380" y="2420938"/>
            <a:ext cx="38779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有一种感动叫分享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88913"/>
            <a:ext cx="6350000" cy="4762500"/>
          </a:xfrm>
          <a:prstGeom prst="rect">
            <a:avLst/>
          </a:prstGeom>
          <a:noFill/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071670" y="5229225"/>
            <a:ext cx="51347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rPr>
              <a:t>有一种观望叫冷漠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0"/>
            <a:ext cx="4762500" cy="6350000"/>
          </a:xfrm>
          <a:prstGeom prst="rect">
            <a:avLst/>
          </a:prstGeom>
          <a:noFill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64163" y="1465263"/>
            <a:ext cx="3917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有一种等待叫希望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8263" cy="6858000"/>
          </a:xfrm>
          <a:prstGeom prst="rect">
            <a:avLst/>
          </a:prstGeom>
          <a:noFill/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289550" y="1484313"/>
            <a:ext cx="38544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有一种飘泊叫家园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369792_083602044645_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24"/>
            <a:ext cx="9144000" cy="6858024"/>
          </a:xfrm>
        </p:spPr>
      </p:pic>
      <p:pic>
        <p:nvPicPr>
          <p:cNvPr id="6" name="春天在哪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072206"/>
            <a:ext cx="642918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4762500" cy="6350000"/>
          </a:xfrm>
          <a:prstGeom prst="rect">
            <a:avLst/>
          </a:prstGeom>
          <a:noFill/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932363" y="2276475"/>
            <a:ext cx="3917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有一种背影叫凄凉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f19a7a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7315226" cy="5878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64807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64807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64807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pic>
        <p:nvPicPr>
          <p:cNvPr id="31751" name="Picture 7" descr="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4752975" cy="5832475"/>
          </a:xfrm>
          <a:prstGeom prst="rect">
            <a:avLst/>
          </a:prstGeom>
          <a:noFill/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5148263" y="1490663"/>
            <a:ext cx="42513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现在的社会，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 仿佛纪律、严谨、敬业、吃苦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这些东西，都已经完全过时。 </a:t>
            </a:r>
            <a:br>
              <a:rPr lang="zh-CN" altLang="en-US" sz="2400" b="1">
                <a:solidFill>
                  <a:srgbClr val="FF0000"/>
                </a:solidFill>
              </a:rPr>
            </a:br>
            <a:r>
              <a:rPr lang="zh-CN" altLang="en-US" sz="2400" b="1">
                <a:solidFill>
                  <a:srgbClr val="FF0000"/>
                </a:solidFill>
              </a:rPr>
              <a:t>仿佛只有瞬间快乐才是人生的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最高追求。 </a:t>
            </a:r>
            <a:br>
              <a:rPr lang="zh-CN" altLang="en-US" sz="2400" b="1">
                <a:solidFill>
                  <a:srgbClr val="FF0000"/>
                </a:solidFill>
              </a:rPr>
            </a:br>
            <a:r>
              <a:rPr lang="zh-CN" altLang="en-US" sz="2400" b="1">
                <a:solidFill>
                  <a:srgbClr val="FF0000"/>
                </a:solidFill>
              </a:rPr>
              <a:t>仿佛孝顺、奉献、牺牲、宽容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都是愚蠢。 </a:t>
            </a:r>
            <a:br>
              <a:rPr lang="zh-CN" altLang="en-US" sz="2400" b="1">
                <a:solidFill>
                  <a:srgbClr val="FF0000"/>
                </a:solidFill>
              </a:rPr>
            </a:b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0"/>
            <a:ext cx="4679950" cy="6237288"/>
          </a:xfrm>
          <a:prstGeom prst="rect">
            <a:avLst/>
          </a:prstGeom>
          <a:noFill/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343525" y="2087563"/>
            <a:ext cx="35464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我们的母亲就</a:t>
            </a:r>
          </a:p>
          <a:p>
            <a:r>
              <a:rPr lang="zh-CN" altLang="en-US" sz="4400" b="1">
                <a:solidFill>
                  <a:srgbClr val="FF0000"/>
                </a:solidFill>
              </a:rPr>
              <a:t>这样老去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4103687" cy="6413500"/>
          </a:xfrm>
          <a:prstGeom prst="rect">
            <a:avLst/>
          </a:prstGeom>
          <a:noFill/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859338" y="1557338"/>
            <a:ext cx="40100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</a:rPr>
              <a:t>母亲，</a:t>
            </a:r>
          </a:p>
          <a:p>
            <a:r>
              <a:rPr lang="zh-CN" altLang="en-US" sz="6000" b="1" dirty="0">
                <a:solidFill>
                  <a:srgbClr val="C00000"/>
                </a:solidFill>
              </a:rPr>
              <a:t>我们的母亲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6716712" cy="5214938"/>
          </a:xfrm>
          <a:prstGeom prst="rect">
            <a:avLst/>
          </a:prstGeom>
          <a:noFill/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950913" y="5329238"/>
            <a:ext cx="63484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</a:rPr>
              <a:t>谁在帮谁，谁应该帮谁？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33375"/>
            <a:ext cx="6680200" cy="5080000"/>
          </a:xfrm>
          <a:prstGeom prst="rect">
            <a:avLst/>
          </a:prstGeom>
          <a:noFill/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816100" y="5326063"/>
            <a:ext cx="407996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C00000"/>
                </a:solidFill>
              </a:rPr>
              <a:t>我好</a:t>
            </a:r>
            <a:r>
              <a:rPr lang="zh-CN" altLang="en-US" sz="6600" b="1" dirty="0" smtClean="0">
                <a:solidFill>
                  <a:srgbClr val="C00000"/>
                </a:solidFill>
              </a:rPr>
              <a:t>饿</a:t>
            </a:r>
            <a:r>
              <a:rPr lang="en-US" altLang="zh-CN" sz="6600" b="1" dirty="0" smtClean="0">
                <a:solidFill>
                  <a:srgbClr val="C00000"/>
                </a:solidFill>
              </a:rPr>
              <a:t>......</a:t>
            </a:r>
            <a:endParaRPr lang="zh-CN" altLang="en-US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0"/>
            <a:ext cx="7112000" cy="5373688"/>
          </a:xfrm>
          <a:prstGeom prst="rect">
            <a:avLst/>
          </a:prstGeom>
          <a:noFill/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0" y="5445125"/>
            <a:ext cx="936666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    经</a:t>
            </a:r>
            <a:r>
              <a:rPr lang="zh-CN" altLang="en-US" sz="4000" b="1" dirty="0">
                <a:solidFill>
                  <a:srgbClr val="C00000"/>
                </a:solidFill>
              </a:rPr>
              <a:t>济的发展，不代表社会的进步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。富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r>
              <a:rPr lang="en-US" altLang="zh-CN" sz="40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C00000"/>
                </a:solidFill>
              </a:rPr>
              <a:t>  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足</a:t>
            </a:r>
            <a:r>
              <a:rPr lang="zh-CN" altLang="en-US" sz="4000" b="1" dirty="0">
                <a:solidFill>
                  <a:srgbClr val="C00000"/>
                </a:solidFill>
              </a:rPr>
              <a:t>而没有爱心的世界，是绚丽的地狱。</a:t>
            </a:r>
            <a:br>
              <a:rPr lang="zh-CN" altLang="en-US" sz="4000" b="1" dirty="0">
                <a:solidFill>
                  <a:srgbClr val="C00000"/>
                </a:solidFill>
              </a:rPr>
            </a:b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714356"/>
            <a:ext cx="7000924" cy="5378469"/>
          </a:xfrm>
          <a:prstGeom prst="rect">
            <a:avLst/>
          </a:prstGeom>
          <a:noFill/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609166" y="1438275"/>
            <a:ext cx="1415772" cy="214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8000" b="1" dirty="0">
                <a:solidFill>
                  <a:srgbClr val="C00000"/>
                </a:solidFill>
              </a:rPr>
              <a:t>乞儿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8118323_102905418108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71414"/>
            <a:ext cx="882235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ixinshu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357166"/>
            <a:ext cx="8286808" cy="6215106"/>
          </a:xfrm>
        </p:spPr>
      </p:pic>
      <p:pic>
        <p:nvPicPr>
          <p:cNvPr id="7" name="童年-bandar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053158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0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838314268727179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" y="0"/>
            <a:ext cx="907259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01222_6f040ffde0d67575cac2NV8ioLcrVxI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2152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442782">
            <a:off x="5197281" y="230473"/>
            <a:ext cx="255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爱心树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pic>
        <p:nvPicPr>
          <p:cNvPr id="9" name="爱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091254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1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62604238796mtlzb02b04c_1002_b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857364"/>
            <a:ext cx="8715404" cy="4857784"/>
          </a:xfrm>
        </p:spPr>
      </p:pic>
      <p:sp>
        <p:nvSpPr>
          <p:cNvPr id="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0" y="-142900"/>
            <a:ext cx="9144000" cy="2143140"/>
          </a:xfrm>
          <a:prstGeom prst="horizontalScroll">
            <a:avLst>
              <a:gd name="adj" fmla="val 11319"/>
            </a:avLst>
          </a:prstGeom>
          <a:solidFill>
            <a:srgbClr val="C00000"/>
          </a:solidFill>
          <a:ln w="952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8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雷锋，回来吧！</a:t>
            </a:r>
            <a:endParaRPr lang="zh-CN" altLang="en-US" sz="8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Kiss The Ra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6143652"/>
            <a:ext cx="714348" cy="714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9"/>
          <p:cNvSpPr txBox="1">
            <a:spLocks noChangeArrowheads="1"/>
          </p:cNvSpPr>
          <p:nvPr/>
        </p:nvSpPr>
        <p:spPr bwMode="auto">
          <a:xfrm>
            <a:off x="0" y="-24"/>
            <a:ext cx="9144000" cy="1643074"/>
          </a:xfrm>
          <a:prstGeom prst="horizontalScroll">
            <a:avLst>
              <a:gd name="adj" fmla="val 11319"/>
            </a:avLst>
          </a:prstGeom>
          <a:solidFill>
            <a:srgbClr val="00B050"/>
          </a:solidFill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none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1" i="0" u="none" strike="noStrike" kern="1200" cap="all" spc="50" normalizeH="0" baseline="0" noProof="0" dirty="0">
              <a:ln w="1587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4" name="内容占位符 3" descr="428095292079273801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500174"/>
            <a:ext cx="8715404" cy="5357826"/>
          </a:xfrm>
        </p:spPr>
      </p:pic>
      <p:sp>
        <p:nvSpPr>
          <p:cNvPr id="5" name="矩形 4"/>
          <p:cNvSpPr/>
          <p:nvPr/>
        </p:nvSpPr>
        <p:spPr>
          <a:xfrm>
            <a:off x="1358839" y="214290"/>
            <a:ext cx="5493813" cy="110799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ranklin Gothic Medium" pitchFamily="34" charset="0"/>
                <a:cs typeface="BrowalliaUPC" pitchFamily="34" charset="-34"/>
              </a:rPr>
              <a:t>让世界充满爱</a:t>
            </a:r>
            <a:endParaRPr lang="zh-CN" altLang="en-US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ranklin Gothic Medium" pitchFamily="34" charset="0"/>
              <a:cs typeface="BrowalliaUPC" pitchFamily="34" charset="-34"/>
            </a:endParaRPr>
          </a:p>
        </p:txBody>
      </p:sp>
      <p:pic>
        <p:nvPicPr>
          <p:cNvPr id="9" name="让世界充满爱-童声合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5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8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00721150600002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428604"/>
            <a:ext cx="8715436" cy="6072230"/>
          </a:xfrm>
        </p:spPr>
      </p:pic>
      <p:pic>
        <p:nvPicPr>
          <p:cNvPr id="5" name="8zsmdxsj 真善美的小世界 伴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072182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2000109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06" y="89297"/>
            <a:ext cx="8929718" cy="6697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20150" cy="5969000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42844" y="4929198"/>
            <a:ext cx="859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辛苦了一天</a:t>
            </a:r>
            <a:r>
              <a:rPr lang="en-US" altLang="zh-CN" sz="2000" b="1" dirty="0">
                <a:solidFill>
                  <a:srgbClr val="FF0000"/>
                </a:solidFill>
              </a:rPr>
              <a:t>, </a:t>
            </a:r>
            <a:r>
              <a:rPr lang="zh-CN" altLang="en-US" sz="2000" b="1" dirty="0">
                <a:solidFill>
                  <a:srgbClr val="FF0000"/>
                </a:solidFill>
              </a:rPr>
              <a:t>我虽是个老粗，我衣不蔽体、食不果腹，我的秋裤早就没有松紧带了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，上</a:t>
            </a:r>
            <a:r>
              <a:rPr lang="zh-CN" altLang="en-US" sz="2000" b="1" dirty="0">
                <a:solidFill>
                  <a:srgbClr val="FF0000"/>
                </a:solidFill>
              </a:rPr>
              <a:t>面还有许多“通气孔”，现在正查钞票的手指上布满老茧，可我不欠谁的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。每</a:t>
            </a:r>
            <a:r>
              <a:rPr lang="zh-CN" altLang="en-US" sz="2000" b="1" dirty="0">
                <a:solidFill>
                  <a:srgbClr val="FF0000"/>
                </a:solidFill>
              </a:rPr>
              <a:t>当深夜回家，看到破窗内隐隐亮光，知道亲人在等我，幸福之感盈溢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。每</a:t>
            </a:r>
            <a:r>
              <a:rPr lang="zh-CN" altLang="en-US" sz="2000" b="1" dirty="0">
                <a:solidFill>
                  <a:srgbClr val="FF0000"/>
                </a:solidFill>
              </a:rPr>
              <a:t>当带回一点点最廉价的小礼物，看见孩子欢呼雀跃，那是何等的快乐！</a:t>
            </a:r>
            <a:br>
              <a:rPr lang="zh-CN" altLang="en-US" sz="2000" b="1" dirty="0">
                <a:solidFill>
                  <a:srgbClr val="FF0000"/>
                </a:solidFill>
              </a:rPr>
            </a:b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5" name="伤感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82010" y="6196010"/>
            <a:ext cx="661990" cy="66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236</TotalTime>
  <Words>598</Words>
  <Application>Microsoft Office PowerPoint</Application>
  <PresentationFormat>全屏显示(4:3)</PresentationFormat>
  <Paragraphs>49</Paragraphs>
  <Slides>30</Slides>
  <Notes>0</Notes>
  <HiddenSlides>0</HiddenSlides>
  <MMClips>8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行云流水</vt:lpstr>
      <vt:lpstr>幻灯片 1</vt:lpstr>
      <vt:lpstr>幻灯片 2</vt:lpstr>
      <vt:lpstr>幻灯片 3</vt:lpstr>
      <vt:lpstr>幻灯片 4</vt:lpstr>
      <vt:lpstr>雷锋，回来吧！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DADI</dc:creator>
  <cp:lastModifiedBy>DADI</cp:lastModifiedBy>
  <cp:revision>24</cp:revision>
  <dcterms:created xsi:type="dcterms:W3CDTF">2012-03-11T02:02:09Z</dcterms:created>
  <dcterms:modified xsi:type="dcterms:W3CDTF">2012-03-11T12:53:48Z</dcterms:modified>
</cp:coreProperties>
</file>