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7" r:id="rId3"/>
    <p:sldId id="288" r:id="rId4"/>
    <p:sldId id="267" r:id="rId5"/>
    <p:sldId id="289" r:id="rId6"/>
    <p:sldId id="290" r:id="rId7"/>
    <p:sldId id="291" r:id="rId8"/>
    <p:sldId id="292" r:id="rId9"/>
    <p:sldId id="293" r:id="rId10"/>
    <p:sldId id="262" r:id="rId11"/>
    <p:sldId id="294" r:id="rId12"/>
    <p:sldId id="284" r:id="rId13"/>
    <p:sldId id="298" r:id="rId14"/>
    <p:sldId id="299" r:id="rId15"/>
    <p:sldId id="300" r:id="rId16"/>
    <p:sldId id="301" r:id="rId17"/>
    <p:sldId id="295" r:id="rId18"/>
    <p:sldId id="302" r:id="rId19"/>
    <p:sldId id="304" r:id="rId20"/>
    <p:sldId id="271" r:id="rId21"/>
    <p:sldId id="306" r:id="rId22"/>
    <p:sldId id="305" r:id="rId23"/>
    <p:sldId id="303" r:id="rId24"/>
    <p:sldId id="307" r:id="rId25"/>
    <p:sldId id="296" r:id="rId26"/>
    <p:sldId id="264" r:id="rId27"/>
    <p:sldId id="308" r:id="rId28"/>
    <p:sldId id="297" r:id="rId29"/>
    <p:sldId id="274" r:id="rId30"/>
    <p:sldId id="275" r:id="rId31"/>
    <p:sldId id="276" r:id="rId32"/>
    <p:sldId id="285" r:id="rId33"/>
    <p:sldId id="279" r:id="rId34"/>
    <p:sldId id="280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96" y="1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tags" Target="tags/tag1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" Target="slides/slide2.xml" /><Relationship Id="rId40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829F6-5069-47AD-B299-06E604F4383E}" type="datetimeFigureOut">
              <a:rPr lang="zh-CN" altLang="en-US" smtClean="0"/>
              <a:t>2021/6/13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DF981-C5D8-410E-BF67-E67B7BB267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508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662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8542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8542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6062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4066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4066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0352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4066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4066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4066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406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851D9-F4BD-404C-AF50-5DFE115263C4}" type="slidenum">
              <a:rPr kumimoji="1" lang="zh-CN" altLang="en-US" smtClean="0">
                <a:solidFill>
                  <a:prstClr val="black"/>
                </a:solidFill>
                <a:latin typeface="Calibri"/>
                <a:ea typeface="宋体"/>
              </a:rPr>
              <a:t>2</a:t>
            </a:fld>
            <a:endParaRPr kumimoji="1"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180804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6062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8892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8892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6062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7389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5432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6594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3597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2895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762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606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8535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545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606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854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8542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E76F8-DE95-41C2-9789-2C5693145FE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85428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374148181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2EF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Relationship Id="rId4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8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8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8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8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8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8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8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8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9.png" /><Relationship Id="rId4" Type="http://schemas.openxmlformats.org/officeDocument/2006/relationships/image" Target="../media/image18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8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18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18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18.png" /><Relationship Id="rId4" Type="http://schemas.openxmlformats.org/officeDocument/2006/relationships/image" Target="../media/image20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18.png" /><Relationship Id="rId4" Type="http://schemas.openxmlformats.org/officeDocument/2006/relationships/image" Target="../media/image2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18.png" /><Relationship Id="rId4" Type="http://schemas.openxmlformats.org/officeDocument/2006/relationships/image" Target="../media/image20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20.png" /><Relationship Id="rId4" Type="http://schemas.openxmlformats.org/officeDocument/2006/relationships/image" Target="../media/image18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8.xml" /><Relationship Id="rId3" Type="http://schemas.openxmlformats.org/officeDocument/2006/relationships/image" Target="../media/image18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9.xml" /><Relationship Id="rId3" Type="http://schemas.openxmlformats.org/officeDocument/2006/relationships/image" Target="../media/image18.png" /><Relationship Id="rId4" Type="http://schemas.openxmlformats.org/officeDocument/2006/relationships/image" Target="../media/image2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Relationship Id="rId4" Type="http://schemas.openxmlformats.org/officeDocument/2006/relationships/image" Target="../media/image9.jpeg" /><Relationship Id="rId5" Type="http://schemas.openxmlformats.org/officeDocument/2006/relationships/image" Target="../media/image10.jpeg" /><Relationship Id="rId6" Type="http://schemas.openxmlformats.org/officeDocument/2006/relationships/image" Target="../media/image1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Relationship Id="rId3" Type="http://schemas.openxmlformats.org/officeDocument/2006/relationships/image" Target="../media/image1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jpeg" /><Relationship Id="rId3" Type="http://schemas.openxmlformats.org/officeDocument/2006/relationships/image" Target="../media/image1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Relationship Id="rId3" Type="http://schemas.openxmlformats.org/officeDocument/2006/relationships/image" Target="../media/image11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1.png" /><Relationship Id="rId4" Type="http://schemas.openxmlformats.org/officeDocument/2006/relationships/image" Target="../media/image15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1.png" /><Relationship Id="rId4" Type="http://schemas.openxmlformats.org/officeDocument/2006/relationships/image" Target="../media/image16.png" /><Relationship Id="rId5" Type="http://schemas.microsoft.com/office/2007/relationships/hdphoto" Target="../media/image17.wdp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FF10161-788A-4504-A837-0AF04E7DFA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5" t="-549" r="7556" b="549"/>
          <a:stretch>
            <a:fillRect/>
          </a:stretch>
        </p:blipFill>
        <p:spPr>
          <a:xfrm>
            <a:off x="1" y="-25112"/>
            <a:ext cx="12320228" cy="6883112"/>
          </a:xfrm>
          <a:prstGeom prst="rect">
            <a:avLst/>
          </a:prstGeom>
        </p:spPr>
      </p:pic>
      <p:pic>
        <p:nvPicPr>
          <p:cNvPr id="42" name="图片 41" descr="图片包含 水, 户外, 动物&#10;&#10;已生成高可信度的说明">
            <a:extLst>
              <a:ext uri="{FF2B5EF4-FFF2-40B4-BE49-F238E27FC236}">
                <a16:creationId xmlns:a16="http://schemas.microsoft.com/office/drawing/2014/main" xmlns="" id="{62D66A45-0680-4915-BFC3-3812097DA0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07" y="3779705"/>
            <a:ext cx="3148283" cy="3148283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D306A0C-99B0-44CD-BA4F-00D5BD6DC73C}"/>
              </a:ext>
            </a:extLst>
          </p:cNvPr>
          <p:cNvGrpSpPr/>
          <p:nvPr/>
        </p:nvGrpSpPr>
        <p:grpSpPr>
          <a:xfrm>
            <a:off x="461142" y="1959367"/>
            <a:ext cx="6064481" cy="2939266"/>
            <a:chOff x="2523692" y="3565550"/>
            <a:chExt cx="6064480" cy="293926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555FC377-0479-4E87-BB86-B38698B6941B}"/>
                </a:ext>
              </a:extLst>
            </p:cNvPr>
            <p:cNvSpPr txBox="1"/>
            <p:nvPr/>
          </p:nvSpPr>
          <p:spPr>
            <a:xfrm>
              <a:off x="2523692" y="3565550"/>
              <a:ext cx="6064480" cy="18567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466">
                  <a:latin typeface="楷体" pitchFamily="49" charset="-122"/>
                  <a:ea typeface="楷体" pitchFamily="49" charset="-122"/>
                </a:rPr>
                <a:t>苏州园林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224DFA9-A156-4DAC-B4B3-2EA393D6E77D}"/>
                </a:ext>
              </a:extLst>
            </p:cNvPr>
            <p:cNvSpPr txBox="1"/>
            <p:nvPr/>
          </p:nvSpPr>
          <p:spPr>
            <a:xfrm>
              <a:off x="7055098" y="5981595"/>
              <a:ext cx="14205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400">
                  <a:latin typeface="楷体" pitchFamily="49" charset="-122"/>
                  <a:ea typeface="楷体" pitchFamily="49" charset="-122"/>
                </a:rPr>
                <a:t>叶圣陶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24718" y="591458"/>
            <a:ext cx="4622335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000" b="1" spc="-200">
                <a:latin typeface="楷体" pitchFamily="49" charset="-122"/>
                <a:ea typeface="楷体" pitchFamily="49" charset="-122"/>
              </a:rPr>
              <a:t>六三制统编语文教科书八年级上册第五单元</a:t>
            </a:r>
          </a:p>
        </p:txBody>
      </p:sp>
    </p:spTree>
    <p:extLst>
      <p:ext uri="{BB962C8B-B14F-4D97-AF65-F5344CB8AC3E}">
        <p14:creationId xmlns:p14="http://schemas.microsoft.com/office/powerpoint/2010/main" val="573819190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750">
        <p:pull/>
      </p:transition>
    </mc:Choice>
    <mc:Fallback>
      <p:transition spd="slow" advTm="3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A8DA2A8-C95D-40D9-AEED-FDDB92301147}"/>
              </a:ext>
            </a:extLst>
          </p:cNvPr>
          <p:cNvSpPr/>
          <p:nvPr/>
        </p:nvSpPr>
        <p:spPr>
          <a:xfrm>
            <a:off x="-820504" y="0"/>
            <a:ext cx="14245013" cy="6858000"/>
          </a:xfrm>
          <a:prstGeom prst="rect">
            <a:avLst/>
          </a:prstGeom>
          <a:blipFill dpi="0" rotWithShape="1">
            <a:blip r:embed="rId3">
              <a:alphaModFix amt="5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pic>
        <p:nvPicPr>
          <p:cNvPr id="4" name="图片 3" descr="图片包含 室内, 餐桌&#10;&#10;已生成高可信度的说明">
            <a:extLst>
              <a:ext uri="{FF2B5EF4-FFF2-40B4-BE49-F238E27FC236}">
                <a16:creationId xmlns:a16="http://schemas.microsoft.com/office/drawing/2014/main" xmlns="" id="{0EFC264B-5D3F-4015-B275-91C52752C5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9561" y="-440357"/>
            <a:ext cx="12975140" cy="7236604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55FC377-0479-4E87-BB86-B38698B6941B}"/>
              </a:ext>
            </a:extLst>
          </p:cNvPr>
          <p:cNvSpPr txBox="1"/>
          <p:nvPr/>
        </p:nvSpPr>
        <p:spPr>
          <a:xfrm>
            <a:off x="5796229" y="1096501"/>
            <a:ext cx="184731" cy="185679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endParaRPr lang="en-US" altLang="zh-CN" sz="11466" b="1" spc="6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3355615" y="1965979"/>
            <a:ext cx="7851648" cy="182880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zh-CN" altLang="en-US" sz="6000">
                <a:solidFill>
                  <a:srgbClr val="C00000"/>
                </a:solidFill>
                <a:latin typeface="隶书"/>
                <a:ea typeface="隶书"/>
              </a:rPr>
              <a:t>听读自读</a:t>
            </a:r>
          </a:p>
          <a:p>
            <a:pPr lvl="0" algn="ctr">
              <a:defRPr/>
            </a:pPr>
            <a:r>
              <a:rPr lang="zh-CN" altLang="en-US" sz="6000">
                <a:solidFill>
                  <a:srgbClr val="C00000"/>
                </a:solidFill>
                <a:latin typeface="隶书"/>
                <a:ea typeface="隶书"/>
              </a:rPr>
              <a:t>整体感知</a:t>
            </a:r>
          </a:p>
        </p:txBody>
      </p:sp>
    </p:spTree>
    <p:extLst>
      <p:ext uri="{BB962C8B-B14F-4D97-AF65-F5344CB8AC3E}">
        <p14:creationId xmlns:p14="http://schemas.microsoft.com/office/powerpoint/2010/main" val="1060792564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750">
        <p:pull/>
      </p:transition>
    </mc:Choice>
    <mc:Fallback>
      <p:transition spd="slow" advTm="3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8B17619-36C1-470F-82EA-2F04DF58A4DB}"/>
              </a:ext>
            </a:extLst>
          </p:cNvPr>
          <p:cNvSpPr/>
          <p:nvPr/>
        </p:nvSpPr>
        <p:spPr>
          <a:xfrm>
            <a:off x="6780316" y="2054357"/>
            <a:ext cx="4575219" cy="145424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320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丘壑（    ）</a:t>
            </a:r>
          </a:p>
          <a:p>
            <a:pPr lvl="0" algn="just">
              <a:lnSpc>
                <a:spcPct val="150000"/>
              </a:lnSpc>
            </a:pPr>
            <a:r>
              <a:rPr lang="zh-CN" altLang="en-US" sz="320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嶙峋（         ）</a:t>
            </a:r>
            <a:endParaRPr lang="zh-CN" altLang="en-US" sz="24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FBB7D50E-C37F-4922-9DED-C05F76E17B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67846" y="4270482"/>
            <a:ext cx="2570852" cy="2736257"/>
          </a:xfrm>
          <a:prstGeom prst="rect">
            <a:avLst/>
          </a:prstGeom>
        </p:spPr>
      </p:pic>
      <p:sp>
        <p:nvSpPr>
          <p:cNvPr id="19" name="Text Box 2">
            <a:extLst>
              <a:ext uri="{FF2B5EF4-FFF2-40B4-BE49-F238E27FC236}">
                <a16:creationId xmlns:a16="http://schemas.microsoft.com/office/drawing/2014/main" xmlns="" id="{3D465E04-6AFF-4788-871A-7EB6B9E945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6802" y="2011967"/>
            <a:ext cx="5789649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3200" b="0">
                <a:latin typeface="楷体" pitchFamily="49" charset="-122"/>
                <a:ea typeface="楷体" pitchFamily="49" charset="-122"/>
              </a:rPr>
              <a:t>轩榭（          ）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3200" b="0">
                <a:latin typeface="楷体" pitchFamily="49" charset="-122"/>
                <a:ea typeface="楷体" pitchFamily="49" charset="-122"/>
              </a:rPr>
              <a:t>重峦叠嶂（            ）</a:t>
            </a:r>
          </a:p>
        </p:txBody>
      </p:sp>
      <p:sp>
        <p:nvSpPr>
          <p:cNvPr id="20" name="Rectangle 3">
            <a:extLst>
              <a:ext uri="{FF2B5EF4-FFF2-40B4-BE49-F238E27FC236}">
                <a16:creationId xmlns:a16="http://schemas.microsoft.com/office/drawing/2014/main" xmlns="" id="{F0BC8E4C-CBDC-4D5E-A64A-E9317347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850" y="2149901"/>
            <a:ext cx="32686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/>
            <a:r>
              <a:rPr lang="en-US" altLang="zh-CN" sz="3200" b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xuān  xiè</a:t>
            </a:r>
            <a:endParaRPr lang="en-US" altLang="zh-CN" sz="3200" b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Rectangle 4">
            <a:extLst>
              <a:ext uri="{FF2B5EF4-FFF2-40B4-BE49-F238E27FC236}">
                <a16:creationId xmlns:a16="http://schemas.microsoft.com/office/drawing/2014/main" xmlns="" id="{7566CD2D-A1BD-477B-B4A8-0CB25B45A1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9370" y="2876253"/>
            <a:ext cx="37179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/>
            <a:r>
              <a:rPr lang="en-US" altLang="zh-CN" sz="3200" b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luán  zhàn</a:t>
            </a:r>
            <a:r>
              <a:rPr lang="en-US" altLang="zh-CN" sz="3200" b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/>
              </a:rPr>
              <a:t>ɡ</a:t>
            </a:r>
            <a:endParaRPr lang="en-US" altLang="zh-CN" sz="3200" b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Rectangle 5">
            <a:extLst>
              <a:ext uri="{FF2B5EF4-FFF2-40B4-BE49-F238E27FC236}">
                <a16:creationId xmlns:a16="http://schemas.microsoft.com/office/drawing/2014/main" xmlns="" id="{B0CFF416-C0CF-4888-A461-E01A9DE794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0318" y="2204055"/>
            <a:ext cx="14430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/>
            <a:r>
              <a:rPr lang="en-US" altLang="zh-CN" sz="3200" b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hè</a:t>
            </a:r>
            <a:endParaRPr lang="en-US" altLang="zh-CN" sz="3200" b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Rectangle 6">
            <a:extLst>
              <a:ext uri="{FF2B5EF4-FFF2-40B4-BE49-F238E27FC236}">
                <a16:creationId xmlns:a16="http://schemas.microsoft.com/office/drawing/2014/main" xmlns="" id="{EDC87614-8BCA-4BC6-A861-BAAB9FC029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5921" y="2898289"/>
            <a:ext cx="2984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/>
            <a:r>
              <a:rPr lang="en-US" altLang="zh-CN" sz="3200" b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lín  xún</a:t>
            </a:r>
            <a:endParaRPr lang="en-US" altLang="zh-CN" sz="3200" b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1694EB10-A326-4F50-9B15-6FE5FEB08FEC}"/>
              </a:ext>
            </a:extLst>
          </p:cNvPr>
          <p:cNvSpPr/>
          <p:nvPr/>
        </p:nvSpPr>
        <p:spPr>
          <a:xfrm>
            <a:off x="1456801" y="3589583"/>
            <a:ext cx="6096000" cy="1454244"/>
          </a:xfrm>
          <a:prstGeom prst="rect">
            <a:avLst/>
          </a:prstGeom>
        </p:spPr>
        <p:txBody>
          <a:bodyPr lIns="91440" tIns="45720" rIns="91440" bIns="4572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320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镂空（     ）</a:t>
            </a:r>
          </a:p>
          <a:p>
            <a:pPr lvl="0" algn="just">
              <a:lnSpc>
                <a:spcPct val="150000"/>
              </a:lnSpc>
            </a:pPr>
            <a:r>
              <a:rPr lang="zh-CN" altLang="en-US" sz="320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蔷薇（           ）</a:t>
            </a:r>
          </a:p>
        </p:txBody>
      </p:sp>
      <p:sp>
        <p:nvSpPr>
          <p:cNvPr id="25" name="Rectangle 7">
            <a:extLst>
              <a:ext uri="{FF2B5EF4-FFF2-40B4-BE49-F238E27FC236}">
                <a16:creationId xmlns:a16="http://schemas.microsoft.com/office/drawing/2014/main" xmlns="" id="{14F9BD17-5820-4793-B0A7-EF3C8E9D77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1558" y="3674073"/>
            <a:ext cx="2168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/>
            <a:r>
              <a:rPr lang="en-US" altLang="zh-CN" sz="3200" b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lòu</a:t>
            </a:r>
            <a:endParaRPr lang="en-US" altLang="zh-CN" sz="3200" b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Rectangle 8">
            <a:extLst>
              <a:ext uri="{FF2B5EF4-FFF2-40B4-BE49-F238E27FC236}">
                <a16:creationId xmlns:a16="http://schemas.microsoft.com/office/drawing/2014/main" xmlns="" id="{0EA22FC6-783D-4B6C-A5FA-8C28CF7C83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1299" y="4442503"/>
            <a:ext cx="32606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/>
            <a:r>
              <a:rPr lang="en-US" altLang="zh-CN" sz="3200" b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qián</a:t>
            </a:r>
            <a:r>
              <a:rPr lang="en-US" altLang="zh-CN" sz="3200" b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/>
              </a:rPr>
              <a:t>ɡ</a:t>
            </a:r>
            <a:r>
              <a:rPr lang="en-US" altLang="zh-CN" sz="3200" b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wēi</a:t>
            </a:r>
            <a:endParaRPr lang="en-US" altLang="zh-CN" sz="3200" b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EF290EB-F7BA-41F4-92A9-DF7CD8919B18}"/>
              </a:ext>
            </a:extLst>
          </p:cNvPr>
          <p:cNvSpPr/>
          <p:nvPr/>
        </p:nvSpPr>
        <p:spPr>
          <a:xfrm>
            <a:off x="6741825" y="3540492"/>
            <a:ext cx="5559359" cy="23487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池沼（     ）</a:t>
            </a:r>
            <a:endParaRPr lang="en-US" altLang="zh-CN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相间（     ）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着眼（     ）</a:t>
            </a:r>
            <a:r>
              <a:rPr lang="zh-CN" altLang="en-US" sz="4000"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28" name="Rectangle 9">
            <a:extLst>
              <a:ext uri="{FF2B5EF4-FFF2-40B4-BE49-F238E27FC236}">
                <a16:creationId xmlns:a16="http://schemas.microsoft.com/office/drawing/2014/main" xmlns="" id="{8C3AB286-31B9-4AF7-B400-855D28EE2B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5921" y="3619845"/>
            <a:ext cx="25368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/>
            <a:r>
              <a:rPr lang="en-US" altLang="zh-CN" sz="3200" b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zhǎo</a:t>
            </a:r>
            <a:endParaRPr lang="en-US" altLang="zh-CN" sz="3200" b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Rectangle 10">
            <a:extLst>
              <a:ext uri="{FF2B5EF4-FFF2-40B4-BE49-F238E27FC236}">
                <a16:creationId xmlns:a16="http://schemas.microsoft.com/office/drawing/2014/main" xmlns="" id="{41B9A329-5517-4B64-9DCC-F8CEFA03AA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2284" y="4348220"/>
            <a:ext cx="2105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/>
            <a:r>
              <a:rPr lang="en-US" altLang="zh-CN" sz="3200" b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jiàn</a:t>
            </a:r>
            <a:endParaRPr lang="en-US" altLang="zh-CN" sz="3200" b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Rectangle 11">
            <a:extLst>
              <a:ext uri="{FF2B5EF4-FFF2-40B4-BE49-F238E27FC236}">
                <a16:creationId xmlns:a16="http://schemas.microsoft.com/office/drawing/2014/main" xmlns="" id="{C5D0A338-F75E-48D9-9ED2-68D95B3C0D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5921" y="5247623"/>
            <a:ext cx="26797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/>
            <a:r>
              <a:rPr lang="en-US" altLang="zh-CN" sz="3200" b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zhuó</a:t>
            </a:r>
            <a:endParaRPr lang="en-US" altLang="zh-CN" sz="3200" b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51557" y="1124744"/>
            <a:ext cx="5936240" cy="58477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听读课文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，标注生字词并释疑。</a:t>
            </a:r>
          </a:p>
        </p:txBody>
      </p:sp>
      <p:sp>
        <p:nvSpPr>
          <p:cNvPr id="34" name="Text Box 5">
            <a:extLst>
              <a:ext uri="{FF2B5EF4-FFF2-40B4-BE49-F238E27FC236}">
                <a16:creationId xmlns:a16="http://schemas.microsoft.com/office/drawing/2014/main" xmlns="" id="{4CAA7072-F32E-436A-8D0B-7364E3569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3853"/>
            <a:ext cx="1513340" cy="830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听读课文整体感知</a:t>
            </a:r>
          </a:p>
        </p:txBody>
      </p:sp>
    </p:spTree>
    <p:extLst>
      <p:ext uri="{BB962C8B-B14F-4D97-AF65-F5344CB8AC3E}">
        <p14:creationId xmlns:p14="http://schemas.microsoft.com/office/powerpoint/2010/main" val="2898206965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FBB7D50E-C37F-4922-9DED-C05F76E17B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67846" y="4270482"/>
            <a:ext cx="2570852" cy="2736257"/>
          </a:xfrm>
          <a:prstGeom prst="rect">
            <a:avLst/>
          </a:prstGeom>
        </p:spPr>
      </p:pic>
      <p:sp>
        <p:nvSpPr>
          <p:cNvPr id="14" name="Text Box 5">
            <a:extLst>
              <a:ext uri="{FF2B5EF4-FFF2-40B4-BE49-F238E27FC236}">
                <a16:creationId xmlns:a16="http://schemas.microsoft.com/office/drawing/2014/main" xmlns="" id="{89BA9DF7-F158-4081-ACBE-884CE7E3E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3853"/>
            <a:ext cx="1513340" cy="830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听读课文整体感知</a:t>
            </a:r>
          </a:p>
        </p:txBody>
      </p:sp>
      <p:sp>
        <p:nvSpPr>
          <p:cNvPr id="2" name="矩形 1"/>
          <p:cNvSpPr/>
          <p:nvPr/>
        </p:nvSpPr>
        <p:spPr>
          <a:xfrm>
            <a:off x="1510135" y="922768"/>
            <a:ext cx="5936240" cy="58477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听读课文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，标注生字词并释疑。</a:t>
            </a:r>
          </a:p>
        </p:txBody>
      </p:sp>
      <p:sp>
        <p:nvSpPr>
          <p:cNvPr id="31" name="Rectangle 3">
            <a:extLst>
              <a:ext uri="{FF2B5EF4-FFF2-40B4-BE49-F238E27FC236}">
                <a16:creationId xmlns:a16="http://schemas.microsoft.com/office/drawing/2014/main" xmlns="" id="{C9A636FF-758D-44EA-B547-5D1809CC140E}"/>
              </a:ext>
            </a:extLst>
          </p:cNvPr>
          <p:cNvSpPr txBox="1">
            <a:spLocks noChangeArrowheads="1"/>
          </p:cNvSpPr>
          <p:nvPr/>
        </p:nvSpPr>
        <p:spPr>
          <a:xfrm>
            <a:off x="1513341" y="1725812"/>
            <a:ext cx="8831263" cy="4434480"/>
          </a:xfrm>
          <a:prstGeom prst="rect">
            <a:avLst/>
          </a:prstGeom>
        </p:spPr>
        <p:txBody>
          <a:bodyPr lIns="91440" tIns="45720" rIns="91440" bIns="4572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zh-CN" altLang="en-US" sz="32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标本：</a:t>
            </a:r>
          </a:p>
          <a:p>
            <a:pPr algn="just">
              <a:lnSpc>
                <a:spcPct val="150000"/>
              </a:lnSpc>
              <a:buNone/>
            </a:pPr>
            <a:r>
              <a:rPr lang="zh-CN" altLang="en-US" sz="32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因地制宜：</a:t>
            </a:r>
          </a:p>
          <a:p>
            <a:pPr algn="just">
              <a:lnSpc>
                <a:spcPct val="150000"/>
              </a:lnSpc>
              <a:buNone/>
            </a:pPr>
            <a:r>
              <a:rPr lang="zh-CN" altLang="en-US" sz="32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别具匠心：</a:t>
            </a:r>
          </a:p>
          <a:p>
            <a:pPr algn="just">
              <a:lnSpc>
                <a:spcPct val="150000"/>
              </a:lnSpc>
              <a:buNone/>
            </a:pPr>
            <a:r>
              <a:rPr lang="zh-CN" altLang="en-US" sz="32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嶙峋：</a:t>
            </a:r>
          </a:p>
          <a:p>
            <a:pPr algn="just">
              <a:lnSpc>
                <a:spcPct val="150000"/>
              </a:lnSpc>
              <a:buNone/>
            </a:pPr>
            <a:r>
              <a:rPr lang="zh-CN" altLang="en-US" sz="32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重峦叠嶂：</a:t>
            </a:r>
          </a:p>
        </p:txBody>
      </p:sp>
      <p:sp>
        <p:nvSpPr>
          <p:cNvPr id="33" name="Text Box 4">
            <a:extLst>
              <a:ext uri="{FF2B5EF4-FFF2-40B4-BE49-F238E27FC236}">
                <a16:creationId xmlns:a16="http://schemas.microsoft.com/office/drawing/2014/main" xmlns="" id="{B0FC94E8-98A5-4523-8A21-D89328B32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9689" y="1859929"/>
            <a:ext cx="54213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just" eaLnBrk="1" hangingPunct="1"/>
            <a:r>
              <a:rPr kumimoji="0" lang="zh-CN" altLang="en-US" sz="3200" b="0">
                <a:latin typeface="楷体" pitchFamily="49" charset="-122"/>
                <a:ea typeface="楷体" pitchFamily="49" charset="-122"/>
              </a:rPr>
              <a:t>比喻具有代表性的事物。</a:t>
            </a:r>
          </a:p>
        </p:txBody>
      </p:sp>
      <p:sp>
        <p:nvSpPr>
          <p:cNvPr id="34" name="Text Box 5">
            <a:extLst>
              <a:ext uri="{FF2B5EF4-FFF2-40B4-BE49-F238E27FC236}">
                <a16:creationId xmlns:a16="http://schemas.microsoft.com/office/drawing/2014/main" xmlns="" id="{497762D1-51D2-4993-93A6-DC0505507B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1042" y="2774794"/>
            <a:ext cx="85328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just" eaLnBrk="1" hangingPunct="1"/>
            <a:r>
              <a:rPr kumimoji="0" lang="zh-CN" altLang="en-US" sz="3200" b="0">
                <a:latin typeface="楷体" pitchFamily="49" charset="-122"/>
                <a:ea typeface="楷体" pitchFamily="49" charset="-122"/>
              </a:rPr>
              <a:t>根据不同地区的具体情况规定适宜的办法。</a:t>
            </a:r>
          </a:p>
        </p:txBody>
      </p:sp>
      <p:sp>
        <p:nvSpPr>
          <p:cNvPr id="35" name="Text Box 6">
            <a:extLst>
              <a:ext uri="{FF2B5EF4-FFF2-40B4-BE49-F238E27FC236}">
                <a16:creationId xmlns:a16="http://schemas.microsoft.com/office/drawing/2014/main" xmlns="" id="{E3BC20E8-5AF0-4F89-A2A3-D02779A463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0937" y="3635716"/>
            <a:ext cx="52054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just" eaLnBrk="1" hangingPunct="1"/>
            <a:r>
              <a:rPr kumimoji="0" lang="zh-CN" altLang="en-US" sz="3200" b="0">
                <a:latin typeface="楷体" pitchFamily="49" charset="-122"/>
                <a:ea typeface="楷体" pitchFamily="49" charset="-122"/>
              </a:rPr>
              <a:t>具有与众不同的巧妙构思。</a:t>
            </a:r>
          </a:p>
        </p:txBody>
      </p:sp>
      <p:sp>
        <p:nvSpPr>
          <p:cNvPr id="36" name="Text Box 7">
            <a:extLst>
              <a:ext uri="{FF2B5EF4-FFF2-40B4-BE49-F238E27FC236}">
                <a16:creationId xmlns:a16="http://schemas.microsoft.com/office/drawing/2014/main" xmlns="" id="{296711A0-1DC9-4712-A820-C378149408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1465" y="4550579"/>
            <a:ext cx="48450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just" eaLnBrk="1" hangingPunct="1"/>
            <a:r>
              <a:rPr kumimoji="0" lang="zh-CN" altLang="en-US" sz="3200" b="0">
                <a:latin typeface="楷体" pitchFamily="49" charset="-122"/>
                <a:ea typeface="楷体" pitchFamily="49" charset="-122"/>
              </a:rPr>
              <a:t>重叠高耸的样子。</a:t>
            </a:r>
          </a:p>
        </p:txBody>
      </p:sp>
      <p:sp>
        <p:nvSpPr>
          <p:cNvPr id="37" name="Text Box 8">
            <a:extLst>
              <a:ext uri="{FF2B5EF4-FFF2-40B4-BE49-F238E27FC236}">
                <a16:creationId xmlns:a16="http://schemas.microsoft.com/office/drawing/2014/main" xmlns="" id="{630FDFC4-2AD8-4CE3-B7CE-37FCF74E8C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1042" y="5465445"/>
            <a:ext cx="79200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just" eaLnBrk="1" hangingPunct="1"/>
            <a:r>
              <a:rPr kumimoji="0" lang="zh-CN" altLang="en-US" sz="3200" b="0">
                <a:latin typeface="楷体" pitchFamily="49" charset="-122"/>
                <a:ea typeface="楷体" pitchFamily="49" charset="-122"/>
              </a:rPr>
              <a:t>形容山岭重叠，峰峦相接，连绵不断。</a:t>
            </a:r>
          </a:p>
        </p:txBody>
      </p:sp>
    </p:spTree>
    <p:extLst>
      <p:ext uri="{BB962C8B-B14F-4D97-AF65-F5344CB8AC3E}">
        <p14:creationId xmlns:p14="http://schemas.microsoft.com/office/powerpoint/2010/main" val="3014742571"/>
      </p:ext>
    </p:extLst>
  </p:cSld>
  <p:clrMapOvr>
    <a:masterClrMapping/>
  </p:clrMapOvr>
  <p:transition spd="slow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4" grpId="0"/>
      <p:bldP spid="35" grpId="0"/>
      <p:bldP spid="3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819398" y="834850"/>
            <a:ext cx="6913684" cy="159300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zh-CN" altLang="zh-CN" sz="3467" b="1">
                <a:solidFill>
                  <a:prstClr val="black"/>
                </a:solidFill>
                <a:latin typeface="微软雅黑" pitchFamily="34" charset="-122"/>
                <a:ea typeface="KaiTi" charset="-122"/>
                <a:cs typeface="KaiTi" charset="-122"/>
              </a:rPr>
              <a:t>自由朗读课文</a:t>
            </a:r>
            <a:r>
              <a:rPr lang="zh-CN" altLang="zh-CN" sz="3467">
                <a:solidFill>
                  <a:prstClr val="black"/>
                </a:solidFill>
                <a:latin typeface="微软雅黑" pitchFamily="34" charset="-122"/>
                <a:ea typeface="KaiTi" charset="-122"/>
                <a:cs typeface="KaiTi" charset="-122"/>
              </a:rPr>
              <a:t>，圈画出包含以下生字词的语句。</a:t>
            </a:r>
            <a:endParaRPr kumimoji="1" lang="zh-CN" altLang="en-US" sz="3467">
              <a:solidFill>
                <a:prstClr val="black"/>
              </a:solidFill>
              <a:latin typeface="微软雅黑" pitchFamily="34" charset="-122"/>
              <a:ea typeface="KaiTi" charset="-122"/>
              <a:cs typeface="KaiTi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19398" y="2815990"/>
            <a:ext cx="8477701" cy="222407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>
                <a:solidFill>
                  <a:prstClr val="black"/>
                </a:solidFill>
                <a:latin typeface="KaiTi" charset="-122"/>
                <a:ea typeface="KaiTi" charset="-122"/>
                <a:cs typeface="KaiTi" charset="-122"/>
              </a:rPr>
              <a:t>映衬</a:t>
            </a:r>
            <a:r>
              <a:rPr lang="en-US" altLang="zh-CN" sz="3200" b="1">
                <a:solidFill>
                  <a:prstClr val="black"/>
                </a:solidFill>
                <a:latin typeface="KaiTi" charset="-122"/>
                <a:ea typeface="KaiTi" charset="-122"/>
                <a:cs typeface="KaiTi" charset="-122"/>
              </a:rPr>
              <a:t>     </a:t>
            </a:r>
            <a:r>
              <a:rPr lang="zh-CN" altLang="zh-CN" sz="3200" b="1">
                <a:solidFill>
                  <a:prstClr val="black"/>
                </a:solidFill>
                <a:latin typeface="KaiTi" charset="-122"/>
                <a:ea typeface="KaiTi" charset="-122"/>
                <a:cs typeface="KaiTi" charset="-122"/>
              </a:rPr>
              <a:t>丘壑</a:t>
            </a:r>
            <a:r>
              <a:rPr lang="en-US" altLang="zh-CN" sz="3200" b="1">
                <a:solidFill>
                  <a:prstClr val="black"/>
                </a:solidFill>
                <a:latin typeface="KaiTi" charset="-122"/>
                <a:ea typeface="KaiTi" charset="-122"/>
                <a:cs typeface="KaiTi" charset="-122"/>
              </a:rPr>
              <a:t>     </a:t>
            </a:r>
            <a:r>
              <a:rPr lang="zh-CN" altLang="zh-CN" sz="3200" b="1">
                <a:solidFill>
                  <a:prstClr val="black"/>
                </a:solidFill>
                <a:latin typeface="KaiTi" charset="-122"/>
                <a:ea typeface="KaiTi" charset="-122"/>
                <a:cs typeface="KaiTi" charset="-122"/>
              </a:rPr>
              <a:t>嶙峋</a:t>
            </a:r>
            <a:r>
              <a:rPr lang="en-US" altLang="zh-CN" sz="3200" b="1">
                <a:solidFill>
                  <a:prstClr val="black"/>
                </a:solidFill>
                <a:latin typeface="KaiTi" charset="-122"/>
                <a:ea typeface="KaiTi" charset="-122"/>
                <a:cs typeface="KaiTi" charset="-122"/>
              </a:rPr>
              <a:t>     </a:t>
            </a:r>
            <a:r>
              <a:rPr lang="zh-CN" altLang="zh-CN" sz="3200" b="1">
                <a:solidFill>
                  <a:prstClr val="black"/>
                </a:solidFill>
                <a:latin typeface="KaiTi" charset="-122"/>
                <a:ea typeface="KaiTi" charset="-122"/>
                <a:cs typeface="KaiTi" charset="-122"/>
              </a:rPr>
              <a:t>蔓延</a:t>
            </a:r>
            <a:r>
              <a:rPr lang="en-US" altLang="zh-CN" sz="3200" b="1">
                <a:solidFill>
                  <a:prstClr val="black"/>
                </a:solidFill>
                <a:latin typeface="KaiTi" charset="-122"/>
                <a:ea typeface="KaiTi" charset="-122"/>
                <a:cs typeface="KaiTi" charset="-122"/>
              </a:rPr>
              <a:t>   </a:t>
            </a:r>
            <a:r>
              <a:rPr lang="zh-CN" altLang="zh-CN" sz="3200" b="1">
                <a:solidFill>
                  <a:prstClr val="black"/>
                </a:solidFill>
                <a:latin typeface="KaiTi" charset="-122"/>
                <a:ea typeface="KaiTi" charset="-122"/>
                <a:cs typeface="KaiTi" charset="-122"/>
              </a:rPr>
              <a:t> 蔷薇</a:t>
            </a:r>
            <a:r>
              <a:rPr lang="en-US" altLang="zh-CN" sz="3200" b="1">
                <a:solidFill>
                  <a:prstClr val="black"/>
                </a:solidFill>
                <a:latin typeface="KaiTi" charset="-122"/>
                <a:ea typeface="KaiTi" charset="-122"/>
                <a:cs typeface="KaiTi" charset="-122"/>
              </a:rPr>
              <a:t>  </a:t>
            </a:r>
            <a:r>
              <a:rPr lang="zh-CN" altLang="zh-CN" sz="3200" b="1">
                <a:solidFill>
                  <a:prstClr val="black"/>
                </a:solidFill>
                <a:latin typeface="KaiTi" charset="-122"/>
                <a:ea typeface="KaiTi" charset="-122"/>
                <a:cs typeface="KaiTi" charset="-122"/>
              </a:rPr>
              <a:t>芭蕉</a:t>
            </a:r>
            <a:r>
              <a:rPr lang="en-US" altLang="zh-CN" sz="3200" b="1">
                <a:solidFill>
                  <a:prstClr val="black"/>
                </a:solidFill>
                <a:latin typeface="KaiTi" charset="-122"/>
                <a:ea typeface="KaiTi" charset="-122"/>
                <a:cs typeface="KaiTi" charset="-122"/>
              </a:rPr>
              <a:t>     </a:t>
            </a:r>
            <a:r>
              <a:rPr lang="zh-CN" altLang="zh-CN" sz="3200" b="1">
                <a:solidFill>
                  <a:prstClr val="black"/>
                </a:solidFill>
                <a:latin typeface="KaiTi" charset="-122"/>
                <a:ea typeface="KaiTi" charset="-122"/>
                <a:cs typeface="KaiTi" charset="-122"/>
              </a:rPr>
              <a:t>斟酌 </a:t>
            </a:r>
            <a:r>
              <a:rPr lang="en-US" altLang="zh-CN" sz="3200" b="1">
                <a:solidFill>
                  <a:prstClr val="black"/>
                </a:solidFill>
                <a:latin typeface="KaiTi" charset="-122"/>
                <a:ea typeface="KaiTi" charset="-122"/>
                <a:cs typeface="KaiTi" charset="-122"/>
              </a:rPr>
              <a:t>    </a:t>
            </a:r>
            <a:r>
              <a:rPr lang="zh-CN" altLang="zh-CN" sz="3200" b="1">
                <a:solidFill>
                  <a:prstClr val="black"/>
                </a:solidFill>
                <a:latin typeface="KaiTi" charset="-122"/>
                <a:ea typeface="KaiTi" charset="-122"/>
                <a:cs typeface="KaiTi" charset="-122"/>
              </a:rPr>
              <a:t>因地制宜</a:t>
            </a:r>
            <a:r>
              <a:rPr lang="en-US" altLang="zh-CN" sz="3200" b="1">
                <a:solidFill>
                  <a:prstClr val="black"/>
                </a:solidFill>
                <a:latin typeface="KaiTi" charset="-122"/>
                <a:ea typeface="KaiTi" charset="-122"/>
                <a:cs typeface="KaiTi" charset="-122"/>
              </a:rPr>
              <a:t>      </a:t>
            </a:r>
            <a:r>
              <a:rPr lang="zh-CN" altLang="zh-CN" sz="3200" b="1">
                <a:solidFill>
                  <a:prstClr val="black"/>
                </a:solidFill>
                <a:latin typeface="KaiTi" charset="-122"/>
                <a:ea typeface="KaiTi" charset="-122"/>
                <a:cs typeface="KaiTi" charset="-122"/>
              </a:rPr>
              <a:t>自出心裁 重峦叠嶂 </a:t>
            </a:r>
            <a:endParaRPr lang="zh-CN" altLang="en-US" sz="2400" b="1"/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xmlns="" id="{C8B2321C-3F26-4556-BDD2-AA93981592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3853"/>
            <a:ext cx="1513340" cy="830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朗读课文整体感知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A5190E6-5DD2-4CE1-9B15-F495D77581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67846" y="4270482"/>
            <a:ext cx="2570852" cy="273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883189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25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内容占位符 2"/>
          <p:cNvSpPr txBox="1"/>
          <p:nvPr/>
        </p:nvSpPr>
        <p:spPr>
          <a:xfrm>
            <a:off x="1513340" y="1397549"/>
            <a:ext cx="9246808" cy="3959683"/>
          </a:xfrm>
          <a:prstGeom prst="rect">
            <a:avLst/>
          </a:prstGeom>
        </p:spPr>
        <p:txBody>
          <a:bodyPr lIns="91440" tIns="45720" rIns="91440" bIns="4572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3200">
                <a:latin typeface="楷体" pitchFamily="49" charset="-122"/>
                <a:ea typeface="楷体" pitchFamily="49" charset="-122"/>
                <a:cs typeface="KaiTi" charset="-122"/>
              </a:rPr>
              <a:t>讲究花草树木的</a:t>
            </a:r>
            <a:r>
              <a:rPr lang="zh-CN" altLang="zh-CN" sz="3200" u="sng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映衬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3200">
                <a:latin typeface="楷体" pitchFamily="49" charset="-122"/>
                <a:ea typeface="楷体" pitchFamily="49" charset="-122"/>
                <a:cs typeface="KaiTi" charset="-122"/>
              </a:rPr>
              <a:t>或者是</a:t>
            </a:r>
            <a:r>
              <a:rPr lang="zh-CN" altLang="zh-CN" sz="3200" u="sng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重峦叠嶂</a:t>
            </a:r>
            <a:r>
              <a:rPr lang="zh-CN" altLang="zh-CN" sz="3200">
                <a:latin typeface="楷体" pitchFamily="49" charset="-122"/>
                <a:ea typeface="楷体" pitchFamily="49" charset="-122"/>
                <a:cs typeface="KaiTi" charset="-122"/>
              </a:rPr>
              <a:t>，或者是几座小山配合着竹子花木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3200">
                <a:latin typeface="楷体" pitchFamily="49" charset="-122"/>
                <a:ea typeface="楷体" pitchFamily="49" charset="-122"/>
                <a:cs typeface="KaiTi" charset="-122"/>
              </a:rPr>
              <a:t>胸中有</a:t>
            </a:r>
            <a:r>
              <a:rPr lang="zh-CN" altLang="zh-CN" sz="3200" u="sng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丘壑</a:t>
            </a:r>
            <a:r>
              <a:rPr lang="zh-CN" altLang="zh-CN" sz="3200">
                <a:latin typeface="楷体" pitchFamily="49" charset="-122"/>
                <a:ea typeface="楷体" pitchFamily="49" charset="-122"/>
                <a:cs typeface="KaiTi" charset="-122"/>
              </a:rPr>
              <a:t>，才能使游览者攀登的时候忘却苏州城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3200">
                <a:latin typeface="楷体" pitchFamily="49" charset="-122"/>
                <a:ea typeface="楷体" pitchFamily="49" charset="-122"/>
                <a:cs typeface="KaiTi" charset="-122"/>
              </a:rPr>
              <a:t>高树与低树</a:t>
            </a:r>
            <a:r>
              <a:rPr lang="zh-CN" altLang="zh-CN" sz="3200" u="sng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俯仰生姿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3200">
                <a:latin typeface="楷体" pitchFamily="49" charset="-122"/>
                <a:ea typeface="楷体" pitchFamily="49" charset="-122"/>
                <a:cs typeface="KaiTi" charset="-122"/>
              </a:rPr>
              <a:t>盘曲</a:t>
            </a:r>
            <a:r>
              <a:rPr lang="zh-CN" altLang="zh-CN" sz="3200" u="sng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嶙峋</a:t>
            </a:r>
            <a:r>
              <a:rPr lang="zh-CN" altLang="zh-CN" sz="3200">
                <a:latin typeface="楷体" pitchFamily="49" charset="-122"/>
                <a:ea typeface="楷体" pitchFamily="49" charset="-122"/>
                <a:cs typeface="KaiTi" charset="-122"/>
              </a:rPr>
              <a:t>的枝干就是一幅好画</a:t>
            </a:r>
          </a:p>
        </p:txBody>
      </p:sp>
      <p:sp>
        <p:nvSpPr>
          <p:cNvPr id="17" name="Text Box 5">
            <a:extLst>
              <a:ext uri="{FF2B5EF4-FFF2-40B4-BE49-F238E27FC236}">
                <a16:creationId xmlns:a16="http://schemas.microsoft.com/office/drawing/2014/main" xmlns="" id="{E04B5008-02B4-476B-9809-C3284917B4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3853"/>
            <a:ext cx="1513340" cy="830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朗读课文整体感知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2F610D4-F950-47DB-97BB-4F3D7FD768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67846" y="4270482"/>
            <a:ext cx="2570852" cy="273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832427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200">
        <p:dissolve/>
      </p:transition>
    </mc:Choice>
    <mc:Fallback>
      <p:transition spd="slow" advTm="3000">
        <p:dissolve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513340" y="1536173"/>
            <a:ext cx="7737907" cy="3813223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lvl="0" algn="just">
              <a:lnSpc>
                <a:spcPct val="150000"/>
              </a:lnSpc>
              <a:buClr>
                <a:srgbClr val="0BD0D9"/>
              </a:buClr>
              <a:buSzPct val="95000"/>
            </a:pPr>
            <a:r>
              <a:rPr lang="en-US" altLang="zh-CN" sz="2667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KaiTi" charset="-122"/>
              </a:rPr>
              <a:t>    </a:t>
            </a:r>
            <a:r>
              <a:rPr lang="zh-CN" altLang="zh-CN" sz="2667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KaiTi" charset="-122"/>
              </a:rPr>
              <a:t>游览者必然也不会忽略另外一点，就是苏州园林在每一个角落都注意</a:t>
            </a:r>
            <a:r>
              <a:rPr lang="en-US" altLang="zh-CN" sz="2667" u="sng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KaiTi" charset="-122"/>
              </a:rPr>
              <a:t>      </a:t>
            </a:r>
            <a:r>
              <a:rPr lang="zh-CN" altLang="zh-CN" sz="2667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KaiTi" charset="-122"/>
              </a:rPr>
              <a:t>。阶砌旁边栽几丛书带草。墙上</a:t>
            </a:r>
            <a:r>
              <a:rPr lang="en-US" altLang="zh-CN" sz="2667" u="sng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KaiTi" charset="-122"/>
              </a:rPr>
              <a:t>    </a:t>
            </a:r>
            <a:r>
              <a:rPr lang="zh-CN" altLang="zh-CN" sz="2667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KaiTi" charset="-122"/>
              </a:rPr>
              <a:t>着爬山虎或者</a:t>
            </a:r>
            <a:r>
              <a:rPr lang="en-US" altLang="zh-CN" sz="2667" u="sng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KaiTi" charset="-122"/>
              </a:rPr>
              <a:t>    </a:t>
            </a:r>
            <a:r>
              <a:rPr lang="zh-CN" altLang="zh-CN" sz="2667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KaiTi" charset="-122"/>
              </a:rPr>
              <a:t>木香。如果开窗正对着白色墙壁，太单调了，给补上几竿竹子或几棵</a:t>
            </a:r>
            <a:r>
              <a:rPr lang="en-US" altLang="zh-CN" sz="2667" u="sng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KaiTi" charset="-122"/>
              </a:rPr>
              <a:t>    </a:t>
            </a:r>
            <a:r>
              <a:rPr lang="zh-CN" altLang="zh-CN" sz="2667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KaiTi" charset="-122"/>
              </a:rPr>
              <a:t>。诸如此类，无非要游览者即使就极小范围的局部看，也能得到美的享受。</a:t>
            </a:r>
          </a:p>
        </p:txBody>
      </p:sp>
      <p:sp>
        <p:nvSpPr>
          <p:cNvPr id="5" name="矩形 4"/>
          <p:cNvSpPr/>
          <p:nvPr/>
        </p:nvSpPr>
        <p:spPr>
          <a:xfrm>
            <a:off x="4988004" y="2250836"/>
            <a:ext cx="1107996" cy="46166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zh-CN" sz="24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图画美</a:t>
            </a:r>
            <a:endParaRPr lang="zh-CN" altLang="en-US" sz="24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15680" y="2869781"/>
            <a:ext cx="800219" cy="46166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zh-CN" sz="24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蔓延</a:t>
            </a:r>
            <a:endParaRPr lang="zh-CN" altLang="en-US" sz="24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15861" y="2869753"/>
            <a:ext cx="800219" cy="46166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zh-CN" sz="24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蔷薇</a:t>
            </a:r>
            <a:endParaRPr lang="zh-CN" altLang="en-US" sz="24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47528" y="4077072"/>
            <a:ext cx="800219" cy="46166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zh-CN" sz="24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芭蕉</a:t>
            </a:r>
            <a:endParaRPr lang="zh-CN" altLang="en-US" sz="24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 Box 5">
            <a:extLst>
              <a:ext uri="{FF2B5EF4-FFF2-40B4-BE49-F238E27FC236}">
                <a16:creationId xmlns:a16="http://schemas.microsoft.com/office/drawing/2014/main" xmlns="" id="{8EB82489-E8A6-4D6C-8B33-C5E8378AE6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3853"/>
            <a:ext cx="1513340" cy="830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朗读课文整体感知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B3DACFFB-CFB0-49E9-9EED-BCE2594C10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67846" y="4270482"/>
            <a:ext cx="2570852" cy="2736257"/>
          </a:xfrm>
          <a:prstGeom prst="rect">
            <a:avLst/>
          </a:prstGeom>
        </p:spPr>
      </p:pic>
      <p:sp>
        <p:nvSpPr>
          <p:cNvPr id="17" name="Text Box 5">
            <a:extLst>
              <a:ext uri="{FF2B5EF4-FFF2-40B4-BE49-F238E27FC236}">
                <a16:creationId xmlns:a16="http://schemas.microsoft.com/office/drawing/2014/main" xmlns="" id="{F790159C-5748-46D8-88BB-7C77BD091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7728" y="834850"/>
            <a:ext cx="4034755" cy="5847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 b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根据课文内容填空</a:t>
            </a:r>
          </a:p>
        </p:txBody>
      </p:sp>
    </p:spTree>
    <p:extLst>
      <p:ext uri="{BB962C8B-B14F-4D97-AF65-F5344CB8AC3E}">
        <p14:creationId xmlns:p14="http://schemas.microsoft.com/office/powerpoint/2010/main" val="961137672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4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A8DA2A8-C95D-40D9-AEED-FDDB92301147}"/>
              </a:ext>
            </a:extLst>
          </p:cNvPr>
          <p:cNvSpPr/>
          <p:nvPr/>
        </p:nvSpPr>
        <p:spPr>
          <a:xfrm>
            <a:off x="-820504" y="0"/>
            <a:ext cx="14245013" cy="6858000"/>
          </a:xfrm>
          <a:prstGeom prst="rect">
            <a:avLst/>
          </a:prstGeom>
          <a:blipFill dpi="0" rotWithShape="1">
            <a:blip r:embed="rId3">
              <a:alphaModFix amt="5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pic>
        <p:nvPicPr>
          <p:cNvPr id="4" name="图片 3" descr="图片包含 室内, 餐桌&#10;&#10;已生成高可信度的说明">
            <a:extLst>
              <a:ext uri="{FF2B5EF4-FFF2-40B4-BE49-F238E27FC236}">
                <a16:creationId xmlns:a16="http://schemas.microsoft.com/office/drawing/2014/main" xmlns="" id="{0EFC264B-5D3F-4015-B275-91C52752C5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9561" y="-440357"/>
            <a:ext cx="12975140" cy="7236604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55FC377-0479-4E87-BB86-B38698B6941B}"/>
              </a:ext>
            </a:extLst>
          </p:cNvPr>
          <p:cNvSpPr txBox="1"/>
          <p:nvPr/>
        </p:nvSpPr>
        <p:spPr>
          <a:xfrm>
            <a:off x="5796229" y="1096501"/>
            <a:ext cx="184731" cy="185679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endParaRPr lang="en-US" altLang="zh-CN" sz="11466" b="1" spc="6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3355615" y="1965979"/>
            <a:ext cx="7851648" cy="182880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zh-CN" altLang="en-US" sz="6000">
                <a:solidFill>
                  <a:srgbClr val="C00000"/>
                </a:solidFill>
                <a:latin typeface="隶书"/>
                <a:ea typeface="隶书"/>
              </a:rPr>
              <a:t>走进园林</a:t>
            </a:r>
            <a:endParaRPr lang="en-US" altLang="zh-CN" sz="6000">
              <a:solidFill>
                <a:srgbClr val="C00000"/>
              </a:solidFill>
              <a:latin typeface="隶书"/>
              <a:ea typeface="隶书"/>
            </a:endParaRPr>
          </a:p>
          <a:p>
            <a:pPr lvl="0" algn="ctr">
              <a:defRPr/>
            </a:pPr>
            <a:r>
              <a:rPr lang="zh-CN" altLang="en-US" sz="6000">
                <a:solidFill>
                  <a:srgbClr val="C00000"/>
                </a:solidFill>
                <a:latin typeface="隶书"/>
                <a:ea typeface="隶书"/>
              </a:rPr>
              <a:t>品味赏析</a:t>
            </a:r>
            <a:endParaRPr kumimoji="1" lang="zh-CN" altLang="en-US">
              <a:solidFill>
                <a:srgbClr val="C00000"/>
              </a:solidFill>
              <a:latin typeface="Calibri"/>
              <a:ea typeface="隶书"/>
            </a:endParaRPr>
          </a:p>
        </p:txBody>
      </p:sp>
    </p:spTree>
    <p:extLst>
      <p:ext uri="{BB962C8B-B14F-4D97-AF65-F5344CB8AC3E}">
        <p14:creationId xmlns:p14="http://schemas.microsoft.com/office/powerpoint/2010/main" val="4229863705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750">
        <p:pull/>
      </p:transition>
    </mc:Choice>
    <mc:Fallback>
      <p:transition spd="slow" advTm="3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ext Box 5">
            <a:extLst>
              <a:ext uri="{FF2B5EF4-FFF2-40B4-BE49-F238E27FC236}">
                <a16:creationId xmlns:a16="http://schemas.microsoft.com/office/drawing/2014/main" xmlns="" id="{89BA9DF7-F158-4081-ACBE-884CE7E3E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3853"/>
            <a:ext cx="1513340" cy="830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bg1"/>
                </a:solidFill>
                <a:latin typeface="Arial"/>
                <a:ea typeface="楷体" pitchFamily="49" charset="-122"/>
                <a:sym typeface="Arial"/>
              </a:rPr>
              <a:t>走进园林品味赏析</a:t>
            </a:r>
          </a:p>
        </p:txBody>
      </p:sp>
      <p:sp>
        <p:nvSpPr>
          <p:cNvPr id="10" name="矩形 9"/>
          <p:cNvSpPr/>
          <p:nvPr/>
        </p:nvSpPr>
        <p:spPr>
          <a:xfrm>
            <a:off x="1503004" y="1628800"/>
            <a:ext cx="9057492" cy="287001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320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速度课文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，初步了解苏州园林并思考以下问题：</a:t>
            </a:r>
            <a:endParaRPr lang="en-US" altLang="zh-CN" sz="3200">
              <a:latin typeface="楷体" pitchFamily="49" charset="-122"/>
              <a:ea typeface="楷体" pitchFamily="49" charset="-122"/>
              <a:cs typeface="KaiTi" charset="-122"/>
              <a:sym typeface="Arial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1.</a:t>
            </a:r>
            <a:r>
              <a:rPr lang="zh-CN" altLang="zh-CN" sz="3200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作者对苏州园林的总体印象是什么？</a:t>
            </a:r>
            <a:br>
              <a:rPr lang="en-US" altLang="zh-CN" sz="3200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</a:br>
            <a:r>
              <a:rPr lang="en-US" altLang="zh-CN" sz="3200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2.</a:t>
            </a:r>
            <a:r>
              <a:rPr lang="zh-CN" altLang="zh-CN" sz="3200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苏州园林的总体特征是什么？</a:t>
            </a:r>
            <a:endParaRPr lang="zh-CN" altLang="en-US" sz="3200">
              <a:latin typeface="楷体" pitchFamily="49" charset="-122"/>
              <a:ea typeface="楷体" pitchFamily="49" charset="-122"/>
              <a:sym typeface="Arial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A9DE0699-768C-432F-B85F-58B32929D4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67846" y="4270482"/>
            <a:ext cx="2570852" cy="273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801339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750">
        <p:pull/>
      </p:transition>
    </mc:Choice>
    <mc:Fallback>
      <p:transition spd="slow" advTm="3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ext Box 5">
            <a:extLst>
              <a:ext uri="{FF2B5EF4-FFF2-40B4-BE49-F238E27FC236}">
                <a16:creationId xmlns:a16="http://schemas.microsoft.com/office/drawing/2014/main" xmlns="" id="{89BA9DF7-F158-4081-ACBE-884CE7E3E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3853"/>
            <a:ext cx="1513340" cy="830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bg1"/>
                </a:solidFill>
                <a:latin typeface="Arial"/>
                <a:ea typeface="楷体" pitchFamily="49" charset="-122"/>
                <a:sym typeface="Arial"/>
              </a:rPr>
              <a:t>走进园林品味赏析</a:t>
            </a:r>
          </a:p>
        </p:txBody>
      </p:sp>
      <p:sp>
        <p:nvSpPr>
          <p:cNvPr id="10" name="矩形 9"/>
          <p:cNvSpPr/>
          <p:nvPr/>
        </p:nvSpPr>
        <p:spPr>
          <a:xfrm>
            <a:off x="1689147" y="1237271"/>
            <a:ext cx="7554091" cy="2335768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3" b="1">
                <a:latin typeface="Arial"/>
                <a:ea typeface="楷体" pitchFamily="49" charset="-122"/>
                <a:cs typeface="KaiTi" charset="-122"/>
                <a:sym typeface="Arial"/>
              </a:rPr>
              <a:t>明确：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Arial"/>
                <a:ea typeface="楷体" pitchFamily="49" charset="-122"/>
                <a:cs typeface="KaiTi" charset="-122"/>
                <a:sym typeface="Arial"/>
              </a:rPr>
              <a:t>1.</a:t>
            </a:r>
            <a:r>
              <a:rPr lang="zh-CN" altLang="en-US" sz="3200">
                <a:latin typeface="Arial"/>
                <a:ea typeface="楷体" pitchFamily="49" charset="-122"/>
                <a:cs typeface="KaiTi" charset="-122"/>
                <a:sym typeface="Arial"/>
              </a:rPr>
              <a:t>苏州园林是我国各地园林的标本，各地园林或多或少都受到苏州园林的影响。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A3FE64B-50D4-4E83-8BC2-2617D51044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67846" y="4270482"/>
            <a:ext cx="2570852" cy="273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490080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6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Rectangle 3">
            <a:extLst>
              <a:ext uri="{FF2B5EF4-FFF2-40B4-BE49-F238E27FC236}">
                <a16:creationId xmlns:a16="http://schemas.microsoft.com/office/drawing/2014/main" xmlns="" id="{35C6D803-6F0C-482F-90A1-30BC00D021AB}"/>
              </a:ext>
            </a:extLst>
          </p:cNvPr>
          <p:cNvSpPr txBox="1">
            <a:spLocks noChangeArrowheads="1"/>
          </p:cNvSpPr>
          <p:nvPr/>
        </p:nvSpPr>
        <p:spPr>
          <a:xfrm>
            <a:off x="3627040" y="1268760"/>
            <a:ext cx="4299059" cy="581891"/>
          </a:xfrm>
          <a:prstGeom prst="rect">
            <a:avLst/>
          </a:prstGeom>
          <a:solidFill>
            <a:srgbClr val="595959"/>
          </a:solidFill>
        </p:spPr>
        <p:txBody>
          <a:bodyPr lIns="91440" tIns="45720" rIns="91440" bIns="4572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zh-CN" altLang="en-US" sz="3733">
                <a:solidFill>
                  <a:schemeClr val="bg1"/>
                </a:solidFill>
                <a:latin typeface="Arial"/>
                <a:ea typeface="楷体" pitchFamily="49" charset="-122"/>
                <a:sym typeface="Arial"/>
              </a:rPr>
              <a:t>苏州园林的总特点</a:t>
            </a:r>
            <a:endParaRPr lang="en-US" altLang="zh-CN" sz="3733">
              <a:solidFill>
                <a:schemeClr val="bg1"/>
              </a:solidFill>
              <a:latin typeface="Arial"/>
              <a:ea typeface="楷体" pitchFamily="49" charset="-122"/>
              <a:sym typeface="Arial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7AF10D9-38E3-43A6-B7D5-B32C79AC9B41}"/>
              </a:ext>
            </a:extLst>
          </p:cNvPr>
          <p:cNvSpPr/>
          <p:nvPr/>
        </p:nvSpPr>
        <p:spPr>
          <a:xfrm>
            <a:off x="2063552" y="2204864"/>
            <a:ext cx="7426036" cy="1646733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>
                <a:latin typeface="Arial"/>
                <a:ea typeface="楷体" pitchFamily="49" charset="-122"/>
                <a:sym typeface="Arial"/>
              </a:rPr>
              <a:t>务必使游览者无论站在哪个点上，眼前总是一幅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Arial"/>
              </a:rPr>
              <a:t>完美</a:t>
            </a:r>
            <a:r>
              <a:rPr lang="zh-CN" altLang="en-US" sz="3600" b="1">
                <a:latin typeface="Arial"/>
                <a:ea typeface="楷体" pitchFamily="49" charset="-122"/>
                <a:sym typeface="Arial"/>
              </a:rPr>
              <a:t>的图画。</a:t>
            </a:r>
          </a:p>
        </p:txBody>
      </p:sp>
      <p:sp>
        <p:nvSpPr>
          <p:cNvPr id="17" name="Text Box 5">
            <a:extLst>
              <a:ext uri="{FF2B5EF4-FFF2-40B4-BE49-F238E27FC236}">
                <a16:creationId xmlns:a16="http://schemas.microsoft.com/office/drawing/2014/main" xmlns="" id="{89BA9DF7-F158-4081-ACBE-884CE7E3E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3853"/>
            <a:ext cx="1513340" cy="830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bg1"/>
                </a:solidFill>
                <a:latin typeface="Arial"/>
                <a:ea typeface="楷体" pitchFamily="49" charset="-122"/>
                <a:sym typeface="Arial"/>
              </a:rPr>
              <a:t>走进园林品味赏析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BBAECD2-7D97-401A-A9F9-616C8A224B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67846" y="4270482"/>
            <a:ext cx="2570852" cy="273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246603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4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A2525232-D2E1-4D32-B405-1D4C7AFB7C2E}"/>
              </a:ext>
            </a:extLst>
          </p:cNvPr>
          <p:cNvGrpSpPr/>
          <p:nvPr/>
        </p:nvGrpSpPr>
        <p:grpSpPr>
          <a:xfrm>
            <a:off x="9718806" y="1638049"/>
            <a:ext cx="1601039" cy="2196774"/>
            <a:chOff x="9651181" y="3090947"/>
            <a:chExt cx="1601038" cy="2196773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xmlns="" id="{DA1DA675-F5A0-4363-B5B2-46AC5492EF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51181" y="3090947"/>
              <a:ext cx="1601038" cy="2196773"/>
            </a:xfrm>
            <a:prstGeom prst="rect">
              <a:avLst/>
            </a:prstGeom>
            <a:effectLst>
              <a:softEdge rad="31750"/>
            </a:effectLst>
          </p:spPr>
        </p:pic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0EA37B8F-DA9E-4E55-8C3E-76D2E81754AD}"/>
                </a:ext>
              </a:extLst>
            </p:cNvPr>
            <p:cNvSpPr txBox="1"/>
            <p:nvPr/>
          </p:nvSpPr>
          <p:spPr>
            <a:xfrm>
              <a:off x="10055867" y="3407032"/>
              <a:ext cx="677108" cy="14465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32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4400" b="1">
                  <a:solidFill>
                    <a:prstClr val="white"/>
                  </a:solidFill>
                  <a:latin typeface="楷体" pitchFamily="49" charset="-122"/>
                  <a:ea typeface="楷体" pitchFamily="49" charset="-122"/>
                </a:rPr>
                <a:t>目录</a:t>
              </a: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4693" y="1304656"/>
            <a:ext cx="8269555" cy="3859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0030785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ext Box 5">
            <a:extLst>
              <a:ext uri="{FF2B5EF4-FFF2-40B4-BE49-F238E27FC236}">
                <a16:creationId xmlns:a16="http://schemas.microsoft.com/office/drawing/2014/main" xmlns="" id="{89BA9DF7-F158-4081-ACBE-884CE7E3E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3853"/>
            <a:ext cx="1513340" cy="830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bg1"/>
                </a:solidFill>
                <a:latin typeface="Arial"/>
                <a:ea typeface="楷体" pitchFamily="49" charset="-122"/>
                <a:sym typeface="Arial"/>
              </a:rPr>
              <a:t>走进园林品味赏析</a:t>
            </a:r>
          </a:p>
        </p:txBody>
      </p:sp>
      <p:sp>
        <p:nvSpPr>
          <p:cNvPr id="10" name="矩形 9"/>
          <p:cNvSpPr/>
          <p:nvPr/>
        </p:nvSpPr>
        <p:spPr>
          <a:xfrm>
            <a:off x="1343472" y="1268760"/>
            <a:ext cx="8806150" cy="3177793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32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阅读评说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，领略苏州园林之美：</a:t>
            </a:r>
            <a:endParaRPr lang="en-US" altLang="zh-CN" sz="3200" b="1">
              <a:latin typeface="楷体" pitchFamily="49" charset="-122"/>
              <a:ea typeface="楷体" pitchFamily="49" charset="-122"/>
              <a:cs typeface="KaiTi" charset="-122"/>
              <a:sym typeface="Arial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粗读课文</a:t>
            </a:r>
            <a:r>
              <a:rPr lang="en-US" altLang="zh-CN" sz="3200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梳理苏州园林图画美的表现形式</a:t>
            </a:r>
            <a:r>
              <a:rPr lang="en-US" altLang="zh-CN" sz="3200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用“苏州园林美在</a:t>
            </a:r>
            <a:r>
              <a:rPr lang="zh-CN" altLang="en-US" sz="3200" u="sng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           </a:t>
            </a:r>
            <a:r>
              <a:rPr lang="en-US" altLang="zh-CN" sz="3200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”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说话。（文章怎样分项说明苏州园林的特征？）</a:t>
            </a:r>
            <a:endParaRPr lang="zh-CN" altLang="en-US" sz="3200">
              <a:latin typeface="楷体" pitchFamily="49" charset="-122"/>
              <a:ea typeface="楷体" pitchFamily="49" charset="-122"/>
              <a:sym typeface="Arial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2BFB664-54C4-4426-B6DD-D8712F852D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67846" y="4270482"/>
            <a:ext cx="2570852" cy="273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043277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4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ext Box 5">
            <a:extLst>
              <a:ext uri="{FF2B5EF4-FFF2-40B4-BE49-F238E27FC236}">
                <a16:creationId xmlns:a16="http://schemas.microsoft.com/office/drawing/2014/main" xmlns="" id="{89BA9DF7-F158-4081-ACBE-884CE7E3E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3853"/>
            <a:ext cx="1513340" cy="830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bg1"/>
                </a:solidFill>
                <a:latin typeface="Arial"/>
                <a:ea typeface="楷体" pitchFamily="49" charset="-122"/>
                <a:sym typeface="Arial"/>
              </a:rPr>
              <a:t>走进园林品味赏析</a:t>
            </a:r>
          </a:p>
        </p:txBody>
      </p:sp>
      <p:sp>
        <p:nvSpPr>
          <p:cNvPr id="2" name="矩形 1"/>
          <p:cNvSpPr/>
          <p:nvPr/>
        </p:nvSpPr>
        <p:spPr>
          <a:xfrm>
            <a:off x="2279576" y="1340768"/>
            <a:ext cx="6526212" cy="345575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阅读评说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，领略苏州园林之美：</a:t>
            </a:r>
            <a:endParaRPr lang="en-US" altLang="zh-CN" sz="2800" b="1">
              <a:latin typeface="楷体" pitchFamily="49" charset="-122"/>
              <a:ea typeface="楷体" pitchFamily="49" charset="-122"/>
              <a:cs typeface="KaiTi" charset="-122"/>
              <a:sym typeface="Arial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>
                <a:latin typeface="Arial"/>
                <a:ea typeface="楷体" pitchFamily="49" charset="-122"/>
                <a:cs typeface="KaiTi" charset="-122"/>
                <a:sym typeface="Arial"/>
              </a:rPr>
              <a:t>苏州园林</a:t>
            </a:r>
            <a:r>
              <a:rPr lang="zh-CN" altLang="en-US" sz="2800">
                <a:latin typeface="Arial"/>
                <a:ea typeface="楷体" pitchFamily="49" charset="-122"/>
                <a:sym typeface="Arial"/>
              </a:rPr>
              <a:t>美在亭台轩榭的布局。（</a:t>
            </a:r>
            <a:r>
              <a:rPr lang="en-US" altLang="zh-CN" sz="2800">
                <a:latin typeface="Arial"/>
                <a:ea typeface="楷体" pitchFamily="49" charset="-122"/>
                <a:sym typeface="Arial"/>
              </a:rPr>
              <a:t>3</a:t>
            </a:r>
            <a:r>
              <a:rPr lang="zh-CN" altLang="en-US" sz="2800">
                <a:latin typeface="Arial"/>
                <a:ea typeface="楷体" pitchFamily="49" charset="-122"/>
                <a:sym typeface="Arial"/>
              </a:rPr>
              <a:t>段）</a:t>
            </a:r>
          </a:p>
          <a:p>
            <a:pPr algn="just">
              <a:lnSpc>
                <a:spcPct val="150000"/>
              </a:lnSpc>
            </a:pPr>
            <a:r>
              <a:rPr lang="zh-CN" altLang="en-US" sz="2800">
                <a:latin typeface="Arial"/>
                <a:ea typeface="楷体" pitchFamily="49" charset="-122"/>
                <a:cs typeface="KaiTi" charset="-122"/>
                <a:sym typeface="Arial"/>
              </a:rPr>
              <a:t>苏州园林</a:t>
            </a:r>
            <a:r>
              <a:rPr lang="zh-CN" altLang="en-US" sz="2800">
                <a:latin typeface="Arial"/>
                <a:ea typeface="楷体" pitchFamily="49" charset="-122"/>
                <a:sym typeface="Arial"/>
              </a:rPr>
              <a:t>美在假山池沼的配合。（</a:t>
            </a:r>
            <a:r>
              <a:rPr lang="en-US" altLang="zh-CN" sz="2800">
                <a:latin typeface="Arial"/>
                <a:ea typeface="楷体" pitchFamily="49" charset="-122"/>
                <a:sym typeface="Arial"/>
              </a:rPr>
              <a:t>4</a:t>
            </a:r>
            <a:r>
              <a:rPr lang="zh-CN" altLang="en-US" sz="2800">
                <a:latin typeface="Arial"/>
                <a:ea typeface="楷体" pitchFamily="49" charset="-122"/>
                <a:sym typeface="Arial"/>
              </a:rPr>
              <a:t>段）</a:t>
            </a:r>
          </a:p>
          <a:p>
            <a:pPr algn="just">
              <a:lnSpc>
                <a:spcPct val="150000"/>
              </a:lnSpc>
            </a:pPr>
            <a:r>
              <a:rPr lang="zh-CN" altLang="en-US" sz="2800">
                <a:latin typeface="Arial"/>
                <a:ea typeface="楷体" pitchFamily="49" charset="-122"/>
                <a:cs typeface="KaiTi" charset="-122"/>
                <a:sym typeface="Arial"/>
              </a:rPr>
              <a:t>苏州园林</a:t>
            </a:r>
            <a:r>
              <a:rPr lang="zh-CN" altLang="en-US" sz="2800">
                <a:latin typeface="Arial"/>
                <a:ea typeface="楷体" pitchFamily="49" charset="-122"/>
                <a:sym typeface="Arial"/>
              </a:rPr>
              <a:t>美在花草树木的映衬。（</a:t>
            </a:r>
            <a:r>
              <a:rPr lang="en-US" altLang="zh-CN" sz="2800">
                <a:latin typeface="Arial"/>
                <a:ea typeface="楷体" pitchFamily="49" charset="-122"/>
                <a:sym typeface="Arial"/>
              </a:rPr>
              <a:t>5</a:t>
            </a:r>
            <a:r>
              <a:rPr lang="zh-CN" altLang="en-US" sz="2800">
                <a:latin typeface="Arial"/>
                <a:ea typeface="楷体" pitchFamily="49" charset="-122"/>
                <a:sym typeface="Arial"/>
              </a:rPr>
              <a:t>段）</a:t>
            </a:r>
          </a:p>
          <a:p>
            <a:pPr algn="just">
              <a:lnSpc>
                <a:spcPct val="150000"/>
              </a:lnSpc>
            </a:pPr>
            <a:r>
              <a:rPr lang="zh-CN" altLang="en-US" sz="2800">
                <a:latin typeface="Arial"/>
                <a:ea typeface="楷体" pitchFamily="49" charset="-122"/>
                <a:cs typeface="KaiTi" charset="-122"/>
                <a:sym typeface="Arial"/>
              </a:rPr>
              <a:t>苏州园林</a:t>
            </a:r>
            <a:r>
              <a:rPr lang="zh-CN" altLang="en-US" sz="2800">
                <a:latin typeface="Arial"/>
                <a:ea typeface="楷体" pitchFamily="49" charset="-122"/>
                <a:sym typeface="Arial"/>
              </a:rPr>
              <a:t>美在近景远景的层次。（</a:t>
            </a:r>
            <a:r>
              <a:rPr lang="en-US" altLang="zh-CN" sz="2800">
                <a:latin typeface="Arial"/>
                <a:ea typeface="楷体" pitchFamily="49" charset="-122"/>
                <a:sym typeface="Arial"/>
              </a:rPr>
              <a:t>6</a:t>
            </a:r>
            <a:r>
              <a:rPr lang="zh-CN" altLang="en-US" sz="2800">
                <a:latin typeface="Arial"/>
                <a:ea typeface="楷体" pitchFamily="49" charset="-122"/>
                <a:sym typeface="Arial"/>
              </a:rPr>
              <a:t>段）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EDA23F4-E360-4302-8364-3B0A97DD52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67846" y="4270482"/>
            <a:ext cx="2570852" cy="273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17324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4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ext Box 5">
            <a:extLst>
              <a:ext uri="{FF2B5EF4-FFF2-40B4-BE49-F238E27FC236}">
                <a16:creationId xmlns:a16="http://schemas.microsoft.com/office/drawing/2014/main" xmlns="" id="{89BA9DF7-F158-4081-ACBE-884CE7E3E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3853"/>
            <a:ext cx="1513340" cy="830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bg1"/>
                </a:solidFill>
                <a:latin typeface="Arial"/>
                <a:ea typeface="楷体" pitchFamily="49" charset="-122"/>
                <a:sym typeface="Arial"/>
              </a:rPr>
              <a:t>走进园林品味赏析</a:t>
            </a:r>
          </a:p>
        </p:txBody>
      </p:sp>
      <p:sp>
        <p:nvSpPr>
          <p:cNvPr id="10" name="矩形 9"/>
          <p:cNvSpPr/>
          <p:nvPr/>
        </p:nvSpPr>
        <p:spPr>
          <a:xfrm>
            <a:off x="1821398" y="2065463"/>
            <a:ext cx="6812975" cy="128400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寻读课文</a:t>
            </a:r>
            <a:r>
              <a:rPr lang="en-US" altLang="zh-CN" sz="2800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,</a:t>
            </a:r>
            <a:r>
              <a:rPr lang="zh-CN" altLang="en-US" sz="2800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评说园林图画美的内涵</a:t>
            </a:r>
            <a:r>
              <a:rPr lang="en-US" altLang="zh-CN" sz="2800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,</a:t>
            </a:r>
            <a:r>
              <a:rPr lang="zh-CN" altLang="en-US" sz="2800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用“苏州园林体现出</a:t>
            </a:r>
            <a:r>
              <a:rPr lang="zh-CN" altLang="en-US" sz="2800" u="sng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      </a:t>
            </a:r>
            <a:r>
              <a:rPr lang="zh-CN" altLang="en-US" sz="2800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的美”说话。</a:t>
            </a:r>
            <a:endParaRPr lang="zh-CN" altLang="en-US" sz="2800">
              <a:latin typeface="楷体" pitchFamily="49" charset="-122"/>
              <a:ea typeface="楷体" pitchFamily="49" charset="-122"/>
              <a:sym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77948" y="1264763"/>
            <a:ext cx="6956425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78523A0-93DC-4220-9859-68A8EFBF3F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67846" y="4270482"/>
            <a:ext cx="2570852" cy="273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083862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750">
        <p:pull/>
      </p:transition>
    </mc:Choice>
    <mc:Fallback>
      <p:transition spd="slow" advTm="3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ext Box 5">
            <a:extLst>
              <a:ext uri="{FF2B5EF4-FFF2-40B4-BE49-F238E27FC236}">
                <a16:creationId xmlns:a16="http://schemas.microsoft.com/office/drawing/2014/main" xmlns="" id="{89BA9DF7-F158-4081-ACBE-884CE7E3E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3853"/>
            <a:ext cx="1513340" cy="830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bg1"/>
                </a:solidFill>
                <a:latin typeface="Arial"/>
                <a:ea typeface="楷体" pitchFamily="49" charset="-122"/>
                <a:sym typeface="Arial"/>
              </a:rPr>
              <a:t>走进园林品味赏析</a:t>
            </a:r>
          </a:p>
        </p:txBody>
      </p:sp>
      <p:sp>
        <p:nvSpPr>
          <p:cNvPr id="10" name="矩形 9"/>
          <p:cNvSpPr/>
          <p:nvPr/>
        </p:nvSpPr>
        <p:spPr>
          <a:xfrm>
            <a:off x="1513341" y="1412776"/>
            <a:ext cx="8254505" cy="4336572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阅读评说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，领略苏州园林之美：</a:t>
            </a:r>
            <a:endParaRPr lang="en-US" altLang="zh-CN" sz="2800" b="1">
              <a:latin typeface="楷体" pitchFamily="49" charset="-122"/>
              <a:ea typeface="楷体" pitchFamily="49" charset="-122"/>
              <a:cs typeface="KaiTi" charset="-122"/>
              <a:sym typeface="Arial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667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提示：苏州园林建筑的布局呈现出不对称的美</a:t>
            </a:r>
            <a:r>
              <a:rPr lang="en-US" altLang="zh-CN" sz="2667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(</a:t>
            </a:r>
            <a:r>
              <a:rPr lang="zh-CN" altLang="en-US" sz="2667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美术画</a:t>
            </a:r>
            <a:r>
              <a:rPr lang="en-US" altLang="zh-CN" sz="2667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),</a:t>
            </a:r>
            <a:r>
              <a:rPr lang="zh-CN" altLang="en-US" sz="2667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假山的堆叠体现出艺术的美</a:t>
            </a:r>
            <a:r>
              <a:rPr lang="en-US" altLang="zh-CN" sz="2667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,</a:t>
            </a:r>
            <a:r>
              <a:rPr lang="zh-CN" altLang="en-US" sz="2667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池沼周围景物的配置追求自然的美、变化的美</a:t>
            </a:r>
            <a:r>
              <a:rPr lang="en-US" altLang="zh-CN" sz="2667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,</a:t>
            </a:r>
            <a:r>
              <a:rPr lang="zh-CN" altLang="en-US" sz="2667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栽种和修剪树木着眼于画意的美</a:t>
            </a:r>
            <a:r>
              <a:rPr lang="en-US" altLang="zh-CN" sz="2667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,</a:t>
            </a:r>
            <a:r>
              <a:rPr lang="zh-CN" altLang="en-US" sz="2667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花墙和廊子增加了景致层次的美</a:t>
            </a:r>
            <a:r>
              <a:rPr lang="en-US" altLang="zh-CN" sz="2667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,</a:t>
            </a:r>
            <a:r>
              <a:rPr lang="zh-CN" altLang="en-US" sz="2667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角落装饰体现出别致的情调</a:t>
            </a:r>
            <a:r>
              <a:rPr lang="en-US" altLang="zh-CN" sz="2667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,</a:t>
            </a:r>
            <a:r>
              <a:rPr lang="zh-CN" altLang="en-US" sz="2667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门窗体现出工艺的美、图案的美</a:t>
            </a:r>
            <a:r>
              <a:rPr lang="en-US" altLang="zh-CN" sz="2667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,</a:t>
            </a:r>
            <a:r>
              <a:rPr lang="zh-CN" altLang="en-US" sz="2667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色彩体现出搭配的美</a:t>
            </a:r>
            <a:r>
              <a:rPr lang="en-US" altLang="zh-CN" sz="2667">
                <a:latin typeface="楷体" pitchFamily="49" charset="-122"/>
                <a:ea typeface="楷体" pitchFamily="49" charset="-122"/>
                <a:cs typeface="KaiTi" charset="-122"/>
                <a:sym typeface="Arial"/>
              </a:rPr>
              <a:t>……</a:t>
            </a:r>
            <a:endParaRPr lang="zh-CN" altLang="en-US" sz="2667">
              <a:latin typeface="楷体" pitchFamily="49" charset="-122"/>
              <a:ea typeface="楷体" pitchFamily="49" charset="-122"/>
              <a:sym typeface="Arial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F574B40-7FA2-466E-A84C-93A33D5CCA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67846" y="4270482"/>
            <a:ext cx="2570852" cy="273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8414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4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A8DA2A8-C95D-40D9-AEED-FDDB92301147}"/>
              </a:ext>
            </a:extLst>
          </p:cNvPr>
          <p:cNvSpPr/>
          <p:nvPr/>
        </p:nvSpPr>
        <p:spPr>
          <a:xfrm>
            <a:off x="-820504" y="0"/>
            <a:ext cx="14245013" cy="6858000"/>
          </a:xfrm>
          <a:prstGeom prst="rect">
            <a:avLst/>
          </a:prstGeom>
          <a:blipFill dpi="0" rotWithShape="1">
            <a:blip r:embed="rId3">
              <a:alphaModFix amt="5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Arial"/>
              <a:ea typeface="楷体" pitchFamily="49" charset="-122"/>
              <a:sym typeface="Arial"/>
            </a:endParaRPr>
          </a:p>
        </p:txBody>
      </p:sp>
      <p:pic>
        <p:nvPicPr>
          <p:cNvPr id="4" name="图片 3" descr="图片包含 室内, 餐桌&#10;&#10;已生成高可信度的说明">
            <a:extLst>
              <a:ext uri="{FF2B5EF4-FFF2-40B4-BE49-F238E27FC236}">
                <a16:creationId xmlns:a16="http://schemas.microsoft.com/office/drawing/2014/main" xmlns="" id="{0EFC264B-5D3F-4015-B275-91C52752C5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9561" y="-440357"/>
            <a:ext cx="12975140" cy="7236604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55FC377-0479-4E87-BB86-B38698B6941B}"/>
              </a:ext>
            </a:extLst>
          </p:cNvPr>
          <p:cNvSpPr txBox="1"/>
          <p:nvPr/>
        </p:nvSpPr>
        <p:spPr>
          <a:xfrm>
            <a:off x="5796229" y="1096501"/>
            <a:ext cx="184731" cy="185679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endParaRPr lang="en-US" altLang="zh-CN" sz="11466" b="1" spc="600">
              <a:latin typeface="Arial"/>
              <a:ea typeface="楷体" pitchFamily="49" charset="-122"/>
              <a:sym typeface="Arial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3355615" y="1965979"/>
            <a:ext cx="7851648" cy="182880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zh-CN" altLang="en-US" sz="6000">
                <a:solidFill>
                  <a:srgbClr val="C00000"/>
                </a:solidFill>
                <a:latin typeface="Arial"/>
                <a:ea typeface="楷体" pitchFamily="49" charset="-122"/>
                <a:sym typeface="Arial"/>
              </a:rPr>
              <a:t>重点研读</a:t>
            </a:r>
            <a:endParaRPr lang="en-US" altLang="zh-CN" sz="6000">
              <a:solidFill>
                <a:srgbClr val="C00000"/>
              </a:solidFill>
              <a:latin typeface="Arial"/>
              <a:ea typeface="楷体" pitchFamily="49" charset="-122"/>
              <a:sym typeface="Arial"/>
            </a:endParaRPr>
          </a:p>
          <a:p>
            <a:pPr lvl="0" algn="ctr">
              <a:defRPr/>
            </a:pPr>
            <a:r>
              <a:rPr lang="zh-CN" altLang="en-US" sz="6000">
                <a:solidFill>
                  <a:srgbClr val="C00000"/>
                </a:solidFill>
                <a:latin typeface="Arial"/>
                <a:ea typeface="楷体" pitchFamily="49" charset="-122"/>
                <a:sym typeface="Arial"/>
              </a:rPr>
              <a:t>把握特色</a:t>
            </a:r>
            <a:endParaRPr kumimoji="1" lang="zh-CN" altLang="en-US">
              <a:solidFill>
                <a:srgbClr val="C00000"/>
              </a:solidFill>
              <a:latin typeface="Arial"/>
              <a:ea typeface="楷体" pitchFamily="49" charset="-122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97164905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750">
        <p:pull/>
      </p:transition>
    </mc:Choice>
    <mc:Fallback>
      <p:transition spd="slow" advTm="3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Text Box 5">
            <a:extLst>
              <a:ext uri="{FF2B5EF4-FFF2-40B4-BE49-F238E27FC236}">
                <a16:creationId xmlns:a16="http://schemas.microsoft.com/office/drawing/2014/main" xmlns="" id="{89BA9DF7-F158-4081-ACBE-884CE7E3E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3853"/>
            <a:ext cx="1513340" cy="830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bg1"/>
                </a:solidFill>
                <a:latin typeface="Arial"/>
                <a:ea typeface="楷体" pitchFamily="49" charset="-122"/>
                <a:sym typeface="Arial"/>
              </a:rPr>
              <a:t>走进园林品味赏析</a:t>
            </a:r>
          </a:p>
        </p:txBody>
      </p:sp>
      <p:sp>
        <p:nvSpPr>
          <p:cNvPr id="2" name="矩形 1"/>
          <p:cNvSpPr/>
          <p:nvPr/>
        </p:nvSpPr>
        <p:spPr>
          <a:xfrm>
            <a:off x="1196021" y="1412776"/>
            <a:ext cx="8788411" cy="3222998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kern="100">
                <a:latin typeface="楷体" pitchFamily="49" charset="-122"/>
                <a:ea typeface="楷体" pitchFamily="49" charset="-122"/>
                <a:cs typeface="Times New Roman"/>
                <a:sym typeface="Arial"/>
              </a:rPr>
              <a:t>    （一）</a:t>
            </a:r>
            <a:r>
              <a:rPr lang="zh-CN" altLang="zh-CN" sz="2800" kern="100">
                <a:latin typeface="楷体" pitchFamily="49" charset="-122"/>
                <a:ea typeface="楷体" pitchFamily="49" charset="-122"/>
                <a:cs typeface="Times New Roman"/>
                <a:sym typeface="Arial"/>
              </a:rPr>
              <a:t>用自己喜欢的方式阅读</a:t>
            </a:r>
            <a:r>
              <a:rPr lang="en-US" altLang="zh-CN" sz="2800" kern="100">
                <a:latin typeface="楷体" pitchFamily="49" charset="-122"/>
                <a:ea typeface="楷体" pitchFamily="49" charset="-122"/>
                <a:cs typeface="Times New Roman"/>
                <a:sym typeface="Arial"/>
              </a:rPr>
              <a:t>3</a:t>
            </a:r>
            <a:r>
              <a:rPr lang="zh-CN" altLang="zh-CN" sz="2800" kern="100">
                <a:latin typeface="楷体" pitchFamily="49" charset="-122"/>
                <a:ea typeface="楷体" pitchFamily="49" charset="-122"/>
                <a:cs typeface="Times New Roman"/>
                <a:sym typeface="Arial"/>
              </a:rPr>
              <a:t>－</a:t>
            </a:r>
            <a:r>
              <a:rPr lang="en-US" altLang="zh-CN" sz="2800" kern="100">
                <a:latin typeface="楷体" pitchFamily="49" charset="-122"/>
                <a:ea typeface="楷体" pitchFamily="49" charset="-122"/>
                <a:cs typeface="Times New Roman"/>
                <a:sym typeface="Arial"/>
              </a:rPr>
              <a:t>6</a:t>
            </a:r>
            <a:r>
              <a:rPr lang="zh-CN" altLang="zh-CN" sz="2800" kern="100">
                <a:latin typeface="楷体" pitchFamily="49" charset="-122"/>
                <a:ea typeface="楷体" pitchFamily="49" charset="-122"/>
                <a:cs typeface="Times New Roman"/>
                <a:sym typeface="Arial"/>
              </a:rPr>
              <a:t>段，任选一个自己喜欢的方面探索苏州园林具有图画美的原因</a:t>
            </a:r>
            <a:r>
              <a:rPr lang="zh-CN" altLang="en-US" sz="2800" kern="100">
                <a:latin typeface="楷体" pitchFamily="49" charset="-122"/>
                <a:ea typeface="楷体" pitchFamily="49" charset="-122"/>
                <a:cs typeface="Times New Roman"/>
                <a:sym typeface="Arial"/>
              </a:rPr>
              <a:t>。</a:t>
            </a:r>
            <a:r>
              <a:rPr lang="zh-CN" altLang="zh-CN" sz="2800" kern="100">
                <a:latin typeface="楷体" pitchFamily="49" charset="-122"/>
                <a:ea typeface="楷体" pitchFamily="49" charset="-122"/>
                <a:cs typeface="Times New Roman"/>
                <a:sym typeface="Arial"/>
              </a:rPr>
              <a:t>（小组合作，画出关键词句，并进行圈点批注）</a:t>
            </a:r>
            <a:endParaRPr lang="en-US" altLang="zh-CN" sz="2800" kern="100">
              <a:latin typeface="楷体" pitchFamily="49" charset="-122"/>
              <a:ea typeface="楷体" pitchFamily="49" charset="-122"/>
              <a:cs typeface="Times New Roman"/>
              <a:sym typeface="Arial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kern="100">
                <a:latin typeface="楷体" pitchFamily="49" charset="-122"/>
                <a:ea typeface="楷体" pitchFamily="49" charset="-122"/>
                <a:cs typeface="Times New Roman"/>
                <a:sym typeface="Arial"/>
              </a:rPr>
              <a:t>    </a:t>
            </a:r>
            <a:r>
              <a:rPr lang="zh-CN" altLang="zh-CN" sz="2800" b="1" kern="100">
                <a:latin typeface="楷体" pitchFamily="49" charset="-122"/>
                <a:ea typeface="楷体" pitchFamily="49" charset="-122"/>
                <a:cs typeface="Times New Roman"/>
                <a:sym typeface="Arial"/>
              </a:rPr>
              <a:t>思考：</a:t>
            </a:r>
            <a:r>
              <a:rPr lang="zh-CN" altLang="zh-CN" sz="2800" kern="100">
                <a:latin typeface="楷体" pitchFamily="49" charset="-122"/>
                <a:ea typeface="楷体" pitchFamily="49" charset="-122"/>
                <a:cs typeface="Times New Roman"/>
                <a:sym typeface="Arial"/>
              </a:rPr>
              <a:t>苏州园林的设计者和匠师们是如何创作这幅完美图画的？苏州园林的美究竟有什么特点？</a:t>
            </a:r>
            <a:endParaRPr lang="zh-CN" altLang="en-US" sz="2800">
              <a:latin typeface="楷体" pitchFamily="49" charset="-122"/>
              <a:ea typeface="楷体" pitchFamily="49" charset="-122"/>
              <a:sym typeface="Arial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63AE354-F282-474E-A833-A300F041C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67846" y="4270482"/>
            <a:ext cx="2570852" cy="273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896939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750">
        <p:pull/>
      </p:transition>
    </mc:Choice>
    <mc:Fallback>
      <p:transition spd="slow" advTm="3000">
        <p:pull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513341" y="1052736"/>
            <a:ext cx="8778609" cy="406842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kern="100">
                <a:latin typeface="楷体" pitchFamily="49" charset="-122"/>
                <a:ea typeface="楷体" pitchFamily="49" charset="-122"/>
                <a:cs typeface="Times New Roman"/>
                <a:sym typeface="Arial"/>
              </a:rPr>
              <a:t>（二）课</a:t>
            </a:r>
            <a:r>
              <a:rPr lang="zh-CN" altLang="zh-CN" sz="3200" b="1" kern="100">
                <a:latin typeface="楷体" pitchFamily="49" charset="-122"/>
                <a:ea typeface="楷体" pitchFamily="49" charset="-122"/>
                <a:cs typeface="Times New Roman"/>
                <a:sym typeface="Arial"/>
              </a:rPr>
              <a:t>文说明顺序</a:t>
            </a:r>
            <a:r>
              <a:rPr lang="zh-CN" altLang="en-US" sz="3200" b="1" kern="100">
                <a:latin typeface="楷体" pitchFamily="49" charset="-122"/>
                <a:ea typeface="楷体" pitchFamily="49" charset="-122"/>
                <a:cs typeface="Times New Roman"/>
                <a:sym typeface="Arial"/>
              </a:rPr>
              <a:t>。</a:t>
            </a:r>
            <a:endParaRPr lang="en-US" altLang="zh-CN" sz="3200" b="1" kern="100">
              <a:latin typeface="楷体" pitchFamily="49" charset="-122"/>
              <a:ea typeface="楷体" pitchFamily="49" charset="-122"/>
              <a:cs typeface="Times New Roman"/>
              <a:sym typeface="Arial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latin typeface="楷体" pitchFamily="49" charset="-122"/>
                <a:ea typeface="楷体" pitchFamily="49" charset="-122"/>
                <a:cs typeface="Times New Roman"/>
                <a:sym typeface="Arial"/>
              </a:rPr>
              <a:t>    </a:t>
            </a:r>
            <a:r>
              <a:rPr lang="zh-CN" altLang="zh-CN" sz="2400" kern="100">
                <a:latin typeface="楷体" pitchFamily="49" charset="-122"/>
                <a:ea typeface="楷体" pitchFamily="49" charset="-122"/>
                <a:cs typeface="Times New Roman"/>
                <a:sym typeface="Arial"/>
              </a:rPr>
              <a:t>课文先从游览者的角度来概括苏州园林的特点：务必使游览者无论站在哪个点上，眼前总是一幅完美的图画然后再从亭台轩榭的布局、假山池沼的配合、花草树木的映衬、近景远景的层次等四个主要方面和每一个角落的构图美、门窗的图案美、建筑的色彩美等三个细微方面，也就是从</a:t>
            </a:r>
            <a:r>
              <a:rPr lang="zh-CN" altLang="zh-CN" sz="2400" b="1" kern="10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Times New Roman"/>
                <a:sym typeface="Arial"/>
              </a:rPr>
              <a:t>主要</a:t>
            </a:r>
            <a:r>
              <a:rPr lang="zh-CN" altLang="zh-CN" sz="2400" kern="100">
                <a:latin typeface="楷体" pitchFamily="49" charset="-122"/>
                <a:ea typeface="楷体" pitchFamily="49" charset="-122"/>
                <a:cs typeface="Times New Roman"/>
                <a:sym typeface="Arial"/>
              </a:rPr>
              <a:t>到</a:t>
            </a:r>
            <a:r>
              <a:rPr lang="zh-CN" altLang="zh-CN" sz="2400" b="1" kern="10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Times New Roman"/>
                <a:sym typeface="Arial"/>
              </a:rPr>
              <a:t>次要</a:t>
            </a:r>
            <a:r>
              <a:rPr lang="zh-CN" altLang="zh-CN" sz="2400" kern="100">
                <a:latin typeface="楷体" pitchFamily="49" charset="-122"/>
                <a:ea typeface="楷体" pitchFamily="49" charset="-122"/>
                <a:cs typeface="Times New Roman"/>
                <a:sym typeface="Arial"/>
              </a:rPr>
              <a:t>来具体说明这个特点的。</a:t>
            </a:r>
            <a:endParaRPr lang="en-US" altLang="zh-CN" sz="2400" kern="100">
              <a:latin typeface="楷体" pitchFamily="49" charset="-122"/>
              <a:ea typeface="楷体" pitchFamily="49" charset="-122"/>
              <a:cs typeface="Times New Roman"/>
              <a:sym typeface="Arial"/>
            </a:endParaRPr>
          </a:p>
        </p:txBody>
      </p:sp>
      <p:sp>
        <p:nvSpPr>
          <p:cNvPr id="10" name="Text Box 5">
            <a:extLst>
              <a:ext uri="{FF2B5EF4-FFF2-40B4-BE49-F238E27FC236}">
                <a16:creationId xmlns:a16="http://schemas.microsoft.com/office/drawing/2014/main" xmlns="" id="{CA3E537D-1F58-45F5-96E6-3F8BEB748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3853"/>
            <a:ext cx="1513340" cy="830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bg1"/>
                </a:solidFill>
                <a:latin typeface="Arial"/>
                <a:ea typeface="楷体" pitchFamily="49" charset="-122"/>
                <a:sym typeface="Arial"/>
              </a:rPr>
              <a:t>走进园林品味赏析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370FD7C-4459-42C8-99F9-56603D5C2C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67846" y="4270482"/>
            <a:ext cx="2570852" cy="273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50380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6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A8DA2A8-C95D-40D9-AEED-FDDB92301147}"/>
              </a:ext>
            </a:extLst>
          </p:cNvPr>
          <p:cNvSpPr/>
          <p:nvPr/>
        </p:nvSpPr>
        <p:spPr>
          <a:xfrm>
            <a:off x="-820504" y="0"/>
            <a:ext cx="14245013" cy="6858000"/>
          </a:xfrm>
          <a:prstGeom prst="rect">
            <a:avLst/>
          </a:prstGeom>
          <a:blipFill dpi="0" rotWithShape="1">
            <a:blip r:embed="rId3">
              <a:alphaModFix amt="5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Arial"/>
              <a:ea typeface="楷体" pitchFamily="49" charset="-122"/>
              <a:sym typeface="Arial"/>
            </a:endParaRPr>
          </a:p>
        </p:txBody>
      </p:sp>
      <p:pic>
        <p:nvPicPr>
          <p:cNvPr id="4" name="图片 3" descr="图片包含 室内, 餐桌&#10;&#10;已生成高可信度的说明">
            <a:extLst>
              <a:ext uri="{FF2B5EF4-FFF2-40B4-BE49-F238E27FC236}">
                <a16:creationId xmlns:a16="http://schemas.microsoft.com/office/drawing/2014/main" xmlns="" id="{0EFC264B-5D3F-4015-B275-91C52752C5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9561" y="-440357"/>
            <a:ext cx="12975140" cy="7236604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55FC377-0479-4E87-BB86-B38698B6941B}"/>
              </a:ext>
            </a:extLst>
          </p:cNvPr>
          <p:cNvSpPr txBox="1"/>
          <p:nvPr/>
        </p:nvSpPr>
        <p:spPr>
          <a:xfrm>
            <a:off x="5796229" y="1096501"/>
            <a:ext cx="184731" cy="185679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endParaRPr lang="en-US" altLang="zh-CN" sz="11466" b="1" spc="600">
              <a:latin typeface="Arial"/>
              <a:ea typeface="楷体" pitchFamily="49" charset="-122"/>
              <a:sym typeface="Arial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3355615" y="1965979"/>
            <a:ext cx="7851648" cy="182880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zh-CN" altLang="en-US" sz="6000">
                <a:solidFill>
                  <a:srgbClr val="C00000"/>
                </a:solidFill>
                <a:latin typeface="Arial"/>
                <a:ea typeface="楷体" pitchFamily="49" charset="-122"/>
                <a:sym typeface="Arial"/>
              </a:rPr>
              <a:t>辨析方法</a:t>
            </a:r>
            <a:endParaRPr lang="en-US" altLang="zh-CN" sz="6000">
              <a:solidFill>
                <a:srgbClr val="C00000"/>
              </a:solidFill>
              <a:latin typeface="Arial"/>
              <a:ea typeface="楷体" pitchFamily="49" charset="-122"/>
              <a:sym typeface="Arial"/>
            </a:endParaRPr>
          </a:p>
          <a:p>
            <a:pPr lvl="0" algn="ctr">
              <a:defRPr/>
            </a:pPr>
            <a:r>
              <a:rPr lang="zh-CN" altLang="en-US" sz="6000">
                <a:solidFill>
                  <a:srgbClr val="C00000"/>
                </a:solidFill>
                <a:latin typeface="Arial"/>
                <a:ea typeface="楷体" pitchFamily="49" charset="-122"/>
                <a:sym typeface="Arial"/>
              </a:rPr>
              <a:t>揣摩语言</a:t>
            </a:r>
            <a:endParaRPr kumimoji="1" lang="zh-CN" altLang="en-US">
              <a:solidFill>
                <a:srgbClr val="C00000"/>
              </a:solidFill>
              <a:latin typeface="Arial"/>
              <a:ea typeface="楷体" pitchFamily="49" charset="-122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03190978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750">
        <p:pull/>
      </p:transition>
    </mc:Choice>
    <mc:Fallback>
      <p:transition spd="slow" advTm="3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Rectangle 3">
            <a:extLst>
              <a:ext uri="{FF2B5EF4-FFF2-40B4-BE49-F238E27FC236}">
                <a16:creationId xmlns:a16="http://schemas.microsoft.com/office/drawing/2014/main" xmlns="" id="{35C6D803-6F0C-482F-90A1-30BC00D021AB}"/>
              </a:ext>
            </a:extLst>
          </p:cNvPr>
          <p:cNvSpPr txBox="1">
            <a:spLocks noChangeArrowheads="1"/>
          </p:cNvSpPr>
          <p:nvPr/>
        </p:nvSpPr>
        <p:spPr>
          <a:xfrm>
            <a:off x="10272464" y="2395622"/>
            <a:ext cx="695181" cy="1725249"/>
          </a:xfrm>
          <a:prstGeom prst="rect">
            <a:avLst/>
          </a:prstGeom>
          <a:solidFill>
            <a:srgbClr val="C00000"/>
          </a:solidFill>
        </p:spPr>
        <p:txBody>
          <a:bodyPr vert="eaVert" lIns="91440" tIns="45720" rIns="91440" bIns="4572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zh-CN" altLang="en-US" sz="3200">
                <a:solidFill>
                  <a:schemeClr val="bg1"/>
                </a:solidFill>
                <a:latin typeface="Arial"/>
                <a:ea typeface="楷体" pitchFamily="49" charset="-122"/>
                <a:sym typeface="Arial"/>
              </a:rPr>
              <a:t> 举例子</a:t>
            </a:r>
            <a:endParaRPr lang="en-US" altLang="zh-CN" sz="3200">
              <a:solidFill>
                <a:schemeClr val="bg1"/>
              </a:solidFill>
              <a:latin typeface="Arial"/>
              <a:ea typeface="楷体" pitchFamily="49" charset="-122"/>
              <a:sym typeface="Arial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7AF10D9-38E3-43A6-B7D5-B32C79AC9B41}"/>
              </a:ext>
            </a:extLst>
          </p:cNvPr>
          <p:cNvSpPr/>
          <p:nvPr/>
        </p:nvSpPr>
        <p:spPr>
          <a:xfrm>
            <a:off x="1513341" y="1659636"/>
            <a:ext cx="8254505" cy="397897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Arial"/>
                <a:ea typeface="楷体" pitchFamily="49" charset="-122"/>
                <a:sym typeface="Arial"/>
              </a:rPr>
              <a:t>例如：</a:t>
            </a:r>
            <a:endParaRPr lang="en-US" altLang="zh-CN" sz="3200" b="1">
              <a:solidFill>
                <a:srgbClr val="C00000"/>
              </a:solidFill>
              <a:latin typeface="Arial"/>
              <a:ea typeface="楷体" pitchFamily="49" charset="-122"/>
              <a:sym typeface="Arial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>
                <a:latin typeface="Arial"/>
                <a:ea typeface="楷体" pitchFamily="49" charset="-122"/>
                <a:sym typeface="Arial"/>
              </a:rPr>
              <a:t>第</a:t>
            </a:r>
            <a:r>
              <a:rPr lang="en-US" altLang="zh-CN" sz="2800">
                <a:latin typeface="Arial"/>
                <a:ea typeface="楷体" pitchFamily="49" charset="-122"/>
                <a:sym typeface="Arial"/>
              </a:rPr>
              <a:t>2</a:t>
            </a:r>
            <a:r>
              <a:rPr lang="zh-CN" altLang="en-US" sz="2800">
                <a:latin typeface="Arial"/>
                <a:ea typeface="楷体" pitchFamily="49" charset="-122"/>
                <a:sym typeface="Arial"/>
              </a:rPr>
              <a:t>自然段，以游览都来到园里，没有一个不心里想着口头说着“如在图画中”的例子，说明苏州园林是一幅完美的图画的特点。再如第</a:t>
            </a:r>
            <a:r>
              <a:rPr lang="en-US" altLang="zh-CN" sz="2800">
                <a:latin typeface="Arial"/>
                <a:ea typeface="楷体" pitchFamily="49" charset="-122"/>
                <a:sym typeface="Arial"/>
              </a:rPr>
              <a:t>5</a:t>
            </a:r>
            <a:r>
              <a:rPr lang="zh-CN" altLang="en-US" sz="2800">
                <a:latin typeface="Arial"/>
                <a:ea typeface="楷体" pitchFamily="49" charset="-122"/>
                <a:sym typeface="Arial"/>
              </a:rPr>
              <a:t>自然段中，以几条园里的古藤为例，形象地说明了苏州园林花树的艺术风采。</a:t>
            </a:r>
          </a:p>
        </p:txBody>
      </p:sp>
      <p:sp>
        <p:nvSpPr>
          <p:cNvPr id="12" name="Text Box 5">
            <a:extLst>
              <a:ext uri="{FF2B5EF4-FFF2-40B4-BE49-F238E27FC236}">
                <a16:creationId xmlns:a16="http://schemas.microsoft.com/office/drawing/2014/main" xmlns="" id="{89BA9DF7-F158-4081-ACBE-884CE7E3E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3853"/>
            <a:ext cx="1513340" cy="830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bg1"/>
                </a:solidFill>
                <a:latin typeface="Arial"/>
                <a:ea typeface="楷体" pitchFamily="49" charset="-122"/>
                <a:sym typeface="Arial"/>
              </a:rPr>
              <a:t>辨析方法揣摩语言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778E328F-421A-415A-A510-494133F0DA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67846" y="4270482"/>
            <a:ext cx="2570852" cy="2736257"/>
          </a:xfrm>
          <a:prstGeom prst="rect">
            <a:avLst/>
          </a:prstGeom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xmlns="" id="{B6CBB890-C4FB-4E44-9A8A-9056A83EE5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71864" y="834850"/>
            <a:ext cx="1847851" cy="829779"/>
          </a:xfrm>
          <a:prstGeom prst="rect">
            <a:avLst/>
          </a:prstGeom>
          <a:solidFill>
            <a:srgbClr val="595959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083891781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750">
        <p:pull/>
      </p:transition>
    </mc:Choice>
    <mc:Fallback>
      <p:transition spd="slow" advTm="3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Rectangle 3">
            <a:extLst>
              <a:ext uri="{FF2B5EF4-FFF2-40B4-BE49-F238E27FC236}">
                <a16:creationId xmlns:a16="http://schemas.microsoft.com/office/drawing/2014/main" xmlns="" id="{35C6D803-6F0C-482F-90A1-30BC00D021AB}"/>
              </a:ext>
            </a:extLst>
          </p:cNvPr>
          <p:cNvSpPr txBox="1">
            <a:spLocks noChangeArrowheads="1"/>
          </p:cNvSpPr>
          <p:nvPr/>
        </p:nvSpPr>
        <p:spPr>
          <a:xfrm>
            <a:off x="10229259" y="2425799"/>
            <a:ext cx="695181" cy="1738645"/>
          </a:xfrm>
          <a:prstGeom prst="rect">
            <a:avLst/>
          </a:prstGeom>
          <a:solidFill>
            <a:srgbClr val="C00000"/>
          </a:solidFill>
        </p:spPr>
        <p:txBody>
          <a:bodyPr vert="eaVert" lIns="91440" tIns="45720" rIns="91440" bIns="4572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zh-CN" altLang="en-US" sz="3200">
                <a:solidFill>
                  <a:schemeClr val="bg1"/>
                </a:solidFill>
                <a:latin typeface="Arial"/>
                <a:ea typeface="楷体" pitchFamily="49" charset="-122"/>
                <a:sym typeface="Arial"/>
              </a:rPr>
              <a:t> 打比方</a:t>
            </a:r>
            <a:endParaRPr lang="en-US" altLang="zh-CN" sz="3200">
              <a:solidFill>
                <a:schemeClr val="bg1"/>
              </a:solidFill>
              <a:latin typeface="Arial"/>
              <a:ea typeface="楷体" pitchFamily="49" charset="-122"/>
              <a:sym typeface="Arial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7AF10D9-38E3-43A6-B7D5-B32C79AC9B41}"/>
              </a:ext>
            </a:extLst>
          </p:cNvPr>
          <p:cNvSpPr/>
          <p:nvPr/>
        </p:nvSpPr>
        <p:spPr>
          <a:xfrm>
            <a:off x="1991544" y="1628800"/>
            <a:ext cx="7848872" cy="333264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Arial"/>
                <a:ea typeface="楷体" pitchFamily="49" charset="-122"/>
                <a:sym typeface="Arial"/>
              </a:rPr>
              <a:t>例如：</a:t>
            </a:r>
            <a:endParaRPr lang="en-US" altLang="zh-CN" sz="3200" b="1">
              <a:solidFill>
                <a:srgbClr val="C00000"/>
              </a:solidFill>
              <a:latin typeface="Arial"/>
              <a:ea typeface="楷体" pitchFamily="49" charset="-122"/>
              <a:sym typeface="Arial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>
                <a:latin typeface="Arial"/>
                <a:ea typeface="楷体" pitchFamily="49" charset="-122"/>
                <a:sym typeface="Arial"/>
              </a:rPr>
              <a:t>第</a:t>
            </a:r>
            <a:r>
              <a:rPr lang="en-US" altLang="zh-CN" sz="2800">
                <a:latin typeface="Arial"/>
                <a:ea typeface="楷体" pitchFamily="49" charset="-122"/>
                <a:sym typeface="Arial"/>
              </a:rPr>
              <a:t>3</a:t>
            </a:r>
            <a:r>
              <a:rPr lang="zh-CN" altLang="en-US" sz="2800">
                <a:latin typeface="Arial"/>
                <a:ea typeface="楷体" pitchFamily="49" charset="-122"/>
                <a:sym typeface="Arial"/>
              </a:rPr>
              <a:t>节“对称的建筑是图案画，不是美术画，而园林是美术画，美术画要求自然之趣，是不讲究对称的”，形象地突出了苏州园林布局的特点</a:t>
            </a:r>
            <a:r>
              <a:rPr lang="en-US" altLang="zh-CN" sz="2800">
                <a:latin typeface="Arial"/>
                <a:ea typeface="楷体" pitchFamily="49" charset="-122"/>
                <a:sym typeface="Arial"/>
              </a:rPr>
              <a:t>——</a:t>
            </a:r>
            <a:r>
              <a:rPr lang="zh-CN" altLang="en-US" sz="2800">
                <a:latin typeface="Arial"/>
                <a:ea typeface="楷体" pitchFamily="49" charset="-122"/>
                <a:sym typeface="Arial"/>
              </a:rPr>
              <a:t>自然之趣。</a:t>
            </a:r>
          </a:p>
        </p:txBody>
      </p:sp>
      <p:sp>
        <p:nvSpPr>
          <p:cNvPr id="15" name="Text Box 5">
            <a:extLst>
              <a:ext uri="{FF2B5EF4-FFF2-40B4-BE49-F238E27FC236}">
                <a16:creationId xmlns:a16="http://schemas.microsoft.com/office/drawing/2014/main" xmlns="" id="{89BA9DF7-F158-4081-ACBE-884CE7E3E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3853"/>
            <a:ext cx="1513340" cy="830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bg1"/>
                </a:solidFill>
                <a:latin typeface="Arial"/>
                <a:ea typeface="楷体" pitchFamily="49" charset="-122"/>
                <a:sym typeface="Arial"/>
              </a:rPr>
              <a:t>辨析方法揣摩语言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31BA44FC-ECF5-470A-81C4-D1F3CF8832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67846" y="4270482"/>
            <a:ext cx="2570852" cy="2736257"/>
          </a:xfrm>
          <a:prstGeom prst="rect">
            <a:avLst/>
          </a:prstGeom>
        </p:spPr>
      </p:pic>
      <p:pic>
        <p:nvPicPr>
          <p:cNvPr id="19" name="Picture 3">
            <a:extLst>
              <a:ext uri="{FF2B5EF4-FFF2-40B4-BE49-F238E27FC236}">
                <a16:creationId xmlns:a16="http://schemas.microsoft.com/office/drawing/2014/main" xmlns="" id="{DE0601EA-EBB4-4523-ABB0-4F6235E6C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71864" y="834850"/>
            <a:ext cx="1847851" cy="829779"/>
          </a:xfrm>
          <a:prstGeom prst="rect">
            <a:avLst/>
          </a:prstGeom>
          <a:solidFill>
            <a:srgbClr val="595959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666836584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25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A8DA2A8-C95D-40D9-AEED-FDDB92301147}"/>
              </a:ext>
            </a:extLst>
          </p:cNvPr>
          <p:cNvSpPr/>
          <p:nvPr/>
        </p:nvSpPr>
        <p:spPr>
          <a:xfrm>
            <a:off x="-820504" y="0"/>
            <a:ext cx="14245013" cy="6858000"/>
          </a:xfrm>
          <a:prstGeom prst="rect">
            <a:avLst/>
          </a:prstGeom>
          <a:blipFill dpi="0" rotWithShape="1">
            <a:blip r:embed="rId3">
              <a:alphaModFix amt="5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pic>
        <p:nvPicPr>
          <p:cNvPr id="4" name="图片 3" descr="图片包含 室内, 餐桌&#10;&#10;已生成高可信度的说明">
            <a:extLst>
              <a:ext uri="{FF2B5EF4-FFF2-40B4-BE49-F238E27FC236}">
                <a16:creationId xmlns:a16="http://schemas.microsoft.com/office/drawing/2014/main" xmlns="" id="{0EFC264B-5D3F-4015-B275-91C52752C5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9561" y="-440357"/>
            <a:ext cx="12975140" cy="7236604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55FC377-0479-4E87-BB86-B38698B6941B}"/>
              </a:ext>
            </a:extLst>
          </p:cNvPr>
          <p:cNvSpPr txBox="1"/>
          <p:nvPr/>
        </p:nvSpPr>
        <p:spPr>
          <a:xfrm>
            <a:off x="5796229" y="1096501"/>
            <a:ext cx="184731" cy="185679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endParaRPr lang="en-US" altLang="zh-CN" sz="11466" b="1" spc="6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3355615" y="1965979"/>
            <a:ext cx="7851648" cy="182880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zh-CN" altLang="en-US" sz="6000">
                <a:solidFill>
                  <a:srgbClr val="C00000"/>
                </a:solidFill>
                <a:latin typeface="隶书"/>
                <a:ea typeface="隶书"/>
              </a:rPr>
              <a:t>欣赏图片</a:t>
            </a:r>
            <a:endParaRPr lang="en-US" altLang="zh-CN" sz="6000">
              <a:solidFill>
                <a:srgbClr val="C00000"/>
              </a:solidFill>
              <a:latin typeface="隶书"/>
              <a:ea typeface="隶书"/>
            </a:endParaRPr>
          </a:p>
          <a:p>
            <a:pPr algn="ctr">
              <a:defRPr/>
            </a:pPr>
            <a:r>
              <a:rPr lang="zh-CN" altLang="zh-CN" sz="6000">
                <a:solidFill>
                  <a:srgbClr val="C00000"/>
                </a:solidFill>
                <a:latin typeface="隶书"/>
                <a:ea typeface="隶书"/>
              </a:rPr>
              <a:t>激趣导入</a:t>
            </a:r>
            <a:endParaRPr kumimoji="1" lang="zh-CN" altLang="en-US">
              <a:solidFill>
                <a:srgbClr val="C00000"/>
              </a:solidFill>
              <a:latin typeface="Calibri"/>
              <a:ea typeface="隶书"/>
            </a:endParaRPr>
          </a:p>
        </p:txBody>
      </p:sp>
    </p:spTree>
    <p:extLst>
      <p:ext uri="{BB962C8B-B14F-4D97-AF65-F5344CB8AC3E}">
        <p14:creationId xmlns:p14="http://schemas.microsoft.com/office/powerpoint/2010/main" val="4256565160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750">
        <p:pull/>
      </p:transition>
    </mc:Choice>
    <mc:Fallback>
      <p:transition spd="slow" advTm="3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Rectangle 3">
            <a:extLst>
              <a:ext uri="{FF2B5EF4-FFF2-40B4-BE49-F238E27FC236}">
                <a16:creationId xmlns:a16="http://schemas.microsoft.com/office/drawing/2014/main" xmlns="" id="{35C6D803-6F0C-482F-90A1-30BC00D021AB}"/>
              </a:ext>
            </a:extLst>
          </p:cNvPr>
          <p:cNvSpPr txBox="1">
            <a:spLocks noChangeArrowheads="1"/>
          </p:cNvSpPr>
          <p:nvPr/>
        </p:nvSpPr>
        <p:spPr>
          <a:xfrm>
            <a:off x="10491177" y="2320349"/>
            <a:ext cx="695181" cy="1739425"/>
          </a:xfrm>
          <a:prstGeom prst="rect">
            <a:avLst/>
          </a:prstGeom>
          <a:solidFill>
            <a:srgbClr val="C00000"/>
          </a:solidFill>
        </p:spPr>
        <p:txBody>
          <a:bodyPr vert="eaVert" lIns="91440" tIns="45720" rIns="91440" bIns="4572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zh-CN" altLang="en-US" sz="3200">
                <a:solidFill>
                  <a:schemeClr val="bg1"/>
                </a:solidFill>
                <a:latin typeface="Arial"/>
                <a:ea typeface="楷体" pitchFamily="49" charset="-122"/>
                <a:sym typeface="Arial"/>
              </a:rPr>
              <a:t> 作比较</a:t>
            </a:r>
            <a:endParaRPr lang="en-US" altLang="zh-CN" sz="3200">
              <a:solidFill>
                <a:schemeClr val="bg1"/>
              </a:solidFill>
              <a:latin typeface="Arial"/>
              <a:ea typeface="楷体" pitchFamily="49" charset="-122"/>
              <a:sym typeface="Arial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7AF10D9-38E3-43A6-B7D5-B32C79AC9B41}"/>
              </a:ext>
            </a:extLst>
          </p:cNvPr>
          <p:cNvSpPr/>
          <p:nvPr/>
        </p:nvSpPr>
        <p:spPr>
          <a:xfrm>
            <a:off x="756671" y="1455642"/>
            <a:ext cx="9734506" cy="358540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67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Arial"/>
              </a:rPr>
              <a:t>例如：</a:t>
            </a:r>
            <a:endParaRPr lang="en-US" altLang="zh-CN" sz="2667" b="1">
              <a:solidFill>
                <a:srgbClr val="C00000"/>
              </a:solidFill>
              <a:latin typeface="楷体" pitchFamily="49" charset="-122"/>
              <a:ea typeface="楷体" pitchFamily="49" charset="-122"/>
              <a:sym typeface="Arial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33">
                <a:latin typeface="楷体" pitchFamily="49" charset="-122"/>
                <a:ea typeface="楷体" pitchFamily="49" charset="-122"/>
                <a:sym typeface="Arial"/>
              </a:rPr>
              <a:t>①在介绍布局的时候，将苏州园林内亭台轩村的布局跟宫殿和住宅相比；突出了苏州园林讲究“自然之趣”的特点。</a:t>
            </a:r>
          </a:p>
          <a:p>
            <a:pPr algn="just">
              <a:lnSpc>
                <a:spcPct val="150000"/>
              </a:lnSpc>
            </a:pPr>
            <a:r>
              <a:rPr lang="zh-CN" altLang="en-US" sz="2133">
                <a:latin typeface="楷体" pitchFamily="49" charset="-122"/>
                <a:ea typeface="楷体" pitchFamily="49" charset="-122"/>
                <a:sym typeface="Arial"/>
              </a:rPr>
              <a:t>②在介绍花草树木时说，“没有修剪得像宝塔那样的松柏，没有阅兵式似的道旁树”。这既是比喻，又是比较，表现了我国传统的审美观点和民族的特有风格。</a:t>
            </a:r>
          </a:p>
          <a:p>
            <a:pPr algn="just">
              <a:lnSpc>
                <a:spcPct val="150000"/>
              </a:lnSpc>
            </a:pPr>
            <a:r>
              <a:rPr lang="zh-CN" altLang="en-US" sz="2133">
                <a:latin typeface="楷体" pitchFamily="49" charset="-122"/>
                <a:ea typeface="楷体" pitchFamily="49" charset="-122"/>
                <a:sym typeface="Arial"/>
              </a:rPr>
              <a:t>③在介绍建筑物的色彩时，又与北京的园林相比较，“与北京的园林的不同，极少使用彩绘。梁和杜子以及门窗栏杆大多漆广漆，那是不刺眼的颜色”。</a:t>
            </a:r>
          </a:p>
        </p:txBody>
      </p:sp>
      <p:sp>
        <p:nvSpPr>
          <p:cNvPr id="17" name="Text Box 5">
            <a:extLst>
              <a:ext uri="{FF2B5EF4-FFF2-40B4-BE49-F238E27FC236}">
                <a16:creationId xmlns:a16="http://schemas.microsoft.com/office/drawing/2014/main" xmlns="" id="{89BA9DF7-F158-4081-ACBE-884CE7E3E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3853"/>
            <a:ext cx="1513340" cy="830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bg1"/>
                </a:solidFill>
                <a:latin typeface="Arial"/>
                <a:ea typeface="楷体" pitchFamily="49" charset="-122"/>
                <a:sym typeface="Arial"/>
              </a:rPr>
              <a:t>辨析方法揣摩语言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418B569-E8BE-4DF3-B504-686B0E3C4B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67846" y="4270482"/>
            <a:ext cx="2570852" cy="2736257"/>
          </a:xfrm>
          <a:prstGeom prst="rect">
            <a:avLst/>
          </a:prstGeom>
        </p:spPr>
      </p:pic>
      <p:pic>
        <p:nvPicPr>
          <p:cNvPr id="20" name="Picture 3">
            <a:extLst>
              <a:ext uri="{FF2B5EF4-FFF2-40B4-BE49-F238E27FC236}">
                <a16:creationId xmlns:a16="http://schemas.microsoft.com/office/drawing/2014/main" xmlns="" id="{1075D914-B5DB-4A99-B1AB-9221F73753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71864" y="834850"/>
            <a:ext cx="1847851" cy="829779"/>
          </a:xfrm>
          <a:prstGeom prst="rect">
            <a:avLst/>
          </a:prstGeom>
          <a:solidFill>
            <a:srgbClr val="595959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367783603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4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Rectangle 3">
            <a:extLst>
              <a:ext uri="{FF2B5EF4-FFF2-40B4-BE49-F238E27FC236}">
                <a16:creationId xmlns:a16="http://schemas.microsoft.com/office/drawing/2014/main" xmlns="" id="{35C6D803-6F0C-482F-90A1-30BC00D021AB}"/>
              </a:ext>
            </a:extLst>
          </p:cNvPr>
          <p:cNvSpPr txBox="1">
            <a:spLocks noChangeArrowheads="1"/>
          </p:cNvSpPr>
          <p:nvPr/>
        </p:nvSpPr>
        <p:spPr>
          <a:xfrm>
            <a:off x="10121470" y="2587518"/>
            <a:ext cx="695181" cy="1289519"/>
          </a:xfrm>
          <a:prstGeom prst="rect">
            <a:avLst/>
          </a:prstGeom>
          <a:solidFill>
            <a:srgbClr val="C00000"/>
          </a:solidFill>
        </p:spPr>
        <p:txBody>
          <a:bodyPr vert="eaVert" lIns="91440" tIns="45720" rIns="91440" bIns="4572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zh-CN" altLang="en-US" sz="3200">
                <a:solidFill>
                  <a:schemeClr val="bg1"/>
                </a:solidFill>
                <a:latin typeface="Arial"/>
                <a:ea typeface="楷体" pitchFamily="49" charset="-122"/>
                <a:sym typeface="Arial"/>
              </a:rPr>
              <a:t> 小结</a:t>
            </a:r>
            <a:endParaRPr lang="en-US" altLang="zh-CN" sz="3200">
              <a:solidFill>
                <a:schemeClr val="bg1"/>
              </a:solidFill>
              <a:latin typeface="Arial"/>
              <a:ea typeface="楷体" pitchFamily="49" charset="-122"/>
              <a:sym typeface="Arial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7AF10D9-38E3-43A6-B7D5-B32C79AC9B41}"/>
              </a:ext>
            </a:extLst>
          </p:cNvPr>
          <p:cNvSpPr/>
          <p:nvPr/>
        </p:nvSpPr>
        <p:spPr>
          <a:xfrm>
            <a:off x="1847528" y="2332546"/>
            <a:ext cx="7418251" cy="2192908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  <a:sym typeface="Arial"/>
              </a:rPr>
              <a:t>    多种说明方法的运用，既突出了事物的特征，又使语言达到了准确、简明而又形象生动的要求。</a:t>
            </a:r>
          </a:p>
        </p:txBody>
      </p:sp>
      <p:sp>
        <p:nvSpPr>
          <p:cNvPr id="16" name="Text Box 5">
            <a:extLst>
              <a:ext uri="{FF2B5EF4-FFF2-40B4-BE49-F238E27FC236}">
                <a16:creationId xmlns:a16="http://schemas.microsoft.com/office/drawing/2014/main" xmlns="" id="{89BA9DF7-F158-4081-ACBE-884CE7E3E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3853"/>
            <a:ext cx="1513340" cy="830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bg1"/>
                </a:solidFill>
                <a:latin typeface="Arial"/>
                <a:ea typeface="楷体" pitchFamily="49" charset="-122"/>
                <a:sym typeface="Arial"/>
              </a:rPr>
              <a:t>辨析方法揣摩语言</a:t>
            </a:r>
          </a:p>
        </p:txBody>
      </p:sp>
      <p:pic>
        <p:nvPicPr>
          <p:cNvPr id="12" name="Picture 3">
            <a:extLst>
              <a:ext uri="{FF2B5EF4-FFF2-40B4-BE49-F238E27FC236}">
                <a16:creationId xmlns:a16="http://schemas.microsoft.com/office/drawing/2014/main" xmlns="" id="{7FB29D0D-0E45-42EE-9236-04541D0AB5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71864" y="834850"/>
            <a:ext cx="1847851" cy="829779"/>
          </a:xfrm>
          <a:prstGeom prst="rect">
            <a:avLst/>
          </a:prstGeom>
          <a:solidFill>
            <a:srgbClr val="595959"/>
          </a:solidFill>
          <a:ln>
            <a:noFill/>
          </a:ln>
          <a:effectLst/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343EF77B-40C8-492D-AD68-1249010C68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67846" y="4270482"/>
            <a:ext cx="2570852" cy="273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904679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600">
        <p14:prism isInverted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Text Box 2">
            <a:extLst>
              <a:ext uri="{FF2B5EF4-FFF2-40B4-BE49-F238E27FC236}">
                <a16:creationId xmlns:a16="http://schemas.microsoft.com/office/drawing/2014/main" xmlns="" id="{E51BDAC4-705D-43D4-BCCE-3EDF94EB5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445" y="1912679"/>
            <a:ext cx="9354020" cy="443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0">
                <a:latin typeface="楷体" pitchFamily="49" charset="-122"/>
                <a:ea typeface="楷体" pitchFamily="49" charset="-122"/>
                <a:sym typeface="Arial"/>
              </a:rPr>
              <a:t>（</a:t>
            </a:r>
            <a:r>
              <a:rPr lang="en-US" altLang="zh-CN" sz="2400" b="0">
                <a:latin typeface="楷体" pitchFamily="49" charset="-122"/>
                <a:ea typeface="楷体" pitchFamily="49" charset="-122"/>
                <a:sym typeface="Arial"/>
              </a:rPr>
              <a:t>1</a:t>
            </a:r>
            <a:r>
              <a:rPr lang="zh-CN" altLang="en-US" sz="2400" b="0">
                <a:latin typeface="楷体" pitchFamily="49" charset="-122"/>
                <a:ea typeface="楷体" pitchFamily="49" charset="-122"/>
                <a:sym typeface="Arial"/>
              </a:rPr>
              <a:t>）苏州园林</a:t>
            </a:r>
            <a:r>
              <a:rPr lang="zh-CN" altLang="en-US" sz="2400" b="0" u="sng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Arial"/>
              </a:rPr>
              <a:t>据说</a:t>
            </a:r>
            <a:r>
              <a:rPr lang="zh-CN" altLang="en-US" sz="2400" b="0">
                <a:latin typeface="楷体" pitchFamily="49" charset="-122"/>
                <a:ea typeface="楷体" pitchFamily="49" charset="-122"/>
                <a:sym typeface="Arial"/>
              </a:rPr>
              <a:t>有一百多处，我到过的不过十多处。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400" b="0">
                <a:latin typeface="楷体" pitchFamily="49" charset="-122"/>
                <a:ea typeface="楷体" pitchFamily="49" charset="-122"/>
                <a:sym typeface="Arial"/>
              </a:rPr>
              <a:t>（</a:t>
            </a:r>
            <a:r>
              <a:rPr lang="en-US" altLang="zh-CN" sz="2400" b="0">
                <a:latin typeface="楷体" pitchFamily="49" charset="-122"/>
                <a:ea typeface="楷体" pitchFamily="49" charset="-122"/>
                <a:sym typeface="Arial"/>
              </a:rPr>
              <a:t>2</a:t>
            </a:r>
            <a:r>
              <a:rPr lang="zh-CN" altLang="en-US" sz="2400" b="0">
                <a:latin typeface="楷体" pitchFamily="49" charset="-122"/>
                <a:ea typeface="楷体" pitchFamily="49" charset="-122"/>
                <a:sym typeface="Arial"/>
              </a:rPr>
              <a:t>）谁要</a:t>
            </a:r>
            <a:r>
              <a:rPr lang="zh-CN" altLang="en-US" sz="2400" b="0" u="sng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Arial"/>
              </a:rPr>
              <a:t>鉴赏</a:t>
            </a:r>
            <a:r>
              <a:rPr lang="zh-CN" altLang="en-US" sz="2400" b="0">
                <a:latin typeface="楷体" pitchFamily="49" charset="-122"/>
                <a:ea typeface="楷体" pitchFamily="49" charset="-122"/>
                <a:sym typeface="Arial"/>
              </a:rPr>
              <a:t>我国的园林，苏州园林就不该错过。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400" b="0">
                <a:latin typeface="楷体" pitchFamily="49" charset="-122"/>
                <a:ea typeface="楷体" pitchFamily="49" charset="-122"/>
                <a:sym typeface="Arial"/>
              </a:rPr>
              <a:t>（</a:t>
            </a:r>
            <a:r>
              <a:rPr lang="en-US" altLang="zh-CN" sz="2400" b="0">
                <a:latin typeface="楷体" pitchFamily="49" charset="-122"/>
                <a:ea typeface="楷体" pitchFamily="49" charset="-122"/>
                <a:sym typeface="Arial"/>
              </a:rPr>
              <a:t>3</a:t>
            </a:r>
            <a:r>
              <a:rPr lang="zh-CN" altLang="en-US" sz="2400" b="0">
                <a:latin typeface="楷体" pitchFamily="49" charset="-122"/>
                <a:ea typeface="楷体" pitchFamily="49" charset="-122"/>
                <a:sym typeface="Arial"/>
              </a:rPr>
              <a:t>）</a:t>
            </a:r>
            <a:r>
              <a:rPr lang="zh-CN" altLang="en-US" sz="2400" b="0" u="sng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Arial"/>
              </a:rPr>
              <a:t>务必</a:t>
            </a:r>
            <a:r>
              <a:rPr lang="zh-CN" altLang="en-US" sz="2400" b="0">
                <a:latin typeface="楷体" pitchFamily="49" charset="-122"/>
                <a:ea typeface="楷体" pitchFamily="49" charset="-122"/>
                <a:sym typeface="Arial"/>
              </a:rPr>
              <a:t>使游览者</a:t>
            </a:r>
            <a:r>
              <a:rPr lang="zh-CN" altLang="en-US" sz="2400" b="0" u="sng">
                <a:latin typeface="楷体" pitchFamily="49" charset="-122"/>
                <a:ea typeface="楷体" pitchFamily="49" charset="-122"/>
                <a:sym typeface="Arial"/>
              </a:rPr>
              <a:t>无论</a:t>
            </a:r>
            <a:r>
              <a:rPr lang="zh-CN" altLang="en-US" sz="2400" b="0">
                <a:latin typeface="楷体" pitchFamily="49" charset="-122"/>
                <a:ea typeface="楷体" pitchFamily="49" charset="-122"/>
                <a:sym typeface="Arial"/>
              </a:rPr>
              <a:t>站在哪个点上，眼前</a:t>
            </a:r>
            <a:r>
              <a:rPr lang="zh-CN" altLang="en-US" sz="2400" b="0" u="sng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Arial"/>
              </a:rPr>
              <a:t>总是</a:t>
            </a:r>
            <a:r>
              <a:rPr lang="zh-CN" altLang="en-US" sz="2400" b="0">
                <a:latin typeface="楷体" pitchFamily="49" charset="-122"/>
                <a:ea typeface="楷体" pitchFamily="49" charset="-122"/>
                <a:sym typeface="Arial"/>
              </a:rPr>
              <a:t>一幅完美的图画。</a:t>
            </a:r>
            <a:endParaRPr lang="en-US" altLang="zh-CN" sz="2400" b="0">
              <a:latin typeface="楷体" pitchFamily="49" charset="-122"/>
              <a:ea typeface="楷体" pitchFamily="49" charset="-122"/>
              <a:sym typeface="Arial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400" b="0">
                <a:latin typeface="楷体" pitchFamily="49" charset="-122"/>
                <a:ea typeface="楷体" pitchFamily="49" charset="-122"/>
                <a:sym typeface="Arial"/>
              </a:rPr>
              <a:t>（</a:t>
            </a:r>
            <a:r>
              <a:rPr lang="en-US" altLang="zh-CN" sz="2400" b="0">
                <a:latin typeface="楷体" pitchFamily="49" charset="-122"/>
                <a:ea typeface="楷体" pitchFamily="49" charset="-122"/>
                <a:sym typeface="Arial"/>
              </a:rPr>
              <a:t>4</a:t>
            </a:r>
            <a:r>
              <a:rPr lang="zh-CN" altLang="en-US" sz="2400" b="0">
                <a:latin typeface="楷体" pitchFamily="49" charset="-122"/>
                <a:ea typeface="楷体" pitchFamily="49" charset="-122"/>
                <a:sym typeface="Arial"/>
              </a:rPr>
              <a:t>）我国的建筑，从古代的宫殿到近代的一般住房，</a:t>
            </a:r>
            <a:r>
              <a:rPr lang="zh-CN" altLang="en-US" sz="2400" b="0" u="sng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Arial"/>
              </a:rPr>
              <a:t>绝大部分</a:t>
            </a:r>
            <a:r>
              <a:rPr lang="zh-CN" altLang="en-US" sz="2400" b="0">
                <a:latin typeface="楷体" pitchFamily="49" charset="-122"/>
                <a:ea typeface="楷体" pitchFamily="49" charset="-122"/>
                <a:sym typeface="Arial"/>
              </a:rPr>
              <a:t>是对称的。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400" b="0">
                <a:latin typeface="楷体" pitchFamily="49" charset="-122"/>
                <a:ea typeface="楷体" pitchFamily="49" charset="-122"/>
                <a:sym typeface="Arial"/>
              </a:rPr>
              <a:t>（</a:t>
            </a:r>
            <a:r>
              <a:rPr lang="en-US" altLang="zh-CN" sz="2400" b="0">
                <a:latin typeface="楷体" pitchFamily="49" charset="-122"/>
                <a:ea typeface="楷体" pitchFamily="49" charset="-122"/>
                <a:sym typeface="Arial"/>
              </a:rPr>
              <a:t>5</a:t>
            </a:r>
            <a:r>
              <a:rPr lang="zh-CN" altLang="en-US" sz="2400" b="0">
                <a:latin typeface="楷体" pitchFamily="49" charset="-122"/>
                <a:ea typeface="楷体" pitchFamily="49" charset="-122"/>
                <a:sym typeface="Arial"/>
              </a:rPr>
              <a:t>）苏州园林与北京园林不同，</a:t>
            </a:r>
            <a:r>
              <a:rPr lang="zh-CN" altLang="en-US" sz="2400" b="0" u="sng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Arial"/>
              </a:rPr>
              <a:t>极少</a:t>
            </a:r>
            <a:r>
              <a:rPr lang="zh-CN" altLang="en-US" sz="2400" b="0">
                <a:latin typeface="楷体" pitchFamily="49" charset="-122"/>
                <a:ea typeface="楷体" pitchFamily="49" charset="-122"/>
                <a:sym typeface="Arial"/>
              </a:rPr>
              <a:t>使用彩绘。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400" b="0">
                <a:latin typeface="楷体" pitchFamily="49" charset="-122"/>
                <a:ea typeface="楷体" pitchFamily="49" charset="-122"/>
                <a:sym typeface="Arial"/>
              </a:rPr>
              <a:t>（</a:t>
            </a:r>
            <a:r>
              <a:rPr lang="en-US" altLang="zh-CN" sz="2400" b="0">
                <a:latin typeface="楷体" pitchFamily="49" charset="-122"/>
                <a:ea typeface="楷体" pitchFamily="49" charset="-122"/>
                <a:sym typeface="Arial"/>
              </a:rPr>
              <a:t>6</a:t>
            </a:r>
            <a:r>
              <a:rPr lang="zh-CN" altLang="en-US" sz="2400" b="0">
                <a:latin typeface="楷体" pitchFamily="49" charset="-122"/>
                <a:ea typeface="楷体" pitchFamily="49" charset="-122"/>
                <a:sym typeface="Arial"/>
              </a:rPr>
              <a:t>）阶砌旁边</a:t>
            </a:r>
            <a:r>
              <a:rPr lang="zh-CN" altLang="en-US" sz="2400" b="0" u="sng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Arial"/>
              </a:rPr>
              <a:t>栽</a:t>
            </a:r>
            <a:r>
              <a:rPr lang="zh-CN" altLang="en-US" sz="2400" b="0">
                <a:latin typeface="楷体" pitchFamily="49" charset="-122"/>
                <a:ea typeface="楷体" pitchFamily="49" charset="-122"/>
                <a:sym typeface="Arial"/>
              </a:rPr>
              <a:t>几丛书带草。墙上</a:t>
            </a:r>
            <a:r>
              <a:rPr lang="zh-CN" altLang="en-US" sz="2400" b="0" u="sng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Arial"/>
              </a:rPr>
              <a:t>蔓延</a:t>
            </a:r>
            <a:r>
              <a:rPr lang="zh-CN" altLang="en-US" sz="2400" b="0">
                <a:latin typeface="楷体" pitchFamily="49" charset="-122"/>
                <a:ea typeface="楷体" pitchFamily="49" charset="-122"/>
                <a:sym typeface="Arial"/>
              </a:rPr>
              <a:t>着爬山虎或者蔷蔽木香。如果开窗正对着白色墙壁，太单调了，给</a:t>
            </a:r>
            <a:r>
              <a:rPr lang="zh-CN" altLang="en-US" sz="2400" b="0" u="sng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Arial"/>
              </a:rPr>
              <a:t>补</a:t>
            </a:r>
            <a:r>
              <a:rPr lang="zh-CN" altLang="en-US" sz="2400" b="0">
                <a:latin typeface="楷体" pitchFamily="49" charset="-122"/>
                <a:ea typeface="楷体" pitchFamily="49" charset="-122"/>
                <a:sym typeface="Arial"/>
              </a:rPr>
              <a:t>上几竿竹子或几棵芭蕉。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5BF05DD-92FE-4CF2-8137-1B7F273E205B}"/>
              </a:ext>
            </a:extLst>
          </p:cNvPr>
          <p:cNvSpPr/>
          <p:nvPr/>
        </p:nvSpPr>
        <p:spPr>
          <a:xfrm>
            <a:off x="2305041" y="1040372"/>
            <a:ext cx="6580828" cy="666786"/>
          </a:xfrm>
          <a:prstGeom prst="rect">
            <a:avLst/>
          </a:prstGeom>
          <a:solidFill>
            <a:srgbClr val="595959"/>
          </a:solidFill>
        </p:spPr>
        <p:txBody>
          <a:bodyPr vert="horz" wrap="square" lIns="91440" tIns="45720" rIns="91440" bIns="45720">
            <a:spAutoFit/>
          </a:bodyPr>
          <a:lstStyle/>
          <a:p>
            <a:r>
              <a:rPr lang="zh-CN" altLang="en-US" sz="3733">
                <a:solidFill>
                  <a:schemeClr val="bg1"/>
                </a:solidFill>
                <a:latin typeface="Arial"/>
                <a:ea typeface="楷体" pitchFamily="49" charset="-122"/>
                <a:sym typeface="Arial"/>
              </a:rPr>
              <a:t>说出句中画横线的词的作用</a:t>
            </a:r>
          </a:p>
        </p:txBody>
      </p:sp>
      <p:sp>
        <p:nvSpPr>
          <p:cNvPr id="21" name="Text Box 5">
            <a:extLst>
              <a:ext uri="{FF2B5EF4-FFF2-40B4-BE49-F238E27FC236}">
                <a16:creationId xmlns:a16="http://schemas.microsoft.com/office/drawing/2014/main" xmlns="" id="{89BA9DF7-F158-4081-ACBE-884CE7E3E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3853"/>
            <a:ext cx="1513340" cy="830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bg1"/>
                </a:solidFill>
                <a:latin typeface="Arial"/>
                <a:ea typeface="楷体" pitchFamily="49" charset="-122"/>
                <a:sym typeface="Arial"/>
              </a:rPr>
              <a:t>辨析方法揣摩语言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0E8B6D12-8C59-475A-A463-7430902D6A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67846" y="4270482"/>
            <a:ext cx="2570852" cy="273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083420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6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Text Box 2">
            <a:extLst>
              <a:ext uri="{FF2B5EF4-FFF2-40B4-BE49-F238E27FC236}">
                <a16:creationId xmlns:a16="http://schemas.microsoft.com/office/drawing/2014/main" xmlns="" id="{E51BDAC4-705D-43D4-BCCE-3EDF94EB5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1464" y="1196752"/>
            <a:ext cx="8705948" cy="4720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267" b="0">
                <a:latin typeface="楷体" pitchFamily="49" charset="-122"/>
                <a:ea typeface="楷体" pitchFamily="49" charset="-122"/>
                <a:sym typeface="Arial"/>
              </a:rPr>
              <a:t>（</a:t>
            </a:r>
            <a:r>
              <a:rPr lang="en-US" altLang="zh-CN" sz="2267" b="0">
                <a:latin typeface="楷体" pitchFamily="49" charset="-122"/>
                <a:ea typeface="楷体" pitchFamily="49" charset="-122"/>
                <a:sym typeface="Arial"/>
              </a:rPr>
              <a:t>1</a:t>
            </a:r>
            <a:r>
              <a:rPr lang="zh-CN" altLang="en-US" sz="2267" b="0">
                <a:latin typeface="楷体" pitchFamily="49" charset="-122"/>
                <a:ea typeface="楷体" pitchFamily="49" charset="-122"/>
                <a:sym typeface="Arial"/>
              </a:rPr>
              <a:t>）</a:t>
            </a:r>
            <a:r>
              <a:rPr lang="zh-CN" altLang="en-US" sz="2267" b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Arial"/>
              </a:rPr>
              <a:t>“据说”</a:t>
            </a:r>
            <a:r>
              <a:rPr lang="zh-CN" altLang="en-US" sz="2267" b="0">
                <a:latin typeface="楷体" pitchFamily="49" charset="-122"/>
                <a:ea typeface="楷体" pitchFamily="49" charset="-122"/>
                <a:sym typeface="Arial"/>
              </a:rPr>
              <a:t>是留有余地的说法，很有分寸。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267" b="0">
                <a:latin typeface="楷体" pitchFamily="49" charset="-122"/>
                <a:ea typeface="楷体" pitchFamily="49" charset="-122"/>
                <a:sym typeface="Arial"/>
              </a:rPr>
              <a:t>（</a:t>
            </a:r>
            <a:r>
              <a:rPr lang="en-US" altLang="zh-CN" sz="2267" b="0">
                <a:latin typeface="楷体" pitchFamily="49" charset="-122"/>
                <a:ea typeface="楷体" pitchFamily="49" charset="-122"/>
                <a:sym typeface="Arial"/>
              </a:rPr>
              <a:t>2</a:t>
            </a:r>
            <a:r>
              <a:rPr lang="zh-CN" altLang="en-US" sz="2267" b="0">
                <a:latin typeface="楷体" pitchFamily="49" charset="-122"/>
                <a:ea typeface="楷体" pitchFamily="49" charset="-122"/>
                <a:sym typeface="Arial"/>
              </a:rPr>
              <a:t>）</a:t>
            </a:r>
            <a:r>
              <a:rPr lang="zh-CN" altLang="en-US" sz="2267" b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Arial"/>
              </a:rPr>
              <a:t>“鉴赏”</a:t>
            </a:r>
            <a:r>
              <a:rPr lang="zh-CN" altLang="en-US" sz="2267" b="0">
                <a:latin typeface="楷体" pitchFamily="49" charset="-122"/>
                <a:ea typeface="楷体" pitchFamily="49" charset="-122"/>
                <a:sym typeface="Arial"/>
              </a:rPr>
              <a:t>指对艺术品的欣赏和评价，而“欣赏”指对艺术品的领略和玩赏，在句中用“鉴赏”词最恰当。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267" b="0">
                <a:latin typeface="楷体" pitchFamily="49" charset="-122"/>
                <a:ea typeface="楷体" pitchFamily="49" charset="-122"/>
                <a:sym typeface="Arial"/>
              </a:rPr>
              <a:t>（</a:t>
            </a:r>
            <a:r>
              <a:rPr lang="en-US" altLang="zh-CN" sz="2267" b="0">
                <a:latin typeface="楷体" pitchFamily="49" charset="-122"/>
                <a:ea typeface="楷体" pitchFamily="49" charset="-122"/>
                <a:sym typeface="Arial"/>
              </a:rPr>
              <a:t>3</a:t>
            </a:r>
            <a:r>
              <a:rPr lang="zh-CN" altLang="en-US" sz="2267" b="0">
                <a:latin typeface="楷体" pitchFamily="49" charset="-122"/>
                <a:ea typeface="楷体" pitchFamily="49" charset="-122"/>
                <a:sym typeface="Arial"/>
              </a:rPr>
              <a:t>）</a:t>
            </a:r>
            <a:r>
              <a:rPr lang="zh-CN" altLang="en-US" sz="2267" b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Arial"/>
              </a:rPr>
              <a:t>“务必”“无论”“总是”</a:t>
            </a:r>
            <a:r>
              <a:rPr lang="zh-CN" altLang="en-US" sz="2267" b="0">
                <a:latin typeface="楷体" pitchFamily="49" charset="-122"/>
                <a:ea typeface="楷体" pitchFamily="49" charset="-122"/>
                <a:sym typeface="Arial"/>
              </a:rPr>
              <a:t>强调了图画美。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267" b="0">
                <a:latin typeface="楷体" pitchFamily="49" charset="-122"/>
                <a:ea typeface="楷体" pitchFamily="49" charset="-122"/>
                <a:sym typeface="Arial"/>
              </a:rPr>
              <a:t>（</a:t>
            </a:r>
            <a:r>
              <a:rPr lang="en-US" altLang="zh-CN" sz="2267" b="0">
                <a:latin typeface="楷体" pitchFamily="49" charset="-122"/>
                <a:ea typeface="楷体" pitchFamily="49" charset="-122"/>
                <a:sym typeface="Arial"/>
              </a:rPr>
              <a:t>4</a:t>
            </a:r>
            <a:r>
              <a:rPr lang="zh-CN" altLang="en-US" sz="2267" b="0">
                <a:latin typeface="楷体" pitchFamily="49" charset="-122"/>
                <a:ea typeface="楷体" pitchFamily="49" charset="-122"/>
                <a:sym typeface="Arial"/>
              </a:rPr>
              <a:t>）</a:t>
            </a:r>
            <a:r>
              <a:rPr lang="zh-CN" altLang="en-US" sz="2267" b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Arial"/>
              </a:rPr>
              <a:t>“绝大部分”</a:t>
            </a:r>
            <a:r>
              <a:rPr lang="zh-CN" altLang="en-US" sz="2267" b="0">
                <a:latin typeface="楷体" pitchFamily="49" charset="-122"/>
                <a:ea typeface="楷体" pitchFamily="49" charset="-122"/>
                <a:sym typeface="Arial"/>
              </a:rPr>
              <a:t>是从范围上作出限制。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267" b="0">
                <a:latin typeface="楷体" pitchFamily="49" charset="-122"/>
                <a:ea typeface="楷体" pitchFamily="49" charset="-122"/>
                <a:sym typeface="Arial"/>
              </a:rPr>
              <a:t>（</a:t>
            </a:r>
            <a:r>
              <a:rPr lang="en-US" altLang="zh-CN" sz="2267" b="0">
                <a:latin typeface="楷体" pitchFamily="49" charset="-122"/>
                <a:ea typeface="楷体" pitchFamily="49" charset="-122"/>
                <a:sym typeface="Arial"/>
              </a:rPr>
              <a:t>5</a:t>
            </a:r>
            <a:r>
              <a:rPr lang="zh-CN" altLang="en-US" sz="2267" b="0">
                <a:latin typeface="楷体" pitchFamily="49" charset="-122"/>
                <a:ea typeface="楷体" pitchFamily="49" charset="-122"/>
                <a:sym typeface="Arial"/>
              </a:rPr>
              <a:t>）</a:t>
            </a:r>
            <a:r>
              <a:rPr lang="zh-CN" altLang="en-US" sz="2267" b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Arial"/>
              </a:rPr>
              <a:t>“极少”</a:t>
            </a:r>
            <a:r>
              <a:rPr lang="zh-CN" altLang="en-US" sz="2267" b="0">
                <a:latin typeface="楷体" pitchFamily="49" charset="-122"/>
                <a:ea typeface="楷体" pitchFamily="49" charset="-122"/>
                <a:sym typeface="Arial"/>
              </a:rPr>
              <a:t>则从数量上加以限制。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267" b="0">
                <a:latin typeface="楷体" pitchFamily="49" charset="-122"/>
                <a:ea typeface="楷体" pitchFamily="49" charset="-122"/>
                <a:sym typeface="Arial"/>
              </a:rPr>
              <a:t>（</a:t>
            </a:r>
            <a:r>
              <a:rPr lang="en-US" altLang="zh-CN" sz="2267" b="0">
                <a:latin typeface="楷体" pitchFamily="49" charset="-122"/>
                <a:ea typeface="楷体" pitchFamily="49" charset="-122"/>
                <a:sym typeface="Arial"/>
              </a:rPr>
              <a:t>6</a:t>
            </a:r>
            <a:r>
              <a:rPr lang="zh-CN" altLang="en-US" sz="2267" b="0">
                <a:latin typeface="楷体" pitchFamily="49" charset="-122"/>
                <a:ea typeface="楷体" pitchFamily="49" charset="-122"/>
                <a:sym typeface="Arial"/>
              </a:rPr>
              <a:t>）</a:t>
            </a:r>
            <a:r>
              <a:rPr lang="zh-CN" altLang="en-US" sz="2267" b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Arial"/>
              </a:rPr>
              <a:t>“栽”“蔓延”“补”</a:t>
            </a:r>
            <a:r>
              <a:rPr lang="zh-CN" altLang="en-US" sz="2267" b="0">
                <a:latin typeface="楷体" pitchFamily="49" charset="-122"/>
                <a:ea typeface="楷体" pitchFamily="49" charset="-122"/>
                <a:sym typeface="Arial"/>
              </a:rPr>
              <a:t>这几个动词恰当而形象地写出设计者和匠师们的精心布局，化静为动，化单调为熊猫。这个例子体现了本文语言的精练。</a:t>
            </a:r>
          </a:p>
        </p:txBody>
      </p:sp>
      <p:sp>
        <p:nvSpPr>
          <p:cNvPr id="16" name="Text Box 5">
            <a:extLst>
              <a:ext uri="{FF2B5EF4-FFF2-40B4-BE49-F238E27FC236}">
                <a16:creationId xmlns:a16="http://schemas.microsoft.com/office/drawing/2014/main" xmlns="" id="{89BA9DF7-F158-4081-ACBE-884CE7E3E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3853"/>
            <a:ext cx="1513340" cy="83099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bg1"/>
                </a:solidFill>
                <a:latin typeface="Arial"/>
                <a:ea typeface="楷体" pitchFamily="49" charset="-122"/>
                <a:sym typeface="Arial"/>
              </a:rPr>
              <a:t>辨析方法揣摩语言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D2483BF0-1D26-4A41-BC49-77434A9458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67846" y="4270482"/>
            <a:ext cx="2570852" cy="2736257"/>
          </a:xfrm>
          <a:prstGeom prst="rect">
            <a:avLst/>
          </a:prstGeom>
        </p:spPr>
      </p:pic>
      <p:pic>
        <p:nvPicPr>
          <p:cNvPr id="20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934700" y="10502900"/>
            <a:ext cx="3556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604118395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6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C89DFD27-3E83-4888-AC17-80DDB69FA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868" y="2854813"/>
            <a:ext cx="6322132" cy="398294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E3D5C79-EB4E-41C2-AE23-7E71294EA2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7"/>
          <a:stretch>
            <a:fillRect/>
          </a:stretch>
        </p:blipFill>
        <p:spPr>
          <a:xfrm>
            <a:off x="5869869" y="928"/>
            <a:ext cx="6322131" cy="3500080"/>
          </a:xfrm>
          <a:prstGeom prst="rect">
            <a:avLst/>
          </a:prstGeom>
        </p:spPr>
      </p:pic>
      <p:pic>
        <p:nvPicPr>
          <p:cNvPr id="5" name="Picture 3" descr="0006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869868" cy="35248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0008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00079"/>
            <a:ext cx="5869869" cy="32445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723BD58-AD9A-411F-BF71-6388362C18BD}"/>
              </a:ext>
            </a:extLst>
          </p:cNvPr>
          <p:cNvGrpSpPr/>
          <p:nvPr/>
        </p:nvGrpSpPr>
        <p:grpSpPr>
          <a:xfrm flipV="1">
            <a:off x="0" y="6031506"/>
            <a:ext cx="12192000" cy="826495"/>
            <a:chOff x="0" y="-11705"/>
            <a:chExt cx="12029850" cy="8382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89B563CC-5DEB-4F95-B234-F4C5C11A19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1705"/>
              <a:ext cx="9753600" cy="8382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10B55264-91AE-4C2B-B924-6D310740557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64" r="54498"/>
            <a:stretch>
              <a:fillRect/>
            </a:stretch>
          </p:blipFill>
          <p:spPr>
            <a:xfrm>
              <a:off x="9753600" y="-11705"/>
              <a:ext cx="2276250" cy="838200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7FB71D7-7FA1-4FFC-A323-6A9EABD9BCB4}"/>
              </a:ext>
            </a:extLst>
          </p:cNvPr>
          <p:cNvGrpSpPr/>
          <p:nvPr/>
        </p:nvGrpSpPr>
        <p:grpSpPr>
          <a:xfrm>
            <a:off x="0" y="1"/>
            <a:ext cx="12192000" cy="826495"/>
            <a:chOff x="0" y="-11705"/>
            <a:chExt cx="12029850" cy="83820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447FAB03-5CC1-4BC9-97AB-D105BE7FFDA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1705"/>
              <a:ext cx="9753600" cy="838200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50A87A2E-A2C3-474C-B44B-9F8D3A8B8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64" r="54498"/>
            <a:stretch>
              <a:fillRect/>
            </a:stretch>
          </p:blipFill>
          <p:spPr>
            <a:xfrm>
              <a:off x="9753600" y="-11705"/>
              <a:ext cx="2276250" cy="838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56642777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4" descr="图片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4" y="297712"/>
            <a:ext cx="12201216" cy="62661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83712CF-FBBC-445C-9C9C-EB8F5561970B}"/>
              </a:ext>
            </a:extLst>
          </p:cNvPr>
          <p:cNvGrpSpPr/>
          <p:nvPr/>
        </p:nvGrpSpPr>
        <p:grpSpPr>
          <a:xfrm flipV="1">
            <a:off x="0" y="6031506"/>
            <a:ext cx="12192000" cy="826495"/>
            <a:chOff x="0" y="-11705"/>
            <a:chExt cx="12029850" cy="83820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F8B503A0-2782-44BA-83A0-EBCAFA7DEA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1705"/>
              <a:ext cx="9753600" cy="8382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D0E8548E-FEDF-4CE8-9527-457337AF63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64" r="54498"/>
            <a:stretch>
              <a:fillRect/>
            </a:stretch>
          </p:blipFill>
          <p:spPr>
            <a:xfrm>
              <a:off x="9753600" y="-11705"/>
              <a:ext cx="2276250" cy="838200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932B87E8-6E94-480D-A0BC-375D843566E4}"/>
              </a:ext>
            </a:extLst>
          </p:cNvPr>
          <p:cNvGrpSpPr/>
          <p:nvPr/>
        </p:nvGrpSpPr>
        <p:grpSpPr>
          <a:xfrm>
            <a:off x="0" y="1"/>
            <a:ext cx="12192000" cy="826495"/>
            <a:chOff x="0" y="-11705"/>
            <a:chExt cx="12029850" cy="838200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12BAB051-7752-40E1-922C-B64356C29F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1705"/>
              <a:ext cx="9753600" cy="838200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CDD19ACF-AE1B-4418-A3F9-D7EB9B308C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64" r="54498"/>
            <a:stretch>
              <a:fillRect/>
            </a:stretch>
          </p:blipFill>
          <p:spPr>
            <a:xfrm>
              <a:off x="9753600" y="-11705"/>
              <a:ext cx="2276250" cy="838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19765483"/>
      </p:ext>
    </p:extLst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4" descr="图片16"/>
          <p:cNvPicPr>
            <a:picLocks noChangeAspect="1"/>
          </p:cNvPicPr>
          <p:nvPr/>
        </p:nvPicPr>
        <p:blipFill>
          <a:blip r:embed="rId2"/>
          <a:srcRect t="11594"/>
          <a:stretch>
            <a:fillRect/>
          </a:stretch>
        </p:blipFill>
        <p:spPr>
          <a:xfrm>
            <a:off x="0" y="296768"/>
            <a:ext cx="12236971" cy="621035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E6B73E4-D6C5-4407-94A5-747111B2D068}"/>
              </a:ext>
            </a:extLst>
          </p:cNvPr>
          <p:cNvGrpSpPr/>
          <p:nvPr/>
        </p:nvGrpSpPr>
        <p:grpSpPr>
          <a:xfrm flipV="1">
            <a:off x="1" y="6031506"/>
            <a:ext cx="12192001" cy="826495"/>
            <a:chOff x="0" y="-11705"/>
            <a:chExt cx="12029851" cy="8382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B2599FE8-1B12-496E-8A2B-266420753B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1705"/>
              <a:ext cx="9753600" cy="8382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737D6AE0-7BE1-4B1E-8954-155DE4B245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64" r="54498"/>
            <a:stretch>
              <a:fillRect/>
            </a:stretch>
          </p:blipFill>
          <p:spPr>
            <a:xfrm>
              <a:off x="9753600" y="-11705"/>
              <a:ext cx="2276251" cy="838200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1602063D-33DA-40F2-B692-4CDCDDD6AF8C}"/>
              </a:ext>
            </a:extLst>
          </p:cNvPr>
          <p:cNvGrpSpPr/>
          <p:nvPr/>
        </p:nvGrpSpPr>
        <p:grpSpPr>
          <a:xfrm>
            <a:off x="4718" y="-31414"/>
            <a:ext cx="12192001" cy="826495"/>
            <a:chOff x="0" y="-11705"/>
            <a:chExt cx="12029851" cy="83820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5A31816-4E98-41D8-AD43-D6B96DA949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1705"/>
              <a:ext cx="9753600" cy="8382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36B9C5DE-72F8-4DA9-AC61-48D450CBA1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64" r="54498"/>
            <a:stretch>
              <a:fillRect/>
            </a:stretch>
          </p:blipFill>
          <p:spPr>
            <a:xfrm>
              <a:off x="9753600" y="-11705"/>
              <a:ext cx="2276251" cy="838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6667873"/>
      </p:ext>
    </p:extLst>
  </p:cSld>
  <p:clrMapOvr>
    <a:masterClrMapping/>
  </p:clrMapOvr>
  <mc:AlternateContent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731" y="322509"/>
            <a:ext cx="12192000" cy="6269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2DD9424-23D0-4E71-A9D4-EFE97AD7BB28}"/>
              </a:ext>
            </a:extLst>
          </p:cNvPr>
          <p:cNvGrpSpPr/>
          <p:nvPr/>
        </p:nvGrpSpPr>
        <p:grpSpPr>
          <a:xfrm flipV="1">
            <a:off x="1" y="6031506"/>
            <a:ext cx="12192001" cy="826495"/>
            <a:chOff x="0" y="-11705"/>
            <a:chExt cx="12029851" cy="8382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29C6963C-F627-446A-A5BD-9246799544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1705"/>
              <a:ext cx="9753600" cy="8382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BAFC0E30-FD68-4355-98CC-C397332595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64" r="54498"/>
            <a:stretch>
              <a:fillRect/>
            </a:stretch>
          </p:blipFill>
          <p:spPr>
            <a:xfrm>
              <a:off x="9753600" y="-11705"/>
              <a:ext cx="2276251" cy="838200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76DABC9-9798-41A0-B891-FAB1C704C891}"/>
              </a:ext>
            </a:extLst>
          </p:cNvPr>
          <p:cNvGrpSpPr/>
          <p:nvPr/>
        </p:nvGrpSpPr>
        <p:grpSpPr>
          <a:xfrm>
            <a:off x="4732" y="-3073"/>
            <a:ext cx="12192001" cy="826495"/>
            <a:chOff x="0" y="-11705"/>
            <a:chExt cx="12029851" cy="8382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2E45F6BA-F4BD-4384-B31D-37B1BA388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1705"/>
              <a:ext cx="9753600" cy="8382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354845C3-D287-4FC1-BEBD-445C3385F8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64" r="54498"/>
            <a:stretch>
              <a:fillRect/>
            </a:stretch>
          </p:blipFill>
          <p:spPr>
            <a:xfrm>
              <a:off x="9753600" y="-11705"/>
              <a:ext cx="2276251" cy="838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4103332"/>
      </p:ext>
    </p:extLst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83712CF-FBBC-445C-9C9C-EB8F5561970B}"/>
              </a:ext>
            </a:extLst>
          </p:cNvPr>
          <p:cNvGrpSpPr/>
          <p:nvPr/>
        </p:nvGrpSpPr>
        <p:grpSpPr>
          <a:xfrm flipV="1">
            <a:off x="0" y="6031506"/>
            <a:ext cx="12192000" cy="826495"/>
            <a:chOff x="0" y="-11705"/>
            <a:chExt cx="12029850" cy="8382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F8B503A0-2782-44BA-83A0-EBCAFA7DEA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1705"/>
              <a:ext cx="9753600" cy="8382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D0E8548E-FEDF-4CE8-9527-457337AF63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64" r="54498"/>
            <a:stretch>
              <a:fillRect/>
            </a:stretch>
          </p:blipFill>
          <p:spPr>
            <a:xfrm>
              <a:off x="9753600" y="-11705"/>
              <a:ext cx="2276250" cy="838200"/>
            </a:xfrm>
            <a:prstGeom prst="rect">
              <a:avLst/>
            </a:prstGeom>
          </p:spPr>
        </p:pic>
      </p:grpSp>
      <p:sp>
        <p:nvSpPr>
          <p:cNvPr id="12" name="Text Box 2">
            <a:extLst>
              <a:ext uri="{FF2B5EF4-FFF2-40B4-BE49-F238E27FC236}">
                <a16:creationId xmlns:a16="http://schemas.microsoft.com/office/drawing/2014/main" xmlns="" id="{05D601F7-AABF-4ACE-9E64-93237DCE98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4326" y="1509043"/>
            <a:ext cx="7661965" cy="3514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苏州园林</a:t>
            </a:r>
            <a:r>
              <a:rPr lang="zh-CN" altLang="en-US" sz="2400" b="0">
                <a:latin typeface="楷体" pitchFamily="49" charset="-122"/>
                <a:ea typeface="楷体" pitchFamily="49" charset="-122"/>
              </a:rPr>
              <a:t>是建筑、山水、熊猫、雕刻、书画的综合艺术，集自然美和艺术美于一体，构成了曲折迂回、布移景换的画面。苏州现有园林</a:t>
            </a:r>
            <a:r>
              <a:rPr lang="en-US" altLang="zh-CN" sz="2400" b="0">
                <a:latin typeface="楷体" pitchFamily="49" charset="-122"/>
                <a:ea typeface="楷体" pitchFamily="49" charset="-122"/>
              </a:rPr>
              <a:t>60</a:t>
            </a:r>
            <a:r>
              <a:rPr lang="zh-CN" altLang="en-US" sz="2400" b="0">
                <a:latin typeface="楷体" pitchFamily="49" charset="-122"/>
                <a:ea typeface="楷体" pitchFamily="49" charset="-122"/>
              </a:rPr>
              <a:t>多个，其中拙政园和留园列入全国四大名园（其余两园是：北京颐和园，承德避暑山庄），并同网师园、环秀山庄一起于</a:t>
            </a:r>
            <a:r>
              <a:rPr lang="en-US" altLang="zh-CN" sz="2400" b="0">
                <a:latin typeface="楷体" pitchFamily="49" charset="-122"/>
                <a:ea typeface="楷体" pitchFamily="49" charset="-122"/>
              </a:rPr>
              <a:t>97</a:t>
            </a:r>
            <a:r>
              <a:rPr lang="zh-CN" altLang="en-US" sz="2400" b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b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0">
                <a:latin typeface="楷体" pitchFamily="49" charset="-122"/>
                <a:ea typeface="楷体" pitchFamily="49" charset="-122"/>
              </a:rPr>
              <a:t>月被联合国教科文组织列入</a:t>
            </a:r>
            <a:r>
              <a:rPr lang="en-US" altLang="zh-CN" sz="2400" b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0">
                <a:latin typeface="楷体" pitchFamily="49" charset="-122"/>
                <a:ea typeface="楷体" pitchFamily="49" charset="-122"/>
              </a:rPr>
              <a:t>世界遗传名录</a:t>
            </a:r>
            <a:r>
              <a:rPr lang="en-US" altLang="zh-CN" sz="2400" b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9" name="图片 8" descr="图片包含 建筑物, 地面, 户外, 植物&#10;&#10;已生成极高可信度的说明">
            <a:extLst>
              <a:ext uri="{FF2B5EF4-FFF2-40B4-BE49-F238E27FC236}">
                <a16:creationId xmlns:a16="http://schemas.microsoft.com/office/drawing/2014/main" xmlns="" id="{E1A1587A-B406-453C-808E-8CA36F07B9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098693"/>
            <a:ext cx="3586716" cy="4778971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D9D53FE-AAF5-4E03-8B2C-2B3F1BEF44FD}"/>
              </a:ext>
            </a:extLst>
          </p:cNvPr>
          <p:cNvGrpSpPr/>
          <p:nvPr/>
        </p:nvGrpSpPr>
        <p:grpSpPr>
          <a:xfrm>
            <a:off x="1" y="1"/>
            <a:ext cx="12192001" cy="826495"/>
            <a:chOff x="0" y="-11705"/>
            <a:chExt cx="12029851" cy="83820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4B17A6A3-8424-4756-88A3-E2469DABC1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1705"/>
              <a:ext cx="9753600" cy="838200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651D1B54-0690-440B-B064-F70639ED6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64" r="54498"/>
            <a:stretch>
              <a:fillRect/>
            </a:stretch>
          </p:blipFill>
          <p:spPr>
            <a:xfrm>
              <a:off x="9753600" y="-11705"/>
              <a:ext cx="2276251" cy="838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1687260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750">
        <p:pull/>
      </p:transition>
    </mc:Choice>
    <mc:Fallback>
      <p:transition spd="slow" advTm="3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32B87E8-6E94-480D-A0BC-375D843566E4}"/>
              </a:ext>
            </a:extLst>
          </p:cNvPr>
          <p:cNvGrpSpPr/>
          <p:nvPr/>
        </p:nvGrpSpPr>
        <p:grpSpPr>
          <a:xfrm>
            <a:off x="0" y="1"/>
            <a:ext cx="12192000" cy="826495"/>
            <a:chOff x="0" y="-11705"/>
            <a:chExt cx="12029850" cy="8382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12BAB051-7752-40E1-922C-B64356C29F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1705"/>
              <a:ext cx="9753600" cy="8382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CDD19ACF-AE1B-4418-A3F9-D7EB9B308C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64" r="54498"/>
            <a:stretch>
              <a:fillRect/>
            </a:stretch>
          </p:blipFill>
          <p:spPr>
            <a:xfrm>
              <a:off x="9753600" y="-11705"/>
              <a:ext cx="2276250" cy="838200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83712CF-FBBC-445C-9C9C-EB8F5561970B}"/>
              </a:ext>
            </a:extLst>
          </p:cNvPr>
          <p:cNvGrpSpPr/>
          <p:nvPr/>
        </p:nvGrpSpPr>
        <p:grpSpPr>
          <a:xfrm flipV="1">
            <a:off x="0" y="6031506"/>
            <a:ext cx="12192000" cy="826495"/>
            <a:chOff x="0" y="-11705"/>
            <a:chExt cx="12029850" cy="8382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F8B503A0-2782-44BA-83A0-EBCAFA7DEA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1705"/>
              <a:ext cx="9753600" cy="8382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D0E8548E-FEDF-4CE8-9527-457337AF63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64" r="54498"/>
            <a:stretch>
              <a:fillRect/>
            </a:stretch>
          </p:blipFill>
          <p:spPr>
            <a:xfrm>
              <a:off x="9753600" y="-11705"/>
              <a:ext cx="2276250" cy="838200"/>
            </a:xfrm>
            <a:prstGeom prst="rect">
              <a:avLst/>
            </a:prstGeom>
          </p:spPr>
        </p:pic>
      </p:grpSp>
      <p:sp>
        <p:nvSpPr>
          <p:cNvPr id="10" name="Rectangle 3">
            <a:extLst>
              <a:ext uri="{FF2B5EF4-FFF2-40B4-BE49-F238E27FC236}">
                <a16:creationId xmlns:a16="http://schemas.microsoft.com/office/drawing/2014/main" xmlns="" id="{AEF47ECC-1F34-4A42-8979-A40AB07AB0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7808" y="1997259"/>
            <a:ext cx="6529388" cy="3407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800" b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叶圣陶</a:t>
            </a:r>
            <a:r>
              <a:rPr lang="zh-CN" altLang="en-US" sz="2800" b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0">
                <a:latin typeface="楷体" pitchFamily="49" charset="-122"/>
                <a:ea typeface="楷体" pitchFamily="49" charset="-122"/>
              </a:rPr>
              <a:t>1894—1988</a:t>
            </a:r>
            <a:r>
              <a:rPr lang="zh-CN" altLang="en-US" sz="2800" b="0">
                <a:latin typeface="楷体" pitchFamily="49" charset="-122"/>
                <a:ea typeface="楷体" pitchFamily="49" charset="-122"/>
              </a:rPr>
              <a:t>），原名叶绍钧，江苏苏州人，现代著名作家、教育家、编辑家。代表作有长篇小说</a:t>
            </a:r>
            <a:r>
              <a:rPr lang="en-US" altLang="zh-CN" sz="2800" b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0">
                <a:latin typeface="楷体" pitchFamily="49" charset="-122"/>
                <a:ea typeface="楷体" pitchFamily="49" charset="-122"/>
              </a:rPr>
              <a:t>倪焕之</a:t>
            </a:r>
            <a:r>
              <a:rPr lang="en-US" altLang="zh-CN" sz="2800" b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0">
                <a:latin typeface="楷体" pitchFamily="49" charset="-122"/>
                <a:ea typeface="楷体" pitchFamily="49" charset="-122"/>
              </a:rPr>
              <a:t>，童话集</a:t>
            </a:r>
            <a:r>
              <a:rPr lang="en-US" altLang="zh-CN" sz="2800" b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0">
                <a:latin typeface="楷体" pitchFamily="49" charset="-122"/>
                <a:ea typeface="楷体" pitchFamily="49" charset="-122"/>
              </a:rPr>
              <a:t>稻草人</a:t>
            </a:r>
            <a:r>
              <a:rPr lang="en-US" altLang="zh-CN" sz="2800" b="0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800" b="0">
                <a:latin typeface="楷体" pitchFamily="49" charset="-122"/>
                <a:ea typeface="楷体" pitchFamily="49" charset="-122"/>
              </a:rPr>
              <a:t>古代英雄的石像</a:t>
            </a:r>
            <a:r>
              <a:rPr lang="en-US" altLang="zh-CN" sz="2800" b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0">
                <a:latin typeface="楷体" pitchFamily="49" charset="-122"/>
                <a:ea typeface="楷体" pitchFamily="49" charset="-122"/>
              </a:rPr>
              <a:t>。出版有</a:t>
            </a:r>
            <a:r>
              <a:rPr lang="en-US" altLang="zh-CN" sz="2800" b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0">
                <a:latin typeface="楷体" pitchFamily="49" charset="-122"/>
                <a:ea typeface="楷体" pitchFamily="49" charset="-122"/>
              </a:rPr>
              <a:t>叶圣陶全集</a:t>
            </a:r>
            <a:r>
              <a:rPr lang="en-US" altLang="zh-CN" sz="2800" b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0">
                <a:latin typeface="楷体" pitchFamily="49" charset="-122"/>
                <a:ea typeface="楷体" pitchFamily="49" charset="-122"/>
              </a:rPr>
              <a:t>。 </a:t>
            </a:r>
          </a:p>
        </p:txBody>
      </p:sp>
      <p:pic>
        <p:nvPicPr>
          <p:cNvPr id="11" name="Picture 4" descr="叶圣陶3">
            <a:extLst>
              <a:ext uri="{FF2B5EF4-FFF2-40B4-BE49-F238E27FC236}">
                <a16:creationId xmlns:a16="http://schemas.microsoft.com/office/drawing/2014/main" xmlns="" id="{1161AC78-9C63-45ED-B368-44C550037B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16457" y1="68539" x2="1813" y2="82942"/>
                        <a14:foregroundMark x1="73082" y1="81103" x2="98605" y2="940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1384" y="1501588"/>
            <a:ext cx="2859397" cy="3903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5">
            <a:extLst>
              <a:ext uri="{FF2B5EF4-FFF2-40B4-BE49-F238E27FC236}">
                <a16:creationId xmlns:a16="http://schemas.microsoft.com/office/drawing/2014/main" xmlns="" id="{89BA9DF7-F158-4081-ACBE-884CE7E3E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" y="847456"/>
            <a:ext cx="1905000" cy="52322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lIns="91440" tIns="45720" rIns="91440" bIns="45720"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作者简介</a:t>
            </a:r>
          </a:p>
        </p:txBody>
      </p:sp>
    </p:spTree>
    <p:extLst>
      <p:ext uri="{BB962C8B-B14F-4D97-AF65-F5344CB8AC3E}">
        <p14:creationId xmlns:p14="http://schemas.microsoft.com/office/powerpoint/2010/main" val="1114728265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750">
        <p:pull/>
      </p:transition>
    </mc:Choice>
    <mc:Fallback>
      <p:transition spd="slow" advTm="3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126</Paragraphs>
  <Slides>33</Slides>
  <Notes>29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46">
      <vt:lpstr>Arial</vt:lpstr>
      <vt:lpstr>Calibri</vt:lpstr>
      <vt:lpstr>等线 Light</vt:lpstr>
      <vt:lpstr>等线</vt:lpstr>
      <vt:lpstr>楷体</vt:lpstr>
      <vt:lpstr>方正清刻本悦宋简体</vt:lpstr>
      <vt:lpstr>宋体</vt:lpstr>
      <vt:lpstr>隶书</vt:lpstr>
      <vt:lpstr>Times New Roman</vt:lpstr>
      <vt:lpstr>华文新魏</vt:lpstr>
      <vt:lpstr>微软雅黑</vt:lpstr>
      <vt:lpstr>KaiTi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2021-06-13T22:36:51.929</cp:lastPrinted>
  <dcterms:created xsi:type="dcterms:W3CDTF">2021-06-13T22:36:51Z</dcterms:created>
  <dcterms:modified xsi:type="dcterms:W3CDTF">2021-06-13T14:36:56Z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