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63" r:id="rId3"/>
    <p:sldId id="650" r:id="rId5"/>
    <p:sldId id="564" r:id="rId6"/>
    <p:sldId id="565" r:id="rId7"/>
    <p:sldId id="566" r:id="rId8"/>
    <p:sldId id="570" r:id="rId9"/>
    <p:sldId id="783" r:id="rId10"/>
    <p:sldId id="864" r:id="rId11"/>
    <p:sldId id="903" r:id="rId12"/>
    <p:sldId id="669" r:id="rId13"/>
    <p:sldId id="685" r:id="rId14"/>
    <p:sldId id="587" r:id="rId15"/>
    <p:sldId id="590" r:id="rId16"/>
    <p:sldId id="781" r:id="rId17"/>
    <p:sldId id="593" r:id="rId18"/>
    <p:sldId id="654" r:id="rId19"/>
    <p:sldId id="687" r:id="rId20"/>
    <p:sldId id="688" r:id="rId21"/>
    <p:sldId id="851" r:id="rId22"/>
    <p:sldId id="852" r:id="rId23"/>
    <p:sldId id="853" r:id="rId24"/>
    <p:sldId id="854" r:id="rId25"/>
    <p:sldId id="855" r:id="rId26"/>
    <p:sldId id="856" r:id="rId27"/>
    <p:sldId id="748" r:id="rId28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01"/>
  </p:normalViewPr>
  <p:slideViewPr>
    <p:cSldViewPr showGuides="1">
      <p:cViewPr varScale="1">
        <p:scale>
          <a:sx n="76" d="100"/>
          <a:sy n="76" d="100"/>
        </p:scale>
        <p:origin x="-582" y="-102"/>
      </p:cViewPr>
      <p:guideLst>
        <p:guide orient="horz" pos="2092"/>
        <p:guide pos="37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8610" name="页眉占位符 6860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1" name="日期占位符 686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068" name="幻灯片图像占位符 68611"/>
          <p:cNvSpPr>
            <a:spLocks noRo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6861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8614" name="页脚占位符 6861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5" name="灯片编号占位符 6861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 showMasterSp="0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 showMasterSp="0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6172200" y="1825625"/>
            <a:ext cx="5181600" cy="43513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 showMasterSp="0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7" descr="C:\Documents and Settings\Administrator\桌面\有用图标\22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44200" y="44450"/>
            <a:ext cx="1397000" cy="947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3.png"/><Relationship Id="rId2" Type="http://schemas.microsoft.com/office/2007/relationships/media" Target="file:///C:\Users\74096\Documents\&#30334;&#24230;&#20113;&#21516;&#27493;&#30424;\&#21021;&#20013;&#35821;&#25991;\1%20&#19971;&#19978;\&#35838;&#20214;\&#33521;&#38596;&#19981;&#27969;&#27882;%2041.mp3" TargetMode="External"/><Relationship Id="rId1" Type="http://schemas.openxmlformats.org/officeDocument/2006/relationships/audio" Target="NULL" TargetMode="Externa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标题 1"/>
          <p:cNvSpPr txBox="1"/>
          <p:nvPr/>
        </p:nvSpPr>
        <p:spPr bwMode="auto">
          <a:xfrm>
            <a:off x="2894965" y="438785"/>
            <a:ext cx="4256405" cy="109410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54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24 </a:t>
            </a:r>
            <a:r>
              <a:rPr kumimoji="0" lang="zh-CN" altLang="en-US" sz="54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寓言四则</a:t>
            </a:r>
            <a:endParaRPr kumimoji="0" lang="zh-CN" altLang="en-US" sz="54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j-ea"/>
              <a:cs typeface="+mj-cs"/>
            </a:endParaRPr>
          </a:p>
        </p:txBody>
      </p:sp>
      <p:sp>
        <p:nvSpPr>
          <p:cNvPr id="6" name="日期占位符 5"/>
          <p:cNvSpPr/>
          <p:nvPr/>
        </p:nvSpPr>
        <p:spPr>
          <a:xfrm>
            <a:off x="9759315" y="6043295"/>
            <a:ext cx="2580640" cy="78803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u="none" kern="1200" baseline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rgbClr val="7030A0"/>
                </a:solidFill>
                <a:uFillTx/>
              </a:rPr>
            </a:fld>
            <a:endParaRPr lang="zh-CN" altLang="en-US" sz="3600" b="1" dirty="0">
              <a:solidFill>
                <a:srgbClr val="7030A0"/>
              </a:solidFill>
              <a:uFillTx/>
            </a:endParaRPr>
          </a:p>
        </p:txBody>
      </p:sp>
      <p:pic>
        <p:nvPicPr>
          <p:cNvPr id="2" name="英雄不流泪 41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>
                  <p14:trim end="123601.00000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58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434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1" name="Text Box 3"/>
          <p:cNvSpPr txBox="1"/>
          <p:nvPr/>
        </p:nvSpPr>
        <p:spPr>
          <a:xfrm>
            <a:off x="1524000" y="1981200"/>
            <a:ext cx="15392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蚊子：</a:t>
            </a:r>
            <a:endParaRPr lang="zh-CN" altLang="en-US" sz="40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4800600" y="1552575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扬长避短</a:t>
            </a:r>
            <a:endParaRPr lang="zh-CN" altLang="en-US" sz="4000" b="1" dirty="0">
              <a:solidFill>
                <a:srgbClr val="FF33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5570220" y="2362200"/>
            <a:ext cx="914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胜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15" name="AutoShape 7"/>
          <p:cNvSpPr/>
          <p:nvPr/>
        </p:nvSpPr>
        <p:spPr>
          <a:xfrm>
            <a:off x="5257800" y="2286000"/>
            <a:ext cx="1447800" cy="152400"/>
          </a:xfrm>
          <a:prstGeom prst="rightArrow">
            <a:avLst>
              <a:gd name="adj1" fmla="val 50000"/>
              <a:gd name="adj2" fmla="val 2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6" name="Text Box 8"/>
          <p:cNvSpPr txBox="1"/>
          <p:nvPr/>
        </p:nvSpPr>
        <p:spPr>
          <a:xfrm>
            <a:off x="7010400" y="1981200"/>
            <a:ext cx="14128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狮子：</a:t>
            </a:r>
            <a:endParaRPr lang="zh-CN" altLang="en-US" sz="40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17" name="Text Box 9"/>
          <p:cNvSpPr txBox="1"/>
          <p:nvPr/>
        </p:nvSpPr>
        <p:spPr>
          <a:xfrm>
            <a:off x="1524000" y="3352800"/>
            <a:ext cx="171450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蚊子：</a:t>
            </a:r>
            <a:endParaRPr lang="zh-CN" altLang="en-US" sz="40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18" name="Text Box 10"/>
          <p:cNvSpPr txBox="1"/>
          <p:nvPr/>
        </p:nvSpPr>
        <p:spPr>
          <a:xfrm>
            <a:off x="4953000" y="312420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骄傲自满</a:t>
            </a:r>
            <a:endParaRPr lang="zh-CN" altLang="en-US" sz="4000" b="1" dirty="0">
              <a:solidFill>
                <a:srgbClr val="FF33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19" name="Text Box 11"/>
          <p:cNvSpPr txBox="1"/>
          <p:nvPr/>
        </p:nvSpPr>
        <p:spPr>
          <a:xfrm>
            <a:off x="5570220" y="4038600"/>
            <a:ext cx="685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败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20" name="AutoShape 12"/>
          <p:cNvSpPr/>
          <p:nvPr/>
        </p:nvSpPr>
        <p:spPr>
          <a:xfrm>
            <a:off x="5181600" y="3886200"/>
            <a:ext cx="1524000" cy="152400"/>
          </a:xfrm>
          <a:prstGeom prst="rightArrow">
            <a:avLst>
              <a:gd name="adj1" fmla="val 50000"/>
              <a:gd name="adj2" fmla="val 2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21" name="Text Box 13"/>
          <p:cNvSpPr txBox="1"/>
          <p:nvPr/>
        </p:nvSpPr>
        <p:spPr>
          <a:xfrm>
            <a:off x="7086600" y="3352800"/>
            <a:ext cx="15824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蜘蛛：</a:t>
            </a:r>
            <a:endParaRPr lang="zh-CN" altLang="en-US" sz="40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3174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5960000">
            <a:off x="310515" y="2438400"/>
            <a:ext cx="935038" cy="1122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0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7085" y="1261745"/>
            <a:ext cx="2091690" cy="20910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1225" y="3124200"/>
            <a:ext cx="1475740" cy="1722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1027"/>
          <p:cNvSpPr/>
          <p:nvPr/>
        </p:nvSpPr>
        <p:spPr>
          <a:xfrm>
            <a:off x="2392680" y="259080"/>
            <a:ext cx="79051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lnSpc>
                <a:spcPct val="10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弱小的蚊子能战胜强大的狮子却又败给蜘蛛的原因各是什么？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Text Box 3"/>
          <p:cNvSpPr txBox="1"/>
          <p:nvPr/>
        </p:nvSpPr>
        <p:spPr>
          <a:xfrm>
            <a:off x="2978785" y="1981200"/>
            <a:ext cx="17913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冲、咬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Text Box 8"/>
          <p:cNvSpPr txBox="1"/>
          <p:nvPr/>
        </p:nvSpPr>
        <p:spPr>
          <a:xfrm>
            <a:off x="8493760" y="1981200"/>
            <a:ext cx="11328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抓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Text Box 9"/>
          <p:cNvSpPr txBox="1"/>
          <p:nvPr/>
        </p:nvSpPr>
        <p:spPr>
          <a:xfrm>
            <a:off x="2978785" y="3422015"/>
            <a:ext cx="171450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吹、唱</a:t>
            </a:r>
            <a:endParaRPr lang="zh-CN" altLang="en-US" sz="40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Text Box 13"/>
          <p:cNvSpPr txBox="1"/>
          <p:nvPr/>
        </p:nvSpPr>
        <p:spPr>
          <a:xfrm>
            <a:off x="8493760" y="3331845"/>
            <a:ext cx="7899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粘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10" name="Text Box 1030"/>
          <p:cNvSpPr txBox="1"/>
          <p:nvPr/>
        </p:nvSpPr>
        <p:spPr>
          <a:xfrm>
            <a:off x="933450" y="5156835"/>
            <a:ext cx="106375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战胜狮子的原因是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扬长避短（以己之长，攻敌之短）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败给蜘蛛的原因是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骄傲自满、得意忘形。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5" grpId="0" bldLvl="0" animBg="1"/>
      <p:bldP spid="17416" grpId="0"/>
      <p:bldP spid="17417" grpId="0"/>
      <p:bldP spid="17418" grpId="0"/>
      <p:bldP spid="17419" grpId="0"/>
      <p:bldP spid="17420" grpId="0" bldLvl="0" animBg="1"/>
      <p:bldP spid="17421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矩形 8"/>
          <p:cNvSpPr/>
          <p:nvPr/>
        </p:nvSpPr>
        <p:spPr>
          <a:xfrm>
            <a:off x="2279650" y="1916113"/>
            <a:ext cx="1835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6" name="Rectangle 2"/>
          <p:cNvSpPr/>
          <p:nvPr/>
        </p:nvSpPr>
        <p:spPr>
          <a:xfrm>
            <a:off x="1963420" y="708025"/>
            <a:ext cx="88487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algn="l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《蚊子和狮子》中，蚊子战胜狮子却又败给蜘蛛,你从中得到什么启示?</a:t>
            </a:r>
            <a:endParaRPr lang="zh-CN" altLang="en-US" sz="36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楷体_GB231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8433" name="Rectangle 3"/>
          <p:cNvSpPr/>
          <p:nvPr/>
        </p:nvSpPr>
        <p:spPr>
          <a:xfrm>
            <a:off x="2043113" y="3858260"/>
            <a:ext cx="8839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除此之外，你还懂得了哪些道理？</a:t>
            </a:r>
            <a:endParaRPr lang="zh-CN" altLang="en-US" sz="36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01" name="Text Box 5"/>
          <p:cNvSpPr txBox="1"/>
          <p:nvPr/>
        </p:nvSpPr>
        <p:spPr>
          <a:xfrm>
            <a:off x="2113280" y="4503420"/>
            <a:ext cx="86995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ts val="0"/>
              </a:spcBef>
              <a:buClrTx/>
              <a:buSzTx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要战胜对方必须知己知彼，要善于以己之长攻敌所短；</a:t>
            </a: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algn="l">
              <a:spcBef>
                <a:spcPts val="0"/>
              </a:spcBef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    面对强手和困难，应毫不退缩，勇往直前。</a:t>
            </a: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Rectangle 2"/>
          <p:cNvSpPr/>
          <p:nvPr/>
        </p:nvSpPr>
        <p:spPr>
          <a:xfrm>
            <a:off x="1963420" y="1906905"/>
            <a:ext cx="87699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eaLnBrk="0" hangingPunct="0"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即使取得大的胜利也不能骄傲，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  <a:sym typeface="+mn-ea"/>
              </a:rPr>
              <a:t>任何时候都要谨慎行事，不可得意忘形。</a:t>
            </a:r>
            <a:endParaRPr lang="zh-CN" altLang="en-US" sz="3600" b="1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 algn="l" eaLnBrk="0" hangingPunct="0">
              <a:lnSpc>
                <a:spcPct val="100000"/>
              </a:lnSpc>
            </a:pP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  <a:sym typeface="+mn-ea"/>
              </a:rPr>
              <a:t>（骄兵必败）</a:t>
            </a:r>
            <a:endParaRPr lang="zh-CN" altLang="en-US" sz="36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楷体_GB2312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9" name="矩形 4"/>
          <p:cNvSpPr/>
          <p:nvPr/>
        </p:nvSpPr>
        <p:spPr>
          <a:xfrm>
            <a:off x="1972945" y="771843"/>
            <a:ext cx="849471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lnSpc>
                <a:spcPct val="10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文中两次写蚊子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吹着喇叭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，它们的作用一样吗？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69365" y="2624455"/>
            <a:ext cx="5938520" cy="341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不一样。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第一次，表现蚊子藐视敌人、勇敢自信；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第二次表现蚊子的骄傲自满、得意忘形。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pic>
        <p:nvPicPr>
          <p:cNvPr id="11" name="Picture 3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6345" y="2624455"/>
            <a:ext cx="4427855" cy="3849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70" decel="100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70" decel="100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矩形 4"/>
          <p:cNvSpPr/>
          <p:nvPr/>
        </p:nvSpPr>
        <p:spPr>
          <a:xfrm>
            <a:off x="1559560" y="2612390"/>
            <a:ext cx="4964430" cy="4076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议论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点明寓意，收束全文，发人深思，告诫人们在任何时候都要谨慎行事，不可得意忘形。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32772" name="矩形 4"/>
          <p:cNvSpPr/>
          <p:nvPr/>
        </p:nvSpPr>
        <p:spPr>
          <a:xfrm>
            <a:off x="1875790" y="657543"/>
            <a:ext cx="8647113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algn="l">
              <a:lnSpc>
                <a:spcPct val="100000"/>
              </a:lnSpc>
              <a:buFont typeface="Wingdings" panose="05000000000000000000" charset="0"/>
              <a:buChar char="u"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这故事适用于那些打败过大人物，却被小人物打败的人。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”结尾采用了什么表达方式？有什么作用？</a:t>
            </a:r>
            <a:endParaRPr lang="en-US" altLang="zh-CN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129" r="-2" b="1450"/>
          <a:stretch>
            <a:fillRect/>
          </a:stretch>
        </p:blipFill>
        <p:spPr>
          <a:xfrm>
            <a:off x="7443470" y="2612390"/>
            <a:ext cx="4206240" cy="4065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2" name="矩形 4"/>
          <p:cNvSpPr/>
          <p:nvPr/>
        </p:nvSpPr>
        <p:spPr>
          <a:xfrm>
            <a:off x="1989455" y="846773"/>
            <a:ext cx="8647113" cy="1419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algn="l">
              <a:lnSpc>
                <a:spcPct val="12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+mj-lt"/>
                <a:ea typeface="黑体" panose="02010609060101010101" pitchFamily="2" charset="-122"/>
              </a:rPr>
              <a:t>《文字和狮子》的主要使用了什么描写方法？</a:t>
            </a:r>
            <a:endParaRPr lang="zh-CN" altLang="en-US" sz="3600" b="1" dirty="0">
              <a:solidFill>
                <a:srgbClr val="0000FF"/>
              </a:solidFill>
              <a:uFillTx/>
              <a:latin typeface="+mj-lt"/>
              <a:ea typeface="黑体" panose="02010609060101010101" pitchFamily="2" charset="-122"/>
            </a:endParaRPr>
          </a:p>
        </p:txBody>
      </p:sp>
      <p:sp>
        <p:nvSpPr>
          <p:cNvPr id="5135" name="Text Box 15"/>
          <p:cNvSpPr txBox="1"/>
          <p:nvPr/>
        </p:nvSpPr>
        <p:spPr>
          <a:xfrm>
            <a:off x="2894330" y="2590800"/>
            <a:ext cx="24384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语言描写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动作描写</a:t>
            </a:r>
            <a:endParaRPr lang="zh-CN" altLang="en-US" sz="36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1129" r="-2" b="1450"/>
          <a:stretch>
            <a:fillRect/>
          </a:stretch>
        </p:blipFill>
        <p:spPr>
          <a:xfrm>
            <a:off x="7404100" y="2446020"/>
            <a:ext cx="4206240" cy="4065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619250" y="726440"/>
            <a:ext cx="9249410" cy="59696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</a:rPr>
              <a:t>情节波澜起伏。</a:t>
            </a:r>
            <a:endParaRPr lang="en-US" altLang="zh-CN" sz="3200" b="1" dirty="0">
              <a:solidFill>
                <a:srgbClr val="FF0000"/>
              </a:solidFill>
              <a:latin typeface="楷体_GB2312" pitchFamily="49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_GB2312" pitchFamily="49" charset="-122"/>
                <a:ea typeface="黑体" panose="02010609060101010101" pitchFamily="2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 这则寓言情节大起大落，写出蚊子从一个极端到另一个极端的转变。蚊子战狮子，狮子比它强大很多倍，可它却胜了；当蚊子以为自己天下无敌时，却葬身蛛腹。寓意深刻，耐人寻味。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  <a:sym typeface="+mn-ea"/>
              </a:rPr>
              <a:t>运用拟人，生动形象。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_GB2312" pitchFamily="49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文章采用拟人的表现手法，赋予动物以人的情感和性格特征，用动物之间的关系来概括人与人之间的关系，显得生动、形象。如把蚊子的叫声说成是“吹起喇叭”“唱着凯歌”，极为形象贴切地写出了其得意忘形之态。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艺术特色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0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10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2238375" y="139065"/>
            <a:ext cx="92500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>
              <a:lnSpc>
                <a:spcPct val="100000"/>
              </a:lnSpc>
              <a:buFont typeface="Wingdings" panose="05000000000000000000" charset="0"/>
              <a:buChar char="u"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比较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蚊子和狮子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和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赫耳墨斯和雕像者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在结构和写法上的异同。</a:t>
            </a:r>
            <a:endParaRPr lang="zh-CN" altLang="en-US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3845" y="1337945"/>
            <a:ext cx="925004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buFont typeface="Wingdings" panose="05000000000000000000" charset="0"/>
            </a:pPr>
            <a:r>
              <a:rPr lang="zh-CN" altLang="en-US" sz="3200" b="1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3200" b="1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3200" b="1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）相同点：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结构相同。都是第一段讲故事，第二段议论并得出道理。</a:t>
            </a:r>
            <a:endParaRPr lang="zh-CN" altLang="en-US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buFont typeface="Wingdings" panose="05000000000000000000" charset="0"/>
            </a:pPr>
            <a:endParaRPr lang="zh-CN" altLang="en-US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3200" b="1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3200" b="1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）不同点：</a:t>
            </a:r>
            <a:endParaRPr lang="zh-CN" altLang="en-US" sz="3200" b="1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①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情节不同：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赫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采用三问三答，情节逐步推进；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蚊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写蚊子的两次战斗。</a:t>
            </a:r>
            <a:endParaRPr lang="zh-CN" altLang="en-US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②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寓意不同：</a:t>
            </a:r>
            <a:endParaRPr lang="zh-CN" altLang="en-US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200" b="1">
                <a:solidFill>
                  <a:srgbClr val="FF0000"/>
                </a:solidFill>
                <a:uFillTx/>
                <a:latin typeface="Calibri" panose="020F0502020204030204" charset="0"/>
                <a:ea typeface="黑体" panose="02010609060101010101" pitchFamily="2" charset="-122"/>
                <a:sym typeface="+mn-ea"/>
              </a:rPr>
              <a:t>③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表现方法不同。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赫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把神当作人来写；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蚊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则用拟人手法，赋予动物以人的情感和性格。</a:t>
            </a:r>
            <a:endParaRPr lang="zh-CN" altLang="en-US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④表达方式不同。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赫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主要运用语言、神态和心理描写，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蚊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主要运用语言描写和动作描写。</a:t>
            </a:r>
            <a:endParaRPr lang="zh-CN" altLang="en-US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3" name="Rectangle 1"/>
          <p:cNvSpPr/>
          <p:nvPr/>
        </p:nvSpPr>
        <p:spPr>
          <a:xfrm>
            <a:off x="1210310" y="584200"/>
            <a:ext cx="1021588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atinLnBrk="1">
              <a:lnSpc>
                <a:spcPct val="10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阅读下面的寓言故事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读后按要求回答问题。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1">
              <a:lnSpc>
                <a:spcPct val="10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  【甲】有个人有一头驴和一匹马。一天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它们驮着货物赶路。驴累了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对马说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我吃不消了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你多少帮我驮一点儿货物吧。”马不愿意帮驴的忙。驴倒地死了。随后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主人把驴身上的全部货物移到了马身上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并在上面放了一张驴皮。马心里想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我不愿意帮驴一点忙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现在却必须驮运全部货物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还得加上它的皮。”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1">
              <a:lnSpc>
                <a:spcPct val="10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结尾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96285" y="4093210"/>
            <a:ext cx="77476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这个故事告诉人们</a:t>
            </a:r>
            <a:r>
              <a:rPr lang="en-US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帮助别人也就是帮助自己。</a:t>
            </a:r>
            <a:endParaRPr lang="zh-CN" altLang="zh-CN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771" name="Rectangle 1"/>
          <p:cNvSpPr/>
          <p:nvPr/>
        </p:nvSpPr>
        <p:spPr>
          <a:xfrm>
            <a:off x="1356360" y="4695509"/>
            <a:ext cx="9479915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请在【甲】的故事结尾处加一句起画龙点睛作用的议论。</a:t>
            </a:r>
            <a:endParaRPr lang="zh-CN" altLang="en-US" sz="28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【甲】文中驴和马的故事让你想到了一个词语或一句谚语</a:t>
            </a:r>
            <a:endParaRPr lang="zh-CN" altLang="en-US" sz="28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或一句俗语、名言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只写一个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是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:</a:t>
            </a:r>
            <a:endParaRPr lang="en-US" altLang="zh-CN" sz="28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87515" y="5633720"/>
            <a:ext cx="599059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defTabSz="914400">
              <a:lnSpc>
                <a:spcPct val="100000"/>
              </a:lnSpc>
              <a:tabLst>
                <a:tab pos="627380" algn="l"/>
              </a:tabLst>
            </a:pPr>
            <a:r>
              <a:rPr lang="zh-CN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聪明反被聪明误</a:t>
            </a:r>
            <a:endParaRPr lang="en-US" altLang="zh-CN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914400">
              <a:lnSpc>
                <a:spcPct val="100000"/>
              </a:lnSpc>
              <a:tabLst>
                <a:tab pos="627380" algn="l"/>
              </a:tabLst>
            </a:pPr>
            <a:r>
              <a:rPr lang="en-US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弄巧成拙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lang="zh-CN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贪小便宜吃大亏</a:t>
            </a:r>
            <a:r>
              <a:rPr lang="en-US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) </a:t>
            </a:r>
            <a:endParaRPr lang="en-US" altLang="zh-CN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5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charRg st="55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Rectangle 1"/>
          <p:cNvSpPr/>
          <p:nvPr/>
        </p:nvSpPr>
        <p:spPr>
          <a:xfrm>
            <a:off x="1024255" y="726282"/>
            <a:ext cx="10374630" cy="422338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lnSpc>
                <a:spcPts val="358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    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乙</a:t>
            </a:r>
            <a:r>
              <a:rPr lang="zh-CN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驴子看到主人精心照料马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还给他精美的饲料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想到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358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自己连糠麸都不够吃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还要做十分繁重的工作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便悲伤地对马说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358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你真幸福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!”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当战争爆发时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这匹马在枪林弹雨中冲锋陷阵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358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幸受了伤。驴子见到后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不再觉得马比自己幸福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反而觉得马比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358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自己更可怜。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358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【丙】有头驴子披着狮子皮四处游荡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吓得那些小动物四处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358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逃窜。驴看见狐狸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也想去吓唬吓唬他。狐狸正巧听出了驴子的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358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叫声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便一下子跳到驴子背上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拍着驴子的脑袋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嘲笑他说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如果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358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我听不出你的叫声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我也会吓跑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可现在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你只能当我的坐骑了。”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773" name="Rectangle 2"/>
          <p:cNvSpPr/>
          <p:nvPr/>
        </p:nvSpPr>
        <p:spPr>
          <a:xfrm>
            <a:off x="2582863" y="4129"/>
            <a:ext cx="894461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从驴子的角度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写出【乙】【丙】这两则寓言的寓意。</a:t>
            </a:r>
            <a:endParaRPr lang="zh-CN" altLang="en-US" sz="28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3"/>
          <p:cNvSpPr/>
          <p:nvPr/>
        </p:nvSpPr>
        <p:spPr>
          <a:xfrm>
            <a:off x="1464310" y="5006975"/>
            <a:ext cx="993457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zh-CN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乙</a:t>
            </a:r>
            <a:r>
              <a:rPr lang="zh-CN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en-US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每个人都有自己的生活</a:t>
            </a:r>
            <a:r>
              <a:rPr lang="en-US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都有自己的幸福与不幸</a:t>
            </a:r>
            <a:r>
              <a:rPr lang="en-US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不</a:t>
            </a:r>
            <a:endParaRPr lang="zh-CN" altLang="en-US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要只看到自己不幸的一面</a:t>
            </a:r>
            <a:r>
              <a:rPr lang="en-US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而要心平气和地看待生活。　</a:t>
            </a:r>
            <a:endParaRPr lang="zh-CN" altLang="en-US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【丙】</a:t>
            </a:r>
            <a:r>
              <a:rPr lang="en-US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自己如果没有真本事</a:t>
            </a:r>
            <a:r>
              <a:rPr lang="en-US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即使通过伪装蒙蔽别人一时</a:t>
            </a:r>
            <a:r>
              <a:rPr lang="en-US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endParaRPr lang="en-US" altLang="zh-CN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最终也只能成为失败者。</a:t>
            </a:r>
            <a:endParaRPr lang="zh-CN" altLang="en-US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Rectangle 1"/>
          <p:cNvSpPr/>
          <p:nvPr/>
        </p:nvSpPr>
        <p:spPr>
          <a:xfrm>
            <a:off x="2197100" y="113983"/>
            <a:ext cx="8406765" cy="4223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ts val="358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黑体" panose="02010609060101010101" pitchFamily="2" charset="-122"/>
              </a:rPr>
              <a:t>                              </a:t>
            </a:r>
            <a:r>
              <a:rPr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蚂蚁和蝉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358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       </a:t>
            </a:r>
            <a:r>
              <a:rPr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冬天，蚂蚁翻晒受潮的粮食，一只饥饿的蝉向他乞讨。蚂蚁对蝉说：“你为什么不在夏天储存点食品呢？”蝉回答说：“那时我在唱歌曲，没功夫。”蚂蚁笑着说：“如果你夏天唱歌，冬天就去跳舞吧！”  </a:t>
            </a:r>
            <a:endParaRPr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3580"/>
              </a:lnSpc>
            </a:pPr>
            <a:r>
              <a:rPr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</a:t>
            </a:r>
            <a:r>
              <a:rPr sz="3200" b="1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（选自《伊索寓言》）。</a:t>
            </a:r>
            <a:endParaRPr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3580"/>
              </a:lnSpc>
            </a:pPr>
            <a:r>
              <a:rPr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</a:t>
            </a:r>
            <a:endParaRPr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3580"/>
              </a:lnSpc>
            </a:pPr>
            <a:r>
              <a:rPr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请你说说这寓言故事的寓意：                       </a:t>
            </a:r>
            <a:r>
              <a:rPr sz="32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</a:t>
            </a:r>
            <a:endParaRPr sz="32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3"/>
          <p:cNvSpPr/>
          <p:nvPr/>
        </p:nvSpPr>
        <p:spPr>
          <a:xfrm>
            <a:off x="2197100" y="4403408"/>
            <a:ext cx="84283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讽刺了好逸恶劳的人；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凡事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都有预先有准备，才能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防患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未然。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（言之成理即可）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361" name="图片 1" descr="ht88200512118311994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-85725"/>
            <a:ext cx="14765655" cy="7030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文本框 3"/>
          <p:cNvSpPr txBox="1"/>
          <p:nvPr/>
        </p:nvSpPr>
        <p:spPr>
          <a:xfrm>
            <a:off x="9938385" y="1868805"/>
            <a:ext cx="859790" cy="290639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r>
              <a:rPr lang="zh-CN" altLang="en-US" sz="44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蚊子和狮子</a:t>
            </a:r>
            <a:endParaRPr lang="zh-CN" altLang="en-US" sz="44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96885" y="2314575"/>
            <a:ext cx="736600" cy="28460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《伊索寓言》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Rectangle 1"/>
          <p:cNvSpPr/>
          <p:nvPr/>
        </p:nvSpPr>
        <p:spPr>
          <a:xfrm>
            <a:off x="2054860" y="292735"/>
            <a:ext cx="8406765" cy="37642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ts val="358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黑体" panose="02010609060101010101" pitchFamily="2" charset="-122"/>
              </a:rPr>
              <a:t>                         </a:t>
            </a:r>
            <a:r>
              <a:rPr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两只口袋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358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       </a:t>
            </a:r>
            <a:r>
              <a:rPr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普罗米修斯创造了人，又在他们每人脖子上挂了两只口袋，一只装别人的缺点，另一只装自己的。他把那只装别人缺点的口袋挂在胸前，另一只则挂在背后。因此人们总是能够很快地看见别人的缺点，而自己的却总看不见。</a:t>
            </a:r>
            <a:endParaRPr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3580"/>
              </a:lnSpc>
            </a:pPr>
            <a:r>
              <a:rPr sz="3200" b="1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                                 （选自《伊索寓言》）</a:t>
            </a:r>
            <a:endParaRPr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3580"/>
              </a:lnSpc>
            </a:pPr>
            <a:r>
              <a:rPr sz="32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                                         </a:t>
            </a:r>
            <a:endParaRPr sz="32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3"/>
          <p:cNvSpPr/>
          <p:nvPr/>
        </p:nvSpPr>
        <p:spPr>
          <a:xfrm>
            <a:off x="2242185" y="3825240"/>
            <a:ext cx="821944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人们往往挑剔别人的缺点,而我们自己身上的缺点却视而不见，</a:t>
            </a:r>
            <a:endParaRPr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endParaRPr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我们应该吸取别人的教训，改正自己的不足之处，不臆断，不带偏见，全面的看待事物，才能使自己更优秀。      </a:t>
            </a:r>
            <a:endParaRPr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Rectangle 1"/>
          <p:cNvSpPr/>
          <p:nvPr/>
        </p:nvSpPr>
        <p:spPr>
          <a:xfrm>
            <a:off x="2148205" y="-432752"/>
            <a:ext cx="8406765" cy="51415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ts val="358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黑体" panose="02010609060101010101" pitchFamily="2" charset="-122"/>
              </a:rPr>
              <a:t>      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>
              <a:lnSpc>
                <a:spcPts val="3580"/>
              </a:lnSpc>
            </a:pPr>
            <a:r>
              <a:rPr lang="zh-CN" sz="28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          </a:t>
            </a:r>
            <a:r>
              <a:rPr 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驴和狼</a:t>
            </a:r>
            <a:r>
              <a:rPr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endParaRPr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3580"/>
              </a:lnSpc>
            </a:pPr>
            <a:r>
              <a:rPr 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驴在牧场上吃草，看见狼向他冲来，便装出瘸腿的样子。狼来到跟前，问驴是怎么瘸的。驴说：“过篱笆的时候，扎了腿。”劝狼先把刺拔出来，然后吃他，免得吃的时候卡住喉咙。狼信以为真，便举起驴腿，聚精会神地察看。驴用蹄子对准狼的嘴一踹，把狼的牙齿踹掉了。狼吃了苦头，说道：“我真是活该!父亲教我当屠户，我为什么偏要行医呢?”      </a:t>
            </a:r>
            <a:r>
              <a:rPr sz="2800" b="1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（选自《伊索寓言》）</a:t>
            </a:r>
            <a:r>
              <a:rPr 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sz="28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sz="28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                         </a:t>
            </a:r>
            <a:endParaRPr sz="28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3580"/>
              </a:lnSpc>
            </a:pPr>
            <a:r>
              <a:rPr sz="28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                                       </a:t>
            </a:r>
            <a:endParaRPr sz="28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3"/>
          <p:cNvSpPr/>
          <p:nvPr/>
        </p:nvSpPr>
        <p:spPr>
          <a:xfrm>
            <a:off x="2321560" y="4417061"/>
            <a:ext cx="754951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歌颂了驴的机智聪明</a:t>
            </a:r>
            <a:r>
              <a:rPr 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；</a:t>
            </a:r>
            <a:endParaRPr lang="zh-CN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做了自己不该做的事，总会后悔的。      </a:t>
            </a:r>
            <a:endParaRPr lang="zh-CN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讽刺了狼改变自己的本性去做“医生”这就会害了自己。所以我们在生活中经常听到这样的话，“上天要你做屠夫，你却去做医生”。 　　</a:t>
            </a:r>
            <a:endParaRPr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Rectangle 1"/>
          <p:cNvSpPr/>
          <p:nvPr/>
        </p:nvSpPr>
        <p:spPr>
          <a:xfrm>
            <a:off x="2089150" y="397193"/>
            <a:ext cx="84067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charset="-122"/>
                <a:ea typeface="黑体" panose="02010609060101010101" pitchFamily="2" charset="-122"/>
              </a:rPr>
              <a:t>                     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乌龟和老鹰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乌龟请求老鹰教它飞翔，老鹰劝告他，说他的本性根本不适合飞翔。乌龟再三恳求，老鹰便把它抓住，带到空中，然后扔下。乌龟掉到石头上，摔得粉碎。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（选自《伊索寓言》）。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sz="36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</a:t>
            </a:r>
            <a:endParaRPr sz="36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3"/>
          <p:cNvSpPr/>
          <p:nvPr/>
        </p:nvSpPr>
        <p:spPr>
          <a:xfrm>
            <a:off x="1767840" y="4468178"/>
            <a:ext cx="95243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那些好高鹜远,不切实际的人必将失败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；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endParaRPr lang="zh-CN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任何事情都有自己的规律性，决不可违背这个规律。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Rectangle 1"/>
          <p:cNvSpPr/>
          <p:nvPr/>
        </p:nvSpPr>
        <p:spPr>
          <a:xfrm>
            <a:off x="2089150" y="113348"/>
            <a:ext cx="84067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charset="-122"/>
                <a:ea typeface="黑体" panose="02010609060101010101" pitchFamily="2" charset="-122"/>
              </a:rPr>
              <a:t>     </a:t>
            </a:r>
            <a:r>
              <a:rPr sz="3600" b="1" dirty="0">
                <a:ea typeface="黑体" panose="02010609060101010101" pitchFamily="2" charset="-122"/>
              </a:rPr>
              <a:t>                 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狐狸和狗</a:t>
            </a: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　　狐狸偷偷地溜进羊群里，抱起一只羔羊，假惺惺抚摸着他。狗问狐狸在干什么，他说： “我在逗他，与他玩耍呢。”狗又说：“现在你若不放下这小羊，我将叫你尝尝狗的抚摸。</a:t>
            </a: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                           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（选自《伊索寓言》）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sz="36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</a:t>
            </a:r>
            <a:endParaRPr sz="36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3"/>
          <p:cNvSpPr/>
          <p:nvPr/>
        </p:nvSpPr>
        <p:spPr>
          <a:xfrm>
            <a:off x="2089150" y="4010661"/>
            <a:ext cx="75495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我们不能相信像狼一样的恶汉和笨贼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；我们应该对强盗和恶棍要用强硬的态度对付。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endParaRPr lang="zh-CN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骗子的伎俩总会被人识破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Rectangle 1"/>
          <p:cNvSpPr/>
          <p:nvPr/>
        </p:nvSpPr>
        <p:spPr>
          <a:xfrm>
            <a:off x="2155190" y="100013"/>
            <a:ext cx="84067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charset="-122"/>
                <a:ea typeface="黑体" panose="02010609060101010101" pitchFamily="2" charset="-122"/>
              </a:rPr>
              <a:t>     </a:t>
            </a:r>
            <a:r>
              <a:rPr sz="3600" b="1" dirty="0">
                <a:ea typeface="黑体" panose="02010609060101010101" pitchFamily="2" charset="-122"/>
              </a:rPr>
              <a:t>                   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衔肉的狗</a:t>
            </a: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    狗衔着一块肉过河，望见自己在水里的影子，以为是另外一只狗衔着一块更大的肉。他于是放下自己这块肉，冲过去抢那块。结果，两块肉都没有了：那一块没捞到，因为本来就没有，这一块也被河水冲走了。</a:t>
            </a: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                        （选自《伊索寓言》）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sz="36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</a:t>
            </a:r>
            <a:endParaRPr sz="36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3"/>
          <p:cNvSpPr/>
          <p:nvPr/>
        </p:nvSpPr>
        <p:spPr>
          <a:xfrm>
            <a:off x="2321560" y="4501199"/>
            <a:ext cx="75495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讽刺贪婪的人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；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告诉人们太贪婪会失去原本拥有的东西。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(意思答对即可)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0420" name="Picture 5" descr="20f8561da6c087cbe1fe0b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" y="-4445"/>
            <a:ext cx="12208510" cy="6882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1" name="WordArt 6"/>
          <p:cNvSpPr>
            <a:spLocks noTextEdit="1"/>
          </p:cNvSpPr>
          <p:nvPr/>
        </p:nvSpPr>
        <p:spPr>
          <a:xfrm>
            <a:off x="4605020" y="1557655"/>
            <a:ext cx="2945765" cy="26638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 eaLnBrk="0" hangingPunct="0"/>
            <a:r>
              <a:rPr lang="zh-CN" altLang="en-US" sz="48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再见</a:t>
            </a:r>
            <a:endParaRPr lang="zh-CN" altLang="en-US" sz="48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04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243965" y="796925"/>
            <a:ext cx="9387840" cy="5636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1、了解寓言的特点及相关作家、作品，理解并积累文中的生字生词。         （重点）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、揣摩寓言故事中巧妙、合理的</a:t>
            </a:r>
            <a:r>
              <a:rPr lang="zh-CN" altLang="en-US" sz="3600" b="1" u="heavy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想象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，</a:t>
            </a:r>
            <a:r>
              <a:rPr lang="zh-CN" altLang="en-US" sz="3600" b="1" u="heavy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通过分析寓言故事的情节，领悟其中所蕴涵的道理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体会寓言通过对话描写刻画人物形象的方法。  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                               （难点）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、联系生活实际，深入理解寓意，培养健全人格，</a:t>
            </a:r>
            <a:r>
              <a:rPr lang="zh-CN" altLang="en-US" sz="3600" b="1" u="heavy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辩证看待问题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。           （重点）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9" name="Text Box 5"/>
          <p:cNvSpPr txBox="1"/>
          <p:nvPr/>
        </p:nvSpPr>
        <p:spPr>
          <a:xfrm>
            <a:off x="2174240" y="6072505"/>
            <a:ext cx="2181225" cy="811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坐井观天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1" name="Text Box 8"/>
          <p:cNvSpPr txBox="1"/>
          <p:nvPr/>
        </p:nvSpPr>
        <p:spPr>
          <a:xfrm>
            <a:off x="3695700" y="214630"/>
            <a:ext cx="5015230" cy="811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你知道这些寓言故事吗？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7705725" y="6072505"/>
            <a:ext cx="2752090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30000"/>
              </a:lnSpc>
              <a:buClrTx/>
              <a:buSz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揠苗助长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17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80" y="1352550"/>
            <a:ext cx="4080510" cy="47599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0010" y="1402080"/>
            <a:ext cx="4712970" cy="4710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新课导入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" y="668655"/>
            <a:ext cx="5125085" cy="50368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1205" y="668020"/>
            <a:ext cx="5996940" cy="5037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Text Box 5"/>
          <p:cNvSpPr txBox="1"/>
          <p:nvPr/>
        </p:nvSpPr>
        <p:spPr>
          <a:xfrm>
            <a:off x="1456055" y="5954395"/>
            <a:ext cx="2960370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狐狸和乌鸦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6715125" y="5954395"/>
            <a:ext cx="2960370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狮子与老鼠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576070" y="1126490"/>
            <a:ext cx="9520555" cy="5139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en-US" altLang="zh-CN" sz="3600" b="1" dirty="0">
                <a:latin typeface="楷体_GB2312" pitchFamily="49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是以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劝喻或讽刺性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的故事为内容的文学样式。其篇幅短小，主人公可以是人，也可以是拟人化的动植物或其他事物。主题多是借此喻彼，借远喻近，借古喻今，借小喻大，使深奥的道理从简单的故事中体现出来，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具有鲜明的哲理性和讽刺性。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寓言在创造上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常常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运用夸张和拟人等表现手法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。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寓言最突出的特点是用比喻性的故事寄寓意味深长的道理。</a:t>
            </a:r>
            <a:endParaRPr lang="zh-CN" altLang="en-US" sz="3600" b="1" dirty="0">
              <a:latin typeface="楷体_GB2312" pitchFamily="49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11750" y="226060"/>
            <a:ext cx="15875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寓 言</a:t>
            </a:r>
            <a:endParaRPr lang="zh-CN" altLang="en-US" sz="4400" b="1" dirty="0">
              <a:solidFill>
                <a:srgbClr val="00B05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文体知识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矩形 8"/>
          <p:cNvSpPr/>
          <p:nvPr/>
        </p:nvSpPr>
        <p:spPr>
          <a:xfrm>
            <a:off x="2135188" y="836613"/>
            <a:ext cx="18367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13" name="Rectangle 1"/>
          <p:cNvSpPr/>
          <p:nvPr/>
        </p:nvSpPr>
        <p:spPr>
          <a:xfrm>
            <a:off x="1355725" y="970598"/>
            <a:ext cx="990600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atinLnBrk="1">
              <a:lnSpc>
                <a:spcPct val="150000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　</a:t>
            </a:r>
            <a:endParaRPr lang="en-US" altLang="zh-CN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　  “蚊子”代表体型较小的动物</a:t>
            </a: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,“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狮子”代表体型庞大的动物。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    文章以此为题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</a:rPr>
              <a:t>形成了悬念，激发了读者的阅读兴趣。</a:t>
            </a:r>
            <a:endParaRPr lang="zh-CN" altLang="en-US" sz="4000" b="1" u="heavy" dirty="0">
              <a:solidFill>
                <a:srgbClr val="0000FF"/>
              </a:solidFill>
              <a:uFill>
                <a:solidFill>
                  <a:srgbClr val="FF0000"/>
                </a:solidFill>
              </a:uFill>
              <a:latin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　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理解文题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Text Box 3"/>
          <p:cNvSpPr txBox="1"/>
          <p:nvPr/>
        </p:nvSpPr>
        <p:spPr>
          <a:xfrm>
            <a:off x="1390650" y="266065"/>
            <a:ext cx="9846310" cy="6616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ts val="4140"/>
              </a:lnSpc>
              <a:spcBef>
                <a:spcPts val="600"/>
              </a:spcBef>
            </a:pPr>
            <a:r>
              <a:rPr lang="zh-CN" altLang="en-US" sz="3200" b="1" dirty="0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狮子和蚊子</a:t>
            </a:r>
            <a:endParaRPr lang="zh-CN" altLang="en-US" sz="3200" b="1" dirty="0">
              <a:solidFill>
                <a:srgbClr val="00B05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4140"/>
              </a:lnSpc>
              <a:spcBef>
                <a:spcPts val="600"/>
              </a:spcBef>
            </a:pPr>
            <a:r>
              <a:rPr lang="zh-CN" altLang="en-US" sz="3200" b="1" dirty="0">
                <a:latin typeface="楷体_GB2312" pitchFamily="49" charset="-122"/>
                <a:ea typeface="黑体" panose="0201060906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蚊子飞到狮子面前，对他说：“我不怕你，你并不比我强。要说不是这样，你到底有什么力量呢?是用爪子抓，牙齿咬吗?女人同男人打架，也会这么干。我比你强得多。你要是愿意，我们来较量较量吧!”蚊子吹着喇叭冲过去，专咬狮子鼻子周围没有毛的地方。狮子气得用爪子把自己的脸都抓破了。蚊子战胜了狮子，又吹着喇叭，唱着凯歌飞走，却被蜘蛛网粘住了。蚊子将要被吃掉时，叹息说，自己同最强大的动物都较量过，不料被这小小的蜘蛛消灭了。 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4140"/>
              </a:lnSpc>
              <a:spcBef>
                <a:spcPts val="6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    这故事适用于那些打败过大人物，却被小人物打败的人。     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pic>
        <p:nvPicPr>
          <p:cNvPr id="3" name="蚊子和狮子  音频文件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928495" y="3921760"/>
            <a:ext cx="619125" cy="619125"/>
          </a:xfrm>
          <a:prstGeom prst="rect">
            <a:avLst/>
          </a:prstGeom>
        </p:spPr>
      </p:pic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听朗读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701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AutoShape 6"/>
          <p:cNvSpPr/>
          <p:nvPr/>
        </p:nvSpPr>
        <p:spPr>
          <a:xfrm>
            <a:off x="4124325" y="2246630"/>
            <a:ext cx="7578090" cy="1478915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写蚊子战胜了强大的狮子，却命丧蜘蛛网的故事。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16391" name="文本框 5"/>
          <p:cNvSpPr txBox="1"/>
          <p:nvPr/>
        </p:nvSpPr>
        <p:spPr>
          <a:xfrm>
            <a:off x="2315845" y="800100"/>
            <a:ext cx="7792720" cy="6223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marL="571500" indent="-571500">
              <a:spcBef>
                <a:spcPts val="6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朗读课文，分别概括两部分的大意。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整体感知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AutoShape 6"/>
          <p:cNvSpPr/>
          <p:nvPr/>
        </p:nvSpPr>
        <p:spPr>
          <a:xfrm>
            <a:off x="901065" y="2320925"/>
            <a:ext cx="3411855" cy="2216150"/>
          </a:xfrm>
          <a:prstGeom prst="roundRect">
            <a:avLst>
              <a:gd name="adj" fmla="val 16667"/>
            </a:avLst>
          </a:prstGeom>
          <a:noFill/>
          <a:ln w="25400" cap="flat" cmpd="sng">
            <a:noFill/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第一部分（1）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第二部分（2）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" name="AutoShape 6"/>
          <p:cNvSpPr/>
          <p:nvPr/>
        </p:nvSpPr>
        <p:spPr>
          <a:xfrm>
            <a:off x="4001135" y="4009390"/>
            <a:ext cx="8032115" cy="1763395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点明寓意，讽刺打败过大人物，却被小人物打败的人。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4079</Words>
  <Application>WPS 演示</Application>
  <PresentationFormat>全屏显示(4:3)</PresentationFormat>
  <Paragraphs>255</Paragraphs>
  <Slides>25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Times New Roman</vt:lpstr>
      <vt:lpstr>黑体</vt:lpstr>
      <vt:lpstr>楷体_GB2312</vt:lpstr>
      <vt:lpstr>新宋体</vt:lpstr>
      <vt:lpstr>楷体_GB2312</vt:lpstr>
      <vt:lpstr>微软雅黑</vt:lpstr>
      <vt:lpstr>Arial Unicode MS</vt:lpstr>
      <vt:lpstr>Calibri</vt:lpstr>
      <vt:lpstr>Wingdings</vt:lpstr>
      <vt:lpstr>+中文标题</vt:lpstr>
      <vt:lpstr>Segoe Print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Lenovo</cp:lastModifiedBy>
  <cp:revision>60</cp:revision>
  <dcterms:created xsi:type="dcterms:W3CDTF">2012-02-06T06:03:00Z</dcterms:created>
  <dcterms:modified xsi:type="dcterms:W3CDTF">2019-09-17T08:01:01Z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