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371" r:id="rId3"/>
    <p:sldId id="400" r:id="rId4"/>
    <p:sldId id="386" r:id="rId5"/>
    <p:sldId id="387" r:id="rId6"/>
    <p:sldId id="388" r:id="rId7"/>
    <p:sldId id="389" r:id="rId8"/>
    <p:sldId id="390" r:id="rId9"/>
    <p:sldId id="391" r:id="rId10"/>
    <p:sldId id="383" r:id="rId11"/>
    <p:sldId id="289" r:id="rId12"/>
    <p:sldId id="290" r:id="rId13"/>
    <p:sldId id="291" r:id="rId14"/>
    <p:sldId id="292" r:id="rId15"/>
    <p:sldId id="396" r:id="rId16"/>
    <p:sldId id="397" r:id="rId17"/>
    <p:sldId id="398" r:id="rId18"/>
    <p:sldId id="401" r:id="rId19"/>
    <p:sldId id="342" r:id="rId20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1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9" d="100"/>
          <a:sy n="79" d="100"/>
        </p:scale>
        <p:origin x="-234" y="-78"/>
      </p:cViewPr>
      <p:guideLst>
        <p:guide orient="horz" pos="211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198" cy="761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/>
            </a:lvl1pPr>
          </a:lstStyle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2051" name="副标题 2050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2051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t>2021-3-16</a:t>
            </a:fld>
            <a:endParaRPr lang="zh-CN" altLang="en-US"/>
          </a:p>
        </p:txBody>
      </p:sp>
      <p:sp>
        <p:nvSpPr>
          <p:cNvPr id="5" name="页脚占位符 2052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205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602B57-0358-4E76-948B-73C0AF6B8F1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8C8F6F-77DE-4B77-88AB-28BE436C82F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FCB173-FD1B-43EB-99D0-944151F92FD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0FBDFE-C587-4B4C-A407-44438C67B59E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2021-3-16</a:t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lnSpc>
                <a:spcPct val="120000"/>
              </a:lnSpc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 eaLnBrk="1" hangingPunct="1">
                <a:lnSpc>
                  <a:spcPct val="120000"/>
                </a:lnSpc>
              </a:p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C2F5CE-6ED7-4F99-B8A3-1BD96CB094F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9B439C-9B7B-4F3F-871F-B9694394C37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A43214-D6BC-437E-AF91-18444BA9026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8D77E2-A67F-4B88-B4C7-7B7160661A4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9BCAED-CD8F-43EA-9C82-5DF291F5460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DB1322-8BFF-45DF-B9E7-E6B06EF9CAA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DD6B5D-4C4A-41B0-9CEA-C5EBBFE7BDE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234D73-A367-4205-AE8D-4FE07C145C5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Rot="1" noChangeArrowheads="1"/>
          </p:cNvSpPr>
          <p:nvPr>
            <p:ph type="body" idx="9"/>
          </p:nvPr>
        </p:nvSpPr>
        <p:spPr bwMode="auto"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  <a:t>2021-3-16</a:t>
            </a:fld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BC0228A8-9E45-46EB-A6F4-D1785CD64DF6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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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hi.baidu.com/&#30495;&#29233;&#26080;&#26429;/album/item/b36acd81a4e668d5bd3e1eab.html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8193"/>
          <p:cNvSpPr>
            <a:spLocks noGrp="1" noRot="1" noChangeArrowheads="1"/>
          </p:cNvSpPr>
          <p:nvPr>
            <p:ph type="ctrTitle"/>
          </p:nvPr>
        </p:nvSpPr>
        <p:spPr>
          <a:xfrm>
            <a:off x="1905000" y="381000"/>
            <a:ext cx="7239000" cy="2514600"/>
          </a:xfrm>
        </p:spPr>
        <p:txBody>
          <a:bodyPr/>
          <a:lstStyle/>
          <a:p>
            <a:r>
              <a:rPr lang="zh-CN" altLang="en-US" sz="8800" smtClean="0">
                <a:ea typeface="楷体" panose="02010609060101010101" pitchFamily="49" charset="-122"/>
              </a:rPr>
              <a:t>卖油翁</a:t>
            </a:r>
          </a:p>
        </p:txBody>
      </p:sp>
      <p:sp>
        <p:nvSpPr>
          <p:cNvPr id="8195" name="副标题 8194"/>
          <p:cNvSpPr>
            <a:spLocks noGrp="1" noRot="1" noChangeArrowheads="1"/>
          </p:cNvSpPr>
          <p:nvPr>
            <p:ph type="subTitle" idx="1"/>
          </p:nvPr>
        </p:nvSpPr>
        <p:spPr>
          <a:xfrm>
            <a:off x="3429000" y="3200400"/>
            <a:ext cx="5715000" cy="2438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4400" smtClean="0">
                <a:solidFill>
                  <a:srgbClr val="008000"/>
                </a:solidFill>
                <a:ea typeface="新宋体" panose="02010609030101010101" pitchFamily="49" charset="-122"/>
              </a:rPr>
              <a:t>欧阳修</a:t>
            </a:r>
          </a:p>
          <a:p>
            <a:pPr>
              <a:lnSpc>
                <a:spcPct val="90000"/>
              </a:lnSpc>
            </a:pPr>
            <a:endParaRPr lang="zh-CN" altLang="en-US" sz="4400" smtClean="0">
              <a:solidFill>
                <a:srgbClr val="780A02"/>
              </a:solidFill>
              <a:ea typeface="新宋体" panose="0201060903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smtClean="0">
                <a:solidFill>
                  <a:schemeClr val="accent2"/>
                </a:solidFill>
                <a:ea typeface="新宋体" panose="02010609030101010101" pitchFamily="49" charset="-122"/>
              </a:rPr>
              <a:t>              </a:t>
            </a:r>
          </a:p>
        </p:txBody>
      </p:sp>
      <p:pic>
        <p:nvPicPr>
          <p:cNvPr id="17411" name="图片 8195" descr="2009111823223395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31242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33793"/>
          <p:cNvSpPr txBox="1"/>
          <p:nvPr/>
        </p:nvSpPr>
        <p:spPr>
          <a:xfrm>
            <a:off x="0" y="1557338"/>
            <a:ext cx="2673350" cy="2530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  <a:ea typeface="华文新魏" panose="02010800040101010101" pitchFamily="2" charset="-122"/>
              </a:rPr>
              <a:t>陈尧咨：</a:t>
            </a:r>
          </a:p>
          <a:p>
            <a:pPr>
              <a:spcBef>
                <a:spcPct val="50000"/>
              </a:spcBef>
            </a:pPr>
            <a:endParaRPr lang="zh-CN" altLang="en-US" sz="4000" b="1"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  <a:ea typeface="华文新魏" panose="02010800040101010101" pitchFamily="2" charset="-122"/>
              </a:rPr>
              <a:t>卖油翁：</a:t>
            </a:r>
          </a:p>
        </p:txBody>
      </p:sp>
      <p:sp>
        <p:nvSpPr>
          <p:cNvPr id="33795" name="文本框 33794"/>
          <p:cNvSpPr txBox="1"/>
          <p:nvPr/>
        </p:nvSpPr>
        <p:spPr>
          <a:xfrm>
            <a:off x="1828800" y="1524000"/>
            <a:ext cx="1828800" cy="2530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  <a:ea typeface="华文新魏" panose="02010800040101010101" pitchFamily="2" charset="-122"/>
              </a:rPr>
              <a:t>善射</a:t>
            </a:r>
          </a:p>
          <a:p>
            <a:pPr>
              <a:spcBef>
                <a:spcPct val="50000"/>
              </a:spcBef>
            </a:pPr>
            <a:endParaRPr lang="zh-CN" altLang="en-US" sz="4000" b="1"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  <a:ea typeface="华文新魏" panose="02010800040101010101" pitchFamily="2" charset="-122"/>
              </a:rPr>
              <a:t>善酌油</a:t>
            </a:r>
          </a:p>
        </p:txBody>
      </p:sp>
      <p:sp>
        <p:nvSpPr>
          <p:cNvPr id="33796" name="直接连接符 33795"/>
          <p:cNvSpPr/>
          <p:nvPr/>
        </p:nvSpPr>
        <p:spPr>
          <a:xfrm>
            <a:off x="3276600" y="1905000"/>
            <a:ext cx="685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33797" name="直接连接符 33796"/>
          <p:cNvSpPr/>
          <p:nvPr/>
        </p:nvSpPr>
        <p:spPr>
          <a:xfrm>
            <a:off x="3581400" y="3733800"/>
            <a:ext cx="685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33798" name="文本框 33797"/>
          <p:cNvSpPr txBox="1"/>
          <p:nvPr/>
        </p:nvSpPr>
        <p:spPr>
          <a:xfrm>
            <a:off x="4267200" y="1600200"/>
            <a:ext cx="1752600" cy="2530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  <a:ea typeface="华文新魏" panose="02010800040101010101" pitchFamily="2" charset="-122"/>
              </a:rPr>
              <a:t>自矜</a:t>
            </a:r>
          </a:p>
          <a:p>
            <a:pPr>
              <a:spcBef>
                <a:spcPct val="50000"/>
              </a:spcBef>
            </a:pPr>
            <a:endParaRPr lang="zh-CN" altLang="en-US" sz="4000" b="1"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  <a:ea typeface="华文新魏" panose="02010800040101010101" pitchFamily="2" charset="-122"/>
              </a:rPr>
              <a:t>不夸耀</a:t>
            </a:r>
          </a:p>
        </p:txBody>
      </p:sp>
      <p:sp>
        <p:nvSpPr>
          <p:cNvPr id="33799" name="文本框 33798"/>
          <p:cNvSpPr txBox="1"/>
          <p:nvPr/>
        </p:nvSpPr>
        <p:spPr>
          <a:xfrm>
            <a:off x="7086600" y="2971800"/>
            <a:ext cx="2057400" cy="1616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  <a:ea typeface="华文新魏" panose="02010800040101010101" pitchFamily="2" charset="-122"/>
              </a:rPr>
              <a:t>睨之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  <a:ea typeface="华文新魏" panose="02010800040101010101" pitchFamily="2" charset="-122"/>
              </a:rPr>
              <a:t>微颔</a:t>
            </a:r>
          </a:p>
        </p:txBody>
      </p:sp>
      <p:sp>
        <p:nvSpPr>
          <p:cNvPr id="33800" name="文本框 33799"/>
          <p:cNvSpPr txBox="1"/>
          <p:nvPr/>
        </p:nvSpPr>
        <p:spPr>
          <a:xfrm>
            <a:off x="7162800" y="1295400"/>
            <a:ext cx="14478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  <a:ea typeface="华文新魏" panose="02010800040101010101" pitchFamily="2" charset="-122"/>
              </a:rPr>
              <a:t>佩服认输</a:t>
            </a:r>
          </a:p>
        </p:txBody>
      </p:sp>
      <p:sp>
        <p:nvSpPr>
          <p:cNvPr id="33801" name="直接连接符 33800"/>
          <p:cNvSpPr/>
          <p:nvPr/>
        </p:nvSpPr>
        <p:spPr>
          <a:xfrm flipH="1" flipV="1">
            <a:off x="5562600" y="2133600"/>
            <a:ext cx="1524000" cy="1524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33802" name="直接连接符 33801"/>
          <p:cNvSpPr/>
          <p:nvPr/>
        </p:nvSpPr>
        <p:spPr>
          <a:xfrm flipH="1">
            <a:off x="5791200" y="2133600"/>
            <a:ext cx="1295400" cy="1295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33803" name="直接连接符 33802"/>
          <p:cNvSpPr/>
          <p:nvPr/>
        </p:nvSpPr>
        <p:spPr>
          <a:xfrm flipH="1">
            <a:off x="838200" y="2286000"/>
            <a:ext cx="0" cy="838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33804" name="文本框 33803"/>
          <p:cNvSpPr txBox="1"/>
          <p:nvPr/>
        </p:nvSpPr>
        <p:spPr>
          <a:xfrm>
            <a:off x="990600" y="2438400"/>
            <a:ext cx="3868738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33CC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（轻蔑、傲慢）</a:t>
            </a:r>
          </a:p>
        </p:txBody>
      </p:sp>
      <p:sp>
        <p:nvSpPr>
          <p:cNvPr id="33805" name="文本框 33804"/>
          <p:cNvSpPr txBox="1"/>
          <p:nvPr/>
        </p:nvSpPr>
        <p:spPr>
          <a:xfrm>
            <a:off x="0" y="914400"/>
            <a:ext cx="56515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33CC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（骄傲自负、盛气凌人）</a:t>
            </a:r>
          </a:p>
        </p:txBody>
      </p:sp>
      <p:sp>
        <p:nvSpPr>
          <p:cNvPr id="33806" name="左弧形箭头 33805"/>
          <p:cNvSpPr/>
          <p:nvPr/>
        </p:nvSpPr>
        <p:spPr>
          <a:xfrm>
            <a:off x="609600" y="4038600"/>
            <a:ext cx="457200" cy="2057400"/>
          </a:xfrm>
          <a:prstGeom prst="curvedRightArrow">
            <a:avLst>
              <a:gd name="adj1" fmla="val 90000"/>
              <a:gd name="adj2" fmla="val 180000"/>
              <a:gd name="adj3" fmla="val 3332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7" name="文本框 33806"/>
          <p:cNvSpPr txBox="1"/>
          <p:nvPr/>
        </p:nvSpPr>
        <p:spPr>
          <a:xfrm>
            <a:off x="1676400" y="5029200"/>
            <a:ext cx="4953000" cy="7016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33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告诉我们什么道理？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7" dur="5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2" dur="5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/>
      <p:bldP spid="33798" grpId="0"/>
      <p:bldP spid="33799" grpId="0"/>
      <p:bldP spid="33800" grpId="0"/>
      <p:bldP spid="33804" grpId="0"/>
      <p:bldP spid="33805" grpId="0"/>
      <p:bldP spid="3380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占位符 34817"/>
          <p:cNvSpPr>
            <a:spLocks noGrp="1" noRot="1" noChangeArrowheads="1"/>
          </p:cNvSpPr>
          <p:nvPr>
            <p:ph type="body" idx="1"/>
          </p:nvPr>
        </p:nvSpPr>
        <p:spPr>
          <a:xfrm>
            <a:off x="1042988" y="2924175"/>
            <a:ext cx="7643812" cy="3933825"/>
          </a:xfrm>
        </p:spPr>
        <p:txBody>
          <a:bodyPr/>
          <a:lstStyle/>
          <a:p>
            <a:pPr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zh-CN" altLang="en-US" sz="3600" b="1" smtClean="0">
                <a:solidFill>
                  <a:srgbClr val="99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3600" b="1" smtClean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这个故事告诉人们一个道理，那就是“</a:t>
            </a:r>
            <a:r>
              <a:rPr lang="zh-CN" altLang="en-US" sz="3600" b="1" smtClean="0">
                <a:solidFill>
                  <a:srgbClr val="80008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熟能生巧</a:t>
            </a:r>
            <a:r>
              <a:rPr lang="zh-CN" altLang="en-US" sz="3600" b="1" smtClean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”，即使有什么长处也没骄傲自满的必要。</a:t>
            </a:r>
          </a:p>
        </p:txBody>
      </p:sp>
      <p:pic>
        <p:nvPicPr>
          <p:cNvPr id="46082" name="图片 34818" descr="图片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795963" y="188913"/>
            <a:ext cx="3097212" cy="2519362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46083" name="矩形 34819"/>
          <p:cNvSpPr>
            <a:spLocks noChangeArrowheads="1" noChangeShapeType="1" noTextEdit="1"/>
          </p:cNvSpPr>
          <p:nvPr/>
        </p:nvSpPr>
        <p:spPr bwMode="auto">
          <a:xfrm>
            <a:off x="1116013" y="1196975"/>
            <a:ext cx="3157537" cy="561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>
                <a:ln w="9525">
                  <a:noFill/>
                  <a:rou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5999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赏读课文 读出主题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占位符 35841"/>
          <p:cNvSpPr>
            <a:spLocks noGrp="1" noRot="1" noChangeArrowheads="1"/>
          </p:cNvSpPr>
          <p:nvPr>
            <p:ph type="body" idx="1"/>
          </p:nvPr>
        </p:nvSpPr>
        <p:spPr>
          <a:xfrm>
            <a:off x="971550" y="3213100"/>
            <a:ext cx="7848600" cy="3589338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　　让你的学习、生活受到哪些启发呢？</a:t>
            </a:r>
          </a:p>
        </p:txBody>
      </p:sp>
      <p:grpSp>
        <p:nvGrpSpPr>
          <p:cNvPr id="35843" name="组合 35842"/>
          <p:cNvGrpSpPr/>
          <p:nvPr/>
        </p:nvGrpSpPr>
        <p:grpSpPr>
          <a:xfrm>
            <a:off x="5651500" y="188913"/>
            <a:ext cx="3241675" cy="2879725"/>
            <a:chOff x="0" y="0"/>
            <a:chExt cx="1686" cy="1814"/>
          </a:xfrm>
        </p:grpSpPr>
        <p:pic>
          <p:nvPicPr>
            <p:cNvPr id="47107" name="图片 35843" descr="5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0" y="0"/>
              <a:ext cx="1686" cy="1814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47108" name="文本框 35844"/>
            <p:cNvSpPr txBox="1">
              <a:spLocks noChangeArrowheads="1"/>
            </p:cNvSpPr>
            <p:nvPr/>
          </p:nvSpPr>
          <p:spPr bwMode="auto">
            <a:xfrm>
              <a:off x="7" y="0"/>
              <a:ext cx="1678" cy="1809"/>
            </a:xfrm>
            <a:prstGeom prst="rect">
              <a:avLst/>
            </a:prstGeom>
            <a:noFill/>
            <a:ln w="28575">
              <a:solidFill>
                <a:srgbClr val="996633"/>
              </a:solidFill>
              <a:miter lim="800000"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/>
            </a:p>
            <a:p>
              <a:pPr>
                <a:spcBef>
                  <a:spcPct val="50000"/>
                </a:spcBef>
              </a:pPr>
              <a:endParaRPr lang="zh-CN" altLang="en-US"/>
            </a:p>
            <a:p>
              <a:pPr>
                <a:spcBef>
                  <a:spcPct val="50000"/>
                </a:spcBef>
              </a:pPr>
              <a:endParaRPr lang="zh-CN" altLang="en-US"/>
            </a:p>
            <a:p>
              <a:pPr>
                <a:spcBef>
                  <a:spcPct val="50000"/>
                </a:spcBef>
              </a:pPr>
              <a:endParaRPr lang="zh-CN" altLang="en-US"/>
            </a:p>
            <a:p>
              <a:pPr>
                <a:spcBef>
                  <a:spcPct val="50000"/>
                </a:spcBef>
              </a:pPr>
              <a:endParaRPr lang="zh-CN" altLang="en-US"/>
            </a:p>
            <a:p>
              <a:pPr>
                <a:spcBef>
                  <a:spcPct val="50000"/>
                </a:spcBef>
              </a:pPr>
              <a:endParaRPr lang="zh-CN" altLang="en-US"/>
            </a:p>
            <a:p>
              <a:pPr>
                <a:spcBef>
                  <a:spcPct val="50000"/>
                </a:spcBef>
              </a:pPr>
              <a:endParaRPr lang="zh-CN" altLang="en-US"/>
            </a:p>
          </p:txBody>
        </p:sp>
      </p:grpSp>
      <p:sp>
        <p:nvSpPr>
          <p:cNvPr id="47109" name="矩形 35845"/>
          <p:cNvSpPr>
            <a:spLocks noChangeArrowheads="1" noChangeShapeType="1" noTextEdit="1"/>
          </p:cNvSpPr>
          <p:nvPr/>
        </p:nvSpPr>
        <p:spPr bwMode="auto">
          <a:xfrm>
            <a:off x="1042988" y="1268413"/>
            <a:ext cx="3157537" cy="561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>
                <a:ln w="9525">
                  <a:noFill/>
                  <a:rou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5999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赏读课文 读出主题</a:t>
            </a:r>
          </a:p>
        </p:txBody>
      </p:sp>
      <p:sp>
        <p:nvSpPr>
          <p:cNvPr id="7" name="文本占位符 35841"/>
          <p:cNvSpPr txBox="1">
            <a:spLocks noRot="1" noChangeArrowheads="1"/>
          </p:cNvSpPr>
          <p:nvPr/>
        </p:nvSpPr>
        <p:spPr bwMode="auto">
          <a:xfrm>
            <a:off x="838298" y="3048010"/>
            <a:ext cx="7848600" cy="3589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　　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）一个人要想成功必须苦练从而手熟最后达到技高。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（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）一个人即使有了高超的本领也不能骄傲自满，山外有山，人外有人，应谦虚谨慎。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build="p"/>
      <p:bldP spid="7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文本占位符 36865"/>
          <p:cNvSpPr>
            <a:spLocks noGrp="1" noRot="1" noChangeArrowheads="1"/>
          </p:cNvSpPr>
          <p:nvPr>
            <p:ph type="body" idx="1"/>
          </p:nvPr>
        </p:nvSpPr>
        <p:spPr>
          <a:xfrm>
            <a:off x="828675" y="3500438"/>
            <a:ext cx="7991475" cy="2305050"/>
          </a:xfrm>
        </p:spPr>
        <p:txBody>
          <a:bodyPr/>
          <a:lstStyle/>
          <a:p>
            <a:pPr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你认为一个人应该如何看待自己和别人的长处？请用名言警句来回答。</a:t>
            </a:r>
          </a:p>
        </p:txBody>
      </p:sp>
      <p:grpSp>
        <p:nvGrpSpPr>
          <p:cNvPr id="48130" name="组合 36866"/>
          <p:cNvGrpSpPr/>
          <p:nvPr/>
        </p:nvGrpSpPr>
        <p:grpSpPr>
          <a:xfrm>
            <a:off x="6227763" y="188913"/>
            <a:ext cx="2663825" cy="2879725"/>
            <a:chOff x="0" y="0"/>
            <a:chExt cx="1678" cy="1814"/>
          </a:xfrm>
        </p:grpSpPr>
        <p:pic>
          <p:nvPicPr>
            <p:cNvPr id="48131" name="图片 36867" descr="b36acd81a4e668d5bd3e1eab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0" y="0"/>
              <a:ext cx="1655" cy="1814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</p:pic>
        <p:sp>
          <p:nvSpPr>
            <p:cNvPr id="48132" name="文本框 36868"/>
            <p:cNvSpPr txBox="1">
              <a:spLocks noChangeArrowheads="1"/>
            </p:cNvSpPr>
            <p:nvPr/>
          </p:nvSpPr>
          <p:spPr bwMode="auto">
            <a:xfrm>
              <a:off x="0" y="0"/>
              <a:ext cx="1678" cy="1809"/>
            </a:xfrm>
            <a:prstGeom prst="rect">
              <a:avLst/>
            </a:prstGeom>
            <a:noFill/>
            <a:ln w="28575">
              <a:solidFill>
                <a:srgbClr val="996633"/>
              </a:solidFill>
              <a:miter lim="800000"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/>
            </a:p>
            <a:p>
              <a:pPr>
                <a:spcBef>
                  <a:spcPct val="50000"/>
                </a:spcBef>
              </a:pPr>
              <a:endParaRPr lang="zh-CN" altLang="en-US"/>
            </a:p>
            <a:p>
              <a:pPr>
                <a:spcBef>
                  <a:spcPct val="50000"/>
                </a:spcBef>
              </a:pPr>
              <a:endParaRPr lang="zh-CN" altLang="en-US"/>
            </a:p>
            <a:p>
              <a:pPr>
                <a:spcBef>
                  <a:spcPct val="50000"/>
                </a:spcBef>
              </a:pPr>
              <a:endParaRPr lang="zh-CN" altLang="en-US"/>
            </a:p>
            <a:p>
              <a:pPr>
                <a:spcBef>
                  <a:spcPct val="50000"/>
                </a:spcBef>
              </a:pPr>
              <a:endParaRPr lang="zh-CN" altLang="en-US"/>
            </a:p>
            <a:p>
              <a:pPr>
                <a:spcBef>
                  <a:spcPct val="50000"/>
                </a:spcBef>
              </a:pPr>
              <a:endParaRPr lang="zh-CN" altLang="en-US"/>
            </a:p>
            <a:p>
              <a:pPr>
                <a:spcBef>
                  <a:spcPct val="50000"/>
                </a:spcBef>
              </a:pPr>
              <a:endParaRPr lang="zh-CN" altLang="en-US"/>
            </a:p>
          </p:txBody>
        </p:sp>
      </p:grpSp>
      <p:sp>
        <p:nvSpPr>
          <p:cNvPr id="48133" name="矩形 36869"/>
          <p:cNvSpPr>
            <a:spLocks noChangeArrowheads="1" noChangeShapeType="1" noTextEdit="1"/>
          </p:cNvSpPr>
          <p:nvPr/>
        </p:nvSpPr>
        <p:spPr bwMode="auto">
          <a:xfrm>
            <a:off x="1258888" y="1196975"/>
            <a:ext cx="3157537" cy="561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smtClean="0">
                <a:ln w="9525">
                  <a:noFill/>
                  <a:round/>
                </a:ln>
                <a:solidFill>
                  <a:srgbClr val="996633"/>
                </a:solidFill>
                <a:effectLst>
                  <a:outerShdw dist="45791" dir="2021404" algn="ctr" rotWithShape="0">
                    <a:srgbClr val="B2B2B2">
                      <a:alpha val="75999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拓展延伸</a:t>
            </a:r>
            <a:endParaRPr lang="zh-CN" altLang="en-US" sz="4400">
              <a:ln w="9525">
                <a:noFill/>
                <a:round/>
              </a:ln>
              <a:solidFill>
                <a:srgbClr val="996633"/>
              </a:solidFill>
              <a:effectLst>
                <a:outerShdw dist="45791" dir="2021404" algn="ctr" rotWithShape="0">
                  <a:srgbClr val="B2B2B2">
                    <a:alpha val="75999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文本框 37889"/>
          <p:cNvSpPr txBox="1">
            <a:spLocks noChangeArrowheads="1"/>
          </p:cNvSpPr>
          <p:nvPr/>
        </p:nvSpPr>
        <p:spPr bwMode="auto">
          <a:xfrm>
            <a:off x="805180" y="2997200"/>
            <a:ext cx="7949565" cy="3930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三人行，必有我师。 择其善者而从之，其不善者而改之。《论语》</a:t>
            </a:r>
          </a:p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人外有人，天外有天。取人之长，补己之短。</a:t>
            </a:r>
          </a:p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《论语》</a:t>
            </a:r>
          </a:p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谦虚使人进步，骄傲使人落后。（毛泽东）</a:t>
            </a:r>
          </a:p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满招损，谦受益。《尚书》</a:t>
            </a:r>
          </a:p>
        </p:txBody>
      </p:sp>
      <p:sp>
        <p:nvSpPr>
          <p:cNvPr id="49154" name="矩形 37890"/>
          <p:cNvSpPr>
            <a:spLocks noChangeArrowheads="1" noChangeShapeType="1" noTextEdit="1"/>
          </p:cNvSpPr>
          <p:nvPr/>
        </p:nvSpPr>
        <p:spPr bwMode="auto">
          <a:xfrm>
            <a:off x="1403350" y="1412875"/>
            <a:ext cx="2952750" cy="561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>
                <a:ln w="9525">
                  <a:noFill/>
                  <a:round/>
                </a:ln>
                <a:solidFill>
                  <a:srgbClr val="996633"/>
                </a:solidFill>
                <a:effectLst>
                  <a:outerShdw dist="45791" dir="2021404" algn="ctr" rotWithShape="0">
                    <a:srgbClr val="B2B2B2">
                      <a:alpha val="75999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名言警句</a:t>
            </a:r>
          </a:p>
        </p:txBody>
      </p:sp>
      <p:pic>
        <p:nvPicPr>
          <p:cNvPr id="49155" name="Picture 12" descr="art101"/>
          <p:cNvPicPr>
            <a:picLocks noChangeAspect="1" noChangeArrowheads="1"/>
          </p:cNvPicPr>
          <p:nvPr/>
        </p:nvPicPr>
        <p:blipFill>
          <a:blip r:embed="rId2">
            <a:lum bright="12000"/>
          </a:blip>
          <a:stretch>
            <a:fillRect/>
          </a:stretch>
        </p:blipFill>
        <p:spPr bwMode="auto">
          <a:xfrm>
            <a:off x="5148263" y="188913"/>
            <a:ext cx="3724275" cy="2376487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49156" name="图片 37892" descr="aniflowe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57308" y="3124208"/>
            <a:ext cx="390525" cy="35242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49157" name="图片 37893" descr="aniflowe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14655" y="4466590"/>
            <a:ext cx="390525" cy="35242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49158" name="图片 37894" descr="aniflowe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93395" y="5750878"/>
            <a:ext cx="390525" cy="35242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49159" name="图片 37895" descr="aniflowe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14655" y="5169535"/>
            <a:ext cx="390525" cy="35242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9" name="图片 37894" descr="aniflowe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33506" y="6324524"/>
            <a:ext cx="390525" cy="35242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39552" y="530097"/>
            <a:ext cx="7920880" cy="56323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                          </a:t>
            </a: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kumimoji="0" lang="zh-CN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乙</a:t>
            </a: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kumimoji="0" lang="zh-CN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两小儿辩日</a:t>
            </a:r>
            <a:endParaRPr kumimoji="0" lang="zh-CN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孔子东游，见两小儿辩斗。问其</a:t>
            </a:r>
            <a:r>
              <a:rPr kumimoji="0" lang="zh-CN" sz="2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故</a:t>
            </a:r>
            <a:r>
              <a:rPr kumimoji="0" lang="zh-CN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kumimoji="0" lang="zh-CN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一儿曰：</a:t>
            </a:r>
            <a:r>
              <a:rPr kumimoji="0" lang="zh-CN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Arial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kumimoji="0" lang="zh-CN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我以日始出时</a:t>
            </a:r>
            <a:r>
              <a:rPr kumimoji="0" lang="zh-CN" sz="2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去</a:t>
            </a:r>
            <a:r>
              <a:rPr kumimoji="0" lang="zh-CN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人近，而日中时远也。</a:t>
            </a:r>
            <a:r>
              <a:rPr kumimoji="0" lang="zh-CN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Arial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kumimoji="0" lang="zh-CN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一儿</a:t>
            </a:r>
            <a:r>
              <a:rPr kumimoji="0" lang="zh-CN" sz="2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以</a:t>
            </a:r>
            <a:r>
              <a:rPr kumimoji="0" lang="zh-CN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日初出远，而日中时近也。</a:t>
            </a:r>
            <a:endParaRPr kumimoji="0" lang="zh-CN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一儿曰：</a:t>
            </a:r>
            <a:r>
              <a:rPr kumimoji="0" lang="zh-CN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Arial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kumimoji="0" lang="zh-CN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日初出大</a:t>
            </a:r>
            <a:r>
              <a:rPr kumimoji="0" lang="zh-CN" sz="2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如</a:t>
            </a:r>
            <a:r>
              <a:rPr kumimoji="0" lang="zh-CN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车盖，</a:t>
            </a:r>
            <a:r>
              <a:rPr kumimoji="0" lang="zh-CN" sz="2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及</a:t>
            </a:r>
            <a:r>
              <a:rPr kumimoji="0" lang="zh-CN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日中</a:t>
            </a:r>
            <a:r>
              <a:rPr kumimoji="0" lang="zh-CN" sz="2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kumimoji="0" lang="zh-CN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如盘盂</a:t>
            </a: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y</a:t>
            </a: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Arial"/>
                <a:ea typeface="宋体" panose="02010600030101010101" pitchFamily="2" charset="-122"/>
                <a:cs typeface="宋体" panose="02010600030101010101" pitchFamily="2" charset="-122"/>
              </a:rPr>
              <a:t>ú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，此不为远者小而近者大乎</a:t>
            </a: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Arial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kumimoji="0" lang="en-US" altLang="zh-CN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一儿曰：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Arial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日初出沧沧凉凉，及其日中如探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汤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，此不为近者热而远者凉乎</a:t>
            </a: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Arial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kumimoji="0" lang="en-US" altLang="zh-CN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孔子不能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决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也。</a:t>
            </a:r>
            <a:endParaRPr kumimoji="0" lang="zh-CN" altLang="en-US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两小儿笑曰：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Arial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孰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为汝多知</a:t>
            </a: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zh</a:t>
            </a: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Arial"/>
                <a:ea typeface="宋体" panose="02010600030101010101" pitchFamily="2" charset="-122"/>
                <a:cs typeface="宋体" panose="02010600030101010101" pitchFamily="2" charset="-122"/>
              </a:rPr>
              <a:t>ì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乎？</a:t>
            </a: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Arial"/>
                <a:ea typeface="宋体" panose="02010600030101010101" pitchFamily="2" charset="-122"/>
                <a:cs typeface="宋体" panose="02010600030101010101" pitchFamily="2" charset="-122"/>
              </a:rPr>
              <a:t>     </a:t>
            </a: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选自</a:t>
            </a: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列子</a:t>
            </a: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Arial"/>
                <a:ea typeface="宋体" panose="02010600030101010101" pitchFamily="2" charset="-122"/>
                <a:cs typeface="宋体" panose="02010600030101010101" pitchFamily="2" charset="-122"/>
              </a:rPr>
              <a:t>•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汤问</a:t>
            </a: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endParaRPr kumimoji="0" lang="en-US" altLang="zh-CN" sz="4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26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036300" y="118491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2060848"/>
            <a:ext cx="8064896" cy="19476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smtClean="0"/>
              <a:t>9.</a:t>
            </a:r>
            <a:r>
              <a:rPr lang="zh-CN" altLang="zh-CN" sz="2800" b="1" smtClean="0"/>
              <a:t>两篇文章主要通过</a:t>
            </a:r>
            <a:r>
              <a:rPr lang="en-US" altLang="zh-CN" sz="2800" b="1" u="sng" smtClean="0"/>
              <a:t>        </a:t>
            </a:r>
            <a:r>
              <a:rPr lang="zh-CN" altLang="zh-CN" sz="2800" b="1" smtClean="0"/>
              <a:t>描写来表现人物</a:t>
            </a:r>
            <a:r>
              <a:rPr lang="zh-CN" altLang="en-US" sz="2800" b="1" smtClean="0"/>
              <a:t>。</a:t>
            </a:r>
            <a:endParaRPr lang="en-US" altLang="zh-CN" sz="2800" b="1" smtClean="0"/>
          </a:p>
          <a:p>
            <a:pPr>
              <a:lnSpc>
                <a:spcPct val="150000"/>
              </a:lnSpc>
            </a:pPr>
            <a:r>
              <a:rPr lang="en-US" altLang="zh-CN" sz="2800" b="1" smtClean="0"/>
              <a:t>[</a:t>
            </a:r>
            <a:r>
              <a:rPr lang="zh-CN" altLang="zh-CN" sz="2800" b="1" smtClean="0"/>
              <a:t>乙</a:t>
            </a:r>
            <a:r>
              <a:rPr lang="en-US" altLang="zh-CN" sz="2800" b="1" smtClean="0"/>
              <a:t>]</a:t>
            </a:r>
            <a:r>
              <a:rPr lang="zh-CN" altLang="zh-CN" sz="2800" b="1" smtClean="0"/>
              <a:t>文“</a:t>
            </a:r>
            <a:r>
              <a:rPr lang="en-US" altLang="zh-CN" sz="2800" b="1" u="sng" smtClean="0"/>
              <a:t>                     </a:t>
            </a:r>
            <a:r>
              <a:rPr lang="en-US" altLang="zh-CN" sz="2800" b="1" smtClean="0"/>
              <a:t> </a:t>
            </a:r>
            <a:r>
              <a:rPr lang="zh-CN" altLang="zh-CN" sz="2800" b="1" smtClean="0"/>
              <a:t>”一句可见两小儿辩论内容的复杂性。</a:t>
            </a:r>
            <a:endParaRPr lang="zh-CN" altLang="en-US" sz="2800" b="1"/>
          </a:p>
        </p:txBody>
      </p:sp>
    </p:spTree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7" name="Rectangle 1"/>
          <p:cNvSpPr>
            <a:spLocks noChangeArrowheads="1"/>
          </p:cNvSpPr>
          <p:nvPr/>
        </p:nvSpPr>
        <p:spPr bwMode="auto">
          <a:xfrm>
            <a:off x="838298" y="685872"/>
            <a:ext cx="6984776" cy="1877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10.</a:t>
            </a:r>
            <a:r>
              <a:rPr kumimoji="0" lang="zh-CN" altLang="en-US" sz="32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读了</a:t>
            </a:r>
            <a:r>
              <a:rPr kumimoji="0" lang="en-US" altLang="zh-CN" sz="32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[</a:t>
            </a:r>
            <a:r>
              <a:rPr kumimoji="0" lang="zh-CN" altLang="en-US" sz="32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乙</a:t>
            </a:r>
            <a:r>
              <a:rPr kumimoji="0" lang="en-US" altLang="zh-CN" sz="32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]</a:t>
            </a:r>
            <a:r>
              <a:rPr kumimoji="0" lang="zh-CN" altLang="en-US" sz="3200" b="1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文你有什么启示？</a:t>
            </a:r>
            <a:endParaRPr kumimoji="0" lang="en-US" altLang="zh-CN" sz="3200" b="1" i="0" u="none" strike="noStrike" cap="none" normalizeH="0" baseline="0" smtClean="0">
              <a:ln>
                <a:noFill/>
              </a:ln>
              <a:solidFill>
                <a:srgbClr val="1E1E1E"/>
              </a:solidFill>
              <a:effectLst/>
              <a:latin typeface="Calibri" panose="020F050202020403020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zh-CN" sz="2800" smtClean="0"/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3200" b="1" i="0" u="none" strike="noStrike" cap="none" normalizeH="0" baseline="0" smtClean="0">
              <a:ln>
                <a:noFill/>
              </a:ln>
              <a:solidFill>
                <a:srgbClr val="1E1E1E"/>
              </a:solidFill>
              <a:effectLst/>
              <a:latin typeface="Calibri" panose="020F050202020403020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066892" y="2061913"/>
            <a:ext cx="6984776" cy="35394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zh-CN" sz="2800" b="1" smtClean="0"/>
              <a:t>要主动认识自然，探求客观事理</a:t>
            </a:r>
            <a:r>
              <a:rPr lang="zh-CN" altLang="en-US" sz="2800" b="1" smtClean="0"/>
              <a:t>。</a:t>
            </a:r>
            <a:endParaRPr lang="en-US" altLang="zh-CN" sz="2800" b="1" smtClean="0"/>
          </a:p>
          <a:p>
            <a:r>
              <a:rPr lang="zh-CN" altLang="zh-CN" sz="2800" b="1" smtClean="0"/>
              <a:t>要敢于独立思考，大胆质疑。</a:t>
            </a:r>
            <a:endParaRPr lang="en-US" altLang="zh-CN" sz="2800" b="1" smtClean="0"/>
          </a:p>
          <a:p>
            <a:r>
              <a:rPr lang="zh-CN" altLang="zh-CN" sz="2800" b="1" smtClean="0"/>
              <a:t>考虑问题不应片面，而应该全面客观。</a:t>
            </a:r>
            <a:endParaRPr lang="en-US" altLang="zh-CN" sz="2800" b="1" smtClean="0"/>
          </a:p>
          <a:p>
            <a:r>
              <a:rPr lang="zh-CN" altLang="zh-CN" sz="2800" b="1" smtClean="0"/>
              <a:t>宇宙无限，知识无穷，学无止境</a:t>
            </a:r>
            <a:endParaRPr lang="en-US" altLang="zh-CN" sz="2800" b="1" smtClean="0"/>
          </a:p>
          <a:p>
            <a:r>
              <a:rPr lang="zh-CN" altLang="zh-CN" sz="2800" b="1" smtClean="0"/>
              <a:t>“知之为知之，不知为不知”</a:t>
            </a:r>
            <a:r>
              <a:rPr lang="zh-CN" altLang="en-US" sz="2800" b="1" smtClean="0"/>
              <a:t>。</a:t>
            </a:r>
            <a:endParaRPr lang="en-US" altLang="zh-CN" sz="2800" b="1" smtClean="0"/>
          </a:p>
          <a:p>
            <a:r>
              <a:rPr lang="zh-CN" altLang="zh-CN" sz="2800" b="1" smtClean="0"/>
              <a:t>要诚实谦虚、实事求是</a:t>
            </a:r>
            <a:r>
              <a:rPr lang="en-US" altLang="zh-CN" sz="2800" b="1" smtClean="0"/>
              <a:t>……</a:t>
            </a:r>
            <a:endParaRPr lang="zh-CN" altLang="zh-CN" sz="2800" b="1" smtClean="0"/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3200" b="1" i="0" u="none" strike="noStrike" cap="none" normalizeH="0" baseline="0" smtClean="0">
              <a:ln>
                <a:noFill/>
              </a:ln>
              <a:solidFill>
                <a:srgbClr val="1E1E1E"/>
              </a:solidFill>
              <a:effectLst/>
              <a:latin typeface="Calibri" panose="020F050202020403020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2100" y="1066862"/>
            <a:ext cx="7467404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4000" b="1" smtClean="0"/>
          </a:p>
          <a:p>
            <a:endParaRPr lang="zh-CN" altLang="zh-CN" sz="4000" b="1" smtClean="0"/>
          </a:p>
          <a:p>
            <a:pPr>
              <a:lnSpc>
                <a:spcPct val="150000"/>
              </a:lnSpc>
            </a:pPr>
            <a:r>
              <a:rPr lang="zh-CN" altLang="zh-CN" sz="3600" b="1" smtClean="0"/>
              <a:t>陈</a:t>
            </a:r>
            <a:r>
              <a:rPr lang="zh-CN" altLang="en-US" sz="3600" b="1" smtClean="0"/>
              <a:t>尧咨</a:t>
            </a:r>
            <a:r>
              <a:rPr lang="zh-CN" altLang="zh-CN" sz="3600" b="1" smtClean="0"/>
              <a:t>善射，卖</a:t>
            </a:r>
            <a:r>
              <a:rPr lang="zh-CN" altLang="en-US" sz="3600" b="1" smtClean="0"/>
              <a:t>油翁</a:t>
            </a:r>
            <a:r>
              <a:rPr lang="zh-CN" altLang="zh-CN" sz="3600" b="1" smtClean="0"/>
              <a:t>善酌，对于你来说，可以做到哪些熟能生巧的事</a:t>
            </a:r>
            <a:r>
              <a:rPr lang="en-US" altLang="zh-CN" sz="3600" b="1" smtClean="0"/>
              <a:t>?</a:t>
            </a:r>
            <a:endParaRPr lang="zh-CN" altLang="en-US" sz="3600" b="1"/>
          </a:p>
        </p:txBody>
      </p:sp>
      <p:sp>
        <p:nvSpPr>
          <p:cNvPr id="5" name="矩形 4"/>
          <p:cNvSpPr/>
          <p:nvPr/>
        </p:nvSpPr>
        <p:spPr>
          <a:xfrm>
            <a:off x="838298" y="838268"/>
            <a:ext cx="383149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zh-CN" sz="4000" b="1" cap="none" spc="5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创造性具体实践</a:t>
            </a:r>
            <a:endParaRPr lang="zh-CN" altLang="en-US" sz="4000" b="1" cap="none" spc="5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文本框 37889"/>
          <p:cNvSpPr txBox="1">
            <a:spLocks noChangeArrowheads="1"/>
          </p:cNvSpPr>
          <p:nvPr/>
        </p:nvSpPr>
        <p:spPr bwMode="auto">
          <a:xfrm>
            <a:off x="1143090" y="2667020"/>
            <a:ext cx="7667625" cy="5262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 积累名言警句</a:t>
            </a:r>
            <a:endParaRPr lang="en-US" altLang="zh-CN" sz="3200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200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、做一件家务，达到熟能生巧的程度，交流心得。</a:t>
            </a:r>
            <a:endParaRPr lang="zh-CN" sz="3200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en-US" altLang="zh-CN" sz="3200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en-US" altLang="zh-CN" sz="3200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en-US" altLang="zh-CN" sz="3200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en-US" altLang="zh-CN" sz="3200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sz="3200" b="1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154" name="矩形 37890"/>
          <p:cNvSpPr>
            <a:spLocks noChangeArrowheads="1" noChangeShapeType="1" noTextEdit="1"/>
          </p:cNvSpPr>
          <p:nvPr/>
        </p:nvSpPr>
        <p:spPr bwMode="auto">
          <a:xfrm>
            <a:off x="1403350" y="1412875"/>
            <a:ext cx="2952750" cy="561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布置作业</a:t>
            </a:r>
            <a:endParaRPr lang="zh-CN" altLang="en-US" sz="4400">
              <a:ln w="9525">
                <a:noFill/>
                <a:rou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75999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9155" name="Picture 12" descr="art101"/>
          <p:cNvPicPr>
            <a:picLocks noChangeAspect="1" noChangeArrowheads="1"/>
          </p:cNvPicPr>
          <p:nvPr/>
        </p:nvPicPr>
        <p:blipFill>
          <a:blip r:embed="rId2">
            <a:lum bright="12000"/>
          </a:blip>
          <a:stretch>
            <a:fillRect/>
          </a:stretch>
        </p:blipFill>
        <p:spPr bwMode="auto">
          <a:xfrm>
            <a:off x="5148263" y="188913"/>
            <a:ext cx="3724275" cy="2376487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49156" name="图片 37892" descr="aniflowe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85902" y="2819416"/>
            <a:ext cx="390525" cy="35242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49157" name="图片 37893" descr="aniflowe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62100" y="3809990"/>
            <a:ext cx="390525" cy="35242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占位符 34817"/>
          <p:cNvSpPr>
            <a:spLocks noGrp="1" noRot="1" noChangeArrowheads="1"/>
          </p:cNvSpPr>
          <p:nvPr>
            <p:ph type="body" idx="1"/>
          </p:nvPr>
        </p:nvSpPr>
        <p:spPr>
          <a:xfrm>
            <a:off x="842010" y="2983230"/>
            <a:ext cx="7459345" cy="2350720"/>
          </a:xfrm>
        </p:spPr>
        <p:txBody>
          <a:bodyPr/>
          <a:lstStyle/>
          <a:p>
            <a:pPr>
              <a:lnSpc>
                <a:spcPct val="125000"/>
              </a:lnSpc>
              <a:buNone/>
            </a:pPr>
            <a:r>
              <a:rPr lang="zh-CN" altLang="en-US" sz="3600" b="1" smtClean="0">
                <a:solidFill>
                  <a:srgbClr val="99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有犬卧于十字街，逸马蹄而杀之。</a:t>
            </a:r>
            <a:endParaRPr lang="en-US" altLang="zh-CN" sz="3600" b="1" smtClean="0">
              <a:solidFill>
                <a:srgbClr val="99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zh-CN" altLang="en-US" sz="3600" b="1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有马逸于街，卧犬遭之而毙</a:t>
            </a:r>
          </a:p>
        </p:txBody>
      </p:sp>
      <p:pic>
        <p:nvPicPr>
          <p:cNvPr id="46082" name="图片 34818" descr="图片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795963" y="188913"/>
            <a:ext cx="3097212" cy="2519362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46083" name="矩形 34819"/>
          <p:cNvSpPr>
            <a:spLocks noChangeArrowheads="1" noChangeShapeType="1" noTextEdit="1"/>
          </p:cNvSpPr>
          <p:nvPr/>
        </p:nvSpPr>
        <p:spPr bwMode="auto">
          <a:xfrm>
            <a:off x="1116013" y="1196975"/>
            <a:ext cx="3157537" cy="561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>
                <a:ln w="9525">
                  <a:noFill/>
                  <a:round/>
                </a:ln>
                <a:solidFill>
                  <a:srgbClr val="996633"/>
                </a:solidFill>
                <a:effectLst>
                  <a:outerShdw dist="45791" dir="2021404" algn="ctr" rotWithShape="0">
                    <a:srgbClr val="B2B2B2">
                      <a:alpha val="75999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赏读课文 品味语言</a:t>
            </a:r>
          </a:p>
        </p:txBody>
      </p:sp>
      <p:sp>
        <p:nvSpPr>
          <p:cNvPr id="5" name="文本占位符 34817"/>
          <p:cNvSpPr txBox="1">
            <a:spLocks noRot="1" noChangeArrowheads="1"/>
          </p:cNvSpPr>
          <p:nvPr/>
        </p:nvSpPr>
        <p:spPr bwMode="auto">
          <a:xfrm>
            <a:off x="990694" y="4876762"/>
            <a:ext cx="7459345" cy="8381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→逸马杀犬于道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uiExpand="1" build="p"/>
      <p:bldP spid="5" grpId="1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308" y="457278"/>
            <a:ext cx="5188038" cy="1143000"/>
          </a:xfrm>
        </p:spPr>
        <p:txBody>
          <a:bodyPr/>
          <a:lstStyle/>
          <a:p>
            <a:r>
              <a:rPr lang="zh-CN" altLang="zh-CN" sz="3600" b="1" smtClean="0">
                <a:solidFill>
                  <a:srgbClr val="FF0000"/>
                </a:solidFill>
              </a:rPr>
              <a:t>斟词酌句，揣摩心理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1110" y="1524050"/>
            <a:ext cx="8540750" cy="419417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smtClean="0">
                <a:solidFill>
                  <a:schemeClr val="accent2">
                    <a:lumMod val="75000"/>
                  </a:schemeClr>
                </a:solidFill>
              </a:rPr>
              <a:t>找出</a:t>
            </a:r>
            <a:r>
              <a:rPr lang="zh-CN" altLang="en-US" b="1" smtClean="0">
                <a:solidFill>
                  <a:schemeClr val="accent2">
                    <a:lumMod val="75000"/>
                  </a:schemeClr>
                </a:solidFill>
              </a:rPr>
              <a:t>句</a:t>
            </a:r>
            <a:r>
              <a:rPr lang="zh-CN" altLang="zh-CN" b="1" smtClean="0">
                <a:solidFill>
                  <a:schemeClr val="accent2">
                    <a:lumMod val="75000"/>
                  </a:schemeClr>
                </a:solidFill>
              </a:rPr>
              <a:t>中能淋漓尽致地体现出人物心理的</a:t>
            </a:r>
            <a:r>
              <a:rPr lang="zh-CN" altLang="en-US" b="1" smtClean="0">
                <a:solidFill>
                  <a:schemeClr val="accent2">
                    <a:lumMod val="75000"/>
                  </a:schemeClr>
                </a:solidFill>
              </a:rPr>
              <a:t>个别</a:t>
            </a:r>
            <a:r>
              <a:rPr lang="zh-CN" altLang="zh-CN" b="1" smtClean="0">
                <a:solidFill>
                  <a:schemeClr val="accent2">
                    <a:lumMod val="75000"/>
                  </a:schemeClr>
                </a:solidFill>
              </a:rPr>
              <a:t>字词，并说说体现了人物怎样的心 理</a:t>
            </a:r>
            <a:r>
              <a:rPr lang="en-US" altLang="zh-CN" b="1" smtClean="0">
                <a:solidFill>
                  <a:schemeClr val="accent2">
                    <a:lumMod val="75000"/>
                  </a:schemeClr>
                </a:solidFill>
              </a:rPr>
              <a:t>?</a:t>
            </a:r>
            <a:endParaRPr lang="zh-CN" altLang="en-US" b="1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文本框 13313"/>
          <p:cNvSpPr txBox="1">
            <a:spLocks noChangeArrowheads="1"/>
          </p:cNvSpPr>
          <p:nvPr/>
        </p:nvSpPr>
        <p:spPr bwMode="auto">
          <a:xfrm>
            <a:off x="914496" y="3124208"/>
            <a:ext cx="7543722" cy="32255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2800" b="1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、有</a:t>
            </a:r>
            <a:r>
              <a:rPr lang="zh-CN" altLang="en-US" sz="2800" b="1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卖油</a:t>
            </a:r>
            <a:r>
              <a:rPr lang="zh-CN" altLang="en-US" sz="2800" b="1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翁释</a:t>
            </a:r>
            <a:r>
              <a:rPr lang="zh-CN" altLang="en-US" sz="2800" b="1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担而立，</a:t>
            </a:r>
            <a:r>
              <a:rPr lang="zh-CN" altLang="en-US" sz="2800" b="1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睨之</a:t>
            </a:r>
            <a:r>
              <a:rPr lang="zh-CN" altLang="en-US" sz="2800" b="1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，久而不去</a:t>
            </a:r>
            <a:r>
              <a:rPr lang="zh-CN" altLang="en-US" sz="2800" b="1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  <a:endParaRPr lang="en-US" altLang="zh-CN" sz="2800" b="1" smtClean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2800" b="1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、见</a:t>
            </a:r>
            <a:r>
              <a:rPr lang="zh-CN" altLang="en-US" sz="2800" b="1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其</a:t>
            </a:r>
            <a:r>
              <a:rPr lang="zh-CN" altLang="en-US" sz="2800" b="1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发矢十中八九，但微颔之。</a:t>
            </a:r>
            <a:endParaRPr lang="en-US" altLang="zh-CN" sz="2800" b="1" smtClean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smtClean="0">
                <a:solidFill>
                  <a:srgbClr val="000000"/>
                </a:solidFill>
                <a:latin typeface="华文行楷" panose="02010800040101010101" pitchFamily="2" charset="-122"/>
                <a:ea typeface="隶书" panose="02010509060101010101" pitchFamily="49" charset="-122"/>
              </a:rPr>
              <a:t>3</a:t>
            </a:r>
            <a:r>
              <a:rPr lang="zh-CN" altLang="en-US" sz="2800" b="1" smtClean="0">
                <a:solidFill>
                  <a:srgbClr val="000000"/>
                </a:solidFill>
                <a:latin typeface="华文行楷" panose="02010800040101010101" pitchFamily="2" charset="-122"/>
                <a:ea typeface="隶书" panose="02010509060101010101" pitchFamily="49" charset="-122"/>
              </a:rPr>
              <a:t>、</a:t>
            </a:r>
            <a:r>
              <a:rPr lang="zh-CN" altLang="en-US" sz="2800" b="1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汝亦知射乎？</a:t>
            </a:r>
            <a:endParaRPr lang="en-US" altLang="zh-CN" sz="2800" b="1" smtClean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4</a:t>
            </a:r>
            <a:r>
              <a:rPr lang="zh-CN" altLang="en-US" sz="2800" b="1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、尔安敢轻吾射？</a:t>
            </a:r>
            <a:endParaRPr lang="en-US" altLang="zh-CN" sz="2800" b="1" smtClean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5</a:t>
            </a:r>
            <a:r>
              <a:rPr lang="zh-CN" altLang="en-US" sz="2800" b="1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、</a:t>
            </a: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笑而遣之。</a:t>
            </a:r>
            <a:endParaRPr lang="zh-CN" altLang="en-US" sz="2800" b="1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占位符 34817"/>
          <p:cNvSpPr>
            <a:spLocks noGrp="1" noRot="1" noChangeArrowheads="1"/>
          </p:cNvSpPr>
          <p:nvPr>
            <p:ph type="body" idx="1"/>
          </p:nvPr>
        </p:nvSpPr>
        <p:spPr>
          <a:xfrm>
            <a:off x="529590" y="1758950"/>
            <a:ext cx="7787640" cy="3933825"/>
          </a:xfrm>
        </p:spPr>
        <p:txBody>
          <a:bodyPr/>
          <a:lstStyle/>
          <a:p>
            <a:pPr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zh-CN" altLang="en-US" sz="3600" b="1" smtClean="0">
                <a:solidFill>
                  <a:srgbClr val="99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600" b="1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“睨”</a:t>
            </a:r>
          </a:p>
          <a:p>
            <a:pPr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zh-CN" altLang="en-US" sz="3600" b="1" smtClean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是“斜视”的意思，表现出卖油翁对眼前人事并不在意且很自信。</a:t>
            </a:r>
          </a:p>
          <a:p>
            <a:pPr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zh-CN" altLang="en-US" sz="3600" b="1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“微颔”</a:t>
            </a:r>
            <a:endParaRPr lang="zh-CN" altLang="en-US" sz="3600" b="1" smtClean="0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zh-CN" altLang="en-US" sz="3600" b="1" smtClean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即微微点头，两个字就表现了卖油翁对陈尧咨箭术的称许。</a:t>
            </a:r>
          </a:p>
        </p:txBody>
      </p:sp>
      <p:pic>
        <p:nvPicPr>
          <p:cNvPr id="46082" name="图片 34818" descr="图片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795963" y="188913"/>
            <a:ext cx="3097212" cy="2519362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46083" name="矩形 34819"/>
          <p:cNvSpPr>
            <a:spLocks noChangeArrowheads="1" noChangeShapeType="1" noTextEdit="1"/>
          </p:cNvSpPr>
          <p:nvPr/>
        </p:nvSpPr>
        <p:spPr bwMode="auto">
          <a:xfrm>
            <a:off x="304912" y="152486"/>
            <a:ext cx="3157537" cy="561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zh-CN" sz="4400" b="1" smtClean="0">
                <a:solidFill>
                  <a:srgbClr val="FF0000"/>
                </a:solidFill>
              </a:rPr>
              <a:t>斟词酌句，揣摩心理</a:t>
            </a:r>
            <a:endParaRPr lang="zh-CN" altLang="en-US" sz="4400">
              <a:ln w="9525">
                <a:noFill/>
                <a:round/>
              </a:ln>
              <a:solidFill>
                <a:srgbClr val="996633"/>
              </a:solidFill>
              <a:effectLst>
                <a:outerShdw dist="45791" dir="2021404" algn="ctr" rotWithShape="0">
                  <a:srgbClr val="B2B2B2">
                    <a:alpha val="75999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占位符 34817"/>
          <p:cNvSpPr>
            <a:spLocks noGrp="1" noRot="1" noChangeArrowheads="1"/>
          </p:cNvSpPr>
          <p:nvPr>
            <p:ph type="body" idx="1"/>
          </p:nvPr>
        </p:nvSpPr>
        <p:spPr>
          <a:xfrm>
            <a:off x="529590" y="1758950"/>
            <a:ext cx="7787640" cy="3933825"/>
          </a:xfrm>
        </p:spPr>
        <p:txBody>
          <a:bodyPr/>
          <a:lstStyle/>
          <a:p>
            <a:pPr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zh-CN" altLang="en-US" sz="3600" b="1" smtClean="0">
                <a:solidFill>
                  <a:srgbClr val="99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600" b="1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“汝”，</a:t>
            </a:r>
            <a:r>
              <a:rPr lang="zh-CN" altLang="en-US" sz="3600" b="1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“尔”</a:t>
            </a:r>
            <a:endParaRPr lang="zh-CN" altLang="en-US" sz="3600" b="1" smtClean="0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en-US" altLang="zh-CN" sz="3600" b="1" smtClean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b="1" smtClean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汝</a:t>
            </a:r>
            <a:r>
              <a:rPr lang="en-US" altLang="zh-CN" sz="3600" b="1" smtClean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600" b="1" smtClean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多少还有一些尊重，但话中已包含只有他才了解“射”的意思，显见语带自满。</a:t>
            </a:r>
          </a:p>
          <a:p>
            <a:pPr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zh-CN" altLang="en-US" sz="3600" b="1" smtClean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“尔安敢轻吾射”，“尔”字道出了陈尧咨的高高在上，感叹中更多的是愤慨。</a:t>
            </a:r>
          </a:p>
        </p:txBody>
      </p:sp>
      <p:pic>
        <p:nvPicPr>
          <p:cNvPr id="46082" name="图片 34818" descr="图片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795963" y="188913"/>
            <a:ext cx="3097212" cy="2519362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46083" name="矩形 34819"/>
          <p:cNvSpPr>
            <a:spLocks noChangeArrowheads="1" noChangeShapeType="1" noTextEdit="1"/>
          </p:cNvSpPr>
          <p:nvPr/>
        </p:nvSpPr>
        <p:spPr bwMode="auto">
          <a:xfrm>
            <a:off x="152516" y="152486"/>
            <a:ext cx="3157537" cy="561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zh-CN" sz="4400" b="1" smtClean="0">
                <a:solidFill>
                  <a:srgbClr val="FF0000"/>
                </a:solidFill>
              </a:rPr>
              <a:t>斟词酌句，揣摩心理</a:t>
            </a:r>
            <a:endParaRPr lang="zh-CN" altLang="en-US" sz="4400">
              <a:ln w="9525">
                <a:noFill/>
                <a:round/>
              </a:ln>
              <a:solidFill>
                <a:srgbClr val="996633"/>
              </a:solidFill>
              <a:effectLst>
                <a:outerShdw dist="45791" dir="2021404" algn="ctr" rotWithShape="0">
                  <a:srgbClr val="B2B2B2">
                    <a:alpha val="75999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占位符 34817"/>
          <p:cNvSpPr>
            <a:spLocks noGrp="1" noRot="1" noChangeArrowheads="1"/>
          </p:cNvSpPr>
          <p:nvPr>
            <p:ph type="body" idx="1"/>
          </p:nvPr>
        </p:nvSpPr>
        <p:spPr>
          <a:xfrm>
            <a:off x="529590" y="1758950"/>
            <a:ext cx="7787640" cy="3933825"/>
          </a:xfrm>
        </p:spPr>
        <p:txBody>
          <a:bodyPr/>
          <a:lstStyle/>
          <a:p>
            <a:pPr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zh-CN" altLang="en-US" sz="3600" b="1" smtClean="0">
                <a:solidFill>
                  <a:srgbClr val="99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600" b="1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“笑”</a:t>
            </a:r>
          </a:p>
          <a:p>
            <a:pPr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zh-CN" altLang="en-US" sz="3600" b="1" smtClean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直至不得不服卖油翁时，他也仅仅表示“笑而遣之”的态度，似为赞许的“笑”，着实尴尬的样。</a:t>
            </a:r>
          </a:p>
        </p:txBody>
      </p:sp>
      <p:pic>
        <p:nvPicPr>
          <p:cNvPr id="46082" name="图片 34818" descr="图片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795963" y="188913"/>
            <a:ext cx="3097212" cy="2519362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5" name="矩形 34819"/>
          <p:cNvSpPr>
            <a:spLocks noChangeArrowheads="1" noChangeShapeType="1" noTextEdit="1"/>
          </p:cNvSpPr>
          <p:nvPr/>
        </p:nvSpPr>
        <p:spPr bwMode="auto">
          <a:xfrm>
            <a:off x="152516" y="152486"/>
            <a:ext cx="3157537" cy="561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zh-CN" sz="4400" b="1" smtClean="0">
                <a:solidFill>
                  <a:srgbClr val="FF0000"/>
                </a:solidFill>
              </a:rPr>
              <a:t>斟词酌句，揣摩心理</a:t>
            </a:r>
            <a:endParaRPr lang="zh-CN" altLang="en-US" sz="4400">
              <a:ln w="9525">
                <a:noFill/>
                <a:round/>
              </a:ln>
              <a:solidFill>
                <a:srgbClr val="996633"/>
              </a:solidFill>
              <a:effectLst>
                <a:outerShdw dist="45791" dir="2021404" algn="ctr" rotWithShape="0">
                  <a:srgbClr val="B2B2B2">
                    <a:alpha val="75999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25601" descr="图片1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470525" y="-228504"/>
            <a:ext cx="3673475" cy="266382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35842" name="矩形 25602"/>
          <p:cNvSpPr>
            <a:spLocks noChangeArrowheads="1" noChangeShapeType="1" noTextEdit="1"/>
          </p:cNvSpPr>
          <p:nvPr/>
        </p:nvSpPr>
        <p:spPr bwMode="auto">
          <a:xfrm>
            <a:off x="685902" y="990664"/>
            <a:ext cx="3157538" cy="561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smtClean="0">
                <a:ln w="9525">
                  <a:noFill/>
                  <a:rou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5999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言为心声 读</a:t>
            </a:r>
            <a:r>
              <a:rPr lang="zh-CN" altLang="en-US" sz="4400">
                <a:ln w="9525">
                  <a:noFill/>
                  <a:rou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5999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出语气</a:t>
            </a:r>
          </a:p>
        </p:txBody>
      </p:sp>
      <p:sp>
        <p:nvSpPr>
          <p:cNvPr id="35843" name="文本框 25603"/>
          <p:cNvSpPr txBox="1">
            <a:spLocks noChangeArrowheads="1"/>
          </p:cNvSpPr>
          <p:nvPr/>
        </p:nvSpPr>
        <p:spPr bwMode="auto">
          <a:xfrm>
            <a:off x="1295486" y="2590822"/>
            <a:ext cx="7656512" cy="28007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zh-CN" altLang="en-US" sz="3200" b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朗读时，给人物加上适当的语气？</a:t>
            </a:r>
            <a:endParaRPr lang="zh-CN" altLang="en-US" sz="32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600" b="1" smtClean="0">
              <a:solidFill>
                <a:schemeClr val="accent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 smtClean="0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康肃（    ）问</a:t>
            </a:r>
            <a:r>
              <a:rPr lang="zh-CN" altLang="en-US" sz="3600" b="1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曰：</a:t>
            </a:r>
            <a:r>
              <a:rPr lang="en-US" altLang="zh-CN" sz="3600" b="1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b="1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汝亦知射乎？</a:t>
            </a:r>
            <a:r>
              <a:rPr lang="en-US" altLang="zh-CN" sz="3600" b="1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</a:p>
          <a:p>
            <a:r>
              <a:rPr lang="zh-CN" altLang="en-US" sz="3600" b="1" smtClean="0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翁（    ）曰</a:t>
            </a:r>
            <a:r>
              <a:rPr lang="zh-CN" altLang="en-US" sz="3600" b="1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3600" b="1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b="1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无他，但手熟尔。</a:t>
            </a:r>
            <a:r>
              <a:rPr lang="en-US" altLang="zh-CN" sz="3600" b="1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</a:p>
          <a:p>
            <a:r>
              <a:rPr lang="zh-CN" altLang="en-US" sz="3600" b="1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康</a:t>
            </a:r>
            <a:r>
              <a:rPr lang="zh-CN" altLang="en-US" sz="3600" b="1" smtClean="0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肃（   ）曰</a:t>
            </a:r>
            <a:r>
              <a:rPr lang="zh-CN" altLang="en-US" sz="3600" b="1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3600" b="1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b="1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尔安敢轻吾射！</a:t>
            </a:r>
            <a:r>
              <a:rPr lang="en-US" altLang="zh-CN" sz="3600" b="1" smtClean="0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en-US" altLang="zh-CN" sz="3600" b="1">
              <a:solidFill>
                <a:schemeClr val="accent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占位符 28673"/>
          <p:cNvSpPr>
            <a:spLocks noGrp="1" noRot="1" noChangeArrowheads="1"/>
          </p:cNvSpPr>
          <p:nvPr>
            <p:ph type="body" idx="1"/>
          </p:nvPr>
        </p:nvSpPr>
        <p:spPr>
          <a:xfrm>
            <a:off x="762100" y="2590822"/>
            <a:ext cx="7742237" cy="4608512"/>
          </a:xfrm>
        </p:spPr>
        <p:txBody>
          <a:bodyPr/>
          <a:lstStyle/>
          <a:p>
            <a:pPr algn="just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康肃</a:t>
            </a:r>
            <a:r>
              <a:rPr lang="zh-CN" altLang="en-US" b="1" smtClean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）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问曰：“汝亦知射乎？</a:t>
            </a:r>
            <a:endParaRPr lang="en-US" altLang="zh-CN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翁</a:t>
            </a:r>
            <a:r>
              <a:rPr lang="zh-CN" altLang="en-US" b="1" smtClean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）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曰：“无他，但手熟尔。”</a:t>
            </a:r>
            <a:endParaRPr lang="en-US" altLang="zh-CN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康肃</a:t>
            </a:r>
            <a:r>
              <a:rPr lang="zh-CN" altLang="en-US" b="1" smtClean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）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曰：“尔安敢轻吾射？”</a:t>
            </a:r>
            <a:endParaRPr lang="en-US" altLang="zh-CN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914" name="矩形 28674"/>
          <p:cNvSpPr>
            <a:spLocks noChangeArrowheads="1" noChangeShapeType="1" noTextEdit="1"/>
          </p:cNvSpPr>
          <p:nvPr/>
        </p:nvSpPr>
        <p:spPr bwMode="auto">
          <a:xfrm>
            <a:off x="1042988" y="1268413"/>
            <a:ext cx="3157537" cy="561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smtClean="0">
                <a:ln w="9525">
                  <a:noFill/>
                  <a:rou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5999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言为心声 读</a:t>
            </a:r>
            <a:r>
              <a:rPr lang="zh-CN" altLang="en-US" sz="4400">
                <a:ln w="9525">
                  <a:noFill/>
                  <a:rou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5999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出态度</a:t>
            </a:r>
          </a:p>
        </p:txBody>
      </p:sp>
      <p:pic>
        <p:nvPicPr>
          <p:cNvPr id="38915" name="图片 28675" descr="图片1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470525" y="0"/>
            <a:ext cx="3673475" cy="21336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7427" name="文本框 17426"/>
          <p:cNvSpPr txBox="1">
            <a:spLocks noChangeArrowheads="1"/>
          </p:cNvSpPr>
          <p:nvPr/>
        </p:nvSpPr>
        <p:spPr bwMode="auto">
          <a:xfrm>
            <a:off x="2057466" y="2590822"/>
            <a:ext cx="133985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smtClean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傲然</a:t>
            </a:r>
            <a:endParaRPr lang="zh-CN" altLang="en-US" sz="3200" b="1" smtClean="0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600278" y="3200406"/>
            <a:ext cx="133985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smtClean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坦然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905070" y="3886188"/>
            <a:ext cx="133985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smtClean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忿然</a:t>
            </a:r>
            <a:endParaRPr lang="zh-CN" altLang="en-US" sz="3200" b="1" smtClean="0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25601" descr="图片1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470525" y="0"/>
            <a:ext cx="3673475" cy="266382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35842" name="矩形 25602"/>
          <p:cNvSpPr>
            <a:spLocks noChangeArrowheads="1" noChangeShapeType="1" noTextEdit="1"/>
          </p:cNvSpPr>
          <p:nvPr/>
        </p:nvSpPr>
        <p:spPr bwMode="auto">
          <a:xfrm>
            <a:off x="533506" y="1219258"/>
            <a:ext cx="3157538" cy="561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smtClean="0">
                <a:ln w="9525">
                  <a:noFill/>
                  <a:rou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5999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研读文本 品读性格</a:t>
            </a:r>
            <a:endParaRPr lang="zh-CN" altLang="en-US" sz="4400">
              <a:ln w="9525">
                <a:noFill/>
                <a:rou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75999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5843" name="文本框 25603"/>
          <p:cNvSpPr txBox="1">
            <a:spLocks noChangeArrowheads="1"/>
          </p:cNvSpPr>
          <p:nvPr/>
        </p:nvSpPr>
        <p:spPr bwMode="auto">
          <a:xfrm>
            <a:off x="381110" y="2667020"/>
            <a:ext cx="7656512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陈尧咨和卖油翁两个人性格有什么不同？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　　</a:t>
            </a:r>
            <a:endParaRPr lang="en-US" altLang="zh-CN" sz="3600" b="1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r>
              <a:rPr lang="en-US" altLang="zh-CN" sz="3600" b="1" smtClean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endParaRPr lang="en-US" altLang="zh-CN" sz="3600" b="1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25603"/>
          <p:cNvSpPr txBox="1">
            <a:spLocks noChangeArrowheads="1"/>
          </p:cNvSpPr>
          <p:nvPr/>
        </p:nvSpPr>
        <p:spPr bwMode="auto">
          <a:xfrm>
            <a:off x="533506" y="4114782"/>
            <a:ext cx="7656512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　　</a:t>
            </a:r>
            <a:endParaRPr lang="en-US" altLang="zh-CN" sz="3600" b="1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r>
              <a:rPr lang="en-US" altLang="zh-CN" sz="3600" b="1" smtClean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3600" b="1" smtClean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陈</a:t>
            </a:r>
            <a:r>
              <a:rPr lang="zh-CN" altLang="en-US" sz="36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尧咨：</a:t>
            </a:r>
            <a:r>
              <a:rPr lang="zh-CN" altLang="en-US" sz="3600" b="1" smtClean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傲慢，</a:t>
            </a:r>
            <a:r>
              <a:rPr lang="zh-CN" altLang="en-US" sz="36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自矜。</a:t>
            </a:r>
            <a:endParaRPr lang="zh-CN" altLang="en-US" sz="3600" b="1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　　卖油翁</a:t>
            </a:r>
            <a:r>
              <a:rPr lang="zh-CN" altLang="en-US" sz="3600" b="1" smtClean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：坦然、平淡，谦虚。</a:t>
            </a:r>
            <a:endParaRPr lang="en-US" altLang="zh-CN" sz="3600" b="1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PLUGINVER]" val="10"/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762</Words>
  <Application>Microsoft Office PowerPoint</Application>
  <PresentationFormat>全屏显示(4:3)</PresentationFormat>
  <Paragraphs>116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诗情画意</vt:lpstr>
      <vt:lpstr>卖油翁</vt:lpstr>
      <vt:lpstr>PowerPoint 演示文稿</vt:lpstr>
      <vt:lpstr>斟词酌句，揣摩心理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卖油翁</dc:title>
  <dc:creator>rbm.xkw.com</dc:creator>
  <cp:lastModifiedBy>hj</cp:lastModifiedBy>
  <cp:revision>2</cp:revision>
  <cp:lastPrinted>2021-03-10T17:18:23Z</cp:lastPrinted>
  <dcterms:created xsi:type="dcterms:W3CDTF">2021-03-10T17:18:23Z</dcterms:created>
  <dcterms:modified xsi:type="dcterms:W3CDTF">2021-03-16T06:18:40Z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