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397" r:id="rId5"/>
    <p:sldId id="399" r:id="rId6"/>
    <p:sldId id="400" r:id="rId7"/>
    <p:sldId id="401" r:id="rId8"/>
    <p:sldId id="402" r:id="rId9"/>
    <p:sldId id="403" r:id="rId10"/>
    <p:sldId id="404" r:id="rId11"/>
    <p:sldId id="405" r:id="rId12"/>
    <p:sldId id="406" r:id="rId13"/>
    <p:sldId id="407" r:id="rId14"/>
    <p:sldId id="408" r:id="rId15"/>
    <p:sldId id="409" r:id="rId16"/>
    <p:sldId id="410" r:id="rId17"/>
    <p:sldId id="411" r:id="rId18"/>
    <p:sldId id="412" r:id="rId19"/>
    <p:sldId id="413" r:id="rId20"/>
    <p:sldId id="414" r:id="rId21"/>
    <p:sldId id="415" r:id="rId22"/>
    <p:sldId id="416" r:id="rId23"/>
    <p:sldId id="417" r:id="rId24"/>
    <p:sldId id="418" r:id="rId25"/>
    <p:sldId id="419" r:id="rId26"/>
    <p:sldId id="420" r:id="rId27"/>
    <p:sldId id="421" r:id="rId28"/>
    <p:sldId id="422" r:id="rId29"/>
    <p:sldId id="423" r:id="rId30"/>
    <p:sldId id="424" r:id="rId31"/>
    <p:sldId id="425" r:id="rId32"/>
    <p:sldId id="426" r:id="rId33"/>
    <p:sldId id="427" r:id="rId34"/>
    <p:sldId id="428" r:id="rId35"/>
    <p:sldId id="429" r:id="rId36"/>
    <p:sldId id="430" r:id="rId37"/>
    <p:sldId id="431" r:id="rId38"/>
    <p:sldId id="432" r:id="rId39"/>
    <p:sldId id="433" r:id="rId40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0" name="1" initials="1" lastIdx="0" clrIdx="0"/>
  <p:cmAuthor id="1" name="幸全" initials="幸全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040" autoAdjust="0"/>
  </p:normalViewPr>
  <p:slideViewPr>
    <p:cSldViewPr snapToGrid="0">
      <p:cViewPr varScale="1">
        <p:scale>
          <a:sx n="61" d="100"/>
          <a:sy n="61" d="100"/>
        </p:scale>
        <p:origin x="378" y="72"/>
      </p:cViewPr>
      <p:guideLst>
        <p:guide orient="horz" pos="213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tags" Target="tags/tag294.xml" /><Relationship Id="rId42" Type="http://schemas.openxmlformats.org/officeDocument/2006/relationships/presProps" Target="presProps.xml" /><Relationship Id="rId43" Type="http://schemas.openxmlformats.org/officeDocument/2006/relationships/viewProps" Target="viewProps.xml" /><Relationship Id="rId44" Type="http://schemas.openxmlformats.org/officeDocument/2006/relationships/theme" Target="theme/theme1.xml" /><Relationship Id="rId45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2021/6/21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5278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2021/6/21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745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 smtClean="0"/>
              <a:t>课文中相关的一句话是：</a:t>
            </a:r>
            <a:endParaRPr lang="en-US" altLang="zh-CN" sz="120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1" smtClean="0">
                <a:latin typeface="楷体" panose="02010609060101010101" pitchFamily="49" charset="-122"/>
                <a:ea typeface="楷体" panose="02010609060101010101" pitchFamily="49" charset="-122"/>
              </a:rPr>
              <a:t>务必使游览者无论站在哪个点上，眼前总是一幅完美的图画。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343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402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8169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8733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7754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4365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394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mtClean="0">
                <a:solidFill>
                  <a:schemeClr val="tx1"/>
                </a:solidFill>
              </a:rPr>
              <a:t>再读课文，想一想，苏州园林为了达到图画美这个目的，做了哪些方面的设计？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2435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1" smtClean="0">
                <a:latin typeface="楷体" panose="02010609060101010101" pitchFamily="49" charset="-122"/>
                <a:ea typeface="楷体" panose="02010609060101010101" pitchFamily="49" charset="-122"/>
              </a:rPr>
              <a:t>每个小组选择一个“特点”，并找出文章对应的段落进行研读，探究怎样</a:t>
            </a:r>
            <a:r>
              <a:rPr kumimoji="1" lang="zh-CN" altLang="en-US" sz="1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</a:t>
            </a:r>
            <a:r>
              <a:rPr kumimoji="1" lang="zh-CN" altLang="en-US" sz="1200" b="1" smtClean="0">
                <a:latin typeface="楷体" panose="02010609060101010101" pitchFamily="49" charset="-122"/>
                <a:ea typeface="楷体" panose="02010609060101010101" pitchFamily="49" charset="-122"/>
              </a:rPr>
              <a:t>体现了“</a:t>
            </a:r>
            <a:r>
              <a:rPr kumimoji="1" lang="zh-CN" altLang="en-US" sz="1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图画美</a:t>
            </a:r>
            <a:r>
              <a:rPr kumimoji="1" lang="zh-CN" altLang="en-US" sz="12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”？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419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227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5648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4285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8745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3517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b="1" kern="0" smtClean="0">
                <a:solidFill>
                  <a:schemeClr val="tx1"/>
                </a:solidFill>
                <a:latin typeface="黑体" panose="02010609060101010101" pitchFamily="49" charset="-122"/>
              </a:rPr>
              <a:t>叶圣陶</a:t>
            </a:r>
            <a:r>
              <a:rPr lang="zh-CN" altLang="en-US" kern="0" smtClean="0">
                <a:solidFill>
                  <a:schemeClr val="tx1"/>
                </a:solidFill>
                <a:latin typeface="黑体" panose="02010609060101010101" pitchFamily="49" charset="-122"/>
              </a:rPr>
              <a:t>（</a:t>
            </a:r>
            <a:r>
              <a:rPr lang="en-US" altLang="zh-CN" kern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1894—1988</a:t>
            </a:r>
            <a:r>
              <a:rPr lang="zh-CN" altLang="en-US" kern="0" smtClean="0">
                <a:solidFill>
                  <a:schemeClr val="tx1"/>
                </a:solidFill>
                <a:latin typeface="黑体" panose="02010609060101010101" pitchFamily="49" charset="-122"/>
              </a:rPr>
              <a:t>），名绍钧，现代作家、文学出版家和社会活动家，著名语文教育家，有“优秀的语言艺术家”之称。原籍江苏苏州吴县，</a:t>
            </a:r>
            <a:r>
              <a:rPr lang="en-US" altLang="zh-CN" kern="0" smtClean="0">
                <a:solidFill>
                  <a:schemeClr val="tx1"/>
                </a:solidFill>
                <a:latin typeface="黑体" panose="02010609060101010101" pitchFamily="49" charset="-122"/>
              </a:rPr>
              <a:t>22</a:t>
            </a:r>
            <a:r>
              <a:rPr lang="zh-CN" altLang="en-US" kern="0" smtClean="0">
                <a:solidFill>
                  <a:schemeClr val="tx1"/>
                </a:solidFill>
                <a:latin typeface="黑体" panose="02010609060101010101" pitchFamily="49" charset="-122"/>
              </a:rPr>
              <a:t>岁之前，他一直生活在苏州，对苏州园林很熟悉，又有深厚的感情和深入的研究。著作有长篇小说</a:t>
            </a:r>
            <a:r>
              <a:rPr lang="en-US" altLang="zh-CN" kern="0" smtClean="0">
                <a:solidFill>
                  <a:schemeClr val="tx1"/>
                </a:solidFill>
                <a:latin typeface="黑体" panose="02010609060101010101" pitchFamily="49" charset="-122"/>
              </a:rPr>
              <a:t>《</a:t>
            </a:r>
            <a:r>
              <a:rPr lang="zh-CN" altLang="en-US" kern="0" smtClean="0">
                <a:solidFill>
                  <a:schemeClr val="tx1"/>
                </a:solidFill>
                <a:latin typeface="黑体" panose="02010609060101010101" pitchFamily="49" charset="-122"/>
              </a:rPr>
              <a:t>倪焕之</a:t>
            </a:r>
            <a:r>
              <a:rPr lang="en-US" altLang="zh-CN" kern="0" smtClean="0">
                <a:solidFill>
                  <a:schemeClr val="tx1"/>
                </a:solidFill>
                <a:latin typeface="黑体" panose="02010609060101010101" pitchFamily="49" charset="-122"/>
              </a:rPr>
              <a:t>》</a:t>
            </a:r>
            <a:r>
              <a:rPr lang="zh-CN" altLang="en-US" kern="0" smtClean="0">
                <a:solidFill>
                  <a:schemeClr val="tx1"/>
                </a:solidFill>
                <a:latin typeface="黑体" panose="02010609060101010101" pitchFamily="49" charset="-122"/>
              </a:rPr>
              <a:t>，童话集</a:t>
            </a:r>
            <a:r>
              <a:rPr lang="en-US" altLang="zh-CN" kern="0" smtClean="0">
                <a:solidFill>
                  <a:schemeClr val="tx1"/>
                </a:solidFill>
                <a:latin typeface="黑体" panose="02010609060101010101" pitchFamily="49" charset="-122"/>
              </a:rPr>
              <a:t>《</a:t>
            </a:r>
            <a:r>
              <a:rPr lang="zh-CN" altLang="en-US" kern="0" smtClean="0">
                <a:solidFill>
                  <a:schemeClr val="tx1"/>
                </a:solidFill>
                <a:latin typeface="黑体" panose="02010609060101010101" pitchFamily="49" charset="-122"/>
              </a:rPr>
              <a:t>稻草人</a:t>
            </a:r>
            <a:r>
              <a:rPr lang="en-US" altLang="zh-CN" kern="0" smtClean="0">
                <a:solidFill>
                  <a:schemeClr val="tx1"/>
                </a:solidFill>
                <a:latin typeface="黑体" panose="02010609060101010101" pitchFamily="49" charset="-122"/>
              </a:rPr>
              <a:t>》</a:t>
            </a:r>
            <a:r>
              <a:rPr lang="zh-CN" altLang="en-US" kern="0" smtClean="0">
                <a:solidFill>
                  <a:schemeClr val="tx1"/>
                </a:solidFill>
                <a:latin typeface="黑体" panose="02010609060101010101" pitchFamily="49" charset="-122"/>
              </a:rPr>
              <a:t>。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28727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2" Type="http://schemas.openxmlformats.org/officeDocument/2006/relationships/image" Target="../media/image1.jpeg" /><Relationship Id="rId3" Type="http://schemas.openxmlformats.org/officeDocument/2006/relationships/tags" Target="../tags/tag69.xml" /><Relationship Id="rId4" Type="http://schemas.openxmlformats.org/officeDocument/2006/relationships/tags" Target="../tags/tag70.xml" /><Relationship Id="rId5" Type="http://schemas.openxmlformats.org/officeDocument/2006/relationships/tags" Target="../tags/tag71.xml" /><Relationship Id="rId6" Type="http://schemas.openxmlformats.org/officeDocument/2006/relationships/tags" Target="../tags/tag72.xml" /><Relationship Id="rId7" Type="http://schemas.openxmlformats.org/officeDocument/2006/relationships/tags" Target="../tags/tag73.xml" /><Relationship Id="rId8" Type="http://schemas.openxmlformats.org/officeDocument/2006/relationships/tags" Target="../tags/tag74.xml" /><Relationship Id="rId9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2" Type="http://schemas.openxmlformats.org/officeDocument/2006/relationships/tags" Target="../tags/tag82.xml" /><Relationship Id="rId3" Type="http://schemas.openxmlformats.org/officeDocument/2006/relationships/tags" Target="../tags/tag83.xml" /><Relationship Id="rId4" Type="http://schemas.openxmlformats.org/officeDocument/2006/relationships/tags" Target="../tags/tag84.xml" /><Relationship Id="rId5" Type="http://schemas.openxmlformats.org/officeDocument/2006/relationships/image" Target="../media/image3.jpeg" /><Relationship Id="rId6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image" Target="../media/image3.jpeg" /><Relationship Id="rId8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image" Target="../media/image3.jpeg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00.xml" /><Relationship Id="rId3" Type="http://schemas.openxmlformats.org/officeDocument/2006/relationships/tags" Target="../tags/tag101.xml" /><Relationship Id="rId4" Type="http://schemas.openxmlformats.org/officeDocument/2006/relationships/tags" Target="../tags/tag102.xml" /><Relationship Id="rId5" Type="http://schemas.openxmlformats.org/officeDocument/2006/relationships/tags" Target="../tags/tag103.xml" /><Relationship Id="rId6" Type="http://schemas.openxmlformats.org/officeDocument/2006/relationships/tags" Target="../tags/tag104.xml" /><Relationship Id="rId7" Type="http://schemas.openxmlformats.org/officeDocument/2006/relationships/tags" Target="../tags/tag105.xml" /><Relationship Id="rId8" Type="http://schemas.openxmlformats.org/officeDocument/2006/relationships/tags" Target="../tags/tag106.xml" /><Relationship Id="rId9" Type="http://schemas.openxmlformats.org/officeDocument/2006/relationships/image" Target="../media/image3.jpeg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7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08.xml" /><Relationship Id="rId3" Type="http://schemas.openxmlformats.org/officeDocument/2006/relationships/tags" Target="../tags/tag109.xml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Relationship Id="rId7" Type="http://schemas.openxmlformats.org/officeDocument/2006/relationships/tags" Target="../tags/tag113.xml" /><Relationship Id="rId8" Type="http://schemas.openxmlformats.org/officeDocument/2006/relationships/tags" Target="../tags/tag114.xml" /><Relationship Id="rId9" Type="http://schemas.openxmlformats.org/officeDocument/2006/relationships/image" Target="../media/image3.jpeg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5.xml" /><Relationship Id="rId10" Type="http://schemas.openxmlformats.org/officeDocument/2006/relationships/tags" Target="../tags/tag124.xml" /><Relationship Id="rId11" Type="http://schemas.openxmlformats.org/officeDocument/2006/relationships/image" Target="../media/image3.jpeg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16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tags" Target="../tags/tag119.xml" /><Relationship Id="rId6" Type="http://schemas.openxmlformats.org/officeDocument/2006/relationships/tags" Target="../tags/tag120.xml" /><Relationship Id="rId7" Type="http://schemas.openxmlformats.org/officeDocument/2006/relationships/tags" Target="../tags/tag121.xml" /><Relationship Id="rId8" Type="http://schemas.openxmlformats.org/officeDocument/2006/relationships/tags" Target="../tags/tag122.xml" /><Relationship Id="rId9" Type="http://schemas.openxmlformats.org/officeDocument/2006/relationships/tags" Target="../tags/tag12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5.xml" /><Relationship Id="rId2" Type="http://schemas.openxmlformats.org/officeDocument/2006/relationships/tags" Target="../tags/tag126.xml" /><Relationship Id="rId3" Type="http://schemas.openxmlformats.org/officeDocument/2006/relationships/tags" Target="../tags/tag127.xml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tags" Target="../tags/tag130.xml" /><Relationship Id="rId7" Type="http://schemas.openxmlformats.org/officeDocument/2006/relationships/image" Target="../media/image3.jpeg" /><Relationship Id="rId8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1.jpeg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tags" Target="../tags/tag11.xml" /><Relationship Id="rId7" Type="http://schemas.openxmlformats.org/officeDocument/2006/relationships/tags" Target="../tags/tag12.xml" /><Relationship Id="rId8" Type="http://schemas.openxmlformats.org/officeDocument/2006/relationships/tags" Target="../tags/tag13.xml" /><Relationship Id="rId9" Type="http://schemas.openxmlformats.org/officeDocument/2006/relationships/tags" Target="../tags/tag14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15.xml" /><Relationship Id="rId3" Type="http://schemas.openxmlformats.org/officeDocument/2006/relationships/tags" Target="../tags/tag16.xml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tags" Target="../tags/tag19.xml" /><Relationship Id="rId7" Type="http://schemas.openxmlformats.org/officeDocument/2006/relationships/tags" Target="../tags/tag20.xml" /><Relationship Id="rId8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.xml" /><Relationship Id="rId10" Type="http://schemas.openxmlformats.org/officeDocument/2006/relationships/tags" Target="../tags/tag29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1.jpeg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tags" Target="../tags/tag26.xml" /><Relationship Id="rId8" Type="http://schemas.openxmlformats.org/officeDocument/2006/relationships/tags" Target="../tags/tag27.xml" /><Relationship Id="rId9" Type="http://schemas.openxmlformats.org/officeDocument/2006/relationships/tags" Target="../tags/tag28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10" Type="http://schemas.openxmlformats.org/officeDocument/2006/relationships/tags" Target="../tags/tag38.xml" /><Relationship Id="rId11" Type="http://schemas.openxmlformats.org/officeDocument/2006/relationships/tags" Target="../tags/tag39.xml" /><Relationship Id="rId12" Type="http://schemas.openxmlformats.org/officeDocument/2006/relationships/tags" Target="../tags/tag40.xml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1.jpeg" /><Relationship Id="rId3" Type="http://schemas.openxmlformats.org/officeDocument/2006/relationships/tags" Target="../tags/tag31.xml" /><Relationship Id="rId4" Type="http://schemas.openxmlformats.org/officeDocument/2006/relationships/tags" Target="../tags/tag32.xml" /><Relationship Id="rId5" Type="http://schemas.openxmlformats.org/officeDocument/2006/relationships/tags" Target="../tags/tag33.xml" /><Relationship Id="rId6" Type="http://schemas.openxmlformats.org/officeDocument/2006/relationships/tags" Target="../tags/tag34.xml" /><Relationship Id="rId7" Type="http://schemas.openxmlformats.org/officeDocument/2006/relationships/tags" Target="../tags/tag35.xml" /><Relationship Id="rId8" Type="http://schemas.openxmlformats.org/officeDocument/2006/relationships/tags" Target="../tags/tag36.xml" /><Relationship Id="rId9" Type="http://schemas.openxmlformats.org/officeDocument/2006/relationships/tags" Target="../tags/tag37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.xml" /><Relationship Id="rId2" Type="http://schemas.openxmlformats.org/officeDocument/2006/relationships/image" Target="../media/image2.jpeg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tags" Target="../tags/tag45.xml" /><Relationship Id="rId7" Type="http://schemas.openxmlformats.org/officeDocument/2006/relationships/tags" Target="../tags/tag46.xml" /><Relationship Id="rId8" Type="http://schemas.openxmlformats.org/officeDocument/2006/relationships/tags" Target="../tags/tag47.xml" /><Relationship Id="rId9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10" Type="http://schemas.openxmlformats.org/officeDocument/2006/relationships/tags" Target="../tags/tag59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1.jpeg" /><Relationship Id="rId3" Type="http://schemas.openxmlformats.org/officeDocument/2006/relationships/tags" Target="../tags/tag52.xml" /><Relationship Id="rId4" Type="http://schemas.openxmlformats.org/officeDocument/2006/relationships/tags" Target="../tags/tag53.xml" /><Relationship Id="rId5" Type="http://schemas.openxmlformats.org/officeDocument/2006/relationships/tags" Target="../tags/tag54.xml" /><Relationship Id="rId6" Type="http://schemas.openxmlformats.org/officeDocument/2006/relationships/tags" Target="../tags/tag55.xml" /><Relationship Id="rId7" Type="http://schemas.openxmlformats.org/officeDocument/2006/relationships/tags" Target="../tags/tag56.xml" /><Relationship Id="rId8" Type="http://schemas.openxmlformats.org/officeDocument/2006/relationships/tags" Target="../tags/tag57.xml" /><Relationship Id="rId9" Type="http://schemas.openxmlformats.org/officeDocument/2006/relationships/tags" Target="../tags/tag58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1.jpeg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tags" Target="../tags/tag63.xml" /><Relationship Id="rId6" Type="http://schemas.openxmlformats.org/officeDocument/2006/relationships/tags" Target="../tags/tag64.xml" /><Relationship Id="rId7" Type="http://schemas.openxmlformats.org/officeDocument/2006/relationships/tags" Target="../tags/tag65.xml" /><Relationship Id="rId8" Type="http://schemas.openxmlformats.org/officeDocument/2006/relationships/tags" Target="../tags/tag66.xml" /><Relationship Id="rId9" Type="http://schemas.openxmlformats.org/officeDocument/2006/relationships/tags" Target="../tags/tag67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2503200" y="2447730"/>
            <a:ext cx="7185600" cy="1198800"/>
          </a:xfrm>
        </p:spPr>
        <p:txBody>
          <a:bodyPr lIns="90000" tIns="46800" rIns="90000" bIns="46800" anchor="b" anchorCtr="0">
            <a:normAutofit/>
          </a:bodyPr>
          <a:lstStyle>
            <a:lvl1pPr algn="dist">
              <a:defRPr sz="7200" b="0" spc="600" baseline="0">
                <a:solidFill>
                  <a:schemeClr val="accent1"/>
                </a:solidFill>
                <a:latin typeface="微软雅黑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4031400" y="3819541"/>
            <a:ext cx="4129200" cy="502601"/>
          </a:xfrm>
        </p:spPr>
        <p:txBody>
          <a:bodyPr lIns="101600" tIns="38100" rIns="76200" bIns="381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4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2021/6/21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 userDrawn="1">
              <p:custDataLst>
                <p:tags r:id="rId4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/>
                <a:ea typeface="微软雅黑"/>
              </a:defRPr>
            </a:lvl1pPr>
            <a:lvl2pPr>
              <a:defRPr u="none" strike="noStrike" kern="1200" cap="none" spc="0" normalizeH="0" baseline="0">
                <a:latin typeface="微软雅黑"/>
                <a:ea typeface="微软雅黑"/>
              </a:defRPr>
            </a:lvl2pPr>
            <a:lvl3pPr>
              <a:defRPr u="none" strike="noStrike" kern="1200" cap="none" spc="0" normalizeH="0" baseline="0">
                <a:latin typeface="微软雅黑"/>
                <a:ea typeface="微软雅黑"/>
              </a:defRPr>
            </a:lvl3pPr>
            <a:lvl4pPr>
              <a:defRPr u="none" strike="noStrike" kern="1200" cap="none" spc="0" normalizeH="0" baseline="0">
                <a:latin typeface="微软雅黑"/>
                <a:ea typeface="微软雅黑"/>
              </a:defRPr>
            </a:lvl4pPr>
            <a:lvl5pPr>
              <a:defRPr u="none" strike="noStrike" kern="1200" cap="none" spc="0" normalizeH="0" baseline="0">
                <a:latin typeface="微软雅黑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2197100" y="2447730"/>
            <a:ext cx="7797800" cy="119880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dist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微软雅黑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3917764" y="3819541"/>
            <a:ext cx="4356472" cy="31750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spc="8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defRPr>
            </a:lvl1pPr>
            <a:lvl2pPr marL="457200" indent="0" algn="ctr">
              <a:lnSpc>
                <a:spcPct val="100000"/>
              </a:lnSpc>
              <a:buNone/>
              <a:defRPr sz="1400" spc="8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</a:defRPr>
            </a:lvl2pPr>
          </a:lstStyle>
          <a:p>
            <a:pPr lvl="0"/>
            <a:r>
              <a:rPr lang="zh-CN" altLang="en-US"/>
              <a:t>单击此处编辑文本</a:t>
            </a:r>
          </a:p>
          <a:p>
            <a:pPr lvl="1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/>
              <a:ea typeface="微软雅黑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 16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/>
              <a:ea typeface="微软雅黑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blipFill rotWithShape="1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 userDrawn="1"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 userDrawn="1"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/>
              <a:ea typeface="微软雅黑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 userDrawn="1">
              <p:custDataLst>
                <p:tags r:id="rId4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>
                <a:latin typeface="微软雅黑"/>
                <a:ea typeface="微软雅黑"/>
                <a:cs typeface="Viner Hand ITC" panose="03070502030502020203" charset="0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2159000" y="2601738"/>
            <a:ext cx="7874000" cy="1076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400" b="0" u="none" strike="noStrike" kern="1200" cap="none" spc="800" normalizeH="0" baseline="0">
                <a:solidFill>
                  <a:schemeClr val="accent1"/>
                </a:solidFill>
                <a:uFillTx/>
                <a:latin typeface="微软雅黑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031400" y="3819541"/>
            <a:ext cx="4129200" cy="531019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kumimoji="0" lang="zh-CN" altLang="en-US" sz="1400" b="0" i="0" u="none" strike="noStrike" kern="1200" cap="none" spc="8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>
                <a:latin typeface="微软雅黑"/>
                <a:ea typeface="微软雅黑"/>
                <a:cs typeface="Viner Hand ITC" panose="03070502030502020203" charset="0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1pPr>
            <a:lvl2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2pPr>
            <a:lvl3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3pPr>
            <a:lvl4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4pPr>
            <a:lvl5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2021/6/21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5" name="矩形 14"/>
            <p:cNvSpPr/>
            <p:nvPr userDrawn="1">
              <p:custDataLst>
                <p:tags r:id="rId4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>
                <a:latin typeface="微软雅黑"/>
                <a:ea typeface="微软雅黑"/>
                <a:cs typeface="Viner Hand ITC" panose="03070502030502020203" charset="0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2021/6/21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任意多边形: 形状 5"/>
          <p:cNvSpPr/>
          <p:nvPr>
            <p:custDataLst>
              <p:tags r:id="rId1"/>
            </p:custDataLst>
          </p:nvPr>
        </p:nvSpPr>
        <p:spPr>
          <a:xfrm>
            <a:off x="2" y="0"/>
            <a:ext cx="7073321" cy="6858000"/>
          </a:xfrm>
          <a:custGeom>
            <a:gdLst>
              <a:gd name="connsiteX0" fmla="*/ 0 w 7073321"/>
              <a:gd name="connsiteY0" fmla="*/ 0 h 6858000"/>
              <a:gd name="connsiteX1" fmla="*/ 3362885 w 7073321"/>
              <a:gd name="connsiteY1" fmla="*/ 0 h 6858000"/>
              <a:gd name="connsiteX2" fmla="*/ 4634891 w 7073321"/>
              <a:gd name="connsiteY2" fmla="*/ 0 h 6858000"/>
              <a:gd name="connsiteX3" fmla="*/ 7073321 w 7073321"/>
              <a:gd name="connsiteY3" fmla="*/ 6858000 h 6858000"/>
              <a:gd name="connsiteX4" fmla="*/ 3362885 w 7073321"/>
              <a:gd name="connsiteY4" fmla="*/ 6858000 h 6858000"/>
              <a:gd name="connsiteX5" fmla="*/ 2171151 w 7073321"/>
              <a:gd name="connsiteY5" fmla="*/ 6858000 h 6858000"/>
              <a:gd name="connsiteX6" fmla="*/ 0 w 7073321"/>
              <a:gd name="connsiteY6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73321" h="6858000">
                <a:moveTo>
                  <a:pt x="0" y="0"/>
                </a:moveTo>
                <a:lnTo>
                  <a:pt x="3362885" y="0"/>
                </a:lnTo>
                <a:lnTo>
                  <a:pt x="4634891" y="0"/>
                </a:lnTo>
                <a:lnTo>
                  <a:pt x="7073321" y="6858000"/>
                </a:lnTo>
                <a:lnTo>
                  <a:pt x="3362885" y="6858000"/>
                </a:lnTo>
                <a:lnTo>
                  <a:pt x="217115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ea typeface="微软雅黑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6141567" cy="6858000"/>
          </a:xfrm>
          <a:custGeom>
            <a:gdLst>
              <a:gd name="connsiteX0" fmla="*/ 0 w 6141567"/>
              <a:gd name="connsiteY0" fmla="*/ 0 h 6858000"/>
              <a:gd name="connsiteX1" fmla="*/ 2431131 w 6141567"/>
              <a:gd name="connsiteY1" fmla="*/ 0 h 6858000"/>
              <a:gd name="connsiteX2" fmla="*/ 3703137 w 6141567"/>
              <a:gd name="connsiteY2" fmla="*/ 0 h 6858000"/>
              <a:gd name="connsiteX3" fmla="*/ 6141567 w 6141567"/>
              <a:gd name="connsiteY3" fmla="*/ 6858000 h 6858000"/>
              <a:gd name="connsiteX4" fmla="*/ 2431131 w 6141567"/>
              <a:gd name="connsiteY4" fmla="*/ 6858000 h 6858000"/>
              <a:gd name="connsiteX5" fmla="*/ 1239397 w 6141567"/>
              <a:gd name="connsiteY5" fmla="*/ 6858000 h 6858000"/>
              <a:gd name="connsiteX6" fmla="*/ 0 w 6141567"/>
              <a:gd name="connsiteY6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41567" h="6858000">
                <a:moveTo>
                  <a:pt x="0" y="0"/>
                </a:moveTo>
                <a:lnTo>
                  <a:pt x="2431131" y="0"/>
                </a:lnTo>
                <a:lnTo>
                  <a:pt x="3703137" y="0"/>
                </a:lnTo>
                <a:lnTo>
                  <a:pt x="6141567" y="6858000"/>
                </a:lnTo>
                <a:lnTo>
                  <a:pt x="2431131" y="6858000"/>
                </a:lnTo>
                <a:lnTo>
                  <a:pt x="123939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矩形 8"/>
          <p:cNvSpPr/>
          <p:nvPr userDrawn="1">
            <p:custDataLst>
              <p:tags r:id="rId4"/>
            </p:custDataLst>
          </p:nvPr>
        </p:nvSpPr>
        <p:spPr>
          <a:xfrm>
            <a:off x="246743" y="243785"/>
            <a:ext cx="11698515" cy="6370431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834743" y="660944"/>
            <a:ext cx="5687376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>
                <a:latin typeface="微软雅黑"/>
                <a:ea typeface="微软雅黑"/>
                <a:cs typeface="Viner Hand ITC" panose="03070502030502020203" charset="0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9EFD9D74-47D9-4702-A33C-335B63B48DBF}" type="datetimeFigureOut">
              <a:rPr lang="zh-CN" altLang="en-US" smtClean="0"/>
              <a:t>2021/6/21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 userDrawn="1">
              <p:custDataLst>
                <p:tags r:id="rId4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1pPr>
            <a:lvl2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2pPr>
            <a:lvl3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3pPr>
            <a:lvl4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4pPr>
            <a:lvl5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31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32.xml" /><Relationship Id="rId21" Type="http://schemas.openxmlformats.org/officeDocument/2006/relationships/tags" Target="../tags/tag133.xml" /><Relationship Id="rId22" Type="http://schemas.openxmlformats.org/officeDocument/2006/relationships/tags" Target="../tags/tag134.xml" /><Relationship Id="rId23" Type="http://schemas.openxmlformats.org/officeDocument/2006/relationships/tags" Target="../tags/tag135.xml" /><Relationship Id="rId24" Type="http://schemas.openxmlformats.org/officeDocument/2006/relationships/tags" Target="../tags/tag136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37.xml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image" Target="../media/image4.jpeg" /><Relationship Id="rId6" Type="http://schemas.openxmlformats.org/officeDocument/2006/relationships/tags" Target="../tags/tag14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12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208.xml" /><Relationship Id="rId4" Type="http://schemas.openxmlformats.org/officeDocument/2006/relationships/tags" Target="../tags/tag209.xml" /><Relationship Id="rId5" Type="http://schemas.openxmlformats.org/officeDocument/2006/relationships/image" Target="../media/image5.png" /><Relationship Id="rId6" Type="http://schemas.openxmlformats.org/officeDocument/2006/relationships/tags" Target="../tags/tag210.xml" /><Relationship Id="rId7" Type="http://schemas.openxmlformats.org/officeDocument/2006/relationships/image" Target="../media/image14.jpeg" /><Relationship Id="rId8" Type="http://schemas.openxmlformats.org/officeDocument/2006/relationships/tags" Target="../tags/tag211.xml" /><Relationship Id="rId9" Type="http://schemas.openxmlformats.org/officeDocument/2006/relationships/image" Target="../media/image3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13.xml" /><Relationship Id="rId4" Type="http://schemas.openxmlformats.org/officeDocument/2006/relationships/image" Target="../media/image15.jpeg" /><Relationship Id="rId5" Type="http://schemas.openxmlformats.org/officeDocument/2006/relationships/tags" Target="../tags/tag214.xml" /><Relationship Id="rId6" Type="http://schemas.openxmlformats.org/officeDocument/2006/relationships/image" Target="../media/image3.jpeg" /><Relationship Id="rId7" Type="http://schemas.openxmlformats.org/officeDocument/2006/relationships/tags" Target="../tags/tag21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16.xml" /><Relationship Id="rId3" Type="http://schemas.openxmlformats.org/officeDocument/2006/relationships/tags" Target="../tags/tag217.xml" /><Relationship Id="rId4" Type="http://schemas.openxmlformats.org/officeDocument/2006/relationships/tags" Target="../tags/tag218.xml" /><Relationship Id="rId5" Type="http://schemas.openxmlformats.org/officeDocument/2006/relationships/image" Target="../media/image16.jpeg" /><Relationship Id="rId6" Type="http://schemas.openxmlformats.org/officeDocument/2006/relationships/image" Target="../media/image3.jpeg" /><Relationship Id="rId7" Type="http://schemas.openxmlformats.org/officeDocument/2006/relationships/tags" Target="../tags/tag21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24.xml" /><Relationship Id="rId11" Type="http://schemas.openxmlformats.org/officeDocument/2006/relationships/tags" Target="../tags/tag225.xml" /><Relationship Id="rId12" Type="http://schemas.openxmlformats.org/officeDocument/2006/relationships/image" Target="../media/image3.jpeg" /><Relationship Id="rId13" Type="http://schemas.openxmlformats.org/officeDocument/2006/relationships/tags" Target="../tags/tag226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20.xml" /><Relationship Id="rId4" Type="http://schemas.openxmlformats.org/officeDocument/2006/relationships/image" Target="../media/image17.jpeg" /><Relationship Id="rId5" Type="http://schemas.openxmlformats.org/officeDocument/2006/relationships/tags" Target="../tags/tag221.xml" /><Relationship Id="rId6" Type="http://schemas.openxmlformats.org/officeDocument/2006/relationships/image" Target="../media/image18.png" /><Relationship Id="rId7" Type="http://schemas.openxmlformats.org/officeDocument/2006/relationships/tags" Target="../tags/tag222.xml" /><Relationship Id="rId8" Type="http://schemas.openxmlformats.org/officeDocument/2006/relationships/image" Target="../media/image19.png" /><Relationship Id="rId9" Type="http://schemas.openxmlformats.org/officeDocument/2006/relationships/tags" Target="../tags/tag22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27.xml" /><Relationship Id="rId3" Type="http://schemas.openxmlformats.org/officeDocument/2006/relationships/tags" Target="../tags/tag228.xml" /><Relationship Id="rId4" Type="http://schemas.openxmlformats.org/officeDocument/2006/relationships/tags" Target="../tags/tag229.xml" /><Relationship Id="rId5" Type="http://schemas.openxmlformats.org/officeDocument/2006/relationships/image" Target="../media/image6.png" /><Relationship Id="rId6" Type="http://schemas.openxmlformats.org/officeDocument/2006/relationships/tags" Target="../tags/tag230.xml" /><Relationship Id="rId7" Type="http://schemas.openxmlformats.org/officeDocument/2006/relationships/image" Target="../media/image3.jpeg" /><Relationship Id="rId8" Type="http://schemas.openxmlformats.org/officeDocument/2006/relationships/tags" Target="../tags/tag23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32.xml" /><Relationship Id="rId3" Type="http://schemas.openxmlformats.org/officeDocument/2006/relationships/tags" Target="../tags/tag233.xml" /><Relationship Id="rId4" Type="http://schemas.openxmlformats.org/officeDocument/2006/relationships/tags" Target="../tags/tag23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35.xml" /><Relationship Id="rId3" Type="http://schemas.openxmlformats.org/officeDocument/2006/relationships/image" Target="../media/image20.emf" /><Relationship Id="rId4" Type="http://schemas.openxmlformats.org/officeDocument/2006/relationships/image" Target="../media/image3.jpeg" /><Relationship Id="rId5" Type="http://schemas.openxmlformats.org/officeDocument/2006/relationships/tags" Target="../tags/tag23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37.xml" /><Relationship Id="rId3" Type="http://schemas.openxmlformats.org/officeDocument/2006/relationships/image" Target="../media/image21.emf" /><Relationship Id="rId4" Type="http://schemas.openxmlformats.org/officeDocument/2006/relationships/image" Target="../media/image3.jpeg" /><Relationship Id="rId5" Type="http://schemas.openxmlformats.org/officeDocument/2006/relationships/tags" Target="../tags/tag23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39.xml" /><Relationship Id="rId3" Type="http://schemas.openxmlformats.org/officeDocument/2006/relationships/tags" Target="../tags/tag240.xml" /><Relationship Id="rId4" Type="http://schemas.openxmlformats.org/officeDocument/2006/relationships/tags" Target="../tags/tag241.xml" /><Relationship Id="rId5" Type="http://schemas.openxmlformats.org/officeDocument/2006/relationships/image" Target="../media/image22.png" /><Relationship Id="rId6" Type="http://schemas.openxmlformats.org/officeDocument/2006/relationships/image" Target="../media/image3.jpeg" /><Relationship Id="rId7" Type="http://schemas.openxmlformats.org/officeDocument/2006/relationships/tags" Target="../tags/tag24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43.xml" /><Relationship Id="rId3" Type="http://schemas.openxmlformats.org/officeDocument/2006/relationships/image" Target="../media/image21.emf" /><Relationship Id="rId4" Type="http://schemas.openxmlformats.org/officeDocument/2006/relationships/tags" Target="../tags/tag244.xml" /><Relationship Id="rId5" Type="http://schemas.openxmlformats.org/officeDocument/2006/relationships/image" Target="../media/image3.jpeg" /><Relationship Id="rId6" Type="http://schemas.openxmlformats.org/officeDocument/2006/relationships/tags" Target="../tags/tag24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41.xml" /><Relationship Id="rId3" Type="http://schemas.openxmlformats.org/officeDocument/2006/relationships/tags" Target="../tags/tag142.xml" /><Relationship Id="rId4" Type="http://schemas.openxmlformats.org/officeDocument/2006/relationships/tags" Target="../tags/tag143.xml" /><Relationship Id="rId5" Type="http://schemas.openxmlformats.org/officeDocument/2006/relationships/image" Target="../media/image5.png" /><Relationship Id="rId6" Type="http://schemas.openxmlformats.org/officeDocument/2006/relationships/tags" Target="../tags/tag144.xml" /><Relationship Id="rId7" Type="http://schemas.openxmlformats.org/officeDocument/2006/relationships/image" Target="../media/image3.jpeg" /><Relationship Id="rId8" Type="http://schemas.openxmlformats.org/officeDocument/2006/relationships/tags" Target="../tags/tag14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46.xml" /><Relationship Id="rId4" Type="http://schemas.openxmlformats.org/officeDocument/2006/relationships/tags" Target="../tags/tag247.xml" /><Relationship Id="rId5" Type="http://schemas.openxmlformats.org/officeDocument/2006/relationships/image" Target="../media/image3.jpeg" /><Relationship Id="rId6" Type="http://schemas.openxmlformats.org/officeDocument/2006/relationships/tags" Target="../tags/tag24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23.png" /><Relationship Id="rId4" Type="http://schemas.openxmlformats.org/officeDocument/2006/relationships/tags" Target="../tags/tag249.xml" /><Relationship Id="rId5" Type="http://schemas.openxmlformats.org/officeDocument/2006/relationships/image" Target="../media/image3.jpeg" /><Relationship Id="rId6" Type="http://schemas.openxmlformats.org/officeDocument/2006/relationships/tags" Target="../tags/tag25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24.png" /><Relationship Id="rId4" Type="http://schemas.openxmlformats.org/officeDocument/2006/relationships/tags" Target="../tags/tag251.xml" /><Relationship Id="rId5" Type="http://schemas.openxmlformats.org/officeDocument/2006/relationships/image" Target="../media/image3.jpeg" /><Relationship Id="rId6" Type="http://schemas.openxmlformats.org/officeDocument/2006/relationships/tags" Target="../tags/tag25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61.xml" /><Relationship Id="rId11" Type="http://schemas.openxmlformats.org/officeDocument/2006/relationships/tags" Target="../tags/tag262.xml" /><Relationship Id="rId12" Type="http://schemas.openxmlformats.org/officeDocument/2006/relationships/tags" Target="../tags/tag263.xml" /><Relationship Id="rId13" Type="http://schemas.openxmlformats.org/officeDocument/2006/relationships/tags" Target="../tags/tag264.xml" /><Relationship Id="rId14" Type="http://schemas.openxmlformats.org/officeDocument/2006/relationships/tags" Target="../tags/tag265.xml" /><Relationship Id="rId15" Type="http://schemas.openxmlformats.org/officeDocument/2006/relationships/image" Target="../media/image3.jpeg" /><Relationship Id="rId16" Type="http://schemas.openxmlformats.org/officeDocument/2006/relationships/tags" Target="../tags/tag266.xml" /><Relationship Id="rId2" Type="http://schemas.openxmlformats.org/officeDocument/2006/relationships/tags" Target="../tags/tag253.xml" /><Relationship Id="rId3" Type="http://schemas.openxmlformats.org/officeDocument/2006/relationships/tags" Target="../tags/tag254.xml" /><Relationship Id="rId4" Type="http://schemas.openxmlformats.org/officeDocument/2006/relationships/tags" Target="../tags/tag255.xml" /><Relationship Id="rId5" Type="http://schemas.openxmlformats.org/officeDocument/2006/relationships/tags" Target="../tags/tag256.xml" /><Relationship Id="rId6" Type="http://schemas.openxmlformats.org/officeDocument/2006/relationships/tags" Target="../tags/tag257.xml" /><Relationship Id="rId7" Type="http://schemas.openxmlformats.org/officeDocument/2006/relationships/tags" Target="../tags/tag258.xml" /><Relationship Id="rId8" Type="http://schemas.openxmlformats.org/officeDocument/2006/relationships/tags" Target="../tags/tag259.xml" /><Relationship Id="rId9" Type="http://schemas.openxmlformats.org/officeDocument/2006/relationships/tags" Target="../tags/tag260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21.emf" /><Relationship Id="rId4" Type="http://schemas.openxmlformats.org/officeDocument/2006/relationships/tags" Target="../tags/tag267.xml" /><Relationship Id="rId5" Type="http://schemas.openxmlformats.org/officeDocument/2006/relationships/image" Target="../media/image3.jpeg" /><Relationship Id="rId6" Type="http://schemas.openxmlformats.org/officeDocument/2006/relationships/tags" Target="../tags/tag26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21.emf" /><Relationship Id="rId4" Type="http://schemas.openxmlformats.org/officeDocument/2006/relationships/tags" Target="../tags/tag269.xml" /><Relationship Id="rId5" Type="http://schemas.openxmlformats.org/officeDocument/2006/relationships/image" Target="../media/image3.jpeg" /><Relationship Id="rId6" Type="http://schemas.openxmlformats.org/officeDocument/2006/relationships/tags" Target="../tags/tag27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271.xml" /><Relationship Id="rId4" Type="http://schemas.openxmlformats.org/officeDocument/2006/relationships/image" Target="../media/image15.jpeg" /><Relationship Id="rId5" Type="http://schemas.openxmlformats.org/officeDocument/2006/relationships/image" Target="../media/image3.jpeg" /><Relationship Id="rId6" Type="http://schemas.openxmlformats.org/officeDocument/2006/relationships/tags" Target="../tags/tag27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73.xml" /><Relationship Id="rId3" Type="http://schemas.openxmlformats.org/officeDocument/2006/relationships/tags" Target="../tags/tag274.xml" /><Relationship Id="rId4" Type="http://schemas.openxmlformats.org/officeDocument/2006/relationships/image" Target="../media/image25.jpeg" /><Relationship Id="rId5" Type="http://schemas.openxmlformats.org/officeDocument/2006/relationships/image" Target="../media/image3.jpeg" /><Relationship Id="rId6" Type="http://schemas.openxmlformats.org/officeDocument/2006/relationships/tags" Target="../tags/tag27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76.xml" /><Relationship Id="rId3" Type="http://schemas.openxmlformats.org/officeDocument/2006/relationships/image" Target="../media/image3.jpeg" /><Relationship Id="rId4" Type="http://schemas.openxmlformats.org/officeDocument/2006/relationships/tags" Target="../tags/tag27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78.xml" /><Relationship Id="rId3" Type="http://schemas.openxmlformats.org/officeDocument/2006/relationships/image" Target="../media/image3.jpeg" /><Relationship Id="rId4" Type="http://schemas.openxmlformats.org/officeDocument/2006/relationships/tags" Target="../tags/tag27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54.xml" /><Relationship Id="rId11" Type="http://schemas.openxmlformats.org/officeDocument/2006/relationships/tags" Target="../tags/tag155.xml" /><Relationship Id="rId12" Type="http://schemas.openxmlformats.org/officeDocument/2006/relationships/tags" Target="../tags/tag156.xml" /><Relationship Id="rId13" Type="http://schemas.openxmlformats.org/officeDocument/2006/relationships/tags" Target="../tags/tag157.xml" /><Relationship Id="rId14" Type="http://schemas.openxmlformats.org/officeDocument/2006/relationships/tags" Target="../tags/tag158.xml" /><Relationship Id="rId15" Type="http://schemas.openxmlformats.org/officeDocument/2006/relationships/tags" Target="../tags/tag159.xml" /><Relationship Id="rId16" Type="http://schemas.openxmlformats.org/officeDocument/2006/relationships/tags" Target="../tags/tag160.xml" /><Relationship Id="rId17" Type="http://schemas.openxmlformats.org/officeDocument/2006/relationships/tags" Target="../tags/tag161.xml" /><Relationship Id="rId18" Type="http://schemas.openxmlformats.org/officeDocument/2006/relationships/tags" Target="../tags/tag162.xml" /><Relationship Id="rId19" Type="http://schemas.openxmlformats.org/officeDocument/2006/relationships/tags" Target="../tags/tag163.xml" /><Relationship Id="rId2" Type="http://schemas.openxmlformats.org/officeDocument/2006/relationships/tags" Target="../tags/tag146.xml" /><Relationship Id="rId20" Type="http://schemas.openxmlformats.org/officeDocument/2006/relationships/tags" Target="../tags/tag164.xml" /><Relationship Id="rId21" Type="http://schemas.openxmlformats.org/officeDocument/2006/relationships/image" Target="../media/image5.png" /><Relationship Id="rId22" Type="http://schemas.openxmlformats.org/officeDocument/2006/relationships/tags" Target="../tags/tag165.xml" /><Relationship Id="rId23" Type="http://schemas.openxmlformats.org/officeDocument/2006/relationships/tags" Target="../tags/tag166.xml" /><Relationship Id="rId24" Type="http://schemas.openxmlformats.org/officeDocument/2006/relationships/image" Target="../media/image3.jpeg" /><Relationship Id="rId25" Type="http://schemas.openxmlformats.org/officeDocument/2006/relationships/tags" Target="../tags/tag167.xml" /><Relationship Id="rId3" Type="http://schemas.openxmlformats.org/officeDocument/2006/relationships/tags" Target="../tags/tag147.xml" /><Relationship Id="rId4" Type="http://schemas.openxmlformats.org/officeDocument/2006/relationships/tags" Target="../tags/tag148.xml" /><Relationship Id="rId5" Type="http://schemas.openxmlformats.org/officeDocument/2006/relationships/tags" Target="../tags/tag149.xml" /><Relationship Id="rId6" Type="http://schemas.openxmlformats.org/officeDocument/2006/relationships/tags" Target="../tags/tag150.xml" /><Relationship Id="rId7" Type="http://schemas.openxmlformats.org/officeDocument/2006/relationships/tags" Target="../tags/tag151.xml" /><Relationship Id="rId8" Type="http://schemas.openxmlformats.org/officeDocument/2006/relationships/tags" Target="../tags/tag152.xml" /><Relationship Id="rId9" Type="http://schemas.openxmlformats.org/officeDocument/2006/relationships/tags" Target="../tags/tag15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0.xml" /><Relationship Id="rId3" Type="http://schemas.openxmlformats.org/officeDocument/2006/relationships/image" Target="../media/image3.jpeg" /><Relationship Id="rId4" Type="http://schemas.openxmlformats.org/officeDocument/2006/relationships/tags" Target="../tags/tag281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2.xml" /><Relationship Id="rId3" Type="http://schemas.openxmlformats.org/officeDocument/2006/relationships/image" Target="../media/image26.png" /><Relationship Id="rId4" Type="http://schemas.openxmlformats.org/officeDocument/2006/relationships/image" Target="../media/image3.jpeg" /><Relationship Id="rId5" Type="http://schemas.openxmlformats.org/officeDocument/2006/relationships/tags" Target="../tags/tag28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4.xml" /><Relationship Id="rId3" Type="http://schemas.openxmlformats.org/officeDocument/2006/relationships/image" Target="../media/image3.jpeg" /><Relationship Id="rId4" Type="http://schemas.openxmlformats.org/officeDocument/2006/relationships/tags" Target="../tags/tag285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6.xml" /><Relationship Id="rId3" Type="http://schemas.openxmlformats.org/officeDocument/2006/relationships/image" Target="../media/image3.jpeg" /><Relationship Id="rId4" Type="http://schemas.openxmlformats.org/officeDocument/2006/relationships/tags" Target="../tags/tag28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8.xml" /><Relationship Id="rId3" Type="http://schemas.openxmlformats.org/officeDocument/2006/relationships/image" Target="../media/image3.jpeg" /><Relationship Id="rId4" Type="http://schemas.openxmlformats.org/officeDocument/2006/relationships/tags" Target="../tags/tag289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90.xml" /><Relationship Id="rId3" Type="http://schemas.openxmlformats.org/officeDocument/2006/relationships/image" Target="../media/image27.jpeg" /><Relationship Id="rId4" Type="http://schemas.openxmlformats.org/officeDocument/2006/relationships/image" Target="../media/image3.jpeg" /><Relationship Id="rId5" Type="http://schemas.openxmlformats.org/officeDocument/2006/relationships/tags" Target="../tags/tag291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92.xml" /><Relationship Id="rId3" Type="http://schemas.openxmlformats.org/officeDocument/2006/relationships/image" Target="../media/image28.png" /><Relationship Id="rId4" Type="http://schemas.openxmlformats.org/officeDocument/2006/relationships/image" Target="../media/image3.jpeg" /><Relationship Id="rId5" Type="http://schemas.openxmlformats.org/officeDocument/2006/relationships/tags" Target="../tags/tag29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68.xml" /><Relationship Id="rId4" Type="http://schemas.openxmlformats.org/officeDocument/2006/relationships/tags" Target="../tags/tag169.xml" /><Relationship Id="rId5" Type="http://schemas.openxmlformats.org/officeDocument/2006/relationships/tags" Target="../tags/tag170.xml" /><Relationship Id="rId6" Type="http://schemas.openxmlformats.org/officeDocument/2006/relationships/image" Target="../media/image6.png" /><Relationship Id="rId7" Type="http://schemas.openxmlformats.org/officeDocument/2006/relationships/image" Target="../media/image3.jpeg" /><Relationship Id="rId8" Type="http://schemas.openxmlformats.org/officeDocument/2006/relationships/tags" Target="../tags/tag17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79.xml" /><Relationship Id="rId11" Type="http://schemas.openxmlformats.org/officeDocument/2006/relationships/tags" Target="../tags/tag180.xml" /><Relationship Id="rId12" Type="http://schemas.openxmlformats.org/officeDocument/2006/relationships/tags" Target="../tags/tag181.xml" /><Relationship Id="rId13" Type="http://schemas.openxmlformats.org/officeDocument/2006/relationships/tags" Target="../tags/tag182.xml" /><Relationship Id="rId14" Type="http://schemas.openxmlformats.org/officeDocument/2006/relationships/tags" Target="../tags/tag183.xml" /><Relationship Id="rId15" Type="http://schemas.openxmlformats.org/officeDocument/2006/relationships/tags" Target="../tags/tag184.xml" /><Relationship Id="rId16" Type="http://schemas.openxmlformats.org/officeDocument/2006/relationships/image" Target="../media/image7.png" /><Relationship Id="rId17" Type="http://schemas.openxmlformats.org/officeDocument/2006/relationships/tags" Target="../tags/tag185.xml" /><Relationship Id="rId18" Type="http://schemas.openxmlformats.org/officeDocument/2006/relationships/image" Target="../media/image3.jpeg" /><Relationship Id="rId19" Type="http://schemas.openxmlformats.org/officeDocument/2006/relationships/tags" Target="../tags/tag186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72.xml" /><Relationship Id="rId4" Type="http://schemas.openxmlformats.org/officeDocument/2006/relationships/tags" Target="../tags/tag173.xml" /><Relationship Id="rId5" Type="http://schemas.openxmlformats.org/officeDocument/2006/relationships/tags" Target="../tags/tag174.xml" /><Relationship Id="rId6" Type="http://schemas.openxmlformats.org/officeDocument/2006/relationships/tags" Target="../tags/tag175.xml" /><Relationship Id="rId7" Type="http://schemas.openxmlformats.org/officeDocument/2006/relationships/tags" Target="../tags/tag176.xml" /><Relationship Id="rId8" Type="http://schemas.openxmlformats.org/officeDocument/2006/relationships/tags" Target="../tags/tag177.xml" /><Relationship Id="rId9" Type="http://schemas.openxmlformats.org/officeDocument/2006/relationships/tags" Target="../tags/tag17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90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87.xml" /><Relationship Id="rId4" Type="http://schemas.openxmlformats.org/officeDocument/2006/relationships/tags" Target="../tags/tag188.xml" /><Relationship Id="rId5" Type="http://schemas.openxmlformats.org/officeDocument/2006/relationships/tags" Target="../tags/tag189.xml" /><Relationship Id="rId6" Type="http://schemas.openxmlformats.org/officeDocument/2006/relationships/image" Target="../media/image5.png" /><Relationship Id="rId7" Type="http://schemas.openxmlformats.org/officeDocument/2006/relationships/image" Target="../media/image6.png" /><Relationship Id="rId8" Type="http://schemas.openxmlformats.org/officeDocument/2006/relationships/image" Target="../media/image8.png" /><Relationship Id="rId9" Type="http://schemas.openxmlformats.org/officeDocument/2006/relationships/image" Target="../media/image3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3.jpeg" /><Relationship Id="rId11" Type="http://schemas.openxmlformats.org/officeDocument/2006/relationships/tags" Target="../tags/tag196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91.xml" /><Relationship Id="rId4" Type="http://schemas.openxmlformats.org/officeDocument/2006/relationships/tags" Target="../tags/tag192.xml" /><Relationship Id="rId5" Type="http://schemas.openxmlformats.org/officeDocument/2006/relationships/tags" Target="../tags/tag193.xml" /><Relationship Id="rId6" Type="http://schemas.openxmlformats.org/officeDocument/2006/relationships/image" Target="../media/image9.png" /><Relationship Id="rId7" Type="http://schemas.openxmlformats.org/officeDocument/2006/relationships/image" Target="../media/image10.png" /><Relationship Id="rId8" Type="http://schemas.openxmlformats.org/officeDocument/2006/relationships/tags" Target="../tags/tag194.xml" /><Relationship Id="rId9" Type="http://schemas.openxmlformats.org/officeDocument/2006/relationships/tags" Target="../tags/tag19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3.jpeg" /><Relationship Id="rId11" Type="http://schemas.openxmlformats.org/officeDocument/2006/relationships/tags" Target="../tags/tag202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97.xml" /><Relationship Id="rId4" Type="http://schemas.openxmlformats.org/officeDocument/2006/relationships/tags" Target="../tags/tag198.xml" /><Relationship Id="rId5" Type="http://schemas.openxmlformats.org/officeDocument/2006/relationships/tags" Target="../tags/tag199.xml" /><Relationship Id="rId6" Type="http://schemas.openxmlformats.org/officeDocument/2006/relationships/tags" Target="../tags/tag200.xml" /><Relationship Id="rId7" Type="http://schemas.openxmlformats.org/officeDocument/2006/relationships/tags" Target="../tags/tag201.xml" /><Relationship Id="rId8" Type="http://schemas.openxmlformats.org/officeDocument/2006/relationships/image" Target="../media/image11.jpeg" /><Relationship Id="rId9" Type="http://schemas.openxmlformats.org/officeDocument/2006/relationships/image" Target="../media/image12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07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03.xml" /><Relationship Id="rId4" Type="http://schemas.openxmlformats.org/officeDocument/2006/relationships/tags" Target="../tags/tag204.xml" /><Relationship Id="rId5" Type="http://schemas.openxmlformats.org/officeDocument/2006/relationships/image" Target="../media/image13.jpeg" /><Relationship Id="rId6" Type="http://schemas.openxmlformats.org/officeDocument/2006/relationships/tags" Target="../tags/tag205.xml" /><Relationship Id="rId7" Type="http://schemas.openxmlformats.org/officeDocument/2006/relationships/image" Target="../media/image5.png" /><Relationship Id="rId8" Type="http://schemas.openxmlformats.org/officeDocument/2006/relationships/tags" Target="../tags/tag206.xml" /><Relationship Id="rId9" Type="http://schemas.openxmlformats.org/officeDocument/2006/relationships/image" Target="../media/image3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4"/>
          <p:cNvSpPr txBox="1"/>
          <p:nvPr>
            <p:custDataLst>
              <p:tags r:id="rId2"/>
            </p:custDataLst>
          </p:nvPr>
        </p:nvSpPr>
        <p:spPr>
          <a:xfrm>
            <a:off x="629460" y="1685467"/>
            <a:ext cx="73152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4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4000" smtClean="0">
                <a:solidFill>
                  <a:schemeClr val="dk1"/>
                </a:solidFill>
              </a:rPr>
              <a:t>第五单元</a:t>
            </a:r>
            <a:r>
              <a:rPr lang="en-US" altLang="zh-CN" sz="4000" smtClean="0">
                <a:solidFill>
                  <a:schemeClr val="dk1"/>
                </a:solidFill>
                <a:latin typeface="黑体" panose="02010609060101010101" pitchFamily="49" charset="-122"/>
              </a:rPr>
              <a:t>·</a:t>
            </a:r>
            <a:r>
              <a:rPr lang="zh-CN" altLang="en-US" sz="4000" smtClean="0">
                <a:solidFill>
                  <a:schemeClr val="dk1"/>
                </a:solidFill>
              </a:rPr>
              <a:t>第</a:t>
            </a:r>
            <a:r>
              <a:rPr lang="en-US" altLang="zh-CN" sz="4000" smtClean="0">
                <a:solidFill>
                  <a:schemeClr val="dk1"/>
                </a:solidFill>
              </a:rPr>
              <a:t>19</a:t>
            </a:r>
            <a:r>
              <a:rPr lang="zh-CN" altLang="en-US" sz="4000" smtClean="0">
                <a:solidFill>
                  <a:schemeClr val="dk1"/>
                </a:solidFill>
              </a:rPr>
              <a:t>课</a:t>
            </a:r>
          </a:p>
        </p:txBody>
      </p:sp>
      <p:sp>
        <p:nvSpPr>
          <p:cNvPr id="6" name="标题 5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pPr marL="0" indent="0" algn="di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7200">
                <a:solidFill>
                  <a:schemeClr val="accent1">
                    <a:lumMod val="75000"/>
                  </a:schemeClr>
                </a:solidFill>
              </a:rPr>
              <a:t>苏州园林</a:t>
            </a: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/>
        <p:txBody>
          <a:bodyPr/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1400"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第一课时</a:t>
            </a:r>
          </a:p>
        </p:txBody>
      </p:sp>
    </p:spTree>
    <p:custDataLst>
      <p:tags r:id="rId6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精读探究</a:t>
            </a:r>
          </a:p>
        </p:txBody>
      </p:sp>
      <p:sp>
        <p:nvSpPr>
          <p:cNvPr id="6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8931" y="822960"/>
            <a:ext cx="1805607" cy="766445"/>
          </a:xfrm>
          <a:prstGeom prst="rect">
            <a:avLst/>
          </a:prstGeom>
          <a:noFill/>
        </p:spPr>
        <p:txBody>
          <a:bodyPr vert="horz" wrap="square" lIns="121917" tIns="60958" rIns="121917" bIns="60958" rtlCol="0">
            <a:spAutoFit/>
          </a:bodyPr>
          <a:lstStyle>
            <a:lvl1pPr indent="72009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200" kern="0" baseline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defTabSz="91440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914400" indent="0" defTabSz="91440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371600"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1828800"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indent="0"/>
            <a:r>
              <a:rPr lang="zh-CN" altLang="en-US" sz="2800" b="1" smtClean="0">
                <a:solidFill>
                  <a:schemeClr val="dk1"/>
                </a:solidFill>
                <a:latin typeface="微软雅黑"/>
                <a:ea typeface="微软雅黑"/>
              </a:rPr>
              <a:t>近景远景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1" t="5901" r="51624" b="78713"/>
          <a:stretch>
            <a:fillRect/>
          </a:stretch>
        </p:blipFill>
        <p:spPr bwMode="auto">
          <a:xfrm flipH="1">
            <a:off x="114299" y="700686"/>
            <a:ext cx="1920239" cy="912996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838325" y="1652021"/>
            <a:ext cx="8515349" cy="1015202"/>
            <a:chOff x="1838325" y="1652021"/>
            <a:chExt cx="8515349" cy="1015202"/>
          </a:xfrm>
        </p:grpSpPr>
        <p:sp>
          <p:nvSpPr>
            <p:cNvPr id="9" name="Rectangle: Rounded Corners 35"/>
            <p:cNvSpPr/>
            <p:nvPr>
              <p:custDataLst>
                <p:tags r:id="rId6"/>
              </p:custDataLst>
            </p:nvPr>
          </p:nvSpPr>
          <p:spPr bwMode="auto">
            <a:xfrm>
              <a:off x="1838325" y="1652021"/>
              <a:ext cx="8515349" cy="1015202"/>
            </a:xfrm>
            <a:prstGeom prst="roundRect">
              <a:avLst>
                <a:gd name="adj" fmla="val 2578"/>
              </a:avLst>
            </a:prstGeom>
            <a:gradFill flip="none" rotWithShape="1">
              <a:gsLst>
                <a:gs pos="0">
                  <a:srgbClr val="404040">
                    <a:lumMod val="75000"/>
                    <a:lumOff val="25000"/>
                    <a:alpha val="0"/>
                  </a:srgbClr>
                </a:gs>
                <a:gs pos="63000">
                  <a:srgbClr val="A6BB92">
                    <a:alpha val="52000"/>
                  </a:srgbClr>
                </a:gs>
                <a:gs pos="100000">
                  <a:srgbClr val="A6BB92">
                    <a:alpha val="48000"/>
                  </a:srgb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15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444016" y="1867234"/>
              <a:ext cx="7091680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kumimoji="1" lang="zh-CN" altLang="en-US" sz="3200" b="1">
                  <a:solidFill>
                    <a:schemeClr val="dk1"/>
                  </a:solidFill>
                  <a:latin typeface="微软雅黑"/>
                  <a:ea typeface="微软雅黑"/>
                </a:rPr>
                <a:t>苏州园林中近景远景的层次怎样体现？</a:t>
              </a:r>
            </a:p>
          </p:txBody>
        </p:sp>
      </p:grpSp>
      <p:pic>
        <p:nvPicPr>
          <p:cNvPr id="11" name="Picture 2" descr="http://image.naic.org.cn/uploadfile/2017/1129/151192301919287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8690" y="2918674"/>
            <a:ext cx="4720563" cy="28725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6812162" y="3267017"/>
            <a:ext cx="9956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smtClean="0">
                <a:solidFill>
                  <a:prstClr val="black"/>
                </a:solidFill>
                <a:latin typeface="微软雅黑"/>
                <a:ea typeface="微软雅黑"/>
              </a:rPr>
              <a:t>花墙</a:t>
            </a: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7829307" y="3267017"/>
            <a:ext cx="282273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prstClr val="black"/>
                </a:solidFill>
                <a:latin typeface="微软雅黑"/>
                <a:ea typeface="微软雅黑"/>
                <a:cs typeface="微软雅黑" panose="020b0503020204020204" charset="-122"/>
              </a:rPr>
              <a:t>“隔而未隔” </a:t>
            </a: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6812162" y="4624650"/>
            <a:ext cx="9956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smtClean="0">
                <a:solidFill>
                  <a:prstClr val="black"/>
                </a:solidFill>
                <a:latin typeface="微软雅黑"/>
                <a:ea typeface="微软雅黑"/>
              </a:rPr>
              <a:t>廊子</a:t>
            </a:r>
          </a:p>
        </p:txBody>
      </p:sp>
      <p:sp>
        <p:nvSpPr>
          <p:cNvPr id="16" name="AutoShape 4"/>
          <p:cNvSpPr/>
          <p:nvPr>
            <p:custDataLst>
              <p:tags r:id="rId8"/>
            </p:custDataLst>
          </p:nvPr>
        </p:nvSpPr>
        <p:spPr bwMode="auto">
          <a:xfrm>
            <a:off x="6483392" y="3571039"/>
            <a:ext cx="320234" cy="1368633"/>
          </a:xfrm>
          <a:prstGeom prst="leftBrace">
            <a:avLst>
              <a:gd name="adj1" fmla="val 74848"/>
              <a:gd name="adj2" fmla="val 50000"/>
            </a:avLst>
          </a:prstGeom>
          <a:noFill/>
          <a:ln w="28575">
            <a:solidFill>
              <a:schemeClr val="dk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1" lang="zh-CN" altLang="zh-CN" sz="2000" b="1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7829307" y="4624650"/>
            <a:ext cx="282273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prstClr val="black"/>
                </a:solidFill>
                <a:latin typeface="微软雅黑"/>
                <a:ea typeface="微软雅黑"/>
                <a:cs typeface="微软雅黑" panose="020b0503020204020204" charset="-122"/>
              </a:rPr>
              <a:t>“界而未界” </a:t>
            </a:r>
          </a:p>
        </p:txBody>
      </p:sp>
      <p:sp>
        <p:nvSpPr>
          <p:cNvPr id="27" name="TextBox 24"/>
          <p:cNvSpPr txBox="1"/>
          <p:nvPr/>
        </p:nvSpPr>
        <p:spPr>
          <a:xfrm>
            <a:off x="6691086" y="5558972"/>
            <a:ext cx="381725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smtClean="0">
                <a:solidFill>
                  <a:srgbClr val="FF0000"/>
                </a:solidFill>
                <a:latin typeface="微软雅黑"/>
                <a:ea typeface="微软雅黑"/>
              </a:rPr>
              <a:t>多层次、深景深</a:t>
            </a:r>
          </a:p>
        </p:txBody>
      </p: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精读探究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727" y="1122495"/>
            <a:ext cx="3518073" cy="52804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5" name="组合 4"/>
          <p:cNvGrpSpPr/>
          <p:nvPr/>
        </p:nvGrpSpPr>
        <p:grpSpPr>
          <a:xfrm>
            <a:off x="974186" y="2263140"/>
            <a:ext cx="6055264" cy="3394710"/>
            <a:chOff x="469227" y="4684523"/>
            <a:chExt cx="6055264" cy="3688582"/>
          </a:xfrm>
        </p:grpSpPr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678102" y="5189986"/>
              <a:ext cx="5637514" cy="29082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800" spc="30" smtClean="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    可是</a:t>
              </a:r>
              <a:r>
                <a:rPr lang="zh-CN" altLang="en-US" sz="2800" spc="3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墙壁上有砖砌的各式镂空图案，廊子大多是两边无所依傍的，实际是隔而不隔，界而未界，因而更增加了景致的深度。</a:t>
              </a:r>
            </a:p>
          </p:txBody>
        </p:sp>
        <p:sp>
          <p:nvSpPr>
            <p:cNvPr id="11" name="PA_椭圆 31"/>
            <p:cNvSpPr/>
            <p:nvPr>
              <p:custDataLst>
                <p:tags r:id="rId5"/>
              </p:custDataLst>
            </p:nvPr>
          </p:nvSpPr>
          <p:spPr>
            <a:xfrm>
              <a:off x="469227" y="4684523"/>
              <a:ext cx="6055264" cy="3688582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ln w="38100">
              <a:solidFill>
                <a:schemeClr val="accent3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dk1"/>
                </a:solidFill>
                <a:latin typeface="微软雅黑"/>
                <a:ea typeface="微软雅黑"/>
              </a:endParaRPr>
            </a:p>
          </p:txBody>
        </p:sp>
      </p:grp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精读探究</a:t>
            </a:r>
          </a:p>
        </p:txBody>
      </p:sp>
      <p:sp>
        <p:nvSpPr>
          <p:cNvPr id="5" name="TextBox 11"/>
          <p:cNvSpPr txBox="1"/>
          <p:nvPr>
            <p:custDataLst>
              <p:tags r:id="rId3"/>
            </p:custDataLst>
          </p:nvPr>
        </p:nvSpPr>
        <p:spPr>
          <a:xfrm>
            <a:off x="1569238" y="3148232"/>
            <a:ext cx="11474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dk1"/>
                </a:solidFill>
                <a:latin typeface="微软雅黑"/>
                <a:ea typeface="微软雅黑"/>
              </a:rPr>
              <a:t>细处注意</a:t>
            </a:r>
          </a:p>
        </p:txBody>
      </p:sp>
      <p:sp>
        <p:nvSpPr>
          <p:cNvPr id="6" name="左大括号 5"/>
          <p:cNvSpPr/>
          <p:nvPr>
            <p:custDataLst>
              <p:tags r:id="rId4"/>
            </p:custDataLst>
          </p:nvPr>
        </p:nvSpPr>
        <p:spPr>
          <a:xfrm>
            <a:off x="2716668" y="2578311"/>
            <a:ext cx="390967" cy="2594086"/>
          </a:xfrm>
          <a:prstGeom prst="leftBrace">
            <a:avLst>
              <a:gd name="adj1" fmla="val 61010"/>
              <a:gd name="adj2" fmla="val 50000"/>
            </a:avLst>
          </a:prstGeom>
          <a:ln>
            <a:solidFill>
              <a:schemeClr val="dk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dk1"/>
              </a:solidFill>
              <a:latin typeface="微软雅黑"/>
              <a:ea typeface="微软雅黑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3179046" y="2314152"/>
            <a:ext cx="265227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smtClean="0">
                <a:solidFill>
                  <a:schemeClr val="dk1"/>
                </a:solidFill>
                <a:latin typeface="微软雅黑"/>
                <a:ea typeface="微软雅黑"/>
              </a:rPr>
              <a:t>角落的图画美</a:t>
            </a:r>
          </a:p>
        </p:txBody>
      </p:sp>
      <p:sp>
        <p:nvSpPr>
          <p:cNvPr id="8" name="TextBox 11"/>
          <p:cNvSpPr txBox="1"/>
          <p:nvPr/>
        </p:nvSpPr>
        <p:spPr>
          <a:xfrm>
            <a:off x="3179046" y="3555551"/>
            <a:ext cx="265227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>
                <a:solidFill>
                  <a:schemeClr val="dk1"/>
                </a:solidFill>
                <a:latin typeface="微软雅黑"/>
                <a:ea typeface="微软雅黑"/>
              </a:rPr>
              <a:t>门窗别具匠心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3107635" y="4794072"/>
            <a:ext cx="265227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>
                <a:solidFill>
                  <a:schemeClr val="dk1"/>
                </a:solidFill>
                <a:latin typeface="微软雅黑"/>
                <a:ea typeface="微软雅黑"/>
              </a:rPr>
              <a:t>建筑色彩搭配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864" y="1081419"/>
            <a:ext cx="4048606" cy="5344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作者介绍</a:t>
            </a:r>
          </a:p>
        </p:txBody>
      </p:sp>
      <p:pic>
        <p:nvPicPr>
          <p:cNvPr id="14" name="Picture 6" descr="http://img.mp.itc.cn/upload/20170425/35f89ee262b142c382cf53a97434b575_th.jpe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645231" y="1826538"/>
            <a:ext cx="2936029" cy="2936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流程图: 终止 15"/>
          <p:cNvSpPr/>
          <p:nvPr/>
        </p:nvSpPr>
        <p:spPr bwMode="auto">
          <a:xfrm>
            <a:off x="1011230" y="4838004"/>
            <a:ext cx="1866900" cy="600075"/>
          </a:xfrm>
          <a:prstGeom prst="flowChartTerminator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  <a:ea typeface="微软雅黑"/>
              </a:rPr>
              <a:t>叶圣陶</a:t>
            </a:r>
          </a:p>
        </p:txBody>
      </p:sp>
      <p:grpSp>
        <p:nvGrpSpPr>
          <p:cNvPr id="19" name="组合 9"/>
          <p:cNvGrpSpPr/>
          <p:nvPr/>
        </p:nvGrpSpPr>
        <p:grpSpPr>
          <a:xfrm>
            <a:off x="3521677" y="1173217"/>
            <a:ext cx="2590800" cy="892175"/>
            <a:chOff x="4766738" y="5486400"/>
            <a:chExt cx="2590800" cy="89183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931" b="15082"/>
            <a:stretch>
              <a:fillRect/>
            </a:stretch>
          </p:blipFill>
          <p:spPr>
            <a:xfrm>
              <a:off x="4766738" y="5641001"/>
              <a:ext cx="2590800" cy="737237"/>
            </a:xfrm>
            <a:prstGeom prst="rect">
              <a:avLst/>
            </a:prstGeom>
          </p:spPr>
        </p:pic>
        <p:sp>
          <p:nvSpPr>
            <p:cNvPr id="24" name="矩形 18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5272010" y="5486400"/>
              <a:ext cx="1605280" cy="521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>
                  <a:solidFill>
                    <a:schemeClr val="dk1"/>
                  </a:solidFill>
                  <a:latin typeface="微软雅黑"/>
                  <a:ea typeface="微软雅黑"/>
                </a:rPr>
                <a:t>文化身份</a:t>
              </a:r>
            </a:p>
          </p:txBody>
        </p:sp>
      </p:grpSp>
      <p:grpSp>
        <p:nvGrpSpPr>
          <p:cNvPr id="25" name="组合 1"/>
          <p:cNvGrpSpPr/>
          <p:nvPr/>
        </p:nvGrpSpPr>
        <p:grpSpPr>
          <a:xfrm>
            <a:off x="5034837" y="1728356"/>
            <a:ext cx="6976745" cy="2222500"/>
            <a:chOff x="4808854" y="2073910"/>
            <a:chExt cx="6976745" cy="222250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11" t="5901" r="51624" b="78713"/>
            <a:stretch>
              <a:fillRect/>
            </a:stretch>
          </p:blipFill>
          <p:spPr bwMode="auto">
            <a:xfrm>
              <a:off x="4808854" y="2073910"/>
              <a:ext cx="6976745" cy="2222500"/>
            </a:xfrm>
            <a:prstGeom prst="rect">
              <a:avLst/>
            </a:prstGeom>
          </p:spPr>
        </p:pic>
        <p:sp>
          <p:nvSpPr>
            <p:cNvPr id="27" name="矩形 52"/>
            <p:cNvSpPr>
              <a:spLocks noChangeArrowheads="1"/>
            </p:cNvSpPr>
            <p:nvPr/>
          </p:nvSpPr>
          <p:spPr bwMode="auto">
            <a:xfrm>
              <a:off x="5289695" y="2730264"/>
              <a:ext cx="6330365" cy="1198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40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现代作家、文学出版家和社会活动家，</a:t>
              </a:r>
              <a:r>
                <a:rPr lang="zh-CN" altLang="en-US" sz="2400" smtClean="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著名</a:t>
              </a:r>
              <a:endParaRPr lang="en-US" altLang="zh-CN" sz="24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smtClean="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语文</a:t>
              </a:r>
              <a:r>
                <a:rPr lang="zh-CN" altLang="en-US" sz="240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教育家，有“优秀的语言艺术家”之</a:t>
              </a:r>
              <a:r>
                <a:rPr lang="zh-CN" altLang="en-US" sz="2400" smtClean="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称。</a:t>
              </a:r>
            </a:p>
          </p:txBody>
        </p:sp>
      </p:grpSp>
      <p:grpSp>
        <p:nvGrpSpPr>
          <p:cNvPr id="28" name="组合 15"/>
          <p:cNvGrpSpPr/>
          <p:nvPr/>
        </p:nvGrpSpPr>
        <p:grpSpPr>
          <a:xfrm>
            <a:off x="3581260" y="4161122"/>
            <a:ext cx="2590800" cy="892175"/>
            <a:chOff x="4766738" y="5486400"/>
            <a:chExt cx="2590800" cy="89183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931" b="15082"/>
            <a:stretch>
              <a:fillRect/>
            </a:stretch>
          </p:blipFill>
          <p:spPr>
            <a:xfrm>
              <a:off x="4766738" y="5641001"/>
              <a:ext cx="2590800" cy="737237"/>
            </a:xfrm>
            <a:prstGeom prst="rect">
              <a:avLst/>
            </a:prstGeom>
          </p:spPr>
        </p:pic>
        <p:sp>
          <p:nvSpPr>
            <p:cNvPr id="30" name="矩形 21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5272010" y="5486400"/>
              <a:ext cx="1605280" cy="521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>
                  <a:solidFill>
                    <a:schemeClr val="dk1"/>
                  </a:solidFill>
                  <a:latin typeface="微软雅黑"/>
                  <a:ea typeface="微软雅黑"/>
                </a:rPr>
                <a:t>文学成就</a:t>
              </a:r>
            </a:p>
          </p:txBody>
        </p:sp>
      </p:grpSp>
      <p:grpSp>
        <p:nvGrpSpPr>
          <p:cNvPr id="31" name="组合 5"/>
          <p:cNvGrpSpPr/>
          <p:nvPr/>
        </p:nvGrpSpPr>
        <p:grpSpPr>
          <a:xfrm>
            <a:off x="5442995" y="5115917"/>
            <a:ext cx="3237865" cy="1201753"/>
            <a:chOff x="6983095" y="4370070"/>
            <a:chExt cx="3237865" cy="1201753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11" t="5901" r="51624" b="78713"/>
            <a:stretch>
              <a:fillRect/>
            </a:stretch>
          </p:blipFill>
          <p:spPr bwMode="auto">
            <a:xfrm>
              <a:off x="6983095" y="4370070"/>
              <a:ext cx="3237865" cy="1201753"/>
            </a:xfrm>
            <a:prstGeom prst="rect">
              <a:avLst/>
            </a:prstGeom>
          </p:spPr>
        </p:pic>
        <p:sp>
          <p:nvSpPr>
            <p:cNvPr id="33" name="矩形 32"/>
            <p:cNvSpPr/>
            <p:nvPr>
              <p:custDataLst>
                <p:tags r:id="rId10"/>
              </p:custDataLst>
            </p:nvPr>
          </p:nvSpPr>
          <p:spPr>
            <a:xfrm>
              <a:off x="7234600" y="4830949"/>
              <a:ext cx="2926080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kern="0">
                  <a:solidFill>
                    <a:schemeClr val="dk1"/>
                  </a:solidFill>
                  <a:latin typeface="微软雅黑"/>
                  <a:ea typeface="微软雅黑"/>
                </a:rPr>
                <a:t>长篇小说</a:t>
              </a:r>
              <a:r>
                <a:rPr lang="en-US" altLang="zh-CN" sz="2400" kern="0">
                  <a:solidFill>
                    <a:schemeClr val="dk1"/>
                  </a:solidFill>
                  <a:latin typeface="微软雅黑"/>
                  <a:ea typeface="微软雅黑"/>
                </a:rPr>
                <a:t>《</a:t>
              </a:r>
              <a:r>
                <a:rPr lang="zh-CN" altLang="en-US" sz="2400" kern="0">
                  <a:solidFill>
                    <a:schemeClr val="dk1"/>
                  </a:solidFill>
                  <a:latin typeface="微软雅黑"/>
                  <a:ea typeface="微软雅黑"/>
                </a:rPr>
                <a:t>倪焕之</a:t>
              </a:r>
              <a:r>
                <a:rPr lang="en-US" altLang="zh-CN" sz="2400" kern="0">
                  <a:solidFill>
                    <a:schemeClr val="dk1"/>
                  </a:solidFill>
                  <a:latin typeface="微软雅黑"/>
                  <a:ea typeface="微软雅黑"/>
                </a:rPr>
                <a:t>》</a:t>
              </a:r>
            </a:p>
          </p:txBody>
        </p:sp>
      </p:grpSp>
      <p:grpSp>
        <p:nvGrpSpPr>
          <p:cNvPr id="34" name="组合 2"/>
          <p:cNvGrpSpPr/>
          <p:nvPr/>
        </p:nvGrpSpPr>
        <p:grpSpPr>
          <a:xfrm>
            <a:off x="8649155" y="5182625"/>
            <a:ext cx="3065145" cy="1137646"/>
            <a:chOff x="7054215" y="5426710"/>
            <a:chExt cx="3065145" cy="1137646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8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11" t="5901" r="51624" b="78713"/>
            <a:stretch>
              <a:fillRect/>
            </a:stretch>
          </p:blipFill>
          <p:spPr bwMode="auto">
            <a:xfrm>
              <a:off x="7054215" y="5426710"/>
              <a:ext cx="3065145" cy="1137646"/>
            </a:xfrm>
            <a:prstGeom prst="rect">
              <a:avLst/>
            </a:prstGeom>
          </p:spPr>
        </p:pic>
        <p:sp>
          <p:nvSpPr>
            <p:cNvPr id="36" name="矩形 35"/>
            <p:cNvSpPr/>
            <p:nvPr>
              <p:custDataLst>
                <p:tags r:id="rId11"/>
              </p:custDataLst>
            </p:nvPr>
          </p:nvSpPr>
          <p:spPr>
            <a:xfrm>
              <a:off x="7378328" y="5846077"/>
              <a:ext cx="2621280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kern="0">
                  <a:solidFill>
                    <a:schemeClr val="dk1"/>
                  </a:solidFill>
                  <a:latin typeface="微软雅黑"/>
                  <a:ea typeface="微软雅黑"/>
                </a:rPr>
                <a:t>童话集</a:t>
              </a:r>
              <a:r>
                <a:rPr lang="en-US" altLang="zh-CN" sz="2400" kern="0">
                  <a:solidFill>
                    <a:schemeClr val="dk1"/>
                  </a:solidFill>
                  <a:latin typeface="微软雅黑"/>
                  <a:ea typeface="微软雅黑"/>
                </a:rPr>
                <a:t>《</a:t>
              </a:r>
              <a:r>
                <a:rPr lang="zh-CN" altLang="en-US" sz="2400" kern="0">
                  <a:solidFill>
                    <a:schemeClr val="dk1"/>
                  </a:solidFill>
                  <a:latin typeface="微软雅黑"/>
                  <a:ea typeface="微软雅黑"/>
                </a:rPr>
                <a:t>稻草人</a:t>
              </a:r>
              <a:r>
                <a:rPr lang="en-US" altLang="zh-CN" sz="2400" kern="0">
                  <a:solidFill>
                    <a:schemeClr val="dk1"/>
                  </a:solidFill>
                  <a:latin typeface="微软雅黑"/>
                  <a:ea typeface="微软雅黑"/>
                </a:rPr>
                <a:t>》</a:t>
              </a:r>
            </a:p>
          </p:txBody>
        </p:sp>
      </p:grp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实践活动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8081" y="1115386"/>
            <a:ext cx="8977928" cy="857250"/>
            <a:chOff x="421323" y="1051227"/>
            <a:chExt cx="8977928" cy="857250"/>
          </a:xfrm>
        </p:grpSpPr>
        <p:sp>
          <p:nvSpPr>
            <p:cNvPr id="12" name="Rectangle: Rounded Corners 35"/>
            <p:cNvSpPr/>
            <p:nvPr>
              <p:custDataLst>
                <p:tags r:id="rId3"/>
              </p:custDataLst>
            </p:nvPr>
          </p:nvSpPr>
          <p:spPr bwMode="auto">
            <a:xfrm>
              <a:off x="421323" y="1051227"/>
              <a:ext cx="8977928" cy="857250"/>
            </a:xfrm>
            <a:prstGeom prst="roundRect">
              <a:avLst>
                <a:gd name="adj" fmla="val 2578"/>
              </a:avLst>
            </a:prstGeom>
            <a:gradFill flip="none" rotWithShape="1">
              <a:gsLst>
                <a:gs pos="0">
                  <a:srgbClr val="404040">
                    <a:lumMod val="75000"/>
                    <a:lumOff val="25000"/>
                    <a:alpha val="0"/>
                  </a:srgbClr>
                </a:gs>
                <a:gs pos="63000">
                  <a:srgbClr val="A6BB92">
                    <a:alpha val="52000"/>
                  </a:srgbClr>
                </a:gs>
                <a:gs pos="100000">
                  <a:srgbClr val="A6BB92">
                    <a:alpha val="48000"/>
                  </a:srgb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15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4"/>
              </p:custDataLst>
            </p:nvPr>
          </p:nvSpPr>
          <p:spPr>
            <a:xfrm>
              <a:off x="563178" y="1190962"/>
              <a:ext cx="8717280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chemeClr val="dk1"/>
                  </a:solidFill>
                  <a:latin typeface="微软雅黑"/>
                  <a:ea typeface="微软雅黑"/>
                </a:rPr>
                <a:t>根据课文内容和图片，参考下列样式写一段话。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4893287" y="3114866"/>
            <a:ext cx="46228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2060"/>
                </a:solidFill>
                <a:latin typeface="微软雅黑"/>
                <a:ea typeface="微软雅黑"/>
                <a:cs typeface="微软雅黑" panose="020b0503020204020204" charset="-122"/>
              </a:rPr>
              <a:t>苏州园林之美，美在</a:t>
            </a:r>
            <a:r>
              <a:rPr lang="en-US" altLang="zh-CN" sz="3200" b="1" smtClean="0">
                <a:solidFill>
                  <a:srgbClr val="002060"/>
                </a:solidFill>
                <a:latin typeface="微软雅黑"/>
                <a:ea typeface="微软雅黑"/>
                <a:cs typeface="微软雅黑" panose="020b0503020204020204" charset="-122"/>
              </a:rPr>
              <a:t>……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15" y="2459981"/>
            <a:ext cx="3470365" cy="195208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307450" y="5222667"/>
            <a:ext cx="8053720" cy="1255752"/>
            <a:chOff x="1981820" y="4735795"/>
            <a:chExt cx="8053720" cy="1255752"/>
          </a:xfrm>
        </p:grpSpPr>
        <p:sp>
          <p:nvSpPr>
            <p:cNvPr id="18" name="矩形 17"/>
            <p:cNvSpPr/>
            <p:nvPr/>
          </p:nvSpPr>
          <p:spPr>
            <a:xfrm>
              <a:off x="2085316" y="4856034"/>
              <a:ext cx="7950224" cy="9531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要求：</a:t>
              </a:r>
              <a:r>
                <a:rPr lang="zh-CN" altLang="en-US" sz="280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注意突出苏州园林</a:t>
              </a:r>
              <a:r>
                <a:rPr lang="zh-CN" altLang="en-US" sz="2800" b="1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设计的特点</a:t>
              </a:r>
              <a:r>
                <a:rPr lang="zh-CN" altLang="en-US" sz="280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，让大家感受到它的</a:t>
              </a:r>
              <a:r>
                <a:rPr lang="zh-CN" altLang="en-US" sz="2800" b="1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图画美</a:t>
              </a:r>
              <a:r>
                <a:rPr lang="zh-CN" altLang="en-US" sz="280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；语言表达清晰流畅。（</a:t>
              </a:r>
              <a:r>
                <a:rPr lang="en-US" altLang="zh-CN" sz="280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4</a:t>
              </a:r>
              <a:r>
                <a:rPr lang="zh-CN" altLang="en-US" sz="280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分钟） </a:t>
              </a:r>
            </a:p>
          </p:txBody>
        </p:sp>
        <p:sp>
          <p:nvSpPr>
            <p:cNvPr id="19" name="PA_椭圆 31"/>
            <p:cNvSpPr/>
            <p:nvPr>
              <p:custDataLst>
                <p:tags r:id="rId6"/>
              </p:custDataLst>
            </p:nvPr>
          </p:nvSpPr>
          <p:spPr>
            <a:xfrm>
              <a:off x="1981820" y="4735795"/>
              <a:ext cx="7939420" cy="1255752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ln w="38100">
              <a:solidFill>
                <a:schemeClr val="accent3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dk1"/>
                </a:solidFill>
                <a:latin typeface="微软雅黑"/>
                <a:ea typeface="微软雅黑"/>
              </a:endParaRPr>
            </a:p>
          </p:txBody>
        </p:sp>
      </p:grp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pPr marL="0" lvl="0" indent="-285750" algn="dist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7200">
                <a:solidFill>
                  <a:schemeClr val="accent1"/>
                </a:solidFill>
              </a:rPr>
              <a:t>苏州园林</a:t>
            </a:r>
          </a:p>
          <a:p>
            <a:pPr marL="0" lvl="0" indent="-285750" algn="dist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7200">
                <a:solidFill>
                  <a:schemeClr val="accent1"/>
                </a:solidFill>
                <a:sym typeface="+mn-ea"/>
              </a:rPr>
              <a:t>第2课时</a:t>
            </a:r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pPr marL="0" lvl="0" indent="0" algn="ctr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1400">
                <a:solidFill>
                  <a:schemeClr val="dk1">
                    <a:lumMod val="75000"/>
                    <a:lumOff val="25000"/>
                  </a:schemeClr>
                </a:solidFill>
              </a:rPr>
              <a:t>第五单元·第19课</a:t>
            </a:r>
          </a:p>
        </p:txBody>
      </p:sp>
    </p:spTree>
    <p:custDataLst>
      <p:tags r:id="rId4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体味语言的自然亲切</a:t>
            </a: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1149697" y="1612620"/>
            <a:ext cx="9573895" cy="13877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b="1" smtClean="0">
                <a:solidFill>
                  <a:srgbClr val="0070C0"/>
                </a:solidFill>
                <a:latin typeface="微软雅黑"/>
                <a:ea typeface="微软雅黑"/>
                <a:cs typeface="微软雅黑" panose="020b0503020204020204" charset="-122"/>
              </a:rPr>
              <a:t> </a:t>
            </a:r>
            <a:r>
              <a:rPr lang="zh-CN" altLang="zh-CN" b="1" smtClean="0">
                <a:solidFill>
                  <a:srgbClr val="0070C0"/>
                </a:solidFill>
                <a:latin typeface="微软雅黑"/>
                <a:ea typeface="微软雅黑"/>
                <a:cs typeface="微软雅黑" panose="020b0503020204020204" charset="-122"/>
              </a:rPr>
              <a:t>叶圣陶是一位“优秀的语言艺术家”，读他的这篇说明文</a:t>
            </a: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 panose="020b0503020204020204" charset="-122"/>
              </a:rPr>
              <a:t>，</a:t>
            </a:r>
            <a:r>
              <a:rPr lang="zh-CN" altLang="zh-CN" b="1" smtClean="0">
                <a:solidFill>
                  <a:srgbClr val="0070C0"/>
                </a:solidFill>
                <a:latin typeface="微软雅黑"/>
                <a:ea typeface="微软雅黑"/>
                <a:cs typeface="微软雅黑" panose="020b0503020204020204" charset="-122"/>
              </a:rPr>
              <a:t>有一种亲切自然的感觉，请结合文本加以</a:t>
            </a:r>
            <a:r>
              <a:rPr lang="zh-CN" altLang="en-US" b="1" smtClean="0">
                <a:solidFill>
                  <a:srgbClr val="0070C0"/>
                </a:solidFill>
                <a:latin typeface="微软雅黑"/>
                <a:ea typeface="微软雅黑"/>
                <a:cs typeface="微软雅黑" panose="020b0503020204020204" charset="-122"/>
              </a:rPr>
              <a:t>分析</a:t>
            </a:r>
            <a:r>
              <a:rPr lang="zh-CN" altLang="zh-CN" b="1" smtClean="0">
                <a:solidFill>
                  <a:srgbClr val="0070C0"/>
                </a:solidFill>
                <a:latin typeface="微软雅黑"/>
                <a:ea typeface="微软雅黑"/>
                <a:cs typeface="微软雅黑" panose="020b0503020204020204" charset="-122"/>
              </a:rPr>
              <a:t>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3593" y="3852957"/>
            <a:ext cx="1605280" cy="2849880"/>
          </a:xfrm>
          <a:prstGeom prst="rect">
            <a:avLst/>
          </a:prstGeom>
        </p:spPr>
      </p:pic>
      <p:sp>
        <p:nvSpPr>
          <p:cNvPr id="9" name="内容占位符 2"/>
          <p:cNvSpPr txBox="1"/>
          <p:nvPr/>
        </p:nvSpPr>
        <p:spPr>
          <a:xfrm>
            <a:off x="1149698" y="3284537"/>
            <a:ext cx="9573895" cy="55010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>
              <a:lnSpc>
                <a:spcPct val="150000"/>
              </a:lnSpc>
              <a:spcBef>
                <a:spcPct val="0"/>
              </a:spcBef>
            </a:pP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尽管是一篇说明文，但作者用第一人称讲来，就如同和读者在近距离的娓娓交谈，又好像是一位亲切的导游引你入境，如“倘要我说说……”“我觉得……”“可以说的当然不止以上这些”，给读者亲切自然的感觉。</a:t>
            </a:r>
          </a:p>
          <a:p>
            <a:endParaRPr lang="zh-CN" altLang="zh-CN" smtClean="0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</p:spTree>
    <p:custDataLst>
      <p:tags r:id="rId5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体味语言的精妙</a:t>
            </a:r>
          </a:p>
        </p:txBody>
      </p:sp>
      <p:sp>
        <p:nvSpPr>
          <p:cNvPr id="9" name="内容占位符 2"/>
          <p:cNvSpPr>
            <a:spLocks noGrp="1"/>
          </p:cNvSpPr>
          <p:nvPr/>
        </p:nvSpPr>
        <p:spPr>
          <a:xfrm>
            <a:off x="330835" y="1039418"/>
            <a:ext cx="11022965" cy="54146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>
              <a:lnSpc>
                <a:spcPct val="160000"/>
              </a:lnSpc>
              <a:spcBef>
                <a:spcPct val="0"/>
              </a:spcBef>
            </a:pPr>
            <a:r>
              <a:rPr lang="zh-CN" altLang="zh-CN" b="1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在下面句子的横线处填写合适的词语，并说说这些词语的表达效果。</a:t>
            </a:r>
            <a:endParaRPr lang="en-US" altLang="zh-CN" b="1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</a:endParaRPr>
          </a:p>
          <a:p>
            <a:pPr indent="457200">
              <a:lnSpc>
                <a:spcPct val="160000"/>
              </a:lnSpc>
              <a:spcBef>
                <a:spcPct val="0"/>
              </a:spcBef>
            </a:pP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（</a:t>
            </a:r>
            <a:r>
              <a:rPr lang="en-US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1</a:t>
            </a: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）总之，一切都要为构成完美的图画而存在，</a:t>
            </a:r>
            <a:r>
              <a:rPr lang="en-US" altLang="zh-CN" u="sng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        </a:t>
            </a: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不容许有欠美伤美的败笔。</a:t>
            </a:r>
            <a:endParaRPr lang="en-US" altLang="zh-CN" smtClean="0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</a:endParaRPr>
          </a:p>
          <a:p>
            <a:pPr indent="457200">
              <a:lnSpc>
                <a:spcPct val="160000"/>
              </a:lnSpc>
              <a:spcBef>
                <a:spcPct val="0"/>
              </a:spcBef>
            </a:pP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（</a:t>
            </a:r>
            <a:r>
              <a:rPr lang="en-US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2</a:t>
            </a: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）苏州园林可</a:t>
            </a:r>
            <a:r>
              <a:rPr lang="en-US" altLang="zh-CN" u="sng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        </a:t>
            </a: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不讲究对称，好像故意避免似的。</a:t>
            </a:r>
            <a:endParaRPr lang="en-US" altLang="zh-CN" smtClean="0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</a:endParaRPr>
          </a:p>
          <a:p>
            <a:pPr indent="457200">
              <a:lnSpc>
                <a:spcPct val="160000"/>
              </a:lnSpc>
              <a:spcBef>
                <a:spcPct val="0"/>
              </a:spcBef>
            </a:pP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（</a:t>
            </a:r>
            <a:r>
              <a:rPr lang="en-US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3</a:t>
            </a: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）东边有了一个亭子或者一道回廊，西边</a:t>
            </a:r>
            <a:r>
              <a:rPr lang="en-US" altLang="zh-CN" u="sng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        </a:t>
            </a: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不会来一个同样的亭子或者一道同样的回廊。</a:t>
            </a:r>
            <a:endParaRPr lang="en-US" altLang="zh-CN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</a:endParaRPr>
          </a:p>
          <a:p>
            <a:pPr indent="457200">
              <a:lnSpc>
                <a:spcPct val="160000"/>
              </a:lnSpc>
              <a:spcBef>
                <a:spcPct val="0"/>
              </a:spcBef>
            </a:pP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（</a:t>
            </a:r>
            <a:r>
              <a:rPr lang="en-US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4</a:t>
            </a: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）假如安排两座以上的桥梁，那就一座一个样，</a:t>
            </a:r>
            <a:r>
              <a:rPr lang="en-US" altLang="zh-CN" u="sng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       </a:t>
            </a: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不雷同。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425427">
            <a:off x="10292080" y="5123180"/>
            <a:ext cx="1271905" cy="1721485"/>
          </a:xfrm>
          <a:prstGeom prst="rect">
            <a:avLst/>
          </a:prstGeom>
        </p:spPr>
      </p:pic>
      <p:sp>
        <p:nvSpPr>
          <p:cNvPr id="11" name="TextBox 3"/>
          <p:cNvSpPr txBox="1"/>
          <p:nvPr/>
        </p:nvSpPr>
        <p:spPr>
          <a:xfrm>
            <a:off x="8834853" y="1751733"/>
            <a:ext cx="103113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微软雅黑"/>
                <a:ea typeface="微软雅黑"/>
              </a:rPr>
              <a:t>决</a:t>
            </a:r>
          </a:p>
        </p:txBody>
      </p:sp>
      <p:sp>
        <p:nvSpPr>
          <p:cNvPr id="12" name="TextBox 5"/>
          <p:cNvSpPr txBox="1"/>
          <p:nvPr/>
        </p:nvSpPr>
        <p:spPr>
          <a:xfrm>
            <a:off x="8179252" y="3841288"/>
            <a:ext cx="103113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微软雅黑"/>
                <a:ea typeface="微软雅黑"/>
              </a:rPr>
              <a:t>决</a:t>
            </a:r>
          </a:p>
        </p:txBody>
      </p:sp>
      <p:sp>
        <p:nvSpPr>
          <p:cNvPr id="13" name="TextBox 6"/>
          <p:cNvSpPr txBox="1"/>
          <p:nvPr/>
        </p:nvSpPr>
        <p:spPr>
          <a:xfrm>
            <a:off x="3960543" y="3143890"/>
            <a:ext cx="103113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微软雅黑"/>
                <a:ea typeface="微软雅黑"/>
              </a:rPr>
              <a:t>绝</a:t>
            </a:r>
          </a:p>
        </p:txBody>
      </p:sp>
      <p:sp>
        <p:nvSpPr>
          <p:cNvPr id="14" name="TextBox 7"/>
          <p:cNvSpPr txBox="1"/>
          <p:nvPr/>
        </p:nvSpPr>
        <p:spPr>
          <a:xfrm>
            <a:off x="9175641" y="5147675"/>
            <a:ext cx="103113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微软雅黑"/>
                <a:ea typeface="微软雅黑"/>
              </a:rPr>
              <a:t>决</a:t>
            </a:r>
          </a:p>
        </p:txBody>
      </p:sp>
    </p:spTree>
    <p:custDataLst>
      <p:tags r:id="rId5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微软雅黑"/>
                <a:ea typeface="微软雅黑"/>
              </a:rPr>
              <a:t>体味</a:t>
            </a:r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语言的精妙</a:t>
            </a: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248410" y="1156439"/>
            <a:ext cx="9695180" cy="844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3740" fontAlgn="auto">
              <a:lnSpc>
                <a:spcPct val="150000"/>
              </a:lnSpc>
              <a:spcBef>
                <a:spcPct val="0"/>
              </a:spcBef>
            </a:pP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（1）决    （2）绝    （3）决    （4）决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</a:pPr>
            <a:endParaRPr lang="zh-CN" altLang="zh-CN" smtClean="0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1385570" y="1345565"/>
            <a:ext cx="588010" cy="558800"/>
          </a:xfrm>
          <a:prstGeom prst="ellipse">
            <a:avLst/>
          </a:prstGeom>
          <a:solidFill>
            <a:srgbClr val="13AAC9"/>
          </a:solidFill>
          <a:ln>
            <a:solidFill>
              <a:srgbClr val="13AAC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lt1"/>
                </a:solidFill>
                <a:latin typeface="微软雅黑"/>
                <a:ea typeface="微软雅黑"/>
                <a:sym typeface="+mn-ea"/>
              </a:rPr>
              <a:t>答</a:t>
            </a:r>
          </a:p>
        </p:txBody>
      </p:sp>
      <p:pic>
        <p:nvPicPr>
          <p:cNvPr id="9" name="图片 8" descr="2"/>
          <p:cNvPicPr>
            <a:picLocks noChangeAspect="1"/>
          </p:cNvPicPr>
          <p:nvPr/>
        </p:nvPicPr>
        <p:blipFill>
          <a:blip r:embed="rId5"/>
          <a:srcRect l="4571" t="7504" r="25915" b="48126"/>
          <a:stretch>
            <a:fillRect/>
          </a:stretch>
        </p:blipFill>
        <p:spPr>
          <a:xfrm>
            <a:off x="8548910" y="4652385"/>
            <a:ext cx="3643090" cy="2060645"/>
          </a:xfrm>
          <a:prstGeom prst="rect">
            <a:avLst/>
          </a:prstGeom>
        </p:spPr>
      </p:pic>
      <p:sp>
        <p:nvSpPr>
          <p:cNvPr id="10" name="内容占位符 2"/>
          <p:cNvSpPr txBox="1"/>
          <p:nvPr/>
        </p:nvSpPr>
        <p:spPr>
          <a:xfrm>
            <a:off x="1248410" y="2334894"/>
            <a:ext cx="9695180" cy="3472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28345">
              <a:lnSpc>
                <a:spcPct val="150000"/>
              </a:lnSpc>
              <a:spcBef>
                <a:spcPct val="0"/>
              </a:spcBef>
            </a:pP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“决”“绝”在这些句子里有“坚决”“绝对”的意思，</a:t>
            </a:r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虽然“决不”是主观的态度，“绝不”是客观的现实，但两者都</a:t>
            </a: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体现出建造者对艺术美的追求是毫不含糊</a:t>
            </a:r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、</a:t>
            </a: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绝对赞同、坚决落实的。这样的表述，更能突出苏州园林的独特艺术追求和艺术特色，体现其自出心裁之处。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zh-CN" altLang="zh-CN" smtClean="0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体味过渡语言</a:t>
            </a: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1487688" y="1087506"/>
            <a:ext cx="10608791" cy="774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7655" indent="-287655" fontAlgn="auto">
              <a:lnSpc>
                <a:spcPct val="150000"/>
              </a:lnSpc>
              <a:spcBef>
                <a:spcPts val="800"/>
              </a:spcBef>
            </a:pPr>
            <a:r>
              <a:rPr lang="zh-CN" altLang="en-US" b="1" smtClean="0">
                <a:solidFill>
                  <a:srgbClr val="0070C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这</a:t>
            </a: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篇文章非常注重内容上的过渡衔接，请找出两个例子加以解说。</a:t>
            </a:r>
            <a:r>
              <a:rPr lang="zh-CN" altLang="zh-CN" b="1">
                <a:solidFill>
                  <a:srgbClr val="0070C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    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425427">
            <a:off x="135636" y="5027002"/>
            <a:ext cx="1252308" cy="1694790"/>
          </a:xfrm>
          <a:prstGeom prst="rect">
            <a:avLst/>
          </a:prstGeom>
        </p:spPr>
      </p:pic>
      <p:sp>
        <p:nvSpPr>
          <p:cNvPr id="7" name="内容占位符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25037" y="1947308"/>
            <a:ext cx="11208160" cy="52711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7655" indent="287655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 </a:t>
            </a: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在由假山、池沼转入树木的介绍时，用“苏州园林栽种和修剪树木也着眼在画意”，自然引出对下面内容的解说；</a:t>
            </a:r>
            <a:endParaRPr lang="en-US" altLang="zh-CN" smtClean="0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  <a:sym typeface="+mn-ea"/>
            </a:endParaRPr>
          </a:p>
          <a:p>
            <a:pPr marL="287655" indent="287655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 </a:t>
            </a: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在从四个主要方面转入三个次要方面对园林特点的解说时，用“游览者必然也不会忽略另外一点”，很顺畅地导出下文内容。</a:t>
            </a:r>
            <a:endParaRPr lang="en-US" altLang="zh-CN" smtClean="0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  <a:sym typeface="+mn-ea"/>
            </a:endParaRPr>
          </a:p>
          <a:p>
            <a:pPr marL="287655" indent="287655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 </a:t>
            </a: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这些过渡语简洁明了，亲切自然，起到承上启下的作用，使文章思路更加明晰。</a:t>
            </a:r>
          </a:p>
        </p:txBody>
      </p:sp>
    </p:spTree>
    <p:custDataLst>
      <p:tags r:id="rId6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初读感知</a:t>
            </a:r>
          </a:p>
        </p:txBody>
      </p:sp>
      <p:sp>
        <p:nvSpPr>
          <p:cNvPr id="4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888942" y="3335996"/>
            <a:ext cx="8848913" cy="1597660"/>
          </a:xfrm>
          <a:prstGeom prst="rect">
            <a:avLst/>
          </a:prstGeom>
          <a:noFill/>
        </p:spPr>
        <p:txBody>
          <a:bodyPr vert="horz" wrap="square" lIns="121917" tIns="60958" rIns="121917" bIns="60958" rtlCol="0">
            <a:spAutoFit/>
          </a:bodyPr>
          <a:lstStyle/>
          <a:p>
            <a:pPr indent="72009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kern="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3200" kern="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标注生字字音，勾画出不理解的词。</a:t>
            </a:r>
            <a:endParaRPr lang="en-US" altLang="zh-CN" sz="3200" kern="0" smtClean="0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  <a:sym typeface="+mn-ea"/>
            </a:endParaRPr>
          </a:p>
          <a:p>
            <a:pPr indent="72009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kern="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3200" kern="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想一想，苏州园林</a:t>
            </a:r>
            <a:r>
              <a:rPr lang="zh-CN" altLang="en-US" sz="3200" ker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最大的特点是</a:t>
            </a:r>
            <a:r>
              <a:rPr lang="zh-CN" altLang="en-US" sz="3200" kern="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什么？</a:t>
            </a: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96374" y="1503311"/>
            <a:ext cx="6685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ker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请</a:t>
            </a:r>
            <a:r>
              <a:rPr lang="zh-CN" altLang="en-US" sz="3200" kern="0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同学们自由朗读课文，要求如下：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1" t="5901" r="51624" b="78713"/>
          <a:stretch>
            <a:fillRect/>
          </a:stretch>
        </p:blipFill>
        <p:spPr bwMode="auto">
          <a:xfrm flipH="1">
            <a:off x="176333" y="1259123"/>
            <a:ext cx="7458906" cy="1073150"/>
          </a:xfrm>
          <a:prstGeom prst="rect">
            <a:avLst/>
          </a:prstGeom>
        </p:spPr>
      </p:pic>
      <p:sp>
        <p:nvSpPr>
          <p:cNvPr id="10" name="Rectangle: Rounded Corners 35"/>
          <p:cNvSpPr/>
          <p:nvPr>
            <p:custDataLst>
              <p:tags r:id="rId6"/>
            </p:custDataLst>
          </p:nvPr>
        </p:nvSpPr>
        <p:spPr bwMode="auto">
          <a:xfrm>
            <a:off x="1296987" y="2948763"/>
            <a:ext cx="9598025" cy="2374900"/>
          </a:xfrm>
          <a:prstGeom prst="roundRect">
            <a:avLst>
              <a:gd name="adj" fmla="val 2578"/>
            </a:avLst>
          </a:prstGeom>
          <a:gradFill flip="none" rotWithShape="1">
            <a:gsLst>
              <a:gs pos="0">
                <a:srgbClr val="404040">
                  <a:lumMod val="75000"/>
                  <a:lumOff val="25000"/>
                  <a:alpha val="0"/>
                </a:srgbClr>
              </a:gs>
              <a:gs pos="63000">
                <a:srgbClr val="A6BB92">
                  <a:alpha val="52000"/>
                </a:srgbClr>
              </a:gs>
              <a:gs pos="100000">
                <a:srgbClr val="A6BB92">
                  <a:alpha val="4800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5">
              <a:solidFill>
                <a:prstClr val="white"/>
              </a:solidFill>
              <a:latin typeface="微软雅黑"/>
              <a:ea typeface="微软雅黑"/>
            </a:endParaRPr>
          </a:p>
        </p:txBody>
      </p:sp>
    </p:spTree>
    <p:custDataLst>
      <p:tags r:id="rId8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体味用词的准确</a:t>
            </a: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37724" y="946174"/>
            <a:ext cx="10857589" cy="25463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7655" indent="-257175"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         </a:t>
            </a:r>
            <a:r>
              <a:rPr lang="zh-CN" altLang="zh-CN" b="1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文章开头总说苏州园林的“四个讲究”，使用了“布局”“配合”“映衬”“层次”等表述，这四个词语能否调换？为什么？</a:t>
            </a: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838200" y="3117883"/>
            <a:ext cx="1135380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7655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 “亭台轩榭”</a:t>
            </a:r>
            <a:r>
              <a:rPr lang="zh-CN" altLang="en-US" sz="240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是园林中的主要建筑，分布范围广，风格类型一致，用“布局”最能说明这类设置的全局性和整体性。“池沼”在园林景色中主要起连通、映照、组织作用，平旷的图景或大小不一、相互关联的若干景点，用“配合”一词最为恰当。“花草树木”美在千姿百态的形态组合和万紫千红的光色辉映，因而用“映衬”。“近景远景”不是园中的单一的、某一类，而是同一方面的景色整体画面，所以说“层次”。可见作者遣词很准确，贴切。</a:t>
            </a:r>
          </a:p>
        </p:txBody>
      </p:sp>
    </p:spTree>
    <p:custDataLst>
      <p:tags r:id="rId6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2"/>
          <p:cNvSpPr>
            <a:spLocks noGrp="1"/>
          </p:cNvSpPr>
          <p:nvPr/>
        </p:nvSpPr>
        <p:spPr>
          <a:xfrm>
            <a:off x="782320" y="1057910"/>
            <a:ext cx="9969416" cy="52711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75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7655" indent="-287020" fontAlgn="auto">
              <a:lnSpc>
                <a:spcPct val="150000"/>
              </a:lnSpc>
              <a:spcBef>
                <a:spcPct val="0"/>
              </a:spcBef>
            </a:pPr>
            <a:r>
              <a:rPr lang="zh-CN" altLang="zh-CN" sz="2900" b="1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说明文</a:t>
            </a:r>
            <a:r>
              <a:rPr lang="zh-CN" altLang="zh-CN" sz="2900" b="1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的语言讲究准确严谨，</a:t>
            </a:r>
            <a:r>
              <a:rPr lang="zh-CN" altLang="en-US" sz="2900" b="1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请根据示例对红字加以解说</a:t>
            </a:r>
            <a:r>
              <a:rPr lang="zh-CN" altLang="zh-CN" sz="2900" b="1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en-US" altLang="zh-CN" sz="2900" b="1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 </a:t>
            </a:r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示例</a:t>
            </a: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：（１）</a:t>
            </a:r>
            <a:r>
              <a:rPr lang="zh-CN" altLang="zh-CN" b="1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苏州园林据说有一百多处，我到过的不过十多处。</a:t>
            </a:r>
            <a:endParaRPr lang="zh-CN" altLang="zh-CN" smtClean="0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   </a:t>
            </a: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“据说”是留有余地的说法，很有分寸。</a:t>
            </a:r>
          </a:p>
          <a:p>
            <a:pPr marL="229235" indent="-86360">
              <a:lnSpc>
                <a:spcPct val="150000"/>
              </a:lnSpc>
            </a:pPr>
            <a:r>
              <a:rPr lang="en-US" altLang="zh-CN" b="1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   </a:t>
            </a:r>
            <a:r>
              <a:rPr lang="zh-CN" altLang="zh-CN" b="1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（２）务必使游览者无论站在哪个点上，眼前总是一幅完美的图画。</a:t>
            </a:r>
            <a:endParaRPr lang="en-US" altLang="zh-CN" smtClean="0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</a:endParaRPr>
          </a:p>
          <a:p>
            <a:pPr marL="314960" indent="-314960">
              <a:lnSpc>
                <a:spcPct val="150000"/>
              </a:lnSpc>
            </a:pPr>
            <a:r>
              <a:rPr lang="en-US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“务必”“无论”“总是”表明设计者坚定的追求，起强调突出作用。</a:t>
            </a:r>
            <a:endParaRPr lang="zh-CN" altLang="zh-CN" smtClean="0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zh-CN" smtClean="0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771" y="3265714"/>
            <a:ext cx="1422315" cy="3502751"/>
          </a:xfrm>
          <a:prstGeom prst="rect">
            <a:avLst/>
          </a:prstGeom>
        </p:spPr>
      </p:pic>
      <p:sp>
        <p:nvSpPr>
          <p:cNvPr id="4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微软雅黑"/>
                <a:ea typeface="微软雅黑"/>
              </a:rPr>
              <a:t>体味</a:t>
            </a:r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语言的准确性</a:t>
            </a:r>
          </a:p>
        </p:txBody>
      </p:sp>
    </p:spTree>
    <p:custDataLst>
      <p:tags r:id="rId6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2"/>
          <p:cNvSpPr>
            <a:spLocks noGrp="1"/>
          </p:cNvSpPr>
          <p:nvPr/>
        </p:nvSpPr>
        <p:spPr>
          <a:xfrm>
            <a:off x="350520" y="1118870"/>
            <a:ext cx="11639550" cy="5572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b="1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（３）中国的建筑，从古代的宫殿到近代的一般住房，绝大部分是对称的。</a:t>
            </a:r>
            <a:endParaRPr lang="en-US" altLang="zh-CN" smtClean="0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   “绝大部分”是从范围上作出限制，表明还有极少数特殊情况。</a:t>
            </a:r>
          </a:p>
          <a:p>
            <a:pPr>
              <a:lnSpc>
                <a:spcPct val="150000"/>
              </a:lnSpc>
            </a:pPr>
            <a:r>
              <a:rPr lang="zh-CN" altLang="zh-CN" b="1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（４）苏州园林与北京园林不同，极少使用彩绘</a:t>
            </a: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zh-CN" altLang="zh-CN" smtClean="0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     </a:t>
            </a: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“极少”从数量上加以限制，说明还有极个别使用彩绘的。</a:t>
            </a:r>
          </a:p>
          <a:p>
            <a:pPr>
              <a:lnSpc>
                <a:spcPct val="150000"/>
              </a:lnSpc>
            </a:pPr>
            <a:r>
              <a:rPr lang="zh-CN" altLang="zh-CN" b="1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（５）至于池沼，大多引用活水。</a:t>
            </a:r>
            <a:endParaRPr lang="zh-CN" altLang="zh-CN" smtClean="0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</a:endParaRPr>
          </a:p>
          <a:p>
            <a:pPr marL="0" indent="0">
              <a:lnSpc>
                <a:spcPct val="150000"/>
              </a:lnSpc>
            </a:pPr>
            <a:r>
              <a:rPr lang="en-US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   </a:t>
            </a: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“大多”在范围上限制，概括一般现象，不排除个别池沼没有引用活水的情况。</a:t>
            </a:r>
            <a:endParaRPr lang="zh-CN" altLang="zh-CN" smtClean="0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zh-CN" smtClean="0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0" t="59450"/>
          <a:stretch>
            <a:fillRect/>
          </a:stretch>
        </p:blipFill>
        <p:spPr>
          <a:xfrm>
            <a:off x="8255635" y="5361940"/>
            <a:ext cx="3907155" cy="1397000"/>
          </a:xfrm>
          <a:prstGeom prst="rect">
            <a:avLst/>
          </a:prstGeom>
        </p:spPr>
      </p:pic>
      <p:sp>
        <p:nvSpPr>
          <p:cNvPr id="4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>
                <a:solidFill>
                  <a:schemeClr val="dk1"/>
                </a:solidFill>
                <a:latin typeface="微软雅黑"/>
                <a:ea typeface="微软雅黑"/>
              </a:rPr>
              <a:t>体味语言的准确性</a:t>
            </a:r>
            <a:endParaRPr lang="zh-CN" altLang="en-US" smtClean="0">
              <a:solidFill>
                <a:schemeClr val="dk1"/>
              </a:solidFill>
              <a:latin typeface="微软雅黑"/>
              <a:ea typeface="微软雅黑"/>
            </a:endParaRPr>
          </a:p>
        </p:txBody>
      </p:sp>
    </p:spTree>
    <p:custDataLst>
      <p:tags r:id="rId6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1154430" y="1518920"/>
            <a:ext cx="9503410" cy="4542155"/>
          </a:xfrm>
          <a:prstGeom prst="rect">
            <a:avLst/>
          </a:prstGeom>
          <a:solidFill>
            <a:schemeClr val="lt1">
              <a:lumMod val="95000"/>
            </a:schemeClr>
          </a:solidFill>
          <a:ln w="1905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/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/>
              <a:ea typeface="微软雅黑"/>
            </a:endParaRPr>
          </a:p>
        </p:txBody>
      </p:sp>
      <p:sp>
        <p:nvSpPr>
          <p:cNvPr id="10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语言总结</a:t>
            </a:r>
          </a:p>
        </p:txBody>
      </p:sp>
      <p:sp>
        <p:nvSpPr>
          <p:cNvPr id="14" name="TextBox 3"/>
          <p:cNvSpPr txBox="1"/>
          <p:nvPr>
            <p:custDataLst>
              <p:tags r:id="rId4"/>
            </p:custDataLst>
          </p:nvPr>
        </p:nvSpPr>
        <p:spPr>
          <a:xfrm>
            <a:off x="1208016" y="3268244"/>
            <a:ext cx="2094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smtClean="0">
                <a:solidFill>
                  <a:schemeClr val="dk1"/>
                </a:solidFill>
                <a:latin typeface="微软雅黑"/>
                <a:ea typeface="微软雅黑"/>
              </a:rPr>
              <a:t>说明语言</a:t>
            </a:r>
          </a:p>
        </p:txBody>
      </p:sp>
      <p:sp>
        <p:nvSpPr>
          <p:cNvPr id="18" name="左大括号 17"/>
          <p:cNvSpPr/>
          <p:nvPr>
            <p:custDataLst>
              <p:tags r:id="rId5"/>
            </p:custDataLst>
          </p:nvPr>
        </p:nvSpPr>
        <p:spPr>
          <a:xfrm>
            <a:off x="3176270" y="2226945"/>
            <a:ext cx="604520" cy="2728595"/>
          </a:xfrm>
          <a:prstGeom prst="leftBrace">
            <a:avLst/>
          </a:prstGeom>
          <a:ln>
            <a:solidFill>
              <a:schemeClr val="dk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/>
              <a:ea typeface="微软雅黑"/>
            </a:endParaRPr>
          </a:p>
        </p:txBody>
      </p:sp>
      <p:sp>
        <p:nvSpPr>
          <p:cNvPr id="19" name="TextBox 5"/>
          <p:cNvSpPr txBox="1"/>
          <p:nvPr>
            <p:custDataLst>
              <p:tags r:id="rId6"/>
            </p:custDataLst>
          </p:nvPr>
        </p:nvSpPr>
        <p:spPr>
          <a:xfrm>
            <a:off x="3829665" y="2075978"/>
            <a:ext cx="148958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</a:rPr>
              <a:t>科学性</a:t>
            </a:r>
          </a:p>
        </p:txBody>
      </p:sp>
      <p:sp>
        <p:nvSpPr>
          <p:cNvPr id="20" name="左大括号 19"/>
          <p:cNvSpPr/>
          <p:nvPr>
            <p:custDataLst>
              <p:tags r:id="rId7"/>
            </p:custDataLst>
          </p:nvPr>
        </p:nvSpPr>
        <p:spPr>
          <a:xfrm>
            <a:off x="5235329" y="4051586"/>
            <a:ext cx="280219" cy="1651820"/>
          </a:xfrm>
          <a:prstGeom prst="leftBrace">
            <a:avLst/>
          </a:prstGeom>
          <a:ln>
            <a:solidFill>
              <a:schemeClr val="dk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/>
              <a:ea typeface="微软雅黑"/>
            </a:endParaRPr>
          </a:p>
        </p:txBody>
      </p:sp>
      <p:sp>
        <p:nvSpPr>
          <p:cNvPr id="21" name="TextBox 11"/>
          <p:cNvSpPr txBox="1"/>
          <p:nvPr>
            <p:custDataLst>
              <p:tags r:id="rId8"/>
            </p:custDataLst>
          </p:nvPr>
        </p:nvSpPr>
        <p:spPr>
          <a:xfrm>
            <a:off x="6624955" y="1976120"/>
            <a:ext cx="21316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</a:rPr>
              <a:t>用词准确，用语有据</a:t>
            </a:r>
          </a:p>
        </p:txBody>
      </p:sp>
      <p:sp>
        <p:nvSpPr>
          <p:cNvPr id="22" name="TextBox 12"/>
          <p:cNvSpPr txBox="1"/>
          <p:nvPr>
            <p:custDataLst>
              <p:tags r:id="rId9"/>
            </p:custDataLst>
          </p:nvPr>
        </p:nvSpPr>
        <p:spPr>
          <a:xfrm>
            <a:off x="5624276" y="3861313"/>
            <a:ext cx="231058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</a:rPr>
              <a:t>必要的描写</a:t>
            </a:r>
          </a:p>
        </p:txBody>
      </p:sp>
      <p:sp>
        <p:nvSpPr>
          <p:cNvPr id="23" name="TextBox 15"/>
          <p:cNvSpPr txBox="1"/>
          <p:nvPr>
            <p:custDataLst>
              <p:tags r:id="rId10"/>
            </p:custDataLst>
          </p:nvPr>
        </p:nvSpPr>
        <p:spPr>
          <a:xfrm>
            <a:off x="3819872" y="4585334"/>
            <a:ext cx="149942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dk1"/>
                </a:solidFill>
                <a:latin typeface="微软雅黑"/>
                <a:ea typeface="微软雅黑"/>
              </a:rPr>
              <a:t>文学性</a:t>
            </a:r>
          </a:p>
        </p:txBody>
      </p:sp>
      <p:sp>
        <p:nvSpPr>
          <p:cNvPr id="24" name="TextBox 16"/>
          <p:cNvSpPr txBox="1"/>
          <p:nvPr>
            <p:custDataLst>
              <p:tags r:id="rId11"/>
            </p:custDataLst>
          </p:nvPr>
        </p:nvSpPr>
        <p:spPr>
          <a:xfrm>
            <a:off x="5624194" y="5336828"/>
            <a:ext cx="231058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</a:rPr>
              <a:t>恰当的修辞</a:t>
            </a:r>
          </a:p>
        </p:txBody>
      </p:sp>
      <p:sp>
        <p:nvSpPr>
          <p:cNvPr id="25" name="左大括号 24"/>
          <p:cNvSpPr/>
          <p:nvPr>
            <p:custDataLst>
              <p:tags r:id="rId12"/>
            </p:custDataLst>
          </p:nvPr>
        </p:nvSpPr>
        <p:spPr>
          <a:xfrm flipH="1">
            <a:off x="8552180" y="2341880"/>
            <a:ext cx="570230" cy="3361055"/>
          </a:xfrm>
          <a:prstGeom prst="leftBrace">
            <a:avLst>
              <a:gd name="adj1" fmla="val 8333"/>
              <a:gd name="adj2" fmla="val 48154"/>
            </a:avLst>
          </a:prstGeom>
          <a:ln>
            <a:solidFill>
              <a:schemeClr val="dk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/>
              <a:ea typeface="微软雅黑"/>
            </a:endParaRPr>
          </a:p>
        </p:txBody>
      </p:sp>
      <p:sp>
        <p:nvSpPr>
          <p:cNvPr id="26" name="右箭头 25"/>
          <p:cNvSpPr/>
          <p:nvPr>
            <p:custDataLst>
              <p:tags r:id="rId13"/>
            </p:custDataLst>
          </p:nvPr>
        </p:nvSpPr>
        <p:spPr>
          <a:xfrm>
            <a:off x="5308887" y="2249580"/>
            <a:ext cx="1194619" cy="235974"/>
          </a:xfrm>
          <a:prstGeom prst="rightArrow">
            <a:avLst/>
          </a:prstGeom>
          <a:solidFill>
            <a:schemeClr val="lt1"/>
          </a:solidFill>
          <a:ln>
            <a:solidFill>
              <a:srgbClr val="4EB8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/>
              <a:ea typeface="微软雅黑"/>
            </a:endParaRPr>
          </a:p>
        </p:txBody>
      </p:sp>
      <p:sp>
        <p:nvSpPr>
          <p:cNvPr id="27" name="文本框 26"/>
          <p:cNvSpPr txBox="1"/>
          <p:nvPr>
            <p:custDataLst>
              <p:tags r:id="rId14"/>
            </p:custDataLst>
          </p:nvPr>
        </p:nvSpPr>
        <p:spPr>
          <a:xfrm>
            <a:off x="9161780" y="2800985"/>
            <a:ext cx="1167765" cy="23679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又形象生动</a:t>
            </a:r>
          </a:p>
          <a:p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既准确严谨</a:t>
            </a:r>
          </a:p>
        </p:txBody>
      </p:sp>
    </p:spTree>
    <p:custDataLst>
      <p:tags r:id="rId16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2"/>
          <p:cNvSpPr>
            <a:spLocks noGrp="1"/>
          </p:cNvSpPr>
          <p:nvPr/>
        </p:nvSpPr>
        <p:spPr>
          <a:xfrm>
            <a:off x="1545995" y="1397944"/>
            <a:ext cx="9535795" cy="1495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61925">
              <a:lnSpc>
                <a:spcPct val="150000"/>
              </a:lnSpc>
              <a:spcBef>
                <a:spcPct val="0"/>
              </a:spcBef>
            </a:pPr>
            <a:r>
              <a:rPr lang="en-US" altLang="zh-CN" b="1" smtClean="0">
                <a:solidFill>
                  <a:srgbClr val="0070C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   </a:t>
            </a:r>
            <a:r>
              <a:rPr lang="zh-CN" altLang="zh-CN" b="1" smtClean="0">
                <a:solidFill>
                  <a:srgbClr val="0070C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对称的建筑是图案画，不是美术画，而园林是美术画……（“图案画”和“美术画”有什么区别？）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425427">
            <a:off x="323850" y="4779645"/>
            <a:ext cx="1552575" cy="2101215"/>
          </a:xfrm>
          <a:prstGeom prst="rect">
            <a:avLst/>
          </a:prstGeom>
        </p:spPr>
      </p:pic>
      <p:sp>
        <p:nvSpPr>
          <p:cNvPr id="4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深层探究，体悟美感</a:t>
            </a: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1659697" y="3229571"/>
            <a:ext cx="9535795" cy="2091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910" indent="728980">
              <a:lnSpc>
                <a:spcPct val="150000"/>
              </a:lnSpc>
            </a:pPr>
            <a:r>
              <a:rPr lang="zh-CN" altLang="zh-CN" smtClean="0">
                <a:solidFill>
                  <a:prstClr val="black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图案画更类似数学中的“几何图形”，看上去工工整整，大部分是对称的，比较刻板；而美术画是艺术创作，更注重个性，不讲究对称，有自然之趣和艺术之美。</a:t>
            </a:r>
          </a:p>
        </p:txBody>
      </p:sp>
    </p:spTree>
    <p:custDataLst>
      <p:tags r:id="rId6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2"/>
          <p:cNvSpPr>
            <a:spLocks noGrp="1"/>
          </p:cNvSpPr>
          <p:nvPr/>
        </p:nvSpPr>
        <p:spPr>
          <a:xfrm>
            <a:off x="1355913" y="1374196"/>
            <a:ext cx="10160335" cy="14700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5240">
              <a:lnSpc>
                <a:spcPct val="150000"/>
              </a:lnSpc>
              <a:spcBef>
                <a:spcPct val="0"/>
              </a:spcBef>
            </a:pPr>
            <a:r>
              <a:rPr lang="en-US" altLang="zh-CN" b="1" smtClean="0">
                <a:solidFill>
                  <a:srgbClr val="0070C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    </a:t>
            </a:r>
            <a:r>
              <a:rPr lang="zh-CN" altLang="zh-CN" b="1" smtClean="0">
                <a:solidFill>
                  <a:srgbClr val="0070C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假山</a:t>
            </a:r>
            <a:r>
              <a:rPr lang="zh-CN" altLang="zh-CN" b="1">
                <a:solidFill>
                  <a:srgbClr val="0070C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的堆叠，可以说是一项艺术而不仅仅是技术。（“艺术”和“技术”有什么区别？）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425427">
            <a:off x="323850" y="4779645"/>
            <a:ext cx="1552575" cy="2101215"/>
          </a:xfrm>
          <a:prstGeom prst="rect">
            <a:avLst/>
          </a:prstGeom>
        </p:spPr>
      </p:pic>
      <p:sp>
        <p:nvSpPr>
          <p:cNvPr id="4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深层探究，体悟美感</a:t>
            </a: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1265478" y="3119564"/>
            <a:ext cx="9997887" cy="200691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910" indent="728980">
              <a:lnSpc>
                <a:spcPct val="150000"/>
              </a:lnSpc>
            </a:pPr>
            <a:r>
              <a:rPr lang="zh-CN" altLang="zh-CN" smtClean="0">
                <a:solidFill>
                  <a:prstClr val="black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“艺术”是强调个人独创性的活动，其成果能给人以审美愉悦，并且无法被复制；而“技术”，意味着有固定的程序和手法，其成果是具有实际效用的东西，一般可以大量复制。</a:t>
            </a:r>
          </a:p>
        </p:txBody>
      </p:sp>
    </p:spTree>
    <p:custDataLst>
      <p:tags r:id="rId6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/>
        </p:nvSpPr>
        <p:spPr>
          <a:xfrm>
            <a:off x="546798" y="1431606"/>
            <a:ext cx="6230258" cy="47580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61925">
              <a:lnSpc>
                <a:spcPct val="150000"/>
              </a:lnSpc>
              <a:spcBef>
                <a:spcPct val="0"/>
              </a:spcBef>
            </a:pPr>
            <a:r>
              <a:rPr lang="zh-CN" altLang="en-US" b="1" smtClean="0">
                <a:solidFill>
                  <a:srgbClr val="0070C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   可是</a:t>
            </a:r>
            <a:r>
              <a:rPr lang="zh-CN" altLang="en-US" b="1">
                <a:solidFill>
                  <a:srgbClr val="0070C0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墙壁上有砖砌的各式镂空图案，廊子大多是两边无所依傍的，实际是隔而不隔，界而未界，因而更增加了景致的深度。（“隔而不隔，界而未界”是什么意思？结合课文插图描述一下这是怎样的情形。）</a:t>
            </a:r>
          </a:p>
        </p:txBody>
      </p:sp>
      <p:sp>
        <p:nvSpPr>
          <p:cNvPr id="4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深层探究，体悟美感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5747" y="1291024"/>
            <a:ext cx="3518073" cy="5280409"/>
          </a:xfrm>
          <a:prstGeom prst="rect">
            <a:avLst/>
          </a:prstGeom>
        </p:spPr>
      </p:pic>
    </p:spTree>
    <p:custDataLst>
      <p:tags r:id="rId6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深层探究，体悟美感</a:t>
            </a:r>
          </a:p>
        </p:txBody>
      </p:sp>
      <p:sp>
        <p:nvSpPr>
          <p:cNvPr id="6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14912" y="1488035"/>
            <a:ext cx="7577026" cy="45717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>
              <a:lnSpc>
                <a:spcPct val="150000"/>
              </a:lnSpc>
              <a:spcBef>
                <a:spcPct val="0"/>
              </a:spcBef>
            </a:pPr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 “隔而不隔，界而未界”的意思是，尽管猛一看上去花墙和廊子把景致分开了，但因为墙壁是镂空的，廊子两边无所依傍，所以景致并没有被真正隔开。而只是缓冲了一下视线，使得景物不是一览无余地呈现在游览者面前，而是逐次展开，这样就使游览者在心理上觉得园林中景致众多、极有层次了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2325" y="1714082"/>
            <a:ext cx="4064000" cy="304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002486" y="5054321"/>
            <a:ext cx="235131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拙政园</a:t>
            </a:r>
          </a:p>
        </p:txBody>
      </p:sp>
    </p:spTree>
    <p:custDataLst>
      <p:tags r:id="rId6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+mn-ea"/>
              </a:rPr>
              <a:t>拓展</a:t>
            </a:r>
            <a:r>
              <a:rPr lang="zh-CN" altLang="en-US">
                <a:solidFill>
                  <a:schemeClr val="dk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+mn-ea"/>
              </a:rPr>
              <a:t>延伸</a:t>
            </a:r>
            <a:endParaRPr lang="zh-CN" altLang="en-US" smtClean="0">
              <a:solidFill>
                <a:schemeClr val="dk1">
                  <a:lumMod val="75000"/>
                  <a:lumOff val="25000"/>
                </a:schemeClr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746023" y="736696"/>
            <a:ext cx="10699954" cy="6418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>
              <a:lnSpc>
                <a:spcPct val="150000"/>
              </a:lnSpc>
              <a:spcBef>
                <a:spcPct val="0"/>
              </a:spcBef>
            </a:pP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阅读下面的文字，比较北京园林和苏州园林在建筑追求上的不同点。</a:t>
            </a:r>
          </a:p>
          <a:p>
            <a:pPr algn="ctr">
              <a:lnSpc>
                <a:spcPct val="150000"/>
              </a:lnSpc>
              <a:spcBef>
                <a:spcPts val="800"/>
              </a:spcBef>
            </a:pP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</a:rPr>
              <a:t>北京的园林</a:t>
            </a:r>
          </a:p>
          <a:p>
            <a:pPr>
              <a:lnSpc>
                <a:spcPct val="150000"/>
              </a:lnSpc>
              <a:spcBef>
                <a:spcPts val="800"/>
              </a:spcBef>
            </a:pP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</a:rPr>
              <a:t>　　北京是一座历史悠久的名城，她的名胜古迹在世界上享有盛誉。</a:t>
            </a:r>
          </a:p>
          <a:p>
            <a:pPr>
              <a:lnSpc>
                <a:spcPct val="150000"/>
              </a:lnSpc>
              <a:spcBef>
                <a:spcPts val="800"/>
              </a:spcBef>
            </a:pPr>
            <a:r>
              <a:rPr lang="zh-CN" altLang="zh-CN" smtClean="0">
                <a:solidFill>
                  <a:schemeClr val="dk1"/>
                </a:solidFill>
                <a:latin typeface="微软雅黑"/>
                <a:ea typeface="微软雅黑"/>
              </a:rPr>
              <a:t>　　也许因为北京是金、元、明、清四朝帝都的缘故，建筑师们博采各地园林之长，因地制宜，使北京的园林各具特色，和谐优美。为了显示帝王的威严、高贵，北京的园林注重建筑的雄伟，注重局部的精细，注重色彩的绚丽，似乎只有这样才不失皇家的身份。</a:t>
            </a:r>
          </a:p>
        </p:txBody>
      </p:sp>
    </p:spTree>
    <p:custDataLst>
      <p:tags r:id="rId4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+mn-ea"/>
              </a:rPr>
              <a:t>拓展</a:t>
            </a:r>
            <a:r>
              <a:rPr lang="zh-CN" altLang="en-US">
                <a:solidFill>
                  <a:schemeClr val="dk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+mn-ea"/>
              </a:rPr>
              <a:t>延伸</a:t>
            </a:r>
            <a:endParaRPr lang="zh-CN" altLang="en-US" smtClean="0">
              <a:solidFill>
                <a:schemeClr val="dk1">
                  <a:lumMod val="75000"/>
                  <a:lumOff val="25000"/>
                </a:schemeClr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822606" y="1104180"/>
            <a:ext cx="10546787" cy="5022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800"/>
              </a:spcBef>
            </a:pPr>
            <a:r>
              <a:rPr lang="zh-CN" altLang="zh-CN" smtClean="0">
                <a:solidFill>
                  <a:prstClr val="black"/>
                </a:solidFill>
                <a:latin typeface="微软雅黑"/>
                <a:ea typeface="微软雅黑"/>
                <a:sym typeface="+mn-ea"/>
              </a:rPr>
              <a:t>　　故宫、颐和园等建筑金碧辉煌，布局工整、对称。左边有一条游廊，右边也必有一条游廊，给人一种平衡的感觉，甚至连屋内的摆设也是如此。在各个大殿、各个宫院、大门外面都要摆两座石狮或麒麟，大门大多分左、中、右三扇。内部的梁柱高大，空间宽敞而略显阴暗。这样的园林建筑似乎缺乏自然之趣，但却以其雄伟、庄严的气势使人折服。</a:t>
            </a:r>
          </a:p>
        </p:txBody>
      </p:sp>
    </p:spTree>
    <p:custDataLst>
      <p:tags r:id="rId4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字词学习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949852" y="2020506"/>
            <a:ext cx="11384280" cy="457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鉴</a:t>
            </a:r>
            <a:r>
              <a:rPr lang="zh-CN" altLang="en-US" sz="320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（    ）</a:t>
            </a: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赏</a:t>
            </a:r>
            <a:r>
              <a:rPr lang="en-US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     </a:t>
            </a: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轩</a:t>
            </a:r>
            <a:r>
              <a:rPr lang="zh-CN" altLang="en-US" sz="320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（    ）</a:t>
            </a: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榭</a:t>
            </a:r>
            <a:r>
              <a:rPr lang="zh-CN" altLang="en-US" sz="320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（    ）</a:t>
            </a:r>
            <a:r>
              <a:rPr lang="zh-CN" altLang="en-US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  </a:t>
            </a: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池沼</a:t>
            </a:r>
            <a:r>
              <a:rPr lang="zh-CN" altLang="en-US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（    ）</a:t>
            </a:r>
            <a:r>
              <a:rPr lang="zh-CN" altLang="en-US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 </a:t>
            </a:r>
            <a:r>
              <a:rPr lang="en-US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    </a:t>
            </a:r>
          </a:p>
          <a:p>
            <a:pPr algn="just">
              <a:lnSpc>
                <a:spcPct val="150000"/>
              </a:lnSpc>
            </a:pP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丘壑</a:t>
            </a:r>
            <a:r>
              <a:rPr lang="zh-CN" altLang="en-US" sz="320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（    ）</a:t>
            </a:r>
            <a:r>
              <a:rPr lang="en-US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     </a:t>
            </a: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嶙</a:t>
            </a:r>
            <a:r>
              <a:rPr lang="zh-CN" altLang="en-US" sz="320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（    ）</a:t>
            </a: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峋</a:t>
            </a:r>
            <a:r>
              <a:rPr lang="zh-CN" altLang="en-US" sz="320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（    </a:t>
            </a:r>
            <a:r>
              <a:rPr lang="zh-CN" altLang="en-US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）  </a:t>
            </a: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庸俗</a:t>
            </a:r>
            <a:r>
              <a:rPr lang="zh-CN" altLang="en-US" sz="320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（    ）</a:t>
            </a:r>
            <a:endParaRPr lang="en-US" altLang="zh-CN" sz="3200" smtClean="0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着眼</a:t>
            </a:r>
            <a:r>
              <a:rPr lang="zh-CN" altLang="en-US" sz="320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（    ）</a:t>
            </a: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 　</a:t>
            </a:r>
            <a:r>
              <a:rPr lang="en-US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  </a:t>
            </a:r>
            <a:r>
              <a:rPr lang="zh-CN" altLang="en-US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蔷薇（    ）（    </a:t>
            </a:r>
            <a:r>
              <a:rPr lang="zh-CN" altLang="en-US" sz="320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） </a:t>
            </a:r>
            <a:r>
              <a:rPr lang="en-US" altLang="zh-CN" sz="320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</a:t>
            </a: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镂</a:t>
            </a:r>
            <a:r>
              <a:rPr lang="zh-CN" altLang="en-US" sz="320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（    ）</a:t>
            </a: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空　</a:t>
            </a:r>
            <a:endParaRPr lang="en-US" altLang="zh-CN" sz="3200" smtClean="0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蔓</a:t>
            </a:r>
            <a:r>
              <a:rPr lang="zh-CN" altLang="en-US" sz="320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（    ）</a:t>
            </a: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延</a:t>
            </a:r>
            <a:r>
              <a:rPr lang="en-US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     </a:t>
            </a: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斟</a:t>
            </a:r>
            <a:r>
              <a:rPr lang="zh-CN" altLang="en-US" sz="320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（    ）</a:t>
            </a: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酌</a:t>
            </a:r>
            <a:r>
              <a:rPr lang="zh-CN" altLang="en-US" sz="320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（    </a:t>
            </a:r>
            <a:r>
              <a:rPr lang="zh-CN" altLang="en-US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）  </a:t>
            </a: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琢</a:t>
            </a:r>
            <a:r>
              <a:rPr lang="zh-CN" altLang="en-US" sz="320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（    ）</a:t>
            </a: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磨</a:t>
            </a:r>
            <a:r>
              <a:rPr lang="zh-CN" altLang="en-US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</a:t>
            </a:r>
            <a:endParaRPr lang="en-US" altLang="zh-CN" sz="3200" smtClean="0">
              <a:solidFill>
                <a:schemeClr val="dk1"/>
              </a:solidFill>
              <a:latin typeface="微软雅黑"/>
              <a:ea typeface="微软雅黑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相间</a:t>
            </a:r>
            <a:r>
              <a:rPr lang="zh-CN" altLang="en-US" sz="320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（    ）</a:t>
            </a:r>
            <a:r>
              <a:rPr lang="zh-CN" altLang="en-US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 </a:t>
            </a: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　</a:t>
            </a:r>
            <a:r>
              <a:rPr lang="en-US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  </a:t>
            </a: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单调</a:t>
            </a:r>
            <a:r>
              <a:rPr lang="zh-CN" altLang="en-US" sz="320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（    ）</a:t>
            </a:r>
            <a:r>
              <a:rPr lang="zh-CN" altLang="en-US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 </a:t>
            </a:r>
            <a:r>
              <a:rPr lang="zh-CN" altLang="zh-CN" sz="32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　</a:t>
            </a: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800499" y="2090401"/>
            <a:ext cx="1003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err="1" smtClean="0">
                <a:solidFill>
                  <a:schemeClr val="dk1"/>
                </a:solidFill>
                <a:latin typeface="微软雅黑"/>
                <a:ea typeface="微软雅黑"/>
                <a:cs typeface="GB Pinyinok-B" panose="02010601030101010101" charset="-122"/>
                <a:sym typeface="+mn-ea"/>
              </a:rPr>
              <a:t>ji</a:t>
            </a:r>
            <a:r>
              <a:rPr lang="zh-CN" altLang="zh-CN" sz="3200" b="1" smtClean="0">
                <a:solidFill>
                  <a:schemeClr val="dk1"/>
                </a:solidFill>
                <a:latin typeface="微软雅黑"/>
                <a:ea typeface="微软雅黑"/>
                <a:cs typeface="GB Pinyinok-B" panose="02010601030101010101" charset="-122"/>
                <a:sym typeface="+mn-ea"/>
              </a:rPr>
              <a:t>à</a:t>
            </a:r>
            <a:r>
              <a:rPr lang="en-US" altLang="zh-CN" sz="3200" b="1" smtClean="0">
                <a:solidFill>
                  <a:schemeClr val="dk1"/>
                </a:solidFill>
                <a:latin typeface="微软雅黑"/>
                <a:ea typeface="微软雅黑"/>
                <a:cs typeface="GB Pinyinok-B" panose="02010601030101010101" charset="-122"/>
                <a:sym typeface="+mn-ea"/>
              </a:rPr>
              <a:t>n</a:t>
            </a: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5140472" y="2090401"/>
            <a:ext cx="1129029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solidFill>
                  <a:schemeClr val="dk1"/>
                </a:solidFill>
                <a:latin typeface="微软雅黑"/>
                <a:ea typeface="微软雅黑"/>
                <a:cs typeface="GB Pinyinok-B" panose="02010601030101010101" charset="-122"/>
                <a:sym typeface="+mn-ea"/>
              </a:rPr>
              <a:t>xuān</a:t>
            </a:r>
          </a:p>
        </p:txBody>
      </p:sp>
      <p:sp>
        <p:nvSpPr>
          <p:cNvPr id="29" name="文本框 28"/>
          <p:cNvSpPr txBox="1"/>
          <p:nvPr>
            <p:custDataLst>
              <p:tags r:id="rId5"/>
            </p:custDataLst>
          </p:nvPr>
        </p:nvSpPr>
        <p:spPr>
          <a:xfrm>
            <a:off x="7305576" y="2090401"/>
            <a:ext cx="1003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xi</a:t>
            </a:r>
            <a:r>
              <a:rPr lang="zh-CN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è</a:t>
            </a:r>
            <a:endParaRPr lang="zh-CN" altLang="zh-CN" sz="3200" b="1" smtClean="0">
              <a:solidFill>
                <a:schemeClr val="dk1"/>
              </a:solidFill>
              <a:latin typeface="微软雅黑"/>
              <a:ea typeface="微软雅黑"/>
              <a:cs typeface="GB Pinyinok-B" panose="0201060103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6"/>
            </p:custDataLst>
          </p:nvPr>
        </p:nvSpPr>
        <p:spPr>
          <a:xfrm>
            <a:off x="10054724" y="2090401"/>
            <a:ext cx="10033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err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zh</a:t>
            </a:r>
            <a:r>
              <a:rPr lang="zh-CN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ǎ</a:t>
            </a:r>
            <a:r>
              <a:rPr lang="en-US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o</a:t>
            </a:r>
            <a:endParaRPr lang="en-US" altLang="zh-CN" sz="3200" b="1" smtClean="0">
              <a:solidFill>
                <a:schemeClr val="dk1"/>
              </a:solidFill>
              <a:latin typeface="微软雅黑"/>
              <a:ea typeface="微软雅黑"/>
              <a:cs typeface="GB Pinyinok-B" panose="0201060103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7"/>
            </p:custDataLst>
          </p:nvPr>
        </p:nvSpPr>
        <p:spPr>
          <a:xfrm>
            <a:off x="2298974" y="2948183"/>
            <a:ext cx="1003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h</a:t>
            </a:r>
            <a:r>
              <a:rPr lang="zh-CN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è</a:t>
            </a:r>
            <a:endParaRPr lang="zh-CN" altLang="zh-CN" sz="3200" b="1" smtClean="0">
              <a:solidFill>
                <a:schemeClr val="dk1"/>
              </a:solidFill>
              <a:latin typeface="微软雅黑"/>
              <a:ea typeface="微软雅黑"/>
              <a:cs typeface="GB Pinyinok-B" panose="0201060103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>
            <p:custDataLst>
              <p:tags r:id="rId8"/>
            </p:custDataLst>
          </p:nvPr>
        </p:nvSpPr>
        <p:spPr>
          <a:xfrm>
            <a:off x="5396770" y="2948183"/>
            <a:ext cx="1003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l</a:t>
            </a:r>
            <a:r>
              <a:rPr lang="zh-CN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í</a:t>
            </a:r>
            <a:r>
              <a:rPr lang="en-US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n</a:t>
            </a:r>
            <a:endParaRPr lang="en-US" altLang="zh-CN" sz="3200" b="1" smtClean="0">
              <a:solidFill>
                <a:schemeClr val="dk1"/>
              </a:solidFill>
              <a:latin typeface="微软雅黑"/>
              <a:ea typeface="微软雅黑"/>
              <a:cs typeface="GB Pinyinok-B" panose="0201060103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>
            <p:custDataLst>
              <p:tags r:id="rId9"/>
            </p:custDataLst>
          </p:nvPr>
        </p:nvSpPr>
        <p:spPr>
          <a:xfrm>
            <a:off x="7316551" y="2928933"/>
            <a:ext cx="1003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x</a:t>
            </a:r>
            <a:r>
              <a:rPr lang="zh-CN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ú</a:t>
            </a:r>
            <a:r>
              <a:rPr lang="en-US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n</a:t>
            </a:r>
            <a:endParaRPr lang="en-US" altLang="zh-CN" sz="3200" b="1" smtClean="0">
              <a:solidFill>
                <a:schemeClr val="dk1"/>
              </a:solidFill>
              <a:latin typeface="微软雅黑"/>
              <a:ea typeface="微软雅黑"/>
              <a:cs typeface="GB Pinyinok-B" panose="0201060103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>
            <p:custDataLst>
              <p:tags r:id="rId10"/>
            </p:custDataLst>
          </p:nvPr>
        </p:nvSpPr>
        <p:spPr>
          <a:xfrm>
            <a:off x="10054724" y="2948183"/>
            <a:ext cx="10033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y</a:t>
            </a:r>
            <a:r>
              <a:rPr lang="zh-CN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ō</a:t>
            </a:r>
            <a:r>
              <a:rPr lang="en-US" altLang="zh-CN" sz="3200" b="1" err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ng     </a:t>
            </a:r>
            <a:endParaRPr lang="en-US" altLang="zh-CN" sz="3200" b="1" smtClean="0">
              <a:solidFill>
                <a:schemeClr val="dk1"/>
              </a:solidFill>
              <a:latin typeface="微软雅黑"/>
              <a:ea typeface="微软雅黑"/>
              <a:cs typeface="GB Pinyinok-B" panose="02010601030101010101" charset="-122"/>
              <a:sym typeface="+mn-ea"/>
            </a:endParaRPr>
          </a:p>
        </p:txBody>
      </p:sp>
      <p:sp>
        <p:nvSpPr>
          <p:cNvPr id="35" name="文本框 34"/>
          <p:cNvSpPr txBox="1"/>
          <p:nvPr>
            <p:custDataLst>
              <p:tags r:id="rId11"/>
            </p:custDataLst>
          </p:nvPr>
        </p:nvSpPr>
        <p:spPr>
          <a:xfrm>
            <a:off x="2143432" y="3802936"/>
            <a:ext cx="10033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err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zhu</a:t>
            </a:r>
            <a:r>
              <a:rPr lang="zh-CN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ó</a:t>
            </a:r>
            <a:endParaRPr lang="zh-CN" altLang="zh-CN" sz="3200" b="1" smtClean="0">
              <a:solidFill>
                <a:schemeClr val="dk1"/>
              </a:solidFill>
              <a:latin typeface="微软雅黑"/>
              <a:ea typeface="微软雅黑"/>
              <a:cs typeface="GB Pinyinok-B" panose="02010601030101010101" charset="-122"/>
              <a:sym typeface="+mn-ea"/>
            </a:endParaRPr>
          </a:p>
        </p:txBody>
      </p:sp>
      <p:sp>
        <p:nvSpPr>
          <p:cNvPr id="36" name="文本框 35"/>
          <p:cNvSpPr txBox="1"/>
          <p:nvPr>
            <p:custDataLst>
              <p:tags r:id="rId12"/>
            </p:custDataLst>
          </p:nvPr>
        </p:nvSpPr>
        <p:spPr>
          <a:xfrm>
            <a:off x="5508112" y="3846798"/>
            <a:ext cx="11965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err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qi</a:t>
            </a:r>
            <a:r>
              <a:rPr lang="zh-CN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á</a:t>
            </a:r>
            <a:r>
              <a:rPr lang="en-US" altLang="zh-CN" sz="3200" b="1" err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ng</a:t>
            </a:r>
            <a:endParaRPr lang="en-US" altLang="zh-CN" sz="3200" b="1" err="1" smtClean="0">
              <a:solidFill>
                <a:schemeClr val="dk1"/>
              </a:solidFill>
              <a:latin typeface="微软雅黑"/>
              <a:ea typeface="微软雅黑"/>
              <a:cs typeface="GB Pinyinok-B" panose="02010601030101010101" charset="-122"/>
              <a:sym typeface="+mn-ea"/>
            </a:endParaRPr>
          </a:p>
        </p:txBody>
      </p:sp>
      <p:sp>
        <p:nvSpPr>
          <p:cNvPr id="37" name="文本框 36"/>
          <p:cNvSpPr txBox="1"/>
          <p:nvPr>
            <p:custDataLst>
              <p:tags r:id="rId13"/>
            </p:custDataLst>
          </p:nvPr>
        </p:nvSpPr>
        <p:spPr>
          <a:xfrm>
            <a:off x="7257591" y="3832225"/>
            <a:ext cx="1003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w</a:t>
            </a:r>
            <a:r>
              <a:rPr lang="zh-CN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ē</a:t>
            </a:r>
            <a:r>
              <a:rPr lang="en-US" altLang="zh-CN" sz="3200" b="1" err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i</a:t>
            </a:r>
            <a:endParaRPr lang="en-US" altLang="zh-CN" sz="3200" b="1" err="1" smtClean="0">
              <a:solidFill>
                <a:schemeClr val="dk1"/>
              </a:solidFill>
              <a:latin typeface="微软雅黑"/>
              <a:ea typeface="微软雅黑"/>
              <a:cs typeface="GB Pinyinok-B" panose="02010601030101010101" charset="-122"/>
              <a:sym typeface="+mn-ea"/>
            </a:endParaRPr>
          </a:p>
        </p:txBody>
      </p:sp>
      <p:sp>
        <p:nvSpPr>
          <p:cNvPr id="38" name="文本框 37"/>
          <p:cNvSpPr txBox="1"/>
          <p:nvPr>
            <p:custDataLst>
              <p:tags r:id="rId14"/>
            </p:custDataLst>
          </p:nvPr>
        </p:nvSpPr>
        <p:spPr>
          <a:xfrm>
            <a:off x="9868027" y="3802936"/>
            <a:ext cx="1003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l</a:t>
            </a:r>
            <a:r>
              <a:rPr lang="zh-CN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ò</a:t>
            </a:r>
            <a:r>
              <a:rPr lang="en-US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u</a:t>
            </a:r>
            <a:endParaRPr lang="en-US" altLang="zh-CN" sz="3200" b="1" smtClean="0">
              <a:solidFill>
                <a:schemeClr val="dk1"/>
              </a:solidFill>
              <a:latin typeface="微软雅黑"/>
              <a:ea typeface="微软雅黑"/>
              <a:cs typeface="GB Pinyinok-B" panose="02010601030101010101" charset="-122"/>
              <a:sym typeface="+mn-ea"/>
            </a:endParaRPr>
          </a:p>
        </p:txBody>
      </p:sp>
      <p:sp>
        <p:nvSpPr>
          <p:cNvPr id="39" name="文本框 38"/>
          <p:cNvSpPr txBox="1"/>
          <p:nvPr>
            <p:custDataLst>
              <p:tags r:id="rId15"/>
            </p:custDataLst>
          </p:nvPr>
        </p:nvSpPr>
        <p:spPr>
          <a:xfrm>
            <a:off x="1794954" y="4670757"/>
            <a:ext cx="10033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m</a:t>
            </a:r>
            <a:r>
              <a:rPr lang="zh-CN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à</a:t>
            </a:r>
            <a:r>
              <a:rPr lang="en-US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n</a:t>
            </a:r>
            <a:endParaRPr lang="en-US" altLang="zh-CN" sz="3200" b="1" smtClean="0">
              <a:solidFill>
                <a:schemeClr val="dk1"/>
              </a:solidFill>
              <a:latin typeface="微软雅黑"/>
              <a:ea typeface="微软雅黑"/>
              <a:cs typeface="GB Pinyinok-B" panose="02010601030101010101" charset="-122"/>
              <a:sym typeface="+mn-ea"/>
            </a:endParaRPr>
          </a:p>
        </p:txBody>
      </p:sp>
      <p:sp>
        <p:nvSpPr>
          <p:cNvPr id="40" name="文本框 39"/>
          <p:cNvSpPr txBox="1"/>
          <p:nvPr>
            <p:custDataLst>
              <p:tags r:id="rId16"/>
            </p:custDataLst>
          </p:nvPr>
        </p:nvSpPr>
        <p:spPr>
          <a:xfrm>
            <a:off x="5169346" y="4670757"/>
            <a:ext cx="10033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err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zh</a:t>
            </a:r>
            <a:r>
              <a:rPr lang="zh-CN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ē</a:t>
            </a:r>
            <a:r>
              <a:rPr lang="en-US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n</a:t>
            </a:r>
            <a:endParaRPr lang="en-US" altLang="zh-CN" sz="3200" b="1" smtClean="0">
              <a:solidFill>
                <a:schemeClr val="dk1"/>
              </a:solidFill>
              <a:latin typeface="微软雅黑"/>
              <a:ea typeface="微软雅黑"/>
              <a:cs typeface="GB Pinyinok-B" panose="02010601030101010101" charset="-122"/>
              <a:sym typeface="+mn-ea"/>
            </a:endParaRPr>
          </a:p>
        </p:txBody>
      </p:sp>
      <p:sp>
        <p:nvSpPr>
          <p:cNvPr id="41" name="文本框 40"/>
          <p:cNvSpPr txBox="1"/>
          <p:nvPr>
            <p:custDataLst>
              <p:tags r:id="rId17"/>
            </p:custDataLst>
          </p:nvPr>
        </p:nvSpPr>
        <p:spPr>
          <a:xfrm>
            <a:off x="7192946" y="4670757"/>
            <a:ext cx="10033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err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zhu</a:t>
            </a:r>
            <a:r>
              <a:rPr lang="zh-CN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ó</a:t>
            </a:r>
            <a:endParaRPr lang="zh-CN" altLang="zh-CN" sz="3200" b="1" smtClean="0">
              <a:solidFill>
                <a:schemeClr val="dk1"/>
              </a:solidFill>
              <a:latin typeface="微软雅黑"/>
              <a:ea typeface="微软雅黑"/>
              <a:cs typeface="GB Pinyinok-B" panose="02010601030101010101" charset="-122"/>
              <a:sym typeface="+mn-ea"/>
            </a:endParaRPr>
          </a:p>
        </p:txBody>
      </p:sp>
      <p:sp>
        <p:nvSpPr>
          <p:cNvPr id="42" name="文本框 41"/>
          <p:cNvSpPr txBox="1"/>
          <p:nvPr>
            <p:custDataLst>
              <p:tags r:id="rId18"/>
            </p:custDataLst>
          </p:nvPr>
        </p:nvSpPr>
        <p:spPr>
          <a:xfrm>
            <a:off x="9715412" y="4670757"/>
            <a:ext cx="10033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err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zhu</a:t>
            </a:r>
            <a:r>
              <a:rPr lang="zh-CN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ó</a:t>
            </a:r>
            <a:endParaRPr lang="zh-CN" altLang="zh-CN" sz="3200" b="1" smtClean="0">
              <a:solidFill>
                <a:schemeClr val="dk1"/>
              </a:solidFill>
              <a:latin typeface="微软雅黑"/>
              <a:ea typeface="微软雅黑"/>
              <a:cs typeface="GB Pinyinok-B" panose="02010601030101010101" charset="-122"/>
              <a:sym typeface="+mn-ea"/>
            </a:endParaRPr>
          </a:p>
        </p:txBody>
      </p:sp>
      <p:sp>
        <p:nvSpPr>
          <p:cNvPr id="43" name="文本框 42"/>
          <p:cNvSpPr txBox="1"/>
          <p:nvPr>
            <p:custDataLst>
              <p:tags r:id="rId19"/>
            </p:custDataLst>
          </p:nvPr>
        </p:nvSpPr>
        <p:spPr>
          <a:xfrm>
            <a:off x="2233221" y="5503538"/>
            <a:ext cx="1003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err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ji</a:t>
            </a:r>
            <a:r>
              <a:rPr lang="zh-CN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à</a:t>
            </a:r>
            <a:r>
              <a:rPr lang="en-US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n</a:t>
            </a:r>
            <a:endParaRPr lang="en-US" altLang="zh-CN" sz="3200" b="1" smtClean="0">
              <a:solidFill>
                <a:schemeClr val="dk1"/>
              </a:solidFill>
              <a:latin typeface="微软雅黑"/>
              <a:ea typeface="微软雅黑"/>
              <a:cs typeface="GB Pinyinok-B" panose="02010601030101010101" charset="-122"/>
              <a:sym typeface="+mn-ea"/>
            </a:endParaRPr>
          </a:p>
        </p:txBody>
      </p:sp>
      <p:sp>
        <p:nvSpPr>
          <p:cNvPr id="44" name="文本框 43"/>
          <p:cNvSpPr txBox="1"/>
          <p:nvPr>
            <p:custDataLst>
              <p:tags r:id="rId20"/>
            </p:custDataLst>
          </p:nvPr>
        </p:nvSpPr>
        <p:spPr>
          <a:xfrm>
            <a:off x="5638692" y="5503538"/>
            <a:ext cx="10033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err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di</a:t>
            </a:r>
            <a:r>
              <a:rPr lang="zh-CN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à</a:t>
            </a:r>
            <a:r>
              <a:rPr lang="en-US" altLang="zh-CN" sz="3200" b="1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o</a:t>
            </a:r>
            <a:endParaRPr lang="en-US" altLang="zh-CN" sz="3200" b="1" smtClean="0">
              <a:solidFill>
                <a:schemeClr val="dk1"/>
              </a:solidFill>
              <a:latin typeface="微软雅黑"/>
              <a:ea typeface="微软雅黑"/>
              <a:cs typeface="GB Pinyinok-B" panose="02010601030101010101" charset="-122"/>
              <a:sym typeface="+mn-ea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1" t="5901" r="51624" b="78713"/>
          <a:stretch>
            <a:fillRect/>
          </a:stretch>
        </p:blipFill>
        <p:spPr bwMode="auto">
          <a:xfrm flipH="1">
            <a:off x="229672" y="811424"/>
            <a:ext cx="2399043" cy="912996"/>
          </a:xfrm>
          <a:prstGeom prst="rect">
            <a:avLst/>
          </a:prstGeom>
        </p:spPr>
      </p:pic>
      <p:sp>
        <p:nvSpPr>
          <p:cNvPr id="46" name="矩形 45"/>
          <p:cNvSpPr/>
          <p:nvPr>
            <p:custDataLst>
              <p:tags r:id="rId22"/>
            </p:custDataLst>
          </p:nvPr>
        </p:nvSpPr>
        <p:spPr>
          <a:xfrm>
            <a:off x="516122" y="1049609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kern="0" smtClean="0">
                <a:solidFill>
                  <a:schemeClr val="dk1"/>
                </a:solidFill>
                <a:latin typeface="微软雅黑"/>
                <a:ea typeface="微软雅黑"/>
                <a:sym typeface="+mn-ea"/>
              </a:rPr>
              <a:t>生字正音</a:t>
            </a:r>
          </a:p>
        </p:txBody>
      </p:sp>
      <p:sp>
        <p:nvSpPr>
          <p:cNvPr id="47" name="Rectangle: Rounded Corners 72"/>
          <p:cNvSpPr/>
          <p:nvPr>
            <p:custDataLst>
              <p:tags r:id="rId23"/>
            </p:custDataLst>
          </p:nvPr>
        </p:nvSpPr>
        <p:spPr>
          <a:xfrm>
            <a:off x="473932" y="1954669"/>
            <a:ext cx="11356118" cy="4274681"/>
          </a:xfrm>
          <a:prstGeom prst="roundRect">
            <a:avLst/>
          </a:prstGeom>
          <a:solidFill>
            <a:schemeClr val="accent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</p:spTree>
    <p:custDataLst>
      <p:tags r:id="rId25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2"/>
      <p:bldP spid="9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+mn-ea"/>
              </a:rPr>
              <a:t>拓展</a:t>
            </a:r>
            <a:r>
              <a:rPr lang="zh-CN" altLang="en-US">
                <a:solidFill>
                  <a:schemeClr val="dk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+mn-ea"/>
              </a:rPr>
              <a:t>延伸</a:t>
            </a:r>
            <a:endParaRPr lang="zh-CN" altLang="en-US" smtClean="0">
              <a:solidFill>
                <a:schemeClr val="dk1">
                  <a:lumMod val="75000"/>
                  <a:lumOff val="25000"/>
                </a:schemeClr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105410" y="969645"/>
            <a:ext cx="11711305" cy="56280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800"/>
              </a:spcBef>
            </a:pPr>
            <a:r>
              <a:rPr lang="zh-CN" altLang="zh-CN" smtClean="0">
                <a:solidFill>
                  <a:prstClr val="black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　　</a:t>
            </a:r>
            <a:r>
              <a:rPr lang="en-US" altLang="zh-CN" smtClean="0">
                <a:solidFill>
                  <a:prstClr val="black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 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11215" y="1226880"/>
            <a:ext cx="9499719" cy="53707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zh-CN"/>
            </a:defPPr>
            <a:lvl1pPr indent="0" fontAlgn="auto">
              <a:lnSpc>
                <a:spcPct val="150000"/>
              </a:lnSpc>
              <a:spcBef>
                <a:spcPts val="800"/>
              </a:spcBef>
              <a:buFont typeface="Arial" panose="020b0604020202020204" pitchFamily="34" charset="0"/>
              <a:buNone/>
              <a:defRPr sz="2800" baseline="0"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indent="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indent="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zh-CN">
                <a:solidFill>
                  <a:prstClr val="black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　　</a:t>
            </a:r>
            <a:r>
              <a:rPr lang="en-US" altLang="zh-CN" smtClean="0">
                <a:solidFill>
                  <a:prstClr val="black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北京的园林建筑在细微之处见匠心</a:t>
            </a:r>
            <a:r>
              <a:rPr lang="en-US" altLang="zh-CN">
                <a:solidFill>
                  <a:prstClr val="black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。一段曲廊、一丛阶边小草、一组精妙的雕刻，对烘托气氛无不起着微妙的作用。例如，颐和园中的长廊，有一华里长，分成十几段。每段房梁上都有油漆彩绘，或山、或水、或人、或物、 </a:t>
            </a:r>
            <a:r>
              <a:rPr lang="en-US" altLang="zh-CN" err="1" smtClean="0">
                <a:solidFill>
                  <a:prstClr val="black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或历史故事</a:t>
            </a:r>
            <a:r>
              <a:rPr lang="en-US" altLang="zh-CN" err="1">
                <a:solidFill>
                  <a:prstClr val="black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、或神</a:t>
            </a:r>
            <a:r>
              <a:rPr lang="zh-CN" altLang="en-US">
                <a:solidFill>
                  <a:prstClr val="black"/>
                </a:solidFill>
                <a:latin typeface="微软雅黑"/>
                <a:ea typeface="微软雅黑"/>
                <a:cs typeface="微软雅黑" panose="020b0503020204020204" charset="-122"/>
              </a:rPr>
              <a:t>话传说，竟无一相同。一幅“嫦娥奔月”，人物形象栩栩如生，绘画者也许吸取了敦煌壁画飞天图案的艺术精华，很有些“吴带当风”的味道，耐人玩味</a:t>
            </a:r>
            <a:r>
              <a:rPr lang="zh-CN" altLang="en-US" smtClean="0">
                <a:solidFill>
                  <a:prstClr val="black"/>
                </a:solidFill>
                <a:latin typeface="微软雅黑"/>
                <a:ea typeface="微软雅黑"/>
                <a:cs typeface="微软雅黑" panose="020b0503020204020204" charset="-122"/>
              </a:rPr>
              <a:t>。</a:t>
            </a:r>
          </a:p>
        </p:txBody>
      </p:sp>
    </p:spTree>
    <p:custDataLst>
      <p:tags r:id="rId4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+mn-ea"/>
              </a:rPr>
              <a:t>拓展</a:t>
            </a:r>
            <a:r>
              <a:rPr lang="zh-CN" altLang="en-US">
                <a:solidFill>
                  <a:schemeClr val="dk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+mn-ea"/>
              </a:rPr>
              <a:t>延伸</a:t>
            </a:r>
            <a:endParaRPr lang="zh-CN" altLang="en-US" smtClean="0">
              <a:solidFill>
                <a:schemeClr val="dk1">
                  <a:lumMod val="75000"/>
                  <a:lumOff val="25000"/>
                </a:schemeClr>
              </a:solidFill>
              <a:latin typeface="微软雅黑"/>
              <a:ea typeface="微软雅黑"/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81145" y="822960"/>
            <a:ext cx="11629709" cy="4684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  <a:spcBef>
                <a:spcPts val="800"/>
              </a:spcBef>
              <a:buFont typeface="Arial" panose="020b0604020202020204" pitchFamily="34" charset="0"/>
              <a:buNone/>
            </a:pPr>
            <a:r>
              <a:rPr lang="zh-CN" altLang="zh-CN" sz="2000">
                <a:solidFill>
                  <a:prstClr val="black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rPr>
              <a:t>　　</a:t>
            </a:r>
            <a:r>
              <a:rPr lang="zh-CN" altLang="en-US" sz="2800" smtClean="0">
                <a:solidFill>
                  <a:prstClr val="black"/>
                </a:solidFill>
                <a:latin typeface="微软雅黑"/>
                <a:ea typeface="微软雅黑"/>
                <a:cs typeface="微软雅黑" panose="020b0503020204020204" charset="-122"/>
              </a:rPr>
              <a:t>北京</a:t>
            </a:r>
            <a:r>
              <a:rPr lang="zh-CN" altLang="en-US" sz="2800">
                <a:solidFill>
                  <a:prstClr val="black"/>
                </a:solidFill>
                <a:latin typeface="微软雅黑"/>
                <a:ea typeface="微软雅黑"/>
                <a:cs typeface="微软雅黑" panose="020b0503020204020204" charset="-122"/>
              </a:rPr>
              <a:t>园林的色彩大多是金黄或大红，色彩明丽。有时，在万绿丛中见一道飞檐，黄绿相间，相映成趣。大多数宫殿都铺着琉璃瓦。那大红色的柱梁，十分庄重。当然，也有例外，潭柘寺的大殿都是由灰色方砖铺地，墙壁灰暗，同周围的景色浑然一体。“苔痕上阶绿，草色入帘青”，古朴淡雅，别具风采</a:t>
            </a:r>
            <a:r>
              <a:rPr lang="zh-CN" altLang="en-US" sz="2800" smtClean="0">
                <a:solidFill>
                  <a:prstClr val="black"/>
                </a:solidFill>
                <a:latin typeface="微软雅黑"/>
                <a:ea typeface="微软雅黑"/>
                <a:cs typeface="微软雅黑" panose="020b0503020204020204" charset="-122"/>
              </a:rPr>
              <a:t>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3024" y="3820281"/>
            <a:ext cx="4354703" cy="2754481"/>
          </a:xfrm>
          <a:prstGeom prst="rect">
            <a:avLst/>
          </a:prstGeom>
        </p:spPr>
      </p:pic>
    </p:spTree>
    <p:custDataLst>
      <p:tags r:id="rId5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173552" y="1221222"/>
            <a:ext cx="9844896" cy="49725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spcBef>
                <a:spcPts val="800"/>
              </a:spcBef>
              <a:buFont typeface="Arial" panose="020b0604020202020204" pitchFamily="34" charset="0"/>
              <a:buNone/>
            </a:pPr>
            <a:r>
              <a:rPr lang="zh-CN" altLang="zh-CN" sz="2800">
                <a:solidFill>
                  <a:prstClr val="black"/>
                </a:solidFill>
                <a:latin typeface="微软雅黑"/>
                <a:ea typeface="微软雅黑"/>
                <a:sym typeface="+mn-ea"/>
              </a:rPr>
              <a:t>　　</a:t>
            </a:r>
            <a:r>
              <a:rPr lang="zh-CN" altLang="en-US" sz="2800" smtClean="0">
                <a:solidFill>
                  <a:prstClr val="black"/>
                </a:solidFill>
                <a:latin typeface="微软雅黑"/>
                <a:ea typeface="微软雅黑"/>
              </a:rPr>
              <a:t>北京周围的山水既有北方的粗犷，又有南方的秀丽，这正是建造园林的好地方。在依山傍水之处，建一座庙宇，半山腰修一座亭子，湖中建一座水榭。这时，可极少讲究对称，但考虑色彩对比却十分周到，山上的亭子要用金黄和大红的彩绘，水榭要灰暗些，庙宇要红墙绿瓦，显得庄严、肃穆。</a:t>
            </a:r>
            <a:r>
              <a:rPr lang="zh-CN" altLang="en-US" sz="2800" smtClean="0">
                <a:solidFill>
                  <a:prstClr val="black"/>
                </a:solidFill>
                <a:latin typeface="微软雅黑"/>
                <a:ea typeface="微软雅黑"/>
                <a:sym typeface="+mn-ea"/>
              </a:rPr>
              <a:t>这只是我对北京园林粗浅的介绍，若想真正领略到其中的妙处，还是请您亲自来浏览吧。</a:t>
            </a: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+mn-ea"/>
              </a:rPr>
              <a:t>拓展</a:t>
            </a:r>
            <a:r>
              <a:rPr lang="zh-CN" altLang="en-US">
                <a:solidFill>
                  <a:schemeClr val="dk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+mn-ea"/>
              </a:rPr>
              <a:t>延伸</a:t>
            </a:r>
            <a:endParaRPr lang="zh-CN" altLang="en-US" smtClean="0">
              <a:solidFill>
                <a:schemeClr val="dk1">
                  <a:lumMod val="75000"/>
                  <a:lumOff val="25000"/>
                </a:schemeClr>
              </a:solidFill>
              <a:latin typeface="微软雅黑"/>
              <a:ea typeface="微软雅黑"/>
              <a:sym typeface="+mn-ea"/>
            </a:endParaRPr>
          </a:p>
        </p:txBody>
      </p:sp>
    </p:spTree>
    <p:custDataLst>
      <p:tags r:id="rId4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-148856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+mn-ea"/>
              </a:rPr>
              <a:t>拓展</a:t>
            </a:r>
            <a:r>
              <a:rPr lang="zh-CN" altLang="en-US">
                <a:solidFill>
                  <a:schemeClr val="dk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+mn-ea"/>
              </a:rPr>
              <a:t>延伸</a:t>
            </a:r>
            <a:endParaRPr lang="zh-CN" altLang="en-US" smtClean="0">
              <a:solidFill>
                <a:schemeClr val="dk1">
                  <a:lumMod val="75000"/>
                  <a:lumOff val="25000"/>
                </a:schemeClr>
              </a:solidFill>
              <a:latin typeface="微软雅黑"/>
              <a:ea typeface="微软雅黑"/>
              <a:sym typeface="+mn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33531" y="1034978"/>
          <a:ext cx="10519788" cy="5345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6596"/>
                <a:gridCol w="3506596"/>
                <a:gridCol w="3506596"/>
              </a:tblGrid>
              <a:tr h="1336431">
                <a:tc>
                  <a:txBody>
                    <a:bodyPr vert="horz" wrap="square"/>
                    <a:lstStyle/>
                    <a:p>
                      <a:pPr algn="ctr"/>
                      <a:endParaRPr lang="en-US" altLang="zh-CN" sz="2400" b="1" smtClean="0">
                        <a:latin typeface="微软雅黑"/>
                        <a:ea typeface="微软雅黑"/>
                      </a:endParaRPr>
                    </a:p>
                    <a:p>
                      <a:pPr algn="ctr"/>
                      <a:r>
                        <a:rPr lang="zh-CN" altLang="en-US" sz="2400" b="1" smtClean="0">
                          <a:latin typeface="微软雅黑"/>
                          <a:ea typeface="微软雅黑"/>
                        </a:rPr>
                        <a:t>对比角度</a:t>
                      </a:r>
                      <a:endParaRPr lang="zh-CN" altLang="en-US" sz="2400" b="1">
                        <a:latin typeface="微软雅黑"/>
                        <a:ea typeface="微软雅黑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en-US" altLang="zh-CN" sz="2400" b="1" smtClean="0">
                        <a:latin typeface="微软雅黑"/>
                        <a:ea typeface="微软雅黑"/>
                      </a:endParaRPr>
                    </a:p>
                    <a:p>
                      <a:pPr algn="ctr"/>
                      <a:r>
                        <a:rPr lang="zh-CN" altLang="en-US" sz="2400" b="1" smtClean="0">
                          <a:latin typeface="微软雅黑"/>
                          <a:ea typeface="微软雅黑"/>
                        </a:rPr>
                        <a:t>苏州园林</a:t>
                      </a:r>
                      <a:endParaRPr lang="zh-CN" altLang="en-US" sz="2400" b="1">
                        <a:latin typeface="微软雅黑"/>
                        <a:ea typeface="微软雅黑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en-US" altLang="zh-CN" sz="2400" b="1" smtClean="0">
                        <a:latin typeface="微软雅黑"/>
                        <a:ea typeface="微软雅黑"/>
                      </a:endParaRPr>
                    </a:p>
                    <a:p>
                      <a:pPr algn="ctr"/>
                      <a:r>
                        <a:rPr lang="zh-CN" altLang="en-US" sz="2400" b="1" smtClean="0">
                          <a:latin typeface="微软雅黑"/>
                          <a:ea typeface="微软雅黑"/>
                        </a:rPr>
                        <a:t>北京园林</a:t>
                      </a:r>
                      <a:endParaRPr lang="zh-CN" altLang="en-US" sz="2400" b="1">
                        <a:latin typeface="微软雅黑"/>
                        <a:ea typeface="微软雅黑"/>
                      </a:endParaRPr>
                    </a:p>
                  </a:txBody>
                  <a:tcPr/>
                </a:tc>
              </a:tr>
              <a:tr h="1336431">
                <a:tc>
                  <a:txBody>
                    <a:bodyPr vert="horz" wrap="square"/>
                    <a:lstStyle/>
                    <a:p>
                      <a:pPr algn="ctr"/>
                      <a:endParaRPr lang="en-US" altLang="zh-CN" sz="2400" b="1" smtClean="0">
                        <a:latin typeface="微软雅黑"/>
                        <a:ea typeface="微软雅黑"/>
                      </a:endParaRPr>
                    </a:p>
                    <a:p>
                      <a:pPr algn="ctr"/>
                      <a:r>
                        <a:rPr lang="zh-CN" altLang="en-US" sz="2400" b="1" smtClean="0">
                          <a:latin typeface="微软雅黑"/>
                          <a:ea typeface="微软雅黑"/>
                        </a:rPr>
                        <a:t>建筑布局</a:t>
                      </a:r>
                      <a:endParaRPr lang="zh-CN" altLang="en-US" sz="2400" b="1">
                        <a:latin typeface="微软雅黑"/>
                        <a:ea typeface="微软雅黑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latin typeface="微软雅黑"/>
                        <a:ea typeface="微软雅黑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latin typeface="微软雅黑"/>
                        <a:ea typeface="微软雅黑"/>
                      </a:endParaRPr>
                    </a:p>
                  </a:txBody>
                  <a:tcPr/>
                </a:tc>
              </a:tr>
              <a:tr h="1336431">
                <a:tc>
                  <a:txBody>
                    <a:bodyPr vert="horz" wrap="square"/>
                    <a:lstStyle/>
                    <a:p>
                      <a:pPr algn="ctr"/>
                      <a:endParaRPr lang="en-US" altLang="zh-CN" sz="2400" b="1" smtClean="0">
                        <a:latin typeface="微软雅黑"/>
                        <a:ea typeface="微软雅黑"/>
                      </a:endParaRPr>
                    </a:p>
                    <a:p>
                      <a:pPr algn="ctr"/>
                      <a:r>
                        <a:rPr lang="zh-CN" altLang="en-US" sz="2400" b="1" smtClean="0">
                          <a:latin typeface="微软雅黑"/>
                          <a:ea typeface="微软雅黑"/>
                        </a:rPr>
                        <a:t>设计、建筑匠心</a:t>
                      </a:r>
                      <a:endParaRPr lang="zh-CN" altLang="en-US" sz="2400" b="1">
                        <a:latin typeface="微软雅黑"/>
                        <a:ea typeface="微软雅黑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latin typeface="微软雅黑"/>
                        <a:ea typeface="微软雅黑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latin typeface="微软雅黑"/>
                        <a:ea typeface="微软雅黑"/>
                      </a:endParaRPr>
                    </a:p>
                  </a:txBody>
                  <a:tcPr/>
                </a:tc>
              </a:tr>
              <a:tr h="1336431">
                <a:tc>
                  <a:txBody>
                    <a:bodyPr vert="horz" wrap="square"/>
                    <a:lstStyle/>
                    <a:p>
                      <a:pPr algn="ctr"/>
                      <a:endParaRPr lang="en-US" altLang="zh-CN" sz="2400" b="1" smtClean="0">
                        <a:latin typeface="微软雅黑"/>
                        <a:ea typeface="微软雅黑"/>
                      </a:endParaRPr>
                    </a:p>
                    <a:p>
                      <a:pPr algn="ctr"/>
                      <a:r>
                        <a:rPr lang="zh-CN" altLang="en-US" sz="2400" b="1" smtClean="0">
                          <a:latin typeface="微软雅黑"/>
                          <a:ea typeface="微软雅黑"/>
                        </a:rPr>
                        <a:t>色彩</a:t>
                      </a:r>
                      <a:endParaRPr lang="zh-CN" altLang="en-US" sz="2400" b="1">
                        <a:latin typeface="微软雅黑"/>
                        <a:ea typeface="微软雅黑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latin typeface="微软雅黑"/>
                        <a:ea typeface="微软雅黑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latin typeface="微软雅黑"/>
                        <a:ea typeface="微软雅黑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4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-148856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+mn-ea"/>
              </a:rPr>
              <a:t>拓展</a:t>
            </a:r>
            <a:r>
              <a:rPr lang="zh-CN" altLang="en-US">
                <a:solidFill>
                  <a:schemeClr val="dk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+mn-ea"/>
              </a:rPr>
              <a:t>延伸</a:t>
            </a:r>
            <a:endParaRPr lang="zh-CN" altLang="en-US" smtClean="0">
              <a:solidFill>
                <a:schemeClr val="dk1">
                  <a:lumMod val="75000"/>
                  <a:lumOff val="25000"/>
                </a:schemeClr>
              </a:solidFill>
              <a:latin typeface="微软雅黑"/>
              <a:ea typeface="微软雅黑"/>
              <a:sym typeface="+mn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32562" y="1047754"/>
          <a:ext cx="11264202" cy="5503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7171"/>
                <a:gridCol w="4512297"/>
                <a:gridCol w="3754734"/>
              </a:tblGrid>
              <a:tr h="1164084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zh-CN" altLang="en-US" sz="2400" b="1" smtClean="0">
                          <a:latin typeface="微软雅黑"/>
                          <a:ea typeface="微软雅黑"/>
                        </a:rPr>
                        <a:t>对比角度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zh-CN" altLang="en-US" sz="2400" b="1" smtClean="0">
                          <a:latin typeface="微软雅黑"/>
                          <a:ea typeface="微软雅黑"/>
                        </a:rPr>
                        <a:t>苏州园林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250000"/>
                        </a:lnSpc>
                      </a:pPr>
                      <a:r>
                        <a:rPr lang="zh-CN" altLang="en-US" sz="2400" b="1" smtClean="0">
                          <a:latin typeface="微软雅黑"/>
                          <a:ea typeface="微软雅黑"/>
                        </a:rPr>
                        <a:t>北京园林</a:t>
                      </a:r>
                    </a:p>
                  </a:txBody>
                  <a:tcPr/>
                </a:tc>
              </a:tr>
              <a:tr h="125368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1" smtClean="0">
                          <a:latin typeface="微软雅黑"/>
                          <a:ea typeface="微软雅黑"/>
                        </a:rPr>
                        <a:t>建筑布局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zh-CN" sz="2400" smtClean="0">
                          <a:solidFill>
                            <a:schemeClr val="tx1"/>
                          </a:solidFill>
                          <a:latin typeface="微软雅黑"/>
                          <a:ea typeface="微软雅黑"/>
                          <a:sym typeface="+mn-ea"/>
                        </a:rPr>
                        <a:t>决不讲究对称，追求自然之趣。</a:t>
                      </a:r>
                      <a:endParaRPr lang="zh-CN" altLang="zh-CN" sz="2400" b="1" smtClean="0">
                        <a:solidFill>
                          <a:schemeClr val="tx1"/>
                        </a:solidFill>
                        <a:latin typeface="微软雅黑"/>
                        <a:ea typeface="微软雅黑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smtClean="0">
                          <a:solidFill>
                            <a:schemeClr val="tx1"/>
                          </a:solidFill>
                          <a:latin typeface="微软雅黑"/>
                          <a:ea typeface="微软雅黑"/>
                          <a:sym typeface="+mn-ea"/>
                        </a:rPr>
                        <a:t>布局工整、对称，</a:t>
                      </a:r>
                      <a:endParaRPr lang="zh-CN" altLang="zh-CN" sz="2400" smtClean="0">
                        <a:solidFill>
                          <a:schemeClr val="tx1"/>
                        </a:solidFill>
                        <a:latin typeface="微软雅黑"/>
                        <a:ea typeface="微软雅黑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zh-CN" altLang="en-US" sz="2400" b="1">
                        <a:latin typeface="微软雅黑"/>
                        <a:ea typeface="微软雅黑"/>
                      </a:endParaRPr>
                    </a:p>
                  </a:txBody>
                  <a:tcPr/>
                </a:tc>
              </a:tr>
              <a:tr h="183231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1" smtClean="0">
                          <a:latin typeface="微软雅黑"/>
                          <a:ea typeface="微软雅黑"/>
                        </a:rPr>
                        <a:t>设计、建筑匠心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smtClean="0">
                          <a:solidFill>
                            <a:schemeClr val="tx1"/>
                          </a:solidFill>
                          <a:latin typeface="微软雅黑"/>
                          <a:ea typeface="微软雅黑"/>
                          <a:sym typeface="+mn-ea"/>
                        </a:rPr>
                        <a:t>追求务必使游览者无论站在哪个点上，眼前总是一幅完美的图画。</a:t>
                      </a:r>
                      <a:endParaRPr lang="zh-CN" altLang="zh-CN" sz="2400" smtClean="0">
                        <a:solidFill>
                          <a:schemeClr val="tx1"/>
                        </a:solidFill>
                        <a:latin typeface="微软雅黑"/>
                        <a:ea typeface="微软雅黑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zh-CN" altLang="en-US" sz="2400" b="1">
                        <a:latin typeface="微软雅黑"/>
                        <a:ea typeface="微软雅黑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smtClean="0">
                          <a:solidFill>
                            <a:schemeClr val="tx1"/>
                          </a:solidFill>
                          <a:latin typeface="微软雅黑"/>
                          <a:ea typeface="微软雅黑"/>
                          <a:sym typeface="+mn-ea"/>
                        </a:rPr>
                        <a:t>在细微之处见匠心</a:t>
                      </a:r>
                      <a:endParaRPr lang="en-US" altLang="zh-CN" sz="2400" smtClean="0">
                        <a:solidFill>
                          <a:schemeClr val="tx1"/>
                        </a:solidFill>
                        <a:latin typeface="微软雅黑"/>
                        <a:ea typeface="微软雅黑"/>
                        <a:sym typeface="+mn-ea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zh-CN" altLang="en-US" sz="2400" b="1">
                        <a:latin typeface="微软雅黑"/>
                        <a:ea typeface="微软雅黑"/>
                      </a:endParaRPr>
                    </a:p>
                  </a:txBody>
                  <a:tcPr/>
                </a:tc>
              </a:tr>
              <a:tr h="125368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1" smtClean="0">
                          <a:latin typeface="微软雅黑"/>
                          <a:ea typeface="微软雅黑"/>
                        </a:rPr>
                        <a:t>色彩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zh-CN" sz="2400" smtClean="0">
                          <a:solidFill>
                            <a:schemeClr val="tx1"/>
                          </a:solidFill>
                          <a:latin typeface="微软雅黑"/>
                          <a:ea typeface="微软雅黑"/>
                          <a:sym typeface="+mn-ea"/>
                        </a:rPr>
                        <a:t>极少使用彩绘，颜色以淡灰、白色为主。</a:t>
                      </a:r>
                      <a:endParaRPr lang="zh-CN" altLang="zh-CN" sz="2400" b="1" smtClean="0">
                        <a:solidFill>
                          <a:schemeClr val="tx1"/>
                        </a:solidFill>
                        <a:latin typeface="微软雅黑"/>
                        <a:ea typeface="微软雅黑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smtClean="0">
                          <a:latin typeface="微软雅黑"/>
                          <a:ea typeface="微软雅黑"/>
                          <a:cs typeface="微软雅黑" panose="020b0503020204020204" charset="-122"/>
                        </a:rPr>
                        <a:t>大多是金黄或大红，色彩明丽 </a:t>
                      </a:r>
                      <a:r>
                        <a:rPr lang="zh-CN" altLang="en-US" sz="2400" smtClean="0">
                          <a:solidFill>
                            <a:schemeClr val="tx1"/>
                          </a:solidFill>
                          <a:latin typeface="微软雅黑"/>
                          <a:ea typeface="微软雅黑"/>
                          <a:cs typeface="微软雅黑" panose="020b0503020204020204" charset="-122"/>
                          <a:sym typeface="+mn-ea"/>
                        </a:rPr>
                        <a:t>，凸显皇家气派</a:t>
                      </a:r>
                      <a:endParaRPr lang="zh-CN" altLang="en-US" sz="2400" b="1">
                        <a:latin typeface="微软雅黑"/>
                        <a:ea typeface="微软雅黑"/>
                        <a:cs typeface="微软雅黑" panose="020b050302020402020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4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布置作业</a:t>
            </a: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24205" y="1375410"/>
            <a:ext cx="4697730" cy="43319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        校园里，总有一处风景让你感觉清新、美妙，试着把它介绍给大家，运用必要的描写和恰当的修辞，让文章既有科学性又有文学性。不超过</a:t>
            </a:r>
            <a:r>
              <a:rPr lang="en-US" altLang="zh-CN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300</a:t>
            </a:r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字。</a:t>
            </a:r>
          </a:p>
        </p:txBody>
      </p:sp>
      <p:pic>
        <p:nvPicPr>
          <p:cNvPr id="7" name="Picture 2" descr="http://pic.baike.soso.com/p/20140221/20140221015305-1364941667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631815" y="1569085"/>
            <a:ext cx="6026785" cy="4326890"/>
          </a:xfrm>
          <a:prstGeom prst="rect">
            <a:avLst/>
          </a:prstGeom>
          <a:noFill/>
        </p:spPr>
      </p:pic>
    </p:spTree>
    <p:custDataLst>
      <p:tags r:id="rId5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988925" y="2487083"/>
            <a:ext cx="73152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60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800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</a:rPr>
              <a:t>再   见</a:t>
            </a:r>
          </a:p>
        </p:txBody>
      </p:sp>
      <p:pic>
        <p:nvPicPr>
          <p:cNvPr id="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769600" y="10744200"/>
            <a:ext cx="342900" cy="2540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79337" y="4896849"/>
            <a:ext cx="6055748" cy="859155"/>
          </a:xfrm>
          <a:prstGeom prst="rect">
            <a:avLst/>
          </a:prstGeom>
          <a:noFill/>
        </p:spPr>
        <p:txBody>
          <a:bodyPr vert="horz" wrap="square" lIns="121917" tIns="60958" rIns="121917" bIns="60958" rtlCol="0">
            <a:spAutoFit/>
          </a:bodyPr>
          <a:lstStyle>
            <a:lvl1pPr indent="72009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200" kern="0" baseline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defTabSz="91440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914400" indent="0" defTabSz="91440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371600"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1828800"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indent="0"/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苏州园林最大的特点是什么呢？</a:t>
            </a:r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整体感知</a:t>
            </a:r>
          </a:p>
        </p:txBody>
      </p:sp>
      <p:sp>
        <p:nvSpPr>
          <p:cNvPr id="6" name="Rectangle 2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535085" y="2354196"/>
            <a:ext cx="4818715" cy="2556531"/>
          </a:xfrm>
          <a:prstGeom prst="roundRect">
            <a:avLst/>
          </a:prstGeom>
          <a:noFill/>
          <a:ln w="12700">
            <a:solidFill>
              <a:schemeClr val="dk1"/>
            </a:solidFill>
            <a:prstDash val="dash"/>
          </a:ln>
          <a:effectLst/>
        </p:spPr>
        <p:txBody>
          <a:bodyPr wrap="square">
            <a:spAutoFit/>
          </a:bodyPr>
          <a:lstStyle/>
          <a:p>
            <a:pPr indent="72009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chemeClr val="dk1"/>
                </a:solidFill>
                <a:latin typeface="微软雅黑"/>
                <a:ea typeface="微软雅黑"/>
              </a:rPr>
              <a:t>务必</a:t>
            </a:r>
            <a:r>
              <a:rPr kumimoji="1" lang="zh-CN" altLang="en-US" sz="3200" b="1">
                <a:solidFill>
                  <a:schemeClr val="dk1"/>
                </a:solidFill>
                <a:latin typeface="微软雅黑"/>
                <a:ea typeface="微软雅黑"/>
              </a:rPr>
              <a:t>使游览者无论站在哪个点上，眼前总是一幅完美的图画。</a:t>
            </a:r>
            <a:endParaRPr kumimoji="1" lang="zh-CN" altLang="en-US" sz="3200" b="1" smtClean="0">
              <a:solidFill>
                <a:schemeClr val="dk1"/>
              </a:solidFill>
              <a:latin typeface="微软雅黑"/>
              <a:ea typeface="微软雅黑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27" y="1629986"/>
            <a:ext cx="5148968" cy="2896294"/>
          </a:xfrm>
          <a:prstGeom prst="rect">
            <a:avLst/>
          </a:prstGeom>
        </p:spPr>
      </p:pic>
    </p:spTree>
    <p:custDataLst>
      <p:tags r:id="rId8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18"/>
          <p:cNvSpPr txBox="1">
            <a:spLocks noChangeArrowheads="1"/>
          </p:cNvSpPr>
          <p:nvPr/>
        </p:nvSpPr>
        <p:spPr bwMode="auto">
          <a:xfrm>
            <a:off x="45562" y="848006"/>
            <a:ext cx="10305117" cy="766445"/>
          </a:xfrm>
          <a:prstGeom prst="rect">
            <a:avLst/>
          </a:prstGeom>
          <a:noFill/>
        </p:spPr>
        <p:txBody>
          <a:bodyPr vert="horz" wrap="square" lIns="121917" tIns="60958" rIns="121917" bIns="60958" rtlCol="0">
            <a:spAutoFit/>
          </a:bodyPr>
          <a:lstStyle>
            <a:defPPr>
              <a:defRPr lang="zh-CN"/>
            </a:defPPr>
            <a:lvl1pPr indent="72009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200" kern="0" baseline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defTabSz="91440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914400" indent="0" defTabSz="91440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371600"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1828800"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800" smtClean="0">
                <a:solidFill>
                  <a:schemeClr val="dk1"/>
                </a:solidFill>
                <a:latin typeface="微软雅黑"/>
                <a:ea typeface="微软雅黑"/>
              </a:rPr>
              <a:t>苏州园林为了达到</a:t>
            </a:r>
            <a:r>
              <a:rPr lang="zh-CN" altLang="en-US" sz="2800" b="1" smtClean="0">
                <a:solidFill>
                  <a:schemeClr val="dk1"/>
                </a:solidFill>
                <a:latin typeface="微软雅黑"/>
                <a:ea typeface="微软雅黑"/>
              </a:rPr>
              <a:t>图画美</a:t>
            </a:r>
            <a:r>
              <a:rPr lang="zh-CN" altLang="en-US" sz="2800" smtClean="0">
                <a:solidFill>
                  <a:schemeClr val="dk1"/>
                </a:solidFill>
                <a:latin typeface="微软雅黑"/>
                <a:ea typeface="微软雅黑"/>
              </a:rPr>
              <a:t>这个目的，做了哪些方面的设计？</a:t>
            </a:r>
          </a:p>
        </p:txBody>
      </p:sp>
      <p:sp>
        <p:nvSpPr>
          <p:cNvPr id="5" name="Text Box 1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520813" y="1956831"/>
            <a:ext cx="309880" cy="3987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zh-CN" sz="2000">
              <a:solidFill>
                <a:schemeClr val="dk1"/>
              </a:solidFill>
              <a:latin typeface="微软雅黑"/>
              <a:ea typeface="微软雅黑"/>
            </a:endParaRPr>
          </a:p>
        </p:txBody>
      </p:sp>
      <p:sp>
        <p:nvSpPr>
          <p:cNvPr id="6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思路梳理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725455" y="4158876"/>
            <a:ext cx="2309121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smtClean="0">
                <a:solidFill>
                  <a:srgbClr val="FF0000"/>
                </a:solidFill>
                <a:latin typeface="微软雅黑"/>
                <a:ea typeface="微软雅黑"/>
              </a:rPr>
              <a:t>完美的图画</a:t>
            </a:r>
          </a:p>
        </p:txBody>
      </p:sp>
      <p:sp>
        <p:nvSpPr>
          <p:cNvPr id="9" name="Text Box 1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75079" y="1767516"/>
            <a:ext cx="3500749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smtClean="0">
                <a:solidFill>
                  <a:schemeClr val="dk1"/>
                </a:solidFill>
                <a:latin typeface="微软雅黑"/>
                <a:ea typeface="微软雅黑"/>
              </a:rPr>
              <a:t>讲究亭台轩榭的布局</a:t>
            </a:r>
          </a:p>
        </p:txBody>
      </p:sp>
      <p:sp>
        <p:nvSpPr>
          <p:cNvPr id="10" name="Text Box 1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65206" y="2479071"/>
            <a:ext cx="396756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smtClean="0">
                <a:solidFill>
                  <a:schemeClr val="dk1"/>
                </a:solidFill>
                <a:latin typeface="微软雅黑"/>
                <a:ea typeface="微软雅黑"/>
              </a:rPr>
              <a:t>讲究假山池沼的配合</a:t>
            </a:r>
          </a:p>
        </p:txBody>
      </p:sp>
      <p:sp>
        <p:nvSpPr>
          <p:cNvPr id="11" name="Text Box 1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775079" y="3260196"/>
            <a:ext cx="396756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smtClean="0">
                <a:solidFill>
                  <a:schemeClr val="dk1"/>
                </a:solidFill>
                <a:latin typeface="微软雅黑"/>
                <a:ea typeface="微软雅黑"/>
              </a:rPr>
              <a:t>讲究花草树木的映衬</a:t>
            </a:r>
          </a:p>
        </p:txBody>
      </p:sp>
      <p:sp>
        <p:nvSpPr>
          <p:cNvPr id="16" name="Text Box 1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775079" y="4053957"/>
            <a:ext cx="396756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smtClean="0">
                <a:solidFill>
                  <a:schemeClr val="dk1"/>
                </a:solidFill>
                <a:latin typeface="微软雅黑"/>
                <a:ea typeface="微软雅黑"/>
              </a:rPr>
              <a:t>讲究近景远景的层次</a:t>
            </a:r>
          </a:p>
        </p:txBody>
      </p:sp>
      <p:sp>
        <p:nvSpPr>
          <p:cNvPr id="17" name="左大括号 16"/>
          <p:cNvSpPr/>
          <p:nvPr>
            <p:custDataLst>
              <p:tags r:id="rId9"/>
            </p:custDataLst>
          </p:nvPr>
        </p:nvSpPr>
        <p:spPr>
          <a:xfrm>
            <a:off x="3081792" y="3216871"/>
            <a:ext cx="412825" cy="2544964"/>
          </a:xfrm>
          <a:prstGeom prst="leftBrace">
            <a:avLst>
              <a:gd name="adj1" fmla="val 69279"/>
              <a:gd name="adj2" fmla="val 50000"/>
            </a:avLst>
          </a:prstGeom>
          <a:ln w="25400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/>
              <a:ea typeface="微软雅黑"/>
            </a:endParaRPr>
          </a:p>
        </p:txBody>
      </p:sp>
      <p:sp>
        <p:nvSpPr>
          <p:cNvPr id="18" name="TextBox 11"/>
          <p:cNvSpPr txBox="1"/>
          <p:nvPr>
            <p:custDataLst>
              <p:tags r:id="rId10"/>
            </p:custDataLst>
          </p:nvPr>
        </p:nvSpPr>
        <p:spPr>
          <a:xfrm>
            <a:off x="4775079" y="4685571"/>
            <a:ext cx="28497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50000"/>
              </a:spcBef>
              <a:spcAft>
                <a:spcPct val="0"/>
              </a:spcAft>
              <a:defRPr kumimoji="1"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9pPr>
          </a:lstStyle>
          <a:p>
            <a:r>
              <a:rPr lang="zh-CN" altLang="en-US" sz="2800" b="0">
                <a:solidFill>
                  <a:schemeClr val="dk1"/>
                </a:solidFill>
                <a:latin typeface="微软雅黑"/>
                <a:ea typeface="微软雅黑"/>
              </a:rPr>
              <a:t>角落的图画美</a:t>
            </a:r>
          </a:p>
        </p:txBody>
      </p:sp>
      <p:sp>
        <p:nvSpPr>
          <p:cNvPr id="19" name="TextBox 11"/>
          <p:cNvSpPr txBox="1"/>
          <p:nvPr>
            <p:custDataLst>
              <p:tags r:id="rId11"/>
            </p:custDataLst>
          </p:nvPr>
        </p:nvSpPr>
        <p:spPr>
          <a:xfrm>
            <a:off x="4775079" y="5372280"/>
            <a:ext cx="2855591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50000"/>
              </a:spcBef>
              <a:spcAft>
                <a:spcPct val="0"/>
              </a:spcAft>
              <a:defRPr kumimoji="1"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9pPr>
          </a:lstStyle>
          <a:p>
            <a:r>
              <a:rPr lang="zh-CN" altLang="en-US" sz="2800" b="0">
                <a:solidFill>
                  <a:schemeClr val="dk1"/>
                </a:solidFill>
                <a:latin typeface="微软雅黑"/>
                <a:ea typeface="微软雅黑"/>
              </a:rPr>
              <a:t>门窗别具匠心</a:t>
            </a:r>
          </a:p>
        </p:txBody>
      </p:sp>
      <p:sp>
        <p:nvSpPr>
          <p:cNvPr id="23" name="TextBox 11"/>
          <p:cNvSpPr txBox="1"/>
          <p:nvPr>
            <p:custDataLst>
              <p:tags r:id="rId12"/>
            </p:custDataLst>
          </p:nvPr>
        </p:nvSpPr>
        <p:spPr>
          <a:xfrm>
            <a:off x="4775079" y="6050953"/>
            <a:ext cx="2874112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50000"/>
              </a:spcBef>
              <a:spcAft>
                <a:spcPct val="0"/>
              </a:spcAft>
              <a:defRPr kumimoji="1"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9pPr>
          </a:lstStyle>
          <a:p>
            <a:r>
              <a:rPr lang="zh-CN" altLang="en-US" sz="2800" b="0">
                <a:solidFill>
                  <a:schemeClr val="dk1"/>
                </a:solidFill>
                <a:latin typeface="微软雅黑"/>
                <a:ea typeface="微软雅黑"/>
              </a:rPr>
              <a:t>建筑色彩搭配</a:t>
            </a:r>
          </a:p>
        </p:txBody>
      </p:sp>
      <p:sp>
        <p:nvSpPr>
          <p:cNvPr id="25" name="左大括号 24"/>
          <p:cNvSpPr/>
          <p:nvPr>
            <p:custDataLst>
              <p:tags r:id="rId13"/>
            </p:custDataLst>
          </p:nvPr>
        </p:nvSpPr>
        <p:spPr>
          <a:xfrm>
            <a:off x="4535834" y="4955217"/>
            <a:ext cx="226117" cy="1357346"/>
          </a:xfrm>
          <a:prstGeom prst="leftBrace">
            <a:avLst>
              <a:gd name="adj1" fmla="val 69279"/>
              <a:gd name="adj2" fmla="val 50000"/>
            </a:avLst>
          </a:prstGeom>
          <a:ln w="25400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/>
              <a:ea typeface="微软雅黑"/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3624432" y="5156836"/>
            <a:ext cx="102446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smtClean="0">
                <a:solidFill>
                  <a:srgbClr val="FF0000"/>
                </a:solidFill>
                <a:latin typeface="微软雅黑"/>
                <a:ea typeface="微软雅黑"/>
              </a:rPr>
              <a:t>细处着眼</a:t>
            </a: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3541833" y="2739818"/>
            <a:ext cx="102446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smtClean="0">
                <a:solidFill>
                  <a:srgbClr val="FF0000"/>
                </a:solidFill>
                <a:latin typeface="微软雅黑"/>
                <a:ea typeface="微软雅黑"/>
              </a:rPr>
              <a:t>大处讲究</a:t>
            </a:r>
          </a:p>
        </p:txBody>
      </p:sp>
      <p:sp>
        <p:nvSpPr>
          <p:cNvPr id="28" name="左大括号 27"/>
          <p:cNvSpPr/>
          <p:nvPr>
            <p:custDataLst>
              <p:tags r:id="rId14"/>
            </p:custDataLst>
          </p:nvPr>
        </p:nvSpPr>
        <p:spPr>
          <a:xfrm>
            <a:off x="4461153" y="2060780"/>
            <a:ext cx="378813" cy="2390484"/>
          </a:xfrm>
          <a:prstGeom prst="leftBrace">
            <a:avLst>
              <a:gd name="adj1" fmla="val 40101"/>
              <a:gd name="adj2" fmla="val 50000"/>
            </a:avLst>
          </a:prstGeom>
          <a:ln w="25400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/>
              <a:ea typeface="微软雅黑"/>
            </a:endParaRPr>
          </a:p>
        </p:txBody>
      </p:sp>
      <p:sp>
        <p:nvSpPr>
          <p:cNvPr id="36" name="Rectangle: Rounded Corners 35"/>
          <p:cNvSpPr/>
          <p:nvPr>
            <p:custDataLst>
              <p:tags r:id="rId15"/>
            </p:custDataLst>
          </p:nvPr>
        </p:nvSpPr>
        <p:spPr bwMode="auto">
          <a:xfrm>
            <a:off x="603433" y="885405"/>
            <a:ext cx="9598025" cy="747034"/>
          </a:xfrm>
          <a:prstGeom prst="roundRect">
            <a:avLst>
              <a:gd name="adj" fmla="val 2578"/>
            </a:avLst>
          </a:prstGeom>
          <a:gradFill flip="none" rotWithShape="1">
            <a:gsLst>
              <a:gs pos="0">
                <a:srgbClr val="404040">
                  <a:lumMod val="75000"/>
                  <a:lumOff val="25000"/>
                  <a:alpha val="0"/>
                </a:srgbClr>
              </a:gs>
              <a:gs pos="63000">
                <a:srgbClr val="A6BB92">
                  <a:alpha val="52000"/>
                </a:srgbClr>
              </a:gs>
              <a:gs pos="100000">
                <a:srgbClr val="A6BB92">
                  <a:alpha val="4800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5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610800" y="4847718"/>
            <a:ext cx="3005792" cy="1340406"/>
            <a:chOff x="4126902" y="3790405"/>
            <a:chExt cx="1347119" cy="1340406"/>
          </a:xfrm>
        </p:grpSpPr>
        <p:pic>
          <p:nvPicPr>
            <p:cNvPr id="38" name="Picture 2" descr="https://timgsa.baidu.com/timg?image&amp;quality=80&amp;size=b9999_10000&amp;sec=1595575698983&amp;di=c37fde54bcb0d069ae0ed1f91e82b492&amp;imgtype=0&amp;src=http%3A%2F%2Fhbimg.huabanimg.com%2Fac1dff90aa3be36f36e94d4100112f43674b429ce891-X984jb_fw658"/>
            <p:cNvPicPr>
              <a:picLocks noChangeAspect="1" noChangeArrowheads="1"/>
            </p:cNvPicPr>
            <p:nvPr/>
          </p:nvPicPr>
          <p:blipFill>
            <a:blip r:embed="rId1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5" t="5496" r="19225" b="6576"/>
            <a:stretch>
              <a:fillRect/>
            </a:stretch>
          </p:blipFill>
          <p:spPr bwMode="auto">
            <a:xfrm>
              <a:off x="4126902" y="3790405"/>
              <a:ext cx="1347119" cy="13404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矩形 38"/>
            <p:cNvSpPr/>
            <p:nvPr>
              <p:custDataLst>
                <p:tags r:id="rId17"/>
              </p:custDataLst>
            </p:nvPr>
          </p:nvSpPr>
          <p:spPr>
            <a:xfrm>
              <a:off x="4303712" y="3948184"/>
              <a:ext cx="1164372" cy="9531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lt1"/>
                  </a:solidFill>
                  <a:latin typeface="微软雅黑"/>
                  <a:ea typeface="微软雅黑"/>
                </a:rPr>
                <a:t>阅读策略：</a:t>
              </a:r>
            </a:p>
            <a:p>
              <a:r>
                <a:rPr lang="zh-CN" altLang="en-US" sz="2800" b="1">
                  <a:solidFill>
                    <a:schemeClr val="lt1"/>
                  </a:solidFill>
                  <a:latin typeface="微软雅黑"/>
                  <a:ea typeface="微软雅黑"/>
                </a:rPr>
                <a:t>注意段首</a:t>
              </a:r>
              <a:r>
                <a:rPr lang="zh-CN" altLang="en-US" sz="2800" b="1" smtClean="0">
                  <a:solidFill>
                    <a:schemeClr val="lt1"/>
                  </a:solidFill>
                  <a:latin typeface="微软雅黑"/>
                  <a:ea typeface="微软雅黑"/>
                </a:rPr>
                <a:t>概括</a:t>
              </a:r>
            </a:p>
          </p:txBody>
        </p:sp>
      </p:grpSp>
    </p:spTree>
    <p:custDataLst>
      <p:tags r:id="rId19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  <p:bldP spid="10" grpId="0" build="p"/>
      <p:bldP spid="11" grpId="0" build="p"/>
      <p:bldP spid="16" grpId="0" build="p"/>
      <p:bldP spid="17" grpId="0"/>
      <p:bldP spid="18" grpId="0"/>
      <p:bldP spid="19" grpId="0"/>
      <p:bldP spid="23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4418" y="4646161"/>
            <a:ext cx="3509010" cy="1412875"/>
          </a:xfrm>
          <a:prstGeom prst="rect">
            <a:avLst/>
          </a:prstGeom>
          <a:noFill/>
        </p:spPr>
        <p:txBody>
          <a:bodyPr vert="horz" wrap="square" lIns="121917" tIns="60958" rIns="121917" bIns="60958" rtlCol="0">
            <a:spAutoFit/>
          </a:bodyPr>
          <a:lstStyle>
            <a:lvl1pPr indent="72009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200" kern="0" baseline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defTabSz="91440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914400" indent="0" defTabSz="91440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371600"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1828800"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indent="0"/>
            <a:r>
              <a:rPr lang="zh-CN" altLang="en-US" sz="2800" smtClean="0">
                <a:solidFill>
                  <a:schemeClr val="dk1"/>
                </a:solidFill>
                <a:latin typeface="微软雅黑"/>
                <a:ea typeface="微软雅黑"/>
              </a:rPr>
              <a:t>文章是怎样具体突出苏州园林的特点的？</a:t>
            </a:r>
          </a:p>
        </p:txBody>
      </p:sp>
      <p:sp>
        <p:nvSpPr>
          <p:cNvPr id="6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精读探究</a:t>
            </a:r>
          </a:p>
        </p:txBody>
      </p:sp>
      <p:sp>
        <p:nvSpPr>
          <p:cNvPr id="8" name="Text Box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8931" y="822960"/>
            <a:ext cx="1805607" cy="766445"/>
          </a:xfrm>
          <a:prstGeom prst="rect">
            <a:avLst/>
          </a:prstGeom>
          <a:noFill/>
        </p:spPr>
        <p:txBody>
          <a:bodyPr vert="horz" wrap="square" lIns="121917" tIns="60958" rIns="121917" bIns="60958" rtlCol="0">
            <a:spAutoFit/>
          </a:bodyPr>
          <a:lstStyle>
            <a:lvl1pPr indent="72009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200" kern="0" baseline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defTabSz="91440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914400" indent="0" defTabSz="91440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371600"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1828800"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indent="0"/>
            <a:r>
              <a:rPr lang="zh-CN" altLang="en-US" sz="2800" b="1" smtClean="0">
                <a:solidFill>
                  <a:schemeClr val="dk1"/>
                </a:solidFill>
                <a:latin typeface="微软雅黑"/>
                <a:ea typeface="微软雅黑"/>
              </a:rPr>
              <a:t>小组活动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1" t="5901" r="51624" b="78713"/>
          <a:stretch>
            <a:fillRect/>
          </a:stretch>
        </p:blipFill>
        <p:spPr bwMode="auto">
          <a:xfrm flipH="1">
            <a:off x="114298" y="735497"/>
            <a:ext cx="1920239" cy="91299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25" y="2113826"/>
            <a:ext cx="4229823" cy="237927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5860296" y="1840287"/>
            <a:ext cx="4571659" cy="1012418"/>
            <a:chOff x="4592851" y="1932280"/>
            <a:chExt cx="2256523" cy="363003"/>
          </a:xfrm>
        </p:grpSpPr>
        <p:sp>
          <p:nvSpPr>
            <p:cNvPr id="18" name="矩形 17"/>
            <p:cNvSpPr/>
            <p:nvPr/>
          </p:nvSpPr>
          <p:spPr>
            <a:xfrm>
              <a:off x="5041550" y="2049387"/>
              <a:ext cx="1807824" cy="1871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800" b="1">
                  <a:solidFill>
                    <a:prstClr val="black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选择一个“特点”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11" t="5901" r="51624" b="78713"/>
            <a:stretch>
              <a:fillRect/>
            </a:stretch>
          </p:blipFill>
          <p:spPr>
            <a:xfrm>
              <a:off x="4592851" y="1932280"/>
              <a:ext cx="2256523" cy="363003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5897097" y="2731974"/>
            <a:ext cx="4645260" cy="1746356"/>
            <a:chOff x="5897097" y="2731974"/>
            <a:chExt cx="4645260" cy="174635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8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913" r="70786" b="62741"/>
            <a:stretch>
              <a:fillRect/>
            </a:stretch>
          </p:blipFill>
          <p:spPr>
            <a:xfrm rot="5400000">
              <a:off x="7733645" y="2896622"/>
              <a:ext cx="1045765" cy="716470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5897097" y="3465912"/>
              <a:ext cx="4645260" cy="1012418"/>
              <a:chOff x="4867502" y="1939904"/>
              <a:chExt cx="2292852" cy="363003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5261802" y="2049738"/>
                <a:ext cx="1807824" cy="1871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2800" b="1">
                    <a:solidFill>
                      <a:prstClr val="black"/>
                    </a:solidFill>
                    <a:latin typeface="微软雅黑"/>
                    <a:ea typeface="微软雅黑"/>
                  </a:rPr>
                  <a:t>找出文章</a:t>
                </a:r>
                <a:r>
                  <a:rPr lang="zh-CN" altLang="en-US" sz="2800" b="1" smtClean="0">
                    <a:solidFill>
                      <a:prstClr val="black"/>
                    </a:solidFill>
                    <a:latin typeface="微软雅黑"/>
                    <a:ea typeface="微软雅黑"/>
                  </a:rPr>
                  <a:t>对应段落</a:t>
                </a:r>
              </a:p>
            </p:txBody>
          </p:sp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6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711" t="5901" r="51624" b="78713"/>
              <a:stretch>
                <a:fillRect/>
              </a:stretch>
            </p:blipFill>
            <p:spPr>
              <a:xfrm>
                <a:off x="4867502" y="1939904"/>
                <a:ext cx="2292852" cy="363003"/>
              </a:xfrm>
              <a:prstGeom prst="rect">
                <a:avLst/>
              </a:prstGeom>
            </p:spPr>
          </p:pic>
        </p:grpSp>
      </p:grpSp>
      <p:grpSp>
        <p:nvGrpSpPr>
          <p:cNvPr id="32" name="组合 31"/>
          <p:cNvGrpSpPr/>
          <p:nvPr/>
        </p:nvGrpSpPr>
        <p:grpSpPr>
          <a:xfrm>
            <a:off x="5897097" y="4381046"/>
            <a:ext cx="4718862" cy="1718170"/>
            <a:chOff x="5897097" y="4381046"/>
            <a:chExt cx="4718862" cy="1718170"/>
          </a:xfrm>
        </p:grpSpPr>
        <p:grpSp>
          <p:nvGrpSpPr>
            <p:cNvPr id="33" name="组合 32"/>
            <p:cNvGrpSpPr/>
            <p:nvPr/>
          </p:nvGrpSpPr>
          <p:grpSpPr>
            <a:xfrm>
              <a:off x="5897097" y="5086798"/>
              <a:ext cx="4718862" cy="1012418"/>
              <a:chOff x="4857851" y="1949659"/>
              <a:chExt cx="2329181" cy="363003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5041550" y="2049387"/>
                <a:ext cx="1961784" cy="1871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2800" b="1">
                    <a:solidFill>
                      <a:prstClr val="black"/>
                    </a:solidFill>
                    <a:latin typeface="微软雅黑"/>
                    <a:ea typeface="微软雅黑"/>
                    <a:cs typeface="微软雅黑" panose="020b0503020204020204" charset="-122"/>
                  </a:rPr>
                  <a:t>探究</a:t>
                </a:r>
                <a:r>
                  <a:rPr lang="zh-CN" altLang="en-US" sz="2800" b="1" smtClean="0">
                    <a:solidFill>
                      <a:prstClr val="black"/>
                    </a:solidFill>
                    <a:latin typeface="微软雅黑"/>
                    <a:ea typeface="微软雅黑"/>
                    <a:cs typeface="微软雅黑" panose="020b0503020204020204" charset="-122"/>
                  </a:rPr>
                  <a:t>怎样体现“图画美”</a:t>
                </a:r>
              </a:p>
            </p:txBody>
          </p:sp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6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711" t="5901" r="51624" b="78713"/>
              <a:stretch>
                <a:fillRect/>
              </a:stretch>
            </p:blipFill>
            <p:spPr>
              <a:xfrm>
                <a:off x="4857851" y="1949659"/>
                <a:ext cx="2329181" cy="363003"/>
              </a:xfrm>
              <a:prstGeom prst="rect">
                <a:avLst/>
              </a:prstGeom>
            </p:spPr>
          </p:pic>
        </p:grp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8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913" r="70786" b="62741"/>
            <a:stretch>
              <a:fillRect/>
            </a:stretch>
          </p:blipFill>
          <p:spPr>
            <a:xfrm rot="5400000">
              <a:off x="7733645" y="4545694"/>
              <a:ext cx="1045765" cy="716470"/>
            </a:xfrm>
            <a:prstGeom prst="rect">
              <a:avLst/>
            </a:prstGeom>
          </p:spPr>
        </p:pic>
      </p:grp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精读探究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99886" y="976844"/>
            <a:ext cx="10392227" cy="1126275"/>
            <a:chOff x="603433" y="885404"/>
            <a:chExt cx="8723447" cy="1126275"/>
          </a:xfrm>
        </p:grpSpPr>
        <p:sp>
          <p:nvSpPr>
            <p:cNvPr id="5" name="Rectangle: Rounded Corners 35"/>
            <p:cNvSpPr/>
            <p:nvPr>
              <p:custDataLst>
                <p:tags r:id="rId4"/>
              </p:custDataLst>
            </p:nvPr>
          </p:nvSpPr>
          <p:spPr bwMode="auto">
            <a:xfrm>
              <a:off x="603433" y="885404"/>
              <a:ext cx="8723447" cy="1126275"/>
            </a:xfrm>
            <a:prstGeom prst="roundRect">
              <a:avLst>
                <a:gd name="adj" fmla="val 2578"/>
              </a:avLst>
            </a:prstGeom>
            <a:gradFill flip="none" rotWithShape="1">
              <a:gsLst>
                <a:gs pos="0">
                  <a:srgbClr val="404040">
                    <a:lumMod val="75000"/>
                    <a:lumOff val="25000"/>
                    <a:alpha val="0"/>
                  </a:srgbClr>
                </a:gs>
                <a:gs pos="63000">
                  <a:srgbClr val="A6BB92">
                    <a:alpha val="52000"/>
                  </a:srgbClr>
                </a:gs>
                <a:gs pos="100000">
                  <a:srgbClr val="A6BB92">
                    <a:alpha val="48000"/>
                  </a:srgb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15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727710" y="885404"/>
              <a:ext cx="8484870" cy="9531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720090" algn="ju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2800" b="1" kern="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  <a:sym typeface="+mn-ea"/>
                </a:rPr>
                <a:t>对称的建筑是图案画，不是美术画，而园林是美术画……</a:t>
              </a:r>
              <a:r>
                <a:rPr lang="zh-CN" altLang="zh-CN" sz="2800" kern="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  <a:sym typeface="+mn-ea"/>
                </a:rPr>
                <a:t>（“图案画”和“美术画”有什么区别？）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rcRect l="3409" t="19590" r="2944" b="19637"/>
          <a:stretch>
            <a:fillRect/>
          </a:stretch>
        </p:blipFill>
        <p:spPr>
          <a:xfrm>
            <a:off x="1766009" y="2372403"/>
            <a:ext cx="2931720" cy="196015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632"/>
          <a:stretch>
            <a:fillRect/>
          </a:stretch>
        </p:blipFill>
        <p:spPr>
          <a:xfrm>
            <a:off x="7481668" y="2374240"/>
            <a:ext cx="2931719" cy="19564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grpSp>
        <p:nvGrpSpPr>
          <p:cNvPr id="15" name="组合 14"/>
          <p:cNvGrpSpPr/>
          <p:nvPr/>
        </p:nvGrpSpPr>
        <p:grpSpPr>
          <a:xfrm>
            <a:off x="722727" y="4598168"/>
            <a:ext cx="4812544" cy="1922017"/>
            <a:chOff x="469228" y="4684523"/>
            <a:chExt cx="4812544" cy="1922017"/>
          </a:xfrm>
        </p:grpSpPr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584641" y="4684523"/>
              <a:ext cx="4581719" cy="18453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800" spc="30" smtClean="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    </a:t>
              </a:r>
              <a:r>
                <a:rPr lang="zh-CN" altLang="en-US" sz="2400" spc="30" smtClean="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图案画</a:t>
              </a:r>
              <a:r>
                <a:rPr lang="zh-CN" altLang="en-US" sz="2400" spc="3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更类似数学中的“几何图形”，看上去工工整整，大部分是对称的，比较</a:t>
              </a:r>
              <a:r>
                <a:rPr lang="zh-CN" altLang="en-US" sz="2400" spc="30" smtClean="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刻板。</a:t>
              </a:r>
            </a:p>
          </p:txBody>
        </p:sp>
        <p:sp>
          <p:nvSpPr>
            <p:cNvPr id="22" name="PA_椭圆 31"/>
            <p:cNvSpPr/>
            <p:nvPr>
              <p:custDataLst>
                <p:tags r:id="rId8"/>
              </p:custDataLst>
            </p:nvPr>
          </p:nvSpPr>
          <p:spPr>
            <a:xfrm>
              <a:off x="469228" y="4684523"/>
              <a:ext cx="4812544" cy="1922017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ln w="38100">
              <a:solidFill>
                <a:schemeClr val="accent3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dk1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41255" y="4566316"/>
            <a:ext cx="4812544" cy="1945747"/>
            <a:chOff x="584641" y="4786523"/>
            <a:chExt cx="4812544" cy="1945747"/>
          </a:xfrm>
        </p:grpSpPr>
        <p:sp>
          <p:nvSpPr>
            <p:cNvPr id="24" name="矩形 23"/>
            <p:cNvSpPr>
              <a:spLocks noChangeArrowheads="1"/>
            </p:cNvSpPr>
            <p:nvPr/>
          </p:nvSpPr>
          <p:spPr bwMode="auto">
            <a:xfrm>
              <a:off x="688623" y="4786523"/>
              <a:ext cx="4581719" cy="18453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800" spc="30" smtClean="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    </a:t>
              </a:r>
              <a:r>
                <a:rPr lang="zh-CN" altLang="en-US" sz="2400" spc="30" smtClean="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美术</a:t>
              </a:r>
              <a:r>
                <a:rPr lang="zh-CN" altLang="en-US" sz="2400" spc="3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画是艺术创作，更注重个性，不讲究对称，有自然之趣和艺术之美。</a:t>
              </a:r>
            </a:p>
          </p:txBody>
        </p:sp>
        <p:sp>
          <p:nvSpPr>
            <p:cNvPr id="25" name="PA_椭圆 31"/>
            <p:cNvSpPr/>
            <p:nvPr>
              <p:custDataLst>
                <p:tags r:id="rId9"/>
              </p:custDataLst>
            </p:nvPr>
          </p:nvSpPr>
          <p:spPr>
            <a:xfrm>
              <a:off x="584641" y="4810253"/>
              <a:ext cx="4812544" cy="1922017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ln w="38100">
              <a:solidFill>
                <a:schemeClr val="accent3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dk1"/>
                </a:solidFill>
                <a:latin typeface="微软雅黑"/>
                <a:ea typeface="微软雅黑"/>
              </a:endParaRPr>
            </a:p>
          </p:txBody>
        </p:sp>
      </p:grp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精读探究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99886" y="976844"/>
            <a:ext cx="10392227" cy="1126275"/>
            <a:chOff x="603433" y="885404"/>
            <a:chExt cx="8723447" cy="1126275"/>
          </a:xfrm>
        </p:grpSpPr>
        <p:sp>
          <p:nvSpPr>
            <p:cNvPr id="5" name="Rectangle: Rounded Corners 35"/>
            <p:cNvSpPr/>
            <p:nvPr>
              <p:custDataLst>
                <p:tags r:id="rId4"/>
              </p:custDataLst>
            </p:nvPr>
          </p:nvSpPr>
          <p:spPr bwMode="auto">
            <a:xfrm>
              <a:off x="603433" y="885404"/>
              <a:ext cx="8723447" cy="1126275"/>
            </a:xfrm>
            <a:prstGeom prst="roundRect">
              <a:avLst>
                <a:gd name="adj" fmla="val 2578"/>
              </a:avLst>
            </a:prstGeom>
            <a:gradFill flip="none" rotWithShape="1">
              <a:gsLst>
                <a:gs pos="0">
                  <a:srgbClr val="404040">
                    <a:lumMod val="75000"/>
                    <a:lumOff val="25000"/>
                    <a:alpha val="0"/>
                  </a:srgbClr>
                </a:gs>
                <a:gs pos="63000">
                  <a:srgbClr val="A6BB92">
                    <a:alpha val="52000"/>
                  </a:srgbClr>
                </a:gs>
                <a:gs pos="100000">
                  <a:srgbClr val="A6BB92">
                    <a:alpha val="48000"/>
                  </a:srgb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15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727710" y="885404"/>
              <a:ext cx="8484870" cy="9531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720090" algn="ju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kern="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  <a:sym typeface="+mn-ea"/>
                </a:rPr>
                <a:t>假山的堆叠，可以说是一项艺术而不仅仅是技术</a:t>
              </a:r>
              <a:r>
                <a:rPr lang="zh-CN" altLang="en-US" sz="2800" b="1" kern="0" smtClean="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  <a:sym typeface="+mn-ea"/>
                </a:rPr>
                <a:t>。</a:t>
              </a:r>
              <a:endParaRPr lang="en-US" altLang="zh-CN" sz="2800" b="1" kern="0" smtClean="0">
                <a:solidFill>
                  <a:schemeClr val="dk1"/>
                </a:solidFill>
                <a:latin typeface="微软雅黑"/>
                <a:ea typeface="微软雅黑"/>
                <a:cs typeface="微软雅黑" panose="020b0503020204020204" charset="-122"/>
                <a:sym typeface="+mn-ea"/>
              </a:endParaRPr>
            </a:p>
            <a:p>
              <a:pPr indent="720090" algn="ju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kern="0" smtClean="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  <a:sym typeface="+mn-ea"/>
                </a:rPr>
                <a:t>（</a:t>
              </a:r>
              <a:r>
                <a:rPr lang="zh-CN" altLang="en-US" sz="2800" b="1" kern="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  <a:sym typeface="+mn-ea"/>
                </a:rPr>
                <a:t>“艺术”和“技术”有什么区别？）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22727" y="4598168"/>
            <a:ext cx="4812544" cy="1922017"/>
            <a:chOff x="469228" y="4684523"/>
            <a:chExt cx="4812544" cy="1922017"/>
          </a:xfrm>
        </p:grpSpPr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584641" y="4684523"/>
              <a:ext cx="4581719" cy="18453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800" spc="30" smtClean="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   </a:t>
              </a:r>
              <a:r>
                <a:rPr lang="zh-CN" altLang="en-US" sz="2400" spc="30" smtClean="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“艺术”</a:t>
              </a:r>
              <a:r>
                <a:rPr lang="zh-CN" altLang="en-US" sz="2400" spc="3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是强调个人独创性的活动，其成果能给人以审美愉悦，并且无法被复制。</a:t>
              </a:r>
            </a:p>
          </p:txBody>
        </p:sp>
        <p:sp>
          <p:nvSpPr>
            <p:cNvPr id="12" name="PA_椭圆 31"/>
            <p:cNvSpPr/>
            <p:nvPr>
              <p:custDataLst>
                <p:tags r:id="rId6"/>
              </p:custDataLst>
            </p:nvPr>
          </p:nvSpPr>
          <p:spPr>
            <a:xfrm>
              <a:off x="469228" y="4684523"/>
              <a:ext cx="4812544" cy="1922017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ln w="38100">
              <a:solidFill>
                <a:schemeClr val="accent3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dk1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41255" y="4590046"/>
            <a:ext cx="4812544" cy="1922017"/>
            <a:chOff x="584641" y="4810253"/>
            <a:chExt cx="4812544" cy="1922017"/>
          </a:xfrm>
        </p:grpSpPr>
        <p:sp>
          <p:nvSpPr>
            <p:cNvPr id="22" name="矩形 21"/>
            <p:cNvSpPr>
              <a:spLocks noChangeArrowheads="1"/>
            </p:cNvSpPr>
            <p:nvPr/>
          </p:nvSpPr>
          <p:spPr bwMode="auto">
            <a:xfrm>
              <a:off x="753780" y="4910708"/>
              <a:ext cx="4581719" cy="17532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400" spc="30" smtClean="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   “技术”</a:t>
              </a:r>
              <a:r>
                <a:rPr lang="zh-CN" altLang="en-US" sz="2400" spc="30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意味着有固定的程序和手法，其成果是具有实际效用的东西，一般可以大量复制。</a:t>
              </a:r>
            </a:p>
          </p:txBody>
        </p:sp>
        <p:sp>
          <p:nvSpPr>
            <p:cNvPr id="23" name="PA_椭圆 31"/>
            <p:cNvSpPr/>
            <p:nvPr>
              <p:custDataLst>
                <p:tags r:id="rId7"/>
              </p:custDataLst>
            </p:nvPr>
          </p:nvSpPr>
          <p:spPr>
            <a:xfrm>
              <a:off x="584641" y="4810253"/>
              <a:ext cx="4812544" cy="1922017"/>
            </a:xfrm>
            <a:custGeom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ln w="38100">
              <a:solidFill>
                <a:schemeClr val="accent3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dk1"/>
                </a:solidFill>
                <a:latin typeface="微软雅黑"/>
                <a:ea typeface="微软雅黑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rcRect b="6082"/>
          <a:stretch>
            <a:fillRect/>
          </a:stretch>
        </p:blipFill>
        <p:spPr>
          <a:xfrm>
            <a:off x="1713856" y="2430234"/>
            <a:ext cx="2830285" cy="17755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/>
          <a:srcRect l="14774" r="16115" b="28803"/>
          <a:stretch>
            <a:fillRect/>
          </a:stretch>
        </p:blipFill>
        <p:spPr>
          <a:xfrm>
            <a:off x="7651290" y="2430234"/>
            <a:ext cx="2592474" cy="17449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schemeClr val="dk1"/>
                </a:solidFill>
                <a:latin typeface="微软雅黑"/>
                <a:ea typeface="微软雅黑"/>
              </a:rPr>
              <a:t>精读探究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155281" y="4391289"/>
            <a:ext cx="11245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smtClean="0">
                <a:solidFill>
                  <a:srgbClr val="FF0000"/>
                </a:solidFill>
                <a:latin typeface="微软雅黑"/>
                <a:ea typeface="微软雅黑"/>
              </a:rPr>
              <a:t>画意</a:t>
            </a:r>
          </a:p>
        </p:txBody>
      </p:sp>
      <p:sp>
        <p:nvSpPr>
          <p:cNvPr id="8" name="AutoShape 4"/>
          <p:cNvSpPr/>
          <p:nvPr>
            <p:custDataLst>
              <p:tags r:id="rId4"/>
            </p:custDataLst>
          </p:nvPr>
        </p:nvSpPr>
        <p:spPr bwMode="auto">
          <a:xfrm>
            <a:off x="7191442" y="3543960"/>
            <a:ext cx="307168" cy="2217879"/>
          </a:xfrm>
          <a:prstGeom prst="leftBrace">
            <a:avLst>
              <a:gd name="adj1" fmla="val 66135"/>
              <a:gd name="adj2" fmla="val 50000"/>
            </a:avLst>
          </a:prstGeom>
          <a:noFill/>
          <a:ln w="12700">
            <a:solidFill>
              <a:schemeClr val="dk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kumimoji="1" lang="zh-CN" altLang="zh-CN" sz="2800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7606441" y="3369888"/>
            <a:ext cx="2677834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smtClean="0">
                <a:solidFill>
                  <a:prstClr val="black"/>
                </a:solidFill>
                <a:latin typeface="微软雅黑"/>
                <a:ea typeface="微软雅黑"/>
              </a:rPr>
              <a:t>高树与低树</a:t>
            </a:r>
            <a:endParaRPr kumimoji="1" lang="zh-CN" altLang="en-US" sz="2800" u="sng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7606441" y="4391289"/>
            <a:ext cx="317012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smtClean="0">
                <a:solidFill>
                  <a:prstClr val="black"/>
                </a:solidFill>
                <a:latin typeface="微软雅黑"/>
                <a:ea typeface="微软雅黑"/>
              </a:rPr>
              <a:t>落叶树与常绿树</a:t>
            </a:r>
            <a:endParaRPr kumimoji="1" lang="zh-CN" altLang="en-US" sz="2800" u="sng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7606441" y="5412690"/>
            <a:ext cx="390373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smtClean="0">
                <a:solidFill>
                  <a:prstClr val="black"/>
                </a:solidFill>
                <a:latin typeface="微软雅黑"/>
                <a:ea typeface="微软雅黑"/>
              </a:rPr>
              <a:t>修建与栽种讲究自然</a:t>
            </a:r>
            <a:endParaRPr kumimoji="1" lang="zh-CN" altLang="en-US" sz="2800" u="sng" smtClean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rcRect b="9744"/>
          <a:stretch>
            <a:fillRect/>
          </a:stretch>
        </p:blipFill>
        <p:spPr>
          <a:xfrm>
            <a:off x="1131734" y="3267018"/>
            <a:ext cx="4585183" cy="27589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Text Box 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28931" y="822960"/>
            <a:ext cx="1805607" cy="766445"/>
          </a:xfrm>
          <a:prstGeom prst="rect">
            <a:avLst/>
          </a:prstGeom>
          <a:noFill/>
        </p:spPr>
        <p:txBody>
          <a:bodyPr vert="horz" wrap="square" lIns="121917" tIns="60958" rIns="121917" bIns="60958" rtlCol="0">
            <a:spAutoFit/>
          </a:bodyPr>
          <a:lstStyle>
            <a:lvl1pPr indent="72009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3200" kern="0" baseline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defTabSz="91440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914400" indent="0" defTabSz="91440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371600"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1828800" indent="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indent="0"/>
            <a:r>
              <a:rPr lang="zh-CN" altLang="en-US" sz="2800" b="1" smtClean="0">
                <a:solidFill>
                  <a:schemeClr val="dk1"/>
                </a:solidFill>
                <a:latin typeface="微软雅黑"/>
                <a:ea typeface="微软雅黑"/>
              </a:rPr>
              <a:t>花草树木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1" t="5901" r="51624" b="78713"/>
          <a:stretch>
            <a:fillRect/>
          </a:stretch>
        </p:blipFill>
        <p:spPr bwMode="auto">
          <a:xfrm flipH="1">
            <a:off x="112297" y="714822"/>
            <a:ext cx="1920239" cy="912996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838325" y="1652021"/>
            <a:ext cx="8515349" cy="1015202"/>
            <a:chOff x="1838325" y="1652021"/>
            <a:chExt cx="8515349" cy="1015202"/>
          </a:xfrm>
        </p:grpSpPr>
        <p:sp>
          <p:nvSpPr>
            <p:cNvPr id="24" name="Rectangle: Rounded Corners 35"/>
            <p:cNvSpPr/>
            <p:nvPr>
              <p:custDataLst>
                <p:tags r:id="rId8"/>
              </p:custDataLst>
            </p:nvPr>
          </p:nvSpPr>
          <p:spPr bwMode="auto">
            <a:xfrm>
              <a:off x="1838325" y="1652021"/>
              <a:ext cx="8515349" cy="1015202"/>
            </a:xfrm>
            <a:prstGeom prst="roundRect">
              <a:avLst>
                <a:gd name="adj" fmla="val 2578"/>
              </a:avLst>
            </a:prstGeom>
            <a:gradFill flip="none" rotWithShape="1">
              <a:gsLst>
                <a:gs pos="0">
                  <a:srgbClr val="404040">
                    <a:lumMod val="75000"/>
                    <a:lumOff val="25000"/>
                    <a:alpha val="0"/>
                  </a:srgbClr>
                </a:gs>
                <a:gs pos="63000">
                  <a:srgbClr val="A6BB92">
                    <a:alpha val="52000"/>
                  </a:srgbClr>
                </a:gs>
                <a:gs pos="100000">
                  <a:srgbClr val="A6BB92">
                    <a:alpha val="48000"/>
                  </a:srgb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15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444016" y="1867234"/>
              <a:ext cx="7619365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kumimoji="1" lang="zh-CN" altLang="en-US" sz="3200" b="1">
                  <a:solidFill>
                    <a:schemeClr val="dk1"/>
                  </a:solidFill>
                  <a:latin typeface="微软雅黑"/>
                  <a:ea typeface="微软雅黑"/>
                  <a:cs typeface="微软雅黑" panose="020b0503020204020204" charset="-122"/>
                </a:rPr>
                <a:t>苏州园林栽种和修剪树木也着眼在画意。 </a:t>
              </a:r>
            </a:p>
          </p:txBody>
        </p:sp>
      </p:grp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build="p"/>
      <p:bldP spid="10" grpId="0" build="p"/>
      <p:bldP spid="18" grpId="0" build="p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0994"/>
  <p:tag name="KSO_WM_TEMPLATE_MASTER_THUMB_INDEX" val="12"/>
  <p:tag name="KSO_WM_TEMPLATE_MASTER_TYPE" val="1"/>
  <p:tag name="KSO_WM_TEMPLATE_SUBCATEGORY" val="0"/>
  <p:tag name="KSO_WM_TEMPLATE_THUMBS_INDEX" val="1、5、6、7、8、9、10、11、12、13、15"/>
</p:tagLst>
</file>

<file path=ppt/tags/tag13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UNIT_COMPATIBLE" val="0"/>
  <p:tag name="KSO_WM_UNIT_DIAGRAM_ISNUMVISUAL" val="0"/>
  <p:tag name="KSO_WM_UNIT_DIAGRAM_ISREFERUNIT" val="0"/>
  <p:tag name="KSO_WM_UNIT_HIGHLIGHT" val="0"/>
  <p:tag name="KSO_WM_UNIT_ID" val="custom2020099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薄荷味的夏天"/>
  <p:tag name="KSO_WM_UNIT_TYPE" val="a"/>
  <p:tag name="KSO_WM_UNIT_VALUE" val="1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UNIT_COMPATIBLE" val="0"/>
  <p:tag name="KSO_WM_UNIT_DIAGRAM_ISNUMVISUAL" val="0"/>
  <p:tag name="KSO_WM_UNIT_DIAGRAM_ISREFERUNIT" val="0"/>
  <p:tag name="KSO_WM_UNIT_HIGHLIGHT" val="0"/>
  <p:tag name="KSO_WM_UNIT_ID" val="custom2020099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此处输入副标题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17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ID" val="custom20200994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0994"/>
  <p:tag name="KSO_WM_TEMPLATE_MASTER_THUMB_INDEX" val="12"/>
  <p:tag name="KSO_WM_TEMPLATE_MASTER_TYPE" val="1"/>
  <p:tag name="KSO_WM_TEMPLATE_SUBCATEGORY" val="0"/>
  <p:tag name="KSO_WM_TEMPLATE_THUMBS_INDEX" val="1、5、6、7、8、9、10、11、12、13、15"/>
</p:tagLst>
</file>

<file path=ppt/tags/tag14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4.xml><?xml version="1.0" encoding="utf-8"?>
<p:tagLst xmlns:p="http://schemas.openxmlformats.org/presentationml/2006/main">
  <p:tag name="KSO_WM_UNIT_FILL_FORE_SCHEMECOLOR_INDEX_1" val="13"/>
  <p:tag name="KSO_WM_UNIT_FILL_FORE_SCHEMECOLOR_INDEX_1_BRIGHTNESS" val="0.25"/>
  <p:tag name="KSO_WM_UNIT_FILL_FORE_SCHEMECOLOR_INDEX_1_POS" val="0"/>
  <p:tag name="KSO_WM_UNIT_FILL_FORE_SCHEMECOLOR_INDEX_1_TRANS" val="1"/>
  <p:tag name="KSO_WM_UNIT_FILL_FORE_SCHEMECOLOR_INDEX_2" val="7"/>
  <p:tag name="KSO_WM_UNIT_FILL_FORE_SCHEMECOLOR_INDEX_2_BRIGHTNESS" val="0"/>
  <p:tag name="KSO_WM_UNIT_FILL_FORE_SCHEMECOLOR_INDEX_2_POS" val="0.63"/>
  <p:tag name="KSO_WM_UNIT_FILL_FORE_SCHEMECOLOR_INDEX_2_TRANS" val="0.48"/>
  <p:tag name="KSO_WM_UNIT_FILL_FORE_SCHEMECOLOR_INDEX_3" val="7"/>
  <p:tag name="KSO_WM_UNIT_FILL_FORE_SCHEMECOLOR_INDEX_3_BRIGHTNESS" val="0"/>
  <p:tag name="KSO_WM_UNIT_FILL_FORE_SCHEMECOLOR_INDEX_3_POS" val="1"/>
  <p:tag name="KSO_WM_UNIT_FILL_FORE_SCHEMECOLOR_INDEX_3_TRANS" val="0.52"/>
  <p:tag name="KSO_WM_UNIT_FILL_GRADIENT_ANGLE" val="90"/>
  <p:tag name="KSO_WM_UNIT_FILL_GRADIENT_DIRECTION" val="1"/>
  <p:tag name="KSO_WM_UNIT_FILL_GRADIENT_TYPE" val="0"/>
  <p:tag name="KSO_WM_UNIT_FILL_TYPE" val="3"/>
</p:tagLst>
</file>

<file path=ppt/tags/tag14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4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6.xml><?xml version="1.0" encoding="utf-8"?>
<p:tagLst xmlns:p="http://schemas.openxmlformats.org/presentationml/2006/main">
  <p:tag name="KSO_WM_UNIT_FILL_FORE_SCHEMECOLOR_INDEX" val="5"/>
  <p:tag name="KSO_WM_UNIT_FILL_FORE_SCHEMECOLOR_INDEX_BRIGHTNESS" val="0"/>
  <p:tag name="KSO_WM_UNIT_FILL_TYPE" val="1"/>
</p:tagLst>
</file>

<file path=ppt/tags/tag16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6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7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7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8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7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2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83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84.xml><?xml version="1.0" encoding="utf-8"?>
<p:tagLst xmlns:p="http://schemas.openxmlformats.org/presentationml/2006/main">
  <p:tag name="KSO_WM_UNIT_FILL_FORE_SCHEMECOLOR_INDEX_1" val="13"/>
  <p:tag name="KSO_WM_UNIT_FILL_FORE_SCHEMECOLOR_INDEX_1_BRIGHTNESS" val="0.25"/>
  <p:tag name="KSO_WM_UNIT_FILL_FORE_SCHEMECOLOR_INDEX_1_POS" val="0"/>
  <p:tag name="KSO_WM_UNIT_FILL_FORE_SCHEMECOLOR_INDEX_1_TRANS" val="1"/>
  <p:tag name="KSO_WM_UNIT_FILL_FORE_SCHEMECOLOR_INDEX_2" val="7"/>
  <p:tag name="KSO_WM_UNIT_FILL_FORE_SCHEMECOLOR_INDEX_2_BRIGHTNESS" val="0"/>
  <p:tag name="KSO_WM_UNIT_FILL_FORE_SCHEMECOLOR_INDEX_2_POS" val="0.63"/>
  <p:tag name="KSO_WM_UNIT_FILL_FORE_SCHEMECOLOR_INDEX_2_TRANS" val="0.48"/>
  <p:tag name="KSO_WM_UNIT_FILL_FORE_SCHEMECOLOR_INDEX_3" val="7"/>
  <p:tag name="KSO_WM_UNIT_FILL_FORE_SCHEMECOLOR_INDEX_3_BRIGHTNESS" val="0"/>
  <p:tag name="KSO_WM_UNIT_FILL_FORE_SCHEMECOLOR_INDEX_3_POS" val="1"/>
  <p:tag name="KSO_WM_UNIT_FILL_FORE_SCHEMECOLOR_INDEX_3_TRANS" val="0.52"/>
  <p:tag name="KSO_WM_UNIT_FILL_GRADIENT_ANGLE" val="90"/>
  <p:tag name="KSO_WM_UNIT_FILL_GRADIENT_DIRECTION" val="1"/>
  <p:tag name="KSO_WM_UNIT_FILL_GRADIENT_TYPE" val="0"/>
  <p:tag name="KSO_WM_UNIT_FILL_TYPE" val="3"/>
</p:tagLst>
</file>

<file path=ppt/tags/tag185.xml><?xml version="1.0" encoding="utf-8"?>
<p:tagLst xmlns:p="http://schemas.openxmlformats.org/presentationml/2006/main">
  <p:tag name="KSO_WM_UNIT_TEXT_FILL_FORE_SCHEMECOLOR_INDEX" val="14"/>
  <p:tag name="KSO_WM_UNIT_TEXT_FILL_FORE_SCHEMECOLOR_INDEX_BRIGHTNESS" val="0"/>
  <p:tag name="KSO_WM_UNIT_TEXT_FILL_TYPE" val="1"/>
</p:tagLst>
</file>

<file path=ppt/tags/tag18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8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9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92.xml><?xml version="1.0" encoding="utf-8"?>
<p:tagLst xmlns:p="http://schemas.openxmlformats.org/presentationml/2006/main">
  <p:tag name="KSO_WM_UNIT_FILL_FORE_SCHEMECOLOR_INDEX_1" val="13"/>
  <p:tag name="KSO_WM_UNIT_FILL_FORE_SCHEMECOLOR_INDEX_1_BRIGHTNESS" val="0.25"/>
  <p:tag name="KSO_WM_UNIT_FILL_FORE_SCHEMECOLOR_INDEX_1_POS" val="0"/>
  <p:tag name="KSO_WM_UNIT_FILL_FORE_SCHEMECOLOR_INDEX_1_TRANS" val="1"/>
  <p:tag name="KSO_WM_UNIT_FILL_FORE_SCHEMECOLOR_INDEX_2" val="7"/>
  <p:tag name="KSO_WM_UNIT_FILL_FORE_SCHEMECOLOR_INDEX_2_BRIGHTNESS" val="0"/>
  <p:tag name="KSO_WM_UNIT_FILL_FORE_SCHEMECOLOR_INDEX_2_POS" val="0.63"/>
  <p:tag name="KSO_WM_UNIT_FILL_FORE_SCHEMECOLOR_INDEX_2_TRANS" val="0.48"/>
  <p:tag name="KSO_WM_UNIT_FILL_FORE_SCHEMECOLOR_INDEX_3" val="7"/>
  <p:tag name="KSO_WM_UNIT_FILL_FORE_SCHEMECOLOR_INDEX_3_BRIGHTNESS" val="0"/>
  <p:tag name="KSO_WM_UNIT_FILL_FORE_SCHEMECOLOR_INDEX_3_POS" val="1"/>
  <p:tag name="KSO_WM_UNIT_FILL_FORE_SCHEMECOLOR_INDEX_3_TRANS" val="0.52"/>
  <p:tag name="KSO_WM_UNIT_FILL_GRADIENT_ANGLE" val="90"/>
  <p:tag name="KSO_WM_UNIT_FILL_GRADIENT_DIRECTION" val="1"/>
  <p:tag name="KSO_WM_UNIT_FILL_GRADIENT_TYPE" val="0"/>
  <p:tag name="KSO_WM_UNIT_FILL_TYPE" val="3"/>
</p:tagLst>
</file>

<file path=ppt/tags/tag19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94.xml><?xml version="1.0" encoding="utf-8"?>
<p:tagLst xmlns:p="http://schemas.openxmlformats.org/presentationml/2006/main">
  <p:tag name="KSO_WM_UNIT_LINE_FILL_TYPE" val="2"/>
  <p:tag name="KSO_WM_UNIT_LINE_FORE_SCHEMECOLOR_INDEX" val="7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PA" val="v3.0.0"/>
</p:tagLst>
</file>

<file path=ppt/tags/tag195.xml><?xml version="1.0" encoding="utf-8"?>
<p:tagLst xmlns:p="http://schemas.openxmlformats.org/presentationml/2006/main">
  <p:tag name="KSO_WM_UNIT_LINE_FILL_TYPE" val="2"/>
  <p:tag name="KSO_WM_UNIT_LINE_FORE_SCHEMECOLOR_INDEX" val="7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PA" val="v3.0.0"/>
</p:tagLst>
</file>

<file path=ppt/tags/tag19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9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98.xml><?xml version="1.0" encoding="utf-8"?>
<p:tagLst xmlns:p="http://schemas.openxmlformats.org/presentationml/2006/main">
  <p:tag name="KSO_WM_UNIT_FILL_FORE_SCHEMECOLOR_INDEX_1" val="13"/>
  <p:tag name="KSO_WM_UNIT_FILL_FORE_SCHEMECOLOR_INDEX_1_BRIGHTNESS" val="0.25"/>
  <p:tag name="KSO_WM_UNIT_FILL_FORE_SCHEMECOLOR_INDEX_1_POS" val="0"/>
  <p:tag name="KSO_WM_UNIT_FILL_FORE_SCHEMECOLOR_INDEX_1_TRANS" val="1"/>
  <p:tag name="KSO_WM_UNIT_FILL_FORE_SCHEMECOLOR_INDEX_2" val="7"/>
  <p:tag name="KSO_WM_UNIT_FILL_FORE_SCHEMECOLOR_INDEX_2_BRIGHTNESS" val="0"/>
  <p:tag name="KSO_WM_UNIT_FILL_FORE_SCHEMECOLOR_INDEX_2_POS" val="0.63"/>
  <p:tag name="KSO_WM_UNIT_FILL_FORE_SCHEMECOLOR_INDEX_2_TRANS" val="0.48"/>
  <p:tag name="KSO_WM_UNIT_FILL_FORE_SCHEMECOLOR_INDEX_3" val="7"/>
  <p:tag name="KSO_WM_UNIT_FILL_FORE_SCHEMECOLOR_INDEX_3_BRIGHTNESS" val="0"/>
  <p:tag name="KSO_WM_UNIT_FILL_FORE_SCHEMECOLOR_INDEX_3_POS" val="1"/>
  <p:tag name="KSO_WM_UNIT_FILL_FORE_SCHEMECOLOR_INDEX_3_TRANS" val="0.52"/>
  <p:tag name="KSO_WM_UNIT_FILL_GRADIENT_ANGLE" val="90"/>
  <p:tag name="KSO_WM_UNIT_FILL_GRADIENT_DIRECTION" val="1"/>
  <p:tag name="KSO_WM_UNIT_FILL_GRADIENT_TYPE" val="0"/>
  <p:tag name="KSO_WM_UNIT_FILL_TYPE" val="3"/>
</p:tagLst>
</file>

<file path=ppt/tags/tag19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UNIT_LINE_FILL_TYPE" val="2"/>
  <p:tag name="KSO_WM_UNIT_LINE_FORE_SCHEMECOLOR_INDEX" val="7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PA" val="v3.0.0"/>
</p:tagLst>
</file>

<file path=ppt/tags/tag201.xml><?xml version="1.0" encoding="utf-8"?>
<p:tagLst xmlns:p="http://schemas.openxmlformats.org/presentationml/2006/main">
  <p:tag name="KSO_WM_UNIT_LINE_FILL_TYPE" val="2"/>
  <p:tag name="KSO_WM_UNIT_LINE_FORE_SCHEMECOLOR_INDEX" val="7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PA" val="v3.0.0"/>
</p:tagLst>
</file>

<file path=ppt/tags/tag20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0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04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20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06.xml><?xml version="1.0" encoding="utf-8"?>
<p:tagLst xmlns:p="http://schemas.openxmlformats.org/presentationml/2006/main">
  <p:tag name="KSO_WM_UNIT_FILL_FORE_SCHEMECOLOR_INDEX_1" val="13"/>
  <p:tag name="KSO_WM_UNIT_FILL_FORE_SCHEMECOLOR_INDEX_1_BRIGHTNESS" val="0.25"/>
  <p:tag name="KSO_WM_UNIT_FILL_FORE_SCHEMECOLOR_INDEX_1_POS" val="0"/>
  <p:tag name="KSO_WM_UNIT_FILL_FORE_SCHEMECOLOR_INDEX_1_TRANS" val="1"/>
  <p:tag name="KSO_WM_UNIT_FILL_FORE_SCHEMECOLOR_INDEX_2" val="7"/>
  <p:tag name="KSO_WM_UNIT_FILL_FORE_SCHEMECOLOR_INDEX_2_BRIGHTNESS" val="0"/>
  <p:tag name="KSO_WM_UNIT_FILL_FORE_SCHEMECOLOR_INDEX_2_POS" val="0.63"/>
  <p:tag name="KSO_WM_UNIT_FILL_FORE_SCHEMECOLOR_INDEX_2_TRANS" val="0.48"/>
  <p:tag name="KSO_WM_UNIT_FILL_FORE_SCHEMECOLOR_INDEX_3" val="7"/>
  <p:tag name="KSO_WM_UNIT_FILL_FORE_SCHEMECOLOR_INDEX_3_BRIGHTNESS" val="0"/>
  <p:tag name="KSO_WM_UNIT_FILL_FORE_SCHEMECOLOR_INDEX_3_POS" val="1"/>
  <p:tag name="KSO_WM_UNIT_FILL_FORE_SCHEMECOLOR_INDEX_3_TRANS" val="0.52"/>
  <p:tag name="KSO_WM_UNIT_FILL_GRADIENT_ANGLE" val="90"/>
  <p:tag name="KSO_WM_UNIT_FILL_GRADIENT_DIRECTION" val="1"/>
  <p:tag name="KSO_WM_UNIT_FILL_GRADIENT_TYPE" val="0"/>
  <p:tag name="KSO_WM_UNIT_FILL_TYPE" val="3"/>
</p:tagLst>
</file>

<file path=ppt/tags/tag20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0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0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UNIT_FILL_FORE_SCHEMECOLOR_INDEX_1" val="13"/>
  <p:tag name="KSO_WM_UNIT_FILL_FORE_SCHEMECOLOR_INDEX_1_BRIGHTNESS" val="0.25"/>
  <p:tag name="KSO_WM_UNIT_FILL_FORE_SCHEMECOLOR_INDEX_1_POS" val="0"/>
  <p:tag name="KSO_WM_UNIT_FILL_FORE_SCHEMECOLOR_INDEX_1_TRANS" val="1"/>
  <p:tag name="KSO_WM_UNIT_FILL_FORE_SCHEMECOLOR_INDEX_2" val="7"/>
  <p:tag name="KSO_WM_UNIT_FILL_FORE_SCHEMECOLOR_INDEX_2_BRIGHTNESS" val="0"/>
  <p:tag name="KSO_WM_UNIT_FILL_FORE_SCHEMECOLOR_INDEX_2_POS" val="0.63"/>
  <p:tag name="KSO_WM_UNIT_FILL_FORE_SCHEMECOLOR_INDEX_2_TRANS" val="0.48"/>
  <p:tag name="KSO_WM_UNIT_FILL_FORE_SCHEMECOLOR_INDEX_3" val="7"/>
  <p:tag name="KSO_WM_UNIT_FILL_FORE_SCHEMECOLOR_INDEX_3_BRIGHTNESS" val="0"/>
  <p:tag name="KSO_WM_UNIT_FILL_FORE_SCHEMECOLOR_INDEX_3_POS" val="1"/>
  <p:tag name="KSO_WM_UNIT_FILL_FORE_SCHEMECOLOR_INDEX_3_TRANS" val="0.52"/>
  <p:tag name="KSO_WM_UNIT_FILL_GRADIENT_ANGLE" val="90"/>
  <p:tag name="KSO_WM_UNIT_FILL_GRADIENT_DIRECTION" val="1"/>
  <p:tag name="KSO_WM_UNIT_FILL_GRADIENT_TYPE" val="0"/>
  <p:tag name="KSO_WM_UNIT_FILL_TYPE" val="3"/>
</p:tagLst>
</file>

<file path=ppt/tags/tag211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21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1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14.xml><?xml version="1.0" encoding="utf-8"?>
<p:tagLst xmlns:p="http://schemas.openxmlformats.org/presentationml/2006/main">
  <p:tag name="KSO_WM_UNIT_LINE_FILL_TYPE" val="2"/>
  <p:tag name="KSO_WM_UNIT_LINE_FORE_SCHEMECOLOR_INDEX" val="7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PA" val="v3.0.0"/>
</p:tagLst>
</file>

<file path=ppt/tags/tag21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1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1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18.xml><?xml version="1.0" encoding="utf-8"?>
<p:tagLst xmlns:p="http://schemas.openxmlformats.org/presentationml/2006/main">
  <p:tag name="KSO_WM_UNIT_LINE_FILL_TYPE" val="2"/>
  <p:tag name="KSO_WM_UNIT_LINE_FORE_SCHEMECOLOR_INDEX" val="1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1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21.xml><?xml version="1.0" encoding="utf-8"?>
<p:tagLst xmlns:p="http://schemas.openxmlformats.org/presentationml/2006/main">
  <p:tag name="KSO_WM_UNIT_PLACING_PICTURE_USER_VIEWPORT" val="{&quot;height&quot;:6567,&quot;width&quot;:6567}"/>
  <p:tag name="REFSHAPE" val="339828804"/>
</p:tagLst>
</file>

<file path=ppt/tags/tag22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2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2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2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2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2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28.xml><?xml version="1.0" encoding="utf-8"?>
<p:tagLst xmlns:p="http://schemas.openxmlformats.org/presentationml/2006/main">
  <p:tag name="KSO_WM_UNIT_FILL_FORE_SCHEMECOLOR_INDEX_1" val="13"/>
  <p:tag name="KSO_WM_UNIT_FILL_FORE_SCHEMECOLOR_INDEX_1_BRIGHTNESS" val="0.25"/>
  <p:tag name="KSO_WM_UNIT_FILL_FORE_SCHEMECOLOR_INDEX_1_POS" val="0"/>
  <p:tag name="KSO_WM_UNIT_FILL_FORE_SCHEMECOLOR_INDEX_1_TRANS" val="1"/>
  <p:tag name="KSO_WM_UNIT_FILL_FORE_SCHEMECOLOR_INDEX_2" val="7"/>
  <p:tag name="KSO_WM_UNIT_FILL_FORE_SCHEMECOLOR_INDEX_2_BRIGHTNESS" val="0"/>
  <p:tag name="KSO_WM_UNIT_FILL_FORE_SCHEMECOLOR_INDEX_2_POS" val="0.63"/>
  <p:tag name="KSO_WM_UNIT_FILL_FORE_SCHEMECOLOR_INDEX_2_TRANS" val="0.48"/>
  <p:tag name="KSO_WM_UNIT_FILL_FORE_SCHEMECOLOR_INDEX_3" val="7"/>
  <p:tag name="KSO_WM_UNIT_FILL_FORE_SCHEMECOLOR_INDEX_3_BRIGHTNESS" val="0"/>
  <p:tag name="KSO_WM_UNIT_FILL_FORE_SCHEMECOLOR_INDEX_3_POS" val="1"/>
  <p:tag name="KSO_WM_UNIT_FILL_FORE_SCHEMECOLOR_INDEX_3_TRANS" val="0.52"/>
  <p:tag name="KSO_WM_UNIT_FILL_GRADIENT_ANGLE" val="90"/>
  <p:tag name="KSO_WM_UNIT_FILL_GRADIENT_DIRECTION" val="1"/>
  <p:tag name="KSO_WM_UNIT_FILL_GRADIENT_TYPE" val="0"/>
  <p:tag name="KSO_WM_UNIT_FILL_TYPE" val="3"/>
</p:tagLst>
</file>

<file path=ppt/tags/tag22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RGE_SHAPE" val="1"/>
  <p:tag name="KSO_WM_UNIT_LAYERLEVEL" val="1"/>
</p:tagLst>
</file>

<file path=ppt/tags/tag230.xml><?xml version="1.0" encoding="utf-8"?>
<p:tagLst xmlns:p="http://schemas.openxmlformats.org/presentationml/2006/main">
  <p:tag name="KSO_WM_UNIT_LINE_FILL_TYPE" val="2"/>
  <p:tag name="KSO_WM_UNIT_LINE_FORE_SCHEMECOLOR_INDEX" val="7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  <p:tag name="PA" val="v3.0.0"/>
</p:tagLst>
</file>

<file path=ppt/tags/tag23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UNIT_COMPATIBLE" val="0"/>
  <p:tag name="KSO_WM_UNIT_DIAGRAM_ISNUMVISUAL" val="0"/>
  <p:tag name="KSO_WM_UNIT_DIAGRAM_ISREFERUNIT" val="0"/>
  <p:tag name="KSO_WM_UNIT_HIGHLIGHT" val="0"/>
  <p:tag name="KSO_WM_UNIT_ID" val="custom2020099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薄荷味的夏天"/>
  <p:tag name="KSO_WM_UNIT_TYPE" val="a"/>
  <p:tag name="KSO_WM_UNIT_VALUE" val="11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UNIT_COMPATIBLE" val="0"/>
  <p:tag name="KSO_WM_UNIT_DIAGRAM_ISNUMVISUAL" val="0"/>
  <p:tag name="KSO_WM_UNIT_DIAGRAM_ISREFERUNIT" val="0"/>
  <p:tag name="KSO_WM_UNIT_HIGHLIGHT" val="0"/>
  <p:tag name="KSO_WM_UNIT_ID" val="custom2020099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此处输入副标题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17"/>
</p:tagLst>
</file>

<file path=ppt/tags/tag234.xml><?xml version="1.0" encoding="utf-8"?>
<p:tagLst xmlns:p="http://schemas.openxmlformats.org/presentationml/2006/main">
  <p:tag name="KSO_WM_BEAUTIFY_FLAG" val="#wm#"/>
  <p:tag name="KSO_WM_SLIDE_ID" val="custom20200994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0994"/>
  <p:tag name="KSO_WM_TEMPLATE_MASTER_THUMB_INDEX" val="12"/>
  <p:tag name="KSO_WM_TEMPLATE_MASTER_TYPE" val="1"/>
  <p:tag name="KSO_WM_TEMPLATE_SUBCATEGORY" val="0"/>
  <p:tag name="KSO_WM_TEMPLATE_THUMBS_INDEX" val="1、5、6、7、8、9、10、11、12、13、15"/>
</p:tagLst>
</file>

<file path=ppt/tags/tag23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3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3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3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3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41.xml><?xml version="1.0" encoding="utf-8"?>
<p:tagLst xmlns:p="http://schemas.openxmlformats.org/presentationml/2006/main">
  <p:tag name="KSO_WM_UNIT_TEXT_FILL_FORE_SCHEMECOLOR_INDEX" val="14"/>
  <p:tag name="KSO_WM_UNIT_TEXT_FILL_FORE_SCHEMECOLOR_INDEX_BRIGHTNESS" val="0"/>
  <p:tag name="KSO_WM_UNIT_TEXT_FILL_TYPE" val="1"/>
</p:tagLst>
</file>

<file path=ppt/tags/tag24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4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4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4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4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4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4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4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5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5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53.xml><?xml version="1.0" encoding="utf-8"?>
<p:tagLst xmlns:p="http://schemas.openxmlformats.org/presentationml/2006/main">
  <p:tag name="KSO_WM_UNIT_FILL_FORE_SCHEMECOLOR_INDEX" val="14"/>
  <p:tag name="KSO_WM_UNIT_FILL_FORE_SCHEMECOLOR_INDEX_BRIGHTNESS" val="-0.05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254.xml><?xml version="1.0" encoding="utf-8"?>
<p:tagLst xmlns:p="http://schemas.openxmlformats.org/presentationml/2006/main">
  <p:tag name="KSO_WM_UNIT_TEXT_FILL_FORE_SCHEMECOLOR_INDEX" val="13"/>
  <p:tag name="KSO_WM_UNIT_TEXT_FILL_FORE_SCHEMECOLOR_INDEX_BRIGHTNESS" val="0.25"/>
  <p:tag name="KSO_WM_UNIT_TEXT_FILL_TYPE" val="1"/>
</p:tagLst>
</file>

<file path=ppt/tags/tag25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56.xml><?xml version="1.0" encoding="utf-8"?>
<p:tagLst xmlns:p="http://schemas.openxmlformats.org/presentationml/2006/main">
  <p:tag name="KSO_WM_UNIT_LINE_FILL_TYPE" val="2"/>
  <p:tag name="KSO_WM_UNIT_LINE_FORE_SCHEMECOLOR_INDEX" val="1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5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58.xml><?xml version="1.0" encoding="utf-8"?>
<p:tagLst xmlns:p="http://schemas.openxmlformats.org/presentationml/2006/main">
  <p:tag name="KSO_WM_UNIT_LINE_FILL_TYPE" val="2"/>
  <p:tag name="KSO_WM_UNIT_LINE_FORE_SCHEMECOLOR_INDEX" val="1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5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6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6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63.xml><?xml version="1.0" encoding="utf-8"?>
<p:tagLst xmlns:p="http://schemas.openxmlformats.org/presentationml/2006/main">
  <p:tag name="KSO_WM_UNIT_LINE_FILL_TYPE" val="2"/>
  <p:tag name="KSO_WM_UNIT_LINE_FORE_SCHEMECOLOR_INDEX" val="1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64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26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6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6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6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6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7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7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7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7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7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76.xml><?xml version="1.0" encoding="utf-8"?>
<p:tagLst xmlns:p="http://schemas.openxmlformats.org/presentationml/2006/main">
  <p:tag name="KSO_WM_UNIT_TEXT_FILL_FORE_SCHEMECOLOR_INDEX" val="13"/>
  <p:tag name="KSO_WM_UNIT_TEXT_FILL_FORE_SCHEMECOLOR_INDEX_BRIGHTNESS" val="0.25"/>
  <p:tag name="KSO_WM_UNIT_TEXT_FILL_TYPE" val="1"/>
</p:tagLst>
</file>

<file path=ppt/tags/tag27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78.xml><?xml version="1.0" encoding="utf-8"?>
<p:tagLst xmlns:p="http://schemas.openxmlformats.org/presentationml/2006/main">
  <p:tag name="KSO_WM_UNIT_TEXT_FILL_FORE_SCHEMECOLOR_INDEX" val="13"/>
  <p:tag name="KSO_WM_UNIT_TEXT_FILL_FORE_SCHEMECOLOR_INDEX_BRIGHTNESS" val="0.25"/>
  <p:tag name="KSO_WM_UNIT_TEXT_FILL_TYPE" val="1"/>
</p:tagLst>
</file>

<file path=ppt/tags/tag27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p="http://schemas.openxmlformats.org/presentationml/2006/main">
  <p:tag name="KSO_WM_UNIT_TEXT_FILL_FORE_SCHEMECOLOR_INDEX" val="13"/>
  <p:tag name="KSO_WM_UNIT_TEXT_FILL_FORE_SCHEMECOLOR_INDEX_BRIGHTNESS" val="0.25"/>
  <p:tag name="KSO_WM_UNIT_TEXT_FILL_TYPE" val="1"/>
</p:tagLst>
</file>

<file path=ppt/tags/tag28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82.xml><?xml version="1.0" encoding="utf-8"?>
<p:tagLst xmlns:p="http://schemas.openxmlformats.org/presentationml/2006/main">
  <p:tag name="KSO_WM_UNIT_TEXT_FILL_FORE_SCHEMECOLOR_INDEX" val="13"/>
  <p:tag name="KSO_WM_UNIT_TEXT_FILL_FORE_SCHEMECOLOR_INDEX_BRIGHTNESS" val="0.25"/>
  <p:tag name="KSO_WM_UNIT_TEXT_FILL_TYPE" val="1"/>
</p:tagLst>
</file>

<file path=ppt/tags/tag28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84.xml><?xml version="1.0" encoding="utf-8"?>
<p:tagLst xmlns:p="http://schemas.openxmlformats.org/presentationml/2006/main">
  <p:tag name="KSO_WM_UNIT_TEXT_FILL_FORE_SCHEMECOLOR_INDEX" val="13"/>
  <p:tag name="KSO_WM_UNIT_TEXT_FILL_FORE_SCHEMECOLOR_INDEX_BRIGHTNESS" val="0.25"/>
  <p:tag name="KSO_WM_UNIT_TEXT_FILL_TYPE" val="1"/>
</p:tagLst>
</file>

<file path=ppt/tags/tag28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86.xml><?xml version="1.0" encoding="utf-8"?>
<p:tagLst xmlns:p="http://schemas.openxmlformats.org/presentationml/2006/main">
  <p:tag name="KSO_WM_UNIT_TEXT_FILL_FORE_SCHEMECOLOR_INDEX" val="13"/>
  <p:tag name="KSO_WM_UNIT_TEXT_FILL_FORE_SCHEMECOLOR_INDEX_BRIGHTNESS" val="0.25"/>
  <p:tag name="KSO_WM_UNIT_TEXT_FILL_TYPE" val="1"/>
</p:tagLst>
</file>

<file path=ppt/tags/tag28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88.xml><?xml version="1.0" encoding="utf-8"?>
<p:tagLst xmlns:p="http://schemas.openxmlformats.org/presentationml/2006/main">
  <p:tag name="KSO_WM_UNIT_TEXT_FILL_FORE_SCHEMECOLOR_INDEX" val="13"/>
  <p:tag name="KSO_WM_UNIT_TEXT_FILL_FORE_SCHEMECOLOR_INDEX_BRIGHTNESS" val="0.25"/>
  <p:tag name="KSO_WM_UNIT_TEXT_FILL_TYPE" val="1"/>
</p:tagLst>
</file>

<file path=ppt/tags/tag28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0.xml><?xml version="1.0" encoding="utf-8"?>
<p:tagLst xmlns:p="http://schemas.openxmlformats.org/presentationml/2006/main">
  <p:tag name="KSO_WM_UNIT_TEXT_FILL_FORE_SCHEMECOLOR_INDEX" val="13"/>
  <p:tag name="KSO_WM_UNIT_TEXT_FILL_FORE_SCHEMECOLOR_INDEX_BRIGHTNESS" val="0.25"/>
  <p:tag name="KSO_WM_UNIT_TEXT_FILL_TYPE" val="1"/>
</p:tagLst>
</file>

<file path=ppt/tags/tag29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9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9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9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RGE_SHAPE" val="1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RGE_SHAPE" val="1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8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RGE_SHAPE" val="1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9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3_Office 主题​​">
  <a:themeElements>
    <a:clrScheme name="自定义 55">
      <a:dk1>
        <a:srgbClr val="000000"/>
      </a:dk1>
      <a:lt1>
        <a:srgbClr val="FFFFFF"/>
      </a:lt1>
      <a:dk2>
        <a:srgbClr val="E4F0E4"/>
      </a:dk2>
      <a:lt2>
        <a:srgbClr val="FFFFFF"/>
      </a:lt2>
      <a:accent1>
        <a:srgbClr val="8EAF98"/>
      </a:accent1>
      <a:accent2>
        <a:srgbClr val="99B596"/>
      </a:accent2>
      <a:accent3>
        <a:srgbClr val="A6BB92"/>
      </a:accent3>
      <a:accent4>
        <a:srgbClr val="B5C08E"/>
      </a:accent4>
      <a:accent5>
        <a:srgbClr val="C6C58C"/>
      </a:accent5>
      <a:accent6>
        <a:srgbClr val="D8C78B"/>
      </a:accent6>
      <a:hlink>
        <a:srgbClr val="99CCE3"/>
      </a:hlink>
      <a:folHlink>
        <a:srgbClr val="A27CA4"/>
      </a:folHlink>
    </a:clrScheme>
    <a:fontScheme name="自定义 1">
      <a:majorFont>
        <a:latin typeface="微软雅黑"/>
        <a:ea typeface="汉仪旗黑-85S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178</Paragraphs>
  <Slides>36</Slides>
  <Notes>15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baseType="lpstr" size="49">
      <vt:lpstr>Arial</vt:lpstr>
      <vt:lpstr>微软雅黑</vt:lpstr>
      <vt:lpstr>汉仪旗黑-85S</vt:lpstr>
      <vt:lpstr>Viner Hand ITC</vt:lpstr>
      <vt:lpstr>Calibri Light</vt:lpstr>
      <vt:lpstr>Calibri</vt:lpstr>
      <vt:lpstr>Times New Roman</vt:lpstr>
      <vt:lpstr>黑体</vt:lpstr>
      <vt:lpstr>楷体</vt:lpstr>
      <vt:lpstr>GB Pinyinok-B</vt:lpstr>
      <vt:lpstr>宋体</vt:lpstr>
      <vt:lpstr>Wingdings</vt:lpstr>
      <vt:lpstr>3_Office 主题​​</vt:lpstr>
      <vt:lpstr>苏州园林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苏州园林
第2课时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2021-06-21T09:19:58.385</cp:lastPrinted>
  <dcterms:created xsi:type="dcterms:W3CDTF">2021-06-21T09:19:58Z</dcterms:created>
  <dcterms:modified xsi:type="dcterms:W3CDTF">2021-06-21T01:20:02Z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