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4" r:id="rId3"/>
  </p:sldMasterIdLst>
  <p:notesMasterIdLst>
    <p:notesMasterId r:id="rId4"/>
  </p:notesMasterIdLst>
  <p:sldIdLst>
    <p:sldId id="7602" r:id="rId5"/>
    <p:sldId id="7638" r:id="rId6"/>
    <p:sldId id="7604" r:id="rId7"/>
    <p:sldId id="7574" r:id="rId8"/>
    <p:sldId id="7613" r:id="rId9"/>
    <p:sldId id="7651" r:id="rId10"/>
    <p:sldId id="7650" r:id="rId11"/>
    <p:sldId id="7652" r:id="rId12"/>
    <p:sldId id="7653" r:id="rId13"/>
    <p:sldId id="7654" r:id="rId14"/>
    <p:sldId id="7655" r:id="rId15"/>
    <p:sldId id="7656" r:id="rId16"/>
    <p:sldId id="7657" r:id="rId17"/>
    <p:sldId id="7641" r:id="rId18"/>
    <p:sldId id="7642" r:id="rId19"/>
    <p:sldId id="7658" r:id="rId20"/>
    <p:sldId id="7643" r:id="rId21"/>
    <p:sldId id="7644" r:id="rId22"/>
    <p:sldId id="7645" r:id="rId23"/>
    <p:sldId id="7646" r:id="rId24"/>
    <p:sldId id="7659" r:id="rId25"/>
    <p:sldId id="7660" r:id="rId26"/>
    <p:sldId id="7619" r:id="rId27"/>
  </p:sldIdLst>
  <p:sldSz cx="12188825"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作者" initials="作"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451" autoAdjust="0"/>
    <p:restoredTop sz="96580" autoAdjust="0"/>
  </p:normalViewPr>
  <p:slideViewPr>
    <p:cSldViewPr snapToGrid="0">
      <p:cViewPr varScale="1">
        <p:scale>
          <a:sx n="100" d="100"/>
          <a:sy n="100" d="100"/>
        </p:scale>
        <p:origin x="78" y="366"/>
      </p:cViewPr>
      <p:guideLst>
        <p:guide orient="horz" pos="2160"/>
        <p:guide pos="3839"/>
      </p:guideLst>
    </p:cSldViewPr>
  </p:slideViewPr>
  <p:notesTextViewPr>
    <p:cViewPr>
      <p:scale>
        <a:sx n="1" d="1"/>
        <a:sy n="1" d="1"/>
      </p:scale>
      <p:origin x="0" y="0"/>
    </p:cViewPr>
  </p:notesTextViewPr>
  <p:sorterViewPr>
    <p:cViewPr>
      <p:scale>
        <a:sx n="100" d="100"/>
        <a:sy n="100" d="100"/>
      </p:scale>
      <p:origin x="0" y="-312"/>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tags" Target="tags/tag6.xml" /><Relationship Id="rId29" Type="http://schemas.openxmlformats.org/officeDocument/2006/relationships/presProps" Target="presProps.xml" /><Relationship Id="rId3" Type="http://schemas.openxmlformats.org/officeDocument/2006/relationships/slideMaster" Target="slideMasters/slideMaster2.xml" /><Relationship Id="rId30" Type="http://schemas.openxmlformats.org/officeDocument/2006/relationships/viewProps" Target="viewProps.xml" /><Relationship Id="rId31" Type="http://schemas.openxmlformats.org/officeDocument/2006/relationships/theme" Target="theme/theme1.xml" /><Relationship Id="rId32"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B8C3C3-31A8-453D-A20D-411C6C37285D}"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998766-6A9C-4F2F-8D78-A8B7F422C2B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998766-6A9C-4F2F-8D78-A8B7F422C2B3}"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998766-6A9C-4F2F-8D78-A8B7F422C2B3}" type="slidenum">
              <a:rPr lang="zh-CN" altLang="en-US" smtClean="0">
                <a:solidFill>
                  <a:prstClr val="black"/>
                </a:solidFill>
                <a:latin typeface="Calibri"/>
                <a:ea typeface="宋体" panose="02010600030101010101" pitchFamily="2" charset="-122"/>
              </a:rPr>
              <a:t>23</a:t>
            </a:fld>
            <a:endParaRPr lang="zh-CN" altLang="en-US">
              <a:solidFill>
                <a:prstClr val="black"/>
              </a:solidFill>
              <a:latin typeface="Calibri"/>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8998766-6A9C-4F2F-8D78-A8B7F422C2B3}"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4</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5</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53058" name="幻灯片图像占位符 1"/>
          <p:cNvSpPr>
            <a:spLocks noGrp="1" noRot="1" noChangeAspect="1" noTextEdit="1"/>
          </p:cNvSpPr>
          <p:nvPr>
            <p:ph type="sldImg"/>
          </p:nvPr>
        </p:nvSpPr>
        <p:spPr>
          <a:ln>
            <a:solidFill>
              <a:srgbClr val="000000"/>
            </a:solidFill>
            <a:miter/>
          </a:ln>
        </p:spPr>
      </p:sp>
      <p:sp>
        <p:nvSpPr>
          <p:cNvPr id="3" name="备注占位符 2"/>
          <p:cNvSpPr>
            <a:spLocks noGrp="1"/>
          </p:cNvSpPr>
          <p:nvPr>
            <p:ph type="body" idx="1"/>
          </p:nvPr>
        </p:nvSpPr>
        <p:spPr/>
        <p:txBody>
          <a:bodyPr lIns="91440" tIns="45720" rIns="91440" bIns="45720" rtlCol="0"/>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1453060" name="灯片编号占位符 3"/>
          <p:cNvSpPr txBox="1">
            <a:spLocks noGrp="1"/>
          </p:cNvSpPr>
          <p:nvPr/>
        </p:nvSpPr>
        <p:spPr>
          <a:xfrm>
            <a:off x="3884613" y="8685213"/>
            <a:ext cx="2971800" cy="458787"/>
          </a:xfrm>
          <a:prstGeom prst="rect">
            <a:avLst/>
          </a:prstGeom>
          <a:noFill/>
          <a:ln w="9525">
            <a:noFill/>
          </a:ln>
        </p:spPr>
        <p:txBody>
          <a:bodyPr anchor="b"/>
          <a:lstStyle/>
          <a:p>
            <a:pPr lvl="0" algn="r"/>
            <a:fld id="{9A0DB2DC-4C9A-4742-B13C-FB6460FD3503}" type="slidenum">
              <a:rPr lang="zh-CN" altLang="en-US" sz="1200" b="0"/>
              <a:t>14</a:t>
            </a:fld>
            <a:endParaRPr lang="zh-CN" altLang="en-US" sz="1200" b="0"/>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16</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18</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19</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ct val="0"/>
              </a:spcBef>
              <a:spcAft>
                <a:spcPct val="0"/>
              </a:spcAft>
              <a:buClrTx/>
              <a:buSzTx/>
              <a:buFontTx/>
              <a:buNone/>
              <a:defRPr/>
            </a:pPr>
            <a:fld id="{58998766-6A9C-4F2F-8D78-A8B7F422C2B3}"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charset="-122"/>
                <a:cs typeface="+mn-cs"/>
              </a:rPr>
              <a:t>20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charset="-122"/>
              <a:cs typeface="+mn-cs"/>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Tree>
  </p:cSld>
  <p:clrMapOvr>
    <a:masterClrMapping/>
  </p:clrMapOvr>
  <p:transition spd="slow">
    <p:comb/>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a:xfrm>
            <a:off x="837982" y="6356350"/>
            <a:ext cx="2742486" cy="365125"/>
          </a:xfrm>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nvPr>
        </p:nvSpPr>
        <p:spPr>
          <a:xfrm>
            <a:off x="4037548" y="6356350"/>
            <a:ext cx="4113728" cy="365125"/>
          </a:xfrm>
        </p:spPr>
        <p:txBody>
          <a:bodyPr/>
          <a:lstStyle/>
          <a:p>
            <a:endParaRPr lang="zh-CN" altLang="en-US"/>
          </a:p>
        </p:txBody>
      </p:sp>
      <p:sp>
        <p:nvSpPr>
          <p:cNvPr id="4" name="灯片编号占位符 3"/>
          <p:cNvSpPr>
            <a:spLocks noGrp="1"/>
          </p:cNvSpPr>
          <p:nvPr>
            <p:ph type="sldNum" sz="quarter" idx="12"/>
          </p:nvPr>
        </p:nvSpPr>
        <p:spPr>
          <a:xfrm>
            <a:off x="8608358" y="6356350"/>
            <a:ext cx="2742486" cy="365125"/>
          </a:xfrm>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a:xfrm>
            <a:off x="609441" y="274638"/>
            <a:ext cx="10969943"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441" y="1600201"/>
            <a:ext cx="10969943"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441" y="6356351"/>
            <a:ext cx="2844059" cy="365125"/>
          </a:xfrm>
          <a:prstGeom prst="rect">
            <a:avLst/>
          </a:prstGeom>
        </p:spPr>
        <p:txBody>
          <a:bodyPr/>
          <a:lstStyle/>
          <a:p>
            <a:fld id="{2E3AAC11-D570-4EA9-AFC0-30FB72BA45EB}" type="datetimeFigureOut">
              <a:rPr lang="zh-CN" altLang="en-US" smtClean="0">
                <a:solidFill>
                  <a:prstClr val="black"/>
                </a:solidFill>
              </a:rPr>
              <a:t/>
            </a:fld>
            <a:endParaRPr lang="zh-CN" altLang="en-US">
              <a:solidFill>
                <a:prstClr val="black"/>
              </a:solidFill>
            </a:endParaRPr>
          </a:p>
        </p:txBody>
      </p:sp>
      <p:sp>
        <p:nvSpPr>
          <p:cNvPr id="5" name="页脚占位符 4"/>
          <p:cNvSpPr>
            <a:spLocks noGrp="1"/>
          </p:cNvSpPr>
          <p:nvPr>
            <p:ph type="ftr" sz="quarter" idx="11"/>
          </p:nvPr>
        </p:nvSpPr>
        <p:spPr>
          <a:xfrm>
            <a:off x="4164515" y="6356351"/>
            <a:ext cx="3859795"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5325" y="6356351"/>
            <a:ext cx="2844059" cy="365125"/>
          </a:xfrm>
          <a:prstGeom prst="rect">
            <a:avLst/>
          </a:prstGeom>
        </p:spPr>
        <p:txBody>
          <a:bodyPr/>
          <a:lstStyle/>
          <a:p>
            <a:fld id="{55ECCFAA-F4FB-487C-9F1E-C8836D0C3DC9}" type="slidenum">
              <a:rPr lang="zh-CN" altLang="en-US" smtClean="0">
                <a:solidFill>
                  <a:prstClr val="black"/>
                </a:solidFill>
              </a:rPr>
              <a:t/>
            </a:fld>
            <a:endParaRPr lang="zh-CN" altLang="en-US">
              <a:solidFill>
                <a:prstClr val="black"/>
              </a:solidFill>
            </a:endParaRPr>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8836898" y="274639"/>
            <a:ext cx="2742486"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441" y="274639"/>
            <a:ext cx="802431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441" y="6356351"/>
            <a:ext cx="2844059" cy="365125"/>
          </a:xfrm>
          <a:prstGeom prst="rect">
            <a:avLst/>
          </a:prstGeom>
        </p:spPr>
        <p:txBody>
          <a:bodyPr/>
          <a:lstStyle/>
          <a:p>
            <a:fld id="{2E3AAC11-D570-4EA9-AFC0-30FB72BA45EB}" type="datetimeFigureOut">
              <a:rPr lang="zh-CN" altLang="en-US" smtClean="0">
                <a:solidFill>
                  <a:prstClr val="black"/>
                </a:solidFill>
              </a:rPr>
              <a:t/>
            </a:fld>
            <a:endParaRPr lang="zh-CN" altLang="en-US">
              <a:solidFill>
                <a:prstClr val="black"/>
              </a:solidFill>
            </a:endParaRPr>
          </a:p>
        </p:txBody>
      </p:sp>
      <p:sp>
        <p:nvSpPr>
          <p:cNvPr id="5" name="页脚占位符 4"/>
          <p:cNvSpPr>
            <a:spLocks noGrp="1"/>
          </p:cNvSpPr>
          <p:nvPr>
            <p:ph type="ftr" sz="quarter" idx="11"/>
          </p:nvPr>
        </p:nvSpPr>
        <p:spPr>
          <a:xfrm>
            <a:off x="4164515" y="6356351"/>
            <a:ext cx="3859795"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5325" y="6356351"/>
            <a:ext cx="2844059" cy="365125"/>
          </a:xfrm>
          <a:prstGeom prst="rect">
            <a:avLst/>
          </a:prstGeom>
        </p:spPr>
        <p:txBody>
          <a:bodyPr/>
          <a:lstStyle/>
          <a:p>
            <a:fld id="{55ECCFAA-F4FB-487C-9F1E-C8836D0C3DC9}" type="slidenum">
              <a:rPr lang="zh-CN" altLang="en-US" smtClean="0">
                <a:solidFill>
                  <a:prstClr val="black"/>
                </a:solidFill>
              </a:rPr>
              <a:t/>
            </a:fld>
            <a:endParaRPr lang="zh-CN" altLang="en-US">
              <a:solidFill>
                <a:prstClr val="black"/>
              </a:solidFill>
            </a:endParaRPr>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和内容">
    <p:spTree>
      <p:nvGrpSpPr>
        <p:cNvPr id="1" name=""/>
        <p:cNvGrpSpPr/>
        <p:nvPr/>
      </p:nvGrpSpPr>
      <p:grpSpPr>
        <a:xfrm>
          <a:off x="0" y="0"/>
          <a:ext cx="0" cy="0"/>
        </a:xfrm>
      </p:grpSpPr>
      <p:pic>
        <p:nvPicPr>
          <p:cNvPr id="16" name="图片 15"/>
          <p:cNvPicPr>
            <a:picLocks noChangeAspect="1"/>
          </p:cNvPicPr>
          <p:nvPr userDrawn="1"/>
        </p:nvPicPr>
        <p:blipFill>
          <a:blip r:embed="rId1">
            <a:extLst>
              <a:ext uri="{28A0092B-C50C-407E-A947-70E740481C1C}">
                <a14:useLocalDpi xmlns:a14="http://schemas.microsoft.com/office/drawing/2010/main" val="0"/>
              </a:ext>
            </a:extLst>
          </a:blip>
          <a:stretch>
            <a:fillRect/>
          </a:stretch>
        </p:blipFill>
        <p:spPr>
          <a:xfrm>
            <a:off x="3826" y="0"/>
            <a:ext cx="12181172" cy="6858000"/>
          </a:xfrm>
          <a:prstGeom prst="rect">
            <a:avLst/>
          </a:prstGeom>
          <a:ln>
            <a:noFill/>
          </a:ln>
        </p:spPr>
      </p:pic>
      <p:sp>
        <p:nvSpPr>
          <p:cNvPr id="17" name="矩形 16"/>
          <p:cNvSpPr/>
          <p:nvPr userDrawn="1"/>
        </p:nvSpPr>
        <p:spPr>
          <a:xfrm>
            <a:off x="291548" y="278296"/>
            <a:ext cx="11582400" cy="636104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comb/>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a:xfrm>
            <a:off x="609600" y="274638"/>
            <a:ext cx="10969625" cy="1143000"/>
          </a:xfrm>
          <a:prstGeom prst="rect">
            <a:avLst/>
          </a:prstGeom>
        </p:spPr>
        <p:txBody>
          <a:bodyPr/>
          <a:lstStyle/>
          <a:p>
            <a:r>
              <a:rPr lang="zh-CN" altLang="en-US" smtClean="0"/>
              <a:t>单击此处编辑母版标题样式</a:t>
            </a:r>
            <a:endParaRPr lang="zh-CN" altLang="en-US"/>
          </a:p>
        </p:txBody>
      </p:sp>
    </p:spTree>
  </p:cSld>
  <p:clrMapOvr>
    <a:masterClrMapping/>
  </p:clrMapOvr>
  <p:transition spd="slow">
    <p:comb/>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6.xml" /><Relationship Id="rId2" Type="http://schemas.openxmlformats.org/officeDocument/2006/relationships/slideLayout" Target="../slideLayouts/slideLayout17.xml" /><Relationship Id="rId3" Type="http://schemas.openxmlformats.org/officeDocument/2006/relationships/slideLayout" Target="../slideLayouts/slideLayout18.xml" /><Relationship Id="rId4" Type="http://schemas.openxmlformats.org/officeDocument/2006/relationships/theme" Target="../theme/theme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ransition spd="slow">
    <p:comb/>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365"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77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493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0965"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130" algn="l" defTabSz="914400" rtl="0" eaLnBrk="1" latinLnBrk="0" hangingPunct="1">
        <a:defRPr sz="1800" kern="1200">
          <a:solidFill>
            <a:schemeClr val="tx1"/>
          </a:solidFill>
          <a:latin typeface="+mn-lt"/>
          <a:ea typeface="+mn-ea"/>
          <a:cs typeface="+mn-cs"/>
        </a:defRPr>
      </a:lvl8pPr>
      <a:lvl9pPr marL="365633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png" /><Relationship Id="rId4"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5.xml" /><Relationship Id="rId3" Type="http://schemas.openxmlformats.org/officeDocument/2006/relationships/image" Target="../media/image7.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pn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1.png" /><Relationship Id="rId4" Type="http://schemas.openxmlformats.org/officeDocument/2006/relationships/tags" Target="../tags/tag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7.xml" /><Relationship Id="rId3" Type="http://schemas.openxmlformats.org/officeDocument/2006/relationships/image" Target="../media/image10.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8.xml" /><Relationship Id="rId3" Type="http://schemas.openxmlformats.org/officeDocument/2006/relationships/image" Target="../media/image11.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9.xml" /><Relationship Id="rId3" Type="http://schemas.openxmlformats.org/officeDocument/2006/relationships/image" Target="../media/image12.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1.png" /><Relationship Id="rId4" Type="http://schemas.openxmlformats.org/officeDocument/2006/relationships/image" Target="../media/image13.png" /><Relationship Id="rId5" Type="http://schemas.openxmlformats.org/officeDocument/2006/relationships/tags" Target="../tags/tag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 Id="rId3" Type="http://schemas.openxmlformats.org/officeDocument/2006/relationships/image" Target="../media/image1.png" /><Relationship Id="rId4" Type="http://schemas.openxmlformats.org/officeDocument/2006/relationships/tags" Target="../tags/tag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3.xml" /><Relationship Id="rId3" Type="http://schemas.openxmlformats.org/officeDocument/2006/relationships/image" Target="../media/image2.emf" /><Relationship Id="rId4" Type="http://schemas.openxmlformats.org/officeDocument/2006/relationships/image" Target="../media/image3.emf" /><Relationship Id="rId5" Type="http://schemas.openxmlformats.org/officeDocument/2006/relationships/image" Target="../media/image4.emf" /><Relationship Id="rId6" Type="http://schemas.openxmlformats.org/officeDocument/2006/relationships/image" Target="../media/image5.emf"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 Id="rId3" Type="http://schemas.openxmlformats.org/officeDocument/2006/relationships/image" Target="../media/image1.png" /><Relationship Id="rId4" Type="http://schemas.openxmlformats.org/officeDocument/2006/relationships/tags" Target="../tags/tag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 y="0"/>
            <a:ext cx="12181172" cy="6858000"/>
          </a:xfrm>
          <a:prstGeom prst="rect">
            <a:avLst/>
          </a:prstGeom>
          <a:ln>
            <a:noFill/>
          </a:ln>
        </p:spPr>
      </p:pic>
      <p:sp>
        <p:nvSpPr>
          <p:cNvPr id="82" name="文本框 81"/>
          <p:cNvSpPr txBox="1"/>
          <p:nvPr/>
        </p:nvSpPr>
        <p:spPr>
          <a:xfrm>
            <a:off x="1129030" y="2299335"/>
            <a:ext cx="8934450" cy="1844040"/>
          </a:xfrm>
          <a:prstGeom prst="rect">
            <a:avLst/>
          </a:prstGeom>
          <a:noFill/>
        </p:spPr>
        <p:txBody>
          <a:bodyPr wrap="square">
            <a:spAutoFit/>
          </a:bodyPr>
          <a:lstStyle/>
          <a:p>
            <a:pPr algn="dist" defTabSz="913765">
              <a:defRPr/>
            </a:pPr>
            <a:r>
              <a:rPr lang="zh-CN" altLang="en-US" sz="11500" spc="267">
                <a:solidFill>
                  <a:srgbClr val="373536"/>
                </a:solidFill>
                <a:latin typeface="站酷快乐体2016修订版" panose="02010600030101010101" pitchFamily="2" charset="-122"/>
                <a:ea typeface="站酷快乐体2016修订版" panose="02010600030101010101" pitchFamily="2" charset="-122"/>
                <a:cs typeface="+mn-ea"/>
                <a:sym typeface="+mn-lt"/>
              </a:rPr>
              <a:t>逻辑的力量</a:t>
            </a:r>
          </a:p>
        </p:txBody>
      </p:sp>
      <p:sp>
        <p:nvSpPr>
          <p:cNvPr id="85" name="文本框 84"/>
          <p:cNvSpPr txBox="1"/>
          <p:nvPr/>
        </p:nvSpPr>
        <p:spPr>
          <a:xfrm>
            <a:off x="4514663" y="1993101"/>
            <a:ext cx="3748679" cy="518160"/>
          </a:xfrm>
          <a:prstGeom prst="rect">
            <a:avLst/>
          </a:prstGeom>
          <a:noFill/>
        </p:spPr>
        <p:txBody>
          <a:bodyPr wrap="square">
            <a:spAutoFit/>
          </a:bodyPr>
          <a:lstStyle/>
          <a:p>
            <a:pPr algn="ctr" defTabSz="913765">
              <a:defRPr/>
            </a:pPr>
            <a:r>
              <a:rPr lang="en-US" altLang="zh-CN" sz="2800" spc="267">
                <a:solidFill>
                  <a:srgbClr val="373536"/>
                </a:solidFill>
                <a:cs typeface="+mn-ea"/>
                <a:sym typeface="+mn-lt"/>
              </a:rPr>
              <a:t>Meet the summer</a:t>
            </a:r>
          </a:p>
        </p:txBody>
      </p:sp>
      <p:sp>
        <p:nvSpPr>
          <p:cNvPr id="104" name="文本框 103"/>
          <p:cNvSpPr txBox="1"/>
          <p:nvPr/>
        </p:nvSpPr>
        <p:spPr>
          <a:xfrm>
            <a:off x="3650252" y="4253788"/>
            <a:ext cx="5300930" cy="579120"/>
          </a:xfrm>
          <a:prstGeom prst="rect">
            <a:avLst/>
          </a:prstGeom>
          <a:noFill/>
        </p:spPr>
        <p:txBody>
          <a:bodyPr wrap="square">
            <a:spAutoFit/>
          </a:bodyPr>
          <a:lstStyle/>
          <a:p>
            <a:pPr algn="dist" defTabSz="913765">
              <a:defRPr/>
            </a:pPr>
            <a:r>
              <a:rPr lang="zh-CN" altLang="en-US" sz="3200">
                <a:solidFill>
                  <a:srgbClr val="FF0000"/>
                </a:solidFill>
                <a:cs typeface="+mn-ea"/>
                <a:sym typeface="+mn-lt"/>
              </a:rPr>
              <a:t>合理的论证方法</a:t>
            </a:r>
          </a:p>
        </p:txBody>
      </p:sp>
      <p:grpSp>
        <p:nvGrpSpPr>
          <p:cNvPr id="105" name="组合 104"/>
          <p:cNvGrpSpPr/>
          <p:nvPr/>
        </p:nvGrpSpPr>
        <p:grpSpPr>
          <a:xfrm>
            <a:off x="6702399" y="5007769"/>
            <a:ext cx="266489" cy="266489"/>
            <a:chOff x="9352883" y="5335471"/>
            <a:chExt cx="456228" cy="456228"/>
          </a:xfrm>
          <a:effectLst/>
        </p:grpSpPr>
        <p:sp>
          <p:nvSpPr>
            <p:cNvPr id="106" name="矩形: 圆角 3"/>
            <p:cNvSpPr/>
            <p:nvPr/>
          </p:nvSpPr>
          <p:spPr>
            <a:xfrm>
              <a:off x="9352883" y="5335471"/>
              <a:ext cx="456228" cy="456228"/>
            </a:xfrm>
            <a:prstGeom prst="roundRect">
              <a:avLst/>
            </a:prstGeom>
            <a:solidFill>
              <a:srgbClr val="9EE4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cs typeface="+mn-ea"/>
                <a:sym typeface="+mn-lt"/>
              </a:endParaRPr>
            </a:p>
          </p:txBody>
        </p:sp>
        <p:sp>
          <p:nvSpPr>
            <p:cNvPr id="107" name="椭圆 4"/>
            <p:cNvSpPr/>
            <p:nvPr/>
          </p:nvSpPr>
          <p:spPr>
            <a:xfrm>
              <a:off x="9457674" y="5440262"/>
              <a:ext cx="246647" cy="246646"/>
            </a:xfrm>
            <a:custGeom>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6" tIns="45708" rIns="91416" bIns="45708"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sym typeface="+mn-lt"/>
              </a:endParaRPr>
            </a:p>
          </p:txBody>
        </p:sp>
      </p:grpSp>
      <p:grpSp>
        <p:nvGrpSpPr>
          <p:cNvPr id="117" name="组合 116"/>
          <p:cNvGrpSpPr/>
          <p:nvPr/>
        </p:nvGrpSpPr>
        <p:grpSpPr>
          <a:xfrm>
            <a:off x="4219765" y="5000624"/>
            <a:ext cx="280777" cy="280777"/>
            <a:chOff x="8812252" y="5335471"/>
            <a:chExt cx="456228" cy="456228"/>
          </a:xfrm>
          <a:effectLst/>
        </p:grpSpPr>
        <p:sp>
          <p:nvSpPr>
            <p:cNvPr id="118" name="矩形: 圆角 28"/>
            <p:cNvSpPr/>
            <p:nvPr/>
          </p:nvSpPr>
          <p:spPr>
            <a:xfrm>
              <a:off x="8812252" y="5335471"/>
              <a:ext cx="456228" cy="456228"/>
            </a:xfrm>
            <a:prstGeom prst="roundRect">
              <a:avLst/>
            </a:prstGeom>
            <a:solidFill>
              <a:srgbClr val="9FCEF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6" tIns="45708" rIns="91416" bIns="45708"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solidFill>
                  <a:srgbClr val="9FCEF9"/>
                </a:solidFill>
                <a:cs typeface="+mn-ea"/>
                <a:sym typeface="+mn-lt"/>
              </a:endParaRPr>
            </a:p>
          </p:txBody>
        </p:sp>
        <p:sp>
          <p:nvSpPr>
            <p:cNvPr id="119" name="椭圆 17"/>
            <p:cNvSpPr/>
            <p:nvPr/>
          </p:nvSpPr>
          <p:spPr>
            <a:xfrm>
              <a:off x="8925148" y="5440262"/>
              <a:ext cx="230435" cy="246647"/>
            </a:xfrm>
            <a:custGeom>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6" tIns="45708" rIns="91416" bIns="45708"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cs typeface="+mn-ea"/>
                <a:sym typeface="+mn-lt"/>
              </a:endParaRPr>
            </a:p>
          </p:txBody>
        </p:sp>
      </p:grpSp>
    </p:spTree>
    <p:custDataLst>
      <p:tags r:id="rId4"/>
    </p:custDataLst>
  </p:cSld>
  <p:clrMapOvr>
    <a:masterClrMapping/>
  </p:clrMapOvr>
  <p:transition spd="slow">
    <p:comb/>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学会间接论证</a:t>
            </a:r>
          </a:p>
        </p:txBody>
      </p:sp>
      <p:sp>
        <p:nvSpPr>
          <p:cNvPr id="2" name="文本框 1"/>
          <p:cNvSpPr txBox="1"/>
          <p:nvPr/>
        </p:nvSpPr>
        <p:spPr>
          <a:xfrm>
            <a:off x="1097280" y="1791335"/>
            <a:ext cx="4617085" cy="2651760"/>
          </a:xfrm>
          <a:prstGeom prst="rect">
            <a:avLst/>
          </a:prstGeom>
          <a:noFill/>
        </p:spPr>
        <p:txBody>
          <a:bodyPr wrap="square" rtlCol="0" anchor="t">
            <a:spAutoFit/>
          </a:bodyPr>
          <a:lstStyle/>
          <a:p>
            <a:r>
              <a:rPr lang="zh-CN" altLang="en-US" sz="2400">
                <a:latin typeface="楷体" panose="02010609060101010101" charset="-122"/>
                <a:ea typeface="楷体" panose="02010609060101010101" charset="-122"/>
                <a:cs typeface="楷体" panose="02010609060101010101" charset="-122"/>
              </a:rPr>
              <a:t>（2）反证法</a:t>
            </a:r>
          </a:p>
          <a:p>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反证法就是先假设与某个论点相矛盾的观点成立，然后排出明显的错误或矛盾，从而间接地证明最初的观点。其根据的是逻辑规律中的排中律</a:t>
            </a:r>
          </a:p>
        </p:txBody>
      </p:sp>
      <p:sp>
        <p:nvSpPr>
          <p:cNvPr id="4" name="文本框 3"/>
          <p:cNvSpPr txBox="1"/>
          <p:nvPr/>
        </p:nvSpPr>
        <p:spPr>
          <a:xfrm>
            <a:off x="5714366" y="1883410"/>
            <a:ext cx="6165215" cy="4480560"/>
          </a:xfrm>
          <a:prstGeom prst="rect">
            <a:avLst/>
          </a:prstGeom>
          <a:noFill/>
        </p:spPr>
        <p:txBody>
          <a:bodyPr wrap="square" rtlCol="0" anchor="t">
            <a:spAutoFit/>
          </a:bodyPr>
          <a:lstStyle/>
          <a:p>
            <a:r>
              <a:rPr lang="zh-CN" altLang="en-US" sz="2400">
                <a:latin typeface="仿宋" panose="02010609060101010101" charset="-122"/>
                <a:ea typeface="仿宋" panose="02010609060101010101" charset="-122"/>
                <a:cs typeface="仿宋" panose="02010609060101010101" charset="-122"/>
              </a:rPr>
              <a:t>管仲镂簋朱纮、山节藻棁 ，孔子鄙其小器。公叔文子享卫灵公，史鰌知其及祸﹔及戌，果以富得罪出亡。何曾日食万钱，至孙以骄溢倾家。石崇以奢靡夸人，卒以此死东市。近世寇莱公豪侈冠一时，然以功业大，人莫之非，子孙习其家风，今多穷困。（司马光《训俭示康》）</a:t>
            </a:r>
          </a:p>
          <a:p>
            <a:endParaRPr lang="zh-CN" altLang="en-US" sz="2400">
              <a:latin typeface="仿宋" panose="02010609060101010101" charset="-122"/>
              <a:ea typeface="仿宋" panose="02010609060101010101" charset="-122"/>
              <a:cs typeface="仿宋" panose="02010609060101010101" charset="-122"/>
            </a:endParaRPr>
          </a:p>
          <a:p>
            <a:r>
              <a:rPr lang="zh-CN" altLang="en-US" sz="2400">
                <a:latin typeface="仿宋" panose="02010609060101010101" charset="-122"/>
                <a:ea typeface="仿宋" panose="02010609060101010101" charset="-122"/>
                <a:cs typeface="仿宋" panose="02010609060101010101" charset="-122"/>
              </a:rPr>
              <a:t>司马光通过列举管仲、公叔文子、何曾、石崇、寇准等人“以侈自败”的反面例子对“生活奢侈”做出否定，从而间接论证了“俭朴”的重要性。</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学会间接论证</a:t>
            </a:r>
          </a:p>
        </p:txBody>
      </p:sp>
      <p:sp>
        <p:nvSpPr>
          <p:cNvPr id="2" name="文本框 1"/>
          <p:cNvSpPr txBox="1"/>
          <p:nvPr/>
        </p:nvSpPr>
        <p:spPr>
          <a:xfrm>
            <a:off x="1097280" y="1791335"/>
            <a:ext cx="4617085" cy="1920240"/>
          </a:xfrm>
          <a:prstGeom prst="rect">
            <a:avLst/>
          </a:prstGeom>
          <a:noFill/>
        </p:spPr>
        <p:txBody>
          <a:bodyPr wrap="square" rtlCol="0" anchor="t">
            <a:spAutoFit/>
          </a:bodyPr>
          <a:lstStyle/>
          <a:p>
            <a:r>
              <a:rPr lang="zh-CN" altLang="en-US" sz="2400">
                <a:latin typeface="楷体" panose="02010609060101010101" charset="-122"/>
                <a:ea typeface="楷体" panose="02010609060101010101" charset="-122"/>
                <a:cs typeface="楷体" panose="02010609060101010101" charset="-122"/>
              </a:rPr>
              <a:t>（3）归谬法</a:t>
            </a:r>
          </a:p>
          <a:p>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归谬法是从某一观点推出明显的错误或矛盾，目的是证明这一观点本身的错误，常用于驳论。</a:t>
            </a:r>
          </a:p>
        </p:txBody>
      </p:sp>
      <p:sp>
        <p:nvSpPr>
          <p:cNvPr id="4" name="文本框 3"/>
          <p:cNvSpPr txBox="1"/>
          <p:nvPr/>
        </p:nvSpPr>
        <p:spPr>
          <a:xfrm>
            <a:off x="5714366" y="1883410"/>
            <a:ext cx="6165215" cy="3749040"/>
          </a:xfrm>
          <a:prstGeom prst="rect">
            <a:avLst/>
          </a:prstGeom>
          <a:noFill/>
        </p:spPr>
        <p:txBody>
          <a:bodyPr wrap="square" rtlCol="0" anchor="t">
            <a:spAutoFit/>
          </a:bodyPr>
          <a:lstStyle/>
          <a:p>
            <a:r>
              <a:rPr lang="zh-CN" altLang="en-US" sz="2400">
                <a:latin typeface="仿宋" panose="02010609060101010101" charset="-122"/>
                <a:ea typeface="仿宋" panose="02010609060101010101" charset="-122"/>
                <a:cs typeface="仿宋" panose="02010609060101010101" charset="-122"/>
              </a:rPr>
              <a:t>夜缒而出，见秦伯，曰：“秦、晋围郑，郑既知亡矣。若亡郑而有益于君，敢以烦执事。越国以鄙远，君知其难也。焉用亡郑以陪邻？邻之厚，君之薄也。若舍郑以为东道主，行李之往来，共其乏困，君亦无所害。且君尝为晋君赐矣，许君焦、瑕，朝济而夕设版焉，君之所知也。夫晋，何厌之有？既东封郑，又欲肆其西封，若不阙秦，将焉取之？阙秦以利晋，唯君图之。”秦伯说，与郑人盟。          （《烛之武退秦师》）</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学会间接论证</a:t>
            </a:r>
          </a:p>
        </p:txBody>
      </p:sp>
      <p:sp>
        <p:nvSpPr>
          <p:cNvPr id="2" name="文本框 1"/>
          <p:cNvSpPr txBox="1"/>
          <p:nvPr/>
        </p:nvSpPr>
        <p:spPr>
          <a:xfrm>
            <a:off x="1078865" y="1633220"/>
            <a:ext cx="10031095" cy="6431280"/>
          </a:xfrm>
          <a:prstGeom prst="rect">
            <a:avLst/>
          </a:prstGeom>
          <a:noFill/>
        </p:spPr>
        <p:txBody>
          <a:bodyPr wrap="square" rtlCol="0" anchor="t">
            <a:spAutoFit/>
          </a:bodyPr>
          <a:lstStyle/>
          <a:p>
            <a:r>
              <a:rPr lang="zh-CN" altLang="en-US" sz="3200">
                <a:solidFill>
                  <a:srgbClr val="FF0000"/>
                </a:solidFill>
                <a:latin typeface="楷体" panose="02010609060101010101" charset="-122"/>
                <a:ea typeface="楷体" panose="02010609060101010101" charset="-122"/>
                <a:cs typeface="楷体" panose="02010609060101010101" charset="-122"/>
              </a:rPr>
              <a:t>注意：反证法和归谬法的区别：</a:t>
            </a:r>
          </a:p>
          <a:p>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3200">
                <a:solidFill>
                  <a:srgbClr val="FF0000"/>
                </a:solidFill>
                <a:latin typeface="楷体" panose="02010609060101010101" charset="-122"/>
                <a:ea typeface="楷体" panose="02010609060101010101" charset="-122"/>
                <a:cs typeface="楷体" panose="02010609060101010101" charset="-122"/>
              </a:rPr>
              <a:t>①二者的目的不同。反证法用于论证，目的在于确定某一判断的真实；归谬法用于反驳，目的在于确定某一判断的虚假。</a:t>
            </a:r>
          </a:p>
          <a:p>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3200">
                <a:solidFill>
                  <a:srgbClr val="FF0000"/>
                </a:solidFill>
                <a:latin typeface="楷体" panose="02010609060101010101" charset="-122"/>
                <a:ea typeface="楷体" panose="02010609060101010101" charset="-122"/>
                <a:cs typeface="楷体" panose="02010609060101010101" charset="-122"/>
              </a:rPr>
              <a:t>②二者的结构不同。反证法的结构比归谬法的结构复杂，反证法需要设与被论证论题的反论题（相矛盾的或相反对的论题）真；归谬法不需要设反论题。</a:t>
            </a:r>
          </a:p>
          <a:p>
            <a:endParaRPr lang="zh-CN" altLang="en-US" sz="3200">
              <a:solidFill>
                <a:srgbClr val="FF0000"/>
              </a:solidFill>
              <a:latin typeface="楷体" panose="02010609060101010101" charset="-122"/>
              <a:ea typeface="楷体" panose="02010609060101010101" charset="-122"/>
              <a:cs typeface="楷体" panose="02010609060101010101" charset="-122"/>
            </a:endParaRPr>
          </a:p>
          <a:p>
            <a:r>
              <a:rPr lang="zh-CN" altLang="en-US" sz="3200">
                <a:solidFill>
                  <a:srgbClr val="FF0000"/>
                </a:solidFill>
                <a:latin typeface="楷体" panose="02010609060101010101" charset="-122"/>
                <a:ea typeface="楷体" panose="02010609060101010101" charset="-122"/>
                <a:cs typeface="楷体" panose="02010609060101010101" charset="-122"/>
              </a:rPr>
              <a:t>③二者的根据不同。反证法需要运用排中律，由确定反论题假进而间接地确定原论题真；归谬法则是根据充分条件假言推理的否定后件式直接推出被反驳的论题假。</a:t>
            </a:r>
          </a:p>
        </p:txBody>
      </p:sp>
    </p:spTree>
  </p:cSld>
  <p:clrMapOvr>
    <a:masterClrMapping/>
  </p:clrMapOvr>
  <p:transition spd="slow">
    <p:comb/>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学会间接论证</a:t>
            </a:r>
          </a:p>
        </p:txBody>
      </p:sp>
      <p:sp>
        <p:nvSpPr>
          <p:cNvPr id="2" name="文本框 1"/>
          <p:cNvSpPr txBox="1"/>
          <p:nvPr/>
        </p:nvSpPr>
        <p:spPr>
          <a:xfrm>
            <a:off x="1097280" y="1791335"/>
            <a:ext cx="4617085" cy="1920240"/>
          </a:xfrm>
          <a:prstGeom prst="rect">
            <a:avLst/>
          </a:prstGeom>
          <a:noFill/>
        </p:spPr>
        <p:txBody>
          <a:bodyPr wrap="square" rtlCol="0" anchor="t">
            <a:spAutoFit/>
          </a:bodyPr>
          <a:lstStyle/>
          <a:p>
            <a:r>
              <a:rPr lang="zh-CN" altLang="en-US" sz="2400">
                <a:latin typeface="楷体" panose="02010609060101010101" charset="-122"/>
                <a:ea typeface="楷体" panose="02010609060101010101" charset="-122"/>
                <a:cs typeface="楷体" panose="02010609060101010101" charset="-122"/>
              </a:rPr>
              <a:t>（3）归谬法</a:t>
            </a:r>
          </a:p>
          <a:p>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归谬法是从某一观点推出明显的错误或矛盾，目的是证明这一观点本身的错误，常用于驳论。</a:t>
            </a:r>
          </a:p>
        </p:txBody>
      </p:sp>
      <p:sp>
        <p:nvSpPr>
          <p:cNvPr id="4" name="文本框 3"/>
          <p:cNvSpPr txBox="1"/>
          <p:nvPr/>
        </p:nvSpPr>
        <p:spPr>
          <a:xfrm>
            <a:off x="5714366" y="1883410"/>
            <a:ext cx="6165215" cy="3749040"/>
          </a:xfrm>
          <a:prstGeom prst="rect">
            <a:avLst/>
          </a:prstGeom>
          <a:noFill/>
        </p:spPr>
        <p:txBody>
          <a:bodyPr wrap="square" rtlCol="0" anchor="t">
            <a:spAutoFit/>
          </a:bodyPr>
          <a:lstStyle/>
          <a:p>
            <a:r>
              <a:rPr lang="zh-CN" altLang="en-US" sz="2400">
                <a:latin typeface="仿宋" panose="02010609060101010101" charset="-122"/>
                <a:ea typeface="仿宋" panose="02010609060101010101" charset="-122"/>
                <a:cs typeface="仿宋" panose="02010609060101010101" charset="-122"/>
              </a:rPr>
              <a:t>夜缒而出，见秦伯，曰：“秦、晋围郑，郑既知亡矣。若亡郑而有益于君，敢以烦执事。越国以鄙远，君知其难也。焉用亡郑以陪邻？邻之厚，君之薄也。若舍郑以为东道主，行李之往来，共其乏困，君亦无所害。且君尝为晋君赐矣，许君焦、瑕，朝济而夕设版焉，君之所知也。夫晋，何厌之有？既东封郑，又欲肆其西封，若不阙秦，将焉取之？阙秦以利晋，唯君图之。”秦伯说，与郑人盟。          （《烛之武退秦师》）</a:t>
            </a:r>
          </a:p>
        </p:txBody>
      </p:sp>
      <p:pic>
        <p:nvPicPr>
          <p:cNvPr id="5" name="图片 4"/>
          <p:cNvPicPr>
            <a:picLocks noChangeAspect="1"/>
          </p:cNvPicPr>
          <p:nvPr/>
        </p:nvPicPr>
        <p:blipFill>
          <a:blip r:embed="rId2"/>
          <a:stretch>
            <a:fillRect/>
          </a:stretch>
        </p:blipFill>
        <p:spPr>
          <a:xfrm>
            <a:off x="295910" y="533400"/>
            <a:ext cx="10941685" cy="5972810"/>
          </a:xfrm>
          <a:prstGeom prst="rect">
            <a:avLst/>
          </a:prstGeom>
        </p:spPr>
      </p:pic>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 name="内容占位符 6"/>
          <p:cNvPicPr>
            <a:picLocks noChangeAspect="1"/>
          </p:cNvPicPr>
          <p:nvPr>
            <p:ph idx="1"/>
          </p:nvPr>
        </p:nvPicPr>
        <p:blipFill>
          <a:blip r:embed="rId3"/>
          <a:stretch>
            <a:fillRect/>
          </a:stretch>
        </p:blipFill>
        <p:spPr>
          <a:xfrm>
            <a:off x="403860" y="268605"/>
            <a:ext cx="11226800" cy="6321425"/>
          </a:xfrm>
          <a:prstGeom prst="rect">
            <a:avLst/>
          </a:prstGeom>
        </p:spPr>
      </p:pic>
    </p:spTree>
  </p:cSld>
  <p:clrMapOvr>
    <a:masterClrMapping/>
  </p:clrMapOvr>
  <p:transition spd="slow">
    <p:fade/>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内容占位符 2"/>
          <p:cNvSpPr>
            <a:spLocks noGrp="1"/>
          </p:cNvSpPr>
          <p:nvPr/>
        </p:nvSpPr>
        <p:spPr>
          <a:xfrm>
            <a:off x="1014730" y="3750880"/>
            <a:ext cx="10159894" cy="3106881"/>
          </a:xfrm>
          <a:prstGeom prst="rect">
            <a:avLst/>
          </a:prstGeom>
        </p:spPr>
        <p:txBody>
          <a:bodyPr vert="horz" lIns="91416" tIns="45708" rIns="91416" bIns="45708"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266700"/>
            <a:endParaRPr lang="zh-CN" altLang="en-US"/>
          </a:p>
        </p:txBody>
      </p:sp>
      <p:pic>
        <p:nvPicPr>
          <p:cNvPr id="4" name="内容占位符 3"/>
          <p:cNvPicPr>
            <a:picLocks noChangeAspect="1"/>
          </p:cNvPicPr>
          <p:nvPr>
            <p:ph idx="1"/>
          </p:nvPr>
        </p:nvPicPr>
        <p:blipFill>
          <a:blip r:embed="rId2"/>
          <a:stretch>
            <a:fillRect/>
          </a:stretch>
        </p:blipFill>
        <p:spPr>
          <a:xfrm>
            <a:off x="-274955" y="1270"/>
            <a:ext cx="11146155" cy="6275705"/>
          </a:xfrm>
          <a:prstGeom prst="rect">
            <a:avLst/>
          </a:prstGeom>
        </p:spPr>
      </p:pic>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 y="0"/>
            <a:ext cx="12181172" cy="6858000"/>
          </a:xfrm>
          <a:prstGeom prst="rect">
            <a:avLst/>
          </a:prstGeom>
          <a:ln>
            <a:noFill/>
          </a:ln>
        </p:spPr>
      </p:pic>
      <p:grpSp>
        <p:nvGrpSpPr>
          <p:cNvPr id="10" name="组合 9"/>
          <p:cNvGrpSpPr/>
          <p:nvPr/>
        </p:nvGrpSpPr>
        <p:grpSpPr>
          <a:xfrm>
            <a:off x="4280211" y="348921"/>
            <a:ext cx="3359323" cy="3220865"/>
            <a:chOff x="4734611" y="1112602"/>
            <a:chExt cx="3359323" cy="3220865"/>
          </a:xfrm>
        </p:grpSpPr>
        <p:sp>
          <p:nvSpPr>
            <p:cNvPr id="71" name="文本框 70"/>
            <p:cNvSpPr txBox="1"/>
            <p:nvPr/>
          </p:nvSpPr>
          <p:spPr>
            <a:xfrm>
              <a:off x="6352765" y="1180057"/>
              <a:ext cx="1741805" cy="312420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9900" b="1" i="0" u="none" strike="noStrike" kern="1200" cap="none" spc="0" normalizeH="0" baseline="0" noProof="0">
                  <a:ln>
                    <a:noFill/>
                  </a:ln>
                  <a:solidFill>
                    <a:srgbClr val="9EE4E2"/>
                  </a:solidFill>
                  <a:effectLst/>
                  <a:uLnTx/>
                  <a:uFillTx/>
                  <a:cs typeface="+mn-ea"/>
                  <a:sym typeface="+mn-lt"/>
                </a:rPr>
                <a:t>3</a:t>
              </a:r>
            </a:p>
          </p:txBody>
        </p:sp>
        <p:sp>
          <p:nvSpPr>
            <p:cNvPr id="6" name="文本框 5"/>
            <p:cNvSpPr txBox="1"/>
            <p:nvPr/>
          </p:nvSpPr>
          <p:spPr>
            <a:xfrm>
              <a:off x="4734611" y="1112602"/>
              <a:ext cx="1741805" cy="312420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9900" b="1" i="0" u="none" strike="noStrike" kern="1200" cap="none" spc="0" normalizeH="0" baseline="0" noProof="0">
                  <a:ln>
                    <a:noFill/>
                  </a:ln>
                  <a:solidFill>
                    <a:srgbClr val="9FCEF9"/>
                  </a:solidFill>
                  <a:effectLst/>
                  <a:uLnTx/>
                  <a:uFillTx/>
                  <a:cs typeface="+mn-ea"/>
                  <a:sym typeface="+mn-lt"/>
                </a:rPr>
                <a:t>0</a:t>
              </a:r>
            </a:p>
          </p:txBody>
        </p:sp>
      </p:grpSp>
      <p:grpSp>
        <p:nvGrpSpPr>
          <p:cNvPr id="52" name="组合 51"/>
          <p:cNvGrpSpPr/>
          <p:nvPr/>
        </p:nvGrpSpPr>
        <p:grpSpPr>
          <a:xfrm>
            <a:off x="2073821" y="3171982"/>
            <a:ext cx="8525510" cy="1445260"/>
            <a:chOff x="1908695" y="3022082"/>
            <a:chExt cx="8525510" cy="1445260"/>
          </a:xfrm>
        </p:grpSpPr>
        <p:sp>
          <p:nvSpPr>
            <p:cNvPr id="53" name="文本框 52"/>
            <p:cNvSpPr txBox="1"/>
            <p:nvPr/>
          </p:nvSpPr>
          <p:spPr>
            <a:xfrm>
              <a:off x="1908695" y="3022082"/>
              <a:ext cx="8525510" cy="143256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sz="8800" b="0" i="0" u="none" strike="noStrike" kern="1200" cap="none" spc="0" normalizeH="0" baseline="0" noProof="0">
                  <a:ln>
                    <a:noFill/>
                  </a:ln>
                  <a:solidFill>
                    <a:srgbClr val="373536"/>
                  </a:solidFill>
                  <a:effectLst/>
                  <a:uLnTx/>
                  <a:uFillTx/>
                  <a:latin typeface="站酷快乐体2016修订版" panose="02010600030101010101" pitchFamily="2" charset="-122"/>
                  <a:ea typeface="站酷快乐体2016修订版" panose="02010600030101010101" pitchFamily="2" charset="-122"/>
                  <a:cs typeface="+mn-ea"/>
                  <a:sym typeface="+mn-lt"/>
                </a:rPr>
                <a:t>虚拟论敌严写作</a:t>
              </a:r>
            </a:p>
          </p:txBody>
        </p:sp>
        <p:sp>
          <p:nvSpPr>
            <p:cNvPr id="54" name="文本框 53"/>
            <p:cNvSpPr txBox="1"/>
            <p:nvPr/>
          </p:nvSpPr>
          <p:spPr>
            <a:xfrm>
              <a:off x="2958985" y="3910364"/>
              <a:ext cx="720000" cy="215683"/>
            </a:xfrm>
            <a:custGeom>
              <a:rect l="l" t="t" r="r" b="b"/>
              <a:pathLst>
                <a:path w="1361142" h="215684">
                  <a:moveTo>
                    <a:pt x="0" y="0"/>
                  </a:moveTo>
                  <a:lnTo>
                    <a:pt x="1361142" y="0"/>
                  </a:lnTo>
                  <a:lnTo>
                    <a:pt x="1361142" y="215684"/>
                  </a:lnTo>
                  <a:lnTo>
                    <a:pt x="0" y="215684"/>
                  </a:lnTo>
                  <a:close/>
                </a:path>
              </a:pathLst>
            </a:custGeom>
            <a:solidFill>
              <a:srgbClr val="9FCEF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1500" b="0" i="0" u="none" strike="noStrike" kern="1200" cap="none" spc="0" normalizeH="0" baseline="0" noProof="0">
                <a:ln>
                  <a:noFill/>
                </a:ln>
                <a:solidFill>
                  <a:prstClr val="black"/>
                </a:solidFill>
                <a:effectLst/>
                <a:uLnTx/>
                <a:uFillTx/>
                <a:cs typeface="+mn-ea"/>
                <a:sym typeface="+mn-lt"/>
              </a:endParaRPr>
            </a:p>
          </p:txBody>
        </p:sp>
      </p:grpSp>
      <p:sp>
        <p:nvSpPr>
          <p:cNvPr id="56" name="Rectangle 44"/>
          <p:cNvSpPr/>
          <p:nvPr/>
        </p:nvSpPr>
        <p:spPr>
          <a:xfrm>
            <a:off x="3198832" y="4811221"/>
            <a:ext cx="5791161" cy="548640"/>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sz="1250" b="0" i="0" u="none" strike="noStrike" kern="1200" cap="none" spc="0" normalizeH="0" baseline="0" noProof="0">
                <a:ln>
                  <a:noFill/>
                </a:ln>
                <a:solidFill>
                  <a:prstClr val="black">
                    <a:lumMod val="65000"/>
                    <a:lumOff val="35000"/>
                  </a:prstClr>
                </a:solidFill>
                <a:effectLst/>
                <a:uLnTx/>
                <a:uFillTx/>
                <a:cs typeface="+mn-ea"/>
                <a:sym typeface="+mn-lt"/>
              </a:rPr>
              <a:t>A wonderful serenity has taken possession of my entire soul, like these sweet mornings of spring which I enjoy with my whole heart. </a:t>
            </a:r>
          </a:p>
        </p:txBody>
      </p:sp>
    </p:spTree>
    <p:custDataLst>
      <p:tags r:id="rId4"/>
    </p:custDataLst>
  </p:cSld>
  <p:clrMapOvr>
    <a:masterClrMapping/>
  </p:clrMapOvr>
  <p:transition spd="slow">
    <p:comb/>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2"/>
          <a:stretch>
            <a:fillRect/>
          </a:stretch>
        </p:blipFill>
        <p:spPr>
          <a:xfrm>
            <a:off x="635635" y="533400"/>
            <a:ext cx="10601960" cy="5791200"/>
          </a:xfrm>
          <a:prstGeom prst="rect">
            <a:avLst/>
          </a:prstGeom>
        </p:spPr>
      </p:pic>
    </p:spTree>
  </p:cSld>
  <p:clrMapOvr>
    <a:masterClrMapping/>
  </p:clrMapOvr>
  <p:transition spd="slow">
    <p:comb/>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组合 1"/>
          <p:cNvGrpSpPr/>
          <p:nvPr/>
        </p:nvGrpSpPr>
        <p:grpSpPr>
          <a:xfrm>
            <a:off x="1179195" y="543560"/>
            <a:ext cx="4302125" cy="2407468"/>
            <a:chOff x="1179493" y="498975"/>
            <a:chExt cx="4303304" cy="1999116"/>
          </a:xfrm>
        </p:grpSpPr>
        <p:grpSp>
          <p:nvGrpSpPr>
            <p:cNvPr id="3" name="组合 2"/>
            <p:cNvGrpSpPr/>
            <p:nvPr/>
          </p:nvGrpSpPr>
          <p:grpSpPr>
            <a:xfrm>
              <a:off x="1179493" y="500199"/>
              <a:ext cx="4303304" cy="1997892"/>
              <a:chOff x="1107065" y="907605"/>
              <a:chExt cx="4303304" cy="1997892"/>
            </a:xfrm>
          </p:grpSpPr>
          <p:sp>
            <p:nvSpPr>
              <p:cNvPr id="6" name="圆角矩形 5"/>
              <p:cNvSpPr/>
              <p:nvPr/>
            </p:nvSpPr>
            <p:spPr>
              <a:xfrm>
                <a:off x="1107130" y="1402809"/>
                <a:ext cx="4303239" cy="1502688"/>
              </a:xfrm>
              <a:prstGeom prst="roundRect">
                <a:avLst>
                  <a:gd name="adj" fmla="val 11847"/>
                </a:avLst>
              </a:prstGeom>
              <a:noFill/>
              <a:ln w="9525" cap="flat">
                <a:solidFill>
                  <a:srgbClr val="9FCEF9"/>
                </a:solidFill>
                <a:custDash>
                  <a:ds d="380000" sp="120000"/>
                </a:custDash>
                <a:bevel/>
              </a:ln>
            </p:spPr>
            <p:txBody>
              <a:bodyPr wrap="square" lIns="0" tIns="0" rIns="0" bIns="0"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sz="1600" b="0" i="0" u="none" strike="noStrike" kern="1200" cap="none" spc="0" normalizeH="0" baseline="0" noProof="0">
                  <a:ln>
                    <a:noFill/>
                  </a:ln>
                  <a:solidFill>
                    <a:srgbClr val="3E3938"/>
                  </a:solidFill>
                  <a:effectLst/>
                  <a:uLnTx/>
                  <a:uFillTx/>
                  <a:cs typeface="+mn-ea"/>
                  <a:sym typeface="+mn-lt"/>
                </a:endParaRPr>
              </a:p>
            </p:txBody>
          </p:sp>
          <p:sp>
            <p:nvSpPr>
              <p:cNvPr id="7" name="任意多边形 6"/>
              <p:cNvSpPr/>
              <p:nvPr/>
            </p:nvSpPr>
            <p:spPr>
              <a:xfrm>
                <a:off x="1107065" y="907605"/>
                <a:ext cx="2432000" cy="359055"/>
              </a:xfrm>
              <a:custGeom>
                <a:gdLst>
                  <a:gd name="rtl" fmla="*/ 30400 w 2432000"/>
                  <a:gd name="rtt" fmla="*/ 30400 h 359055"/>
                  <a:gd name="rtr" fmla="*/ 2401600 w 2432000"/>
                  <a:gd name="rtb" fmla="*/ 328655 h 359055"/>
                </a:gd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9FCEF9"/>
              </a:solidFill>
              <a:ln w="15200" cap="flat">
                <a:noFill/>
                <a:bevel/>
              </a:ln>
            </p:spPr>
            <p:txBody>
              <a:bodyPr wrap="square" lIns="35991" tIns="0" rIns="35991" bIns="0"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b="1" i="0" u="none" strike="noStrike" kern="1200" cap="none" spc="0" normalizeH="0" baseline="0" noProof="0">
                  <a:ln>
                    <a:noFill/>
                  </a:ln>
                  <a:solidFill>
                    <a:srgbClr val="FFFFFF"/>
                  </a:solidFill>
                  <a:effectLst/>
                  <a:uLnTx/>
                  <a:uFillTx/>
                  <a:cs typeface="+mn-ea"/>
                  <a:sym typeface="+mn-lt"/>
                </a:endParaRPr>
              </a:p>
            </p:txBody>
          </p:sp>
        </p:grpSp>
        <p:sp>
          <p:nvSpPr>
            <p:cNvPr id="4" name="文本框 3"/>
            <p:cNvSpPr txBox="1"/>
            <p:nvPr/>
          </p:nvSpPr>
          <p:spPr>
            <a:xfrm>
              <a:off x="1373391" y="498975"/>
              <a:ext cx="2037267" cy="480890"/>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lang="zh-CN" altLang="en-US" sz="3200" b="1" i="0" u="none" strike="noStrike" kern="1200" cap="none" spc="0" normalizeH="0" baseline="0" noProof="0">
                <a:ln>
                  <a:noFill/>
                </a:ln>
                <a:solidFill>
                  <a:prstClr val="white"/>
                </a:solidFill>
                <a:effectLst/>
                <a:uLnTx/>
                <a:uFillTx/>
                <a:cs typeface="+mn-ea"/>
                <a:sym typeface="+mn-lt"/>
              </a:endParaRPr>
            </a:p>
          </p:txBody>
        </p:sp>
        <p:sp>
          <p:nvSpPr>
            <p:cNvPr id="5" name="文本框 4"/>
            <p:cNvSpPr txBox="1"/>
            <p:nvPr/>
          </p:nvSpPr>
          <p:spPr>
            <a:xfrm>
              <a:off x="1453773" y="995486"/>
              <a:ext cx="3607451" cy="455580"/>
            </a:xfrm>
            <a:prstGeom prst="rect">
              <a:avLst/>
            </a:prstGeom>
            <a:noFill/>
          </p:spPr>
          <p:txBody>
            <a:bodyPr wrap="square" rtlCol="0">
              <a:spAutoFit/>
              <a:scene3d>
                <a:camera prst="orthographicFront"/>
                <a:lightRig rig="threePt" dir="t"/>
              </a:scene3d>
              <a:sp3d contourW="12700"/>
            </a:body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2000" b="0" i="0" u="none" strike="noStrike" kern="1200" cap="none" spc="0" normalizeH="0" baseline="0" noProof="0">
                <a:ln>
                  <a:noFill/>
                </a:ln>
                <a:solidFill>
                  <a:prstClr val="black"/>
                </a:solidFill>
                <a:effectLst/>
                <a:uLnTx/>
                <a:uFillTx/>
                <a:cs typeface="+mn-ea"/>
                <a:sym typeface="+mn-lt"/>
              </a:endParaRPr>
            </a:p>
          </p:txBody>
        </p:sp>
      </p:grpSp>
      <p:grpSp>
        <p:nvGrpSpPr>
          <p:cNvPr id="8" name="组合 7"/>
          <p:cNvGrpSpPr/>
          <p:nvPr/>
        </p:nvGrpSpPr>
        <p:grpSpPr>
          <a:xfrm>
            <a:off x="780471" y="3244114"/>
            <a:ext cx="4884420" cy="1681777"/>
            <a:chOff x="1078566" y="4003361"/>
            <a:chExt cx="4885693" cy="1682215"/>
          </a:xfrm>
        </p:grpSpPr>
        <p:grpSp>
          <p:nvGrpSpPr>
            <p:cNvPr id="9" name="组合 8"/>
            <p:cNvGrpSpPr/>
            <p:nvPr/>
          </p:nvGrpSpPr>
          <p:grpSpPr>
            <a:xfrm>
              <a:off x="1373283" y="4003361"/>
              <a:ext cx="4303239" cy="1682215"/>
              <a:chOff x="1300855" y="2328470"/>
              <a:chExt cx="4303239" cy="1682215"/>
            </a:xfrm>
          </p:grpSpPr>
          <p:sp>
            <p:nvSpPr>
              <p:cNvPr id="12" name="圆角矩形 11"/>
              <p:cNvSpPr/>
              <p:nvPr/>
            </p:nvSpPr>
            <p:spPr>
              <a:xfrm>
                <a:off x="1300855" y="2507997"/>
                <a:ext cx="4303239" cy="1502688"/>
              </a:xfrm>
              <a:prstGeom prst="roundRect">
                <a:avLst>
                  <a:gd name="adj" fmla="val 11847"/>
                </a:avLst>
              </a:prstGeom>
              <a:noFill/>
              <a:ln w="9525" cap="flat">
                <a:solidFill>
                  <a:srgbClr val="9FCEF9"/>
                </a:solidFill>
                <a:custDash>
                  <a:ds d="380000" sp="120000"/>
                </a:custDash>
                <a:bevel/>
              </a:ln>
            </p:spPr>
            <p:txBody>
              <a:bodyPr wrap="square" lIns="0" tIns="0" rIns="0" bIns="0"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sz="1600" b="0" i="0" u="none" strike="noStrike" kern="1200" cap="none" spc="0" normalizeH="0" baseline="0" noProof="0">
                  <a:ln>
                    <a:noFill/>
                  </a:ln>
                  <a:solidFill>
                    <a:srgbClr val="3E3938"/>
                  </a:solidFill>
                  <a:effectLst/>
                  <a:uLnTx/>
                  <a:uFillTx/>
                  <a:cs typeface="+mn-ea"/>
                  <a:sym typeface="+mn-lt"/>
                </a:endParaRPr>
              </a:p>
            </p:txBody>
          </p:sp>
          <p:sp>
            <p:nvSpPr>
              <p:cNvPr id="13" name="任意多边形 12"/>
              <p:cNvSpPr/>
              <p:nvPr/>
            </p:nvSpPr>
            <p:spPr>
              <a:xfrm>
                <a:off x="1495151" y="2328470"/>
                <a:ext cx="2432000" cy="359055"/>
              </a:xfrm>
              <a:custGeom>
                <a:gdLst>
                  <a:gd name="rtl" fmla="*/ 30400 w 2432000"/>
                  <a:gd name="rtt" fmla="*/ 30400 h 359055"/>
                  <a:gd name="rtr" fmla="*/ 2401600 w 2432000"/>
                  <a:gd name="rtb" fmla="*/ 328655 h 359055"/>
                </a:gd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9FCEF9"/>
              </a:solidFill>
              <a:ln w="15200" cap="flat">
                <a:noFill/>
                <a:bevel/>
              </a:ln>
            </p:spPr>
            <p:txBody>
              <a:bodyPr wrap="square" lIns="35991" tIns="0" rIns="35991" bIns="0"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b="1" i="0" u="none" strike="noStrike" kern="1200" cap="none" spc="0" normalizeH="0" baseline="0" noProof="0">
                  <a:ln>
                    <a:noFill/>
                  </a:ln>
                  <a:solidFill>
                    <a:srgbClr val="FFFFFF"/>
                  </a:solidFill>
                  <a:effectLst/>
                  <a:uLnTx/>
                  <a:uFillTx/>
                  <a:cs typeface="+mn-ea"/>
                  <a:sym typeface="+mn-lt"/>
                </a:endParaRPr>
              </a:p>
            </p:txBody>
          </p:sp>
        </p:grpSp>
        <p:sp>
          <p:nvSpPr>
            <p:cNvPr id="11" name="文本框 10"/>
            <p:cNvSpPr txBox="1"/>
            <p:nvPr/>
          </p:nvSpPr>
          <p:spPr>
            <a:xfrm>
              <a:off x="1078566" y="4362229"/>
              <a:ext cx="4885693" cy="548783"/>
            </a:xfrm>
            <a:prstGeom prst="rect">
              <a:avLst/>
            </a:prstGeom>
            <a:noFill/>
          </p:spPr>
          <p:txBody>
            <a:bodyPr wrap="square" rtlCol="0">
              <a:spAutoFit/>
              <a:scene3d>
                <a:camera prst="orthographicFront"/>
                <a:lightRig rig="threePt" dir="t"/>
              </a:scene3d>
              <a:sp3d contourW="12700"/>
            </a:bodyPr>
            <a:lstStyle>
              <a:defPPr>
                <a:defRPr lang="zh-CN"/>
              </a:defPPr>
              <a:lvl1pPr defTabSz="914400">
                <a:lnSpc>
                  <a:spcPts val="2000"/>
                </a:lnSpc>
                <a:defRPr sz="1200" kern="0">
                  <a:solidFill>
                    <a:schemeClr val="tx1">
                      <a:lumMod val="95000"/>
                      <a:lumOff val="5000"/>
                    </a:schemeClr>
                  </a:solidFill>
                </a:defRPr>
              </a:lvl1p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2000" b="0" i="0" u="none" strike="noStrike" kern="0" cap="none" spc="0" normalizeH="0" baseline="0" noProof="0">
                <a:ln>
                  <a:noFill/>
                </a:ln>
                <a:solidFill>
                  <a:prstClr val="black">
                    <a:lumMod val="95000"/>
                    <a:lumOff val="5000"/>
                  </a:prstClr>
                </a:solidFill>
                <a:effectLst/>
                <a:uLnTx/>
                <a:uFillTx/>
                <a:cs typeface="+mn-ea"/>
                <a:sym typeface="+mn-lt"/>
              </a:endParaRPr>
            </a:p>
          </p:txBody>
        </p:sp>
      </p:grpSp>
      <p:grpSp>
        <p:nvGrpSpPr>
          <p:cNvPr id="14" name="组合 13"/>
          <p:cNvGrpSpPr/>
          <p:nvPr/>
        </p:nvGrpSpPr>
        <p:grpSpPr>
          <a:xfrm>
            <a:off x="5822267" y="195300"/>
            <a:ext cx="5083810" cy="1683001"/>
            <a:chOff x="6460695" y="1919840"/>
            <a:chExt cx="5085135" cy="1683439"/>
          </a:xfrm>
        </p:grpSpPr>
        <p:grpSp>
          <p:nvGrpSpPr>
            <p:cNvPr id="15" name="组合 14"/>
            <p:cNvGrpSpPr/>
            <p:nvPr/>
          </p:nvGrpSpPr>
          <p:grpSpPr>
            <a:xfrm>
              <a:off x="6461330" y="1921064"/>
              <a:ext cx="4303239" cy="1682215"/>
              <a:chOff x="1300855" y="2328470"/>
              <a:chExt cx="4303239" cy="1682215"/>
            </a:xfrm>
          </p:grpSpPr>
          <p:sp>
            <p:nvSpPr>
              <p:cNvPr id="18" name="圆角矩形 17"/>
              <p:cNvSpPr/>
              <p:nvPr/>
            </p:nvSpPr>
            <p:spPr>
              <a:xfrm>
                <a:off x="1300855" y="2507997"/>
                <a:ext cx="4303239" cy="1502688"/>
              </a:xfrm>
              <a:prstGeom prst="roundRect">
                <a:avLst>
                  <a:gd name="adj" fmla="val 11847"/>
                </a:avLst>
              </a:prstGeom>
              <a:noFill/>
              <a:ln w="9525" cap="flat">
                <a:solidFill>
                  <a:srgbClr val="9EE4E2"/>
                </a:solidFill>
                <a:custDash>
                  <a:ds d="380000" sp="120000"/>
                </a:custDash>
                <a:bevel/>
              </a:ln>
            </p:spPr>
            <p:txBody>
              <a:bodyPr wrap="square" lIns="0" tIns="0" rIns="0" bIns="0"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sz="1600" b="0" i="0" u="none" strike="noStrike" kern="1200" cap="none" spc="0" normalizeH="0" baseline="0" noProof="0">
                  <a:ln>
                    <a:noFill/>
                  </a:ln>
                  <a:solidFill>
                    <a:srgbClr val="3E3938"/>
                  </a:solidFill>
                  <a:effectLst/>
                  <a:uLnTx/>
                  <a:uFillTx/>
                  <a:cs typeface="+mn-ea"/>
                  <a:sym typeface="+mn-lt"/>
                </a:endParaRPr>
              </a:p>
            </p:txBody>
          </p:sp>
          <p:sp>
            <p:nvSpPr>
              <p:cNvPr id="19" name="任意多边形 18"/>
              <p:cNvSpPr/>
              <p:nvPr/>
            </p:nvSpPr>
            <p:spPr>
              <a:xfrm>
                <a:off x="1495151" y="2328470"/>
                <a:ext cx="2432000" cy="359055"/>
              </a:xfrm>
              <a:custGeom>
                <a:gdLst>
                  <a:gd name="rtl" fmla="*/ 30400 w 2432000"/>
                  <a:gd name="rtt" fmla="*/ 30400 h 359055"/>
                  <a:gd name="rtr" fmla="*/ 2401600 w 2432000"/>
                  <a:gd name="rtb" fmla="*/ 328655 h 359055"/>
                </a:gd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9EE4E2"/>
              </a:solidFill>
              <a:ln w="15200" cap="flat">
                <a:noFill/>
                <a:bevel/>
              </a:ln>
            </p:spPr>
            <p:txBody>
              <a:bodyPr wrap="square" lIns="35991" tIns="0" rIns="35991" bIns="0"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b="1" i="0" u="none" strike="noStrike" kern="1200" cap="none" spc="0" normalizeH="0" baseline="0" noProof="0">
                  <a:ln>
                    <a:noFill/>
                  </a:ln>
                  <a:solidFill>
                    <a:srgbClr val="FFFFFF"/>
                  </a:solidFill>
                  <a:effectLst/>
                  <a:uLnTx/>
                  <a:uFillTx/>
                  <a:cs typeface="+mn-ea"/>
                  <a:sym typeface="+mn-lt"/>
                </a:endParaRPr>
              </a:p>
            </p:txBody>
          </p:sp>
        </p:grpSp>
        <p:sp>
          <p:nvSpPr>
            <p:cNvPr id="16" name="文本框 15"/>
            <p:cNvSpPr txBox="1"/>
            <p:nvPr/>
          </p:nvSpPr>
          <p:spPr>
            <a:xfrm>
              <a:off x="6839888" y="1919840"/>
              <a:ext cx="2241499" cy="57927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white"/>
                  </a:solidFill>
                  <a:effectLst/>
                  <a:uLnTx/>
                  <a:uFillTx/>
                  <a:cs typeface="+mn-ea"/>
                  <a:sym typeface="+mn-lt"/>
                </a:rPr>
                <a:t>分析</a:t>
              </a:r>
            </a:p>
          </p:txBody>
        </p:sp>
        <p:sp>
          <p:nvSpPr>
            <p:cNvPr id="17" name="文本框 16"/>
            <p:cNvSpPr txBox="1"/>
            <p:nvPr/>
          </p:nvSpPr>
          <p:spPr>
            <a:xfrm>
              <a:off x="6460696" y="2404471"/>
              <a:ext cx="5085135" cy="548783"/>
            </a:xfrm>
            <a:prstGeom prst="rect">
              <a:avLst/>
            </a:prstGeom>
            <a:noFill/>
          </p:spPr>
          <p:txBody>
            <a:bodyPr wrap="square" rtlCol="0">
              <a:spAutoFit/>
              <a:scene3d>
                <a:camera prst="orthographicFront"/>
                <a:lightRig rig="threePt" dir="t"/>
              </a:scene3d>
              <a:sp3d contourW="12700"/>
            </a:bodyPr>
            <a:lstStyle>
              <a:defPPr>
                <a:defRPr lang="zh-CN"/>
              </a:defPPr>
              <a:lvl1pPr defTabSz="914400">
                <a:lnSpc>
                  <a:spcPts val="2000"/>
                </a:lnSpc>
                <a:defRPr sz="1200" kern="0">
                  <a:solidFill>
                    <a:schemeClr val="tx1">
                      <a:lumMod val="95000"/>
                      <a:lumOff val="5000"/>
                    </a:schemeClr>
                  </a:solidFill>
                </a:defRPr>
              </a:lvl1p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2000" b="0" i="0" u="none" strike="noStrike" kern="0" cap="none" spc="0" normalizeH="0" baseline="0" noProof="0">
                <a:ln>
                  <a:noFill/>
                </a:ln>
                <a:gradFill>
                  <a:gsLst>
                    <a:gs pos="0">
                      <a:srgbClr val="007BD3"/>
                    </a:gs>
                    <a:gs pos="100000">
                      <a:srgbClr val="034373"/>
                    </a:gs>
                  </a:gsLst>
                  <a:lin scaled="0"/>
                </a:gradFill>
                <a:effectLst/>
                <a:uLnTx/>
                <a:uFillTx/>
                <a:latin typeface="楷体" panose="02010609060101010101" charset="-122"/>
                <a:ea typeface="楷体" panose="02010609060101010101" charset="-122"/>
                <a:cs typeface="楷体" panose="02010609060101010101" charset="-122"/>
                <a:sym typeface="+mn-lt"/>
              </a:endParaRPr>
            </a:p>
          </p:txBody>
        </p:sp>
      </p:grpSp>
      <p:grpSp>
        <p:nvGrpSpPr>
          <p:cNvPr id="20" name="组合 19"/>
          <p:cNvGrpSpPr/>
          <p:nvPr/>
        </p:nvGrpSpPr>
        <p:grpSpPr>
          <a:xfrm>
            <a:off x="5664787" y="3079649"/>
            <a:ext cx="6096635" cy="1681777"/>
            <a:chOff x="6138031" y="4003361"/>
            <a:chExt cx="6098224" cy="1682215"/>
          </a:xfrm>
        </p:grpSpPr>
        <p:grpSp>
          <p:nvGrpSpPr>
            <p:cNvPr id="21" name="组合 20"/>
            <p:cNvGrpSpPr/>
            <p:nvPr/>
          </p:nvGrpSpPr>
          <p:grpSpPr>
            <a:xfrm>
              <a:off x="6461330" y="4003361"/>
              <a:ext cx="4303239" cy="1682215"/>
              <a:chOff x="1300855" y="2328470"/>
              <a:chExt cx="4303239" cy="1682215"/>
            </a:xfrm>
          </p:grpSpPr>
          <p:sp>
            <p:nvSpPr>
              <p:cNvPr id="24" name="圆角矩形 23"/>
              <p:cNvSpPr/>
              <p:nvPr/>
            </p:nvSpPr>
            <p:spPr>
              <a:xfrm>
                <a:off x="1300855" y="2507997"/>
                <a:ext cx="4303239" cy="1502688"/>
              </a:xfrm>
              <a:prstGeom prst="roundRect">
                <a:avLst>
                  <a:gd name="adj" fmla="val 11847"/>
                </a:avLst>
              </a:prstGeom>
              <a:noFill/>
              <a:ln w="9525" cap="flat">
                <a:solidFill>
                  <a:srgbClr val="9EE4E2"/>
                </a:solidFill>
                <a:custDash>
                  <a:ds d="380000" sp="120000"/>
                </a:custDash>
                <a:bevel/>
              </a:ln>
            </p:spPr>
            <p:txBody>
              <a:bodyPr wrap="square" lIns="0" tIns="0" rIns="0" bIns="0" rtlCol="0" anchor="ctr"/>
              <a:lstStyle/>
              <a:p>
                <a:pPr marL="0" marR="0" lvl="0" indent="0" algn="l" defTabSz="457200" rtl="0" eaLnBrk="1" fontAlgn="auto" latinLnBrk="0" hangingPunct="1">
                  <a:lnSpc>
                    <a:spcPct val="100000"/>
                  </a:lnSpc>
                  <a:spcBef>
                    <a:spcPct val="0"/>
                  </a:spcBef>
                  <a:spcAft>
                    <a:spcPct val="0"/>
                  </a:spcAft>
                  <a:buClrTx/>
                  <a:buSzTx/>
                  <a:buFontTx/>
                  <a:buNone/>
                  <a:defRPr/>
                </a:pPr>
                <a:endParaRPr kumimoji="0" sz="1600" b="0" i="0" u="none" strike="noStrike" kern="1200" cap="none" spc="0" normalizeH="0" baseline="0" noProof="0">
                  <a:ln>
                    <a:noFill/>
                  </a:ln>
                  <a:solidFill>
                    <a:srgbClr val="3E3938"/>
                  </a:solidFill>
                  <a:effectLst/>
                  <a:uLnTx/>
                  <a:uFillTx/>
                  <a:cs typeface="+mn-ea"/>
                  <a:sym typeface="+mn-lt"/>
                </a:endParaRPr>
              </a:p>
            </p:txBody>
          </p:sp>
          <p:sp>
            <p:nvSpPr>
              <p:cNvPr id="25" name="任意多边形 24"/>
              <p:cNvSpPr/>
              <p:nvPr/>
            </p:nvSpPr>
            <p:spPr>
              <a:xfrm>
                <a:off x="1495151" y="2328470"/>
                <a:ext cx="2432000" cy="359055"/>
              </a:xfrm>
              <a:custGeom>
                <a:gdLst>
                  <a:gd name="rtl" fmla="*/ 30400 w 2432000"/>
                  <a:gd name="rtt" fmla="*/ 30400 h 359055"/>
                  <a:gd name="rtr" fmla="*/ 2401600 w 2432000"/>
                  <a:gd name="rtb" fmla="*/ 328655 h 359055"/>
                </a:gdLst>
                <a:rect l="rtl" t="rtt" r="rtr" b="rtb"/>
                <a:pathLst>
                  <a:path w="2432000" h="359055">
                    <a:moveTo>
                      <a:pt x="179527" y="359055"/>
                    </a:moveTo>
                    <a:lnTo>
                      <a:pt x="2252473" y="359055"/>
                    </a:lnTo>
                    <a:cubicBezTo>
                      <a:pt x="2351622" y="359055"/>
                      <a:pt x="2432000" y="278681"/>
                      <a:pt x="2432000" y="179527"/>
                    </a:cubicBezTo>
                    <a:cubicBezTo>
                      <a:pt x="2432000" y="80375"/>
                      <a:pt x="2351622" y="0"/>
                      <a:pt x="2252473" y="0"/>
                    </a:cubicBezTo>
                    <a:lnTo>
                      <a:pt x="179527" y="0"/>
                    </a:lnTo>
                    <a:cubicBezTo>
                      <a:pt x="80375" y="0"/>
                      <a:pt x="0" y="80375"/>
                      <a:pt x="0" y="179527"/>
                    </a:cubicBezTo>
                    <a:cubicBezTo>
                      <a:pt x="0" y="278681"/>
                      <a:pt x="80375" y="359055"/>
                      <a:pt x="179527" y="359055"/>
                    </a:cubicBezTo>
                    <a:close/>
                  </a:path>
                </a:pathLst>
              </a:custGeom>
              <a:solidFill>
                <a:srgbClr val="9EE4E2"/>
              </a:solidFill>
              <a:ln w="15200" cap="flat">
                <a:noFill/>
                <a:bevel/>
              </a:ln>
            </p:spPr>
            <p:txBody>
              <a:bodyPr wrap="square" lIns="35991" tIns="0" rIns="35991" bIns="0" rtlCol="0" anchor="ctr"/>
              <a:lstStyle/>
              <a:p>
                <a:pPr marL="0" marR="0" lvl="0" indent="0" algn="ctr" defTabSz="457200" rtl="0" eaLnBrk="1" fontAlgn="auto" latinLnBrk="0" hangingPunct="1">
                  <a:lnSpc>
                    <a:spcPct val="100000"/>
                  </a:lnSpc>
                  <a:spcBef>
                    <a:spcPct val="0"/>
                  </a:spcBef>
                  <a:spcAft>
                    <a:spcPct val="0"/>
                  </a:spcAft>
                  <a:buClrTx/>
                  <a:buSzTx/>
                  <a:buFontTx/>
                  <a:buNone/>
                  <a:defRPr/>
                </a:pPr>
                <a:endParaRPr kumimoji="0" b="1" i="0" u="none" strike="noStrike" kern="1200" cap="none" spc="0" normalizeH="0" baseline="0" noProof="0">
                  <a:ln>
                    <a:noFill/>
                  </a:ln>
                  <a:solidFill>
                    <a:srgbClr val="FFFFFF"/>
                  </a:solidFill>
                  <a:effectLst/>
                  <a:uLnTx/>
                  <a:uFillTx/>
                  <a:cs typeface="+mn-ea"/>
                  <a:sym typeface="+mn-lt"/>
                </a:endParaRPr>
              </a:p>
            </p:txBody>
          </p:sp>
        </p:grpSp>
        <p:sp>
          <p:nvSpPr>
            <p:cNvPr id="22" name="文本框 21"/>
            <p:cNvSpPr txBox="1"/>
            <p:nvPr/>
          </p:nvSpPr>
          <p:spPr>
            <a:xfrm>
              <a:off x="6839996" y="4003360"/>
              <a:ext cx="2057401" cy="579271"/>
            </a:xfrm>
            <a:prstGeom prst="rect">
              <a:avLst/>
            </a:prstGeom>
            <a:noFill/>
          </p:spPr>
          <p:txBody>
            <a:bodyPr wrap="square" rtlCol="0">
              <a:spAutoFit/>
              <a:scene3d>
                <a:camera prst="orthographicFront"/>
                <a:lightRig rig="threePt" dir="t"/>
              </a:scene3d>
              <a:sp3d contourW="12700"/>
            </a:bodyPr>
            <a:lstStyle/>
            <a:p>
              <a:pPr marL="0" marR="0" lvl="0" indent="0" algn="ctr" defTabSz="4572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prstClr val="white"/>
                  </a:solidFill>
                  <a:effectLst/>
                  <a:uLnTx/>
                  <a:uFillTx/>
                  <a:cs typeface="+mn-ea"/>
                  <a:sym typeface="+mn-lt"/>
                </a:rPr>
                <a:t>分析</a:t>
              </a:r>
            </a:p>
          </p:txBody>
        </p:sp>
        <p:sp>
          <p:nvSpPr>
            <p:cNvPr id="23" name="文本框 22"/>
            <p:cNvSpPr txBox="1"/>
            <p:nvPr/>
          </p:nvSpPr>
          <p:spPr>
            <a:xfrm>
              <a:off x="6138032" y="4437815"/>
              <a:ext cx="6098224" cy="548783"/>
            </a:xfrm>
            <a:prstGeom prst="rect">
              <a:avLst/>
            </a:prstGeom>
            <a:noFill/>
          </p:spPr>
          <p:txBody>
            <a:bodyPr wrap="square" rtlCol="0">
              <a:spAutoFit/>
              <a:scene3d>
                <a:camera prst="orthographicFront"/>
                <a:lightRig rig="threePt" dir="t"/>
              </a:scene3d>
              <a:sp3d contourW="12700"/>
            </a:bodyPr>
            <a:lstStyle>
              <a:defPPr>
                <a:defRPr lang="zh-CN"/>
              </a:defPPr>
              <a:lvl1pPr defTabSz="914400">
                <a:lnSpc>
                  <a:spcPts val="2000"/>
                </a:lnSpc>
                <a:defRPr sz="1200" kern="0">
                  <a:solidFill>
                    <a:schemeClr val="tx1">
                      <a:lumMod val="95000"/>
                      <a:lumOff val="5000"/>
                    </a:schemeClr>
                  </a:solidFill>
                </a:defRPr>
              </a:lvl1pPr>
            </a:lstStyle>
            <a:p>
              <a:pPr marL="0" marR="0" lvl="0" indent="0" algn="l" defTabSz="914400" rtl="0" eaLnBrk="1" fontAlgn="auto" latinLnBrk="0" hangingPunct="1">
                <a:lnSpc>
                  <a:spcPct val="150000"/>
                </a:lnSpc>
                <a:spcBef>
                  <a:spcPct val="0"/>
                </a:spcBef>
                <a:spcAft>
                  <a:spcPct val="0"/>
                </a:spcAft>
                <a:buClrTx/>
                <a:buSzTx/>
                <a:buFontTx/>
                <a:buNone/>
                <a:defRPr/>
              </a:pPr>
              <a:endParaRPr kumimoji="0" lang="zh-CN" altLang="en-US" sz="2000" b="0" i="0" u="none" strike="noStrike" kern="0" cap="none" spc="0" normalizeH="0" baseline="0" noProof="0">
                <a:ln>
                  <a:noFill/>
                </a:ln>
                <a:gradFill>
                  <a:gsLst>
                    <a:gs pos="0">
                      <a:srgbClr val="007BD3"/>
                    </a:gs>
                    <a:gs pos="100000">
                      <a:srgbClr val="034373"/>
                    </a:gs>
                  </a:gsLst>
                  <a:lin scaled="0"/>
                </a:gradFill>
                <a:effectLst/>
                <a:uLnTx/>
                <a:uFillTx/>
                <a:latin typeface="楷体" panose="02010609060101010101" charset="-122"/>
                <a:ea typeface="楷体" panose="02010609060101010101" charset="-122"/>
                <a:cs typeface="楷体" panose="02010609060101010101" charset="-122"/>
                <a:sym typeface="+mn-lt"/>
              </a:endParaRPr>
            </a:p>
          </p:txBody>
        </p:sp>
      </p:grpSp>
      <p:pic>
        <p:nvPicPr>
          <p:cNvPr id="10" name="图片 9"/>
          <p:cNvPicPr>
            <a:picLocks noChangeAspect="1"/>
          </p:cNvPicPr>
          <p:nvPr/>
        </p:nvPicPr>
        <p:blipFill>
          <a:blip r:embed="rId3"/>
          <a:stretch>
            <a:fillRect/>
          </a:stretch>
        </p:blipFill>
        <p:spPr>
          <a:xfrm>
            <a:off x="780415" y="518160"/>
            <a:ext cx="10503535" cy="5913755"/>
          </a:xfrm>
          <a:prstGeom prst="rect">
            <a:avLst/>
          </a:prstGeom>
        </p:spPr>
      </p:pic>
    </p:spTree>
  </p:cSld>
  <p:clrMapOvr>
    <a:masterClrMapping/>
  </p:clrMapOvr>
  <mc:AlternateContent>
    <mc:Choice xmlns:p14="http://schemas.microsoft.com/office/powerpoint/2010/main" Requires="p14">
      <p:transition spd="slow" p14:dur="1250">
        <p14:switch dir="r"/>
      </p:transition>
    </mc:Choice>
    <mc:Fallback>
      <p:transition spd="slow">
        <p:fade/>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stretch>
            <a:fillRect/>
          </a:stretch>
        </p:blipFill>
        <p:spPr>
          <a:xfrm>
            <a:off x="538480" y="533400"/>
            <a:ext cx="10699115" cy="5791200"/>
          </a:xfrm>
          <a:prstGeom prst="rect">
            <a:avLst/>
          </a:prstGeom>
        </p:spPr>
      </p:pic>
    </p:spTree>
  </p:cSld>
  <p:clrMapOvr>
    <a:masterClrMapping/>
  </p:clrMapOvr>
  <mc:AlternateContent>
    <mc:Choice xmlns:p14="http://schemas.microsoft.com/office/powerpoint/2010/main" Requires="p14">
      <p:transition spd="slow" p14:dur="1250">
        <p14:switch dir="r"/>
      </p:transition>
    </mc:Choice>
    <mc:Fallback>
      <p:transition spd="slow">
        <p:fade/>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8945" y="1325880"/>
            <a:ext cx="11449685" cy="4671060"/>
          </a:xfrm>
        </p:spPr>
        <p:txBody>
          <a:bodyPr>
            <a:normAutofit/>
          </a:bodyPr>
          <a:lstStyle/>
          <a:p>
            <a:pPr fontAlgn="auto">
              <a:lnSpc>
                <a:spcPts val="3860"/>
              </a:lnSpc>
              <a:spcBef>
                <a:spcPct val="0"/>
              </a:spcBef>
            </a:pPr>
            <a:r>
              <a:rPr lang="zh-CN" altLang="en-US" sz="3200" b="1">
                <a:latin typeface="楷体" panose="02010609060101010101" charset="-122"/>
                <a:ea typeface="楷体" panose="02010609060101010101" charset="-122"/>
                <a:cs typeface="楷体" panose="02010609060101010101" charset="-122"/>
              </a:rPr>
              <a:t>语言建构与运用  了解直接论证和间接论证的方法，构建和完善论证。</a:t>
            </a:r>
          </a:p>
          <a:p>
            <a:pPr fontAlgn="auto">
              <a:lnSpc>
                <a:spcPts val="3860"/>
              </a:lnSpc>
              <a:spcBef>
                <a:spcPct val="0"/>
              </a:spcBef>
            </a:pPr>
            <a:endParaRPr lang="zh-CN" altLang="en-US" sz="3200" b="1">
              <a:latin typeface="楷体" panose="02010609060101010101" charset="-122"/>
              <a:ea typeface="楷体" panose="02010609060101010101" charset="-122"/>
              <a:cs typeface="楷体" panose="02010609060101010101" charset="-122"/>
            </a:endParaRPr>
          </a:p>
          <a:p>
            <a:pPr fontAlgn="auto">
              <a:lnSpc>
                <a:spcPts val="3860"/>
              </a:lnSpc>
              <a:spcBef>
                <a:spcPct val="0"/>
              </a:spcBef>
            </a:pPr>
            <a:r>
              <a:rPr lang="zh-CN" altLang="en-US" sz="3200" b="1">
                <a:latin typeface="楷体" panose="02010609060101010101" charset="-122"/>
                <a:ea typeface="楷体" panose="02010609060101010101" charset="-122"/>
                <a:cs typeface="楷体" panose="02010609060101010101" charset="-122"/>
              </a:rPr>
              <a:t>思维发展与提升  理解和评估论证的合理性，提高论证的水平。</a:t>
            </a:r>
          </a:p>
          <a:p>
            <a:pPr fontAlgn="auto">
              <a:lnSpc>
                <a:spcPts val="3860"/>
              </a:lnSpc>
              <a:spcBef>
                <a:spcPct val="0"/>
              </a:spcBef>
            </a:pPr>
            <a:endParaRPr lang="zh-CN" altLang="en-US" sz="3200" b="1">
              <a:latin typeface="楷体" panose="02010609060101010101" charset="-122"/>
              <a:ea typeface="楷体" panose="02010609060101010101" charset="-122"/>
              <a:cs typeface="楷体" panose="02010609060101010101" charset="-122"/>
            </a:endParaRPr>
          </a:p>
          <a:p>
            <a:pPr fontAlgn="auto">
              <a:lnSpc>
                <a:spcPts val="3860"/>
              </a:lnSpc>
              <a:spcBef>
                <a:spcPct val="0"/>
              </a:spcBef>
            </a:pPr>
            <a:r>
              <a:rPr lang="zh-CN" altLang="en-US" sz="3200" b="1">
                <a:latin typeface="楷体" panose="02010609060101010101" charset="-122"/>
                <a:ea typeface="楷体" panose="02010609060101010101" charset="-122"/>
                <a:cs typeface="楷体" panose="02010609060101010101" charset="-122"/>
              </a:rPr>
              <a:t>审美鉴赏与创造  剖析文章的论证过程，体会论证的作用和论辩的魅力。</a:t>
            </a:r>
          </a:p>
          <a:p>
            <a:pPr fontAlgn="auto">
              <a:lnSpc>
                <a:spcPts val="3860"/>
              </a:lnSpc>
              <a:spcBef>
                <a:spcPct val="0"/>
              </a:spcBef>
            </a:pPr>
            <a:endParaRPr lang="zh-CN" altLang="en-US" sz="3200" b="1">
              <a:latin typeface="楷体" panose="02010609060101010101" charset="-122"/>
              <a:ea typeface="楷体" panose="02010609060101010101" charset="-122"/>
              <a:cs typeface="楷体" panose="02010609060101010101" charset="-122"/>
            </a:endParaRPr>
          </a:p>
          <a:p>
            <a:pPr fontAlgn="auto">
              <a:lnSpc>
                <a:spcPts val="3860"/>
              </a:lnSpc>
              <a:spcBef>
                <a:spcPct val="0"/>
              </a:spcBef>
            </a:pPr>
            <a:r>
              <a:rPr lang="zh-CN" altLang="en-US" sz="3200" b="1">
                <a:latin typeface="楷体" panose="02010609060101010101" charset="-122"/>
                <a:ea typeface="楷体" panose="02010609060101010101" charset="-122"/>
                <a:cs typeface="楷体" panose="02010609060101010101" charset="-122"/>
              </a:rPr>
              <a:t>文化传承与理解体会  借助逻辑知识、采取恰当的论证方法进行论证，增强说理的严密性和论辩性。</a:t>
            </a:r>
          </a:p>
        </p:txBody>
      </p:sp>
      <p:sp>
        <p:nvSpPr>
          <p:cNvPr id="2" name="文本框 1"/>
          <p:cNvSpPr txBox="1"/>
          <p:nvPr/>
        </p:nvSpPr>
        <p:spPr>
          <a:xfrm>
            <a:off x="546735" y="303788"/>
            <a:ext cx="4711108" cy="1097280"/>
          </a:xfrm>
          <a:prstGeom prst="rect">
            <a:avLst/>
          </a:prstGeom>
          <a:noFill/>
        </p:spPr>
        <p:txBody>
          <a:bodyPr wrap="square" rtlCol="0" anchor="t">
            <a:spAutoFit/>
          </a:bodyPr>
          <a:lstStyle/>
          <a:p>
            <a:r>
              <a:rPr lang="zh-CN" altLang="en-US" sz="6600" b="1">
                <a:latin typeface="楷体" panose="02010609060101010101" charset="-122"/>
                <a:ea typeface="楷体" panose="02010609060101010101" charset="-122"/>
                <a:sym typeface="+mn-ea"/>
              </a:rPr>
              <a:t>学习目标：</a:t>
            </a:r>
          </a:p>
        </p:txBody>
      </p:sp>
      <p:sp>
        <p:nvSpPr>
          <p:cNvPr id="4" name="文本框 3"/>
          <p:cNvSpPr txBox="1"/>
          <p:nvPr/>
        </p:nvSpPr>
        <p:spPr>
          <a:xfrm>
            <a:off x="3512820" y="5349239"/>
            <a:ext cx="8087995" cy="1627632"/>
          </a:xfrm>
          <a:prstGeom prst="rect">
            <a:avLst/>
          </a:prstGeom>
          <a:noFill/>
        </p:spPr>
        <p:txBody>
          <a:bodyPr wrap="square" rtlCol="0" anchor="t">
            <a:spAutoFit/>
          </a:bodyPr>
          <a:lstStyle/>
          <a:p>
            <a:pPr marL="0" indent="0" fontAlgn="auto">
              <a:lnSpc>
                <a:spcPct val="140000"/>
              </a:lnSpc>
              <a:spcBef>
                <a:spcPct val="0"/>
              </a:spcBef>
              <a:buNone/>
            </a:pPr>
            <a:r>
              <a:rPr lang="zh-CN" altLang="en-US" sz="2400" b="1">
                <a:solidFill>
                  <a:srgbClr val="FF0000"/>
                </a:solidFill>
                <a:sym typeface="+mn-ea"/>
              </a:rPr>
              <a:t>在真理面前，一千个权威抵不上一个谦恭的逻辑推理。</a:t>
            </a:r>
          </a:p>
          <a:p>
            <a:pPr marL="0" indent="0" fontAlgn="auto">
              <a:lnSpc>
                <a:spcPct val="140000"/>
              </a:lnSpc>
              <a:spcBef>
                <a:spcPct val="0"/>
              </a:spcBef>
              <a:buNone/>
            </a:pPr>
            <a:r>
              <a:rPr lang="zh-CN" altLang="en-US" sz="2400" b="1">
                <a:solidFill>
                  <a:srgbClr val="FF0000"/>
                </a:solidFill>
                <a:sym typeface="+mn-ea"/>
              </a:rPr>
              <a:t>                                    </a:t>
            </a:r>
          </a:p>
          <a:p>
            <a:pPr marL="0" indent="0" fontAlgn="auto">
              <a:lnSpc>
                <a:spcPct val="140000"/>
              </a:lnSpc>
              <a:spcBef>
                <a:spcPct val="0"/>
              </a:spcBef>
              <a:buNone/>
            </a:pPr>
            <a:r>
              <a:rPr lang="zh-CN" altLang="en-US" sz="2400" b="1">
                <a:solidFill>
                  <a:srgbClr val="FF0000"/>
                </a:solidFill>
                <a:sym typeface="+mn-ea"/>
              </a:rPr>
              <a:t>                                          ——伽利略</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0" name="图片 9"/>
          <p:cNvPicPr>
            <a:picLocks noChangeAspect="1"/>
          </p:cNvPicPr>
          <p:nvPr/>
        </p:nvPicPr>
        <p:blipFill>
          <a:blip r:embed="rId3"/>
          <a:stretch>
            <a:fillRect/>
          </a:stretch>
        </p:blipFill>
        <p:spPr>
          <a:xfrm>
            <a:off x="586105" y="533400"/>
            <a:ext cx="10651490" cy="6142990"/>
          </a:xfrm>
          <a:prstGeom prst="rect">
            <a:avLst/>
          </a:prstGeom>
        </p:spPr>
      </p:pic>
    </p:spTree>
  </p:cSld>
  <p:clrMapOvr>
    <a:masterClrMapping/>
  </p:clrMapOvr>
  <mc:AlternateContent>
    <mc:Choice xmlns:p14="http://schemas.microsoft.com/office/powerpoint/2010/main" Requires="p14">
      <p:transition spd="slow" p14:dur="1250">
        <p14:switch dir="r"/>
      </p:transition>
    </mc:Choice>
    <mc:Fallback>
      <p:transition spd="slow">
        <p:fade/>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303655" y="815975"/>
            <a:ext cx="9544050" cy="8199122"/>
          </a:xfrm>
          <a:prstGeom prst="rect">
            <a:avLst/>
          </a:prstGeom>
          <a:noFill/>
        </p:spPr>
        <p:txBody>
          <a:bodyPr wrap="square" rtlCol="0" anchor="t">
            <a:spAutoFit/>
          </a:bodyPr>
          <a:lstStyle/>
          <a:p>
            <a:r>
              <a:rPr lang="zh-CN" altLang="en-US" sz="2800"/>
              <a:t>课本上是反方的论证思路。</a:t>
            </a:r>
          </a:p>
          <a:p>
            <a:endParaRPr lang="zh-CN" altLang="en-US" sz="2800"/>
          </a:p>
          <a:p>
            <a:r>
              <a:rPr lang="zh-CN" altLang="en-US" sz="2800"/>
              <a:t>“人存在是谈道德的必要条件”，言外之意是不论温饱与否都得谈道德，人们不可以因为不温或不饱就违背道德原则，而这一命题恰恰是个真命题。</a:t>
            </a:r>
          </a:p>
          <a:p>
            <a:endParaRPr lang="zh-CN" altLang="en-US" sz="2800"/>
          </a:p>
          <a:p>
            <a:r>
              <a:rPr lang="zh-CN" altLang="en-US" sz="2800"/>
              <a:t>“人有理性，理性是谈道德的必要条件”是对正方“温饱是谈道德的必要条件”的直接反驳，更进一步论证“丧失理性的人无法谈道德”，这一命题也是一个真命题，并且该命题认为温饱的人有理性，不温饱的人同样也会有理性，就对正方步步紧逼。</a:t>
            </a:r>
          </a:p>
          <a:p>
            <a:endParaRPr lang="zh-CN" altLang="en-US" sz="2800"/>
          </a:p>
          <a:p>
            <a:r>
              <a:rPr lang="zh-CN" altLang="en-US" sz="2800"/>
              <a:t>“在任何情况下都能够谈道德”反驳了“只有在温饱的前提下才能够谈道德”的条件限制。</a:t>
            </a:r>
          </a:p>
          <a:p>
            <a:endParaRPr lang="zh-CN" altLang="en-US" sz="2800"/>
          </a:p>
          <a:p>
            <a:r>
              <a:rPr lang="zh-CN" altLang="en-US" sz="2800"/>
              <a:t>“走向温饱的过程中尤其应该谈道德”强调了谈道德在“走向温饱的过程中”的重要性，提出不温饱（走向温饱的过程）不仅能够谈道德，而且“尤其应该谈道德”，看似让步，实则是对正方观点的进一步否定，设计十分巧妙。</a:t>
            </a:r>
          </a:p>
        </p:txBody>
      </p:sp>
    </p:spTree>
  </p:cSld>
  <p:clrMapOvr>
    <a:masterClrMapping/>
  </p:clrMapOvr>
  <p:transition spd="slow">
    <p:comb/>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49020" y="799465"/>
            <a:ext cx="9883775" cy="6065521"/>
          </a:xfrm>
          <a:prstGeom prst="rect">
            <a:avLst/>
          </a:prstGeom>
          <a:noFill/>
        </p:spPr>
        <p:txBody>
          <a:bodyPr wrap="square" rtlCol="0" anchor="t">
            <a:spAutoFit/>
          </a:bodyPr>
          <a:lstStyle/>
          <a:p>
            <a:r>
              <a:rPr lang="zh-CN" altLang="en-US" sz="2800">
                <a:solidFill>
                  <a:srgbClr val="FF0000"/>
                </a:solidFill>
              </a:rPr>
              <a:t>攻防策略</a:t>
            </a:r>
          </a:p>
          <a:p>
            <a:endParaRPr lang="zh-CN" altLang="en-US" sz="2800">
              <a:solidFill>
                <a:srgbClr val="FF0000"/>
              </a:solidFill>
            </a:endParaRPr>
          </a:p>
          <a:p>
            <a:r>
              <a:rPr lang="zh-CN" altLang="en-US" sz="2800">
                <a:solidFill>
                  <a:srgbClr val="FF0000"/>
                </a:solidFill>
              </a:rPr>
              <a:t>正方：论证不能温饱就难以生存；对方举例时，指出例中的人物并未讲道德，或者指出其已处于温饱状态（当反方举例证明有的人并未处于温饱状态却依然讲道德时）。</a:t>
            </a:r>
          </a:p>
          <a:p>
            <a:endParaRPr lang="zh-CN" altLang="en-US" sz="2800">
              <a:solidFill>
                <a:srgbClr val="FF0000"/>
              </a:solidFill>
            </a:endParaRPr>
          </a:p>
          <a:p>
            <a:r>
              <a:rPr lang="zh-CN" altLang="en-US" sz="2800">
                <a:solidFill>
                  <a:srgbClr val="FF0000"/>
                </a:solidFill>
              </a:rPr>
              <a:t>反方：论证从生存到温饱存在过渡地带；谈道德的行为尽量宽泛。（“谈道德”的概念范围界定越小，不温不饱、不温或不饱情况下的某些行为将被排除在“谈道德”的概念范围之外，对正方越有利。）</a:t>
            </a:r>
          </a:p>
          <a:p>
            <a:endParaRPr lang="zh-CN" altLang="en-US" sz="2800">
              <a:solidFill>
                <a:srgbClr val="FF0000"/>
              </a:solidFill>
            </a:endParaRPr>
          </a:p>
          <a:p>
            <a:r>
              <a:rPr lang="zh-CN" altLang="en-US" sz="2800">
                <a:solidFill>
                  <a:srgbClr val="FF0000"/>
                </a:solidFill>
              </a:rPr>
              <a:t>推选出正反双方的两位主辩手，然后学生各自挑选阵营，决定不了的同学就由主辩手进行选择，保证双方的人数相当，开展一场辩论赛，老师充当裁判，让学生体会辩论的魅力。</a:t>
            </a:r>
          </a:p>
        </p:txBody>
      </p:sp>
    </p:spTree>
  </p:cSld>
  <p:clrMapOvr>
    <a:masterClrMapping/>
  </p:clrMapOvr>
  <p:transition spd="slow">
    <p:comb/>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 y="0"/>
            <a:ext cx="12181172" cy="6858000"/>
          </a:xfrm>
          <a:prstGeom prst="rect">
            <a:avLst/>
          </a:prstGeom>
          <a:ln>
            <a:noFill/>
          </a:ln>
        </p:spPr>
      </p:pic>
      <p:sp>
        <p:nvSpPr>
          <p:cNvPr id="82" name="文本框 81"/>
          <p:cNvSpPr txBox="1"/>
          <p:nvPr/>
        </p:nvSpPr>
        <p:spPr>
          <a:xfrm>
            <a:off x="3216687" y="2299244"/>
            <a:ext cx="6203999" cy="1844040"/>
          </a:xfrm>
          <a:prstGeom prst="rect">
            <a:avLst/>
          </a:prstGeom>
          <a:noFill/>
        </p:spPr>
        <p:txBody>
          <a:bodyPr wrap="square">
            <a:spAutoFit/>
          </a:bodyPr>
          <a:lstStyle/>
          <a:p>
            <a:pPr algn="dist" defTabSz="913765">
              <a:defRPr/>
            </a:pPr>
            <a:r>
              <a:rPr lang="zh-CN" altLang="en-US" sz="11500" spc="267">
                <a:solidFill>
                  <a:srgbClr val="373536"/>
                </a:solidFill>
                <a:latin typeface="站酷快乐体2016修订版" panose="02010600030101010101" pitchFamily="2" charset="-122"/>
                <a:ea typeface="站酷快乐体2016修订版" panose="02010600030101010101" pitchFamily="2" charset="-122"/>
                <a:cs typeface="+mn-ea"/>
                <a:sym typeface="+mn-lt"/>
              </a:rPr>
              <a:t>谢谢观看</a:t>
            </a:r>
          </a:p>
        </p:txBody>
      </p:sp>
      <p:sp>
        <p:nvSpPr>
          <p:cNvPr id="85" name="文本框 84"/>
          <p:cNvSpPr txBox="1"/>
          <p:nvPr/>
        </p:nvSpPr>
        <p:spPr>
          <a:xfrm>
            <a:off x="4514663" y="1993101"/>
            <a:ext cx="3748679" cy="518160"/>
          </a:xfrm>
          <a:prstGeom prst="rect">
            <a:avLst/>
          </a:prstGeom>
          <a:noFill/>
        </p:spPr>
        <p:txBody>
          <a:bodyPr wrap="square">
            <a:spAutoFit/>
          </a:bodyPr>
          <a:lstStyle/>
          <a:p>
            <a:pPr algn="ctr" defTabSz="913765">
              <a:defRPr/>
            </a:pPr>
            <a:r>
              <a:rPr lang="en-US" altLang="zh-CN" sz="2800" spc="267">
                <a:solidFill>
                  <a:srgbClr val="373536"/>
                </a:solidFill>
                <a:cs typeface="+mn-ea"/>
                <a:sym typeface="+mn-lt"/>
              </a:rPr>
              <a:t>Meet the summer</a:t>
            </a:r>
          </a:p>
        </p:txBody>
      </p:sp>
      <p:sp>
        <p:nvSpPr>
          <p:cNvPr id="104" name="文本框 103"/>
          <p:cNvSpPr txBox="1"/>
          <p:nvPr/>
        </p:nvSpPr>
        <p:spPr>
          <a:xfrm>
            <a:off x="3650252" y="4253788"/>
            <a:ext cx="5300930" cy="362712"/>
          </a:xfrm>
          <a:prstGeom prst="rect">
            <a:avLst/>
          </a:prstGeom>
          <a:noFill/>
        </p:spPr>
        <p:txBody>
          <a:bodyPr wrap="square">
            <a:spAutoFit/>
          </a:bodyPr>
          <a:lstStyle/>
          <a:p>
            <a:pPr algn="dist" defTabSz="913765">
              <a:defRPr/>
            </a:pPr>
            <a:r>
              <a:rPr lang="zh-CN" altLang="en-US" sz="1780" smtClean="0">
                <a:solidFill>
                  <a:srgbClr val="373536"/>
                </a:solidFill>
                <a:cs typeface="+mn-ea"/>
                <a:sym typeface="+mn-lt"/>
              </a:rPr>
              <a:t>年终总结/工作汇报/项目汇报/述职报告</a:t>
            </a:r>
          </a:p>
        </p:txBody>
      </p:sp>
      <p:grpSp>
        <p:nvGrpSpPr>
          <p:cNvPr id="105" name="组合 104"/>
          <p:cNvGrpSpPr/>
          <p:nvPr/>
        </p:nvGrpSpPr>
        <p:grpSpPr>
          <a:xfrm>
            <a:off x="6702399" y="5007769"/>
            <a:ext cx="266489" cy="266489"/>
            <a:chOff x="9352883" y="5335471"/>
            <a:chExt cx="456228" cy="456228"/>
          </a:xfrm>
          <a:effectLst/>
        </p:grpSpPr>
        <p:sp>
          <p:nvSpPr>
            <p:cNvPr id="106" name="矩形: 圆角 3"/>
            <p:cNvSpPr/>
            <p:nvPr/>
          </p:nvSpPr>
          <p:spPr>
            <a:xfrm>
              <a:off x="9352883" y="5335471"/>
              <a:ext cx="456228" cy="456228"/>
            </a:xfrm>
            <a:prstGeom prst="roundRect">
              <a:avLst/>
            </a:prstGeom>
            <a:solidFill>
              <a:srgbClr val="9EE4E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cs typeface="+mn-ea"/>
                <a:sym typeface="+mn-lt"/>
              </a:endParaRPr>
            </a:p>
          </p:txBody>
        </p:sp>
        <p:sp>
          <p:nvSpPr>
            <p:cNvPr id="107" name="椭圆 4"/>
            <p:cNvSpPr/>
            <p:nvPr/>
          </p:nvSpPr>
          <p:spPr>
            <a:xfrm>
              <a:off x="9457674" y="5440262"/>
              <a:ext cx="246647" cy="246646"/>
            </a:xfrm>
            <a:custGeom>
              <a:gdLst>
                <a:gd name="connsiteX0" fmla="*/ 199497 w 331788"/>
                <a:gd name="connsiteY0" fmla="*/ 265112 h 331787"/>
                <a:gd name="connsiteX1" fmla="*/ 209798 w 331788"/>
                <a:gd name="connsiteY1" fmla="*/ 279217 h 331787"/>
                <a:gd name="connsiteX2" fmla="*/ 238126 w 331788"/>
                <a:gd name="connsiteY2" fmla="*/ 315118 h 331787"/>
                <a:gd name="connsiteX3" fmla="*/ 166018 w 331788"/>
                <a:gd name="connsiteY3" fmla="*/ 331787 h 331787"/>
                <a:gd name="connsiteX4" fmla="*/ 122238 w 331788"/>
                <a:gd name="connsiteY4" fmla="*/ 325376 h 331787"/>
                <a:gd name="connsiteX5" fmla="*/ 199497 w 331788"/>
                <a:gd name="connsiteY5" fmla="*/ 265112 h 331787"/>
                <a:gd name="connsiteX6" fmla="*/ 190500 w 331788"/>
                <a:gd name="connsiteY6" fmla="*/ 228600 h 331787"/>
                <a:gd name="connsiteX7" fmla="*/ 201490 w 331788"/>
                <a:gd name="connsiteY7" fmla="*/ 228600 h 331787"/>
                <a:gd name="connsiteX8" fmla="*/ 206375 w 331788"/>
                <a:gd name="connsiteY8" fmla="*/ 236394 h 331787"/>
                <a:gd name="connsiteX9" fmla="*/ 200269 w 331788"/>
                <a:gd name="connsiteY9" fmla="*/ 242888 h 331787"/>
                <a:gd name="connsiteX10" fmla="*/ 190500 w 331788"/>
                <a:gd name="connsiteY10" fmla="*/ 228600 h 331787"/>
                <a:gd name="connsiteX11" fmla="*/ 146452 w 331788"/>
                <a:gd name="connsiteY11" fmla="*/ 228600 h 331787"/>
                <a:gd name="connsiteX12" fmla="*/ 164590 w 331788"/>
                <a:gd name="connsiteY12" fmla="*/ 229897 h 331787"/>
                <a:gd name="connsiteX13" fmla="*/ 165885 w 331788"/>
                <a:gd name="connsiteY13" fmla="*/ 229897 h 331787"/>
                <a:gd name="connsiteX14" fmla="*/ 173659 w 331788"/>
                <a:gd name="connsiteY14" fmla="*/ 229897 h 331787"/>
                <a:gd name="connsiteX15" fmla="*/ 190501 w 331788"/>
                <a:gd name="connsiteY15" fmla="*/ 253240 h 331787"/>
                <a:gd name="connsiteX16" fmla="*/ 103699 w 331788"/>
                <a:gd name="connsiteY16" fmla="*/ 320675 h 331787"/>
                <a:gd name="connsiteX17" fmla="*/ 77788 w 331788"/>
                <a:gd name="connsiteY17" fmla="*/ 306410 h 331787"/>
                <a:gd name="connsiteX18" fmla="*/ 112768 w 331788"/>
                <a:gd name="connsiteY18" fmla="*/ 244162 h 331787"/>
                <a:gd name="connsiteX19" fmla="*/ 121837 w 331788"/>
                <a:gd name="connsiteY19" fmla="*/ 245459 h 331787"/>
                <a:gd name="connsiteX20" fmla="*/ 146452 w 331788"/>
                <a:gd name="connsiteY20" fmla="*/ 228600 h 331787"/>
                <a:gd name="connsiteX21" fmla="*/ 323851 w 331788"/>
                <a:gd name="connsiteY21" fmla="*/ 217487 h 331787"/>
                <a:gd name="connsiteX22" fmla="*/ 249631 w 331788"/>
                <a:gd name="connsiteY22" fmla="*/ 307975 h 331787"/>
                <a:gd name="connsiteX23" fmla="*/ 207963 w 331788"/>
                <a:gd name="connsiteY23" fmla="*/ 253682 h 331787"/>
                <a:gd name="connsiteX24" fmla="*/ 218380 w 331788"/>
                <a:gd name="connsiteY24" fmla="*/ 243341 h 331787"/>
                <a:gd name="connsiteX25" fmla="*/ 227495 w 331788"/>
                <a:gd name="connsiteY25" fmla="*/ 244634 h 331787"/>
                <a:gd name="connsiteX26" fmla="*/ 253537 w 331788"/>
                <a:gd name="connsiteY26" fmla="*/ 225243 h 331787"/>
                <a:gd name="connsiteX27" fmla="*/ 323851 w 331788"/>
                <a:gd name="connsiteY27" fmla="*/ 217487 h 331787"/>
                <a:gd name="connsiteX28" fmla="*/ 3175 w 331788"/>
                <a:gd name="connsiteY28" fmla="*/ 196850 h 331787"/>
                <a:gd name="connsiteX29" fmla="*/ 93642 w 331788"/>
                <a:gd name="connsiteY29" fmla="*/ 222902 h 331787"/>
                <a:gd name="connsiteX30" fmla="*/ 100013 w 331788"/>
                <a:gd name="connsiteY30" fmla="*/ 235927 h 331787"/>
                <a:gd name="connsiteX31" fmla="*/ 65610 w 331788"/>
                <a:gd name="connsiteY31" fmla="*/ 298450 h 331787"/>
                <a:gd name="connsiteX32" fmla="*/ 3175 w 331788"/>
                <a:gd name="connsiteY32" fmla="*/ 196850 h 331787"/>
                <a:gd name="connsiteX33" fmla="*/ 146517 w 331788"/>
                <a:gd name="connsiteY33" fmla="*/ 192087 h 331787"/>
                <a:gd name="connsiteX34" fmla="*/ 163513 w 331788"/>
                <a:gd name="connsiteY34" fmla="*/ 215900 h 331787"/>
                <a:gd name="connsiteX35" fmla="*/ 147825 w 331788"/>
                <a:gd name="connsiteY35" fmla="*/ 214577 h 331787"/>
                <a:gd name="connsiteX36" fmla="*/ 141288 w 331788"/>
                <a:gd name="connsiteY36" fmla="*/ 200025 h 331787"/>
                <a:gd name="connsiteX37" fmla="*/ 146517 w 331788"/>
                <a:gd name="connsiteY37" fmla="*/ 192087 h 331787"/>
                <a:gd name="connsiteX38" fmla="*/ 277877 w 331788"/>
                <a:gd name="connsiteY38" fmla="*/ 160337 h 331787"/>
                <a:gd name="connsiteX39" fmla="*/ 314326 w 331788"/>
                <a:gd name="connsiteY39" fmla="*/ 204624 h 331787"/>
                <a:gd name="connsiteX40" fmla="*/ 253143 w 331788"/>
                <a:gd name="connsiteY40" fmla="*/ 211137 h 331787"/>
                <a:gd name="connsiteX41" fmla="*/ 249238 w 331788"/>
                <a:gd name="connsiteY41" fmla="*/ 203322 h 331787"/>
                <a:gd name="connsiteX42" fmla="*/ 277877 w 331788"/>
                <a:gd name="connsiteY42" fmla="*/ 160337 h 331787"/>
                <a:gd name="connsiteX43" fmla="*/ 290513 w 331788"/>
                <a:gd name="connsiteY43" fmla="*/ 153987 h 331787"/>
                <a:gd name="connsiteX44" fmla="*/ 331788 w 331788"/>
                <a:gd name="connsiteY44" fmla="*/ 167061 h 331787"/>
                <a:gd name="connsiteX45" fmla="*/ 329125 w 331788"/>
                <a:gd name="connsiteY45" fmla="*/ 198437 h 331787"/>
                <a:gd name="connsiteX46" fmla="*/ 290513 w 331788"/>
                <a:gd name="connsiteY46" fmla="*/ 153987 h 331787"/>
                <a:gd name="connsiteX47" fmla="*/ 113341 w 331788"/>
                <a:gd name="connsiteY47" fmla="*/ 139700 h 331787"/>
                <a:gd name="connsiteX48" fmla="*/ 130085 w 331788"/>
                <a:gd name="connsiteY48" fmla="*/ 169324 h 331787"/>
                <a:gd name="connsiteX49" fmla="*/ 136525 w 331788"/>
                <a:gd name="connsiteY49" fmla="*/ 178340 h 331787"/>
                <a:gd name="connsiteX50" fmla="*/ 128797 w 331788"/>
                <a:gd name="connsiteY50" fmla="*/ 191219 h 331787"/>
                <a:gd name="connsiteX51" fmla="*/ 121069 w 331788"/>
                <a:gd name="connsiteY51" fmla="*/ 189932 h 331787"/>
                <a:gd name="connsiteX52" fmla="*/ 95310 w 331788"/>
                <a:gd name="connsiteY52" fmla="*/ 207963 h 331787"/>
                <a:gd name="connsiteX53" fmla="*/ 1288 w 331788"/>
                <a:gd name="connsiteY53" fmla="*/ 179628 h 331787"/>
                <a:gd name="connsiteX54" fmla="*/ 0 w 331788"/>
                <a:gd name="connsiteY54" fmla="*/ 165460 h 331787"/>
                <a:gd name="connsiteX55" fmla="*/ 1288 w 331788"/>
                <a:gd name="connsiteY55" fmla="*/ 151292 h 331787"/>
                <a:gd name="connsiteX56" fmla="*/ 113341 w 331788"/>
                <a:gd name="connsiteY56" fmla="*/ 139700 h 331787"/>
                <a:gd name="connsiteX57" fmla="*/ 186315 w 331788"/>
                <a:gd name="connsiteY57" fmla="*/ 138112 h 331787"/>
                <a:gd name="connsiteX58" fmla="*/ 268288 w 331788"/>
                <a:gd name="connsiteY58" fmla="*/ 149780 h 331787"/>
                <a:gd name="connsiteX59" fmla="*/ 238829 w 331788"/>
                <a:gd name="connsiteY59" fmla="*/ 193860 h 331787"/>
                <a:gd name="connsiteX60" fmla="*/ 227301 w 331788"/>
                <a:gd name="connsiteY60" fmla="*/ 191267 h 331787"/>
                <a:gd name="connsiteX61" fmla="*/ 200404 w 331788"/>
                <a:gd name="connsiteY61" fmla="*/ 214604 h 331787"/>
                <a:gd name="connsiteX62" fmla="*/ 179911 w 331788"/>
                <a:gd name="connsiteY62" fmla="*/ 215900 h 331787"/>
                <a:gd name="connsiteX63" fmla="*/ 155575 w 331788"/>
                <a:gd name="connsiteY63" fmla="*/ 179599 h 331787"/>
                <a:gd name="connsiteX64" fmla="*/ 173507 w 331788"/>
                <a:gd name="connsiteY64" fmla="*/ 154966 h 331787"/>
                <a:gd name="connsiteX65" fmla="*/ 186315 w 331788"/>
                <a:gd name="connsiteY65" fmla="*/ 138112 h 331787"/>
                <a:gd name="connsiteX66" fmla="*/ 168276 w 331788"/>
                <a:gd name="connsiteY66" fmla="*/ 138112 h 331787"/>
                <a:gd name="connsiteX67" fmla="*/ 161661 w 331788"/>
                <a:gd name="connsiteY67" fmla="*/ 145566 h 331787"/>
                <a:gd name="connsiteX68" fmla="*/ 145786 w 331788"/>
                <a:gd name="connsiteY68" fmla="*/ 166687 h 331787"/>
                <a:gd name="connsiteX69" fmla="*/ 141817 w 331788"/>
                <a:gd name="connsiteY69" fmla="*/ 161718 h 331787"/>
                <a:gd name="connsiteX70" fmla="*/ 128588 w 331788"/>
                <a:gd name="connsiteY70" fmla="*/ 139354 h 331787"/>
                <a:gd name="connsiteX71" fmla="*/ 168276 w 331788"/>
                <a:gd name="connsiteY71" fmla="*/ 138112 h 331787"/>
                <a:gd name="connsiteX72" fmla="*/ 220028 w 331788"/>
                <a:gd name="connsiteY72" fmla="*/ 103187 h 331787"/>
                <a:gd name="connsiteX73" fmla="*/ 232728 w 331788"/>
                <a:gd name="connsiteY73" fmla="*/ 105784 h 331787"/>
                <a:gd name="connsiteX74" fmla="*/ 237808 w 331788"/>
                <a:gd name="connsiteY74" fmla="*/ 105784 h 331787"/>
                <a:gd name="connsiteX75" fmla="*/ 246698 w 331788"/>
                <a:gd name="connsiteY75" fmla="*/ 118773 h 331787"/>
                <a:gd name="connsiteX76" fmla="*/ 255588 w 331788"/>
                <a:gd name="connsiteY76" fmla="*/ 131762 h 331787"/>
                <a:gd name="connsiteX77" fmla="*/ 198438 w 331788"/>
                <a:gd name="connsiteY77" fmla="*/ 125267 h 331787"/>
                <a:gd name="connsiteX78" fmla="*/ 220028 w 331788"/>
                <a:gd name="connsiteY78" fmla="*/ 103187 h 331787"/>
                <a:gd name="connsiteX79" fmla="*/ 317236 w 331788"/>
                <a:gd name="connsiteY79" fmla="*/ 98425 h 331787"/>
                <a:gd name="connsiteX80" fmla="*/ 331788 w 331788"/>
                <a:gd name="connsiteY80" fmla="*/ 152400 h 331787"/>
                <a:gd name="connsiteX81" fmla="*/ 292100 w 331788"/>
                <a:gd name="connsiteY81" fmla="*/ 140552 h 331787"/>
                <a:gd name="connsiteX82" fmla="*/ 317236 w 331788"/>
                <a:gd name="connsiteY82" fmla="*/ 98425 h 331787"/>
                <a:gd name="connsiteX83" fmla="*/ 286068 w 331788"/>
                <a:gd name="connsiteY83" fmla="*/ 52387 h 331787"/>
                <a:gd name="connsiteX84" fmla="*/ 309563 w 331788"/>
                <a:gd name="connsiteY84" fmla="*/ 84748 h 331787"/>
                <a:gd name="connsiteX85" fmla="*/ 278236 w 331788"/>
                <a:gd name="connsiteY85" fmla="*/ 136525 h 331787"/>
                <a:gd name="connsiteX86" fmla="*/ 276931 w 331788"/>
                <a:gd name="connsiteY86" fmla="*/ 136525 h 331787"/>
                <a:gd name="connsiteX87" fmla="*/ 258657 w 331788"/>
                <a:gd name="connsiteY87" fmla="*/ 110636 h 331787"/>
                <a:gd name="connsiteX88" fmla="*/ 250825 w 331788"/>
                <a:gd name="connsiteY88" fmla="*/ 98986 h 331787"/>
                <a:gd name="connsiteX89" fmla="*/ 259962 w 331788"/>
                <a:gd name="connsiteY89" fmla="*/ 78275 h 331787"/>
                <a:gd name="connsiteX90" fmla="*/ 258657 w 331788"/>
                <a:gd name="connsiteY90" fmla="*/ 70509 h 331787"/>
                <a:gd name="connsiteX91" fmla="*/ 286068 w 331788"/>
                <a:gd name="connsiteY91" fmla="*/ 52387 h 331787"/>
                <a:gd name="connsiteX92" fmla="*/ 73025 w 331788"/>
                <a:gd name="connsiteY92" fmla="*/ 28575 h 331787"/>
                <a:gd name="connsiteX93" fmla="*/ 107950 w 331788"/>
                <a:gd name="connsiteY93" fmla="*/ 126377 h 331787"/>
                <a:gd name="connsiteX94" fmla="*/ 3175 w 331788"/>
                <a:gd name="connsiteY94" fmla="*/ 138113 h 331787"/>
                <a:gd name="connsiteX95" fmla="*/ 73025 w 331788"/>
                <a:gd name="connsiteY95" fmla="*/ 28575 h 331787"/>
                <a:gd name="connsiteX96" fmla="*/ 203200 w 331788"/>
                <a:gd name="connsiteY96" fmla="*/ 4762 h 331787"/>
                <a:gd name="connsiteX97" fmla="*/ 274638 w 331788"/>
                <a:gd name="connsiteY97" fmla="*/ 41817 h 331787"/>
                <a:gd name="connsiteX98" fmla="*/ 251258 w 331788"/>
                <a:gd name="connsiteY98" fmla="*/ 57150 h 331787"/>
                <a:gd name="connsiteX99" fmla="*/ 233074 w 331788"/>
                <a:gd name="connsiteY99" fmla="*/ 50761 h 331787"/>
                <a:gd name="connsiteX100" fmla="*/ 225281 w 331788"/>
                <a:gd name="connsiteY100" fmla="*/ 52039 h 331787"/>
                <a:gd name="connsiteX101" fmla="*/ 203200 w 331788"/>
                <a:gd name="connsiteY101" fmla="*/ 4762 h 331787"/>
                <a:gd name="connsiteX102" fmla="*/ 165260 w 331788"/>
                <a:gd name="connsiteY102" fmla="*/ 0 h 331787"/>
                <a:gd name="connsiteX103" fmla="*/ 185786 w 331788"/>
                <a:gd name="connsiteY103" fmla="*/ 1290 h 331787"/>
                <a:gd name="connsiteX104" fmla="*/ 212725 w 331788"/>
                <a:gd name="connsiteY104" fmla="*/ 59333 h 331787"/>
                <a:gd name="connsiteX105" fmla="*/ 205028 w 331788"/>
                <a:gd name="connsiteY105" fmla="*/ 77390 h 331787"/>
                <a:gd name="connsiteX106" fmla="*/ 208876 w 331788"/>
                <a:gd name="connsiteY106" fmla="*/ 91579 h 331787"/>
                <a:gd name="connsiteX107" fmla="*/ 179371 w 331788"/>
                <a:gd name="connsiteY107" fmla="*/ 122535 h 331787"/>
                <a:gd name="connsiteX108" fmla="*/ 176806 w 331788"/>
                <a:gd name="connsiteY108" fmla="*/ 122535 h 331787"/>
                <a:gd name="connsiteX109" fmla="*/ 122927 w 331788"/>
                <a:gd name="connsiteY109" fmla="*/ 123825 h 331787"/>
                <a:gd name="connsiteX110" fmla="*/ 85725 w 331788"/>
                <a:gd name="connsiteY110" fmla="*/ 20637 h 331787"/>
                <a:gd name="connsiteX111" fmla="*/ 165260 w 331788"/>
                <a:gd name="connsiteY111" fmla="*/ 0 h 331787"/>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331788" h="331787">
                  <a:moveTo>
                    <a:pt x="199497" y="265112"/>
                  </a:moveTo>
                  <a:cubicBezTo>
                    <a:pt x="203360" y="270241"/>
                    <a:pt x="205935" y="274088"/>
                    <a:pt x="209798" y="279217"/>
                  </a:cubicBezTo>
                  <a:cubicBezTo>
                    <a:pt x="222674" y="295885"/>
                    <a:pt x="231688" y="307425"/>
                    <a:pt x="238126" y="315118"/>
                  </a:cubicBezTo>
                  <a:cubicBezTo>
                    <a:pt x="216236" y="325376"/>
                    <a:pt x="191771" y="331787"/>
                    <a:pt x="166018" y="331787"/>
                  </a:cubicBezTo>
                  <a:cubicBezTo>
                    <a:pt x="150566" y="331787"/>
                    <a:pt x="136402" y="329223"/>
                    <a:pt x="122238" y="325376"/>
                  </a:cubicBezTo>
                  <a:cubicBezTo>
                    <a:pt x="141553" y="312554"/>
                    <a:pt x="169881" y="293321"/>
                    <a:pt x="199497" y="265112"/>
                  </a:cubicBezTo>
                  <a:close/>
                  <a:moveTo>
                    <a:pt x="190500" y="228600"/>
                  </a:moveTo>
                  <a:cubicBezTo>
                    <a:pt x="194163" y="228600"/>
                    <a:pt x="197827" y="228600"/>
                    <a:pt x="201490" y="228600"/>
                  </a:cubicBezTo>
                  <a:cubicBezTo>
                    <a:pt x="202712" y="231198"/>
                    <a:pt x="203933" y="233796"/>
                    <a:pt x="206375" y="236394"/>
                  </a:cubicBezTo>
                  <a:cubicBezTo>
                    <a:pt x="203933" y="237693"/>
                    <a:pt x="201490" y="240290"/>
                    <a:pt x="200269" y="242888"/>
                  </a:cubicBezTo>
                  <a:cubicBezTo>
                    <a:pt x="196606" y="237693"/>
                    <a:pt x="194163" y="233796"/>
                    <a:pt x="190500" y="228600"/>
                  </a:cubicBezTo>
                  <a:close/>
                  <a:moveTo>
                    <a:pt x="146452" y="228600"/>
                  </a:moveTo>
                  <a:cubicBezTo>
                    <a:pt x="152930" y="228600"/>
                    <a:pt x="159408" y="229897"/>
                    <a:pt x="164590" y="229897"/>
                  </a:cubicBezTo>
                  <a:cubicBezTo>
                    <a:pt x="164590" y="229897"/>
                    <a:pt x="164590" y="229897"/>
                    <a:pt x="165885" y="229897"/>
                  </a:cubicBezTo>
                  <a:cubicBezTo>
                    <a:pt x="168477" y="229897"/>
                    <a:pt x="171068" y="229897"/>
                    <a:pt x="173659" y="229897"/>
                  </a:cubicBezTo>
                  <a:cubicBezTo>
                    <a:pt x="178841" y="237678"/>
                    <a:pt x="185319" y="245459"/>
                    <a:pt x="190501" y="253240"/>
                  </a:cubicBezTo>
                  <a:cubicBezTo>
                    <a:pt x="156817" y="286958"/>
                    <a:pt x="123132" y="309004"/>
                    <a:pt x="103699" y="320675"/>
                  </a:cubicBezTo>
                  <a:cubicBezTo>
                    <a:pt x="94630" y="316785"/>
                    <a:pt x="85561" y="311597"/>
                    <a:pt x="77788" y="306410"/>
                  </a:cubicBezTo>
                  <a:cubicBezTo>
                    <a:pt x="84266" y="293442"/>
                    <a:pt x="97221" y="271396"/>
                    <a:pt x="112768" y="244162"/>
                  </a:cubicBezTo>
                  <a:cubicBezTo>
                    <a:pt x="115359" y="245459"/>
                    <a:pt x="117950" y="245459"/>
                    <a:pt x="121837" y="245459"/>
                  </a:cubicBezTo>
                  <a:cubicBezTo>
                    <a:pt x="132201" y="245459"/>
                    <a:pt x="142566" y="238975"/>
                    <a:pt x="146452" y="228600"/>
                  </a:cubicBezTo>
                  <a:close/>
                  <a:moveTo>
                    <a:pt x="323851" y="217487"/>
                  </a:moveTo>
                  <a:cubicBezTo>
                    <a:pt x="310830" y="256268"/>
                    <a:pt x="284788" y="287292"/>
                    <a:pt x="249631" y="307975"/>
                  </a:cubicBezTo>
                  <a:cubicBezTo>
                    <a:pt x="240516" y="295048"/>
                    <a:pt x="224890" y="275658"/>
                    <a:pt x="207963" y="253682"/>
                  </a:cubicBezTo>
                  <a:cubicBezTo>
                    <a:pt x="211869" y="249804"/>
                    <a:pt x="214474" y="247219"/>
                    <a:pt x="218380" y="243341"/>
                  </a:cubicBezTo>
                  <a:cubicBezTo>
                    <a:pt x="220984" y="244634"/>
                    <a:pt x="223588" y="244634"/>
                    <a:pt x="227495" y="244634"/>
                  </a:cubicBezTo>
                  <a:cubicBezTo>
                    <a:pt x="239214" y="244634"/>
                    <a:pt x="250933" y="236878"/>
                    <a:pt x="253537" y="225243"/>
                  </a:cubicBezTo>
                  <a:cubicBezTo>
                    <a:pt x="280881" y="222658"/>
                    <a:pt x="304319" y="220073"/>
                    <a:pt x="323851" y="217487"/>
                  </a:cubicBezTo>
                  <a:close/>
                  <a:moveTo>
                    <a:pt x="3175" y="196850"/>
                  </a:moveTo>
                  <a:cubicBezTo>
                    <a:pt x="23562" y="204666"/>
                    <a:pt x="55417" y="215086"/>
                    <a:pt x="93642" y="222902"/>
                  </a:cubicBezTo>
                  <a:cubicBezTo>
                    <a:pt x="94916" y="228112"/>
                    <a:pt x="96190" y="232019"/>
                    <a:pt x="100013" y="235927"/>
                  </a:cubicBezTo>
                  <a:cubicBezTo>
                    <a:pt x="84723" y="261978"/>
                    <a:pt x="71981" y="284122"/>
                    <a:pt x="65610" y="298450"/>
                  </a:cubicBezTo>
                  <a:cubicBezTo>
                    <a:pt x="33755" y="273702"/>
                    <a:pt x="10820" y="237230"/>
                    <a:pt x="3175" y="196850"/>
                  </a:cubicBezTo>
                  <a:close/>
                  <a:moveTo>
                    <a:pt x="146517" y="192087"/>
                  </a:moveTo>
                  <a:cubicBezTo>
                    <a:pt x="151747" y="200025"/>
                    <a:pt x="156976" y="207963"/>
                    <a:pt x="163513" y="215900"/>
                  </a:cubicBezTo>
                  <a:cubicBezTo>
                    <a:pt x="158284" y="215900"/>
                    <a:pt x="153054" y="214577"/>
                    <a:pt x="147825" y="214577"/>
                  </a:cubicBezTo>
                  <a:cubicBezTo>
                    <a:pt x="147825" y="209286"/>
                    <a:pt x="145210" y="203994"/>
                    <a:pt x="141288" y="200025"/>
                  </a:cubicBezTo>
                  <a:cubicBezTo>
                    <a:pt x="142595" y="197379"/>
                    <a:pt x="145210" y="194733"/>
                    <a:pt x="146517" y="192087"/>
                  </a:cubicBezTo>
                  <a:close/>
                  <a:moveTo>
                    <a:pt x="277877" y="160337"/>
                  </a:moveTo>
                  <a:cubicBezTo>
                    <a:pt x="290894" y="175968"/>
                    <a:pt x="302610" y="190296"/>
                    <a:pt x="314326" y="204624"/>
                  </a:cubicBezTo>
                  <a:cubicBezTo>
                    <a:pt x="297403" y="205927"/>
                    <a:pt x="276575" y="208532"/>
                    <a:pt x="253143" y="211137"/>
                  </a:cubicBezTo>
                  <a:cubicBezTo>
                    <a:pt x="251842" y="207230"/>
                    <a:pt x="251842" y="204624"/>
                    <a:pt x="249238" y="203322"/>
                  </a:cubicBezTo>
                  <a:cubicBezTo>
                    <a:pt x="259652" y="188994"/>
                    <a:pt x="270066" y="174665"/>
                    <a:pt x="277877" y="160337"/>
                  </a:cubicBezTo>
                  <a:close/>
                  <a:moveTo>
                    <a:pt x="290513" y="153987"/>
                  </a:moveTo>
                  <a:cubicBezTo>
                    <a:pt x="306490" y="159216"/>
                    <a:pt x="321136" y="163139"/>
                    <a:pt x="331788" y="167061"/>
                  </a:cubicBezTo>
                  <a:cubicBezTo>
                    <a:pt x="331788" y="178827"/>
                    <a:pt x="330457" y="187978"/>
                    <a:pt x="329125" y="198437"/>
                  </a:cubicBezTo>
                  <a:cubicBezTo>
                    <a:pt x="317142" y="185364"/>
                    <a:pt x="303828" y="170983"/>
                    <a:pt x="290513" y="153987"/>
                  </a:cubicBezTo>
                  <a:close/>
                  <a:moveTo>
                    <a:pt x="113341" y="139700"/>
                  </a:moveTo>
                  <a:cubicBezTo>
                    <a:pt x="118493" y="150004"/>
                    <a:pt x="124933" y="160307"/>
                    <a:pt x="130085" y="169324"/>
                  </a:cubicBezTo>
                  <a:cubicBezTo>
                    <a:pt x="132661" y="171900"/>
                    <a:pt x="135237" y="175764"/>
                    <a:pt x="136525" y="178340"/>
                  </a:cubicBezTo>
                  <a:cubicBezTo>
                    <a:pt x="133949" y="183492"/>
                    <a:pt x="131373" y="187356"/>
                    <a:pt x="128797" y="191219"/>
                  </a:cubicBezTo>
                  <a:cubicBezTo>
                    <a:pt x="126221" y="189932"/>
                    <a:pt x="123645" y="189932"/>
                    <a:pt x="121069" y="189932"/>
                  </a:cubicBezTo>
                  <a:cubicBezTo>
                    <a:pt x="109478" y="189932"/>
                    <a:pt x="99174" y="197659"/>
                    <a:pt x="95310" y="207963"/>
                  </a:cubicBezTo>
                  <a:cubicBezTo>
                    <a:pt x="52807" y="200235"/>
                    <a:pt x="19320" y="187356"/>
                    <a:pt x="1288" y="179628"/>
                  </a:cubicBezTo>
                  <a:cubicBezTo>
                    <a:pt x="0" y="174476"/>
                    <a:pt x="0" y="170612"/>
                    <a:pt x="0" y="165460"/>
                  </a:cubicBezTo>
                  <a:cubicBezTo>
                    <a:pt x="0" y="160307"/>
                    <a:pt x="0" y="156444"/>
                    <a:pt x="1288" y="151292"/>
                  </a:cubicBezTo>
                  <a:cubicBezTo>
                    <a:pt x="23183" y="147428"/>
                    <a:pt x="64399" y="142276"/>
                    <a:pt x="113341" y="139700"/>
                  </a:cubicBezTo>
                  <a:close/>
                  <a:moveTo>
                    <a:pt x="186315" y="138112"/>
                  </a:moveTo>
                  <a:cubicBezTo>
                    <a:pt x="215774" y="139408"/>
                    <a:pt x="243952" y="143298"/>
                    <a:pt x="268288" y="149780"/>
                  </a:cubicBezTo>
                  <a:cubicBezTo>
                    <a:pt x="259322" y="164042"/>
                    <a:pt x="249076" y="179599"/>
                    <a:pt x="238829" y="193860"/>
                  </a:cubicBezTo>
                  <a:cubicBezTo>
                    <a:pt x="234986" y="192564"/>
                    <a:pt x="231144" y="191267"/>
                    <a:pt x="227301" y="191267"/>
                  </a:cubicBezTo>
                  <a:cubicBezTo>
                    <a:pt x="213212" y="191267"/>
                    <a:pt x="201685" y="201639"/>
                    <a:pt x="200404" y="214604"/>
                  </a:cubicBezTo>
                  <a:cubicBezTo>
                    <a:pt x="194000" y="214604"/>
                    <a:pt x="186315" y="214604"/>
                    <a:pt x="179911" y="215900"/>
                  </a:cubicBezTo>
                  <a:cubicBezTo>
                    <a:pt x="170945" y="202936"/>
                    <a:pt x="163260" y="191267"/>
                    <a:pt x="155575" y="179599"/>
                  </a:cubicBezTo>
                  <a:cubicBezTo>
                    <a:pt x="160698" y="171820"/>
                    <a:pt x="167102" y="162745"/>
                    <a:pt x="173507" y="154966"/>
                  </a:cubicBezTo>
                  <a:cubicBezTo>
                    <a:pt x="177349" y="148483"/>
                    <a:pt x="182472" y="143298"/>
                    <a:pt x="186315" y="138112"/>
                  </a:cubicBezTo>
                  <a:close/>
                  <a:moveTo>
                    <a:pt x="168276" y="138112"/>
                  </a:moveTo>
                  <a:cubicBezTo>
                    <a:pt x="165630" y="140597"/>
                    <a:pt x="164307" y="143081"/>
                    <a:pt x="161661" y="145566"/>
                  </a:cubicBezTo>
                  <a:cubicBezTo>
                    <a:pt x="156370" y="153020"/>
                    <a:pt x="151078" y="159232"/>
                    <a:pt x="145786" y="166687"/>
                  </a:cubicBezTo>
                  <a:cubicBezTo>
                    <a:pt x="144463" y="165445"/>
                    <a:pt x="143140" y="162960"/>
                    <a:pt x="141817" y="161718"/>
                  </a:cubicBezTo>
                  <a:cubicBezTo>
                    <a:pt x="137849" y="154263"/>
                    <a:pt x="132557" y="146808"/>
                    <a:pt x="128588" y="139354"/>
                  </a:cubicBezTo>
                  <a:cubicBezTo>
                    <a:pt x="141817" y="139354"/>
                    <a:pt x="155047" y="138112"/>
                    <a:pt x="168276" y="138112"/>
                  </a:cubicBezTo>
                  <a:close/>
                  <a:moveTo>
                    <a:pt x="220028" y="103187"/>
                  </a:moveTo>
                  <a:cubicBezTo>
                    <a:pt x="223838" y="104486"/>
                    <a:pt x="227648" y="105784"/>
                    <a:pt x="232728" y="105784"/>
                  </a:cubicBezTo>
                  <a:cubicBezTo>
                    <a:pt x="233998" y="105784"/>
                    <a:pt x="236538" y="105784"/>
                    <a:pt x="237808" y="105784"/>
                  </a:cubicBezTo>
                  <a:cubicBezTo>
                    <a:pt x="241618" y="109681"/>
                    <a:pt x="244158" y="114877"/>
                    <a:pt x="246698" y="118773"/>
                  </a:cubicBezTo>
                  <a:cubicBezTo>
                    <a:pt x="249238" y="122670"/>
                    <a:pt x="253048" y="127865"/>
                    <a:pt x="255588" y="131762"/>
                  </a:cubicBezTo>
                  <a:cubicBezTo>
                    <a:pt x="237808" y="129164"/>
                    <a:pt x="218758" y="126566"/>
                    <a:pt x="198438" y="125267"/>
                  </a:cubicBezTo>
                  <a:cubicBezTo>
                    <a:pt x="206058" y="117474"/>
                    <a:pt x="213678" y="109681"/>
                    <a:pt x="220028" y="103187"/>
                  </a:cubicBezTo>
                  <a:close/>
                  <a:moveTo>
                    <a:pt x="317236" y="98425"/>
                  </a:moveTo>
                  <a:cubicBezTo>
                    <a:pt x="325173" y="115539"/>
                    <a:pt x="329142" y="133969"/>
                    <a:pt x="331788" y="152400"/>
                  </a:cubicBezTo>
                  <a:cubicBezTo>
                    <a:pt x="319882" y="148450"/>
                    <a:pt x="306652" y="144501"/>
                    <a:pt x="292100" y="140552"/>
                  </a:cubicBezTo>
                  <a:cubicBezTo>
                    <a:pt x="301361" y="124754"/>
                    <a:pt x="310621" y="111589"/>
                    <a:pt x="317236" y="98425"/>
                  </a:cubicBezTo>
                  <a:close/>
                  <a:moveTo>
                    <a:pt x="286068" y="52387"/>
                  </a:moveTo>
                  <a:cubicBezTo>
                    <a:pt x="295205" y="61448"/>
                    <a:pt x="303037" y="71803"/>
                    <a:pt x="309563" y="84748"/>
                  </a:cubicBezTo>
                  <a:cubicBezTo>
                    <a:pt x="301731" y="98986"/>
                    <a:pt x="289984" y="117108"/>
                    <a:pt x="278236" y="136525"/>
                  </a:cubicBezTo>
                  <a:cubicBezTo>
                    <a:pt x="278236" y="136525"/>
                    <a:pt x="276931" y="136525"/>
                    <a:pt x="276931" y="136525"/>
                  </a:cubicBezTo>
                  <a:cubicBezTo>
                    <a:pt x="270404" y="127464"/>
                    <a:pt x="265183" y="119697"/>
                    <a:pt x="258657" y="110636"/>
                  </a:cubicBezTo>
                  <a:cubicBezTo>
                    <a:pt x="256046" y="106753"/>
                    <a:pt x="253436" y="102870"/>
                    <a:pt x="250825" y="98986"/>
                  </a:cubicBezTo>
                  <a:cubicBezTo>
                    <a:pt x="256046" y="93809"/>
                    <a:pt x="259962" y="86042"/>
                    <a:pt x="259962" y="78275"/>
                  </a:cubicBezTo>
                  <a:cubicBezTo>
                    <a:pt x="259962" y="75687"/>
                    <a:pt x="259962" y="73098"/>
                    <a:pt x="258657" y="70509"/>
                  </a:cubicBezTo>
                  <a:cubicBezTo>
                    <a:pt x="269099" y="62742"/>
                    <a:pt x="278236" y="57564"/>
                    <a:pt x="286068" y="52387"/>
                  </a:cubicBezTo>
                  <a:close/>
                  <a:moveTo>
                    <a:pt x="73025" y="28575"/>
                  </a:moveTo>
                  <a:cubicBezTo>
                    <a:pt x="79493" y="54655"/>
                    <a:pt x="92428" y="92472"/>
                    <a:pt x="107950" y="126377"/>
                  </a:cubicBezTo>
                  <a:cubicBezTo>
                    <a:pt x="63970" y="128985"/>
                    <a:pt x="25165" y="134201"/>
                    <a:pt x="3175" y="138113"/>
                  </a:cubicBezTo>
                  <a:cubicBezTo>
                    <a:pt x="10936" y="92472"/>
                    <a:pt x="36806" y="53351"/>
                    <a:pt x="73025" y="28575"/>
                  </a:cubicBezTo>
                  <a:close/>
                  <a:moveTo>
                    <a:pt x="203200" y="4762"/>
                  </a:moveTo>
                  <a:cubicBezTo>
                    <a:pt x="230476" y="11151"/>
                    <a:pt x="255155" y="23928"/>
                    <a:pt x="274638" y="41817"/>
                  </a:cubicBezTo>
                  <a:cubicBezTo>
                    <a:pt x="268144" y="45650"/>
                    <a:pt x="260350" y="52039"/>
                    <a:pt x="251258" y="57150"/>
                  </a:cubicBezTo>
                  <a:cubicBezTo>
                    <a:pt x="246063" y="53316"/>
                    <a:pt x="239568" y="50761"/>
                    <a:pt x="233074" y="50761"/>
                  </a:cubicBezTo>
                  <a:cubicBezTo>
                    <a:pt x="230476" y="50761"/>
                    <a:pt x="227879" y="50761"/>
                    <a:pt x="225281" y="52039"/>
                  </a:cubicBezTo>
                  <a:cubicBezTo>
                    <a:pt x="216189" y="34150"/>
                    <a:pt x="208395" y="17539"/>
                    <a:pt x="203200" y="4762"/>
                  </a:cubicBezTo>
                  <a:close/>
                  <a:moveTo>
                    <a:pt x="165260" y="0"/>
                  </a:moveTo>
                  <a:cubicBezTo>
                    <a:pt x="172957" y="0"/>
                    <a:pt x="179371" y="0"/>
                    <a:pt x="185786" y="1290"/>
                  </a:cubicBezTo>
                  <a:cubicBezTo>
                    <a:pt x="192200" y="15478"/>
                    <a:pt x="199897" y="36115"/>
                    <a:pt x="212725" y="59333"/>
                  </a:cubicBezTo>
                  <a:cubicBezTo>
                    <a:pt x="207594" y="63202"/>
                    <a:pt x="205028" y="69651"/>
                    <a:pt x="205028" y="77390"/>
                  </a:cubicBezTo>
                  <a:cubicBezTo>
                    <a:pt x="205028" y="82550"/>
                    <a:pt x="206311" y="87709"/>
                    <a:pt x="208876" y="91579"/>
                  </a:cubicBezTo>
                  <a:cubicBezTo>
                    <a:pt x="198614" y="100608"/>
                    <a:pt x="188351" y="110926"/>
                    <a:pt x="179371" y="122535"/>
                  </a:cubicBezTo>
                  <a:cubicBezTo>
                    <a:pt x="178089" y="122535"/>
                    <a:pt x="178089" y="122535"/>
                    <a:pt x="176806" y="122535"/>
                  </a:cubicBezTo>
                  <a:cubicBezTo>
                    <a:pt x="158846" y="122535"/>
                    <a:pt x="139604" y="123825"/>
                    <a:pt x="122927" y="123825"/>
                  </a:cubicBezTo>
                  <a:cubicBezTo>
                    <a:pt x="104967" y="87709"/>
                    <a:pt x="92139" y="45144"/>
                    <a:pt x="85725" y="20637"/>
                  </a:cubicBezTo>
                  <a:cubicBezTo>
                    <a:pt x="108816" y="7739"/>
                    <a:pt x="135755" y="0"/>
                    <a:pt x="16526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6" tIns="45708" rIns="91416" bIns="45708"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solidFill>
                  <a:prstClr val="white"/>
                </a:solidFill>
                <a:cs typeface="+mn-ea"/>
                <a:sym typeface="+mn-lt"/>
              </a:endParaRPr>
            </a:p>
          </p:txBody>
        </p:sp>
      </p:grpSp>
      <p:grpSp>
        <p:nvGrpSpPr>
          <p:cNvPr id="117" name="组合 116"/>
          <p:cNvGrpSpPr/>
          <p:nvPr/>
        </p:nvGrpSpPr>
        <p:grpSpPr>
          <a:xfrm>
            <a:off x="4219765" y="5000624"/>
            <a:ext cx="280777" cy="280777"/>
            <a:chOff x="8812252" y="5335471"/>
            <a:chExt cx="456228" cy="456228"/>
          </a:xfrm>
          <a:effectLst/>
        </p:grpSpPr>
        <p:sp>
          <p:nvSpPr>
            <p:cNvPr id="118" name="矩形: 圆角 28"/>
            <p:cNvSpPr/>
            <p:nvPr/>
          </p:nvSpPr>
          <p:spPr>
            <a:xfrm>
              <a:off x="8812252" y="5335471"/>
              <a:ext cx="456228" cy="456228"/>
            </a:xfrm>
            <a:prstGeom prst="roundRect">
              <a:avLst/>
            </a:prstGeom>
            <a:solidFill>
              <a:srgbClr val="9FCEF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6" tIns="45708" rIns="91416" bIns="45708"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solidFill>
                  <a:srgbClr val="9FCEF9"/>
                </a:solidFill>
                <a:cs typeface="+mn-ea"/>
                <a:sym typeface="+mn-lt"/>
              </a:endParaRPr>
            </a:p>
          </p:txBody>
        </p:sp>
        <p:sp>
          <p:nvSpPr>
            <p:cNvPr id="119" name="椭圆 17"/>
            <p:cNvSpPr/>
            <p:nvPr/>
          </p:nvSpPr>
          <p:spPr>
            <a:xfrm>
              <a:off x="8925148" y="5440262"/>
              <a:ext cx="230435" cy="246647"/>
            </a:xfrm>
            <a:custGeom>
              <a:gdLst>
                <a:gd name="connsiteX0" fmla="*/ 270013 w 315913"/>
                <a:gd name="connsiteY0" fmla="*/ 244475 h 338138"/>
                <a:gd name="connsiteX1" fmla="*/ 315913 w 315913"/>
                <a:gd name="connsiteY1" fmla="*/ 290647 h 338138"/>
                <a:gd name="connsiteX2" fmla="*/ 315913 w 315913"/>
                <a:gd name="connsiteY2" fmla="*/ 331542 h 338138"/>
                <a:gd name="connsiteX3" fmla="*/ 313290 w 315913"/>
                <a:gd name="connsiteY3" fmla="*/ 335500 h 338138"/>
                <a:gd name="connsiteX4" fmla="*/ 309356 w 315913"/>
                <a:gd name="connsiteY4" fmla="*/ 338138 h 338138"/>
                <a:gd name="connsiteX5" fmla="*/ 231982 w 315913"/>
                <a:gd name="connsiteY5" fmla="*/ 338138 h 338138"/>
                <a:gd name="connsiteX6" fmla="*/ 225425 w 315913"/>
                <a:gd name="connsiteY6" fmla="*/ 331542 h 338138"/>
                <a:gd name="connsiteX7" fmla="*/ 225425 w 315913"/>
                <a:gd name="connsiteY7" fmla="*/ 290647 h 338138"/>
                <a:gd name="connsiteX8" fmla="*/ 270013 w 315913"/>
                <a:gd name="connsiteY8" fmla="*/ 244475 h 338138"/>
                <a:gd name="connsiteX9" fmla="*/ 157956 w 315913"/>
                <a:gd name="connsiteY9" fmla="*/ 244475 h 338138"/>
                <a:gd name="connsiteX10" fmla="*/ 203200 w 315913"/>
                <a:gd name="connsiteY10" fmla="*/ 290647 h 338138"/>
                <a:gd name="connsiteX11" fmla="*/ 203200 w 315913"/>
                <a:gd name="connsiteY11" fmla="*/ 331542 h 338138"/>
                <a:gd name="connsiteX12" fmla="*/ 201869 w 315913"/>
                <a:gd name="connsiteY12" fmla="*/ 335500 h 338138"/>
                <a:gd name="connsiteX13" fmla="*/ 196546 w 315913"/>
                <a:gd name="connsiteY13" fmla="*/ 338138 h 338138"/>
                <a:gd name="connsiteX14" fmla="*/ 119365 w 315913"/>
                <a:gd name="connsiteY14" fmla="*/ 338138 h 338138"/>
                <a:gd name="connsiteX15" fmla="*/ 112712 w 315913"/>
                <a:gd name="connsiteY15" fmla="*/ 331542 h 338138"/>
                <a:gd name="connsiteX16" fmla="*/ 112712 w 315913"/>
                <a:gd name="connsiteY16" fmla="*/ 290647 h 338138"/>
                <a:gd name="connsiteX17" fmla="*/ 157956 w 315913"/>
                <a:gd name="connsiteY17" fmla="*/ 244475 h 338138"/>
                <a:gd name="connsiteX18" fmla="*/ 45900 w 315913"/>
                <a:gd name="connsiteY18" fmla="*/ 244475 h 338138"/>
                <a:gd name="connsiteX19" fmla="*/ 90488 w 315913"/>
                <a:gd name="connsiteY19" fmla="*/ 290647 h 338138"/>
                <a:gd name="connsiteX20" fmla="*/ 90488 w 315913"/>
                <a:gd name="connsiteY20" fmla="*/ 331542 h 338138"/>
                <a:gd name="connsiteX21" fmla="*/ 89176 w 315913"/>
                <a:gd name="connsiteY21" fmla="*/ 335500 h 338138"/>
                <a:gd name="connsiteX22" fmla="*/ 83931 w 315913"/>
                <a:gd name="connsiteY22" fmla="*/ 338138 h 338138"/>
                <a:gd name="connsiteX23" fmla="*/ 6557 w 315913"/>
                <a:gd name="connsiteY23" fmla="*/ 338138 h 338138"/>
                <a:gd name="connsiteX24" fmla="*/ 0 w 315913"/>
                <a:gd name="connsiteY24" fmla="*/ 331542 h 338138"/>
                <a:gd name="connsiteX25" fmla="*/ 0 w 315913"/>
                <a:gd name="connsiteY25" fmla="*/ 290647 h 338138"/>
                <a:gd name="connsiteX26" fmla="*/ 45900 w 315913"/>
                <a:gd name="connsiteY26" fmla="*/ 244475 h 338138"/>
                <a:gd name="connsiteX27" fmla="*/ 271463 w 315913"/>
                <a:gd name="connsiteY27" fmla="*/ 180975 h 338138"/>
                <a:gd name="connsiteX28" fmla="*/ 301625 w 315913"/>
                <a:gd name="connsiteY28" fmla="*/ 211138 h 338138"/>
                <a:gd name="connsiteX29" fmla="*/ 271463 w 315913"/>
                <a:gd name="connsiteY29" fmla="*/ 241300 h 338138"/>
                <a:gd name="connsiteX30" fmla="*/ 241300 w 315913"/>
                <a:gd name="connsiteY30" fmla="*/ 211138 h 338138"/>
                <a:gd name="connsiteX31" fmla="*/ 271463 w 315913"/>
                <a:gd name="connsiteY31" fmla="*/ 180975 h 338138"/>
                <a:gd name="connsiteX32" fmla="*/ 159420 w 315913"/>
                <a:gd name="connsiteY32" fmla="*/ 180975 h 338138"/>
                <a:gd name="connsiteX33" fmla="*/ 188912 w 315913"/>
                <a:gd name="connsiteY33" fmla="*/ 211138 h 338138"/>
                <a:gd name="connsiteX34" fmla="*/ 159420 w 315913"/>
                <a:gd name="connsiteY34" fmla="*/ 241300 h 338138"/>
                <a:gd name="connsiteX35" fmla="*/ 128587 w 315913"/>
                <a:gd name="connsiteY35" fmla="*/ 211138 h 338138"/>
                <a:gd name="connsiteX36" fmla="*/ 159420 w 315913"/>
                <a:gd name="connsiteY36" fmla="*/ 180975 h 338138"/>
                <a:gd name="connsiteX37" fmla="*/ 46038 w 315913"/>
                <a:gd name="connsiteY37" fmla="*/ 180975 h 338138"/>
                <a:gd name="connsiteX38" fmla="*/ 76201 w 315913"/>
                <a:gd name="connsiteY38" fmla="*/ 211138 h 338138"/>
                <a:gd name="connsiteX39" fmla="*/ 46038 w 315913"/>
                <a:gd name="connsiteY39" fmla="*/ 241301 h 338138"/>
                <a:gd name="connsiteX40" fmla="*/ 15875 w 315913"/>
                <a:gd name="connsiteY40" fmla="*/ 211138 h 338138"/>
                <a:gd name="connsiteX41" fmla="*/ 46038 w 315913"/>
                <a:gd name="connsiteY41" fmla="*/ 180975 h 338138"/>
                <a:gd name="connsiteX42" fmla="*/ 270005 w 315913"/>
                <a:gd name="connsiteY42" fmla="*/ 77788 h 338138"/>
                <a:gd name="connsiteX43" fmla="*/ 238125 w 315913"/>
                <a:gd name="connsiteY43" fmla="*/ 109792 h 338138"/>
                <a:gd name="connsiteX44" fmla="*/ 238125 w 315913"/>
                <a:gd name="connsiteY44" fmla="*/ 144463 h 338138"/>
                <a:gd name="connsiteX45" fmla="*/ 303213 w 315913"/>
                <a:gd name="connsiteY45" fmla="*/ 144463 h 338138"/>
                <a:gd name="connsiteX46" fmla="*/ 303213 w 315913"/>
                <a:gd name="connsiteY46" fmla="*/ 109792 h 338138"/>
                <a:gd name="connsiteX47" fmla="*/ 270005 w 315913"/>
                <a:gd name="connsiteY47" fmla="*/ 77788 h 338138"/>
                <a:gd name="connsiteX48" fmla="*/ 270013 w 315913"/>
                <a:gd name="connsiteY48" fmla="*/ 65088 h 338138"/>
                <a:gd name="connsiteX49" fmla="*/ 315913 w 315913"/>
                <a:gd name="connsiteY49" fmla="*/ 109941 h 338138"/>
                <a:gd name="connsiteX50" fmla="*/ 315913 w 315913"/>
                <a:gd name="connsiteY50" fmla="*/ 150836 h 338138"/>
                <a:gd name="connsiteX51" fmla="*/ 313290 w 315913"/>
                <a:gd name="connsiteY51" fmla="*/ 156113 h 338138"/>
                <a:gd name="connsiteX52" fmla="*/ 309356 w 315913"/>
                <a:gd name="connsiteY52" fmla="*/ 158751 h 338138"/>
                <a:gd name="connsiteX53" fmla="*/ 231982 w 315913"/>
                <a:gd name="connsiteY53" fmla="*/ 158751 h 338138"/>
                <a:gd name="connsiteX54" fmla="*/ 225425 w 315913"/>
                <a:gd name="connsiteY54" fmla="*/ 150836 h 338138"/>
                <a:gd name="connsiteX55" fmla="*/ 225425 w 315913"/>
                <a:gd name="connsiteY55" fmla="*/ 109941 h 338138"/>
                <a:gd name="connsiteX56" fmla="*/ 270013 w 315913"/>
                <a:gd name="connsiteY56" fmla="*/ 65088 h 338138"/>
                <a:gd name="connsiteX57" fmla="*/ 157956 w 315913"/>
                <a:gd name="connsiteY57" fmla="*/ 65088 h 338138"/>
                <a:gd name="connsiteX58" fmla="*/ 203200 w 315913"/>
                <a:gd name="connsiteY58" fmla="*/ 109941 h 338138"/>
                <a:gd name="connsiteX59" fmla="*/ 203200 w 315913"/>
                <a:gd name="connsiteY59" fmla="*/ 150836 h 338138"/>
                <a:gd name="connsiteX60" fmla="*/ 201869 w 315913"/>
                <a:gd name="connsiteY60" fmla="*/ 156113 h 338138"/>
                <a:gd name="connsiteX61" fmla="*/ 196546 w 315913"/>
                <a:gd name="connsiteY61" fmla="*/ 158751 h 338138"/>
                <a:gd name="connsiteX62" fmla="*/ 119365 w 315913"/>
                <a:gd name="connsiteY62" fmla="*/ 158751 h 338138"/>
                <a:gd name="connsiteX63" fmla="*/ 112712 w 315913"/>
                <a:gd name="connsiteY63" fmla="*/ 150836 h 338138"/>
                <a:gd name="connsiteX64" fmla="*/ 112712 w 315913"/>
                <a:gd name="connsiteY64" fmla="*/ 109941 h 338138"/>
                <a:gd name="connsiteX65" fmla="*/ 157956 w 315913"/>
                <a:gd name="connsiteY65" fmla="*/ 65088 h 338138"/>
                <a:gd name="connsiteX66" fmla="*/ 45900 w 315913"/>
                <a:gd name="connsiteY66" fmla="*/ 65088 h 338138"/>
                <a:gd name="connsiteX67" fmla="*/ 90488 w 315913"/>
                <a:gd name="connsiteY67" fmla="*/ 109941 h 338138"/>
                <a:gd name="connsiteX68" fmla="*/ 90488 w 315913"/>
                <a:gd name="connsiteY68" fmla="*/ 150836 h 338138"/>
                <a:gd name="connsiteX69" fmla="*/ 89176 w 315913"/>
                <a:gd name="connsiteY69" fmla="*/ 156113 h 338138"/>
                <a:gd name="connsiteX70" fmla="*/ 83931 w 315913"/>
                <a:gd name="connsiteY70" fmla="*/ 158751 h 338138"/>
                <a:gd name="connsiteX71" fmla="*/ 6557 w 315913"/>
                <a:gd name="connsiteY71" fmla="*/ 158751 h 338138"/>
                <a:gd name="connsiteX72" fmla="*/ 0 w 315913"/>
                <a:gd name="connsiteY72" fmla="*/ 150836 h 338138"/>
                <a:gd name="connsiteX73" fmla="*/ 0 w 315913"/>
                <a:gd name="connsiteY73" fmla="*/ 109941 h 338138"/>
                <a:gd name="connsiteX74" fmla="*/ 45900 w 315913"/>
                <a:gd name="connsiteY74" fmla="*/ 65088 h 338138"/>
                <a:gd name="connsiteX75" fmla="*/ 270669 w 315913"/>
                <a:gd name="connsiteY75" fmla="*/ 14288 h 338138"/>
                <a:gd name="connsiteX76" fmla="*/ 254000 w 315913"/>
                <a:gd name="connsiteY76" fmla="*/ 30957 h 338138"/>
                <a:gd name="connsiteX77" fmla="*/ 270669 w 315913"/>
                <a:gd name="connsiteY77" fmla="*/ 47626 h 338138"/>
                <a:gd name="connsiteX78" fmla="*/ 287338 w 315913"/>
                <a:gd name="connsiteY78" fmla="*/ 30957 h 338138"/>
                <a:gd name="connsiteX79" fmla="*/ 270669 w 315913"/>
                <a:gd name="connsiteY79" fmla="*/ 14288 h 338138"/>
                <a:gd name="connsiteX80" fmla="*/ 271463 w 315913"/>
                <a:gd name="connsiteY80" fmla="*/ 0 h 338138"/>
                <a:gd name="connsiteX81" fmla="*/ 301625 w 315913"/>
                <a:gd name="connsiteY81" fmla="*/ 30957 h 338138"/>
                <a:gd name="connsiteX82" fmla="*/ 271463 w 315913"/>
                <a:gd name="connsiteY82" fmla="*/ 61913 h 338138"/>
                <a:gd name="connsiteX83" fmla="*/ 241300 w 315913"/>
                <a:gd name="connsiteY83" fmla="*/ 30957 h 338138"/>
                <a:gd name="connsiteX84" fmla="*/ 271463 w 315913"/>
                <a:gd name="connsiteY84" fmla="*/ 0 h 338138"/>
                <a:gd name="connsiteX85" fmla="*/ 159420 w 315913"/>
                <a:gd name="connsiteY85" fmla="*/ 0 h 338138"/>
                <a:gd name="connsiteX86" fmla="*/ 188912 w 315913"/>
                <a:gd name="connsiteY86" fmla="*/ 30957 h 338138"/>
                <a:gd name="connsiteX87" fmla="*/ 159420 w 315913"/>
                <a:gd name="connsiteY87" fmla="*/ 61913 h 338138"/>
                <a:gd name="connsiteX88" fmla="*/ 128587 w 315913"/>
                <a:gd name="connsiteY88" fmla="*/ 30957 h 338138"/>
                <a:gd name="connsiteX89" fmla="*/ 159420 w 315913"/>
                <a:gd name="connsiteY89" fmla="*/ 0 h 338138"/>
                <a:gd name="connsiteX90" fmla="*/ 46037 w 315913"/>
                <a:gd name="connsiteY90" fmla="*/ 0 h 338138"/>
                <a:gd name="connsiteX91" fmla="*/ 76200 w 315913"/>
                <a:gd name="connsiteY91" fmla="*/ 30957 h 338138"/>
                <a:gd name="connsiteX92" fmla="*/ 46037 w 315913"/>
                <a:gd name="connsiteY92" fmla="*/ 61913 h 338138"/>
                <a:gd name="connsiteX93" fmla="*/ 15875 w 315913"/>
                <a:gd name="connsiteY93" fmla="*/ 30957 h 338138"/>
                <a:gd name="connsiteX94" fmla="*/ 46037 w 315913"/>
                <a:gd name="connsiteY94" fmla="*/ 0 h 33813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5913" h="338138">
                  <a:moveTo>
                    <a:pt x="270013" y="244475"/>
                  </a:moveTo>
                  <a:cubicBezTo>
                    <a:pt x="294930" y="244475"/>
                    <a:pt x="315913" y="265582"/>
                    <a:pt x="315913" y="290647"/>
                  </a:cubicBezTo>
                  <a:cubicBezTo>
                    <a:pt x="315913" y="290647"/>
                    <a:pt x="315913" y="290647"/>
                    <a:pt x="315913" y="331542"/>
                  </a:cubicBezTo>
                  <a:cubicBezTo>
                    <a:pt x="315913" y="332861"/>
                    <a:pt x="314602" y="335500"/>
                    <a:pt x="313290" y="335500"/>
                  </a:cubicBezTo>
                  <a:cubicBezTo>
                    <a:pt x="313290" y="336819"/>
                    <a:pt x="310667" y="338138"/>
                    <a:pt x="309356" y="338138"/>
                  </a:cubicBezTo>
                  <a:cubicBezTo>
                    <a:pt x="309356" y="338138"/>
                    <a:pt x="309356" y="338138"/>
                    <a:pt x="231982" y="338138"/>
                  </a:cubicBezTo>
                  <a:cubicBezTo>
                    <a:pt x="228048" y="338138"/>
                    <a:pt x="225425" y="335500"/>
                    <a:pt x="225425" y="331542"/>
                  </a:cubicBezTo>
                  <a:cubicBezTo>
                    <a:pt x="225425" y="331542"/>
                    <a:pt x="225425" y="331542"/>
                    <a:pt x="225425" y="290647"/>
                  </a:cubicBezTo>
                  <a:cubicBezTo>
                    <a:pt x="225425" y="265582"/>
                    <a:pt x="246408" y="244475"/>
                    <a:pt x="270013" y="244475"/>
                  </a:cubicBezTo>
                  <a:close/>
                  <a:moveTo>
                    <a:pt x="157956" y="244475"/>
                  </a:moveTo>
                  <a:cubicBezTo>
                    <a:pt x="183239" y="244475"/>
                    <a:pt x="203200" y="265582"/>
                    <a:pt x="203200" y="290647"/>
                  </a:cubicBezTo>
                  <a:cubicBezTo>
                    <a:pt x="203200" y="290647"/>
                    <a:pt x="203200" y="290647"/>
                    <a:pt x="203200" y="331542"/>
                  </a:cubicBezTo>
                  <a:cubicBezTo>
                    <a:pt x="203200" y="332861"/>
                    <a:pt x="203200" y="335500"/>
                    <a:pt x="201869" y="335500"/>
                  </a:cubicBezTo>
                  <a:cubicBezTo>
                    <a:pt x="200538" y="336819"/>
                    <a:pt x="199208" y="338138"/>
                    <a:pt x="196546" y="338138"/>
                  </a:cubicBezTo>
                  <a:cubicBezTo>
                    <a:pt x="196546" y="338138"/>
                    <a:pt x="196546" y="338138"/>
                    <a:pt x="119365" y="338138"/>
                  </a:cubicBezTo>
                  <a:cubicBezTo>
                    <a:pt x="115373" y="338138"/>
                    <a:pt x="112712" y="335500"/>
                    <a:pt x="112712" y="331542"/>
                  </a:cubicBezTo>
                  <a:cubicBezTo>
                    <a:pt x="112712" y="331542"/>
                    <a:pt x="112712" y="331542"/>
                    <a:pt x="112712" y="290647"/>
                  </a:cubicBezTo>
                  <a:cubicBezTo>
                    <a:pt x="112712" y="265582"/>
                    <a:pt x="132672" y="244475"/>
                    <a:pt x="157956" y="244475"/>
                  </a:cubicBezTo>
                  <a:close/>
                  <a:moveTo>
                    <a:pt x="45900" y="244475"/>
                  </a:moveTo>
                  <a:cubicBezTo>
                    <a:pt x="69505" y="244475"/>
                    <a:pt x="90488" y="265582"/>
                    <a:pt x="90488" y="290647"/>
                  </a:cubicBezTo>
                  <a:cubicBezTo>
                    <a:pt x="90488" y="290647"/>
                    <a:pt x="90488" y="290647"/>
                    <a:pt x="90488" y="331542"/>
                  </a:cubicBezTo>
                  <a:cubicBezTo>
                    <a:pt x="90488" y="332861"/>
                    <a:pt x="90488" y="335500"/>
                    <a:pt x="89176" y="335500"/>
                  </a:cubicBezTo>
                  <a:cubicBezTo>
                    <a:pt x="87865" y="336819"/>
                    <a:pt x="85242" y="338138"/>
                    <a:pt x="83931" y="338138"/>
                  </a:cubicBezTo>
                  <a:cubicBezTo>
                    <a:pt x="83931" y="338138"/>
                    <a:pt x="83931" y="338138"/>
                    <a:pt x="6557" y="338138"/>
                  </a:cubicBezTo>
                  <a:cubicBezTo>
                    <a:pt x="3934" y="338138"/>
                    <a:pt x="0" y="335500"/>
                    <a:pt x="0" y="331542"/>
                  </a:cubicBezTo>
                  <a:cubicBezTo>
                    <a:pt x="0" y="331542"/>
                    <a:pt x="0" y="331542"/>
                    <a:pt x="0" y="290647"/>
                  </a:cubicBezTo>
                  <a:cubicBezTo>
                    <a:pt x="0" y="265582"/>
                    <a:pt x="20983" y="244475"/>
                    <a:pt x="45900" y="244475"/>
                  </a:cubicBezTo>
                  <a:close/>
                  <a:moveTo>
                    <a:pt x="271463" y="180975"/>
                  </a:moveTo>
                  <a:cubicBezTo>
                    <a:pt x="287200" y="180975"/>
                    <a:pt x="301625" y="194089"/>
                    <a:pt x="301625" y="211138"/>
                  </a:cubicBezTo>
                  <a:cubicBezTo>
                    <a:pt x="301625" y="228186"/>
                    <a:pt x="287200" y="241300"/>
                    <a:pt x="271463" y="241300"/>
                  </a:cubicBezTo>
                  <a:cubicBezTo>
                    <a:pt x="254414" y="241300"/>
                    <a:pt x="241300" y="228186"/>
                    <a:pt x="241300" y="211138"/>
                  </a:cubicBezTo>
                  <a:cubicBezTo>
                    <a:pt x="241300" y="194089"/>
                    <a:pt x="254414" y="180975"/>
                    <a:pt x="271463" y="180975"/>
                  </a:cubicBezTo>
                  <a:close/>
                  <a:moveTo>
                    <a:pt x="159420" y="180975"/>
                  </a:moveTo>
                  <a:cubicBezTo>
                    <a:pt x="175506" y="180975"/>
                    <a:pt x="188912" y="194089"/>
                    <a:pt x="188912" y="211138"/>
                  </a:cubicBezTo>
                  <a:cubicBezTo>
                    <a:pt x="188912" y="228186"/>
                    <a:pt x="175506" y="241300"/>
                    <a:pt x="159420" y="241300"/>
                  </a:cubicBezTo>
                  <a:cubicBezTo>
                    <a:pt x="141992" y="241300"/>
                    <a:pt x="128587" y="228186"/>
                    <a:pt x="128587" y="211138"/>
                  </a:cubicBezTo>
                  <a:cubicBezTo>
                    <a:pt x="128587" y="194089"/>
                    <a:pt x="141992" y="180975"/>
                    <a:pt x="159420" y="180975"/>
                  </a:cubicBezTo>
                  <a:close/>
                  <a:moveTo>
                    <a:pt x="46038" y="180975"/>
                  </a:moveTo>
                  <a:cubicBezTo>
                    <a:pt x="62697" y="180975"/>
                    <a:pt x="76201" y="194479"/>
                    <a:pt x="76201" y="211138"/>
                  </a:cubicBezTo>
                  <a:cubicBezTo>
                    <a:pt x="76201" y="227797"/>
                    <a:pt x="62697" y="241301"/>
                    <a:pt x="46038" y="241301"/>
                  </a:cubicBezTo>
                  <a:cubicBezTo>
                    <a:pt x="29379" y="241301"/>
                    <a:pt x="15875" y="227797"/>
                    <a:pt x="15875" y="211138"/>
                  </a:cubicBezTo>
                  <a:cubicBezTo>
                    <a:pt x="15875" y="194479"/>
                    <a:pt x="29379" y="180975"/>
                    <a:pt x="46038" y="180975"/>
                  </a:cubicBezTo>
                  <a:close/>
                  <a:moveTo>
                    <a:pt x="270005" y="77788"/>
                  </a:moveTo>
                  <a:cubicBezTo>
                    <a:pt x="252736" y="77788"/>
                    <a:pt x="238125" y="92457"/>
                    <a:pt x="238125" y="109792"/>
                  </a:cubicBezTo>
                  <a:cubicBezTo>
                    <a:pt x="238125" y="109792"/>
                    <a:pt x="238125" y="109792"/>
                    <a:pt x="238125" y="144463"/>
                  </a:cubicBezTo>
                  <a:cubicBezTo>
                    <a:pt x="238125" y="144463"/>
                    <a:pt x="238125" y="144463"/>
                    <a:pt x="303213" y="144463"/>
                  </a:cubicBezTo>
                  <a:lnTo>
                    <a:pt x="303213" y="109792"/>
                  </a:lnTo>
                  <a:cubicBezTo>
                    <a:pt x="303213" y="92457"/>
                    <a:pt x="288602" y="77788"/>
                    <a:pt x="270005" y="77788"/>
                  </a:cubicBezTo>
                  <a:close/>
                  <a:moveTo>
                    <a:pt x="270013" y="65088"/>
                  </a:moveTo>
                  <a:cubicBezTo>
                    <a:pt x="294930" y="65088"/>
                    <a:pt x="315913" y="84876"/>
                    <a:pt x="315913" y="109941"/>
                  </a:cubicBezTo>
                  <a:cubicBezTo>
                    <a:pt x="315913" y="109941"/>
                    <a:pt x="315913" y="109941"/>
                    <a:pt x="315913" y="150836"/>
                  </a:cubicBezTo>
                  <a:cubicBezTo>
                    <a:pt x="315913" y="153474"/>
                    <a:pt x="314602" y="154794"/>
                    <a:pt x="313290" y="156113"/>
                  </a:cubicBezTo>
                  <a:cubicBezTo>
                    <a:pt x="313290" y="157432"/>
                    <a:pt x="310667" y="158751"/>
                    <a:pt x="309356" y="158751"/>
                  </a:cubicBezTo>
                  <a:cubicBezTo>
                    <a:pt x="309356" y="158751"/>
                    <a:pt x="309356" y="158751"/>
                    <a:pt x="231982" y="158751"/>
                  </a:cubicBezTo>
                  <a:cubicBezTo>
                    <a:pt x="228048" y="158751"/>
                    <a:pt x="225425" y="154794"/>
                    <a:pt x="225425" y="150836"/>
                  </a:cubicBezTo>
                  <a:cubicBezTo>
                    <a:pt x="225425" y="150836"/>
                    <a:pt x="225425" y="150836"/>
                    <a:pt x="225425" y="109941"/>
                  </a:cubicBezTo>
                  <a:cubicBezTo>
                    <a:pt x="225425" y="84876"/>
                    <a:pt x="246408" y="65088"/>
                    <a:pt x="270013" y="65088"/>
                  </a:cubicBezTo>
                  <a:close/>
                  <a:moveTo>
                    <a:pt x="157956" y="65088"/>
                  </a:moveTo>
                  <a:cubicBezTo>
                    <a:pt x="183239" y="65088"/>
                    <a:pt x="203200" y="84876"/>
                    <a:pt x="203200" y="109941"/>
                  </a:cubicBezTo>
                  <a:cubicBezTo>
                    <a:pt x="203200" y="109941"/>
                    <a:pt x="203200" y="109941"/>
                    <a:pt x="203200" y="150836"/>
                  </a:cubicBezTo>
                  <a:cubicBezTo>
                    <a:pt x="203200" y="153474"/>
                    <a:pt x="203200" y="154794"/>
                    <a:pt x="201869" y="156113"/>
                  </a:cubicBezTo>
                  <a:cubicBezTo>
                    <a:pt x="200538" y="157432"/>
                    <a:pt x="199208" y="158751"/>
                    <a:pt x="196546" y="158751"/>
                  </a:cubicBezTo>
                  <a:cubicBezTo>
                    <a:pt x="196546" y="158751"/>
                    <a:pt x="196546" y="158751"/>
                    <a:pt x="119365" y="158751"/>
                  </a:cubicBezTo>
                  <a:cubicBezTo>
                    <a:pt x="115373" y="158751"/>
                    <a:pt x="112712" y="154794"/>
                    <a:pt x="112712" y="150836"/>
                  </a:cubicBezTo>
                  <a:cubicBezTo>
                    <a:pt x="112712" y="150836"/>
                    <a:pt x="112712" y="150836"/>
                    <a:pt x="112712" y="109941"/>
                  </a:cubicBezTo>
                  <a:cubicBezTo>
                    <a:pt x="112712" y="84876"/>
                    <a:pt x="132672" y="65088"/>
                    <a:pt x="157956" y="65088"/>
                  </a:cubicBezTo>
                  <a:close/>
                  <a:moveTo>
                    <a:pt x="45900" y="65088"/>
                  </a:moveTo>
                  <a:cubicBezTo>
                    <a:pt x="69505" y="65088"/>
                    <a:pt x="90488" y="84876"/>
                    <a:pt x="90488" y="109941"/>
                  </a:cubicBezTo>
                  <a:cubicBezTo>
                    <a:pt x="90488" y="109941"/>
                    <a:pt x="90488" y="109941"/>
                    <a:pt x="90488" y="150836"/>
                  </a:cubicBezTo>
                  <a:cubicBezTo>
                    <a:pt x="90488" y="153474"/>
                    <a:pt x="90488" y="154794"/>
                    <a:pt x="89176" y="156113"/>
                  </a:cubicBezTo>
                  <a:cubicBezTo>
                    <a:pt x="87865" y="157432"/>
                    <a:pt x="85242" y="158751"/>
                    <a:pt x="83931" y="158751"/>
                  </a:cubicBezTo>
                  <a:cubicBezTo>
                    <a:pt x="83931" y="158751"/>
                    <a:pt x="83931" y="158751"/>
                    <a:pt x="6557" y="158751"/>
                  </a:cubicBezTo>
                  <a:cubicBezTo>
                    <a:pt x="3934" y="158751"/>
                    <a:pt x="0" y="154794"/>
                    <a:pt x="0" y="150836"/>
                  </a:cubicBezTo>
                  <a:cubicBezTo>
                    <a:pt x="0" y="150836"/>
                    <a:pt x="0" y="150836"/>
                    <a:pt x="0" y="109941"/>
                  </a:cubicBezTo>
                  <a:cubicBezTo>
                    <a:pt x="0" y="84876"/>
                    <a:pt x="20983" y="65088"/>
                    <a:pt x="45900" y="65088"/>
                  </a:cubicBezTo>
                  <a:close/>
                  <a:moveTo>
                    <a:pt x="270669" y="14288"/>
                  </a:moveTo>
                  <a:cubicBezTo>
                    <a:pt x="261463" y="14288"/>
                    <a:pt x="254000" y="21751"/>
                    <a:pt x="254000" y="30957"/>
                  </a:cubicBezTo>
                  <a:cubicBezTo>
                    <a:pt x="254000" y="40163"/>
                    <a:pt x="261463" y="47626"/>
                    <a:pt x="270669" y="47626"/>
                  </a:cubicBezTo>
                  <a:cubicBezTo>
                    <a:pt x="279875" y="47626"/>
                    <a:pt x="287338" y="40163"/>
                    <a:pt x="287338" y="30957"/>
                  </a:cubicBezTo>
                  <a:cubicBezTo>
                    <a:pt x="287338" y="21751"/>
                    <a:pt x="279875" y="14288"/>
                    <a:pt x="270669" y="14288"/>
                  </a:cubicBezTo>
                  <a:close/>
                  <a:moveTo>
                    <a:pt x="271463" y="0"/>
                  </a:moveTo>
                  <a:cubicBezTo>
                    <a:pt x="287200" y="0"/>
                    <a:pt x="301625" y="13459"/>
                    <a:pt x="301625" y="30957"/>
                  </a:cubicBezTo>
                  <a:cubicBezTo>
                    <a:pt x="301625" y="48454"/>
                    <a:pt x="287200" y="61913"/>
                    <a:pt x="271463" y="61913"/>
                  </a:cubicBezTo>
                  <a:cubicBezTo>
                    <a:pt x="254414" y="61913"/>
                    <a:pt x="241300" y="48454"/>
                    <a:pt x="241300" y="30957"/>
                  </a:cubicBezTo>
                  <a:cubicBezTo>
                    <a:pt x="241300" y="13459"/>
                    <a:pt x="254414" y="0"/>
                    <a:pt x="271463" y="0"/>
                  </a:cubicBezTo>
                  <a:close/>
                  <a:moveTo>
                    <a:pt x="159420" y="0"/>
                  </a:moveTo>
                  <a:cubicBezTo>
                    <a:pt x="175506" y="0"/>
                    <a:pt x="188912" y="13459"/>
                    <a:pt x="188912" y="30957"/>
                  </a:cubicBezTo>
                  <a:cubicBezTo>
                    <a:pt x="188912" y="48454"/>
                    <a:pt x="175506" y="61913"/>
                    <a:pt x="159420" y="61913"/>
                  </a:cubicBezTo>
                  <a:cubicBezTo>
                    <a:pt x="141992" y="61913"/>
                    <a:pt x="128587" y="48454"/>
                    <a:pt x="128587" y="30957"/>
                  </a:cubicBezTo>
                  <a:cubicBezTo>
                    <a:pt x="128587" y="13459"/>
                    <a:pt x="141992" y="0"/>
                    <a:pt x="159420" y="0"/>
                  </a:cubicBezTo>
                  <a:close/>
                  <a:moveTo>
                    <a:pt x="46037" y="0"/>
                  </a:moveTo>
                  <a:cubicBezTo>
                    <a:pt x="63086" y="0"/>
                    <a:pt x="76200" y="13459"/>
                    <a:pt x="76200" y="30957"/>
                  </a:cubicBezTo>
                  <a:cubicBezTo>
                    <a:pt x="76200" y="48454"/>
                    <a:pt x="63086" y="61913"/>
                    <a:pt x="46037" y="61913"/>
                  </a:cubicBezTo>
                  <a:cubicBezTo>
                    <a:pt x="28989" y="61913"/>
                    <a:pt x="15875" y="48454"/>
                    <a:pt x="15875" y="30957"/>
                  </a:cubicBezTo>
                  <a:cubicBezTo>
                    <a:pt x="15875" y="13459"/>
                    <a:pt x="28989" y="0"/>
                    <a:pt x="4603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16" tIns="45708" rIns="91416" bIns="45708"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800">
                <a:solidFill>
                  <a:prstClr val="white"/>
                </a:solidFill>
                <a:cs typeface="+mn-ea"/>
                <a:sym typeface="+mn-lt"/>
              </a:endParaRPr>
            </a:p>
          </p:txBody>
        </p:sp>
      </p:grpSp>
      <p:sp>
        <p:nvSpPr>
          <p:cNvPr id="43" name="文本框 42"/>
          <p:cNvSpPr txBox="1"/>
          <p:nvPr/>
        </p:nvSpPr>
        <p:spPr>
          <a:xfrm>
            <a:off x="4514663" y="4993337"/>
            <a:ext cx="1981387" cy="304800"/>
          </a:xfrm>
          <a:prstGeom prst="rect">
            <a:avLst/>
          </a:prstGeom>
          <a:noFill/>
        </p:spPr>
        <p:txBody>
          <a:bodyPr wrap="square">
            <a:spAutoFit/>
          </a:bodyPr>
          <a:lstStyle/>
          <a:p>
            <a:pPr algn="dist" defTabSz="913765">
              <a:defRPr/>
            </a:pPr>
            <a:r>
              <a:rPr lang="zh-CN" altLang="en-US" sz="1400" spc="267">
                <a:solidFill>
                  <a:srgbClr val="373536"/>
                </a:solidFill>
                <a:cs typeface="+mn-ea"/>
                <a:sym typeface="+mn-lt"/>
              </a:rPr>
              <a:t>汇报人:张三</a:t>
            </a:r>
          </a:p>
        </p:txBody>
      </p:sp>
      <p:sp>
        <p:nvSpPr>
          <p:cNvPr id="44" name="文本框 43"/>
          <p:cNvSpPr txBox="1"/>
          <p:nvPr/>
        </p:nvSpPr>
        <p:spPr>
          <a:xfrm>
            <a:off x="6916426" y="4993337"/>
            <a:ext cx="1521086" cy="304800"/>
          </a:xfrm>
          <a:prstGeom prst="rect">
            <a:avLst/>
          </a:prstGeom>
          <a:noFill/>
        </p:spPr>
        <p:txBody>
          <a:bodyPr wrap="square">
            <a:spAutoFit/>
          </a:bodyPr>
          <a:lstStyle/>
          <a:p>
            <a:pPr algn="dist" defTabSz="913765">
              <a:defRPr/>
            </a:pPr>
            <a:r>
              <a:rPr lang="zh-CN" altLang="en-US" sz="1400" spc="267">
                <a:solidFill>
                  <a:srgbClr val="373536"/>
                </a:solidFill>
                <a:cs typeface="+mn-ea"/>
                <a:sym typeface="+mn-lt"/>
              </a:rPr>
              <a:t>日期:202X.X</a:t>
            </a:r>
          </a:p>
        </p:txBody>
      </p:sp>
      <p:pic>
        <p:nvPicPr>
          <p:cNvPr id="120" name="New picture"/>
          <p:cNvPicPr/>
          <p:nvPr/>
        </p:nvPicPr>
        <p:blipFill>
          <a:blip r:embed="rId4"/>
          <a:stretch>
            <a:fillRect/>
          </a:stretch>
        </p:blipFill>
        <p:spPr>
          <a:xfrm>
            <a:off x="10248900" y="11861800"/>
            <a:ext cx="330200" cy="241300"/>
          </a:xfrm>
          <a:prstGeom prst="cube">
            <a:avLst/>
          </a:prstGeom>
        </p:spPr>
      </p:pic>
    </p:spTree>
    <p:custDataLst>
      <p:tags r:id="rId5"/>
    </p:custDataLst>
  </p:cSld>
  <p:clrMapOvr>
    <a:masterClrMapping/>
  </p:clrMapOvr>
  <p:transition spd="slow">
    <p:comb/>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26" y="0"/>
            <a:ext cx="12181172" cy="6858000"/>
          </a:xfrm>
          <a:prstGeom prst="rect">
            <a:avLst/>
          </a:prstGeom>
          <a:ln>
            <a:noFill/>
          </a:ln>
        </p:spPr>
      </p:pic>
      <p:grpSp>
        <p:nvGrpSpPr>
          <p:cNvPr id="10" name="组合 9"/>
          <p:cNvGrpSpPr/>
          <p:nvPr/>
        </p:nvGrpSpPr>
        <p:grpSpPr>
          <a:xfrm>
            <a:off x="4626474" y="786436"/>
            <a:ext cx="3376968" cy="3222165"/>
            <a:chOff x="4734611" y="1112602"/>
            <a:chExt cx="3376968" cy="3222165"/>
          </a:xfrm>
        </p:grpSpPr>
        <p:sp>
          <p:nvSpPr>
            <p:cNvPr id="71" name="文本框 70"/>
            <p:cNvSpPr txBox="1"/>
            <p:nvPr/>
          </p:nvSpPr>
          <p:spPr>
            <a:xfrm>
              <a:off x="6352764" y="1180057"/>
              <a:ext cx="1741805" cy="3124200"/>
            </a:xfrm>
            <a:prstGeom prst="rect">
              <a:avLst/>
            </a:prstGeom>
            <a:noFill/>
          </p:spPr>
          <p:txBody>
            <a:bodyPr wrap="none" rtlCol="0">
              <a:spAutoFit/>
            </a:bodyPr>
            <a:lstStyle/>
            <a:p>
              <a:r>
                <a:rPr lang="en-US" altLang="zh-CN" sz="19900" b="1">
                  <a:solidFill>
                    <a:srgbClr val="9EE4E2"/>
                  </a:solidFill>
                  <a:cs typeface="+mn-ea"/>
                  <a:sym typeface="+mn-lt"/>
                </a:rPr>
                <a:t>1</a:t>
              </a:r>
            </a:p>
          </p:txBody>
        </p:sp>
        <p:sp>
          <p:nvSpPr>
            <p:cNvPr id="6" name="文本框 5"/>
            <p:cNvSpPr txBox="1"/>
            <p:nvPr/>
          </p:nvSpPr>
          <p:spPr>
            <a:xfrm>
              <a:off x="4734611" y="1112602"/>
              <a:ext cx="1741805" cy="3124200"/>
            </a:xfrm>
            <a:prstGeom prst="rect">
              <a:avLst/>
            </a:prstGeom>
            <a:noFill/>
          </p:spPr>
          <p:txBody>
            <a:bodyPr wrap="none" rtlCol="0">
              <a:spAutoFit/>
            </a:bodyPr>
            <a:lstStyle/>
            <a:p>
              <a:r>
                <a:rPr lang="en-US" altLang="zh-CN" sz="19900" b="1">
                  <a:solidFill>
                    <a:srgbClr val="9FCEF9"/>
                  </a:solidFill>
                  <a:cs typeface="+mn-ea"/>
                  <a:sym typeface="+mn-lt"/>
                </a:rPr>
                <a:t>0</a:t>
              </a:r>
            </a:p>
          </p:txBody>
        </p:sp>
      </p:grpSp>
      <p:grpSp>
        <p:nvGrpSpPr>
          <p:cNvPr id="52" name="组合 51"/>
          <p:cNvGrpSpPr/>
          <p:nvPr/>
        </p:nvGrpSpPr>
        <p:grpSpPr>
          <a:xfrm>
            <a:off x="2049056" y="3253897"/>
            <a:ext cx="8816975" cy="1445260"/>
            <a:chOff x="2151265" y="3155432"/>
            <a:chExt cx="8816975" cy="1445260"/>
          </a:xfrm>
        </p:grpSpPr>
        <p:sp>
          <p:nvSpPr>
            <p:cNvPr id="53" name="文本框 52"/>
            <p:cNvSpPr txBox="1"/>
            <p:nvPr/>
          </p:nvSpPr>
          <p:spPr>
            <a:xfrm>
              <a:off x="2151265" y="3155432"/>
              <a:ext cx="8816975" cy="1432560"/>
            </a:xfrm>
            <a:prstGeom prst="rect">
              <a:avLst/>
            </a:prstGeom>
            <a:noFill/>
          </p:spPr>
          <p:txBody>
            <a:bodyPr wrap="square" rtlCol="0">
              <a:spAutoFit/>
            </a:bodyPr>
            <a:lstStyle/>
            <a:p>
              <a:pPr algn="ctr"/>
              <a:r>
                <a:rPr lang="zh-CN" altLang="en-US" sz="8800">
                  <a:solidFill>
                    <a:srgbClr val="373536"/>
                  </a:solidFill>
                  <a:latin typeface="站酷快乐体2016修订版" panose="02010600030101010101" pitchFamily="2" charset="-122"/>
                  <a:ea typeface="站酷快乐体2016修订版" panose="02010600030101010101" pitchFamily="2" charset="-122"/>
                  <a:cs typeface="+mn-ea"/>
                  <a:sym typeface="+mn-lt"/>
                </a:rPr>
                <a:t>七嘴八舌说论证.</a:t>
              </a:r>
            </a:p>
          </p:txBody>
        </p:sp>
        <p:sp>
          <p:nvSpPr>
            <p:cNvPr id="54" name="文本框 53"/>
            <p:cNvSpPr txBox="1"/>
            <p:nvPr/>
          </p:nvSpPr>
          <p:spPr>
            <a:xfrm>
              <a:off x="2958985" y="3910364"/>
              <a:ext cx="720000" cy="215683"/>
            </a:xfrm>
            <a:custGeom>
              <a:rect l="l" t="t" r="r" b="b"/>
              <a:pathLst>
                <a:path w="1361142" h="215684">
                  <a:moveTo>
                    <a:pt x="0" y="0"/>
                  </a:moveTo>
                  <a:lnTo>
                    <a:pt x="1361142" y="0"/>
                  </a:lnTo>
                  <a:lnTo>
                    <a:pt x="1361142" y="215684"/>
                  </a:lnTo>
                  <a:lnTo>
                    <a:pt x="0" y="215684"/>
                  </a:lnTo>
                  <a:close/>
                </a:path>
              </a:pathLst>
            </a:custGeom>
            <a:solidFill>
              <a:srgbClr val="9FCEF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1500">
                <a:cs typeface="+mn-ea"/>
                <a:sym typeface="+mn-lt"/>
              </a:endParaRPr>
            </a:p>
          </p:txBody>
        </p:sp>
      </p:grpSp>
      <p:sp>
        <p:nvSpPr>
          <p:cNvPr id="56" name="Rectangle 44"/>
          <p:cNvSpPr/>
          <p:nvPr/>
        </p:nvSpPr>
        <p:spPr>
          <a:xfrm>
            <a:off x="3198832" y="4811221"/>
            <a:ext cx="5791161" cy="548640"/>
          </a:xfrm>
          <a:prstGeom prst="rect">
            <a:avLst/>
          </a:prstGeom>
        </p:spPr>
        <p:txBody>
          <a:bodyPr wrap="square">
            <a:spAutoFit/>
          </a:bodyPr>
          <a:lstStyle/>
          <a:p>
            <a:pPr algn="ctr">
              <a:lnSpc>
                <a:spcPct val="120000"/>
              </a:lnSpc>
            </a:pPr>
            <a:r>
              <a:rPr lang="en-US" sz="1250">
                <a:solidFill>
                  <a:schemeClr val="tx1">
                    <a:lumMod val="65000"/>
                    <a:lumOff val="35000"/>
                  </a:schemeClr>
                </a:solidFill>
                <a:cs typeface="+mn-ea"/>
                <a:sym typeface="+mn-lt"/>
              </a:rPr>
              <a:t>A wonderful serenity has taken possession of my entire soul, like these sweet mornings of spring which I enjoy with my whole heart. </a:t>
            </a:r>
          </a:p>
        </p:txBody>
      </p:sp>
    </p:spTree>
    <p:custDataLst>
      <p:tags r:id="rId4"/>
    </p:custDataLst>
  </p:cSld>
  <p:clrMapOvr>
    <a:masterClrMapping/>
  </p:clrMapOvr>
  <p:transition spd="slow">
    <p:comb/>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5" name="组合 4"/>
          <p:cNvGrpSpPr/>
          <p:nvPr/>
        </p:nvGrpSpPr>
        <p:grpSpPr>
          <a:xfrm>
            <a:off x="4414119" y="2889184"/>
            <a:ext cx="1415351" cy="1415351"/>
            <a:chOff x="4415269" y="3053976"/>
            <a:chExt cx="1415720" cy="1415720"/>
          </a:xfrm>
          <a:solidFill>
            <a:srgbClr val="9FCEF9"/>
          </a:solidFill>
        </p:grpSpPr>
        <p:sp>
          <p:nvSpPr>
            <p:cNvPr id="7" name="菱形 6"/>
            <p:cNvSpPr/>
            <p:nvPr/>
          </p:nvSpPr>
          <p:spPr>
            <a:xfrm>
              <a:off x="4415269" y="3053976"/>
              <a:ext cx="1415720" cy="141572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prstClr val="white"/>
                </a:solidFill>
                <a:effectLst/>
                <a:uLnTx/>
                <a:uFillTx/>
                <a:cs typeface="+mn-ea"/>
                <a:sym typeface="+mn-lt"/>
              </a:endParaRPr>
            </a:p>
          </p:txBody>
        </p:sp>
        <p:pic>
          <p:nvPicPr>
            <p:cNvPr id="8" name="图片 7"/>
            <p:cNvPicPr>
              <a:picLocks noChangeAspect="1"/>
            </p:cNvPicPr>
            <p:nvPr/>
          </p:nvPicPr>
          <p:blipFill>
            <a:blip r:embed="rId3"/>
            <a:stretch>
              <a:fillRect/>
            </a:stretch>
          </p:blipFill>
          <p:spPr>
            <a:xfrm>
              <a:off x="4822967" y="3451393"/>
              <a:ext cx="598171" cy="600009"/>
            </a:xfrm>
            <a:prstGeom prst="rect">
              <a:avLst/>
            </a:prstGeom>
            <a:grpFill/>
          </p:spPr>
        </p:pic>
      </p:grpSp>
      <p:grpSp>
        <p:nvGrpSpPr>
          <p:cNvPr id="9" name="组合 8"/>
          <p:cNvGrpSpPr/>
          <p:nvPr/>
        </p:nvGrpSpPr>
        <p:grpSpPr>
          <a:xfrm>
            <a:off x="5273877" y="1938223"/>
            <a:ext cx="1415351" cy="1415351"/>
            <a:chOff x="5275251" y="2102767"/>
            <a:chExt cx="1415720" cy="1415720"/>
          </a:xfrm>
        </p:grpSpPr>
        <p:sp>
          <p:nvSpPr>
            <p:cNvPr id="10" name="菱形 9"/>
            <p:cNvSpPr/>
            <p:nvPr/>
          </p:nvSpPr>
          <p:spPr>
            <a:xfrm>
              <a:off x="5275251" y="2102767"/>
              <a:ext cx="1415720" cy="1415720"/>
            </a:xfrm>
            <a:prstGeom prst="diamond">
              <a:avLst/>
            </a:prstGeom>
            <a:solidFill>
              <a:srgbClr val="9EE4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prstClr val="white"/>
                </a:solidFill>
                <a:effectLst/>
                <a:uLnTx/>
                <a:uFillTx/>
                <a:cs typeface="+mn-ea"/>
                <a:sym typeface="+mn-lt"/>
              </a:endParaRPr>
            </a:p>
          </p:txBody>
        </p:sp>
        <p:pic>
          <p:nvPicPr>
            <p:cNvPr id="11" name="图片 10"/>
            <p:cNvPicPr>
              <a:picLocks noChangeAspect="1"/>
            </p:cNvPicPr>
            <p:nvPr/>
          </p:nvPicPr>
          <p:blipFill>
            <a:blip r:embed="rId4"/>
            <a:stretch>
              <a:fillRect/>
            </a:stretch>
          </p:blipFill>
          <p:spPr>
            <a:xfrm>
              <a:off x="5687384" y="2533438"/>
              <a:ext cx="552679" cy="554378"/>
            </a:xfrm>
            <a:prstGeom prst="rect">
              <a:avLst/>
            </a:prstGeom>
          </p:spPr>
        </p:pic>
      </p:grpSp>
      <p:grpSp>
        <p:nvGrpSpPr>
          <p:cNvPr id="12" name="组合 11"/>
          <p:cNvGrpSpPr/>
          <p:nvPr/>
        </p:nvGrpSpPr>
        <p:grpSpPr>
          <a:xfrm>
            <a:off x="5273877" y="3742957"/>
            <a:ext cx="1415351" cy="1415351"/>
            <a:chOff x="5275251" y="3907972"/>
            <a:chExt cx="1415720" cy="1415720"/>
          </a:xfrm>
          <a:solidFill>
            <a:srgbClr val="9EE4E2"/>
          </a:solidFill>
        </p:grpSpPr>
        <p:sp>
          <p:nvSpPr>
            <p:cNvPr id="13" name="菱形 12"/>
            <p:cNvSpPr/>
            <p:nvPr/>
          </p:nvSpPr>
          <p:spPr>
            <a:xfrm>
              <a:off x="5275251" y="3907972"/>
              <a:ext cx="1415720" cy="141572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prstClr val="white"/>
                </a:solidFill>
                <a:effectLst/>
                <a:uLnTx/>
                <a:uFillTx/>
                <a:cs typeface="+mn-ea"/>
                <a:sym typeface="+mn-lt"/>
              </a:endParaRPr>
            </a:p>
          </p:txBody>
        </p:sp>
        <p:pic>
          <p:nvPicPr>
            <p:cNvPr id="14" name="图片 13"/>
            <p:cNvPicPr>
              <a:picLocks noChangeAspect="1"/>
            </p:cNvPicPr>
            <p:nvPr/>
          </p:nvPicPr>
          <p:blipFill>
            <a:blip r:embed="rId5"/>
            <a:stretch>
              <a:fillRect/>
            </a:stretch>
          </p:blipFill>
          <p:spPr>
            <a:xfrm>
              <a:off x="5677657" y="4326812"/>
              <a:ext cx="673042" cy="617408"/>
            </a:xfrm>
            <a:prstGeom prst="rect">
              <a:avLst/>
            </a:prstGeom>
            <a:grpFill/>
          </p:spPr>
        </p:pic>
      </p:grpSp>
      <p:grpSp>
        <p:nvGrpSpPr>
          <p:cNvPr id="15" name="组合 14"/>
          <p:cNvGrpSpPr/>
          <p:nvPr/>
        </p:nvGrpSpPr>
        <p:grpSpPr>
          <a:xfrm>
            <a:off x="6125120" y="2889184"/>
            <a:ext cx="1415351" cy="1415351"/>
            <a:chOff x="6126716" y="3053976"/>
            <a:chExt cx="1415720" cy="1415720"/>
          </a:xfrm>
          <a:solidFill>
            <a:srgbClr val="9FCEF9"/>
          </a:solidFill>
        </p:grpSpPr>
        <p:sp>
          <p:nvSpPr>
            <p:cNvPr id="16" name="菱形 15"/>
            <p:cNvSpPr/>
            <p:nvPr/>
          </p:nvSpPr>
          <p:spPr>
            <a:xfrm>
              <a:off x="6126716" y="3053976"/>
              <a:ext cx="1415720" cy="1415720"/>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3200" b="0" i="0" u="none" strike="noStrike" kern="1200" cap="none" spc="0" normalizeH="0" baseline="0" noProof="0">
                <a:ln>
                  <a:noFill/>
                </a:ln>
                <a:solidFill>
                  <a:prstClr val="white"/>
                </a:solidFill>
                <a:effectLst/>
                <a:uLnTx/>
                <a:uFillTx/>
                <a:cs typeface="+mn-ea"/>
                <a:sym typeface="+mn-lt"/>
              </a:endParaRPr>
            </a:p>
          </p:txBody>
        </p:sp>
        <p:pic>
          <p:nvPicPr>
            <p:cNvPr id="17" name="图片 16"/>
            <p:cNvPicPr>
              <a:picLocks noChangeAspect="1"/>
            </p:cNvPicPr>
            <p:nvPr/>
          </p:nvPicPr>
          <p:blipFill>
            <a:blip r:embed="rId6"/>
            <a:stretch>
              <a:fillRect/>
            </a:stretch>
          </p:blipFill>
          <p:spPr>
            <a:xfrm>
              <a:off x="6596168" y="3451393"/>
              <a:ext cx="552680" cy="625734"/>
            </a:xfrm>
            <a:prstGeom prst="rect">
              <a:avLst/>
            </a:prstGeom>
            <a:grpFill/>
          </p:spPr>
        </p:pic>
      </p:grpSp>
      <p:sp>
        <p:nvSpPr>
          <p:cNvPr id="19" name="文本框 18"/>
          <p:cNvSpPr txBox="1"/>
          <p:nvPr/>
        </p:nvSpPr>
        <p:spPr>
          <a:xfrm>
            <a:off x="1632773" y="2169520"/>
            <a:ext cx="1639000" cy="6400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cs typeface="+mn-ea"/>
                <a:sym typeface="+mn-lt"/>
              </a:rPr>
              <a:t>例证法</a:t>
            </a:r>
          </a:p>
        </p:txBody>
      </p:sp>
      <p:sp>
        <p:nvSpPr>
          <p:cNvPr id="20" name="文本框 19"/>
          <p:cNvSpPr txBox="1"/>
          <p:nvPr/>
        </p:nvSpPr>
        <p:spPr>
          <a:xfrm>
            <a:off x="1093816" y="2548750"/>
            <a:ext cx="2716915" cy="548640"/>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cs typeface="+mn-ea"/>
                <a:sym typeface="+mn-lt"/>
              </a:rPr>
              <a:t>事物只能是事物本身</a:t>
            </a:r>
          </a:p>
        </p:txBody>
      </p:sp>
      <p:sp>
        <p:nvSpPr>
          <p:cNvPr id="21" name="文本框 20"/>
          <p:cNvSpPr txBox="1"/>
          <p:nvPr/>
        </p:nvSpPr>
        <p:spPr>
          <a:xfrm>
            <a:off x="1632773" y="4129712"/>
            <a:ext cx="1639000" cy="6400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cs typeface="+mn-ea"/>
                <a:sym typeface="+mn-lt"/>
              </a:rPr>
              <a:t>引证法</a:t>
            </a:r>
          </a:p>
        </p:txBody>
      </p:sp>
      <p:sp>
        <p:nvSpPr>
          <p:cNvPr id="22" name="文本框 21"/>
          <p:cNvSpPr txBox="1"/>
          <p:nvPr/>
        </p:nvSpPr>
        <p:spPr>
          <a:xfrm>
            <a:off x="1094105" y="4788534"/>
            <a:ext cx="3727450" cy="1463040"/>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cs typeface="+mn-ea"/>
                <a:sym typeface="+mn-lt"/>
              </a:rPr>
              <a:t>如何事物在一定条件下的判断一定要有明确的是或非，不存在中间状态</a:t>
            </a:r>
          </a:p>
        </p:txBody>
      </p:sp>
      <p:sp>
        <p:nvSpPr>
          <p:cNvPr id="23" name="文本框 22"/>
          <p:cNvSpPr txBox="1"/>
          <p:nvPr/>
        </p:nvSpPr>
        <p:spPr>
          <a:xfrm>
            <a:off x="8550909" y="2023745"/>
            <a:ext cx="2950210" cy="6400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cs typeface="+mn-ea"/>
                <a:sym typeface="+mn-lt"/>
              </a:rPr>
              <a:t>喻证法</a:t>
            </a:r>
          </a:p>
        </p:txBody>
      </p:sp>
      <p:sp>
        <p:nvSpPr>
          <p:cNvPr id="24" name="文本框 23"/>
          <p:cNvSpPr txBox="1"/>
          <p:nvPr/>
        </p:nvSpPr>
        <p:spPr>
          <a:xfrm>
            <a:off x="8044180" y="2548890"/>
            <a:ext cx="3964305" cy="548640"/>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cs typeface="+mn-ea"/>
                <a:sym typeface="+mn-lt"/>
              </a:rPr>
              <a:t>任何事物都有存在的充足理由</a:t>
            </a:r>
          </a:p>
        </p:txBody>
      </p:sp>
      <p:sp>
        <p:nvSpPr>
          <p:cNvPr id="25" name="文本框 24"/>
          <p:cNvSpPr txBox="1"/>
          <p:nvPr/>
        </p:nvSpPr>
        <p:spPr>
          <a:xfrm>
            <a:off x="8583361" y="4142236"/>
            <a:ext cx="1639000" cy="64008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cs typeface="+mn-ea"/>
                <a:sym typeface="+mn-lt"/>
              </a:rPr>
              <a:t>比较法</a:t>
            </a:r>
          </a:p>
        </p:txBody>
      </p:sp>
      <p:sp>
        <p:nvSpPr>
          <p:cNvPr id="26" name="文本框 25"/>
          <p:cNvSpPr txBox="1"/>
          <p:nvPr/>
        </p:nvSpPr>
        <p:spPr>
          <a:xfrm>
            <a:off x="8044180" y="4521200"/>
            <a:ext cx="3493135" cy="1920240"/>
          </a:xfrm>
          <a:prstGeom prst="rect">
            <a:avLst/>
          </a:prstGeom>
          <a:noFill/>
        </p:spPr>
        <p:txBody>
          <a:bodyPr wrap="square" rtlCol="0">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zh-CN" altLang="en-US" sz="2000" b="0" i="0" u="none" strike="noStrike" kern="1200" cap="none" spc="0" normalizeH="0" baseline="0" noProof="0">
                <a:ln>
                  <a:noFill/>
                </a:ln>
                <a:solidFill>
                  <a:prstClr val="black"/>
                </a:solidFill>
                <a:effectLst/>
                <a:uLnTx/>
                <a:uFillTx/>
                <a:cs typeface="+mn-ea"/>
                <a:sym typeface="+mn-lt"/>
              </a:rPr>
              <a:t>同一时刻，某个事物不可能在同一方面既是这样又是那样，互相对立的命题不能同时都是真的</a:t>
            </a:r>
          </a:p>
        </p:txBody>
      </p:sp>
      <p:sp>
        <p:nvSpPr>
          <p:cNvPr id="29" name="文本框 28"/>
          <p:cNvSpPr txBox="1"/>
          <p:nvPr/>
        </p:nvSpPr>
        <p:spPr>
          <a:xfrm>
            <a:off x="2920365" y="433070"/>
            <a:ext cx="7302500" cy="1005840"/>
          </a:xfrm>
          <a:prstGeom prst="rect">
            <a:avLst/>
          </a:prstGeom>
          <a:noFill/>
        </p:spPr>
        <p:txBody>
          <a:bodyPr wrap="square">
            <a:spAutoFit/>
          </a:bodyPr>
          <a:lstStyle/>
          <a:p>
            <a:pPr marL="0" marR="0" lvl="0" indent="0" algn="ctr" defTabSz="913765" rtl="0" eaLnBrk="1" fontAlgn="auto" latinLnBrk="0" hangingPunct="1">
              <a:lnSpc>
                <a:spcPct val="100000"/>
              </a:lnSpc>
              <a:spcBef>
                <a:spcPct val="0"/>
              </a:spcBef>
              <a:spcAft>
                <a:spcPct val="0"/>
              </a:spcAft>
              <a:buClrTx/>
              <a:buSzTx/>
              <a:buFontTx/>
              <a:buNone/>
              <a:defRPr/>
            </a:pPr>
            <a:r>
              <a:rPr kumimoji="0" lang="zh-CN" altLang="en-US" sz="6000" b="0" i="0" u="none" strike="noStrike" kern="1200" cap="none" spc="267" normalizeH="0" baseline="0" noProof="0">
                <a:ln>
                  <a:noFill/>
                </a:ln>
                <a:solidFill>
                  <a:srgbClr val="373536"/>
                </a:solidFill>
                <a:effectLst/>
                <a:uLnTx/>
                <a:uFillTx/>
                <a:cs typeface="+mn-ea"/>
                <a:sym typeface="+mn-lt"/>
              </a:rPr>
              <a:t>逻辑论证方法</a:t>
            </a:r>
          </a:p>
        </p:txBody>
      </p:sp>
      <p:sp>
        <p:nvSpPr>
          <p:cNvPr id="2" name="文本框 1"/>
          <p:cNvSpPr txBox="1"/>
          <p:nvPr/>
        </p:nvSpPr>
        <p:spPr>
          <a:xfrm>
            <a:off x="5000625" y="5306059"/>
            <a:ext cx="2540000" cy="579120"/>
          </a:xfrm>
          <a:prstGeom prst="rect">
            <a:avLst/>
          </a:prstGeom>
          <a:noFill/>
        </p:spPr>
        <p:txBody>
          <a:bodyPr wrap="square" rtlCol="0" anchor="t">
            <a:spAutoFit/>
          </a:bodyPr>
          <a:lstStyle/>
          <a:p>
            <a:r>
              <a:rPr lang="zh-CN" altLang="en-US" sz="3200"/>
              <a:t>排除法</a:t>
            </a:r>
          </a:p>
        </p:txBody>
      </p:sp>
      <p:sp>
        <p:nvSpPr>
          <p:cNvPr id="3" name="文本框 2"/>
          <p:cNvSpPr txBox="1"/>
          <p:nvPr/>
        </p:nvSpPr>
        <p:spPr>
          <a:xfrm>
            <a:off x="4908550" y="1569720"/>
            <a:ext cx="2540000" cy="518160"/>
          </a:xfrm>
          <a:prstGeom prst="rect">
            <a:avLst/>
          </a:prstGeom>
          <a:noFill/>
        </p:spPr>
        <p:txBody>
          <a:bodyPr wrap="square" rtlCol="0" anchor="t">
            <a:spAutoFit/>
          </a:bodyPr>
          <a:lstStyle/>
          <a:p>
            <a:r>
              <a:rPr lang="zh-CN" altLang="en-US" sz="2800"/>
              <a:t>归谬法</a:t>
            </a:r>
          </a:p>
        </p:txBody>
      </p:sp>
    </p:spTree>
  </p:cSld>
  <p:clrMapOvr>
    <a:masterClrMapping/>
  </p:clrMapOvr>
  <mc:AlternateContent>
    <mc:Choice xmlns:p14="http://schemas.microsoft.com/office/powerpoint/2010/main" Requires="p14">
      <p:transition spd="slow" p14:dur="1250">
        <p14:switch dir="r"/>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 y="0"/>
            <a:ext cx="12181172" cy="6858000"/>
          </a:xfrm>
          <a:prstGeom prst="rect">
            <a:avLst/>
          </a:prstGeom>
          <a:ln>
            <a:noFill/>
          </a:ln>
        </p:spPr>
      </p:pic>
      <p:grpSp>
        <p:nvGrpSpPr>
          <p:cNvPr id="10" name="组合 9"/>
          <p:cNvGrpSpPr/>
          <p:nvPr/>
        </p:nvGrpSpPr>
        <p:grpSpPr>
          <a:xfrm>
            <a:off x="4280211" y="348921"/>
            <a:ext cx="3376968" cy="3222165"/>
            <a:chOff x="4734611" y="1112602"/>
            <a:chExt cx="3376968" cy="3222165"/>
          </a:xfrm>
        </p:grpSpPr>
        <p:sp>
          <p:nvSpPr>
            <p:cNvPr id="71" name="文本框 70"/>
            <p:cNvSpPr txBox="1"/>
            <p:nvPr/>
          </p:nvSpPr>
          <p:spPr>
            <a:xfrm>
              <a:off x="6352765" y="1180057"/>
              <a:ext cx="1741805" cy="312420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lang="en-US" altLang="zh-CN" sz="19900" b="1">
                  <a:solidFill>
                    <a:srgbClr val="9EE4E2"/>
                  </a:solidFill>
                  <a:cs typeface="+mn-ea"/>
                  <a:sym typeface="+mn-lt"/>
                </a:rPr>
                <a:t>2</a:t>
              </a:r>
            </a:p>
          </p:txBody>
        </p:sp>
        <p:sp>
          <p:nvSpPr>
            <p:cNvPr id="6" name="文本框 5"/>
            <p:cNvSpPr txBox="1"/>
            <p:nvPr/>
          </p:nvSpPr>
          <p:spPr>
            <a:xfrm>
              <a:off x="4734611" y="1112602"/>
              <a:ext cx="1741805" cy="3124200"/>
            </a:xfrm>
            <a:prstGeom prst="rect">
              <a:avLst/>
            </a:prstGeom>
            <a:no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zh-CN" sz="19900" b="1" i="0" u="none" strike="noStrike" kern="1200" cap="none" spc="0" normalizeH="0" baseline="0" noProof="0">
                  <a:ln>
                    <a:noFill/>
                  </a:ln>
                  <a:solidFill>
                    <a:srgbClr val="9FCEF9"/>
                  </a:solidFill>
                  <a:effectLst/>
                  <a:uLnTx/>
                  <a:uFillTx/>
                  <a:cs typeface="+mn-ea"/>
                  <a:sym typeface="+mn-lt"/>
                </a:rPr>
                <a:t>0</a:t>
              </a:r>
            </a:p>
          </p:txBody>
        </p:sp>
      </p:grpSp>
      <p:grpSp>
        <p:nvGrpSpPr>
          <p:cNvPr id="52" name="组合 51"/>
          <p:cNvGrpSpPr/>
          <p:nvPr/>
        </p:nvGrpSpPr>
        <p:grpSpPr>
          <a:xfrm>
            <a:off x="2073821" y="3171982"/>
            <a:ext cx="8525510" cy="1445260"/>
            <a:chOff x="1908695" y="3022082"/>
            <a:chExt cx="8525510" cy="1445260"/>
          </a:xfrm>
        </p:grpSpPr>
        <p:sp>
          <p:nvSpPr>
            <p:cNvPr id="53" name="文本框 52"/>
            <p:cNvSpPr txBox="1"/>
            <p:nvPr/>
          </p:nvSpPr>
          <p:spPr>
            <a:xfrm>
              <a:off x="1908695" y="3022082"/>
              <a:ext cx="8525510" cy="1432560"/>
            </a:xfrm>
            <a:prstGeom prst="rect">
              <a:avLst/>
            </a:prstGeom>
            <a:noFill/>
          </p:spPr>
          <p:txBody>
            <a:bodyPr wrap="square" rtlCol="0">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sz="8800" b="0" i="0" u="none" strike="noStrike" kern="1200" cap="none" spc="0" normalizeH="0" baseline="0" noProof="0">
                  <a:ln>
                    <a:noFill/>
                  </a:ln>
                  <a:solidFill>
                    <a:srgbClr val="373536"/>
                  </a:solidFill>
                  <a:effectLst/>
                  <a:uLnTx/>
                  <a:uFillTx/>
                  <a:latin typeface="站酷快乐体2016修订版" panose="02010600030101010101" pitchFamily="2" charset="-122"/>
                  <a:ea typeface="站酷快乐体2016修订版" panose="02010600030101010101" pitchFamily="2" charset="-122"/>
                  <a:cs typeface="+mn-ea"/>
                  <a:sym typeface="+mn-lt"/>
                </a:rPr>
                <a:t>高屋建瓴助阅读</a:t>
              </a:r>
            </a:p>
          </p:txBody>
        </p:sp>
        <p:sp>
          <p:nvSpPr>
            <p:cNvPr id="54" name="文本框 53"/>
            <p:cNvSpPr txBox="1"/>
            <p:nvPr/>
          </p:nvSpPr>
          <p:spPr>
            <a:xfrm>
              <a:off x="2958985" y="3910364"/>
              <a:ext cx="720000" cy="215683"/>
            </a:xfrm>
            <a:custGeom>
              <a:rect l="l" t="t" r="r" b="b"/>
              <a:pathLst>
                <a:path w="1361142" h="215684">
                  <a:moveTo>
                    <a:pt x="0" y="0"/>
                  </a:moveTo>
                  <a:lnTo>
                    <a:pt x="1361142" y="0"/>
                  </a:lnTo>
                  <a:lnTo>
                    <a:pt x="1361142" y="215684"/>
                  </a:lnTo>
                  <a:lnTo>
                    <a:pt x="0" y="215684"/>
                  </a:lnTo>
                  <a:close/>
                </a:path>
              </a:pathLst>
            </a:custGeom>
            <a:solidFill>
              <a:srgbClr val="9FCEF9"/>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1500" b="0" i="0" u="none" strike="noStrike" kern="1200" cap="none" spc="0" normalizeH="0" baseline="0" noProof="0">
                <a:ln>
                  <a:noFill/>
                </a:ln>
                <a:solidFill>
                  <a:prstClr val="black"/>
                </a:solidFill>
                <a:effectLst/>
                <a:uLnTx/>
                <a:uFillTx/>
                <a:cs typeface="+mn-ea"/>
                <a:sym typeface="+mn-lt"/>
              </a:endParaRPr>
            </a:p>
          </p:txBody>
        </p:sp>
      </p:grpSp>
      <p:sp>
        <p:nvSpPr>
          <p:cNvPr id="56" name="Rectangle 44"/>
          <p:cNvSpPr/>
          <p:nvPr/>
        </p:nvSpPr>
        <p:spPr>
          <a:xfrm>
            <a:off x="3198832" y="4811221"/>
            <a:ext cx="5791161" cy="548640"/>
          </a:xfrm>
          <a:prstGeom prst="rect">
            <a:avLst/>
          </a:prstGeom>
        </p:spPr>
        <p:txBody>
          <a:bodyPr wrap="square">
            <a:spAutoFit/>
          </a:bodyPr>
          <a:lstStyle/>
          <a:p>
            <a:pPr marL="0" marR="0" lvl="0" indent="0" algn="ctr" defTabSz="914400" rtl="0" eaLnBrk="1" fontAlgn="auto" latinLnBrk="0" hangingPunct="1">
              <a:lnSpc>
                <a:spcPct val="120000"/>
              </a:lnSpc>
              <a:spcBef>
                <a:spcPct val="0"/>
              </a:spcBef>
              <a:spcAft>
                <a:spcPct val="0"/>
              </a:spcAft>
              <a:buClrTx/>
              <a:buSzTx/>
              <a:buFontTx/>
              <a:buNone/>
              <a:defRPr/>
            </a:pPr>
            <a:r>
              <a:rPr kumimoji="0" lang="en-US" sz="1250" b="0" i="0" u="none" strike="noStrike" kern="1200" cap="none" spc="0" normalizeH="0" baseline="0" noProof="0">
                <a:ln>
                  <a:noFill/>
                </a:ln>
                <a:solidFill>
                  <a:prstClr val="black">
                    <a:lumMod val="65000"/>
                    <a:lumOff val="35000"/>
                  </a:prstClr>
                </a:solidFill>
                <a:effectLst/>
                <a:uLnTx/>
                <a:uFillTx/>
                <a:cs typeface="+mn-ea"/>
                <a:sym typeface="+mn-lt"/>
              </a:rPr>
              <a:t>A wonderful serenity has taken possession of my entire soul, like these sweet mornings of spring which I enjoy with my whole heart. </a:t>
            </a:r>
          </a:p>
        </p:txBody>
      </p:sp>
    </p:spTree>
    <p:custDataLst>
      <p:tags r:id="rId4"/>
    </p:custDataLst>
  </p:cSld>
  <p:clrMapOvr>
    <a:masterClrMapping/>
  </p:clrMapOvr>
  <p:transition spd="slow">
    <p:comb/>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关注隐含前提</a:t>
            </a:r>
          </a:p>
        </p:txBody>
      </p:sp>
      <p:sp>
        <p:nvSpPr>
          <p:cNvPr id="4" name="圆角矩形 3"/>
          <p:cNvSpPr/>
          <p:nvPr/>
        </p:nvSpPr>
        <p:spPr>
          <a:xfrm>
            <a:off x="789305" y="1576705"/>
            <a:ext cx="6530975" cy="413956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zh-CN" altLang="en-US" sz="2800"/>
          </a:p>
          <a:p>
            <a:pPr algn="ctr"/>
            <a:endParaRPr lang="zh-CN" altLang="en-US" sz="2800"/>
          </a:p>
          <a:p>
            <a:pPr algn="ctr"/>
            <a:r>
              <a:rPr lang="zh-CN" altLang="en-US" sz="2800"/>
              <a:t>除了我们所知道的上述直接论证的方法外，在直接论证中，往往不会巨细无遗地呈现逻辑推理过程中的每一个环节，会出现部分前提的省略，这些省略的前提却往往又隐藏着理解论证的关键。</a:t>
            </a:r>
          </a:p>
        </p:txBody>
      </p:sp>
      <p:sp>
        <p:nvSpPr>
          <p:cNvPr id="2" name="文本框 1"/>
          <p:cNvSpPr txBox="1"/>
          <p:nvPr/>
        </p:nvSpPr>
        <p:spPr>
          <a:xfrm>
            <a:off x="7453630" y="1710055"/>
            <a:ext cx="3933190" cy="1554480"/>
          </a:xfrm>
          <a:prstGeom prst="rect">
            <a:avLst/>
          </a:prstGeom>
          <a:noFill/>
        </p:spPr>
        <p:txBody>
          <a:bodyPr wrap="square" rtlCol="0">
            <a:spAutoFit/>
          </a:bodyPr>
          <a:lstStyle/>
          <a:p>
            <a:r>
              <a:rPr lang="zh-CN" altLang="en-US" sz="3200"/>
              <a:t>论据：子非鱼</a:t>
            </a:r>
          </a:p>
          <a:p>
            <a:r>
              <a:rPr lang="zh-CN" altLang="en-US" sz="3200"/>
              <a:t>隐含前提：</a:t>
            </a:r>
          </a:p>
          <a:p>
            <a:r>
              <a:rPr lang="zh-CN" altLang="en-US" sz="3200"/>
              <a:t>论点：子安知鱼之乐</a:t>
            </a:r>
          </a:p>
        </p:txBody>
      </p:sp>
      <p:sp>
        <p:nvSpPr>
          <p:cNvPr id="5" name="文本框 4"/>
          <p:cNvSpPr txBox="1"/>
          <p:nvPr/>
        </p:nvSpPr>
        <p:spPr>
          <a:xfrm>
            <a:off x="7574916" y="3677284"/>
            <a:ext cx="4309745" cy="640080"/>
          </a:xfrm>
          <a:prstGeom prst="rect">
            <a:avLst/>
          </a:prstGeom>
          <a:noFill/>
        </p:spPr>
        <p:txBody>
          <a:bodyPr wrap="square" rtlCol="0">
            <a:spAutoFit/>
          </a:bodyPr>
          <a:lstStyle/>
          <a:p>
            <a:r>
              <a:rPr lang="zh-CN" altLang="en-US" sz="3600" b="1">
                <a:solidFill>
                  <a:srgbClr val="FF0000"/>
                </a:solidFill>
                <a:latin typeface="华文细黑" panose="02010600040101010101" charset="-122"/>
                <a:ea typeface="华文细黑" panose="02010600040101010101" charset="-122"/>
              </a:rPr>
              <a:t>只有同类才能相知</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27050" y="1370330"/>
            <a:ext cx="11329035" cy="4114800"/>
          </a:xfrm>
          <a:prstGeom prst="rect">
            <a:avLst/>
          </a:prstGeom>
          <a:noFill/>
        </p:spPr>
        <p:txBody>
          <a:bodyPr wrap="square" rtlCol="0" anchor="t">
            <a:spAutoFit/>
          </a:bodyPr>
          <a:lstStyle/>
          <a:p>
            <a:r>
              <a:rPr lang="zh-CN" altLang="en-US" sz="2400"/>
              <a:t>【2020.全国卷I】20．在下面一段文字横线处补写恰当的语句，使整段文字语意完整连贯，内容贴切，逻辑严密，每处不超过15个字。</a:t>
            </a:r>
          </a:p>
          <a:p>
            <a:endParaRPr lang="zh-CN" altLang="en-US" sz="2400"/>
          </a:p>
          <a:p>
            <a:r>
              <a:rPr lang="zh-CN" altLang="en-US" sz="2400"/>
              <a:t>研究发现，有氧运动能增加流向与记忆有关的大脑区域的血流量，从而改善记忆力。任何时候开始锻炼都不会太晚，即使进入老年阶段，    ①    ，你仍然可以通过适当增加有氧运动来加以改善。有30名被试人员（平均年龄66岁）参与了研究，    ②    ，这两组人都没有定期锻炼的习惯，也没有记忆障碍的迹象。其中一组每周完成数次有氧运动的任务，而另一组只进行拉伸和平衡训练，同时保持较低的心率。12个月后，与拉伸平衡组相比，有氧运动组流向与记忆有关的大脑区域的血流量增加了。研究开始和结束时进行的记记力测试显示，   ③   ，而拉伸平衡组的成绩提高不明显。</a:t>
            </a:r>
          </a:p>
        </p:txBody>
      </p:sp>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真题演练</a:t>
            </a:r>
          </a:p>
        </p:txBody>
      </p:sp>
      <p:sp>
        <p:nvSpPr>
          <p:cNvPr id="5" name="文本框 4"/>
          <p:cNvSpPr txBox="1"/>
          <p:nvPr/>
        </p:nvSpPr>
        <p:spPr>
          <a:xfrm>
            <a:off x="1694180" y="5524500"/>
            <a:ext cx="8800465" cy="944880"/>
          </a:xfrm>
          <a:prstGeom prst="rect">
            <a:avLst/>
          </a:prstGeom>
          <a:noFill/>
        </p:spPr>
        <p:txBody>
          <a:bodyPr wrap="square" rtlCol="0">
            <a:spAutoFit/>
          </a:bodyPr>
          <a:lstStyle/>
          <a:p>
            <a:r>
              <a:rPr lang="zh-CN" altLang="en-US" sz="2800">
                <a:solidFill>
                  <a:srgbClr val="FF0000"/>
                </a:solidFill>
              </a:rPr>
              <a:t>【解析】①记忆力已经开始衰退；②他们被随机分成两组；③有氧运动组的成绩有显著提高。</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950595" y="1569085"/>
            <a:ext cx="10662285" cy="3017520"/>
          </a:xfrm>
          <a:prstGeom prst="rect">
            <a:avLst/>
          </a:prstGeom>
          <a:noFill/>
        </p:spPr>
        <p:txBody>
          <a:bodyPr wrap="square" rtlCol="0" anchor="t">
            <a:spAutoFit/>
          </a:bodyPr>
          <a:lstStyle/>
          <a:p>
            <a:r>
              <a:rPr lang="zh-CN" altLang="en-US" sz="2400"/>
              <a:t>【2020.全国卷II】20．在下面一段文字横线处补写恰当的语句，使整段文字语意完整连贯，内容贴切，逻辑严密，每处不超过10个字。</a:t>
            </a:r>
          </a:p>
          <a:p>
            <a:endParaRPr lang="zh-CN" altLang="en-US" sz="2400"/>
          </a:p>
          <a:p>
            <a:r>
              <a:rPr lang="zh-CN" altLang="en-US" sz="2400"/>
              <a:t>无论生产、生活还是娱乐，当人暴露在噪声环境中时，健康就会受到威胁。暴露时间短，会产生焦虑与精神压力;暴露时间长，    ①    ，甚至失聪。 听力损失程度与音量和暴露时长相关。然而，当噪声级达到一定高度时，    ②    ，均会产生水久性听力损害。而单从听力保护角度来说，即使是乐音，   ③   ，时间过久，也会对听力造成不可逆的损害。</a:t>
            </a:r>
          </a:p>
        </p:txBody>
      </p:sp>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真题演练</a:t>
            </a:r>
          </a:p>
        </p:txBody>
      </p:sp>
      <p:sp>
        <p:nvSpPr>
          <p:cNvPr id="4" name="文本框 3"/>
          <p:cNvSpPr txBox="1"/>
          <p:nvPr/>
        </p:nvSpPr>
        <p:spPr>
          <a:xfrm>
            <a:off x="1716405" y="5415915"/>
            <a:ext cx="8767445" cy="944880"/>
          </a:xfrm>
          <a:prstGeom prst="rect">
            <a:avLst/>
          </a:prstGeom>
          <a:noFill/>
        </p:spPr>
        <p:txBody>
          <a:bodyPr wrap="square" rtlCol="0" anchor="t">
            <a:spAutoFit/>
          </a:bodyPr>
          <a:lstStyle/>
          <a:p>
            <a:r>
              <a:rPr lang="zh-CN" altLang="en-US" sz="2800">
                <a:solidFill>
                  <a:srgbClr val="FF0000"/>
                </a:solidFill>
              </a:rPr>
              <a:t>【解析】①则会造成听力损失；②无论暴露时间长短；③如果音量过大。</a:t>
            </a:r>
          </a:p>
        </p:txBody>
      </p:sp>
    </p:spTree>
  </p:cSld>
  <p:clrMapOvr>
    <a:masterClrMapping/>
  </p:clrMapOvr>
  <p:transition spd="slow">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右箭头 2"/>
          <p:cNvSpPr/>
          <p:nvPr/>
        </p:nvSpPr>
        <p:spPr>
          <a:xfrm>
            <a:off x="715645" y="362585"/>
            <a:ext cx="2877185" cy="1007745"/>
          </a:xfrm>
          <a:prstGeom prst="rightArrow">
            <a:avLst/>
          </a:prstGeom>
          <a:solidFill>
            <a:srgbClr val="00B050"/>
          </a:solidFill>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zh-CN" altLang="en-US" sz="3200"/>
              <a:t>学会间接论证</a:t>
            </a:r>
          </a:p>
        </p:txBody>
      </p:sp>
      <p:sp>
        <p:nvSpPr>
          <p:cNvPr id="2" name="文本框 1"/>
          <p:cNvSpPr txBox="1"/>
          <p:nvPr/>
        </p:nvSpPr>
        <p:spPr>
          <a:xfrm>
            <a:off x="1097280" y="1791335"/>
            <a:ext cx="8501380" cy="3383280"/>
          </a:xfrm>
          <a:prstGeom prst="rect">
            <a:avLst/>
          </a:prstGeom>
          <a:noFill/>
        </p:spPr>
        <p:txBody>
          <a:bodyPr wrap="square" rtlCol="0" anchor="t">
            <a:spAutoFit/>
          </a:bodyPr>
          <a:lstStyle/>
          <a:p>
            <a:r>
              <a:rPr lang="zh-CN" altLang="en-US" sz="2400">
                <a:latin typeface="楷体" panose="02010609060101010101" charset="-122"/>
                <a:ea typeface="楷体" panose="02010609060101010101" charset="-122"/>
                <a:cs typeface="楷体" panose="02010609060101010101" charset="-122"/>
              </a:rPr>
              <a:t>（1）排除法</a:t>
            </a:r>
          </a:p>
          <a:p>
            <a:endParaRPr lang="zh-CN" altLang="en-US" sz="2400">
              <a:latin typeface="楷体" panose="02010609060101010101" charset="-122"/>
              <a:ea typeface="楷体" panose="02010609060101010101" charset="-122"/>
              <a:cs typeface="楷体" panose="02010609060101010101" charset="-122"/>
            </a:endParaRPr>
          </a:p>
          <a:p>
            <a:r>
              <a:rPr lang="zh-CN" altLang="en-US" sz="2400">
                <a:latin typeface="楷体" panose="02010609060101010101" charset="-122"/>
                <a:ea typeface="楷体" panose="02010609060101010101" charset="-122"/>
                <a:cs typeface="楷体" panose="02010609060101010101" charset="-122"/>
              </a:rPr>
              <a:t>如果一个题有若干个选项，而要证明其中某项正确，只要找出证据否定其他所有的选项就行了，这种方法就是大家熟悉的“排除法”。排除法实际上就是运用不相容选言推理的规则。</a:t>
            </a:r>
          </a:p>
          <a:p>
            <a:r>
              <a:rPr lang="zh-CN" altLang="en-US" sz="2400">
                <a:latin typeface="楷体" panose="02010609060101010101" charset="-122"/>
                <a:ea typeface="楷体" panose="02010609060101010101" charset="-122"/>
                <a:cs typeface="楷体" panose="02010609060101010101" charset="-122"/>
              </a:rPr>
              <a:t>鲁迅在《拿来主义》中阐述为什么要提倡拿来主义的时候，就采用了排除法，将“闭关主义”“送去主义”“送来主义”进行一一排除，最后推出唯一的正确做法就是“拿来主义”，这样的论证让人无可辩驳。</a:t>
            </a:r>
          </a:p>
        </p:txBody>
      </p:sp>
    </p:spTree>
  </p:cSld>
  <p:clrMapOvr>
    <a:masterClrMapping/>
  </p:clrMapOvr>
  <p:transition spd="slow">
    <p:comb/>
  </p:transition>
  <p:timing/>
</p:sld>
</file>

<file path=ppt/tags/tag1.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2.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3.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4.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5.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6.xml><?xml version="1.0" encoding="utf-8"?>
<p:tagLst xmlns:p="http://schemas.openxmlformats.org/presentationml/2006/main">
  <p:tag name="AS_OS" val="Unix 3.10 unknown"/>
  <p:tag name="AS_RELEASE_DATE" val="2020.11.30"/>
  <p:tag name="AS_TITLE" val="Aspose.Slides for Java"/>
  <p:tag name="AS_VERSION" val="20.11"/>
  <p:tag name="ISPRING_PRESENTATION_TITLE" val="几何多边形年终总结"/>
</p:tagLst>
</file>

<file path=ppt/theme/theme1.xml><?xml version="1.0" encoding="utf-8"?>
<a:theme xmlns:r="http://schemas.openxmlformats.org/officeDocument/2006/relationships" xmlns:a="http://schemas.openxmlformats.org/drawingml/2006/main" name="第一PPT，www.1ppt.com">
  <a:themeElements>
    <a:clrScheme name="自定义 17">
      <a:dk1>
        <a:sysClr val="windowText" lastClr="000000"/>
      </a:dk1>
      <a:lt1>
        <a:sysClr val="window" lastClr="FFFFFF"/>
      </a:lt1>
      <a:dk2>
        <a:srgbClr val="44546A"/>
      </a:dk2>
      <a:lt2>
        <a:srgbClr val="E7E6E6"/>
      </a:lt2>
      <a:accent1>
        <a:srgbClr val="C00000"/>
      </a:accent1>
      <a:accent2>
        <a:srgbClr val="AEABAB"/>
      </a:accent2>
      <a:accent3>
        <a:srgbClr val="C00000"/>
      </a:accent3>
      <a:accent4>
        <a:srgbClr val="AEABAB"/>
      </a:accent4>
      <a:accent5>
        <a:srgbClr val="C00000"/>
      </a:accent5>
      <a:accent6>
        <a:srgbClr val="AEABAB"/>
      </a:accent6>
      <a:hlink>
        <a:srgbClr val="FF0000"/>
      </a:hlink>
      <a:folHlink>
        <a:srgbClr val="C00000"/>
      </a:folHlink>
    </a:clrScheme>
    <a:fontScheme name="r2fjd0qf">
      <a:majorFont>
        <a:latin typeface="微软雅黑"/>
        <a:ea typeface="微软雅黑"/>
        <a:cs typeface="Arial"/>
      </a:majorFont>
      <a:minorFont>
        <a:latin typeface="微软雅黑"/>
        <a:ea typeface="微软雅黑"/>
        <a:cs typeface="Arial"/>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86</Paragraphs>
  <Slides>23</Slides>
  <Notes>10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23</vt:i4>
      </vt:variant>
    </vt:vector>
  </HeadingPairs>
  <TitlesOfParts>
    <vt:vector baseType="lpstr" size="34">
      <vt:lpstr>Arial</vt:lpstr>
      <vt:lpstr>微软雅黑</vt:lpstr>
      <vt:lpstr>Calibri</vt:lpstr>
      <vt:lpstr>等线 Light</vt:lpstr>
      <vt:lpstr>等线</vt:lpstr>
      <vt:lpstr>站酷快乐体2016修订版</vt:lpstr>
      <vt:lpstr>楷体</vt:lpstr>
      <vt:lpstr>华文细黑</vt:lpstr>
      <vt:lpstr>仿宋</vt:lpstr>
      <vt:lpstr>宋体</vt:lpstr>
      <vt:lpstr>第一PPT，www.1ppt.com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2021-09-15T18:25:59.900</cp:lastPrinted>
  <dcterms:created xsi:type="dcterms:W3CDTF">2021-09-15T18:25:59Z</dcterms:created>
  <dcterms:modified xsi:type="dcterms:W3CDTF">2021-09-15T10:26:01Z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