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2" r:id="rId2"/>
    <p:sldMasterId id="2147483656" r:id="rId3"/>
    <p:sldMasterId id="2147483660" r:id="rId4"/>
  </p:sldMasterIdLst>
  <p:notesMasterIdLst>
    <p:notesMasterId r:id="rId5"/>
  </p:notesMasterIdLst>
  <p:sldIdLst>
    <p:sldId id="318" r:id="rId6"/>
    <p:sldId id="319" r:id="rId7"/>
    <p:sldId id="354" r:id="rId8"/>
    <p:sldId id="355" r:id="rId9"/>
    <p:sldId id="35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358" r:id="rId19"/>
    <p:sldId id="359" r:id="rId20"/>
    <p:sldId id="360" r:id="rId21"/>
    <p:sldId id="361" r:id="rId22"/>
    <p:sldId id="362" r:id="rId23"/>
    <p:sldId id="363" r:id="rId24"/>
    <p:sldId id="405" r:id="rId25"/>
    <p:sldId id="406" r:id="rId26"/>
    <p:sldId id="407" r:id="rId27"/>
    <p:sldId id="408" r:id="rId28"/>
  </p:sldIdLst>
  <p:sldSz cx="9144000" cy="5715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3200" b="1" i="0" u="none" kern="1200" baseline="0">
        <a:solidFill>
          <a:srgbClr val="FF66CC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2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-1086" y="-66"/>
      </p:cViewPr>
      <p:guideLst>
        <p:guide orient="horz" pos="1782"/>
        <p:guide pos="288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tags" Target="tags/tag1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Rot="1" noTextEdit="1"/>
          </p:cNvSpPr>
          <p:nvPr>
            <p:ph type="sldImg" idx="6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b="0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z="1200" b="0" strike="noStrike" noProof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578089"/>
          </a:xfrm>
          <a:prstGeom prst="rect">
            <a:avLst/>
          </a:prstGeo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411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578089"/>
          </a:xfrm>
          <a:prstGeom prst="rect">
            <a:avLst/>
          </a:prstGeo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411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1236"/>
            <a:ext cx="8229600" cy="504056"/>
          </a:xfrm>
          <a:prstGeom prst="rect">
            <a:avLst/>
          </a:prstGeom>
        </p:spPr>
        <p:txBody>
          <a:bodyPr/>
          <a:lstStyle>
            <a:lvl1pPr>
              <a:defRPr sz="2800" b="0"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308"/>
            <a:ext cx="8229600" cy="3975829"/>
          </a:xfrm>
          <a:prstGeom prst="rect">
            <a:avLst/>
          </a:prstGeom>
        </p:spPr>
        <p:txBody>
          <a:bodyPr/>
          <a:lstStyle>
            <a:lvl1pPr marL="0" indent="457200" algn="just">
              <a:spcBef>
                <a:spcPct val="0"/>
              </a:spcBef>
              <a:defRPr sz="1800"/>
            </a:lvl1pPr>
            <a:lvl2pPr marL="0" indent="457200" algn="just">
              <a:spcBef>
                <a:spcPct val="0"/>
              </a:spcBef>
              <a:defRPr sz="1800"/>
            </a:lvl2pPr>
            <a:lvl3pPr marL="0" indent="457200" algn="just">
              <a:spcBef>
                <a:spcPct val="0"/>
              </a:spcBef>
              <a:defRPr sz="1800"/>
            </a:lvl3pPr>
            <a:lvl4pPr marL="0" indent="457200" algn="just">
              <a:spcBef>
                <a:spcPct val="0"/>
              </a:spcBef>
              <a:defRPr sz="1800"/>
            </a:lvl4pPr>
            <a:lvl5pPr marL="0" indent="457200" algn="just">
              <a:spcBef>
                <a:spcPct val="0"/>
              </a:spcBef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1236"/>
            <a:ext cx="8229600" cy="504056"/>
          </a:xfrm>
          <a:prstGeom prst="rect">
            <a:avLst/>
          </a:prstGeom>
        </p:spPr>
        <p:txBody>
          <a:bodyPr/>
          <a:lstStyle>
            <a:lvl1pPr>
              <a:defRPr sz="2800" b="0"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308"/>
            <a:ext cx="8229600" cy="3975829"/>
          </a:xfrm>
          <a:prstGeom prst="rect">
            <a:avLst/>
          </a:prstGeom>
        </p:spPr>
        <p:txBody>
          <a:bodyPr/>
          <a:lstStyle>
            <a:lvl1pPr marL="0" indent="457200" algn="just">
              <a:spcBef>
                <a:spcPct val="0"/>
              </a:spcBef>
              <a:defRPr sz="1800"/>
            </a:lvl1pPr>
            <a:lvl2pPr marL="0" indent="457200" algn="just">
              <a:spcBef>
                <a:spcPct val="0"/>
              </a:spcBef>
              <a:defRPr sz="1800"/>
            </a:lvl2pPr>
            <a:lvl3pPr marL="0" indent="457200" algn="just">
              <a:spcBef>
                <a:spcPct val="0"/>
              </a:spcBef>
              <a:defRPr sz="1800"/>
            </a:lvl3pPr>
            <a:lvl4pPr marL="0" indent="457200" algn="just">
              <a:spcBef>
                <a:spcPct val="0"/>
              </a:spcBef>
              <a:defRPr sz="1800"/>
            </a:lvl4pPr>
            <a:lvl5pPr marL="0" indent="457200" algn="just">
              <a:spcBef>
                <a:spcPct val="0"/>
              </a:spcBef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578089"/>
          </a:xfrm>
          <a:prstGeom prst="rect">
            <a:avLst/>
          </a:prstGeo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411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1236"/>
            <a:ext cx="8229600" cy="504056"/>
          </a:xfrm>
          <a:prstGeom prst="rect">
            <a:avLst/>
          </a:prstGeom>
        </p:spPr>
        <p:txBody>
          <a:bodyPr/>
          <a:lstStyle>
            <a:lvl1pPr>
              <a:defRPr sz="2800" b="0"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308"/>
            <a:ext cx="8229600" cy="3975829"/>
          </a:xfrm>
          <a:prstGeom prst="rect">
            <a:avLst/>
          </a:prstGeom>
        </p:spPr>
        <p:txBody>
          <a:bodyPr/>
          <a:lstStyle>
            <a:lvl1pPr marL="0" indent="457200" algn="just">
              <a:spcBef>
                <a:spcPct val="0"/>
              </a:spcBef>
              <a:defRPr sz="1800"/>
            </a:lvl1pPr>
            <a:lvl2pPr marL="0" indent="457200" algn="just">
              <a:spcBef>
                <a:spcPct val="0"/>
              </a:spcBef>
              <a:defRPr sz="1800"/>
            </a:lvl2pPr>
            <a:lvl3pPr marL="0" indent="457200" algn="just">
              <a:spcBef>
                <a:spcPct val="0"/>
              </a:spcBef>
              <a:defRPr sz="1800"/>
            </a:lvl3pPr>
            <a:lvl4pPr marL="0" indent="457200" algn="just">
              <a:spcBef>
                <a:spcPct val="0"/>
              </a:spcBef>
              <a:defRPr sz="1800"/>
            </a:lvl4pPr>
            <a:lvl5pPr marL="0" indent="457200" algn="just">
              <a:spcBef>
                <a:spcPct val="0"/>
              </a:spcBef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578089"/>
          </a:xfrm>
          <a:prstGeom prst="rect">
            <a:avLst/>
          </a:prstGeom>
        </p:spPr>
        <p:txBody>
          <a:bodyPr/>
          <a:lstStyle>
            <a:lvl1pPr>
              <a:defRPr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4110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1236"/>
            <a:ext cx="8229600" cy="504056"/>
          </a:xfrm>
          <a:prstGeom prst="rect">
            <a:avLst/>
          </a:prstGeom>
        </p:spPr>
        <p:txBody>
          <a:bodyPr/>
          <a:lstStyle>
            <a:lvl1pPr>
              <a:defRPr sz="2800" b="0"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9308"/>
            <a:ext cx="8229600" cy="3975829"/>
          </a:xfrm>
          <a:prstGeom prst="rect">
            <a:avLst/>
          </a:prstGeom>
        </p:spPr>
        <p:txBody>
          <a:bodyPr/>
          <a:lstStyle>
            <a:lvl1pPr marL="0" indent="457200" algn="just">
              <a:spcBef>
                <a:spcPct val="0"/>
              </a:spcBef>
              <a:defRPr sz="1800"/>
            </a:lvl1pPr>
            <a:lvl2pPr marL="0" indent="457200" algn="just">
              <a:spcBef>
                <a:spcPct val="0"/>
              </a:spcBef>
              <a:defRPr sz="1800"/>
            </a:lvl2pPr>
            <a:lvl3pPr marL="0" indent="457200" algn="just">
              <a:spcBef>
                <a:spcPct val="0"/>
              </a:spcBef>
              <a:defRPr sz="1800"/>
            </a:lvl3pPr>
            <a:lvl4pPr marL="0" indent="457200" algn="just">
              <a:spcBef>
                <a:spcPct val="0"/>
              </a:spcBef>
              <a:defRPr sz="1800"/>
            </a:lvl4pPr>
            <a:lvl5pPr marL="0" indent="457200" algn="just">
              <a:spcBef>
                <a:spcPct val="0"/>
              </a:spcBef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jpeg" /><Relationship Id="rId5" Type="http://schemas.openxmlformats.org/officeDocument/2006/relationships/image" Target="../media/image2.jpe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3.png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image" Target="../media/image1.jpeg" /><Relationship Id="rId5" Type="http://schemas.openxmlformats.org/officeDocument/2006/relationships/image" Target="../media/image2.jpe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3.png" /><Relationship Id="rId8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Layout" Target="../slideLayouts/slideLayout8.xml" /><Relationship Id="rId3" Type="http://schemas.openxmlformats.org/officeDocument/2006/relationships/slideLayout" Target="../slideLayouts/slideLayout9.xml" /><Relationship Id="rId4" Type="http://schemas.openxmlformats.org/officeDocument/2006/relationships/image" Target="../media/image1.jpeg" /><Relationship Id="rId5" Type="http://schemas.openxmlformats.org/officeDocument/2006/relationships/image" Target="../media/image2.jpe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3.png" /><Relationship Id="rId8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slideLayout" Target="../slideLayouts/slideLayout11.xml" /><Relationship Id="rId3" Type="http://schemas.openxmlformats.org/officeDocument/2006/relationships/slideLayout" Target="../slideLayouts/slideLayout12.xml" /><Relationship Id="rId4" Type="http://schemas.openxmlformats.org/officeDocument/2006/relationships/image" Target="../media/image1.jpeg" /><Relationship Id="rId5" Type="http://schemas.openxmlformats.org/officeDocument/2006/relationships/image" Target="../media/image2.jpe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3.png" /><Relationship Id="rId8" Type="http://schemas.openxmlformats.org/officeDocument/2006/relationships/theme" Target="../theme/theme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-1908175" y="517525"/>
            <a:ext cx="15113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Picture 16" descr="图片4"/>
          <p:cNvPicPr>
            <a:picLocks noChangeAspect="1"/>
          </p:cNvPicPr>
          <p:nvPr userDrawn="1"/>
        </p:nvPicPr>
        <p:blipFill>
          <a:blip r:embed="rId4">
            <a:lum bright="17999"/>
          </a:blip>
          <a:srcRect t="69118" b="13541"/>
          <a:stretch>
            <a:fillRect/>
          </a:stretch>
        </p:blipFill>
        <p:spPr>
          <a:xfrm>
            <a:off x="0" y="5437188"/>
            <a:ext cx="9144000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587"/>
            <a:ext cx="9144000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073743875" descr="学科网 zxxk.com" title="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-1908175" y="517525"/>
            <a:ext cx="15113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4" name="Picture 16" descr="图片4"/>
          <p:cNvPicPr>
            <a:picLocks noChangeAspect="1"/>
          </p:cNvPicPr>
          <p:nvPr userDrawn="1"/>
        </p:nvPicPr>
        <p:blipFill>
          <a:blip r:embed="rId4">
            <a:lum bright="17996"/>
          </a:blip>
          <a:srcRect t="69118" b="13541"/>
          <a:stretch>
            <a:fillRect/>
          </a:stretch>
        </p:blipFill>
        <p:spPr>
          <a:xfrm>
            <a:off x="0" y="5437188"/>
            <a:ext cx="9144000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587"/>
            <a:ext cx="9144000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073743875" descr="学科网 zxxk.com" title="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-1908175" y="517525"/>
            <a:ext cx="15113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8" name="Picture 16" descr="图片4"/>
          <p:cNvPicPr>
            <a:picLocks noChangeAspect="1"/>
          </p:cNvPicPr>
          <p:nvPr userDrawn="1"/>
        </p:nvPicPr>
        <p:blipFill>
          <a:blip r:embed="rId4">
            <a:lum bright="17996"/>
          </a:blip>
          <a:srcRect t="69118" b="13541"/>
          <a:stretch>
            <a:fillRect/>
          </a:stretch>
        </p:blipFill>
        <p:spPr>
          <a:xfrm>
            <a:off x="0" y="5437188"/>
            <a:ext cx="9144000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587"/>
            <a:ext cx="9144000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073743875" descr="学科网 zxxk.com" title="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-1908175" y="517525"/>
            <a:ext cx="1511300" cy="3683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Picture 16" descr="图片4"/>
          <p:cNvPicPr>
            <a:picLocks noChangeAspect="1"/>
          </p:cNvPicPr>
          <p:nvPr userDrawn="1"/>
        </p:nvPicPr>
        <p:blipFill>
          <a:blip r:embed="rId4">
            <a:lum bright="17999"/>
          </a:blip>
          <a:srcRect t="69118" b="13541"/>
          <a:stretch>
            <a:fillRect/>
          </a:stretch>
        </p:blipFill>
        <p:spPr>
          <a:xfrm>
            <a:off x="0" y="5437188"/>
            <a:ext cx="9144000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587"/>
            <a:ext cx="9144000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1073743875" descr="学科网 zxxk.com" title="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1" title=""/>
          <p:cNvSpPr>
            <a:spLocks noGrp="1"/>
          </p:cNvSpPr>
          <p:nvPr>
            <p:ph type="ctrTitle"/>
          </p:nvPr>
        </p:nvSpPr>
        <p:spPr bwMode="auto">
          <a:xfrm>
            <a:off x="714375" y="1143000"/>
            <a:ext cx="7772400" cy="1857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2024新高考语文一轮复习各考点解析宝鉴</a:t>
            </a:r>
            <a:endParaRPr kumimoji="0" sz="4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51" name="副标题 2" title=""/>
          <p:cNvSpPr>
            <a:spLocks noGrp="1"/>
          </p:cNvSpPr>
          <p:nvPr>
            <p:ph type="subTitle" idx="1"/>
          </p:nvPr>
        </p:nvSpPr>
        <p:spPr bwMode="auto">
          <a:xfrm>
            <a:off x="857250" y="3649345"/>
            <a:ext cx="7286625" cy="833438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重点词语含义用法辨析考点解析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988800" y="10490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内容占位符 2" title=""/>
          <p:cNvSpPr>
            <a:spLocks noGrp="1"/>
          </p:cNvSpPr>
          <p:nvPr>
            <p:ph idx="1"/>
          </p:nvPr>
        </p:nvSpPr>
        <p:spPr>
          <a:xfrm>
            <a:off x="457200" y="84105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用法：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+mn-lt"/>
                <a:ea typeface="+mn-ea"/>
                <a:cs typeface="+mn-cs"/>
              </a:rPr>
              <a:t>1.词性分析</a:t>
            </a:r>
            <a:endParaRPr lang="zh-CN" altLang="en-US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一般而言，一个词语的此性不同，意义也不相同。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名词（主语、定语、宾语），动词（谓语），形容词（谓语，补语），数词（定语，状语），副词（状语），介词（与宾语名词搭配），连词（连接两个内容，可表示递进、并列、转折等逻辑关系）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如：现代通讯设备发达，全球各地的</a:t>
            </a:r>
            <a:r>
              <a:rPr lang="zh-CN" altLang="en-US" u="sng">
                <a:latin typeface="+mn-lt"/>
                <a:ea typeface="+mn-ea"/>
                <a:cs typeface="+mn-cs"/>
              </a:rPr>
              <a:t>交流</a:t>
            </a:r>
            <a:r>
              <a:rPr lang="zh-CN" altLang="en-US">
                <a:latin typeface="+mn-lt"/>
                <a:ea typeface="+mn-ea"/>
                <a:cs typeface="+mn-cs"/>
              </a:rPr>
              <a:t>愈趋频繁密集。（名词，比喻相互来往。）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他没有与父亲</a:t>
            </a:r>
            <a:r>
              <a:rPr lang="zh-CN" altLang="en-US" u="sng">
                <a:latin typeface="+mn-lt"/>
                <a:ea typeface="+mn-ea"/>
                <a:cs typeface="+mn-cs"/>
              </a:rPr>
              <a:t>交流</a:t>
            </a:r>
            <a:r>
              <a:rPr lang="zh-CN" altLang="en-US">
                <a:latin typeface="+mn-lt"/>
                <a:ea typeface="+mn-ea"/>
                <a:cs typeface="+mn-cs"/>
              </a:rPr>
              <a:t>，转身就离开了。（动词，沟通）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12291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内容占位符 2" title=""/>
          <p:cNvSpPr>
            <a:spLocks noGrp="1"/>
          </p:cNvSpPr>
          <p:nvPr>
            <p:ph idx="1"/>
          </p:nvPr>
        </p:nvSpPr>
        <p:spPr>
          <a:xfrm>
            <a:off x="457200" y="11287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2.语法结构</a:t>
            </a:r>
            <a:endParaRPr lang="zh-CN" altLang="en-US" sz="200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词语在不同的位置，所承担的身份功能不同，意义也不相同。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如：民族战争</a:t>
            </a:r>
            <a:r>
              <a:rPr lang="zh-CN" altLang="en-US" sz="2000" u="sng">
                <a:latin typeface="+mn-lt"/>
                <a:ea typeface="+mn-ea"/>
                <a:cs typeface="+mn-cs"/>
              </a:rPr>
              <a:t>而</a:t>
            </a:r>
            <a:r>
              <a:rPr lang="zh-CN" altLang="en-US" sz="2000">
                <a:latin typeface="+mn-lt"/>
                <a:ea typeface="+mn-ea"/>
                <a:cs typeface="+mn-cs"/>
              </a:rPr>
              <a:t>不依靠人民大众，毫无疑义将不能取得胜利。（连词，插在主语谓语中间，有“如果”的意思）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如果能集中生产</a:t>
            </a:r>
            <a:r>
              <a:rPr lang="zh-CN" altLang="en-US" sz="2000" u="sng">
                <a:latin typeface="+mn-lt"/>
                <a:ea typeface="+mn-ea"/>
                <a:cs typeface="+mn-cs"/>
              </a:rPr>
              <a:t>而</a:t>
            </a:r>
            <a:r>
              <a:rPr lang="zh-CN" altLang="en-US" sz="2000">
                <a:latin typeface="+mn-lt"/>
                <a:ea typeface="+mn-ea"/>
                <a:cs typeface="+mn-cs"/>
              </a:rPr>
              <a:t>不集中，就会影响改进技术、提高生产。（连词，连接语意相反的成分，表示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转折）</a:t>
            </a:r>
            <a:endParaRPr lang="zh-CN" altLang="en-US" sz="2000">
              <a:latin typeface="+mn-lt"/>
              <a:ea typeface="+mn-ea"/>
              <a:cs typeface="+mn-cs"/>
            </a:endParaRPr>
          </a:p>
        </p:txBody>
      </p:sp>
      <p:sp>
        <p:nvSpPr>
          <p:cNvPr id="13315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7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内容占位符 2" title=""/>
          <p:cNvSpPr>
            <a:spLocks noGrp="1"/>
          </p:cNvSpPr>
          <p:nvPr>
            <p:ph idx="1"/>
          </p:nvPr>
        </p:nvSpPr>
        <p:spPr>
          <a:xfrm>
            <a:off x="467360" y="62515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3.代词的用法</a:t>
            </a:r>
            <a:endParaRPr lang="zh-CN" altLang="en-US" sz="200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（1）人称代词：我、你、它（他、她），我们、你们、它（他、她）门。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（2）物主代词：我的、你的、它（他、她）的，我们的、你们的、它（他、她）门的。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（3）指示代词：这、那，这些、那些，其，这儿、这里，那儿、那里，这样、这么样，那样、那么样，每、各、某、本、另、该、别的、其他、其余”等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（4）疑问代词：谁、什么、哪、哪儿、哪里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注：代词依据语境的不同，有泛指、特指，范围大小之别。</a:t>
            </a:r>
            <a:endParaRPr lang="zh-CN" altLang="en-US" sz="2000">
              <a:latin typeface="+mn-lt"/>
              <a:ea typeface="+mn-ea"/>
              <a:cs typeface="+mn-cs"/>
            </a:endParaRPr>
          </a:p>
        </p:txBody>
      </p:sp>
      <p:sp>
        <p:nvSpPr>
          <p:cNvPr id="14339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7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内容占位符 2" title=""/>
          <p:cNvSpPr>
            <a:spLocks noGrp="1"/>
          </p:cNvSpPr>
          <p:nvPr>
            <p:ph idx="1"/>
          </p:nvPr>
        </p:nvSpPr>
        <p:spPr>
          <a:xfrm>
            <a:off x="395605" y="697230"/>
            <a:ext cx="8229600" cy="4164013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二．题干解析</a:t>
            </a:r>
            <a:endParaRPr lang="zh-CN" altLang="en-US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下列句子中的“××”和文中画横线（或加点）处的“××”，含义（用法/含义用法）（不）相同的一项是（3分）（  ）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比较点：含义、用法或含义和用法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三．解题方法</a:t>
            </a:r>
            <a:endParaRPr lang="zh-CN" altLang="en-US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1.掌握多义词的义项，能结合语境巧妙分析词语的引申义、比喻义等。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2.掌握词性，从语境的结构中分析词语的词性，一般词性不同，用法不同，意义也不同。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3.比较语境，分析结构。确定成分，明确用法和意义。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algn="l"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4.比较语境，确定语义的范围和对象，弄清特指和泛指。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15363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7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 title=""/>
          <p:cNvSpPr>
            <a:spLocks noGrp="1"/>
          </p:cNvSpPr>
          <p:nvPr>
            <p:ph type="title"/>
          </p:nvPr>
        </p:nvSpPr>
        <p:spPr>
          <a:xfrm>
            <a:off x="457200" y="481013"/>
            <a:ext cx="8229600" cy="504825"/>
          </a:xfrm>
          <a:noFill/>
          <a:ln>
            <a:noFill/>
          </a:ln>
        </p:spPr>
        <p:txBody>
          <a:bodyPr anchor="t" anchorCtr="0"/>
          <a:lstStyle/>
          <a:p>
            <a:r>
              <a:rPr lang="en-US" altLang="zh-CN">
                <a:latin typeface="+mj-lt"/>
                <a:ea typeface="+mj-ea"/>
                <a:cs typeface="+mj-cs"/>
              </a:rPr>
              <a:t>【课堂知识点拨】</a:t>
            </a:r>
            <a:endParaRPr lang="en-US" altLang="zh-CN">
              <a:latin typeface="+mj-lt"/>
              <a:ea typeface="+mj-ea"/>
              <a:cs typeface="+mj-cs"/>
            </a:endParaRPr>
          </a:p>
        </p:txBody>
      </p:sp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7995" y="98583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由航天科工三院35所生产的着陆反推发动机控制装置作为神舟十四号飞船的关键设备，承担着在最后数米</a:t>
            </a:r>
            <a:r>
              <a:rPr lang="en-US" altLang="zh-CN" sz="1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为飞船返回舱“刹车”</a:t>
            </a:r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任务。置于返回舱底部的高度控制装置将准确探测返回舱距地面的高度，在落地前的最后几米将启动反推发动机，确保返回舱落地时的冲击力控制在安全限度内，实现飞船返回舱的“软着陆”，保证航天员安全返回地球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1．下列句子中的“刹车”和文中画横线处的“刹车”，用法相同的一项是（3分）（    ）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A．看到一个孩子突然出现在面前，司机眼疾手快，及时刹车，才避免了一次事故。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B．人生就像跑高速，开车的人得记住，懂得踩油门那叫力量，懂得踩刹车那叫智慧。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C．宇宙中充满了电磁波、重力，可以扭曲空间，时间若踩了刹车，所有的物体就会接受空间的指令开始运动。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D．创业路上需要激情、执着和谦虚，激情和执着是油门，谦虚是刹车，一个都不能缺少。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sz="1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【答案】C</a:t>
            </a:r>
            <a:endParaRPr lang="en-US" altLang="zh-CN" sz="1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7995" y="76866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亲爱的朋友们，在时下越来越多的家庭出现高油脂高热量的饮食习惯的时候，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为了让咱们的身体更加健康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，不妨让萝卜白菜成为餐桌的常客，烹调出各色美食。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2．下列句子中的“咱们”和文中画横线处的“咱们”，用法相同的一项是（3分）（ 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A．马先生听伊牧师说请温都太太喝茶，心里一动，低声问马威：“咱们的茶叶呢？”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B．咱们是小药铺，存不住你这根大人参。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C．老师，您辛苦了，我怀念您带咱们走过的分分秒秒。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D．“啊，累坏了，给咱们做点饭吃。”客人说得很亲切，很像自家人的口吻。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【答案】A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7995" y="6969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那为什么网传西瓜贴了膜反而细菌更多了呢？原因是多方面的。首先，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你用的保鲜膜是否合格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？如果保鲜膜不合格，就难发挥保鲜的效果，放久了细菌繁殖自然会更多。其次，还要看食物在使用保鲜膜前的情况。如果西瓜在贴膜前，已经沾染了比较多的微生物、细菌，那贴膜后，细菌自然会更多。所以，大家最好使用合格正规的保鲜膜，而需要保存的食物应该尽快贴上保鲜膜并及时冷藏保存。理想的保鲜膜应该符合以下条件：容易被拉出及剪开；容易与玻璃陶瓷及不锈钢面食具（但非保鲜膜本身）黏合；接近透明且没有折皱、厚度不均等情况出现；能承受一般拉扯的压力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3.下列句子中“你”和文中画横线处的“你”，用法相同的一项是（3分）（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 祖国啊！我是你的十亿分之一，是你九百六十万平方的总和。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 炎炎夏日，你是不是对冰镇饮料等冷饮食物情有独钟？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 大堰河，今天我看到雪使我想起了你。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 请你认真分析这次考试的得失，争取下次更优秀。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【答案】B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7995" y="768985"/>
            <a:ext cx="8229600" cy="4544695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疫情之下，健康码的后台服务器是永不停歇的大脑，不断计算着每个人的健康状态。健康码背后包括四大数据：公安部门的户籍信息、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自己申报的健康数据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行程数据和由卫健疾控部门提供的就诊信息。过去，中高风险区域往往以城市为单位，通信管理局将有过这些风险区轨迹的人员悉数推送来，人数多，范围广。但现在提出了“时空伴随”概念，风险范围进一步缩小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下列句子中的“自己”和文中画波浪线处的“自己”，用法相同的一项是（3分）（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A.蹉跎了如黄金般的青春岁月，我感觉对不起自己。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B.靠山山会倒，靠墙墙会倒，靠人人会跑，只能靠自己！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C.流星燃烧自己，只为瞬间升华，它从未流泪。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D.与其等着老师来帮，不如自己多努力一些。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【答案】B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6725" y="625475"/>
            <a:ext cx="8229600" cy="4645025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早的智力测验更像是一场针对儿童的脑力营养体检，鉴别出“营养”不良的儿童，然后给予他们特别关注和额外帮助。说到智力，就不得不提到智商。“智商”最初于1911年前后提出,英文简称“IQ”,其公式是:IQ=(心理年龄/实际年龄)×100。看到这，有人或许已经意识到，智商只是一个测验分数，并不能等同于智力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5.下列句子中的“这”和文中加点处的“这”，用法相同的一项是(3分)(   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A.丽贝卡一会吃用指甲刮下来的土，一会儿吮吸手指，折腾了半天，她这才安静下来。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B.玛丝洛娃与聂赫留朵夫再次相见时，旁人兴致勃勃地说这说那，可他们静静地坐着。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C.米考伯先生曾经当过海军军官，这是米考伯太太告诉我的，还是出于我自己的想象?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D.附近水龙头里的水这冷，我赶紧吃了一个热肉饼，干脆再花六便士吃了一顿中餐。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【答案】C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6725" y="98583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碧柳依依，翠裙飘飘；罗衣从风，衣袂翩翩。舞者用翩跹身姿演绎的汉风唐韵，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像一幅幅瑰丽绚烂的织锦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。这些作品艺术水准高、艺术感染力强，为观众带来良好审美体验。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6.下列句子中的“像”和文中画波浪线处的“像”，用法相同的一项是（3分）（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A.他还是像过去一样喜欢打乒乓球。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B.先生说，时间就像海绵里的水，只要愿意挤，总还是有的。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C.天阴沉沉的，像是要下雨了。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D.班里有很多同学都非常勤奋刻苦，像张三、李四等同学都是这样。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【答案】B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 title=""/>
          <p:cNvSpPr>
            <a:spLocks noGrp="1"/>
          </p:cNvSpPr>
          <p:nvPr>
            <p:ph type="title"/>
          </p:nvPr>
        </p:nvSpPr>
        <p:spPr>
          <a:xfrm>
            <a:off x="457200" y="481013"/>
            <a:ext cx="8229600" cy="504825"/>
          </a:xfrm>
          <a:noFill/>
          <a:ln>
            <a:noFill/>
          </a:ln>
        </p:spPr>
        <p:txBody>
          <a:bodyPr anchor="t" anchorCtr="0"/>
          <a:lstStyle/>
          <a:p>
            <a:r>
              <a:rPr lang="en-US" altLang="zh-CN" sz="3600">
                <a:latin typeface="+mj-lt"/>
                <a:ea typeface="+mj-ea"/>
                <a:cs typeface="+mj-cs"/>
              </a:rPr>
              <a:t>学习目标</a:t>
            </a:r>
            <a:endParaRPr lang="en-US" altLang="zh-CN" sz="3600">
              <a:latin typeface="+mj-lt"/>
              <a:ea typeface="+mj-ea"/>
              <a:cs typeface="+mj-cs"/>
            </a:endParaRPr>
          </a:p>
        </p:txBody>
      </p:sp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395605" y="1201420"/>
            <a:ext cx="8229600" cy="3879215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1.掌握重点词语的类型：实词（多义词，基本义、比喻义、引申义，多词性词语等）、虚词（代词、副词、连词、介词等）。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2.明确用法的比较分析角度：词性、结构、语法成分等。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识记、积累词语的含义，掌握基本用法规律。</a:t>
            </a:r>
            <a:endParaRPr lang="zh-CN" altLang="en-US" sz="24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6725" y="625475"/>
            <a:ext cx="8229600" cy="4599940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简单说，阴历以月亮为参照，先有月，后有年；阳历以太阳为参照，先有年，后有月。用阴历可以看月亮的阴晴圆缺，用阳历可以看季节的春夏秋冬。早期人类文明大多采用阴历，比如古埃及、古巴比伦、古印度、古希腊、古罗马。因为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月亮比较容易观测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，30天左右就能观测一个轮回。不像太阳，365天才能观测一个轮回。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7．下列各句中的“容易”与上面文段中加点的“容易”一词意思完全相同的一项是(3分)（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A．只是用竹木做成的简册容易腐烂，似乎无法在北方的地下长期保存。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B．秋凉时节运动出汗后若不及时换衣，很容易感冒生病。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C．这几组形近字容易混淆，请同学们注意其书写。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D．好不容易才找到水源，干渴了一天的他们高兴得叫喊起来。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395605" y="6969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阅读下面文字，完成下面小题。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五代造纸技术承袭隋唐，但因南北封建割据，社会动荡，各地技术发展很不平衡。敦煌石窟所出西北地区制造的麻纸多不精良，书法亦不工。传世的南方书法家杨凝式的《神仙起居法》用纸亦不精细，这毋宁说是反映了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当时社会经济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不景气的现状。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8.下列句子中的“经济”和文中画横线处的“经济”，用法相同的一项是（3分）（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A.《宋史》中说，王安石“以文章节行高一世，而尤以道德经济为己任”。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B.常人记述此事，累千言而不办：使高手为之，三百字足矣，何等经济！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C.郭绍虞先生题书，同一册书买三本，方便剪贴，也因其经济较为宽裕。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D.制造业供需回升，表明在疫情影响逐渐减弱后，经济水平有明显改善。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10000"/>
              </a:lnSpc>
              <a:spcBef>
                <a:spcPct val="0"/>
              </a:spcBef>
              <a:buNone/>
            </a:pP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6725" y="98583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骨质疏松还会出现其他症状，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像不明原因的全身疼痛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，包括腰背部、四肢、颈肩等，尤其在夜间较明显，且可能会伴随抽搐和夜汗多等情况。此外，如果体检时骨密度检测结果异常，也要高度怀疑骨质疏松。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9．下列句子中的“像”和文中画横线处的“像”，用法相同的一项是（3分）（ 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A．姑娘们心跳着涌上前去，像看电影一样，挨着窗口观望。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B．天阴沉沉的，使人觉得很憋闷，像要下雨了。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C．柏油路晒化了，甚至于铺户门前的铜牌像也要晒化了。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D．在故宫，曾经专属乾隆的书房有很多，像遂初堂、得闲室等。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【答案】D</a:t>
            </a: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7995" y="62515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中华优秀传统文化中的“耕读”是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安身立命和治家的根本之道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早期儒家传统尊“劳心”贱“劳力”，孔子在回应“樊迟请学稼”时表示：“小人哉，樊须也！上好礼，则民莫敢不敬……焉用稼？”后世儒家的价值观念逐渐从“焉用稼”转变到对“亦耕亦读”的追求，其中重要原因之一是“亦耕亦读”观念适应社会发展而不断变迁与拓展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10.下列句子中的“根本”和文中画横线处的“根本”，含义相同的一项是（3分）（ 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A.宋工不肯修改方案，因为他根本就不赞成偷工减料的主张。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B.经过详细的论证，最初提出的问题已经得到根本解决。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C.老师提醒我，尽管承认失败很难，但不要回避最根本的问题。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D.香雪心里放不下，这些话她根本没说过。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【答案】C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1" title=""/>
          <p:cNvSpPr>
            <a:spLocks noGrp="1"/>
          </p:cNvSpPr>
          <p:nvPr>
            <p:ph type="title"/>
          </p:nvPr>
        </p:nvSpPr>
        <p:spPr>
          <a:xfrm>
            <a:off x="457200" y="399733"/>
            <a:ext cx="8229600" cy="504825"/>
          </a:xfrm>
          <a:noFill/>
          <a:ln>
            <a:noFill/>
          </a:ln>
        </p:spPr>
        <p:txBody>
          <a:bodyPr anchor="t" anchorCtr="0"/>
          <a:lstStyle/>
          <a:p>
            <a:r>
              <a:rPr lang="en-US" altLang="zh-CN">
                <a:latin typeface="+mj-lt"/>
                <a:ea typeface="+mj-ea"/>
                <a:cs typeface="+mj-cs"/>
              </a:rPr>
              <a:t>【课前高考精炼】</a:t>
            </a:r>
            <a:endParaRPr lang="en-US" altLang="zh-CN">
              <a:latin typeface="+mj-lt"/>
              <a:ea typeface="+mj-ea"/>
              <a:cs typeface="+mj-cs"/>
            </a:endParaRPr>
          </a:p>
        </p:txBody>
      </p:sp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466725" y="841058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(2023新高考Ⅱ卷20题)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阅读下面的文字，完成下面各题。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“耳机一戴，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谁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不爱”。周围的世界有时太嘈杂了，但想安静一下不被打扰也很容易，只需戴上耳机。可是最近，樊女士发现，自从经常戴上耳机听着歌入睡以来，耳朵里开始有了“嗡嗡嗡”的耳鸣声。去医院一看，居然是过度使用耳机造成的突发性耳聋。那么，使用耳机应该把握什么“度”呢？医学研究告诉我们，这个度包括时间和音量两方面，即音量不宜超过最大音量的60%，时间要限制在60分钟以内。如果超过这个限度，就可能威胁耳朵的健康。比如诱发耳部炎症，导致耳朵疼痛、耳屎变多等。有人觉得这都是小事，忍忍就过去了。但事实上，过度使用耳机的危害，还可能逐渐升级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1.下列句子中的“谁”和“耳机一戴，谁也不爱”中的“谁”，意义和用法相同的一项是(3分)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A.怅寥廓，问苍茫大地，谁主沉浮？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B.生活中谁都需要表达和交流。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C.我本来是跟他开玩笑的，谁知道他竟然生气了。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D.我越来越深刻地感觉到谁是我们最可爱的人！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323850" y="625475"/>
            <a:ext cx="8229600" cy="4498975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(2023高考全国乙卷17题)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阅读下面的文字，完成下面各题。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郭老头、耿老头，俩老头，这两个老头，从前面看，像五十岁；从后面看，像三十岁，他们今年都已经做过七十整寿了，身体真好！郭老头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吃饭，斤半烙饼卷成一卷，攥在手里，蘸一点汁，几口就下去了。他这辈子没有牙疼过。耿老头能喝酒。他拿了茶碗上供销社去打酒，一手接酒，一手交钱，售货员找了钱给他，他亮着个空碗：“酒呢？”售货员有点忧伤：记得是打给他了呀！——售货员低头数钱的功夫，二两酒已经进了他的肚了，俩老头非常“要好”——这地方的方言，“要好”是爱干净爱整齐的意思，不论什么时候，上唇的胡子平崭乌黑，下巴的胡子刮得溜光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2.下列句子中的“能”与文中加点的“能”，意义和用法相同的一项是（3分）（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A.她尽量高高地跳起脚尖，希望车厢里的人能看见她的脸。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B.我们班同学就数他能说，讲起话来口若悬河滔滔不绝。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C.新颁布的控烟条例规定，绝大多数公共场所都不能吸烟。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D.以前这条小河上没有桥，人们只能涉水而过，非常不便。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【答案】B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内容占位符 2" title=""/>
          <p:cNvSpPr>
            <a:spLocks noGrp="1"/>
          </p:cNvSpPr>
          <p:nvPr>
            <p:ph idx="1"/>
          </p:nvPr>
        </p:nvSpPr>
        <p:spPr>
          <a:xfrm>
            <a:off x="395605" y="625475"/>
            <a:ext cx="8229600" cy="4551680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(2022新高考Ⅰ卷21题)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阅读下面的文字，完成下面各题。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节日期间，无论是家人团圆，还是老友欢聚，“吃”往往是必不可少的。因此，节后很多人会增添新的烦恼，那就是“节日肥”“过年肥”，减肥也就提到日程上来。事实上，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生活中</a:t>
            </a:r>
            <a:r>
              <a:rPr lang="en-US" altLang="zh-CN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en-US" altLang="zh-CN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会发现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许多整天嚷嚷着要减肥或者正在减肥的人，其实根本不胖，反而是一些真正应该减肥的人对此却毫不在意，那么，怎么判断是否需要减肥呢？从医学角度来说，身材是否肥胖，主要看体质指数。体质指数是用体重千克数除以身高米数之平方而得出的数字，国人的健康体质指数为18.5~23.9，如果低于18.5，就是偏瘦，不需要减肥，而高于23.9，就可以考虑减肥了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1.下列句子中的“你”和文中画横线处的“你”，用法相同的一项是（3分）（    ）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A．你要觉得这段话对深化文章的主题没什么帮助，就删了吧。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B．听了老师的话，三个人你看看我，我看看你，都不吭声了。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C．他是个非常用功的同学，尤其是钻研精神叫你不得不佩服。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D．请你选三名学生参加今年五月的“青春和梦想”演讲比赛。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【答案】C</a:t>
            </a:r>
            <a:endParaRPr lang="en-US" alt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4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1" title=""/>
          <p:cNvSpPr>
            <a:spLocks noGrp="1"/>
          </p:cNvSpPr>
          <p:nvPr>
            <p:ph type="title"/>
          </p:nvPr>
        </p:nvSpPr>
        <p:spPr>
          <a:xfrm>
            <a:off x="457200" y="481013"/>
            <a:ext cx="8229600" cy="504825"/>
          </a:xfrm>
          <a:noFill/>
          <a:ln>
            <a:noFill/>
          </a:ln>
        </p:spPr>
        <p:txBody>
          <a:bodyPr anchor="t" anchorCtr="0"/>
          <a:lstStyle/>
          <a:p>
            <a:r>
              <a:rPr lang="zh-CN" altLang="en-US">
                <a:latin typeface="+mj-lt"/>
                <a:ea typeface="+mj-ea"/>
                <a:cs typeface="+mj-cs"/>
              </a:rPr>
              <a:t>【考点突破】</a:t>
            </a:r>
            <a:endParaRPr lang="zh-CN" altLang="en-US">
              <a:latin typeface="+mj-lt"/>
              <a:ea typeface="+mj-ea"/>
              <a:cs typeface="+mj-cs"/>
            </a:endParaRPr>
          </a:p>
        </p:txBody>
      </p:sp>
      <p:sp>
        <p:nvSpPr>
          <p:cNvPr id="8194" name="内容占位符 2" title=""/>
          <p:cNvSpPr>
            <a:spLocks noGrp="1"/>
          </p:cNvSpPr>
          <p:nvPr>
            <p:ph idx="1"/>
          </p:nvPr>
        </p:nvSpPr>
        <p:spPr>
          <a:xfrm>
            <a:off x="457200" y="11287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+mn-lt"/>
                <a:ea typeface="+mn-ea"/>
                <a:cs typeface="+mn-cs"/>
              </a:rPr>
              <a:t>一．考点：语言运用重点词语</a:t>
            </a:r>
            <a:r>
              <a:rPr lang="zh-CN" altLang="en-US" b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含义用法</a:t>
            </a:r>
            <a:r>
              <a:rPr lang="zh-CN" altLang="en-US" b="1">
                <a:latin typeface="+mn-lt"/>
                <a:ea typeface="+mn-ea"/>
                <a:cs typeface="+mn-cs"/>
              </a:rPr>
              <a:t>比较分析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含义：即词语的意义，基本义、引申义、比喻义、象征义等。词语的含义与语境密不可分，又称语境义。</a:t>
            </a:r>
            <a:endParaRPr lang="zh-CN" altLang="en-US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+mn-lt"/>
                <a:ea typeface="+mn-ea"/>
                <a:cs typeface="+mn-cs"/>
              </a:rPr>
              <a:t>1.基本义</a:t>
            </a:r>
            <a:endParaRPr lang="zh-CN" altLang="en-US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词的最初的、最基本的意义。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如：“深”，从上到下或从外到里的距离大。如：“这里的河水很深。”“那里有一条纵向的很深的峡谷。”“这个宅院很深。”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如：“实”，内部完全填满，没有空隙。如：“这是一个实心儿的铁球。”“河水已经冻实。”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词的本义，一般可以在字形上得到反映。一个词用一个什么形体的字来记录它，是按照造字时代词所表示的意义拟定的。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例如：“诛”字从言，朱声，字义与言语行为有关。“诛”有诛杀、谴责、责求等意义。根据字形，可确定谴责为本义，其余是引申义。如：口诛笔伐。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8195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内容占位符 2" title=""/>
          <p:cNvSpPr>
            <a:spLocks noGrp="1"/>
          </p:cNvSpPr>
          <p:nvPr>
            <p:ph idx="1"/>
          </p:nvPr>
        </p:nvSpPr>
        <p:spPr>
          <a:xfrm>
            <a:off x="457200" y="6969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2.引申义</a:t>
            </a:r>
            <a:endParaRPr lang="zh-CN" altLang="en-US" sz="200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由词的本义演变而产生的后起义。（由具体到抽象，由个别到一般）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a.这篇文章很深，初中学生读不懂。“深”：深奥。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b.只要功夫深，铁杵磨成针。“深”深入。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c.深谋远虑，才能立于不败之地。“深”：深刻。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d.他们两人交情很深，无所不谈。“深”：（感情）厚，（关系）密切。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e.夜已经很深了。“深”：距离开始的时间很久。</a:t>
            </a:r>
            <a:endParaRPr lang="zh-CN" altLang="en-US" sz="2000">
              <a:latin typeface="+mn-lt"/>
              <a:ea typeface="+mn-ea"/>
              <a:cs typeface="+mn-cs"/>
            </a:endParaRPr>
          </a:p>
        </p:txBody>
      </p:sp>
      <p:sp>
        <p:nvSpPr>
          <p:cNvPr id="9219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内容占位符 2" title=""/>
          <p:cNvSpPr>
            <a:spLocks noGrp="1"/>
          </p:cNvSpPr>
          <p:nvPr>
            <p:ph idx="1"/>
          </p:nvPr>
        </p:nvSpPr>
        <p:spPr>
          <a:xfrm>
            <a:off x="466725" y="768350"/>
            <a:ext cx="8229600" cy="3976688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+mn-lt"/>
                <a:ea typeface="+mn-ea"/>
                <a:cs typeface="+mn-cs"/>
              </a:rPr>
              <a:t>3.比喻义</a:t>
            </a:r>
            <a:endParaRPr lang="zh-CN" altLang="en-US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用一个词的本义比喻另一事物而产生的新的比较固定的意义。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（1）“风浪”的本义为：水面上的风和波浪。比喻义为：比喻艰险的遭遇。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如：他是个久经风浪的人，面对着邪恶势力，毫不畏惧，顽强地斗争。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（2）“曙光”本义为：清晨的日光。比喻义为：比喻已经在望的幸福。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如：经过八年的浴血奋战，中国老百姓终于看到了胜利的曙光。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（3）“赤裸裸”本义为：形容光着身子，不穿衣服。比喻义为；比喻毫无遮盖掩饰。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>
                <a:latin typeface="+mn-lt"/>
                <a:ea typeface="+mn-ea"/>
                <a:cs typeface="+mn-cs"/>
              </a:rPr>
              <a:t>如；殖民者赤裸裸的残酷的掠夺，激起了当地土著民族顽强的反抗。</a:t>
            </a: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10243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内容占位符 2" title=""/>
          <p:cNvSpPr>
            <a:spLocks noGrp="1"/>
          </p:cNvSpPr>
          <p:nvPr>
            <p:ph idx="1"/>
          </p:nvPr>
        </p:nvSpPr>
        <p:spPr>
          <a:xfrm>
            <a:off x="395605" y="696913"/>
            <a:ext cx="8229600" cy="3976687"/>
          </a:xfrm>
          <a:noFill/>
          <a:ln>
            <a:noFill/>
          </a:ln>
        </p:spPr>
        <p:txBody>
          <a:bodyPr anchor="t" anchorCtr="0"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4.象征义</a:t>
            </a:r>
            <a:endParaRPr lang="zh-CN" altLang="en-US" sz="200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汉语一些词语，因文化传统和文化心理引发的联想而产生了象征意义。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比如：绿色----自然,和平,和谐,健康,希望；白色----和平与纯洁；红色----热量, 活力, 意志力, 火焰, 力量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比如：玫瑰----爱情；大地----母亲；白鸽----和平；莲花----洁净；清风----廉洁；菊花----高洁</a:t>
            </a:r>
            <a:endParaRPr lang="zh-CN" altLang="en-US" sz="2000">
              <a:latin typeface="+mn-lt"/>
              <a:ea typeface="+mn-ea"/>
              <a:cs typeface="+mn-cs"/>
            </a:endParaRP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+mn-lt"/>
                <a:ea typeface="+mn-ea"/>
                <a:cs typeface="+mn-cs"/>
              </a:rPr>
              <a:t>比如：杜鹃----象征深切的悲哀。青鸟----象征爱情的使者。鱼雁----象征远方来信等。豆蔻----象征青春年华。红豆----象征纯真的爱情。</a:t>
            </a:r>
            <a:endParaRPr lang="zh-CN" altLang="en-US" sz="2000">
              <a:latin typeface="+mn-lt"/>
              <a:ea typeface="+mn-ea"/>
              <a:cs typeface="+mn-cs"/>
            </a:endParaRPr>
          </a:p>
        </p:txBody>
      </p:sp>
      <p:sp>
        <p:nvSpPr>
          <p:cNvPr id="11267" name="TextBox 3" title=""/>
          <p:cNvSpPr txBox="1"/>
          <p:nvPr/>
        </p:nvSpPr>
        <p:spPr>
          <a:xfrm>
            <a:off x="6715125" y="0"/>
            <a:ext cx="1000125" cy="400050"/>
          </a:xfrm>
          <a:prstGeom prst="rect">
            <a:avLst/>
          </a:prstGeom>
          <a:solidFill>
            <a:schemeClr val="accent2">
              <a:alpha val="90979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000">
              <a:solidFill>
                <a:srgbClr val="0070C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2ExNmU0YjQ0MjNmYTA4NDI3Nzc5NTdiYjg0YmE2ZjIifQ=="/>
  <p:tag name="KSO_WPP_MARK_KEY" val="34f809d9-701a-49ae-b6d3-d5c0685c3532"/>
</p:tagLst>
</file>

<file path=ppt/theme/theme1.xml><?xml version="1.0" encoding="utf-8"?>
<a:theme xmlns:r="http://schemas.openxmlformats.org/officeDocument/2006/relationships" xmlns:a="http://schemas.openxmlformats.org/drawingml/2006/main" name="朝阳中学PPT模板">
  <a:themeElements>
    <a:clrScheme name="朝阳中学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朝阳中学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朝阳中学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朝阳中学PPT模板">
  <a:themeElements>
    <a:clrScheme name="朝阳中学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朝阳中学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朝阳中学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朝阳中学PPT模板">
  <a:themeElements>
    <a:clrScheme name="朝阳中学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朝阳中学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朝阳中学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朝阳中学PPT模板">
  <a:themeElements>
    <a:clrScheme name="朝阳中学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朝阳中学PPT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00008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FF66CC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朝阳中学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朝阳中学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朝阳中学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173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9">
      <vt:lpstr>Arial</vt:lpstr>
      <vt:lpstr>宋体</vt:lpstr>
      <vt:lpstr>Calibri</vt:lpstr>
      <vt:lpstr>黑体</vt:lpstr>
      <vt:lpstr>楷体</vt:lpstr>
      <vt:lpstr>朝阳中学PPT模板</vt:lpstr>
      <vt:lpstr>2024新高考语文一轮复习各考点解析宝鉴</vt:lpstr>
      <vt:lpstr>学习目标</vt:lpstr>
      <vt:lpstr>【课前高考精炼】</vt:lpstr>
      <vt:lpstr>PowerPoint Presentation</vt:lpstr>
      <vt:lpstr>PowerPoint Presentation</vt:lpstr>
      <vt:lpstr>【考点突破】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【课堂知识点拨】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2023-07-21T17:33:07.654</cp:lastPrinted>
  <dcterms:created xsi:type="dcterms:W3CDTF">2023-07-21T17:33:07Z</dcterms:created>
  <dcterms:modified xsi:type="dcterms:W3CDTF">2023-07-21T09:33:07Z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