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950" r:id="rId3"/>
    <p:sldId id="949" r:id="rId4"/>
    <p:sldId id="979" r:id="rId5"/>
    <p:sldId id="826" r:id="rId6"/>
    <p:sldId id="981" r:id="rId8"/>
    <p:sldId id="982" r:id="rId9"/>
    <p:sldId id="983" r:id="rId10"/>
    <p:sldId id="984" r:id="rId11"/>
    <p:sldId id="952" r:id="rId12"/>
    <p:sldId id="986" r:id="rId13"/>
    <p:sldId id="985" r:id="rId14"/>
    <p:sldId id="987" r:id="rId15"/>
    <p:sldId id="980" r:id="rId16"/>
    <p:sldId id="988" r:id="rId17"/>
    <p:sldId id="953" r:id="rId18"/>
    <p:sldId id="989" r:id="rId19"/>
    <p:sldId id="990" r:id="rId20"/>
    <p:sldId id="991" r:id="rId21"/>
    <p:sldId id="992" r:id="rId22"/>
    <p:sldId id="993" r:id="rId23"/>
    <p:sldId id="844" r:id="rId24"/>
    <p:sldId id="978" r:id="rId25"/>
    <p:sldId id="865" r:id="rId26"/>
    <p:sldId id="871" r:id="rId27"/>
    <p:sldId id="875" r:id="rId28"/>
    <p:sldId id="939" r:id="rId29"/>
    <p:sldId id="994" r:id="rId30"/>
    <p:sldId id="942" r:id="rId31"/>
    <p:sldId id="943" r:id="rId32"/>
    <p:sldId id="995" r:id="rId33"/>
    <p:sldId id="944" r:id="rId34"/>
    <p:sldId id="996" r:id="rId35"/>
    <p:sldId id="960" r:id="rId36"/>
    <p:sldId id="997" r:id="rId37"/>
    <p:sldId id="961" r:id="rId38"/>
    <p:sldId id="999" r:id="rId39"/>
    <p:sldId id="998" r:id="rId40"/>
    <p:sldId id="1003" r:id="rId41"/>
    <p:sldId id="1000" r:id="rId42"/>
    <p:sldId id="1022" r:id="rId43"/>
    <p:sldId id="1004" r:id="rId44"/>
    <p:sldId id="1005" r:id="rId45"/>
    <p:sldId id="1006" r:id="rId46"/>
    <p:sldId id="1009" r:id="rId47"/>
    <p:sldId id="1010" r:id="rId48"/>
    <p:sldId id="1012" r:id="rId49"/>
    <p:sldId id="1013" r:id="rId50"/>
    <p:sldId id="1007" r:id="rId51"/>
    <p:sldId id="1011" r:id="rId52"/>
    <p:sldId id="1015" r:id="rId53"/>
    <p:sldId id="1014" r:id="rId54"/>
    <p:sldId id="1008" r:id="rId55"/>
    <p:sldId id="1016" r:id="rId56"/>
    <p:sldId id="1017" r:id="rId57"/>
    <p:sldId id="1018" r:id="rId58"/>
    <p:sldId id="1020" r:id="rId59"/>
    <p:sldId id="1019" r:id="rId60"/>
    <p:sldId id="1021" r:id="rId61"/>
  </p:sldIdLst>
  <p:sldSz cx="12190095" cy="6859270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164" autoAdjust="0"/>
  </p:normalViewPr>
  <p:slideViewPr>
    <p:cSldViewPr>
      <p:cViewPr>
        <p:scale>
          <a:sx n="66" d="100"/>
          <a:sy n="66" d="100"/>
        </p:scale>
        <p:origin x="-2088" y="-1020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3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9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1.xml"/><Relationship Id="rId1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1.xml"/><Relationship Id="rId1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1.xml"/><Relationship Id="rId1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1.xml"/><Relationship Id="rId1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6.xml"/><Relationship Id="rId1" Type="http://schemas.openxmlformats.org/officeDocument/2006/relationships/slide" Target="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6.xml"/><Relationship Id="rId1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48.xml"/><Relationship Id="rId2" Type="http://schemas.openxmlformats.org/officeDocument/2006/relationships/slide" Target="slide43.xml"/><Relationship Id="rId1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48.xml"/><Relationship Id="rId2" Type="http://schemas.openxmlformats.org/officeDocument/2006/relationships/slide" Target="slide43.xml"/><Relationship Id="rId1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48.xml"/><Relationship Id="rId1" Type="http://schemas.openxmlformats.org/officeDocument/2006/relationships/slide" Target="slide4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58.xml"/><Relationship Id="rId2" Type="http://schemas.openxmlformats.org/officeDocument/2006/relationships/slide" Target="slide56.xml"/><Relationship Id="rId1" Type="http://schemas.openxmlformats.org/officeDocument/2006/relationships/slide" Target="slide55.xml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slide" Target="slide58.xml"/><Relationship Id="rId3" Type="http://schemas.openxmlformats.org/officeDocument/2006/relationships/slide" Target="slide56.xml"/><Relationship Id="rId2" Type="http://schemas.openxmlformats.org/officeDocument/2006/relationships/slide" Target="slide55.xml"/><Relationship Id="rId1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58.xml"/><Relationship Id="rId2" Type="http://schemas.openxmlformats.org/officeDocument/2006/relationships/slide" Target="slide56.xml"/><Relationship Id="rId1" Type="http://schemas.openxmlformats.org/officeDocument/2006/relationships/slide" Target="slide55.xml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58.xml"/><Relationship Id="rId4" Type="http://schemas.openxmlformats.org/officeDocument/2006/relationships/slide" Target="slide56.xml"/><Relationship Id="rId3" Type="http://schemas.openxmlformats.org/officeDocument/2006/relationships/slide" Target="slide55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slide" Target="slide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E:\高清图片\8.5\545152_绿野之歌海洛创意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" t="39844"/>
          <a:stretch>
            <a:fillRect/>
          </a:stretch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/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kern="100" dirty="0">
                <a:latin typeface="Times New Roman" panose="02020603050405020304"/>
                <a:ea typeface="微软雅黑" panose="020B0503020204020204" pitchFamily="34" charset="-122"/>
              </a:rPr>
              <a:t>专题一　精准突破文言翻译中的重难点</a:t>
            </a:r>
            <a:endParaRPr lang="zh-CN" altLang="zh-CN" sz="4000" kern="1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第一章　古代诗文阅读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014640"/>
            <a:ext cx="1152128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生讳宜瑗，号景玉，一字竹溪，新安棠樾村人。世为望族，幼习《四字书》，听人讲解，憬然夙悟。亡何，生母不禄，太公与继妣在堂，家贫甚。先生出贾于外，岁终必冲风雪归，具甘旨为堂上欢。晚年，子志道善经纪，家业渐裕，先生益得行其志。凡有裨于乡党戚里者，赴之若嗜欲之切于身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闻志道业已饶益，而先生俭约如初，犹时时以训词相勖毖。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可谓大行不加之君子矣。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选自袁枚《鲍竹溪先生传》，有删改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旧史官：作者的谦称。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273" y="1374812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奋吾笔以永其人，旧史官其奚辞？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273" y="2094892"/>
            <a:ext cx="11097549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尽力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秉笔直书来使先生永垂不朽，我怎么会推辞呢？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273" y="2781722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奋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，竭力、尽力；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永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，使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长存；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奚辞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，怎么推辞；语句通顺。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273" y="1374812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闻志道业已饶益，而先生俭约如初，犹时时以训词相勖毖。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273" y="2094892"/>
            <a:ext cx="1109754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听说鲍志道已经生活富足，可是鲍竹溪先生仍然像当初一样节俭，还常常用教导的话勉励、告诫他。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273" y="3442724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业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训词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勖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毖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，语句通顺。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7328" y="-5382"/>
            <a:ext cx="11294265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参考译文</a:t>
            </a:r>
            <a:endParaRPr lang="zh-CN" altLang="zh-CN" sz="1050" kern="10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乾隆乙未年间，我经过真州，同榜中举的沈椒园廉使把他写的《同老会序》给我看。同老，说的是六个老人同岁，大家聚会一起来聊聊兄弟欢聚之情。聚会的主持人是鲍竹溪先生，我内心十分钦佩他，只是未能置备士相见的礼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只是没有机会实行士相见的礼仪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。今年是乙卯年，我在邗江暂住，鲍先生的儿子志道把先生的《行状》给我，要求我为先生作传。我不禁肃然，恭敬地整理衣冠起身，说：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有这样的事情！二十年前我想见的人，未能见到；今天因为结交了他的儿子能看到先生的事略，这是不见先生如同见先生一样。我将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秉笔直书来使先生永垂不朽，我怎么会推辞呢？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9709" y="339375"/>
            <a:ext cx="11182441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生名宜瑗，号景玉，一字竹溪，新安县棠樾人。世代为望族，幼年学习《四字书》，听人讲解，很快就能领悟。不久，生母去世了，太公和继母健在，家里很贫困。先生出门做生意，年终一定冒着风雪回家，为长辈欢愉准备好美味。先生晚年，儿子鲍志道善于经营，家中产业渐渐丰裕，先生也就能够更好地随自己的意志行事。凡是对同乡亲戚有好处的事，前往做起来就好像是对自己特别有好处的爱好一样。听说鲍志道已经生活富足，可是鲍竹溪先生仍然像当初一样节俭，还常常用教导的话勉励、告诫他。先生可说是品德高尚不能超过的君子啊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807454"/>
            <a:ext cx="1152128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李衡，字彦平，江都人。衡幼善博诵，为文操笔立就。登进士第，授吴江主簿。有部使者怙势作威，侵刻下民，衡不忍以敲扑迎合，投劾于府，拂衣而归。后知溧阳县，专以诚意化民，民莫不敬。夏秋二税，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以期日榜县门，乡无府吏迹，而输送先他邑办。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因任历四年，狱户未尝系一重囚。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952441"/>
            <a:ext cx="1152128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隆兴二年，金犯淮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，人相惊曰：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寇深矣！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官沿江者多送其孥，衡独自浙右移家入县，民心大安。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盗猬起旁境，而溧阳靖晏自如。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会外戚张说以节度使掌兵柄，衡力疏其事，谓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不当以母后肺腑为人择官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，廷争移时。改除起居郎，衡曰：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与其进而负于君，孰若退而合于道。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章五上，请老愈力，上知不可夺。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仍以秘撰致仕。衡后定居昆山，结茅别墅，杖屦徜徉，左右惟二苍头，聚书逾万卷，号曰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乐庵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，卒，年七十九。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节选自《宋史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李衡传》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3030" y="1541148"/>
            <a:ext cx="110988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以期日榜县门，乡无府吏迹，而输送先他邑办。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3030" y="2279548"/>
            <a:ext cx="110988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只是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把预定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缴纳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的期限在县衙前公布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张贴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出来，乡里看不到官吏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催缴赋税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的踪迹，可是老百姓上缴赋税却比其他县先完成。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3030" y="3679068"/>
            <a:ext cx="110988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榜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；后两句句意通顺，须补出相应的词语。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build="allAtOnce"/>
      <p:bldP spid="1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281" y="856005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盗猬起旁境，而溧阳靖晏自如。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4281" y="1576085"/>
            <a:ext cx="11097549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盗贼像刺猬竖起硬刺般在邻近的县内涌起，但溧阳县太平无事。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4281" y="2300756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猬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靖晏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省略。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4281" y="3020836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章五上，请老愈力，上知不可夺。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4281" y="3740916"/>
            <a:ext cx="1109754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五次呈上奏章，极力以年老为由请求退休，皇上知道无法改变他的决定。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4281" y="5119228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请老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夺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build="allAtOnce"/>
      <p:bldP spid="20" grpId="0" build="allAtOnce"/>
      <p:bldP spid="22" grpId="0" build="allAtOnce"/>
      <p:bldP spid="2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793" y="333450"/>
            <a:ext cx="11208524" cy="57717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参考译文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衡，字彦平，江都人。李衡幼年喜欢大量诵读，写文章一挥而就。考中进士，被任命为吴江主簿。有一个中央衙署下派的官吏依仗权势横行霸道，欺凌掠夺百姓，李衡不忍心用酷烈的刑罚对付百姓来迎合他，于是向官府呈递了弹劾自己的状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古代弃官的一种方式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，拂袖回家。后来任溧阳县令，一心用诚意教化百姓，百姓没有不敬重他的。夏秋二季的赋税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征收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把预定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缴纳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的期限在县衙前公布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出来，乡里看不到官吏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催缴赋税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的踪迹，可是老百姓上缴赋税却比其他县先完成。因而任职长达四年，狱中未曾关押一个重罪犯人。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>
            <a:hlinkClick r:id="rId2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3">
            <a:hlinkClick r:id="rId3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34808"/>
            <a:ext cx="11433815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18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隆兴二年，金兵进犯至淮河沿岸，人们纷纷惊恐说：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贼兵进入到腹地了！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沿江的官员大多把妻子儿女送走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到外地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，唯独李衡把家从浙东搬到溧阳县，百姓人心安定。盗贼像刺猬竖起硬刺般在邻近的县内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涌起，但溧阳县太平无事。正逢外戚张说以节度使的身份掌握兵权，李衡极力上疏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弹劾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这件事，说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不应该因为他是母后的亲人就任以高官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，在朝堂上争论了很长时间。改官任起居郎，李衡说：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与其任官而有负于国君，不如辞官而合乎道义。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李衡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五次呈上奏章，极力以年老为由请求退休，皇上知道无法改变他的决定，仍然让他以秘阁修撰官职退休。李衡后来定居昆山，建茅草别墅，拄着拐杖，穿着麻鞋，安闲自在，身边只有两个奴仆，收藏的书超过万卷，自号叫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乐庵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时年七十九。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7917" y="1546092"/>
            <a:ext cx="11103913" cy="3272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过一轮复习，考生大都具有较强的得分点意识，且不少能把得分点翻译到位，获得不错的分数。可是一旦涉及一些关键得分点或者说翻译中的重难点，如多义实词、活用实词、陌生疑难实词及省略句等，还是不尽如人意。因此，二轮复习必须把训练重点锁定在翻译的重难点的精准突破上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Ⅱ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读文答题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精细突破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098" name="Picture 2" descr="C:\Users\Administrator\Desktop\2222\5110c09a60a3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7" t="2176" r="15978"/>
          <a:stretch>
            <a:fillRect/>
          </a:stretch>
        </p:blipFill>
        <p:spPr bwMode="auto">
          <a:xfrm>
            <a:off x="8295213" y="0"/>
            <a:ext cx="38952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9260" y="477466"/>
            <a:ext cx="1153189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一、突破翻译重难点的前提：全面把握语境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260" y="1125538"/>
            <a:ext cx="1153189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必须强化语境意识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语境即言语环境，分为内部语境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上下文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和外部语境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社会背景、知识积累、情理事理等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。文言文中所说的语境主要是内部语境，主要是文段语境和句子语境，很少涉及像现代文阅读那样的全篇语境。文言语境在翻译中的作用，不仅仅是激活、锁定学生已有的文言文知识积累，更在于：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确定重要实词、虚词的含义，并借此判定特殊句式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尤其是无判断标志的判断句和意念被动句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，推测疑难词语含义。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0948" y="549474"/>
            <a:ext cx="1134851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结合语境推断被省略的成分和代词具体指代的对象。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保证文意通顺，避免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望文生义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刻意硬译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等常见问题。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境对于翻译来说如此重要，可是在平时学习乃至考试中，学生的语境意识非常淡薄乃至没有。这其中有个客观因素，就是在考试时被翻译的语句一般放在文言文阅读题的最后，与原文相对分开了，于是考生只盯着这个句子想，即使明知翻译不通也还是硬译，就是不知道把这个句子代入原文中去读、去思考。这可能是考生普遍存在的一个坏习惯吧！因此，必须改掉这个坏习惯，真正做到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字回到词中、词回到句中、句回到段中、段回到篇中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488" y="152938"/>
            <a:ext cx="1149943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把握语境的要点：外看段境，内看句境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外看段境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文言文翻译所需的语境不像现代文那么大，大多数情况下只看译句所在的段落，尤其是译句的上下文。这时，把握译句所在的段落语境的要点在于：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如是记叙性段落，重点看：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事件经过，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人物身份、性格和人物间相互关系。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如是议论性段落，先要区分观点与材料，理清段内层次关系；再要注意前后句子间的逻辑关系，如并列、因果、转折、总分等。必要时要与前或后的叙事结合起来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7250" y="1014640"/>
            <a:ext cx="11335913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内看句境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关注句子内部语境，要充分注意其内容和形式两方面。内容是指句子的内涵意义，要抓住句子主干成分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主谓宾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来确定；形式指句子的形式特征，如前后词语的搭配、结构是否对称等等。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另外，特别关注从人物对话中抽取出的译句的语境。从人物对话中截取语句翻译，是命题者较通行的做法，考生对这类语句的语境关注远远不够，以致出现译不准、改变原意的情况。如何关注这类语句的语境呢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167494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了解说话人对话的前后语境，如是在什么样的情境下说这番话的，是对谁说的，对话之后的结果如何，等等。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关注该语句所在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中的语境，如它的前面是什么内容，后面是什么内容，说话的目的是什么。尤其是句中人称代词和省略内容，避免把说话者的人称搞错，如句中代词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本该译为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却译成了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230664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阅读下面的文段，试结合语境翻译文中画线的句子。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杨沛字孔渠，冯翊万年人也。初平中，为公府令史，以牒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根据簿册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除为新郑长。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兴平末，人多饥穷，沛课民益畜干椹，阅其有余以补不足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，如此积得千余斛，藏在小仓。会太祖为兖州刺史，西迎天子，所将千余人皆无粮。过新郑，沛谒见，乃皆进干椹。太祖甚喜。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黄初中，儒雅并进，而沛本以事能见用，遂以议郎冗散里巷</a:t>
            </a:r>
            <a:r>
              <a:rPr lang="zh-CN" altLang="zh-CN" sz="2800" u="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u="heavy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选自《三国志》卷十五，有删改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830" y="1397132"/>
            <a:ext cx="1116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兴平末，人多饥穷，沛课民益畜干椹，阅其有余以补不足。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830" y="2135532"/>
            <a:ext cx="1116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兴平末年，百姓多饥饿穷困，杨沛督促百姓多蓄积干椹，让百姓卖掉多余的干椹给官府来补充官仓的不足。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830" y="3535052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益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，大意对。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Ⅰ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把脉学情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准确诊断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75" name="Picture 3" descr="C:\Users\Administrator\Desktop\2222\537f12254e95e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8" r="42366" b="2641"/>
          <a:stretch>
            <a:fillRect/>
          </a:stretch>
        </p:blipFill>
        <p:spPr bwMode="auto">
          <a:xfrm>
            <a:off x="8295213" y="0"/>
            <a:ext cx="38952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1413570"/>
            <a:ext cx="11520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黄初中，儒雅并进，而沛本以事能见用，遂以议郎冗散里巷。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133650"/>
            <a:ext cx="11520000" cy="14084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黄初年间，儒雅之士都能得到升迁和重用，而杨沛本来就是凭借做事能力强而被重用，这时他竟然只以议郎一类的闲职赋闲在里巷中。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523703"/>
            <a:ext cx="11520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见用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冗散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，大意对。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113905"/>
            <a:ext cx="11520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阅读下面的文段，试结合语境翻译文中画线的句子。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灵邱之丈人善养蜂，岁收蜜数百斛，蜡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指蜂蜡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称之，于是其富比封建君焉。丈人卒，其子继之，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未期月，蜂有举族去者，弗恤也。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岁余去且半，又岁余尽去。其家遂贫。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选自刘基《灵邱丈人》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740497"/>
            <a:ext cx="11520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不满一月，有的蜜蜂就整个族群离开了，他没有对此忧虑不安。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471156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举族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恤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；省略句，补出主语。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3365" y="126304"/>
            <a:ext cx="1153189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二、精细突破重难点的方法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65" y="738969"/>
            <a:ext cx="11763683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疑难实词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善于推断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在翻译过程中总是会碰到一些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拦路虎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，它们主要是一些疑难实词。这些实词主要有两类：一类是较难确定的多义实词，另一类是很陌生的实词。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对于多义实词，唯一的办法就是在语境中推断，即联系上下文准确理解。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请看下例：翻译文段中画线的句子。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封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大夫方君讳祈宜，字亦桓，歙县人也。方氏自君之曾祖、祖、父皆业贾于楚中。君年十八，其祖年老家居，父不欲远离，而君之兄祈昌方入郡庠为弟子。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君虽天资颖异，而以远业需经理甚急，不得已而之楚游</a:t>
            </a:r>
            <a:r>
              <a:rPr lang="zh-CN" altLang="zh-CN" sz="2800" u="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u="heavy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选自刘大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櫆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《封大夫方君传》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459815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封，即诰封，对五品以上官员及其先代和妻室以皇帝的诰命赠予爵位名号。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画线句中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是得分点，最关键的是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字在文言文中经常出现，有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交往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等义项，此句中不少考生会不假思索地译为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，这是不看语境之故。从上文看，方君上三辈都在楚中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业贾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做生意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，而父亲、哥哥又不能到楚地打理生意，方君没有办法才到楚地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，确切地讲不是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，而是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游贾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。接下来就可以得知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远方的生意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，而不是考生误译的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远大的事业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遥远的家业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1081424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多义实词所需语境一般不会太远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指跨段落的语境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，只在所在译句的上下几行文字中。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在结合语境确定该义项后还可以把该义项代入原句中，看是否合乎上下文的情理和事理等。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32762"/>
            <a:ext cx="11520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阅岁，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赵公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，传主赵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徙通判宜州。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卒有杀人当死者，方系狱，病瘫未溃。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公使医疗之，得不瘐死。会赦以免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选自苏轼《赵清献公神道碑》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531053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526864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69076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3854033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有个杀人被判死罪的士卒，正关押在牢狱里，生病瘫痪了，身体还未溃烂。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5119228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，判罪；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系狱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溃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；定语后置句。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405458"/>
            <a:ext cx="11520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刘玄佐，滑州匡城人。玄佐贵，母尚在，贤妇人也。常月织纯一端，示不忘本。数教敕玄佐尽臣节。见县令走廷中白事，退，戒曰：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长吏恐惧卑甚，吾思而父吏于县，亦当尔。而居高当之，可安乎？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玄佐感悟，故待下益加礼。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选自《新唐书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列传第一百三十九》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3668489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长吏恐惧而十分谦卑，我想到你父亲在县里做官，也应当是这个样子。你高高在上地面对下属，心里能够安宁吗？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5005692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吏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尔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安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，大意对。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45418"/>
            <a:ext cx="1116124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对于陌生实词，要借助字形推断、邻字推断、对称推断、联想推断、语境推断等多种方法推断其义。请看下例：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刘承规本名承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珪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，以久疾羸瘵，上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皇上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为取道家易名度厄之义，改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珪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选自《宋史》卷四六六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如要翻译上句，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羸瘵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一词极其陌生，是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拦路虎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。这时可用字形推断法，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是形声字，从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旁，可推知与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有关；也可用邻字推断，如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衰弱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义，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紧随其后，应为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积久成病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意。因此，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义，在句中译为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需要注意的是：几乎每道翻译题，都有这样极其陌生的实词，对此，千万不要慌张，要坚信借助学过的多种推断方法一定能推断出来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566" y="5690129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禽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囊橐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穷治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707623"/>
            <a:ext cx="11520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赵子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擢敷文阁直学士，移知明州、沿海制置使。初，海寇以赂通郡胥吏，吏反为之用，匿其踪迹，贼遂大炽，商舶不通。子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潚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以礼延土豪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，俾率郡胥分道入海，告之曰：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用命者有厚赏，不则杀无贷。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胥众震恐，争指贼处，悉禽获。凡豪猾为贼囊橐者，穷治之，海道遂平</a:t>
            </a:r>
            <a:r>
              <a:rPr lang="zh-CN" altLang="zh-CN" sz="2800" u="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u="heavy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选自《宋史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赵子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潚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传》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4454597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群吏震惊恐慌，抢着指明海盗所在，海盗都被擒获。对于强横狡诈窝藏海盗的人，赵子潚都加以彻底查办，海道最终得以畅通。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build="allAtOnce"/>
      <p:bldP spid="11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0986" y="909514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6.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壬申，余游北，见良乡题壁诗，风格清美，末署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篁村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二字，心钦迟之，不知何许人，和韵墨其后。忽忽十余稔，两诗俱忘。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丙戌秋，扬州太守劳公来，诵壁间句琅琅然，曰：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宗发宰大兴时，供张良乡，见店家翁方</a:t>
            </a:r>
            <a:r>
              <a:rPr lang="zh-CN" altLang="zh-CN" sz="2800" u="heavy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塓</a:t>
            </a:r>
            <a:r>
              <a:rPr lang="zh-CN" altLang="zh-CN" sz="2800" u="heavy" kern="100" dirty="0">
                <a:latin typeface="楷体_GB2312"/>
                <a:ea typeface="华文细黑"/>
                <a:cs typeface="楷体_GB2312"/>
              </a:rPr>
              <a:t>馆，篁村原倡与子诗将次就圬。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宗发爱之，苦禁之。店翁诡谢曰：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公命勿圬是也。第少顷制府过，见之，保无嗔</a:t>
            </a:r>
            <a:r>
              <a:rPr lang="zh-CN" altLang="zh-CN" sz="2800" kern="100" spc="80" dirty="0">
                <a:latin typeface="Times New Roman" panose="02020603050405020304"/>
                <a:ea typeface="华文细黑"/>
                <a:cs typeface="Times New Roman" panose="02020603050405020304"/>
              </a:rPr>
              <a:t>否？</a:t>
            </a:r>
            <a:r>
              <a:rPr lang="en-US" altLang="zh-CN" sz="2800" kern="100" spc="8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spc="80" dirty="0">
                <a:latin typeface="Times New Roman" panose="02020603050405020304"/>
                <a:ea typeface="华文细黑"/>
                <a:cs typeface="Times New Roman" panose="02020603050405020304"/>
              </a:rPr>
              <a:t>宗发窃意制府方公故诗人，盍抄呈之，探其意。制府果喜曰</a:t>
            </a:r>
            <a:r>
              <a:rPr lang="zh-CN" altLang="zh-CN" sz="2800" kern="100" spc="8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spc="8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6574" y="114240"/>
            <a:ext cx="1138558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告仑等：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吾谪窜方始，见汝未期，粗以所怀，贻诲于汝。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汝等心志未立，冠岁行登，能不自惧？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吾不能远谕他人，汝独不见吾兄之奉家法乎？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吾家世俭贫，先人遗训常恐置产怠子孙，故家无樵苏之地，尔所详也。吾窃见吾兄，自二十年来，以下士之禄，持窘绝之家，其间半是乞丐羁游，以相给足。汝等又见吾自为御史来，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效职无避祸之心，临事有致命之志，尚知之乎？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吾此意虽吾兄弟未忍及此，盖以往岁忝职谏官，不忍小见，妄干朝听，谪弃河南，泣血西归，生死无告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。不幸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馀命不殒，重戴冠缨，常誓效死君前，扬名后代，殁有以谢先人于地下耳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选自元稹《诲侄等书》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7198" y="693490"/>
            <a:ext cx="1138558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好诗也，勿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今宗发离北路又四年，两诗之存亡未可知。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予感劳公意，稽首祝延之。不意方公以尊官大府而爱才若是，亟录所诵存集中，夸于人，道失物复得。然卒不知篁村为何许人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选自袁枚《篁村题壁记》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198" y="3436891"/>
            <a:ext cx="113868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我在大兴做县宰的时候，在良乡供设帷帐迎接上官，看见店家老人正在粉刷客馆，篁村的原诗和你的和诗将依次被涂抹掉。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198" y="4797946"/>
            <a:ext cx="113868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宰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供张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塓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将次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就圬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1869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9515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69840" y="953211"/>
            <a:ext cx="1105073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活用实词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语法语境双重把握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文言文中词类活用很普遍，在高考翻译中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现身率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也越来越高。准确识别活用实词是翻译中的一个难点。过去，我们一直强调要依据语法分析准确判断，如名词活用为动词，有多种语法特征：两个名词连用，其一必活用为动词；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前或后的名词必活用为动词；等等。语法分析固然需要，但现在更强调在语境中判断，即更多的是从语义角度判断，要结合人物关系及前后的内容判断。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6683" y="1156915"/>
            <a:ext cx="1133704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请看《过秦论》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外连衡而斗诸侯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字，是作使动词呢，还是作一般动词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同诸侯争斗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？这其中不单单是从语法上判断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看作不及物动词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，更要从语义上确定。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外连衡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是说秦国采取的一种离间六国从而各个击破的策略，所以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字自然是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使诸侯国间相互争斗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因此，判断实词是否活用，一要依据语法分析，二要结合语境联系语意。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0032" y="803308"/>
            <a:ext cx="118690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7.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将为穹谷、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嵁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岩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、渊池于郊邑之中，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则必辇山石，沟涧壑，陵绝险阻，疲极人力，乃可以有为也。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而求天作地生之状，咸无得焉。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逸其人，因其地，全其天，昔之所难，今于是乎在。</a:t>
            </a:r>
            <a:endParaRPr lang="zh-CN" altLang="zh-CN" sz="1050" u="heavy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永州实惟九疑之麓，其始度土者，环山为城。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有石焉，翳于奥草；有泉焉，伏于土涂。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蛇虺之所蟠，狸鼠之所游，茂树恶木，嘉葩毒卉，乱杂而争植，号为秽墟。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韦公之来既逾月，理甚无事，望其地，且异之。乃作栋宇，以为观游。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r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选自柳宗元《永州韦使君新堂记》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嵁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：峭壁。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2257346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辇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沟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，名词活用为动词；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疲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，使动用法；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险阻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，形容词活用为名词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002060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261442"/>
            <a:ext cx="1152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则必辇山石，沟涧壑，陵绝险阻，疲极人力，乃可以有为也。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961202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就必须用车子运来山石，开凿山涧沟壑，跨越险峻的地方，使老百姓耗尽人力财力，才能够建造出来。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5551276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逸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全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于是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3526214"/>
            <a:ext cx="1152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逸其人，因其地，全其天，昔之所难，今于是乎在。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246294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既要使百姓过得安逸舒适，又可顺应地形，且能保持天然之态，这种在过去很难办到的事情，现在在这里出现了。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0" grpId="0" build="allAtOnce"/>
      <p:bldP spid="13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2410634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翳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土涂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，被动句式。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909514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有石焉，翳于奥草；有泉焉，伏于土涂。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629594"/>
            <a:ext cx="11520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这里有山石，却被茂密的草丛遮蔽着；有清泉，却为污泥所埋没。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8691" y="940891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参考译文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想要在城郊或者城中建造出像幽谷、峭壁、深渊等自然景致，就必须用车子运来山石，开凿山涧沟壑，跨越险峻的地方，使老百姓耗尽人力财力，才能够建造出来。但如要追求那自然生成的风貌，最终是无法办到的。既要使百姓过得安逸舒适，又可顺应地形，且能保持天然之态，这种在过去很难办到的事情，现在在这里出现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942632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18185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永州实际是九嶷山的余脉，那些最初在这里测量规划的人，围着山头修筑了永州城。这里有山石，却被茂密的草丛遮蔽着；有清泉，却为污泥所埋没。成了毒蛇盘伏，狸鼠出没的地方。嘉树和恶木，鲜花和毒草，混杂一处，竞相疯长。因此永州被称为荒凉秽废的地方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韦公到永州做刺史，已过一个月，政事治理得很出色，社会平安无事。他望着这块土地，感到它很不平常。于是在那里修筑房屋厅堂，作为参观游览的地方。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-44945"/>
            <a:ext cx="11272852" cy="64561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8.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边归谠，字安正，幽州蓟人。初，历礼部、刑部二侍郎。时史弘肇怙权专杀，闾里告讦成风。归谠言曰：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迩来有匿名书及言风闻事，构害善良，有伤风化，遂使贪吏得以报复私怨，谗夫得以肆其虚诞。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请明行条制，禁遏诬罔。凡有披论，具陈姓名。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其匿名书及风闻事者并望止绝。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论者韪之。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归谠虽号廉直，而性刚介，言多忤物。显德三年冬，大宴广德殿，归谠酒酣，扬袂言曰：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至于一杯而已。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世宗命黄门扶出之。归谠回顾曰：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陛下何不决杀赵守微。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守微者，本村民，因献策擢拾遗，有妻复娶，又言涉指斥，坐决杖配流，故归谠语及之。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翌日，伏阁请罪，诏释之，仍于阁门复饮数爵，以愧其心。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选自《宋史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卷二十一》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3510640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诬罔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，动词活用为名词；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披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，揭发；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具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，详细；句意对。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413570"/>
            <a:ext cx="1152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请明行条制，禁遏诬罔。凡有披论，具陈姓名。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133650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请皇上明确地实行法令条例，禁止诬告造谣的行为。凡是有揭发议论的，要详细地说明姓名。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9062" y="328859"/>
            <a:ext cx="11097549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吾谪窜方始，见汝未期，粗以所怀，贻诲于汝。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9062" y="1048939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我被贬官外放刚刚开始，再见到你们的时间难以预期，我简略地把所想到的心思，留给你们作为教诲。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9062" y="2396771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谪窜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期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贻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9062" y="3091537"/>
            <a:ext cx="11097549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吾不能远谕他人，汝独不见吾兄之奉家法乎？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9062" y="3821777"/>
            <a:ext cx="1109754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我不能远拿其他人作比，你们难道没见我兄长是如何奉行家法的吗？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062" y="5159449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谕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喻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，打比方；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独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7" grpId="0" build="allAtOnce"/>
      <p:bldP spid="18" grpId="0" build="allAtOnce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854" y="3608801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翌日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，第二日；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释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，原谅、宽恕；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饮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，使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饮；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愧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，使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惭愧；句意对。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854" y="1557586"/>
            <a:ext cx="1152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翌日，伏阁请罪，诏释之，仍于阁门复饮数爵，以愧其心。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854" y="2277666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第二天，边归谠伏在皇帝的阁前请罪，皇上下诏原谅了他，让他在阁门前又喝了好几杯酒，来使他内心感到惭愧。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6521" y="549474"/>
            <a:ext cx="11385581" cy="53026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参考译文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边归谠，字安正，幽州蓟人。后汉初年，担任礼部、刑部二侍郎。当时史弘肇依仗权势独自掌握生杀大权，乡里盛行揭发诬告的风气。边归谠上书说：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近来有人匿名写传闻和道听途说的事，这样做陷害了善良温厚的人，有损风俗教化，会让贪官污吏得以报复私人的积怨，陷害他人的人得以任意夸大虚无荒诞的事情。请皇上明确地实行法令条例，禁止诬告造谣的行为。凡是有揭发议论的，要详细地说明姓名。那些通过匿名写传闻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希望您能阻止杜绝。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议论的人都认为他说得对。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693490"/>
            <a:ext cx="1127285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边归谠虽然廉洁耿直，但是性格刚烈狷介，说话常常冒犯他人。显德三年冬天，皇上在广德殿大摆筵席，边归谠喝酒喝醉了，挥着衣袖说：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只是喝了一杯而已。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世宗叫宦官扶他出去。边归谠回头说：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陛下您为什么不杀了赵守微？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守微，本来只是一个村民，因为为世宗献策而被提拔为拾遗，他有妻子又再娶妻，说话又涉嫌指斥朝士，被判处了杖刑并被流放，因此边归谠说到了他。第二天，边归谠伏在皇帝的阁前请罪，皇上下诏原谅了他，让他在阁门前又喝了好几杯酒，来使他内心感到惭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3496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41141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6521" y="172815"/>
            <a:ext cx="11385581" cy="649733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省略句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联系语境，增加成分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特殊句式有多种，在近年的高考中，省略句成为考查最多的特殊句式。可是不少考生对此重视不够，在翻译中只是满足于字字落实，对省略成分缺少足够的分析，导致译出的语句不通不顺，自然难以得到满意的分数。要解决这一难点，需要做好以下三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强化联系语境的意识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要知道句子省略了哪些成分，必须联系前后语境，不仅要做好语法分析，还应推及逻辑事理层面，推及文章的写作目的层面。译句大多和主人公的行为或作者的想法相关，翻译时，要想一想译出的句意是否符合生活逻辑，是否符合写作目的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138634"/>
            <a:ext cx="11272852" cy="65476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强化增加成分的意识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只要符合主谓宾的语法规范，符合前后语境，翻译时就可以适度增加一些成分使句意更加顺畅。这应成为翻译的原则。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文言省略最常见的是主语、宾语和介词省略。尤其是主语省略，几乎句句皆有，故要强化增加成分的意识。在补充省略成分时，一定要根据动作行为的发出者补充主语，再根据动作行为的受事者补充省略的宾语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建立清晰的思维步骤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确定谓语动词后，理清句子的主谓宾结构；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联系前后语境揣摩句意，找出动作行为的发出者和受事者；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补出省略的成分；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联系语境验证，思考是否符合语法规范，是否符合逻辑常识。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710453"/>
            <a:ext cx="11520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9.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吕诲，字献可，开封人。进士登第，由屯田员外郎为殿中侍御史。帝疾小愈，屡言乞亲万几。太后归政，诲言于帝曰：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后辅佐先帝历年，阅天下事多矣。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事之大者，宜咨访然后行，示弗敢专。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indent="7181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选自《宋史》卷三百二十一，列传第八十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5028890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事之大者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为定语后置句；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咨访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，咨询，征求意见；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专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，专权擅断；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宜咨访然后行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为省略句。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3803967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大的事情，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陛下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应当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向太后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咨询后再去做，表示自己不敢专权擅断。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89256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69019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9042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5206" y="305828"/>
            <a:ext cx="11520000" cy="348400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10.</a:t>
            </a: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6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庞籍，字醇之，单州成武人。为开封府判官，尚美人遣内侍称教旨免工人市租。籍言：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祖宗以来，未有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美人称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教旨下府者，当杖内侍。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诏有司：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自今宫中传命，毋得辄受。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数劾范讽罪，讽善李迪，皆寝不报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，反坐言宫禁事不得实，以祠部员外郎罢为广南东路转运使。又言范讽事有不尽如奏，讽坐贬，籍亦降太常博士。寻复官，徙福建转运使。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选自《宋史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庞籍传》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206" y="4869954"/>
            <a:ext cx="11520000" cy="11766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范讽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李迪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是两个人名；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，多次、屡次；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善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，与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交好；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寝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，停止、平息；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皆寝不报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前加主语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李迪</a:t>
            </a:r>
            <a:r>
              <a:rPr lang="en-US" altLang="zh-CN" sz="26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206" y="3717826"/>
            <a:ext cx="11520000" cy="11766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庞籍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多次因犯罪之事弹劾范讽，范讽与李迪要好，李迪都扣留下来没有上报朝廷。</a:t>
            </a:r>
            <a:endParaRPr lang="zh-CN" altLang="zh-CN" sz="26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1" name="TextBox 10">
            <a:hlinkClick r:id="rId1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9256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369019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89042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333450"/>
            <a:ext cx="1127285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参考译文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庞籍，字醇之，单州成武人。任开封府判官时，尚美人派遣内侍声称教旨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上对下的告谕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免除工人市租。庞籍说：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宋朝建朝以来，还没有美人声称教旨下达州府的，应当杖打内侍。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命令有司说：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从今以后宫中传命，不要马上接受。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多次因犯罪之事弹劾范讽，范讽与李迪要好，李迪都扣留下来没有上报朝廷，反而说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庞籍上奏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宫禁之事不实，庞籍因此从祠部员外郎被罢免为广南东路转运使。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庞籍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又说范讽没有将事情全部上奏，范讽因此而贬官，庞籍也被降为太常博士。不久又官复原职，调任福建转运使。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89256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69019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9042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7854" y="1014772"/>
            <a:ext cx="11520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指传主韩宗伯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乡试出昆山徐司寇门，而傅腊塔节制两江，承意兴大狱构徐，凡素居门下者争避匿。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公适在籍，独盛舆从，朝夕至门，且为别白于在事者。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选自方苞《记长洲韩宗伯逸事》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854" y="5047220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适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后省略宾语。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854" y="3679068"/>
            <a:ext cx="11520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韩公当时恰好在当地，只有他乘车带领随从隆重前往，早晚都到徐府，并且向当权的人为徐司寇辩白。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12" name="图片 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9256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369019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890427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2273" y="1374812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效职无避祸之心，临事有致命之志，尚知之乎？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2273" y="2094892"/>
            <a:ext cx="1109754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效命职守从无全身避祸的念头，遇到情况就有舍弃生命的心志，你们可还记得？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273" y="3442724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</a:t>
            </a:r>
            <a:r>
              <a:rPr lang="zh-CN" altLang="zh-CN" sz="2800" b="1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效职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致命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志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尚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乎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，句意对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002060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3229" y="261442"/>
            <a:ext cx="1132060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参考译文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告仑侄等：我被贬官外放刚刚开始，再见到你们的时间难以预期，我简略地把所想到的心思，留给你们作为教诲。你们的志向还没有确立，却将要满二十岁而成年了，你们能不自己警惧吗？我不能远拿其他人作比，你们难道没见我兄长是如何奉行家法的吗？我们家世代贫困节俭，先辈传下遗训，常怕广置家产会使子孙懒惰，所以家里没有薄田可种，这是你们清楚地知道的。我私下看到我的兄长，二十年以来，以最低的俸禄来维持穷困至极的家庭生活，其中一半要靠奔波在外向人乞求，来供给家用的不足。你们又看到我自从做了御史以来，效命职守从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全身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2031" y="1197546"/>
            <a:ext cx="11433815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祸的念头，遇到情况就有舍弃生命的心志，你们可还记得？我的这些想法，即使我们兄弟之间也不忍心谈及，因为往年我愧任谏官之职时，忍不住个人的小小意见，胡乱干涉朝廷的听闻，在河南洛阳遭到贬谪，我泣血洒泪西归，生与死无法向人诉说。不幸的是我残余的性命尚能保全，重新又担任了官职，常常誓言要效力献身于君前，播扬名声于后代，待死后就可以在地下告慰祖先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616" y="593171"/>
            <a:ext cx="1152128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阅读下面的文段，翻译文中画线的句子。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乾隆乙未，余过真州，同年沈椒园廉使以所撰《同老会序》示余。同老者，六老人同庚，为会以聊昆季之欢也。会主为鲍竹溪先生，余心钦迟之，未由修士相见礼。今岁乙卯矣，余小住邗江，先生之子志道以先生《行状》乞传。余不禁谡然敛袂而起，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有是哉！二十年前思见之人，不可得见；今因交其子得见其事状，是不见先生，犹见先生也。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奋吾笔以永其人，旧史官</a:t>
            </a:r>
            <a:r>
              <a:rPr lang="en-US" altLang="zh-CN" sz="2800" u="heavy" kern="100" baseline="300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u="heavy" kern="100" baseline="30000" dirty="0">
                <a:latin typeface="IPAPANNEW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u="heavy" kern="100" baseline="300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其奚辞？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10621</Words>
  <Application>WPS 演示</Application>
  <PresentationFormat>自定义</PresentationFormat>
  <Paragraphs>596</Paragraphs>
  <Slides>58</Slides>
  <Notes>22</Notes>
  <HiddenSlides>11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微软雅黑</vt:lpstr>
      <vt:lpstr>Times New Roman</vt:lpstr>
      <vt:lpstr>Times New Roman</vt:lpstr>
      <vt:lpstr>黑体</vt:lpstr>
      <vt:lpstr>华文细黑</vt:lpstr>
      <vt:lpstr>Courier New</vt:lpstr>
      <vt:lpstr>Broadway</vt:lpstr>
      <vt:lpstr>楷体</vt:lpstr>
      <vt:lpstr>经典繁仿黑</vt:lpstr>
      <vt:lpstr>IPAPANNEW</vt:lpstr>
      <vt:lpstr>Calibri</vt:lpstr>
      <vt:lpstr>Arial Unicode MS</vt:lpstr>
      <vt:lpstr>仿宋_GB2312</vt:lpstr>
      <vt:lpstr>楷体_GB2312</vt:lpstr>
      <vt:lpstr>MingLiU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葡萄鱼蕃茄 </cp:lastModifiedBy>
  <cp:revision>955</cp:revision>
  <dcterms:created xsi:type="dcterms:W3CDTF">2017-12-13T09:20:02Z</dcterms:created>
  <dcterms:modified xsi:type="dcterms:W3CDTF">2017-12-13T09:20:09Z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