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3" r:id="rId3"/>
  </p:sldMasterIdLst>
  <p:notesMasterIdLst>
    <p:notesMasterId r:id="rId5"/>
  </p:notesMasterIdLst>
  <p:sldIdLst>
    <p:sldId id="578" r:id="rId4"/>
    <p:sldId id="305" r:id="rId6"/>
    <p:sldId id="483" r:id="rId7"/>
    <p:sldId id="295" r:id="rId8"/>
    <p:sldId id="307" r:id="rId9"/>
    <p:sldId id="312" r:id="rId10"/>
    <p:sldId id="618" r:id="rId11"/>
    <p:sldId id="455" r:id="rId12"/>
    <p:sldId id="619" r:id="rId13"/>
    <p:sldId id="454" r:id="rId14"/>
    <p:sldId id="548" r:id="rId15"/>
    <p:sldId id="620" r:id="rId16"/>
    <p:sldId id="621" r:id="rId17"/>
    <p:sldId id="623" r:id="rId18"/>
    <p:sldId id="624" r:id="rId19"/>
    <p:sldId id="552" r:id="rId20"/>
    <p:sldId id="625" r:id="rId21"/>
    <p:sldId id="628" r:id="rId22"/>
    <p:sldId id="634" r:id="rId23"/>
    <p:sldId id="636" r:id="rId24"/>
    <p:sldId id="630" r:id="rId25"/>
    <p:sldId id="631" r:id="rId26"/>
    <p:sldId id="643" r:id="rId27"/>
    <p:sldId id="644" r:id="rId28"/>
  </p:sldIdLst>
  <p:sldSz cx="12192000" cy="6858000"/>
  <p:notesSz cx="6858000" cy="9144000"/>
  <p:embeddedFontLst>
    <p:embeddedFont>
      <p:font typeface="华文行楷" panose="02010800040101010101" pitchFamily="2" charset="-122"/>
      <p:regular r:id="rId33"/>
    </p:embeddedFont>
    <p:embeddedFont>
      <p:font typeface="方正字迹-颜振东楷 简" panose="02010600030101010101" pitchFamily="2" charset="-122"/>
      <p:regular r:id="rId34"/>
    </p:embeddedFont>
    <p:embeddedFont>
      <p:font typeface="楷体" panose="02010609060101010101" charset="-122"/>
      <p:regular r:id="rId35"/>
    </p:embeddedFont>
    <p:embeddedFont>
      <p:font typeface="SimSun-ExtB" panose="02010609060101010101" pitchFamily="49" charset="-122"/>
      <p:regular r:id="rId36"/>
    </p:embeddedFont>
    <p:embeddedFont>
      <p:font typeface="字魂58号-创中黑" panose="02010600030101010101" charset="-122"/>
      <p:regular r:id="rId37"/>
    </p:embeddedFont>
    <p:embeddedFont>
      <p:font typeface="新宋体" panose="02010609030101010101" pitchFamily="49" charset="-122"/>
      <p:regular r:id="rId38"/>
    </p:embeddedFont>
    <p:embeddedFont>
      <p:font typeface="黑体" panose="02010609060101010101" pitchFamily="49" charset="-122"/>
      <p:regular r:id="rId39"/>
    </p:embeddedFont>
    <p:embeddedFont>
      <p:font typeface="微软雅黑" panose="020B0503020204020204" charset="-122"/>
      <p:regular r:id="rId40"/>
    </p:embeddedFont>
    <p:embeddedFont>
      <p:font typeface="等线" panose="02010600030101010101" charset="-122"/>
      <p:regular r:id="rId41"/>
    </p:embeddedFont>
    <p:embeddedFont>
      <p:font typeface="Calibri" panose="020F0502020204030204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0" name="www.xkb1.com" initials="" lastIdx="0" clrIdx="0"/>
  <p:cmAuthor id="75" name="作者" initials="A" lastIdx="0" clrIdx="2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86A1"/>
    <a:srgbClr val="00916E"/>
    <a:srgbClr val="1D6564"/>
    <a:srgbClr val="97C783"/>
    <a:srgbClr val="E6E6E6"/>
    <a:srgbClr val="CDBF97"/>
    <a:srgbClr val="8D7545"/>
    <a:srgbClr val="ECE8E5"/>
    <a:srgbClr val="E4CBCB"/>
    <a:srgbClr val="A887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71" autoAdjust="0"/>
    <p:restoredTop sz="94660"/>
  </p:normalViewPr>
  <p:slideViewPr>
    <p:cSldViewPr snapToGrid="0">
      <p:cViewPr varScale="1">
        <p:scale>
          <a:sx n="92" d="100"/>
          <a:sy n="92" d="100"/>
        </p:scale>
        <p:origin x="150" y="84"/>
      </p:cViewPr>
      <p:guideLst>
        <p:guide orient="horz" pos="2236"/>
        <p:guide pos="38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5" Type="http://schemas.openxmlformats.org/officeDocument/2006/relationships/font" Target="fonts/font13.fntdata"/><Relationship Id="rId44" Type="http://schemas.openxmlformats.org/officeDocument/2006/relationships/font" Target="fonts/font12.fntdata"/><Relationship Id="rId43" Type="http://schemas.openxmlformats.org/officeDocument/2006/relationships/font" Target="fonts/font11.fntdata"/><Relationship Id="rId42" Type="http://schemas.openxmlformats.org/officeDocument/2006/relationships/font" Target="fonts/font10.fntdata"/><Relationship Id="rId41" Type="http://schemas.openxmlformats.org/officeDocument/2006/relationships/font" Target="fonts/font9.fntdata"/><Relationship Id="rId40" Type="http://schemas.openxmlformats.org/officeDocument/2006/relationships/font" Target="fonts/font8.fntdata"/><Relationship Id="rId4" Type="http://schemas.openxmlformats.org/officeDocument/2006/relationships/slide" Target="slides/slide1.xml"/><Relationship Id="rId39" Type="http://schemas.openxmlformats.org/officeDocument/2006/relationships/font" Target="fonts/font7.fntdata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AA1E2-0BCB-498F-B666-E5E40D2532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g9811b2b24e_1_2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3" name="Google Shape;473;g9811b2b24e_1_2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3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300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 onl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947033" y="715533"/>
            <a:ext cx="10298000" cy="64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Title and body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200" lvl="1" indent="-423545"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>
              <a:spcBef>
                <a:spcPts val="2135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>
              <a:spcBef>
                <a:spcPts val="2135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>
              <a:spcBef>
                <a:spcPts val="2135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>
              <a:spcBef>
                <a:spcPts val="2135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>
              <a:spcBef>
                <a:spcPts val="2135"/>
              </a:spcBef>
              <a:spcAft>
                <a:spcPts val="2135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2231555" y="691515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1249545"/>
            <a:ext cx="12192000" cy="4358910"/>
          </a:xfrm>
          <a:prstGeom prst="rect">
            <a:avLst/>
          </a:prstGeom>
          <a:solidFill>
            <a:srgbClr val="990F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: 空心 20"/>
          <p:cNvSpPr/>
          <p:nvPr/>
        </p:nvSpPr>
        <p:spPr>
          <a:xfrm>
            <a:off x="102071" y="312467"/>
            <a:ext cx="1248445" cy="1248445"/>
          </a:xfrm>
          <a:prstGeom prst="donut">
            <a:avLst>
              <a:gd name="adj" fmla="val 22856"/>
            </a:avLst>
          </a:prstGeom>
          <a:solidFill>
            <a:srgbClr val="D1AA69"/>
          </a:solidFill>
          <a:ln>
            <a:noFill/>
          </a:ln>
          <a:effectLst>
            <a:outerShdw blurRad="241300" dist="25400" sx="101000" sy="101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-939588" y="6007036"/>
            <a:ext cx="1879176" cy="1879176"/>
            <a:chOff x="-971513" y="3575817"/>
            <a:chExt cx="1879176" cy="1879176"/>
          </a:xfrm>
        </p:grpSpPr>
        <p:sp>
          <p:nvSpPr>
            <p:cNvPr id="23" name="椭圆 22"/>
            <p:cNvSpPr/>
            <p:nvPr/>
          </p:nvSpPr>
          <p:spPr>
            <a:xfrm>
              <a:off x="-654059" y="3891183"/>
              <a:ext cx="1248445" cy="1248445"/>
            </a:xfrm>
            <a:prstGeom prst="ellipse">
              <a:avLst/>
            </a:prstGeom>
            <a:solidFill>
              <a:srgbClr val="9A0F1C"/>
            </a:solidFill>
            <a:ln>
              <a:noFill/>
            </a:ln>
            <a:effectLst>
              <a:outerShdw blurRad="241300" dist="25400" sx="101000" sy="101000" algn="ctr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-971513" y="3575817"/>
              <a:ext cx="1879176" cy="1879176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  <a:effectLst>
              <a:outerShdw blurRad="241300" dist="25400" sx="101000" sy="101000" algn="ctr" rotWithShape="0">
                <a:schemeClr val="bg1">
                  <a:lumMod val="75000"/>
                  <a:alpha val="8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863509" y="-592198"/>
            <a:ext cx="1879176" cy="1879176"/>
            <a:chOff x="-971513" y="3575817"/>
            <a:chExt cx="1879176" cy="1879176"/>
          </a:xfrm>
        </p:grpSpPr>
        <p:sp>
          <p:nvSpPr>
            <p:cNvPr id="26" name="椭圆 25"/>
            <p:cNvSpPr/>
            <p:nvPr/>
          </p:nvSpPr>
          <p:spPr>
            <a:xfrm>
              <a:off x="-654059" y="3891183"/>
              <a:ext cx="1248445" cy="1248445"/>
            </a:xfrm>
            <a:prstGeom prst="ellipse">
              <a:avLst/>
            </a:prstGeom>
            <a:solidFill>
              <a:srgbClr val="990F1C"/>
            </a:solidFill>
            <a:ln>
              <a:noFill/>
            </a:ln>
            <a:effectLst>
              <a:outerShdw blurRad="241300" dist="25400" sx="101000" sy="101000" algn="ctr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-971513" y="3575817"/>
              <a:ext cx="1879176" cy="1879176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  <a:effectLst>
              <a:outerShdw blurRad="241300" dist="25400" sx="101000" sy="101000" algn="ctr" rotWithShape="0">
                <a:schemeClr val="bg1">
                  <a:lumMod val="75000"/>
                  <a:alpha val="8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340445" y="4645388"/>
            <a:ext cx="3223216" cy="3223216"/>
            <a:chOff x="9043512" y="3994050"/>
            <a:chExt cx="5275624" cy="5275624"/>
          </a:xfrm>
        </p:grpSpPr>
        <p:sp>
          <p:nvSpPr>
            <p:cNvPr id="29" name="圆: 空心 28"/>
            <p:cNvSpPr/>
            <p:nvPr/>
          </p:nvSpPr>
          <p:spPr>
            <a:xfrm>
              <a:off x="9700208" y="4650746"/>
              <a:ext cx="3962233" cy="3962233"/>
            </a:xfrm>
            <a:prstGeom prst="donut">
              <a:avLst>
                <a:gd name="adj" fmla="val 25000"/>
              </a:avLst>
            </a:prstGeom>
            <a:solidFill>
              <a:srgbClr val="D1AA69"/>
            </a:solidFill>
            <a:ln>
              <a:noFill/>
            </a:ln>
            <a:effectLst>
              <a:outerShdw blurRad="241300" dist="25400" sx="101000" sy="101000" algn="ctr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9043512" y="3994050"/>
              <a:ext cx="5275624" cy="527562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  <a:effectLst>
              <a:outerShdw blurRad="241300" dist="25400" sx="101000" sy="101000" algn="ctr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1" name="圆: 空心 30"/>
          <p:cNvSpPr/>
          <p:nvPr/>
        </p:nvSpPr>
        <p:spPr>
          <a:xfrm>
            <a:off x="10692102" y="437572"/>
            <a:ext cx="354353" cy="354353"/>
          </a:xfrm>
          <a:prstGeom prst="donut">
            <a:avLst>
              <a:gd name="adj" fmla="val 22856"/>
            </a:avLst>
          </a:prstGeom>
          <a:solidFill>
            <a:srgbClr val="C00000"/>
          </a:solidFill>
          <a:ln>
            <a:noFill/>
          </a:ln>
          <a:effectLst>
            <a:outerShdw blurRad="241300" dist="25400" sx="101000" sy="101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1415480" y="2201846"/>
            <a:ext cx="10153128" cy="2454309"/>
            <a:chOff x="1415480" y="2201846"/>
            <a:chExt cx="9361040" cy="2454309"/>
          </a:xfrm>
        </p:grpSpPr>
        <p:sp>
          <p:nvSpPr>
            <p:cNvPr id="42" name="任意多边形: 形状 41"/>
            <p:cNvSpPr/>
            <p:nvPr/>
          </p:nvSpPr>
          <p:spPr>
            <a:xfrm>
              <a:off x="1415480" y="2352155"/>
              <a:ext cx="2295525" cy="2304000"/>
            </a:xfrm>
            <a:custGeom>
              <a:avLst/>
              <a:gdLst>
                <a:gd name="connsiteX0" fmla="*/ 762000 w 2571750"/>
                <a:gd name="connsiteY0" fmla="*/ 0 h 1771650"/>
                <a:gd name="connsiteX1" fmla="*/ 0 w 2571750"/>
                <a:gd name="connsiteY1" fmla="*/ 19050 h 1771650"/>
                <a:gd name="connsiteX2" fmla="*/ 0 w 2571750"/>
                <a:gd name="connsiteY2" fmla="*/ 1733550 h 1771650"/>
                <a:gd name="connsiteX3" fmla="*/ 2571750 w 2571750"/>
                <a:gd name="connsiteY3" fmla="*/ 1771650 h 1771650"/>
                <a:gd name="connsiteX0-1" fmla="*/ 776288 w 2571750"/>
                <a:gd name="connsiteY0-2" fmla="*/ 0 h 1752600"/>
                <a:gd name="connsiteX1-3" fmla="*/ 0 w 2571750"/>
                <a:gd name="connsiteY1-4" fmla="*/ 0 h 1752600"/>
                <a:gd name="connsiteX2-5" fmla="*/ 0 w 2571750"/>
                <a:gd name="connsiteY2-6" fmla="*/ 1714500 h 1752600"/>
                <a:gd name="connsiteX3-7" fmla="*/ 2571750 w 2571750"/>
                <a:gd name="connsiteY3-8" fmla="*/ 1752600 h 1752600"/>
                <a:gd name="connsiteX0-9" fmla="*/ 776288 w 2576512"/>
                <a:gd name="connsiteY0-10" fmla="*/ 0 h 1743075"/>
                <a:gd name="connsiteX1-11" fmla="*/ 0 w 2576512"/>
                <a:gd name="connsiteY1-12" fmla="*/ 0 h 1743075"/>
                <a:gd name="connsiteX2-13" fmla="*/ 0 w 2576512"/>
                <a:gd name="connsiteY2-14" fmla="*/ 1714500 h 1743075"/>
                <a:gd name="connsiteX3-15" fmla="*/ 2576512 w 2576512"/>
                <a:gd name="connsiteY3-16" fmla="*/ 1743075 h 1743075"/>
                <a:gd name="connsiteX0-17" fmla="*/ 776288 w 2586037"/>
                <a:gd name="connsiteY0-18" fmla="*/ 0 h 1766888"/>
                <a:gd name="connsiteX1-19" fmla="*/ 0 w 2586037"/>
                <a:gd name="connsiteY1-20" fmla="*/ 0 h 1766888"/>
                <a:gd name="connsiteX2-21" fmla="*/ 0 w 2586037"/>
                <a:gd name="connsiteY2-22" fmla="*/ 1714500 h 1766888"/>
                <a:gd name="connsiteX3-23" fmla="*/ 2586037 w 2586037"/>
                <a:gd name="connsiteY3-24" fmla="*/ 1766888 h 1766888"/>
                <a:gd name="connsiteX0-25" fmla="*/ 776288 w 2586037"/>
                <a:gd name="connsiteY0-26" fmla="*/ 0 h 1752600"/>
                <a:gd name="connsiteX1-27" fmla="*/ 0 w 2586037"/>
                <a:gd name="connsiteY1-28" fmla="*/ 0 h 1752600"/>
                <a:gd name="connsiteX2-29" fmla="*/ 0 w 2586037"/>
                <a:gd name="connsiteY2-30" fmla="*/ 1714500 h 1752600"/>
                <a:gd name="connsiteX3-31" fmla="*/ 2586037 w 2586037"/>
                <a:gd name="connsiteY3-32" fmla="*/ 1752600 h 1752600"/>
                <a:gd name="connsiteX0-33" fmla="*/ 776288 w 2586037"/>
                <a:gd name="connsiteY0-34" fmla="*/ 0 h 1766888"/>
                <a:gd name="connsiteX1-35" fmla="*/ 0 w 2586037"/>
                <a:gd name="connsiteY1-36" fmla="*/ 0 h 1766888"/>
                <a:gd name="connsiteX2-37" fmla="*/ 0 w 2586037"/>
                <a:gd name="connsiteY2-38" fmla="*/ 1714500 h 1766888"/>
                <a:gd name="connsiteX3-39" fmla="*/ 2586037 w 2586037"/>
                <a:gd name="connsiteY3-40" fmla="*/ 1766888 h 1766888"/>
                <a:gd name="connsiteX0-41" fmla="*/ 776288 w 2552700"/>
                <a:gd name="connsiteY0-42" fmla="*/ 0 h 1762125"/>
                <a:gd name="connsiteX1-43" fmla="*/ 0 w 2552700"/>
                <a:gd name="connsiteY1-44" fmla="*/ 0 h 1762125"/>
                <a:gd name="connsiteX2-45" fmla="*/ 0 w 2552700"/>
                <a:gd name="connsiteY2-46" fmla="*/ 1714500 h 1762125"/>
                <a:gd name="connsiteX3-47" fmla="*/ 2552700 w 2552700"/>
                <a:gd name="connsiteY3-48" fmla="*/ 1762125 h 1762125"/>
                <a:gd name="connsiteX0-49" fmla="*/ 776288 w 2552700"/>
                <a:gd name="connsiteY0-50" fmla="*/ 0 h 1752600"/>
                <a:gd name="connsiteX1-51" fmla="*/ 0 w 2552700"/>
                <a:gd name="connsiteY1-52" fmla="*/ 0 h 1752600"/>
                <a:gd name="connsiteX2-53" fmla="*/ 0 w 2552700"/>
                <a:gd name="connsiteY2-54" fmla="*/ 1714500 h 1752600"/>
                <a:gd name="connsiteX3-55" fmla="*/ 2552700 w 2552700"/>
                <a:gd name="connsiteY3-56" fmla="*/ 1752600 h 1752600"/>
                <a:gd name="connsiteX0-57" fmla="*/ 776288 w 2552700"/>
                <a:gd name="connsiteY0-58" fmla="*/ 0 h 1743075"/>
                <a:gd name="connsiteX1-59" fmla="*/ 0 w 2552700"/>
                <a:gd name="connsiteY1-60" fmla="*/ 0 h 1743075"/>
                <a:gd name="connsiteX2-61" fmla="*/ 0 w 2552700"/>
                <a:gd name="connsiteY2-62" fmla="*/ 1714500 h 1743075"/>
                <a:gd name="connsiteX3-63" fmla="*/ 2552700 w 2552700"/>
                <a:gd name="connsiteY3-64" fmla="*/ 1743075 h 1743075"/>
                <a:gd name="connsiteX0-65" fmla="*/ 776288 w 2552700"/>
                <a:gd name="connsiteY0-66" fmla="*/ 0 h 1743075"/>
                <a:gd name="connsiteX1-67" fmla="*/ 0 w 2552700"/>
                <a:gd name="connsiteY1-68" fmla="*/ 0 h 1743075"/>
                <a:gd name="connsiteX2-69" fmla="*/ 0 w 2552700"/>
                <a:gd name="connsiteY2-70" fmla="*/ 1714500 h 1743075"/>
                <a:gd name="connsiteX3-71" fmla="*/ 2552700 w 2552700"/>
                <a:gd name="connsiteY3-72" fmla="*/ 1743075 h 1743075"/>
                <a:gd name="connsiteX0-73" fmla="*/ 776288 w 2552700"/>
                <a:gd name="connsiteY0-74" fmla="*/ 0 h 1747838"/>
                <a:gd name="connsiteX1-75" fmla="*/ 0 w 2552700"/>
                <a:gd name="connsiteY1-76" fmla="*/ 0 h 1747838"/>
                <a:gd name="connsiteX2-77" fmla="*/ 0 w 2552700"/>
                <a:gd name="connsiteY2-78" fmla="*/ 1714500 h 1747838"/>
                <a:gd name="connsiteX3-79" fmla="*/ 2552700 w 2552700"/>
                <a:gd name="connsiteY3-80" fmla="*/ 1747838 h 1747838"/>
                <a:gd name="connsiteX0-81" fmla="*/ 776288 w 2552700"/>
                <a:gd name="connsiteY0-82" fmla="*/ 0 h 1747838"/>
                <a:gd name="connsiteX1-83" fmla="*/ 0 w 2552700"/>
                <a:gd name="connsiteY1-84" fmla="*/ 0 h 1747838"/>
                <a:gd name="connsiteX2-85" fmla="*/ 0 w 2552700"/>
                <a:gd name="connsiteY2-86" fmla="*/ 1714500 h 1747838"/>
                <a:gd name="connsiteX3-87" fmla="*/ 2552700 w 2552700"/>
                <a:gd name="connsiteY3-88" fmla="*/ 1747838 h 1747838"/>
                <a:gd name="connsiteX0-89" fmla="*/ 776288 w 2247900"/>
                <a:gd name="connsiteY0-90" fmla="*/ 0 h 1743075"/>
                <a:gd name="connsiteX1-91" fmla="*/ 0 w 2247900"/>
                <a:gd name="connsiteY1-92" fmla="*/ 0 h 1743075"/>
                <a:gd name="connsiteX2-93" fmla="*/ 0 w 2247900"/>
                <a:gd name="connsiteY2-94" fmla="*/ 1714500 h 1743075"/>
                <a:gd name="connsiteX3-95" fmla="*/ 2247900 w 2247900"/>
                <a:gd name="connsiteY3-96" fmla="*/ 1743075 h 1743075"/>
                <a:gd name="connsiteX0-97" fmla="*/ 776288 w 2252663"/>
                <a:gd name="connsiteY0-98" fmla="*/ 0 h 1733550"/>
                <a:gd name="connsiteX1-99" fmla="*/ 0 w 2252663"/>
                <a:gd name="connsiteY1-100" fmla="*/ 0 h 1733550"/>
                <a:gd name="connsiteX2-101" fmla="*/ 0 w 2252663"/>
                <a:gd name="connsiteY2-102" fmla="*/ 1714500 h 1733550"/>
                <a:gd name="connsiteX3-103" fmla="*/ 2252663 w 2252663"/>
                <a:gd name="connsiteY3-104" fmla="*/ 1733550 h 1733550"/>
                <a:gd name="connsiteX0-105" fmla="*/ 776288 w 2266950"/>
                <a:gd name="connsiteY0-106" fmla="*/ 0 h 1743075"/>
                <a:gd name="connsiteX1-107" fmla="*/ 0 w 2266950"/>
                <a:gd name="connsiteY1-108" fmla="*/ 0 h 1743075"/>
                <a:gd name="connsiteX2-109" fmla="*/ 0 w 2266950"/>
                <a:gd name="connsiteY2-110" fmla="*/ 1714500 h 1743075"/>
                <a:gd name="connsiteX3-111" fmla="*/ 2266950 w 2266950"/>
                <a:gd name="connsiteY3-112" fmla="*/ 1743075 h 1743075"/>
                <a:gd name="connsiteX0-113" fmla="*/ 776288 w 2266950"/>
                <a:gd name="connsiteY0-114" fmla="*/ 0 h 1743075"/>
                <a:gd name="connsiteX1-115" fmla="*/ 0 w 2266950"/>
                <a:gd name="connsiteY1-116" fmla="*/ 0 h 1743075"/>
                <a:gd name="connsiteX2-117" fmla="*/ 0 w 2266950"/>
                <a:gd name="connsiteY2-118" fmla="*/ 1714500 h 1743075"/>
                <a:gd name="connsiteX3-119" fmla="*/ 2266950 w 2266950"/>
                <a:gd name="connsiteY3-120" fmla="*/ 1743075 h 1743075"/>
                <a:gd name="connsiteX0-121" fmla="*/ 776288 w 2271713"/>
                <a:gd name="connsiteY0-122" fmla="*/ 0 h 1733550"/>
                <a:gd name="connsiteX1-123" fmla="*/ 0 w 2271713"/>
                <a:gd name="connsiteY1-124" fmla="*/ 0 h 1733550"/>
                <a:gd name="connsiteX2-125" fmla="*/ 0 w 2271713"/>
                <a:gd name="connsiteY2-126" fmla="*/ 1714500 h 1733550"/>
                <a:gd name="connsiteX3-127" fmla="*/ 2271713 w 2271713"/>
                <a:gd name="connsiteY3-128" fmla="*/ 1733550 h 1733550"/>
                <a:gd name="connsiteX0-129" fmla="*/ 776288 w 2276475"/>
                <a:gd name="connsiteY0-130" fmla="*/ 0 h 1733550"/>
                <a:gd name="connsiteX1-131" fmla="*/ 0 w 2276475"/>
                <a:gd name="connsiteY1-132" fmla="*/ 0 h 1733550"/>
                <a:gd name="connsiteX2-133" fmla="*/ 0 w 2276475"/>
                <a:gd name="connsiteY2-134" fmla="*/ 1714500 h 1733550"/>
                <a:gd name="connsiteX3-135" fmla="*/ 2276475 w 2276475"/>
                <a:gd name="connsiteY3-136" fmla="*/ 1733550 h 1733550"/>
                <a:gd name="connsiteX0-137" fmla="*/ 776288 w 2276475"/>
                <a:gd name="connsiteY0-138" fmla="*/ 0 h 1733550"/>
                <a:gd name="connsiteX1-139" fmla="*/ 0 w 2276475"/>
                <a:gd name="connsiteY1-140" fmla="*/ 0 h 1733550"/>
                <a:gd name="connsiteX2-141" fmla="*/ 0 w 2276475"/>
                <a:gd name="connsiteY2-142" fmla="*/ 1714500 h 1733550"/>
                <a:gd name="connsiteX3-143" fmla="*/ 2276475 w 2276475"/>
                <a:gd name="connsiteY3-144" fmla="*/ 1733550 h 1733550"/>
                <a:gd name="connsiteX0-145" fmla="*/ 776288 w 2276475"/>
                <a:gd name="connsiteY0-146" fmla="*/ 0 h 1733550"/>
                <a:gd name="connsiteX1-147" fmla="*/ 0 w 2276475"/>
                <a:gd name="connsiteY1-148" fmla="*/ 0 h 1733550"/>
                <a:gd name="connsiteX2-149" fmla="*/ 0 w 2276475"/>
                <a:gd name="connsiteY2-150" fmla="*/ 1714500 h 1733550"/>
                <a:gd name="connsiteX3-151" fmla="*/ 2276475 w 2276475"/>
                <a:gd name="connsiteY3-152" fmla="*/ 1733550 h 1733550"/>
                <a:gd name="connsiteX0-153" fmla="*/ 776288 w 2295525"/>
                <a:gd name="connsiteY0-154" fmla="*/ 0 h 1719263"/>
                <a:gd name="connsiteX1-155" fmla="*/ 0 w 2295525"/>
                <a:gd name="connsiteY1-156" fmla="*/ 0 h 1719263"/>
                <a:gd name="connsiteX2-157" fmla="*/ 0 w 2295525"/>
                <a:gd name="connsiteY2-158" fmla="*/ 1714500 h 1719263"/>
                <a:gd name="connsiteX3-159" fmla="*/ 2295525 w 2295525"/>
                <a:gd name="connsiteY3-160" fmla="*/ 1719263 h 17192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295525" h="1719263">
                  <a:moveTo>
                    <a:pt x="776288" y="0"/>
                  </a:moveTo>
                  <a:lnTo>
                    <a:pt x="0" y="0"/>
                  </a:lnTo>
                  <a:lnTo>
                    <a:pt x="0" y="1714500"/>
                  </a:lnTo>
                  <a:lnTo>
                    <a:pt x="2295525" y="1719263"/>
                  </a:lnTo>
                </a:path>
              </a:pathLst>
            </a:custGeom>
            <a:noFill/>
            <a:ln w="539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/>
            <p:cNvSpPr/>
            <p:nvPr/>
          </p:nvSpPr>
          <p:spPr>
            <a:xfrm flipH="1" flipV="1">
              <a:off x="7820265" y="2201846"/>
              <a:ext cx="2956255" cy="2105793"/>
            </a:xfrm>
            <a:custGeom>
              <a:avLst/>
              <a:gdLst>
                <a:gd name="connsiteX0" fmla="*/ 762000 w 2571750"/>
                <a:gd name="connsiteY0" fmla="*/ 0 h 1771650"/>
                <a:gd name="connsiteX1" fmla="*/ 0 w 2571750"/>
                <a:gd name="connsiteY1" fmla="*/ 19050 h 1771650"/>
                <a:gd name="connsiteX2" fmla="*/ 0 w 2571750"/>
                <a:gd name="connsiteY2" fmla="*/ 1733550 h 1771650"/>
                <a:gd name="connsiteX3" fmla="*/ 2571750 w 2571750"/>
                <a:gd name="connsiteY3" fmla="*/ 1771650 h 1771650"/>
                <a:gd name="connsiteX0-1" fmla="*/ 776288 w 2571750"/>
                <a:gd name="connsiteY0-2" fmla="*/ 0 h 1752600"/>
                <a:gd name="connsiteX1-3" fmla="*/ 0 w 2571750"/>
                <a:gd name="connsiteY1-4" fmla="*/ 0 h 1752600"/>
                <a:gd name="connsiteX2-5" fmla="*/ 0 w 2571750"/>
                <a:gd name="connsiteY2-6" fmla="*/ 1714500 h 1752600"/>
                <a:gd name="connsiteX3-7" fmla="*/ 2571750 w 2571750"/>
                <a:gd name="connsiteY3-8" fmla="*/ 1752600 h 1752600"/>
                <a:gd name="connsiteX0-9" fmla="*/ 776288 w 2576512"/>
                <a:gd name="connsiteY0-10" fmla="*/ 0 h 1743075"/>
                <a:gd name="connsiteX1-11" fmla="*/ 0 w 2576512"/>
                <a:gd name="connsiteY1-12" fmla="*/ 0 h 1743075"/>
                <a:gd name="connsiteX2-13" fmla="*/ 0 w 2576512"/>
                <a:gd name="connsiteY2-14" fmla="*/ 1714500 h 1743075"/>
                <a:gd name="connsiteX3-15" fmla="*/ 2576512 w 2576512"/>
                <a:gd name="connsiteY3-16" fmla="*/ 1743075 h 1743075"/>
                <a:gd name="connsiteX0-17" fmla="*/ 776288 w 2586037"/>
                <a:gd name="connsiteY0-18" fmla="*/ 0 h 1766888"/>
                <a:gd name="connsiteX1-19" fmla="*/ 0 w 2586037"/>
                <a:gd name="connsiteY1-20" fmla="*/ 0 h 1766888"/>
                <a:gd name="connsiteX2-21" fmla="*/ 0 w 2586037"/>
                <a:gd name="connsiteY2-22" fmla="*/ 1714500 h 1766888"/>
                <a:gd name="connsiteX3-23" fmla="*/ 2586037 w 2586037"/>
                <a:gd name="connsiteY3-24" fmla="*/ 1766888 h 1766888"/>
                <a:gd name="connsiteX0-25" fmla="*/ 776288 w 2586037"/>
                <a:gd name="connsiteY0-26" fmla="*/ 0 h 1752600"/>
                <a:gd name="connsiteX1-27" fmla="*/ 0 w 2586037"/>
                <a:gd name="connsiteY1-28" fmla="*/ 0 h 1752600"/>
                <a:gd name="connsiteX2-29" fmla="*/ 0 w 2586037"/>
                <a:gd name="connsiteY2-30" fmla="*/ 1714500 h 1752600"/>
                <a:gd name="connsiteX3-31" fmla="*/ 2586037 w 2586037"/>
                <a:gd name="connsiteY3-32" fmla="*/ 1752600 h 1752600"/>
                <a:gd name="connsiteX0-33" fmla="*/ 776288 w 2586037"/>
                <a:gd name="connsiteY0-34" fmla="*/ 0 h 1766888"/>
                <a:gd name="connsiteX1-35" fmla="*/ 0 w 2586037"/>
                <a:gd name="connsiteY1-36" fmla="*/ 0 h 1766888"/>
                <a:gd name="connsiteX2-37" fmla="*/ 0 w 2586037"/>
                <a:gd name="connsiteY2-38" fmla="*/ 1714500 h 1766888"/>
                <a:gd name="connsiteX3-39" fmla="*/ 2586037 w 2586037"/>
                <a:gd name="connsiteY3-40" fmla="*/ 1766888 h 1766888"/>
                <a:gd name="connsiteX0-41" fmla="*/ 776288 w 2552700"/>
                <a:gd name="connsiteY0-42" fmla="*/ 0 h 1762125"/>
                <a:gd name="connsiteX1-43" fmla="*/ 0 w 2552700"/>
                <a:gd name="connsiteY1-44" fmla="*/ 0 h 1762125"/>
                <a:gd name="connsiteX2-45" fmla="*/ 0 w 2552700"/>
                <a:gd name="connsiteY2-46" fmla="*/ 1714500 h 1762125"/>
                <a:gd name="connsiteX3-47" fmla="*/ 2552700 w 2552700"/>
                <a:gd name="connsiteY3-48" fmla="*/ 1762125 h 1762125"/>
                <a:gd name="connsiteX0-49" fmla="*/ 776288 w 2552700"/>
                <a:gd name="connsiteY0-50" fmla="*/ 0 h 1752600"/>
                <a:gd name="connsiteX1-51" fmla="*/ 0 w 2552700"/>
                <a:gd name="connsiteY1-52" fmla="*/ 0 h 1752600"/>
                <a:gd name="connsiteX2-53" fmla="*/ 0 w 2552700"/>
                <a:gd name="connsiteY2-54" fmla="*/ 1714500 h 1752600"/>
                <a:gd name="connsiteX3-55" fmla="*/ 2552700 w 2552700"/>
                <a:gd name="connsiteY3-56" fmla="*/ 1752600 h 1752600"/>
                <a:gd name="connsiteX0-57" fmla="*/ 776288 w 2552700"/>
                <a:gd name="connsiteY0-58" fmla="*/ 0 h 1743075"/>
                <a:gd name="connsiteX1-59" fmla="*/ 0 w 2552700"/>
                <a:gd name="connsiteY1-60" fmla="*/ 0 h 1743075"/>
                <a:gd name="connsiteX2-61" fmla="*/ 0 w 2552700"/>
                <a:gd name="connsiteY2-62" fmla="*/ 1714500 h 1743075"/>
                <a:gd name="connsiteX3-63" fmla="*/ 2552700 w 2552700"/>
                <a:gd name="connsiteY3-64" fmla="*/ 1743075 h 1743075"/>
                <a:gd name="connsiteX0-65" fmla="*/ 776288 w 2552700"/>
                <a:gd name="connsiteY0-66" fmla="*/ 0 h 1743075"/>
                <a:gd name="connsiteX1-67" fmla="*/ 0 w 2552700"/>
                <a:gd name="connsiteY1-68" fmla="*/ 0 h 1743075"/>
                <a:gd name="connsiteX2-69" fmla="*/ 0 w 2552700"/>
                <a:gd name="connsiteY2-70" fmla="*/ 1714500 h 1743075"/>
                <a:gd name="connsiteX3-71" fmla="*/ 2552700 w 2552700"/>
                <a:gd name="connsiteY3-72" fmla="*/ 1743075 h 1743075"/>
                <a:gd name="connsiteX0-73" fmla="*/ 776288 w 2552700"/>
                <a:gd name="connsiteY0-74" fmla="*/ 0 h 1747838"/>
                <a:gd name="connsiteX1-75" fmla="*/ 0 w 2552700"/>
                <a:gd name="connsiteY1-76" fmla="*/ 0 h 1747838"/>
                <a:gd name="connsiteX2-77" fmla="*/ 0 w 2552700"/>
                <a:gd name="connsiteY2-78" fmla="*/ 1714500 h 1747838"/>
                <a:gd name="connsiteX3-79" fmla="*/ 2552700 w 2552700"/>
                <a:gd name="connsiteY3-80" fmla="*/ 1747838 h 1747838"/>
                <a:gd name="connsiteX0-81" fmla="*/ 776288 w 2552700"/>
                <a:gd name="connsiteY0-82" fmla="*/ 0 h 1747838"/>
                <a:gd name="connsiteX1-83" fmla="*/ 0 w 2552700"/>
                <a:gd name="connsiteY1-84" fmla="*/ 0 h 1747838"/>
                <a:gd name="connsiteX2-85" fmla="*/ 0 w 2552700"/>
                <a:gd name="connsiteY2-86" fmla="*/ 1714500 h 1747838"/>
                <a:gd name="connsiteX3-87" fmla="*/ 2552700 w 2552700"/>
                <a:gd name="connsiteY3-88" fmla="*/ 1747838 h 1747838"/>
                <a:gd name="connsiteX0-89" fmla="*/ 776288 w 2247900"/>
                <a:gd name="connsiteY0-90" fmla="*/ 0 h 1743075"/>
                <a:gd name="connsiteX1-91" fmla="*/ 0 w 2247900"/>
                <a:gd name="connsiteY1-92" fmla="*/ 0 h 1743075"/>
                <a:gd name="connsiteX2-93" fmla="*/ 0 w 2247900"/>
                <a:gd name="connsiteY2-94" fmla="*/ 1714500 h 1743075"/>
                <a:gd name="connsiteX3-95" fmla="*/ 2247900 w 2247900"/>
                <a:gd name="connsiteY3-96" fmla="*/ 1743075 h 1743075"/>
                <a:gd name="connsiteX0-97" fmla="*/ 776288 w 2252663"/>
                <a:gd name="connsiteY0-98" fmla="*/ 0 h 1733550"/>
                <a:gd name="connsiteX1-99" fmla="*/ 0 w 2252663"/>
                <a:gd name="connsiteY1-100" fmla="*/ 0 h 1733550"/>
                <a:gd name="connsiteX2-101" fmla="*/ 0 w 2252663"/>
                <a:gd name="connsiteY2-102" fmla="*/ 1714500 h 1733550"/>
                <a:gd name="connsiteX3-103" fmla="*/ 2252663 w 2252663"/>
                <a:gd name="connsiteY3-104" fmla="*/ 1733550 h 1733550"/>
                <a:gd name="connsiteX0-105" fmla="*/ 776288 w 2266950"/>
                <a:gd name="connsiteY0-106" fmla="*/ 0 h 1743075"/>
                <a:gd name="connsiteX1-107" fmla="*/ 0 w 2266950"/>
                <a:gd name="connsiteY1-108" fmla="*/ 0 h 1743075"/>
                <a:gd name="connsiteX2-109" fmla="*/ 0 w 2266950"/>
                <a:gd name="connsiteY2-110" fmla="*/ 1714500 h 1743075"/>
                <a:gd name="connsiteX3-111" fmla="*/ 2266950 w 2266950"/>
                <a:gd name="connsiteY3-112" fmla="*/ 1743075 h 1743075"/>
                <a:gd name="connsiteX0-113" fmla="*/ 776288 w 2266950"/>
                <a:gd name="connsiteY0-114" fmla="*/ 0 h 1743075"/>
                <a:gd name="connsiteX1-115" fmla="*/ 0 w 2266950"/>
                <a:gd name="connsiteY1-116" fmla="*/ 0 h 1743075"/>
                <a:gd name="connsiteX2-117" fmla="*/ 0 w 2266950"/>
                <a:gd name="connsiteY2-118" fmla="*/ 1714500 h 1743075"/>
                <a:gd name="connsiteX3-119" fmla="*/ 2266950 w 2266950"/>
                <a:gd name="connsiteY3-120" fmla="*/ 1743075 h 1743075"/>
                <a:gd name="connsiteX0-121" fmla="*/ 776288 w 2271713"/>
                <a:gd name="connsiteY0-122" fmla="*/ 0 h 1733550"/>
                <a:gd name="connsiteX1-123" fmla="*/ 0 w 2271713"/>
                <a:gd name="connsiteY1-124" fmla="*/ 0 h 1733550"/>
                <a:gd name="connsiteX2-125" fmla="*/ 0 w 2271713"/>
                <a:gd name="connsiteY2-126" fmla="*/ 1714500 h 1733550"/>
                <a:gd name="connsiteX3-127" fmla="*/ 2271713 w 2271713"/>
                <a:gd name="connsiteY3-128" fmla="*/ 1733550 h 1733550"/>
                <a:gd name="connsiteX0-129" fmla="*/ 776288 w 2276475"/>
                <a:gd name="connsiteY0-130" fmla="*/ 0 h 1733550"/>
                <a:gd name="connsiteX1-131" fmla="*/ 0 w 2276475"/>
                <a:gd name="connsiteY1-132" fmla="*/ 0 h 1733550"/>
                <a:gd name="connsiteX2-133" fmla="*/ 0 w 2276475"/>
                <a:gd name="connsiteY2-134" fmla="*/ 1714500 h 1733550"/>
                <a:gd name="connsiteX3-135" fmla="*/ 2276475 w 2276475"/>
                <a:gd name="connsiteY3-136" fmla="*/ 1733550 h 1733550"/>
                <a:gd name="connsiteX0-137" fmla="*/ 776288 w 2276475"/>
                <a:gd name="connsiteY0-138" fmla="*/ 0 h 1733550"/>
                <a:gd name="connsiteX1-139" fmla="*/ 0 w 2276475"/>
                <a:gd name="connsiteY1-140" fmla="*/ 0 h 1733550"/>
                <a:gd name="connsiteX2-141" fmla="*/ 0 w 2276475"/>
                <a:gd name="connsiteY2-142" fmla="*/ 1714500 h 1733550"/>
                <a:gd name="connsiteX3-143" fmla="*/ 2276475 w 2276475"/>
                <a:gd name="connsiteY3-144" fmla="*/ 1733550 h 1733550"/>
                <a:gd name="connsiteX0-145" fmla="*/ 776288 w 2276475"/>
                <a:gd name="connsiteY0-146" fmla="*/ 0 h 1733550"/>
                <a:gd name="connsiteX1-147" fmla="*/ 0 w 2276475"/>
                <a:gd name="connsiteY1-148" fmla="*/ 0 h 1733550"/>
                <a:gd name="connsiteX2-149" fmla="*/ 0 w 2276475"/>
                <a:gd name="connsiteY2-150" fmla="*/ 1714500 h 1733550"/>
                <a:gd name="connsiteX3-151" fmla="*/ 2276475 w 2276475"/>
                <a:gd name="connsiteY3-152" fmla="*/ 1733550 h 1733550"/>
                <a:gd name="connsiteX0-153" fmla="*/ 776288 w 2295525"/>
                <a:gd name="connsiteY0-154" fmla="*/ 0 h 1719263"/>
                <a:gd name="connsiteX1-155" fmla="*/ 0 w 2295525"/>
                <a:gd name="connsiteY1-156" fmla="*/ 0 h 1719263"/>
                <a:gd name="connsiteX2-157" fmla="*/ 0 w 2295525"/>
                <a:gd name="connsiteY2-158" fmla="*/ 1714500 h 1719263"/>
                <a:gd name="connsiteX3-159" fmla="*/ 2295525 w 2295525"/>
                <a:gd name="connsiteY3-160" fmla="*/ 1719263 h 1719263"/>
                <a:gd name="connsiteX0-161" fmla="*/ 549512 w 2295525"/>
                <a:gd name="connsiteY0-162" fmla="*/ 0 h 1719263"/>
                <a:gd name="connsiteX1-163" fmla="*/ 0 w 2295525"/>
                <a:gd name="connsiteY1-164" fmla="*/ 0 h 1719263"/>
                <a:gd name="connsiteX2-165" fmla="*/ 0 w 2295525"/>
                <a:gd name="connsiteY2-166" fmla="*/ 1714500 h 1719263"/>
                <a:gd name="connsiteX3-167" fmla="*/ 2295525 w 2295525"/>
                <a:gd name="connsiteY3-168" fmla="*/ 1719263 h 1719263"/>
                <a:gd name="connsiteX0-169" fmla="*/ 549512 w 2295525"/>
                <a:gd name="connsiteY0-170" fmla="*/ 0 h 1714500"/>
                <a:gd name="connsiteX1-171" fmla="*/ 0 w 2295525"/>
                <a:gd name="connsiteY1-172" fmla="*/ 0 h 1714500"/>
                <a:gd name="connsiteX2-173" fmla="*/ 0 w 2295525"/>
                <a:gd name="connsiteY2-174" fmla="*/ 1714500 h 1714500"/>
                <a:gd name="connsiteX3-175" fmla="*/ 2295525 w 2295525"/>
                <a:gd name="connsiteY3-176" fmla="*/ 1707624 h 1714500"/>
                <a:gd name="connsiteX0-177" fmla="*/ 549512 w 2295525"/>
                <a:gd name="connsiteY0-178" fmla="*/ 0 h 1715383"/>
                <a:gd name="connsiteX1-179" fmla="*/ 0 w 2295525"/>
                <a:gd name="connsiteY1-180" fmla="*/ 0 h 1715383"/>
                <a:gd name="connsiteX2-181" fmla="*/ 0 w 2295525"/>
                <a:gd name="connsiteY2-182" fmla="*/ 1714500 h 1715383"/>
                <a:gd name="connsiteX3-183" fmla="*/ 2295525 w 2295525"/>
                <a:gd name="connsiteY3-184" fmla="*/ 1715383 h 1715383"/>
                <a:gd name="connsiteX0-185" fmla="*/ 549512 w 2559409"/>
                <a:gd name="connsiteY0-186" fmla="*/ 0 h 1715383"/>
                <a:gd name="connsiteX1-187" fmla="*/ 0 w 2559409"/>
                <a:gd name="connsiteY1-188" fmla="*/ 0 h 1715383"/>
                <a:gd name="connsiteX2-189" fmla="*/ 0 w 2559409"/>
                <a:gd name="connsiteY2-190" fmla="*/ 1714500 h 1715383"/>
                <a:gd name="connsiteX3-191" fmla="*/ 2559409 w 2559409"/>
                <a:gd name="connsiteY3-192" fmla="*/ 1715383 h 17153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559409" h="1715383">
                  <a:moveTo>
                    <a:pt x="549512" y="0"/>
                  </a:moveTo>
                  <a:lnTo>
                    <a:pt x="0" y="0"/>
                  </a:lnTo>
                  <a:lnTo>
                    <a:pt x="0" y="1714500"/>
                  </a:lnTo>
                  <a:lnTo>
                    <a:pt x="2559409" y="1715383"/>
                  </a:lnTo>
                </a:path>
              </a:pathLst>
            </a:custGeom>
            <a:noFill/>
            <a:ln w="539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1443990" y="2352040"/>
            <a:ext cx="10123805" cy="10147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传承中华美德，追求道德修养</a:t>
            </a:r>
            <a:endParaRPr lang="zh-CN" altLang="en-US" sz="6000" b="1" cap="none" spc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880135" y="3645260"/>
            <a:ext cx="5676900" cy="6451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七下第四单元教学构想</a:t>
            </a:r>
            <a:endParaRPr lang="zh-CN" altLang="en-US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3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2038196" y="938463"/>
            <a:ext cx="8483553" cy="4915697"/>
            <a:chOff x="1354267" y="830179"/>
            <a:chExt cx="8483553" cy="4915697"/>
          </a:xfrm>
        </p:grpSpPr>
        <p:grpSp>
          <p:nvGrpSpPr>
            <p:cNvPr id="3" name="组合 2"/>
            <p:cNvGrpSpPr/>
            <p:nvPr/>
          </p:nvGrpSpPr>
          <p:grpSpPr>
            <a:xfrm>
              <a:off x="2510724" y="830179"/>
              <a:ext cx="1660358" cy="1010652"/>
              <a:chOff x="4259179" y="661737"/>
              <a:chExt cx="1660358" cy="1010652"/>
            </a:xfrm>
          </p:grpSpPr>
          <p:sp>
            <p:nvSpPr>
              <p:cNvPr id="2" name="圆角矩形 1"/>
              <p:cNvSpPr/>
              <p:nvPr/>
            </p:nvSpPr>
            <p:spPr>
              <a:xfrm>
                <a:off x="4259179" y="661737"/>
                <a:ext cx="1660358" cy="1010652"/>
              </a:xfrm>
              <a:prstGeom prst="roundRect">
                <a:avLst/>
              </a:prstGeom>
              <a:noFill/>
              <a:ln w="19050">
                <a:solidFill>
                  <a:srgbClr val="0091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4452219" y="859222"/>
                <a:ext cx="1268730" cy="706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b="1" dirty="0" smtClean="0">
                    <a:solidFill>
                      <a:srgbClr val="FF0000"/>
                    </a:solidFill>
                    <a:latin typeface="方正字迹-颜振东楷 简" panose="02010600030101010101" pitchFamily="2" charset="-122"/>
                    <a:ea typeface="方正字迹-颜振东楷 简" panose="02010600030101010101" pitchFamily="2" charset="-122"/>
                  </a:rPr>
                  <a:t>开头</a:t>
                </a:r>
                <a:endParaRPr lang="zh-CN" altLang="en-US" sz="4000" b="1" dirty="0" smtClean="0">
                  <a:solidFill>
                    <a:srgbClr val="FF0000"/>
                  </a:solidFill>
                  <a:latin typeface="方正字迹-颜振东楷 简" panose="02010600030101010101" pitchFamily="2" charset="-122"/>
                  <a:ea typeface="方正字迹-颜振东楷 简" panose="02010600030101010101" pitchFamily="2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5570623" y="830179"/>
              <a:ext cx="1660358" cy="1010652"/>
              <a:chOff x="4259179" y="661737"/>
              <a:chExt cx="1660358" cy="1010652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4259179" y="661737"/>
                <a:ext cx="1660358" cy="1010652"/>
              </a:xfrm>
              <a:prstGeom prst="roundRect">
                <a:avLst/>
              </a:prstGeom>
              <a:noFill/>
              <a:ln w="19050">
                <a:solidFill>
                  <a:srgbClr val="0091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4452219" y="859222"/>
                <a:ext cx="1278890" cy="706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b="1" dirty="0" smtClean="0">
                    <a:solidFill>
                      <a:srgbClr val="FF0000"/>
                    </a:solidFill>
                    <a:latin typeface="方正字迹-颜振东楷 简" panose="02010600030101010101" pitchFamily="2" charset="-122"/>
                    <a:ea typeface="方正字迹-颜振东楷 简" panose="02010600030101010101" pitchFamily="2" charset="-122"/>
                  </a:rPr>
                  <a:t>结尾</a:t>
                </a:r>
                <a:endParaRPr lang="zh-CN" altLang="en-US" sz="4000" b="1" dirty="0" smtClean="0">
                  <a:solidFill>
                    <a:srgbClr val="FF0000"/>
                  </a:solidFill>
                  <a:latin typeface="方正字迹-颜振东楷 简" panose="02010600030101010101" pitchFamily="2" charset="-122"/>
                  <a:ea typeface="方正字迹-颜振东楷 简" panose="02010600030101010101" pitchFamily="2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8177462" y="2554994"/>
              <a:ext cx="1660358" cy="1010652"/>
              <a:chOff x="4259179" y="661737"/>
              <a:chExt cx="1660358" cy="1010652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259179" y="661737"/>
                <a:ext cx="1660358" cy="1010652"/>
              </a:xfrm>
              <a:prstGeom prst="roundRect">
                <a:avLst/>
              </a:prstGeom>
              <a:noFill/>
              <a:ln w="19050">
                <a:solidFill>
                  <a:srgbClr val="0091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4452219" y="859222"/>
                <a:ext cx="1334135" cy="706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b="1" dirty="0" smtClean="0">
                    <a:solidFill>
                      <a:srgbClr val="FF0000"/>
                    </a:solidFill>
                    <a:latin typeface="方正字迹-颜振东楷 简" panose="02010600030101010101" pitchFamily="2" charset="-122"/>
                    <a:ea typeface="方正字迹-颜振东楷 简" panose="02010600030101010101" pitchFamily="2" charset="-122"/>
                  </a:rPr>
                  <a:t>段首</a:t>
                </a:r>
                <a:endParaRPr lang="zh-CN" altLang="en-US" sz="4000" b="1" dirty="0" smtClean="0">
                  <a:solidFill>
                    <a:srgbClr val="FF0000"/>
                  </a:solidFill>
                  <a:latin typeface="方正字迹-颜振东楷 简" panose="02010600030101010101" pitchFamily="2" charset="-122"/>
                  <a:ea typeface="方正字迹-颜振东楷 简" panose="02010600030101010101" pitchFamily="2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230981" y="4688912"/>
              <a:ext cx="1660358" cy="1010652"/>
              <a:chOff x="4259179" y="661737"/>
              <a:chExt cx="1660358" cy="1010652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4259179" y="661737"/>
                <a:ext cx="1660358" cy="1010652"/>
              </a:xfrm>
              <a:prstGeom prst="roundRect">
                <a:avLst/>
              </a:prstGeom>
              <a:noFill/>
              <a:ln w="19050">
                <a:solidFill>
                  <a:srgbClr val="0091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452219" y="859222"/>
                <a:ext cx="1268730" cy="706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b="1" dirty="0" smtClean="0">
                    <a:solidFill>
                      <a:srgbClr val="FF0000"/>
                    </a:solidFill>
                    <a:latin typeface="方正字迹-颜振东楷 简" panose="02010600030101010101" pitchFamily="2" charset="-122"/>
                    <a:ea typeface="方正字迹-颜振东楷 简" panose="02010600030101010101" pitchFamily="2" charset="-122"/>
                  </a:rPr>
                  <a:t>段尾</a:t>
                </a:r>
                <a:endParaRPr lang="zh-CN" altLang="en-US" sz="4000" b="1" dirty="0" smtClean="0">
                  <a:solidFill>
                    <a:srgbClr val="FF0000"/>
                  </a:solidFill>
                  <a:latin typeface="方正字迹-颜振东楷 简" panose="02010600030101010101" pitchFamily="2" charset="-122"/>
                  <a:ea typeface="方正字迹-颜振东楷 简" panose="02010600030101010101" pitchFamily="2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603694" y="4734956"/>
              <a:ext cx="2967355" cy="1010920"/>
              <a:chOff x="3377177" y="661737"/>
              <a:chExt cx="2967355" cy="1010920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3377177" y="661737"/>
                <a:ext cx="2967355" cy="1010920"/>
              </a:xfrm>
              <a:prstGeom prst="roundRect">
                <a:avLst/>
              </a:prstGeom>
              <a:noFill/>
              <a:ln w="19050">
                <a:solidFill>
                  <a:srgbClr val="0091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3477507" y="767782"/>
                <a:ext cx="2805430" cy="706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b="1" dirty="0" smtClean="0">
                    <a:solidFill>
                      <a:srgbClr val="FF0000"/>
                    </a:solidFill>
                    <a:latin typeface="方正字迹-颜振东楷 简" panose="02010600030101010101" pitchFamily="2" charset="-122"/>
                    <a:ea typeface="方正字迹-颜振东楷 简" panose="02010600030101010101" pitchFamily="2" charset="-122"/>
                  </a:rPr>
                  <a:t>评价性语句</a:t>
                </a:r>
                <a:endParaRPr lang="zh-CN" altLang="en-US" sz="4000" b="1" dirty="0" smtClean="0">
                  <a:solidFill>
                    <a:srgbClr val="FF0000"/>
                  </a:solidFill>
                  <a:latin typeface="方正字迹-颜振东楷 简" panose="02010600030101010101" pitchFamily="2" charset="-122"/>
                  <a:ea typeface="方正字迹-颜振东楷 简" panose="02010600030101010101" pitchFamily="2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354267" y="2966330"/>
              <a:ext cx="1852295" cy="1010920"/>
              <a:chOff x="4703395" y="626177"/>
              <a:chExt cx="1247139" cy="1010920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4703395" y="626177"/>
                <a:ext cx="1247139" cy="1010920"/>
              </a:xfrm>
              <a:prstGeom prst="roundRect">
                <a:avLst/>
              </a:prstGeom>
              <a:noFill/>
              <a:ln w="19050">
                <a:solidFill>
                  <a:srgbClr val="0091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4871641" y="750637"/>
                <a:ext cx="1033796" cy="706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rgbClr val="FF0000"/>
                    </a:solidFill>
                    <a:latin typeface="方正字迹-颜振东楷 简" panose="02010600030101010101" pitchFamily="2" charset="-122"/>
                    <a:ea typeface="方正字迹-颜振东楷 简" panose="02010600030101010101" pitchFamily="2" charset="-122"/>
                  </a:rPr>
                  <a:t>标题</a:t>
                </a:r>
                <a:endParaRPr lang="zh-CN" altLang="en-US" sz="4000" b="1" dirty="0">
                  <a:solidFill>
                    <a:srgbClr val="FF0000"/>
                  </a:solidFill>
                  <a:latin typeface="方正字迹-颜振东楷 简" panose="02010600030101010101" pitchFamily="2" charset="-122"/>
                  <a:ea typeface="方正字迹-颜振东楷 简" panose="02010600030101010101" pitchFamily="2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259179" y="2752421"/>
              <a:ext cx="3155737" cy="1278841"/>
              <a:chOff x="6998916" y="859164"/>
              <a:chExt cx="3155737" cy="1278841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6998916" y="859164"/>
                <a:ext cx="3155737" cy="1278841"/>
              </a:xfrm>
              <a:prstGeom prst="ellipse">
                <a:avLst/>
              </a:prstGeom>
              <a:noFill/>
              <a:ln w="28575">
                <a:solidFill>
                  <a:srgbClr val="0091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7394227" y="1167063"/>
                <a:ext cx="2530094" cy="7683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b="1" dirty="0">
                    <a:solidFill>
                      <a:srgbClr val="FF0000"/>
                    </a:solidFill>
                    <a:latin typeface="方正字迹-颜振东楷 简" panose="02010600030101010101" pitchFamily="2" charset="-122"/>
                    <a:ea typeface="方正字迹-颜振东楷 简" panose="02010600030101010101" pitchFamily="2" charset="-122"/>
                  </a:rPr>
                  <a:t>略读要领</a:t>
                </a:r>
                <a:endParaRPr lang="zh-CN" altLang="en-US" sz="4400" b="1" dirty="0">
                  <a:solidFill>
                    <a:srgbClr val="FF0000"/>
                  </a:solidFill>
                  <a:latin typeface="方正字迹-颜振东楷 简" panose="02010600030101010101" pitchFamily="2" charset="-122"/>
                  <a:ea typeface="方正字迹-颜振东楷 简" panose="02010600030101010101" pitchFamily="2" charset="-122"/>
                </a:endParaRPr>
              </a:p>
            </p:txBody>
          </p:sp>
        </p:grpSp>
        <p:cxnSp>
          <p:nvCxnSpPr>
            <p:cNvPr id="27" name="直接连接符 26"/>
            <p:cNvCxnSpPr>
              <a:endCxn id="20" idx="1"/>
            </p:cNvCxnSpPr>
            <p:nvPr/>
          </p:nvCxnSpPr>
          <p:spPr>
            <a:xfrm>
              <a:off x="4078705" y="1840831"/>
              <a:ext cx="642621" cy="1098872"/>
            </a:xfrm>
            <a:prstGeom prst="line">
              <a:avLst/>
            </a:prstGeom>
            <a:ln w="19050">
              <a:solidFill>
                <a:srgbClr val="00916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endCxn id="20" idx="2"/>
            </p:cNvCxnSpPr>
            <p:nvPr/>
          </p:nvCxnSpPr>
          <p:spPr>
            <a:xfrm flipV="1">
              <a:off x="3206878" y="3391842"/>
              <a:ext cx="1052301" cy="53198"/>
            </a:xfrm>
            <a:prstGeom prst="line">
              <a:avLst/>
            </a:prstGeom>
            <a:ln w="19050">
              <a:solidFill>
                <a:srgbClr val="00916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6627500" y="1856109"/>
              <a:ext cx="44287" cy="1001651"/>
            </a:xfrm>
            <a:prstGeom prst="line">
              <a:avLst/>
            </a:prstGeom>
            <a:ln w="19050">
              <a:solidFill>
                <a:srgbClr val="00916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>
              <a:endCxn id="9" idx="1"/>
            </p:cNvCxnSpPr>
            <p:nvPr/>
          </p:nvCxnSpPr>
          <p:spPr>
            <a:xfrm flipV="1">
              <a:off x="7411454" y="3060320"/>
              <a:ext cx="766008" cy="220005"/>
            </a:xfrm>
            <a:prstGeom prst="line">
              <a:avLst/>
            </a:prstGeom>
            <a:ln w="19050">
              <a:solidFill>
                <a:srgbClr val="00916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6882064" y="3829761"/>
              <a:ext cx="437291" cy="905195"/>
            </a:xfrm>
            <a:prstGeom prst="line">
              <a:avLst/>
            </a:prstGeom>
            <a:ln w="19050">
              <a:solidFill>
                <a:srgbClr val="00916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4078705" y="3977480"/>
              <a:ext cx="1006968" cy="763871"/>
            </a:xfrm>
            <a:prstGeom prst="line">
              <a:avLst/>
            </a:prstGeom>
            <a:ln w="19050">
              <a:solidFill>
                <a:srgbClr val="00916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855345" y="988695"/>
            <a:ext cx="1041273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略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课文《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叶圣陶先生二三事》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勾画出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文中的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评价性语句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关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注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段首句和开头与结尾的呼应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3645" y="2253615"/>
            <a:ext cx="967549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zh-CN" altLang="en-US"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圈</a:t>
            </a:r>
            <a:r>
              <a:rPr lang="en-US" altLang="zh-CN"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画</a:t>
            </a:r>
            <a:r>
              <a:rPr lang="zh-CN" altLang="en-US"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出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文中</a:t>
            </a:r>
            <a:r>
              <a:rPr lang="en-US" altLang="zh-CN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评价性语句</a:t>
            </a:r>
            <a:r>
              <a:rPr lang="zh-CN" altLang="en-US"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提示思路的词语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体会下列句子的作用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任务二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3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zh-CN" altLang="zh-CN" sz="30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1223645" y="3704590"/>
            <a:ext cx="609028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层次划分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概括内容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绘制结构图。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2532" name="矩形 18"/>
          <p:cNvSpPr/>
          <p:nvPr/>
        </p:nvSpPr>
        <p:spPr>
          <a:xfrm>
            <a:off x="554355" y="860425"/>
            <a:ext cx="106965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略读《驿路梨花》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以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我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和老余</a:t>
            </a:r>
            <a:r>
              <a:rPr lang="zh-CN" sz="3200" b="1">
                <a:ea typeface="宋体" panose="02010600030101010101" pitchFamily="2" charset="-122"/>
                <a:sym typeface="+mn-ea"/>
              </a:rPr>
              <a:t>的所见所闻为顺序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说说其记叙顺序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en-US" sz="3200" b="1" strike="noStrike" noProof="1" dirty="0"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3853180" y="2273300"/>
            <a:ext cx="979170" cy="313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9727565" y="2185035"/>
            <a:ext cx="979170" cy="313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4699000" y="2960370"/>
            <a:ext cx="979170" cy="313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9359265" y="2960370"/>
            <a:ext cx="979170" cy="313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3853180" y="3647440"/>
            <a:ext cx="979170" cy="313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1221105" y="4539615"/>
            <a:ext cx="979170" cy="3130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2532" name="矩形 18"/>
          <p:cNvSpPr/>
          <p:nvPr/>
        </p:nvSpPr>
        <p:spPr>
          <a:xfrm>
            <a:off x="450215" y="818515"/>
            <a:ext cx="1153985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按小茅屋修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建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、维护的先后顺序列表</a:t>
            </a:r>
            <a:r>
              <a:rPr lang="en-US" altLang="zh-CN" sz="30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展示文中人物与小茅屋之间的事件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把握文章主要内容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预学一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ffectLst/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说说其记叙顺序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任务一⑶</a:t>
            </a:r>
            <a:r>
              <a:rPr lang="zh-CN" altLang="zh-CN" sz="30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en-US" sz="3000" b="1" strike="noStrike" noProof="1" dirty="0"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653415" y="1833245"/>
          <a:ext cx="9963785" cy="3234690"/>
        </p:xfrm>
        <a:graphic>
          <a:graphicData uri="http://schemas.openxmlformats.org/drawingml/2006/table">
            <a:tbl>
              <a:tblPr/>
              <a:tblGrid>
                <a:gridCol w="3892550"/>
                <a:gridCol w="6071235"/>
              </a:tblGrid>
              <a:tr h="57975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时间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与小茅屋的事件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78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32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8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4995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矩形 18"/>
          <p:cNvSpPr/>
          <p:nvPr/>
        </p:nvSpPr>
        <p:spPr>
          <a:xfrm>
            <a:off x="539750" y="5264150"/>
            <a:ext cx="111125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r>
              <a:rPr lang="zh-CN" sz="3000" b="1">
                <a:ea typeface="宋体" panose="02010600030101010101" pitchFamily="2" charset="-122"/>
                <a:sym typeface="+mn-ea"/>
              </a:rPr>
              <a:t>比较两种记叙顺序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ea typeface="宋体" panose="02010600030101010101" pitchFamily="2" charset="-122"/>
                <a:sym typeface="+mn-ea"/>
              </a:rPr>
              <a:t>思考讨论课文采用的记叙顺序有什么作用？</a:t>
            </a:r>
            <a:endParaRPr lang="zh-CN" altLang="en-US" sz="3000" b="1" strike="noStrike" noProof="1" dirty="0"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" name="矩形 18"/>
          <p:cNvSpPr/>
          <p:nvPr/>
        </p:nvSpPr>
        <p:spPr>
          <a:xfrm>
            <a:off x="626110" y="1288415"/>
            <a:ext cx="112547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完成《叶圣陶先生二三事》和《驿路梨花》的阅读概要表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任务一③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思考写人记事散文和小说的阅读策略。</a:t>
            </a:r>
            <a:endParaRPr lang="zh-CN" altLang="en-US" sz="2800" b="1" strike="noStrike" noProof="1" dirty="0"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56363" name="表格 56362"/>
          <p:cNvGraphicFramePr/>
          <p:nvPr>
            <p:custDataLst>
              <p:tags r:id="rId1"/>
            </p:custDataLst>
          </p:nvPr>
        </p:nvGraphicFramePr>
        <p:xfrm>
          <a:off x="725805" y="2303145"/>
          <a:ext cx="10714355" cy="3858895"/>
        </p:xfrm>
        <a:graphic>
          <a:graphicData uri="http://schemas.openxmlformats.org/drawingml/2006/table">
            <a:tbl>
              <a:tblPr/>
              <a:tblGrid>
                <a:gridCol w="1466123"/>
                <a:gridCol w="1101505"/>
                <a:gridCol w="2225675"/>
                <a:gridCol w="3860101"/>
                <a:gridCol w="2060951"/>
              </a:tblGrid>
              <a:tr h="5181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篇目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文体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ym typeface="+mn-ea"/>
                        </a:rPr>
                        <a:t>评价性词句</a:t>
                      </a:r>
                      <a:endParaRPr lang="zh-CN" altLang="en-US" sz="2800" b="1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事件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sz="2800" b="1">
                          <a:latin typeface="宋体" panose="02010600030101010101" pitchFamily="2" charset="-122"/>
                          <a:sym typeface="宋体" panose="02010600030101010101" pitchFamily="2" charset="-122"/>
                        </a:rPr>
                        <a:t>感受或评析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rowSpan="3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1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《叶圣陶先生二三事》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vMerge="1">
                  <a:tcPr/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rowSpan="3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《驿路梨花》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人物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vMerge="1">
                  <a:tcPr/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情节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01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环境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81965" y="1700530"/>
          <a:ext cx="11200130" cy="3796665"/>
        </p:xfrm>
        <a:graphic>
          <a:graphicData uri="http://schemas.openxmlformats.org/drawingml/2006/table">
            <a:tbl>
              <a:tblPr/>
              <a:tblGrid>
                <a:gridCol w="1167130"/>
                <a:gridCol w="4333875"/>
                <a:gridCol w="5699125"/>
              </a:tblGrid>
              <a:tr h="59753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文体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sz="2800" b="1">
                          <a:ea typeface="宋体" panose="02010600030101010101" pitchFamily="2" charset="-122"/>
                          <a:sym typeface="+mn-ea"/>
                        </a:rPr>
                        <a:t>叙事散文</a:t>
                      </a:r>
                      <a:endParaRPr lang="zh-CN" altLang="en-US" sz="28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小说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</a:rPr>
                        <a:t>情节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83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线索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03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顺序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468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结构方式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26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sz="2800" b="1">
                          <a:ea typeface="宋体" panose="02010600030101010101" pitchFamily="2" charset="-122"/>
                          <a:sym typeface="+mn-ea"/>
                        </a:rPr>
                        <a:t>阅读策略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882900" y="1021715"/>
            <a:ext cx="68510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sz="3200" b="1">
                <a:ea typeface="宋体" panose="02010600030101010101" pitchFamily="2" charset="-122"/>
                <a:sym typeface="+mn-ea"/>
              </a:rPr>
              <a:t>思考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sz="3200" b="1">
                <a:ea typeface="宋体" panose="02010600030101010101" pitchFamily="2" charset="-122"/>
                <a:sym typeface="+mn-ea"/>
              </a:rPr>
              <a:t>写人</a:t>
            </a:r>
            <a:r>
              <a:rPr lang="zh-CN" sz="3200" b="1">
                <a:ea typeface="宋体" panose="02010600030101010101" pitchFamily="2" charset="-122"/>
                <a:sym typeface="+mn-ea"/>
              </a:rPr>
              <a:t>叙事</a:t>
            </a:r>
            <a:r>
              <a:rPr lang="zh-CN" sz="3200" b="1">
                <a:ea typeface="宋体" panose="02010600030101010101" pitchFamily="2" charset="-122"/>
                <a:sym typeface="+mn-ea"/>
              </a:rPr>
              <a:t>散文和小说的阅读策略</a:t>
            </a:r>
            <a:endParaRPr lang="zh-CN" altLang="en-US" sz="3200"/>
          </a:p>
        </p:txBody>
      </p:sp>
    </p:spTree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98780" y="1051560"/>
            <a:ext cx="115112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略读课文</a:t>
            </a:r>
            <a:r>
              <a:rPr lang="zh-CN" sz="3200" b="1">
                <a:ea typeface="宋体" panose="02010600030101010101" pitchFamily="2" charset="-122"/>
                <a:sym typeface="+mn-ea"/>
              </a:rPr>
              <a:t>《最苦与最乐》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圈画出三句表明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作者观点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的语句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(学习任务一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 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4485" y="2518410"/>
            <a:ext cx="115430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en-US" altLang="zh-CN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圈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画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出标志文章结构的关键句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体会下列句子的作用</a:t>
            </a:r>
            <a:r>
              <a:rPr lang="zh-CN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zh-CN" altLang="zh-CN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8780" y="3411220"/>
            <a:ext cx="1126807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en-US" altLang="zh-CN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    </a:t>
            </a:r>
            <a:r>
              <a:rPr lang="zh-CN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根据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关键句可以明确文章写了哪几方面的内容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将标志</a:t>
            </a:r>
            <a:r>
              <a:rPr lang="zh-CN" altLang="en-US" sz="32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文章结构的关键句与这些内容一一对应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梳理出文章的结构</a:t>
            </a:r>
            <a:r>
              <a:rPr lang="zh-CN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zh-CN" altLang="zh-CN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" name="矩形 18"/>
          <p:cNvSpPr/>
          <p:nvPr/>
        </p:nvSpPr>
        <p:spPr>
          <a:xfrm>
            <a:off x="656590" y="972820"/>
            <a:ext cx="112547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比较阅读《叶圣陶先生二三事》和《最苦与最乐》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思考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sz="2800" b="1">
                <a:ea typeface="宋体" panose="02010600030101010101" pitchFamily="2" charset="-122"/>
                <a:sym typeface="+mn-ea"/>
              </a:rPr>
              <a:t>写人记事散文和论述文的阅读策略。</a:t>
            </a:r>
            <a:endParaRPr lang="zh-CN" altLang="en-US" sz="2800" b="1" strike="noStrike" noProof="1" dirty="0"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56363" name="表格 56362"/>
          <p:cNvGraphicFramePr/>
          <p:nvPr>
            <p:custDataLst>
              <p:tags r:id="rId1"/>
            </p:custDataLst>
          </p:nvPr>
        </p:nvGraphicFramePr>
        <p:xfrm>
          <a:off x="725805" y="2099310"/>
          <a:ext cx="10798175" cy="3748405"/>
        </p:xfrm>
        <a:graphic>
          <a:graphicData uri="http://schemas.openxmlformats.org/drawingml/2006/table">
            <a:tbl>
              <a:tblPr/>
              <a:tblGrid>
                <a:gridCol w="1711960"/>
                <a:gridCol w="1286510"/>
                <a:gridCol w="2721610"/>
                <a:gridCol w="3148330"/>
                <a:gridCol w="1929765"/>
              </a:tblGrid>
              <a:tr h="53213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篇目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文体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ym typeface="+mn-ea"/>
                        </a:rPr>
                        <a:t>品德</a:t>
                      </a:r>
                      <a:r>
                        <a:rPr lang="zh-CN" altLang="zh-CN" b="1" dirty="0"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lang="zh-CN" altLang="en-US" b="1" dirty="0" smtClean="0">
                          <a:latin typeface="宋体" panose="02010600030101010101" pitchFamily="2" charset="-122"/>
                          <a:sym typeface="+mn-ea"/>
                        </a:rPr>
                        <a:t>中心论点</a:t>
                      </a:r>
                      <a:r>
                        <a:rPr lang="zh-CN" altLang="zh-CN" b="1" dirty="0"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)</a:t>
                      </a:r>
                      <a:endParaRPr lang="zh-CN" altLang="en-US" sz="2800" b="1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事件</a:t>
                      </a:r>
                      <a:r>
                        <a:rPr lang="zh-CN" altLang="zh-CN" sz="2800" b="1" dirty="0"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lang="zh-CN" altLang="en-US" sz="28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分论点</a:t>
                      </a:r>
                      <a:r>
                        <a:rPr lang="zh-CN" altLang="zh-CN" sz="2800" b="1" dirty="0"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)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结构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448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1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《叶圣陶先生二三事》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rowSpan="3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《最苦与最乐》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vMerge="1">
                  <a:tcPr/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5475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fontAlgn="auto">
                        <a:buNone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157095" y="1880235"/>
            <a:ext cx="806704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第四、五、六、七、八课时</a:t>
            </a:r>
            <a:endParaRPr lang="zh-CN" altLang="en-US" sz="4800" b="1" dirty="0" smtClean="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感受中华美德课</a:t>
            </a:r>
            <a:endParaRPr lang="zh-CN" altLang="en-US" sz="4800" b="1" dirty="0" smtClean="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——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略读小说、散文、论述文、文言短文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414145" y="2310130"/>
          <a:ext cx="9963785" cy="3234690"/>
        </p:xfrm>
        <a:graphic>
          <a:graphicData uri="http://schemas.openxmlformats.org/drawingml/2006/table">
            <a:tbl>
              <a:tblPr/>
              <a:tblGrid>
                <a:gridCol w="2195195"/>
                <a:gridCol w="4614545"/>
                <a:gridCol w="3154045"/>
              </a:tblGrid>
              <a:tr h="57975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人物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心理描写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作用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78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“我”/老余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32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瑶族老人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8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哈尼小姑娘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499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梨花姑娘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解放军战士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矩形 28679"/>
          <p:cNvSpPr/>
          <p:nvPr/>
        </p:nvSpPr>
        <p:spPr>
          <a:xfrm>
            <a:off x="1307465" y="1075055"/>
            <a:ext cx="100704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请圈画出《驿路梨花》中人物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心理描写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的词句并品析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填写下面表格。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9930" y="1632585"/>
            <a:ext cx="10846435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9750"/>
            <a:r>
              <a:rPr lang="zh-CN" altLang="en-US" sz="3600" dirty="0" smtClean="0">
                <a:latin typeface="方正字迹-颜振东楷 简" panose="02010600030101010101" pitchFamily="2" charset="-122"/>
                <a:ea typeface="方正字迹-颜振东楷 简" panose="02010600030101010101" pitchFamily="2" charset="-122"/>
              </a:rPr>
              <a:t>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本单元</a:t>
            </a:r>
            <a:r>
              <a:rPr 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选的文章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ysClr val="windowText" lastClr="000000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从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不同的角度展现了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中华美德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以及时代对这些美德的呼唤。阅读这些课文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可以陶冶情操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净化心灵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使人追求道德修养的更高境界。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32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39750"/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本单元重点学习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略读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通过精读了解某一类文章的特点后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就可以推而广之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去略读许多同类的文章。略读侧重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观其大略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粗知文章的大意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略读时可以根据一定的目的或需要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确定阅读重点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其他部分的文字则可以快速阅读。另外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还要注意在阅读文章的基础上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对内容和表达有自己的心得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85844" y="547277"/>
            <a:ext cx="418414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单元教材分析</a:t>
            </a:r>
            <a:endParaRPr lang="zh-CN" altLang="en-US" sz="48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414145" y="2239645"/>
          <a:ext cx="9751695" cy="3335655"/>
        </p:xfrm>
        <a:graphic>
          <a:graphicData uri="http://schemas.openxmlformats.org/drawingml/2006/table">
            <a:tbl>
              <a:tblPr/>
              <a:tblGrid>
                <a:gridCol w="1652270"/>
                <a:gridCol w="8099425"/>
              </a:tblGrid>
              <a:tr h="59245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“梨花”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“梨花”含义及作用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721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955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7695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28679"/>
          <p:cNvSpPr/>
          <p:nvPr/>
        </p:nvSpPr>
        <p:spPr>
          <a:xfrm>
            <a:off x="1333500" y="775970"/>
            <a:ext cx="100704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请圈画出《驿路梨花》中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环境描写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“梨花”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的词句并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思考其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作用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(思考探究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" name="矩形 18"/>
          <p:cNvSpPr/>
          <p:nvPr/>
        </p:nvSpPr>
        <p:spPr>
          <a:xfrm>
            <a:off x="573405" y="1064260"/>
            <a:ext cx="70345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简介叶圣陶、梁启超、刘禹锡、周敦颐</a:t>
            </a:r>
            <a:endParaRPr lang="zh-CN" sz="3000" b="1" strike="noStrike" noProof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573405" y="1924050"/>
          <a:ext cx="11200130" cy="2767330"/>
        </p:xfrm>
        <a:graphic>
          <a:graphicData uri="http://schemas.openxmlformats.org/drawingml/2006/table">
            <a:tbl>
              <a:tblPr/>
              <a:tblGrid>
                <a:gridCol w="1694180"/>
                <a:gridCol w="2397760"/>
                <a:gridCol w="2134235"/>
                <a:gridCol w="4973955"/>
              </a:tblGrid>
              <a:tr h="5181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名人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原名、字、号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成就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代表作品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叶圣陶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sz="2800" b="1">
                          <a:ea typeface="宋体" panose="02010600030101010101" pitchFamily="2" charset="-122"/>
                          <a:sym typeface="+mn-ea"/>
                        </a:rPr>
                        <a:t>梁启超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刘禹锡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469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周敦颐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" name="矩形 18"/>
          <p:cNvSpPr/>
          <p:nvPr/>
        </p:nvSpPr>
        <p:spPr>
          <a:xfrm>
            <a:off x="786765" y="1125220"/>
            <a:ext cx="97643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fontAlgn="base" hangingPunct="0"/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比较《叶圣陶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先生二三事》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和《最苦与最乐》的语言特点</a:t>
            </a:r>
            <a:endParaRPr lang="zh-CN" sz="3000" b="1" strike="noStrike" noProof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786765" y="1873885"/>
          <a:ext cx="9690735" cy="2181860"/>
        </p:xfrm>
        <a:graphic>
          <a:graphicData uri="http://schemas.openxmlformats.org/drawingml/2006/table">
            <a:tbl>
              <a:tblPr/>
              <a:tblGrid>
                <a:gridCol w="2461895"/>
                <a:gridCol w="7228840"/>
              </a:tblGrid>
              <a:tr h="55181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篇目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语言特点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《叶圣陶先生二三事》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504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sz="2800" b="1">
                          <a:ea typeface="宋体" panose="02010600030101010101" pitchFamily="2" charset="-122"/>
                          <a:sym typeface="+mn-ea"/>
                        </a:rPr>
                        <a:t>《最苦与最乐》</a:t>
                      </a:r>
                      <a:endParaRPr lang="zh-CN" sz="2800" b="1"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2"/>
          <p:cNvSpPr txBox="1"/>
          <p:nvPr/>
        </p:nvSpPr>
        <p:spPr>
          <a:xfrm>
            <a:off x="2130425" y="3919538"/>
            <a:ext cx="7874000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/>
            <a:r>
              <a:rPr lang="en-US" altLang="zh-CN" sz="2100" b="1" dirty="0">
                <a:solidFill>
                  <a:srgbClr val="72BFC5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endParaRPr lang="zh-CN" altLang="en-US" sz="2100" b="1" dirty="0">
              <a:solidFill>
                <a:srgbClr val="72BFC5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50290" y="239395"/>
            <a:ext cx="839343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</a:t>
            </a:r>
            <a:r>
              <a:rPr lang="zh-CN" sz="30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是怎样具体描写陋室的</a:t>
            </a:r>
            <a:r>
              <a:rPr lang="zh-CN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任务一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sz="30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sz="30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191" name="表格 6190"/>
          <p:cNvGraphicFramePr/>
          <p:nvPr>
            <p:custDataLst>
              <p:tags r:id="rId1"/>
            </p:custDataLst>
          </p:nvPr>
        </p:nvGraphicFramePr>
        <p:xfrm>
          <a:off x="866775" y="822960"/>
          <a:ext cx="9796780" cy="2343150"/>
        </p:xfrm>
        <a:graphic>
          <a:graphicData uri="http://schemas.openxmlformats.org/drawingml/2006/table">
            <a:tbl>
              <a:tblPr/>
              <a:tblGrid>
                <a:gridCol w="1628775"/>
                <a:gridCol w="4304665"/>
                <a:gridCol w="1639570"/>
                <a:gridCol w="2223770"/>
              </a:tblGrid>
              <a:tr h="51816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描写角度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具体句子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特点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表现手法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景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谈笑有鸿儒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往来无白丁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。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867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情趣高雅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66775" y="3919855"/>
          <a:ext cx="9652000" cy="2852420"/>
        </p:xfrm>
        <a:graphic>
          <a:graphicData uri="http://schemas.openxmlformats.org/drawingml/2006/table">
            <a:tbl>
              <a:tblPr/>
              <a:tblGrid>
                <a:gridCol w="3347085"/>
                <a:gridCol w="5359400"/>
                <a:gridCol w="945515"/>
              </a:tblGrid>
              <a:tr h="55245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“莲”之特点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“莲”象征君子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Arial" panose="020B0604020202020204" pitchFamily="34" charset="0"/>
                        </a:rPr>
                        <a:t>写法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pitchFamily="49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53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出淤泥而不染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 smtClean="0">
                          <a:uFillTx/>
                          <a:ea typeface="SimSun-ExtB" panose="02010609060101010101" pitchFamily="49" charset="-122"/>
                          <a:cs typeface="+mj-cs"/>
                          <a:sym typeface="宋体" panose="02010600030101010101" pitchFamily="2" charset="-122"/>
                        </a:rPr>
                        <a:t>不为世俗所沾染</a:t>
                      </a:r>
                      <a:r>
                        <a:rPr lang="en-US" altLang="zh-CN" sz="2800" b="1" dirty="0" smtClean="0">
                          <a:uFillTx/>
                          <a:ea typeface="SimSun-ExtB" panose="02010609060101010101" pitchFamily="49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 smtClean="0">
                          <a:solidFill>
                            <a:srgbClr val="FF0000"/>
                          </a:solidFill>
                          <a:uFillTx/>
                          <a:ea typeface="SimSun-ExtB" panose="02010609060101010101" pitchFamily="49" charset="-122"/>
                          <a:cs typeface="+mj-cs"/>
                          <a:sym typeface="宋体" panose="02010600030101010101" pitchFamily="2" charset="-122"/>
                        </a:rPr>
                        <a:t>独善其身</a:t>
                      </a:r>
                      <a:endParaRPr lang="zh-CN" altLang="zh-CN" sz="2800" b="1" dirty="0" smtClean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53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濯清涟而不妖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16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中通外直</a:t>
                      </a:r>
                      <a:r>
                        <a:rPr lang="en-US" altLang="zh-CN" sz="28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不蔓不枝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674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香远益清</a:t>
                      </a:r>
                      <a:r>
                        <a:rPr lang="en-US" altLang="zh-CN" sz="28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28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亭亭净植</a:t>
                      </a:r>
                      <a:endParaRPr lang="zh-CN" altLang="en-US" sz="28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866775" y="3274695"/>
            <a:ext cx="10158095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0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周敦颐在《爱莲说》中将个人理想寄托于</a:t>
            </a:r>
            <a:r>
              <a:rPr lang="en-US" altLang="zh-CN" sz="30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0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莲花</a:t>
            </a:r>
            <a:r>
              <a:rPr lang="en-US" altLang="zh-CN" sz="30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30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任务三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30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30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58800" y="1365250"/>
            <a:ext cx="10873740" cy="977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trike="noStrike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本文的题目是《爱莲说》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>
                <a:uFillTx/>
                <a:latin typeface="+mn-lt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为什么还要提到其他两种花呢？作者对这三种花持什么态度？</a:t>
            </a:r>
            <a:r>
              <a:rPr lang="zh-CN" sz="32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有何用意</a:t>
            </a:r>
            <a:r>
              <a:rPr sz="3200" b="1" strike="noStrike" noProof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sz="3200" b="1" strike="noStrike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191" name="表格 6190"/>
          <p:cNvGraphicFramePr/>
          <p:nvPr>
            <p:custDataLst>
              <p:tags r:id="rId1"/>
            </p:custDataLst>
          </p:nvPr>
        </p:nvGraphicFramePr>
        <p:xfrm>
          <a:off x="700405" y="2586355"/>
          <a:ext cx="10589895" cy="2556510"/>
        </p:xfrm>
        <a:graphic>
          <a:graphicData uri="http://schemas.openxmlformats.org/drawingml/2006/table">
            <a:tbl>
              <a:tblPr/>
              <a:tblGrid>
                <a:gridCol w="2545715"/>
                <a:gridCol w="2229485"/>
                <a:gridCol w="3465195"/>
                <a:gridCol w="1102995"/>
                <a:gridCol w="1246505"/>
              </a:tblGrid>
              <a:tr h="51816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花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象征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品质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感情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作用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959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莲花</a:t>
                      </a:r>
                      <a:r>
                        <a:rPr lang="zh-CN" altLang="zh-CN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lang="zh-CN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周敦颐</a:t>
                      </a:r>
                      <a:r>
                        <a:rPr lang="zh-CN" altLang="zh-CN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)</a:t>
                      </a:r>
                      <a:endParaRPr lang="zh-CN" altLang="zh-CN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花之君子者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10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菊花</a:t>
                      </a:r>
                      <a:r>
                        <a:rPr lang="zh-CN" altLang="zh-CN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lang="zh-CN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陶渊明</a:t>
                      </a:r>
                      <a:r>
                        <a:rPr lang="zh-CN" altLang="zh-CN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)</a:t>
                      </a:r>
                      <a:endParaRPr lang="zh-CN" altLang="zh-CN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花之隐逸者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800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911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牡丹</a:t>
                      </a:r>
                      <a:r>
                        <a:rPr lang="zh-CN" altLang="zh-CN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lang="zh-CN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世人</a:t>
                      </a:r>
                      <a:r>
                        <a:rPr lang="zh-CN" altLang="zh-CN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)</a:t>
                      </a:r>
                      <a:endParaRPr lang="zh-CN" altLang="zh-CN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花之富贵者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2440">
                <a:tc gridSpan="5"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815" name="表格 32814"/>
          <p:cNvGraphicFramePr/>
          <p:nvPr>
            <p:custDataLst>
              <p:tags r:id="rId1"/>
            </p:custDataLst>
          </p:nvPr>
        </p:nvGraphicFramePr>
        <p:xfrm>
          <a:off x="328295" y="1196340"/>
          <a:ext cx="11345545" cy="4752975"/>
        </p:xfrm>
        <a:graphic>
          <a:graphicData uri="http://schemas.openxmlformats.org/drawingml/2006/table">
            <a:tbl>
              <a:tblPr/>
              <a:tblGrid>
                <a:gridCol w="3105785"/>
                <a:gridCol w="8239760"/>
              </a:tblGrid>
              <a:tr h="106680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《叶圣陶先生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二三事》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一篇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写人的记事散文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通过记述叶圣陶先生工作和生活中的小事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展现了他的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君子之风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。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448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《驿路梨花》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一篇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小说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  <a:cs typeface="+mj-cs"/>
                          <a:sym typeface="宋体" panose="02010600030101010101" pitchFamily="2" charset="-122"/>
                        </a:rPr>
                        <a:t>善于剪裁和加工情节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  <a:cs typeface="+mj-cs"/>
                          <a:sym typeface="宋体" panose="02010600030101010101" pitchFamily="2" charset="-122"/>
                        </a:rPr>
                        <a:t>在一波三折、悬念迭生的故事中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表现了善良朴实、助人为乐的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雷锋精神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与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公德之美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。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489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《最苦与最乐》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一篇议论说理文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 smtClean="0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善于提炼理性观点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 smtClean="0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在严密的逻辑说理中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指出</a:t>
                      </a:r>
                      <a:r>
                        <a:rPr lang="en-US" altLang="zh-CN" sz="32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“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尽责</a:t>
                      </a:r>
                      <a:r>
                        <a:rPr lang="en-US" altLang="zh-CN" sz="32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”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的快乐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。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80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《陋室铭》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      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ea typeface="宋体" panose="02010600030101010101" pitchFamily="2" charset="-122"/>
                        </a:rPr>
                        <a:t>《爱莲说》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b="0">
                          <a:solidFill>
                            <a:srgbClr val="FF9933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>
                          <a:solidFill>
                            <a:srgbClr val="FF9933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ea typeface="楷体" panose="02010609060101010101" charset="-122"/>
                        </a:rPr>
                        <a:t>两篇文言文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  <a:cs typeface="+mj-cs"/>
                          <a:sym typeface="宋体" panose="02010600030101010101" pitchFamily="2" charset="-122"/>
                        </a:rPr>
                        <a:t>运用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  <a:cs typeface="+mj-cs"/>
                          <a:sym typeface="宋体" panose="02010600030101010101" pitchFamily="2" charset="-122"/>
                        </a:rPr>
                        <a:t>托物言志</a:t>
                      </a:r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  <a:cs typeface="+mj-cs"/>
                          <a:sym typeface="宋体" panose="02010600030101010101" pitchFamily="2" charset="-122"/>
                        </a:rPr>
                        <a:t>的手法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pitchFamily="49" charset="-122"/>
                          <a:cs typeface="+mj-cs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ea typeface="楷体" panose="02010609060101010101" charset="-122"/>
                        </a:rPr>
                        <a:t>表达了作者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ea typeface="楷体" panose="02010609060101010101" charset="-122"/>
                        </a:rPr>
                        <a:t>高洁的志趣和道德追求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ea typeface="楷体" panose="02010609060101010101" charset="-122"/>
                        </a:rPr>
                        <a:t>。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ea typeface="楷体" panose="02010609060101010101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íṩlíďê"/>
          <p:cNvSpPr txBox="1"/>
          <p:nvPr/>
        </p:nvSpPr>
        <p:spPr bwMode="auto">
          <a:xfrm>
            <a:off x="3674110" y="549275"/>
            <a:ext cx="3855085" cy="779780"/>
          </a:xfrm>
          <a:prstGeom prst="rect">
            <a:avLst/>
          </a:prstGeom>
          <a:solidFill>
            <a:srgbClr val="97C783"/>
          </a:solidFill>
          <a:ln w="12700">
            <a:miter lim="400000"/>
          </a:ln>
        </p:spPr>
        <p:txBody>
          <a:bodyPr lIns="38100" tIns="38100" rIns="38100" bIns="38100" anchor="ctr"/>
          <a:lstStyle>
            <a:defPPr>
              <a:defRPr lang="en-US"/>
            </a:defPPr>
            <a:lvl1pPr lvl="0" algn="ctr" defTabSz="91440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itle 1"/>
          <p:cNvSpPr txBox="1"/>
          <p:nvPr/>
        </p:nvSpPr>
        <p:spPr>
          <a:xfrm>
            <a:off x="3979545" y="662940"/>
            <a:ext cx="3244215" cy="55372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单元教学目标</a:t>
            </a:r>
            <a:endParaRPr kumimoji="0" lang="zh-CN" altLang="en-US" sz="40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2218690" y="1449705"/>
            <a:ext cx="8120380" cy="86169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2800" b="1" kern="0" dirty="0" smtClean="0">
                <a:solidFill>
                  <a:srgbClr val="1D6564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学习课文</a:t>
            </a:r>
            <a:r>
              <a:rPr lang="en-US" altLang="zh-CN" sz="2800" b="1" ker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kern="0" dirty="0" smtClean="0">
                <a:solidFill>
                  <a:srgbClr val="1D6564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从不同角度感受中华美德以及时代对这些美德的呼唤。</a:t>
            </a:r>
            <a:endParaRPr lang="en-US" altLang="zh-CN" sz="2800" b="1" kern="0" dirty="0">
              <a:solidFill>
                <a:srgbClr val="1D6564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9" name="Synergistically utilize technically sound portals with frictionless chains. Dramatically customize…"/>
          <p:cNvSpPr txBox="1"/>
          <p:nvPr/>
        </p:nvSpPr>
        <p:spPr>
          <a:xfrm>
            <a:off x="2218690" y="2660650"/>
            <a:ext cx="8236585" cy="86169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l" defTabSz="412750" hangingPunct="0"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2800" b="1" ker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学习略读方法</a:t>
            </a:r>
            <a:r>
              <a:rPr lang="en-US" alt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确定阅读重点</a:t>
            </a:r>
            <a:r>
              <a:rPr lang="en-US" alt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ker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理清课文思路</a:t>
            </a:r>
            <a:r>
              <a:rPr lang="en-US" alt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ker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绘制课文结构图</a:t>
            </a:r>
            <a:r>
              <a:rPr lang="zh-CN" altLang="en-US" sz="2800" b="1" kern="0" dirty="0" smtClean="0">
                <a:solidFill>
                  <a:srgbClr val="1D6564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。</a:t>
            </a:r>
            <a:endParaRPr lang="en-US" altLang="zh-CN" sz="2800" b="1" kern="0" dirty="0">
              <a:solidFill>
                <a:srgbClr val="1D6564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1" name="Synergistically utilize technically sound portals with frictionless chains. Dramatically customize…"/>
          <p:cNvSpPr txBox="1"/>
          <p:nvPr/>
        </p:nvSpPr>
        <p:spPr>
          <a:xfrm>
            <a:off x="2218690" y="5984875"/>
            <a:ext cx="8434070" cy="43053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2800" b="1" kern="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学习选材的方法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kern="0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体会选材对于写作的意义</a:t>
            </a:r>
            <a:r>
              <a:rPr lang="zh-CN" altLang="en-US" sz="2800" b="1" kern="0" dirty="0">
                <a:solidFill>
                  <a:srgbClr val="1D6564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。</a:t>
            </a:r>
            <a:endParaRPr lang="en-US" altLang="zh-CN" sz="2800" b="1" kern="0" dirty="0">
              <a:solidFill>
                <a:srgbClr val="1D6564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1" name="Synergistically utilize technically sound portals with frictionless chains. Dramatically customize…"/>
          <p:cNvSpPr txBox="1"/>
          <p:nvPr/>
        </p:nvSpPr>
        <p:spPr>
          <a:xfrm>
            <a:off x="2218690" y="3755390"/>
            <a:ext cx="8353425" cy="86169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2800" b="1" ker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理解并体会作者蕴含在字里行间的</a:t>
            </a:r>
            <a:r>
              <a:rPr sz="2800" b="1" ker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思想感情</a:t>
            </a:r>
            <a:r>
              <a:rPr lang="en-US" altLang="zh-CN" sz="28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ker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对内容和表达有自己的感受和心得</a:t>
            </a:r>
            <a:r>
              <a:rPr lang="zh-CN" altLang="en-US" sz="2800" b="1" kern="0" dirty="0" smtClean="0">
                <a:solidFill>
                  <a:srgbClr val="1D6564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。</a:t>
            </a:r>
            <a:endParaRPr lang="en-US" altLang="zh-CN" sz="2800" b="1" kern="0" dirty="0">
              <a:solidFill>
                <a:srgbClr val="1D6564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60905" y="4926965"/>
            <a:ext cx="82359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积累文言词汇</a:t>
            </a:r>
            <a:r>
              <a:rPr lang="en-US" altLang="zh-CN" sz="28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理解托物言志的写作手法。</a:t>
            </a:r>
            <a:endParaRPr lang="zh-CN" altLang="en-US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îšḷîdê"/>
          <p:cNvSpPr/>
          <p:nvPr/>
        </p:nvSpPr>
        <p:spPr>
          <a:xfrm>
            <a:off x="1388523" y="1565930"/>
            <a:ext cx="629303" cy="629010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990F1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latin typeface="Arial" panose="020B0604020202020204" pitchFamily="34" charset="0"/>
                <a:ea typeface="思源黑体 CN Normal" panose="020B0400000000000000" pitchFamily="34" charset="-122"/>
                <a:cs typeface="字魂58号-创中黑" panose="02010600030101010101" charset="-122"/>
                <a:sym typeface="Arial" panose="020B0604020202020204" pitchFamily="34" charset="0"/>
              </a:rPr>
              <a:t>1</a:t>
            </a:r>
            <a:endParaRPr lang="zh-CN" altLang="en-US" dirty="0">
              <a:latin typeface="Arial" panose="020B0604020202020204" pitchFamily="34" charset="0"/>
              <a:ea typeface="思源黑体 CN Normal" panose="020B0400000000000000" pitchFamily="34" charset="-122"/>
              <a:cs typeface="字魂58号-创中黑" panose="02010600030101010101" charset="-122"/>
              <a:sym typeface="Arial" panose="020B0604020202020204" pitchFamily="34" charset="0"/>
            </a:endParaRPr>
          </a:p>
        </p:txBody>
      </p:sp>
      <p:sp>
        <p:nvSpPr>
          <p:cNvPr id="42" name="îšḷîdê"/>
          <p:cNvSpPr/>
          <p:nvPr/>
        </p:nvSpPr>
        <p:spPr>
          <a:xfrm>
            <a:off x="1388519" y="2660779"/>
            <a:ext cx="629303" cy="629010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D1AA6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latin typeface="Arial" panose="020B0604020202020204" pitchFamily="34" charset="0"/>
                <a:ea typeface="思源黑体 CN Normal" panose="020B0400000000000000" pitchFamily="34" charset="-122"/>
                <a:cs typeface="字魂58号-创中黑" panose="02010600030101010101" charset="-122"/>
                <a:sym typeface="Arial" panose="020B0604020202020204" pitchFamily="34" charset="0"/>
              </a:rPr>
              <a:t>2</a:t>
            </a:r>
            <a:endParaRPr lang="zh-CN" altLang="en-US" dirty="0">
              <a:latin typeface="Arial" panose="020B0604020202020204" pitchFamily="34" charset="0"/>
              <a:ea typeface="思源黑体 CN Normal" panose="020B0400000000000000" pitchFamily="34" charset="-122"/>
              <a:cs typeface="字魂58号-创中黑" panose="02010600030101010101" charset="-122"/>
              <a:sym typeface="Arial" panose="020B0604020202020204" pitchFamily="34" charset="0"/>
            </a:endParaRPr>
          </a:p>
        </p:txBody>
      </p:sp>
      <p:sp>
        <p:nvSpPr>
          <p:cNvPr id="48" name="îšḷîdê"/>
          <p:cNvSpPr/>
          <p:nvPr/>
        </p:nvSpPr>
        <p:spPr>
          <a:xfrm>
            <a:off x="1388518" y="3755120"/>
            <a:ext cx="629303" cy="629010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990F1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latin typeface="Arial" panose="020B0604020202020204" pitchFamily="34" charset="0"/>
                <a:ea typeface="思源黑体 CN Normal" panose="020B0400000000000000" pitchFamily="34" charset="-122"/>
                <a:cs typeface="字魂58号-创中黑" panose="02010600030101010101" charset="-122"/>
                <a:sym typeface="Arial" panose="020B0604020202020204" pitchFamily="34" charset="0"/>
              </a:rPr>
              <a:t>3</a:t>
            </a:r>
            <a:endParaRPr lang="zh-CN" altLang="en-US" dirty="0">
              <a:latin typeface="Arial" panose="020B0604020202020204" pitchFamily="34" charset="0"/>
              <a:ea typeface="思源黑体 CN Normal" panose="020B0400000000000000" pitchFamily="34" charset="-122"/>
              <a:cs typeface="字魂58号-创中黑" panose="02010600030101010101" charset="-122"/>
              <a:sym typeface="Arial" panose="020B0604020202020204" pitchFamily="34" charset="0"/>
            </a:endParaRPr>
          </a:p>
        </p:txBody>
      </p:sp>
      <p:sp>
        <p:nvSpPr>
          <p:cNvPr id="8" name="îšḷîdê"/>
          <p:cNvSpPr/>
          <p:nvPr/>
        </p:nvSpPr>
        <p:spPr>
          <a:xfrm>
            <a:off x="1388519" y="4849624"/>
            <a:ext cx="629303" cy="629010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D1AA6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latin typeface="Arial" panose="020B0604020202020204" pitchFamily="34" charset="0"/>
                <a:ea typeface="思源黑体 CN Normal" panose="020B0400000000000000" pitchFamily="34" charset="-122"/>
                <a:cs typeface="字魂58号-创中黑" panose="02010600030101010101" charset="-122"/>
                <a:sym typeface="Arial" panose="020B0604020202020204" pitchFamily="34" charset="0"/>
              </a:rPr>
              <a:t>4</a:t>
            </a:r>
            <a:endParaRPr lang="zh-CN" altLang="en-US" dirty="0">
              <a:latin typeface="Arial" panose="020B0604020202020204" pitchFamily="34" charset="0"/>
              <a:ea typeface="思源黑体 CN Normal" panose="020B0400000000000000" pitchFamily="34" charset="-122"/>
              <a:cs typeface="字魂58号-创中黑" panose="02010600030101010101" charset="-122"/>
              <a:sym typeface="Arial" panose="020B0604020202020204" pitchFamily="34" charset="0"/>
            </a:endParaRPr>
          </a:p>
        </p:txBody>
      </p:sp>
      <p:sp>
        <p:nvSpPr>
          <p:cNvPr id="9" name="îšḷîdê"/>
          <p:cNvSpPr/>
          <p:nvPr/>
        </p:nvSpPr>
        <p:spPr>
          <a:xfrm>
            <a:off x="1388523" y="5885835"/>
            <a:ext cx="629303" cy="629010"/>
          </a:xfrm>
          <a:custGeom>
            <a:avLst/>
            <a:gdLst>
              <a:gd name="connsiteX0" fmla="*/ 0 w 1260455"/>
              <a:gd name="connsiteY0" fmla="*/ 630228 h 1260455"/>
              <a:gd name="connsiteX1" fmla="*/ 630228 w 1260455"/>
              <a:gd name="connsiteY1" fmla="*/ 0 h 1260455"/>
              <a:gd name="connsiteX2" fmla="*/ 1260456 w 1260455"/>
              <a:gd name="connsiteY2" fmla="*/ 630228 h 1260455"/>
              <a:gd name="connsiteX3" fmla="*/ 630228 w 1260455"/>
              <a:gd name="connsiteY3" fmla="*/ 1260456 h 1260455"/>
              <a:gd name="connsiteX4" fmla="*/ 0 w 1260455"/>
              <a:gd name="connsiteY4" fmla="*/ 630228 h 1260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0455" h="1260455">
                <a:moveTo>
                  <a:pt x="0" y="630228"/>
                </a:moveTo>
                <a:cubicBezTo>
                  <a:pt x="0" y="282163"/>
                  <a:pt x="282163" y="0"/>
                  <a:pt x="630228" y="0"/>
                </a:cubicBezTo>
                <a:cubicBezTo>
                  <a:pt x="978293" y="0"/>
                  <a:pt x="1260456" y="282163"/>
                  <a:pt x="1260456" y="630228"/>
                </a:cubicBezTo>
                <a:cubicBezTo>
                  <a:pt x="1260456" y="978293"/>
                  <a:pt x="978293" y="1260456"/>
                  <a:pt x="630228" y="1260456"/>
                </a:cubicBezTo>
                <a:cubicBezTo>
                  <a:pt x="282163" y="1260456"/>
                  <a:pt x="0" y="978293"/>
                  <a:pt x="0" y="630228"/>
                </a:cubicBezTo>
                <a:close/>
              </a:path>
            </a:pathLst>
          </a:custGeom>
          <a:solidFill>
            <a:srgbClr val="990F1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latin typeface="Arial" panose="020B0604020202020204" pitchFamily="34" charset="0"/>
                <a:ea typeface="思源黑体 CN Normal" panose="020B0400000000000000" pitchFamily="34" charset="-122"/>
                <a:cs typeface="字魂58号-创中黑" panose="02010600030101010101" charset="-122"/>
                <a:sym typeface="Arial" panose="020B0604020202020204" pitchFamily="34" charset="0"/>
              </a:rPr>
              <a:t>5</a:t>
            </a:r>
            <a:endParaRPr lang="zh-CN" altLang="en-US" dirty="0">
              <a:latin typeface="Arial" panose="020B0604020202020204" pitchFamily="34" charset="0"/>
              <a:ea typeface="思源黑体 CN Normal" panose="020B0400000000000000" pitchFamily="34" charset="-122"/>
              <a:cs typeface="字魂58号-创中黑" panose="0201060003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94255" y="1402080"/>
            <a:ext cx="712597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本单元课时安排</a:t>
            </a:r>
            <a:r>
              <a:rPr lang="zh-CN" altLang="zh-CN" sz="36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：建议安排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zh-CN" sz="36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课时</a:t>
            </a:r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 </a:t>
            </a:r>
            <a:r>
              <a:rPr lang="zh-CN" altLang="zh-CN" sz="3600" dirty="0">
                <a:latin typeface="方正字迹-颜振东楷 简" panose="02010600030101010101" pitchFamily="2" charset="-122"/>
                <a:ea typeface="方正字迹-颜振东楷 简" panose="02010600030101010101" pitchFamily="2" charset="-122"/>
                <a:sym typeface="+mn-ea"/>
              </a:rPr>
              <a:t>                 </a:t>
            </a:r>
            <a:r>
              <a:rPr lang="en-US" altLang="zh-CN" sz="3600" dirty="0">
                <a:latin typeface="方正字迹-颜振东楷 简" panose="02010600030101010101" pitchFamily="2" charset="-122"/>
                <a:ea typeface="方正字迹-颜振东楷 简" panose="02010600030101010101" pitchFamily="2" charset="-122"/>
                <a:sym typeface="+mn-ea"/>
              </a:rPr>
              <a:t>  </a:t>
            </a:r>
            <a:endParaRPr lang="en-US" altLang="zh-CN" sz="3600" dirty="0">
              <a:latin typeface="方正字迹-颜振东楷 简" panose="02010600030101010101" pitchFamily="2" charset="-122"/>
              <a:ea typeface="方正字迹-颜振东楷 简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方正字迹-颜振东楷 简" panose="02010600030101010101" pitchFamily="2" charset="-122"/>
                <a:ea typeface="方正字迹-颜振东楷 简" panose="02010600030101010101" pitchFamily="2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略读方法指导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课时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感受中华美德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课时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选材布局   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课时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515614" y="2202722"/>
            <a:ext cx="418414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单元教学设计</a:t>
            </a:r>
            <a:endParaRPr lang="zh-CN" altLang="en-US" sz="48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157095" y="1880235"/>
            <a:ext cx="806704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第一、二、三课时</a:t>
            </a:r>
            <a:endParaRPr lang="zh-CN" altLang="en-US" sz="4800" b="1" dirty="0" smtClean="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略读方法指导课</a:t>
            </a:r>
            <a:endParaRPr lang="zh-CN" altLang="en-US" sz="4800" b="1" dirty="0" smtClean="0"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——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lt"/>
              </a:rPr>
              <a:t>梳理记事散文、小说、论述文写作思路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824230" y="1536700"/>
            <a:ext cx="10664190" cy="332295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just"/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小贴士</a:t>
            </a:r>
            <a:endParaRPr lang="en-US" altLang="zh-CN" sz="30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⑴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略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读是一种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快速阅读文章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了解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其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内容大意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的阅读方法。</a:t>
            </a:r>
            <a:r>
              <a:rPr lang="zh-CN" altLang="en-US"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根据文体特征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记叙性文本要了解故事的梗概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,“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什么人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”“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在什么地方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”“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发生了什么事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等</a:t>
            </a:r>
            <a:r>
              <a:rPr sz="30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;</a:t>
            </a:r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论述性文本要重点把握作者的观点、思路</a:t>
            </a:r>
            <a:r>
              <a:rPr lang="zh-CN" altLang="en-US" sz="30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等。</a:t>
            </a:r>
            <a:endParaRPr lang="zh-CN" altLang="en-US" sz="3000" b="1">
              <a:solidFill>
                <a:schemeClr val="tx1"/>
              </a:solidFill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algn="just"/>
            <a:r>
              <a:rPr lang="en-US" altLang="zh-CN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zh-CN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⑵跳过某些细节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</a:t>
            </a:r>
            <a:r>
              <a:rPr lang="zh-CN" altLang="zh-CN" sz="3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选择性阅读</a:t>
            </a:r>
            <a:r>
              <a:rPr lang="zh-CN" altLang="zh-CN" sz="30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。通过</a:t>
            </a:r>
            <a:r>
              <a:rPr lang="zh-CN" altLang="zh-CN" sz="3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阅读段落的主题句和结论句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快速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粗知文章大意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即可。</a:t>
            </a:r>
            <a:endParaRPr lang="zh-CN" altLang="zh-CN" sz="30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29945" y="1172845"/>
            <a:ext cx="1045146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文章略读三步骤：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快速浏览；2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圈出重点；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重览重点。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361" name="文本框 4"/>
          <p:cNvSpPr txBox="1"/>
          <p:nvPr/>
        </p:nvSpPr>
        <p:spPr>
          <a:xfrm>
            <a:off x="890270" y="2472055"/>
            <a:ext cx="10663555" cy="239966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略读建议：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默读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3000" b="1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出声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不指读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</a:t>
            </a:r>
            <a:r>
              <a:rPr lang="zh-CN" altLang="en-US" sz="3000" b="1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扫读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,每分钟约</a:t>
            </a:r>
            <a:r>
              <a:rPr lang="en-US" altLang="zh-CN" sz="3000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400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字</a:t>
            </a:r>
            <a:r>
              <a:rPr lang="zh-CN" altLang="en-US" sz="3000" b="1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标注出段落序号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勾画出评价性语句</a:t>
            </a:r>
            <a:r>
              <a:rPr sz="30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;</a:t>
            </a:r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圈</a:t>
            </a:r>
            <a:r>
              <a:rPr lang="en-US" altLang="zh-CN" sz="30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画</a:t>
            </a:r>
            <a:r>
              <a:rPr lang="zh-CN" altLang="en-US" sz="30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出提示思路的词语</a:t>
            </a:r>
            <a:r>
              <a:rPr lang="en-US" altLang="zh-CN" sz="30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把握文章的要点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。</a:t>
            </a:r>
            <a:r>
              <a:rPr lang="zh-CN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理解结构通常要从</a:t>
            </a: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抓线索或文眼</a:t>
            </a:r>
            <a:r>
              <a:rPr lang="zh-CN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入手。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散文的一般结构方式为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提出对</a:t>
            </a:r>
            <a:r>
              <a:rPr lang="zh-CN" altLang="zh-CN"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象</a:t>
            </a:r>
            <a:r>
              <a:rPr lang="en-US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——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对</a:t>
            </a:r>
            <a:r>
              <a:rPr lang="zh-CN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对象</a:t>
            </a:r>
            <a:r>
              <a:rPr lang="zh-CN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进行</a:t>
            </a: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描</a:t>
            </a:r>
            <a:r>
              <a:rPr lang="zh-CN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</a:t>
            </a:r>
            <a:r>
              <a:rPr lang="en-US" altLang="zh-CN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</a:t>
            </a: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明意义</a:t>
            </a:r>
            <a:r>
              <a:rPr lang="zh-CN" altLang="zh-CN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zh-CN" sz="3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1" grpId="0" bldLvl="0" animBg="1"/>
      <p:bldP spid="3" grpId="0"/>
    </p:bldLst>
  </p:timing>
</p:sld>
</file>

<file path=ppt/tags/tag1.xml><?xml version="1.0" encoding="utf-8"?>
<p:tagLst xmlns:p="http://schemas.openxmlformats.org/presentationml/2006/main">
  <p:tag name="KSO_WM_UNIT_TABLE_BEAUTIFY" val="smartTable{4808a054-f0d0-47f3-97f6-4675c5b44a34}"/>
  <p:tag name="TABLE_ENDDRAG_ORIGIN_RECT" val="893*374"/>
  <p:tag name="TABLE_ENDDRAG_RECT" val="34*115*893*374"/>
</p:tagLst>
</file>

<file path=ppt/tags/tag10.xml><?xml version="1.0" encoding="utf-8"?>
<p:tagLst xmlns:p="http://schemas.openxmlformats.org/presentationml/2006/main">
  <p:tag name="KSO_WM_UNIT_TABLE_BEAUTIFY" val="smartTable{276dbea5-279d-40dc-acdf-c20ce0c2f556}"/>
  <p:tag name="TABLE_ENDDRAG_ORIGIN_RECT" val="850*291"/>
  <p:tag name="TABLE_ENDDRAG_RECT" val="57*165*850*291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UNIT_TABLE_BEAUTIFY" val="smartTable{276dbea5-279d-40dc-acdf-c20ce0c2f556}"/>
  <p:tag name="TABLE_ENDDRAG_ORIGIN_RECT" val="850*254"/>
  <p:tag name="TABLE_ENDDRAG_RECT" val="45*178*850*254"/>
</p:tagLst>
</file>

<file path=ppt/tags/tag14.xml><?xml version="1.0" encoding="utf-8"?>
<p:tagLst xmlns:p="http://schemas.openxmlformats.org/presentationml/2006/main">
  <p:tag name="KSO_WM_UNIT_TABLE_BEAUTIFY" val="smartTable{276dbea5-279d-40dc-acdf-c20ce0c2f556}"/>
  <p:tag name="TABLE_ENDDRAG_ORIGIN_RECT" val="767*262"/>
  <p:tag name="TABLE_ENDDRAG_RECT" val="111*176*767*262"/>
</p:tagLst>
</file>

<file path=ppt/tags/tag15.xml><?xml version="1.0" encoding="utf-8"?>
<p:tagLst xmlns:p="http://schemas.openxmlformats.org/presentationml/2006/main">
  <p:tag name="KSO_WM_UNIT_TABLE_BEAUTIFY" val="smartTable{276dbea5-279d-40dc-acdf-c20ce0c2f556}"/>
  <p:tag name="TABLE_ENDDRAG_ORIGIN_RECT" val="881*205"/>
  <p:tag name="TABLE_ENDDRAG_RECT" val="45*151*881*205"/>
</p:tagLst>
</file>

<file path=ppt/tags/tag16.xml><?xml version="1.0" encoding="utf-8"?>
<p:tagLst xmlns:p="http://schemas.openxmlformats.org/presentationml/2006/main">
  <p:tag name="KSO_WM_UNIT_TABLE_BEAUTIFY" val="smartTable{276dbea5-279d-40dc-acdf-c20ce0c2f556}"/>
  <p:tag name="TABLE_ENDDRAG_ORIGIN_RECT" val="763*171"/>
  <p:tag name="TABLE_ENDDRAG_RECT" val="45*145*763*171"/>
</p:tagLst>
</file>

<file path=ppt/tags/tag17.xml><?xml version="1.0" encoding="utf-8"?>
<p:tagLst xmlns:p="http://schemas.openxmlformats.org/presentationml/2006/main">
  <p:tag name="KSO_WM_UNIT_TABLE_BEAUTIFY" val="smartTable{ab567c4f-bfb4-4825-8177-21e2da28f3c9}"/>
  <p:tag name="TABLE_ENDDRAG_ORIGIN_RECT" val="771*166"/>
  <p:tag name="TABLE_ENDDRAG_RECT" val="68*64*771*166"/>
</p:tagLst>
</file>

<file path=ppt/tags/tag18.xml><?xml version="1.0" encoding="utf-8"?>
<p:tagLst xmlns:p="http://schemas.openxmlformats.org/presentationml/2006/main">
  <p:tag name="KSO_WM_UNIT_TABLE_BEAUTIFY" val="smartTable{5bdd09d5-10b2-404a-8424-c4f82d47bd68}"/>
  <p:tag name="TABLE_ENDDRAG_ORIGIN_RECT" val="710*251"/>
  <p:tag name="TABLE_ENDDRAG_RECT" val="4*268*710*251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SPECIAL_SOURCE" val="bdnull"/>
</p:tagLst>
</file>

<file path=ppt/tags/tag20.xml><?xml version="1.0" encoding="utf-8"?>
<p:tagLst xmlns:p="http://schemas.openxmlformats.org/presentationml/2006/main">
  <p:tag name="KSO_WM_UNIT_TABLE_BEAUTIFY" val="smartTable{ab567c4f-bfb4-4825-8177-21e2da28f3c9}"/>
  <p:tag name="TABLE_ENDDRAG_ORIGIN_RECT" val="833*308"/>
  <p:tag name="TABLE_ENDDRAG_RECT" val="55*73*833*308"/>
</p:tagLst>
</file>

<file path=ppt/tags/tag21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UNIT_TABLE_BEAUTIFY" val="smartTable{276dbea5-279d-40dc-acdf-c20ce0c2f556}"/>
  <p:tag name="TABLE_ENDDRAG_ORIGIN_RECT" val="850*254"/>
  <p:tag name="TABLE_ENDDRAG_RECT" val="45*178*850*254"/>
</p:tagLst>
</file>

<file path=ppt/tags/tag5.xml><?xml version="1.0" encoding="utf-8"?>
<p:tagLst xmlns:p="http://schemas.openxmlformats.org/presentationml/2006/main">
  <p:tag name="KSO_WM_UNIT_TABLE_BEAUTIFY" val="smartTable{276dbea5-279d-40dc-acdf-c20ce0c2f556}"/>
  <p:tag name="TABLE_ENDDRAG_ORIGIN_RECT" val="843*294"/>
  <p:tag name="TABLE_ENDDRAG_RECT" val="57*181*843*294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UNIT_TABLE_BEAUTIFY" val="smartTable{276dbea5-279d-40dc-acdf-c20ce0c2f556}"/>
  <p:tag name="TABLE_ENDDRAG_ORIGIN_RECT" val="881*298"/>
  <p:tag name="TABLE_ENDDRAG_RECT" val="37*133*881*298"/>
</p:tagLst>
</file>

<file path=ppt/tags/tag8.xml><?xml version="1.0" encoding="utf-8"?>
<p:tagLst xmlns:p="http://schemas.openxmlformats.org/presentationml/2006/main">
  <p:tag name="KSO_WM_FULL_TEXT_BEAUTIFY_COPY_ID" val="2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heme/theme1.xml><?xml version="1.0" encoding="utf-8"?>
<a:theme xmlns:a="http://schemas.openxmlformats.org/drawingml/2006/main" name="第一PPT，www.1ppt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vmz5ipmh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2128</Words>
  <Application>WPS 演示</Application>
  <PresentationFormat/>
  <Paragraphs>290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Arial</vt:lpstr>
      <vt:lpstr>宋体</vt:lpstr>
      <vt:lpstr>Wingdings</vt:lpstr>
      <vt:lpstr>华文行楷</vt:lpstr>
      <vt:lpstr>方正字迹-颜振东楷 简</vt:lpstr>
      <vt:lpstr>楷体</vt:lpstr>
      <vt:lpstr>SimSun-ExtB</vt:lpstr>
      <vt:lpstr>Georgia</vt:lpstr>
      <vt:lpstr>Roboto Bold</vt:lpstr>
      <vt:lpstr>Segoe Print</vt:lpstr>
      <vt:lpstr>思源黑体 CN Normal</vt:lpstr>
      <vt:lpstr>字魂58号-创中黑</vt:lpstr>
      <vt:lpstr>新宋体</vt:lpstr>
      <vt:lpstr>黑体</vt:lpstr>
      <vt:lpstr>微软雅黑</vt:lpstr>
      <vt:lpstr>Arial Unicode MS</vt:lpstr>
      <vt:lpstr>等线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dell</cp:lastModifiedBy>
  <cp:revision>23</cp:revision>
  <dcterms:created xsi:type="dcterms:W3CDTF">2022-03-21T13:29:00Z</dcterms:created>
  <dcterms:modified xsi:type="dcterms:W3CDTF">2022-04-14T05:29:55Z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2C408F396C3A431F9F745C2A10F4C54D</vt:lpwstr>
  </property>
</Properties>
</file>