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7" r:id="rId5"/>
    <p:sldId id="274" r:id="rId6"/>
    <p:sldId id="263" r:id="rId7"/>
    <p:sldId id="259" r:id="rId8"/>
    <p:sldId id="260" r:id="rId9"/>
    <p:sldId id="261" r:id="rId10"/>
    <p:sldId id="262" r:id="rId11"/>
    <p:sldId id="276" r:id="rId12"/>
    <p:sldId id="264" r:id="rId13"/>
    <p:sldId id="265" r:id="rId14"/>
    <p:sldId id="269" r:id="rId15"/>
    <p:sldId id="270" r:id="rId16"/>
    <p:sldId id="268" r:id="rId17"/>
    <p:sldId id="271" r:id="rId18"/>
    <p:sldId id="272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321" autoAdjust="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6AD2-00B8-49EC-BB87-0FADA83673D5}" type="datetimeFigureOut">
              <a:rPr lang="zh-CN" altLang="en-US" smtClean="0"/>
              <a:pPr/>
              <a:t>2010/12/12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C50CC-6C8E-40FB-AA60-50757ECDCA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6AD2-00B8-49EC-BB87-0FADA83673D5}" type="datetimeFigureOut">
              <a:rPr lang="zh-CN" altLang="en-US" smtClean="0"/>
              <a:pPr/>
              <a:t>2010/12/12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C50CC-6C8E-40FB-AA60-50757ECDCA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6AD2-00B8-49EC-BB87-0FADA83673D5}" type="datetimeFigureOut">
              <a:rPr lang="zh-CN" altLang="en-US" smtClean="0"/>
              <a:pPr/>
              <a:t>2010/12/12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C50CC-6C8E-40FB-AA60-50757ECDCA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6AD2-00B8-49EC-BB87-0FADA83673D5}" type="datetimeFigureOut">
              <a:rPr lang="zh-CN" altLang="en-US" smtClean="0"/>
              <a:pPr/>
              <a:t>2010/12/12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C50CC-6C8E-40FB-AA60-50757ECDCA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6AD2-00B8-49EC-BB87-0FADA83673D5}" type="datetimeFigureOut">
              <a:rPr lang="zh-CN" altLang="en-US" smtClean="0"/>
              <a:pPr/>
              <a:t>2010/12/12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C50CC-6C8E-40FB-AA60-50757ECDCA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6AD2-00B8-49EC-BB87-0FADA83673D5}" type="datetimeFigureOut">
              <a:rPr lang="zh-CN" altLang="en-US" smtClean="0"/>
              <a:pPr/>
              <a:t>2010/12/12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C50CC-6C8E-40FB-AA60-50757ECDCA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6AD2-00B8-49EC-BB87-0FADA83673D5}" type="datetimeFigureOut">
              <a:rPr lang="zh-CN" altLang="en-US" smtClean="0"/>
              <a:pPr/>
              <a:t>2010/12/12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C50CC-6C8E-40FB-AA60-50757ECDCA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6AD2-00B8-49EC-BB87-0FADA83673D5}" type="datetimeFigureOut">
              <a:rPr lang="zh-CN" altLang="en-US" smtClean="0"/>
              <a:pPr/>
              <a:t>2010/12/12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C50CC-6C8E-40FB-AA60-50757ECDCA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6AD2-00B8-49EC-BB87-0FADA83673D5}" type="datetimeFigureOut">
              <a:rPr lang="zh-CN" altLang="en-US" smtClean="0"/>
              <a:pPr/>
              <a:t>2010/12/12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C50CC-6C8E-40FB-AA60-50757ECDCA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6AD2-00B8-49EC-BB87-0FADA83673D5}" type="datetimeFigureOut">
              <a:rPr lang="zh-CN" altLang="en-US" smtClean="0"/>
              <a:pPr/>
              <a:t>2010/12/12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C50CC-6C8E-40FB-AA60-50757ECDCA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6AD2-00B8-49EC-BB87-0FADA83673D5}" type="datetimeFigureOut">
              <a:rPr lang="zh-CN" altLang="en-US" smtClean="0"/>
              <a:pPr/>
              <a:t>2010/12/12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C50CC-6C8E-40FB-AA60-50757ECDCA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26AD2-00B8-49EC-BB87-0FADA83673D5}" type="datetimeFigureOut">
              <a:rPr lang="zh-CN" altLang="en-US" smtClean="0"/>
              <a:pPr/>
              <a:t>2010/12/12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C50CC-6C8E-40FB-AA60-50757ECDCA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953e123b8c3b51f919b8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596" y="714356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6600" b="1" dirty="0" smtClean="0">
                <a:solidFill>
                  <a:srgbClr val="FFC000"/>
                </a:solidFill>
                <a:latin typeface="+mn-ea"/>
                <a:ea typeface="+mn-ea"/>
              </a:rPr>
              <a:t>我有一个梦想</a:t>
            </a:r>
            <a:endParaRPr lang="zh-CN" altLang="en-US" sz="6600" b="1" dirty="0">
              <a:solidFill>
                <a:srgbClr val="FFC000"/>
              </a:solidFill>
              <a:latin typeface="+mn-ea"/>
              <a:ea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28860" y="2500306"/>
            <a:ext cx="3757594" cy="857256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/>
                </a:solidFill>
              </a:rPr>
              <a:t>           </a:t>
            </a:r>
            <a:r>
              <a:rPr lang="zh-CN" altLang="en-US" sz="2800" b="1" dirty="0" smtClean="0">
                <a:solidFill>
                  <a:srgbClr val="FFC000"/>
                </a:solidFill>
              </a:rPr>
              <a:t>马丁</a:t>
            </a:r>
            <a:r>
              <a:rPr lang="en-US" altLang="zh-CN" sz="2800" b="1" dirty="0" smtClean="0">
                <a:solidFill>
                  <a:srgbClr val="FFC000"/>
                </a:solidFill>
              </a:rPr>
              <a:t>·</a:t>
            </a:r>
            <a:r>
              <a:rPr lang="zh-CN" altLang="en-US" sz="2800" b="1" dirty="0" smtClean="0">
                <a:solidFill>
                  <a:srgbClr val="FFC000"/>
                </a:solidFill>
              </a:rPr>
              <a:t>路德</a:t>
            </a:r>
            <a:r>
              <a:rPr lang="en-US" altLang="zh-CN" sz="2800" b="1" dirty="0" smtClean="0">
                <a:solidFill>
                  <a:srgbClr val="FFC000"/>
                </a:solidFill>
              </a:rPr>
              <a:t>·</a:t>
            </a:r>
            <a:r>
              <a:rPr lang="zh-CN" altLang="en-US" sz="2800" b="1" dirty="0" smtClean="0">
                <a:solidFill>
                  <a:srgbClr val="FFC000"/>
                </a:solidFill>
              </a:rPr>
              <a:t>金</a:t>
            </a:r>
            <a:endParaRPr lang="zh-CN" altLang="en-US" sz="28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0953e123b8c3b51f919b8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文本占位符 3"/>
          <p:cNvSpPr>
            <a:spLocks noGrp="1"/>
          </p:cNvSpPr>
          <p:nvPr>
            <p:ph type="body" idx="4294967295"/>
          </p:nvPr>
        </p:nvSpPr>
        <p:spPr>
          <a:xfrm>
            <a:off x="571472" y="1857364"/>
            <a:ext cx="7772400" cy="1643074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zh-CN" altLang="en-US" sz="4400" b="1" dirty="0" smtClean="0">
                <a:solidFill>
                  <a:schemeClr val="tx1"/>
                </a:solidFill>
              </a:rPr>
              <a:t>二</a:t>
            </a:r>
            <a:r>
              <a:rPr lang="zh-CN" altLang="en-US" sz="4400" b="1" dirty="0" smtClean="0">
                <a:solidFill>
                  <a:schemeClr val="tx1"/>
                </a:solidFill>
              </a:rPr>
              <a:t>、演讲主体部分赏析</a:t>
            </a:r>
            <a:endParaRPr lang="en-US" altLang="zh-CN" sz="4400" b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en-US" altLang="zh-CN" sz="4400" b="1" dirty="0" smtClean="0"/>
          </a:p>
          <a:p>
            <a:pPr algn="ctr">
              <a:buNone/>
            </a:pPr>
            <a:r>
              <a:rPr lang="zh-CN" altLang="en-US" sz="4400" b="1" dirty="0" smtClean="0"/>
              <a:t>播放</a:t>
            </a:r>
            <a:r>
              <a:rPr lang="en-US" altLang="zh-CN" sz="4400" b="1" dirty="0" smtClean="0"/>
              <a:t>《I have a dream》</a:t>
            </a:r>
            <a:r>
              <a:rPr lang="zh-CN" altLang="en-US" sz="4400" b="1" dirty="0" smtClean="0"/>
              <a:t>视频剪辑</a:t>
            </a:r>
            <a:endParaRPr lang="zh-CN" altLang="en-US" sz="4400" b="1" dirty="0" smtClean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0953e123b8c3b51f919b8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b="1" dirty="0" smtClean="0"/>
              <a:t>1</a:t>
            </a:r>
            <a:r>
              <a:rPr lang="zh-CN" altLang="en-US" sz="3600" b="1" dirty="0" smtClean="0"/>
              <a:t>、大声朗读，说说“梦想”到底是什么</a:t>
            </a:r>
            <a:endParaRPr lang="zh-CN" altLang="en-US" sz="3600" b="1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  </a:t>
            </a:r>
            <a:r>
              <a:rPr lang="zh-CN" altLang="en-US" b="1" dirty="0" smtClean="0">
                <a:solidFill>
                  <a:srgbClr val="FF0000"/>
                </a:solidFill>
              </a:rPr>
              <a:t>“这个梦想是深深扎根于美国的梦想中的”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dirty="0" smtClean="0"/>
              <a:t>    消除种族歧视，争取政治、文化、经济上的</a:t>
            </a:r>
            <a:r>
              <a:rPr lang="zh-CN" altLang="en-US" b="1" dirty="0" smtClean="0">
                <a:solidFill>
                  <a:srgbClr val="FF0000"/>
                </a:solidFill>
              </a:rPr>
              <a:t>民主、平等、自由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0953e123b8c3b51f919b8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2844" y="274638"/>
            <a:ext cx="8786874" cy="796908"/>
          </a:xfrm>
        </p:spPr>
        <p:txBody>
          <a:bodyPr/>
          <a:lstStyle/>
          <a:p>
            <a:pPr algn="l"/>
            <a:r>
              <a:rPr lang="en-US" altLang="zh-CN" b="1" dirty="0" smtClean="0"/>
              <a:t>2</a:t>
            </a:r>
            <a:r>
              <a:rPr lang="zh-CN" altLang="en-US" b="1" dirty="0" smtClean="0"/>
              <a:t>、属于演讲特有的语言</a:t>
            </a:r>
            <a:endParaRPr lang="zh-CN" altLang="en-US" b="1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5007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</a:rPr>
              <a:t>、富有表现力的语言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2400" b="1" dirty="0" smtClean="0"/>
              <a:t>▲甚至连密西西比州这个正义匿迹，压迫成风的地方，也将变成自由和正义的绿洲。</a:t>
            </a:r>
            <a:endParaRPr lang="zh-CN" altLang="en-US" sz="2400" b="1" dirty="0" smtClean="0">
              <a:solidFill>
                <a:srgbClr val="FFC000"/>
              </a:solidFill>
            </a:endParaRPr>
          </a:p>
          <a:p>
            <a:pPr>
              <a:buNone/>
            </a:pPr>
            <a:endParaRPr lang="en-US" altLang="zh-CN" sz="2400" b="1" dirty="0" smtClean="0"/>
          </a:p>
          <a:p>
            <a:pPr>
              <a:buNone/>
            </a:pPr>
            <a:endParaRPr lang="en-US" altLang="zh-CN" sz="2400" b="1" dirty="0" smtClean="0"/>
          </a:p>
          <a:p>
            <a:pPr>
              <a:buNone/>
            </a:pPr>
            <a:r>
              <a:rPr lang="zh-CN" altLang="en-US" sz="2400" b="1" dirty="0" smtClean="0"/>
              <a:t>▲</a:t>
            </a:r>
            <a:r>
              <a:rPr lang="zh-CN" altLang="en-US" sz="2400" b="1" dirty="0" smtClean="0"/>
              <a:t>有了这个信念，我们将能从绝望之岭</a:t>
            </a:r>
            <a:r>
              <a:rPr lang="en-US" altLang="zh-CN" sz="2400" b="1" dirty="0" smtClean="0"/>
              <a:t>…</a:t>
            </a:r>
            <a:r>
              <a:rPr lang="zh-CN" altLang="en-US" sz="2400" b="1" dirty="0" smtClean="0"/>
              <a:t>优美交响曲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       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0953e123b8c3b51f919b8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 flipH="1">
            <a:off x="-2" y="214290"/>
            <a:ext cx="9144001" cy="511156"/>
          </a:xfrm>
        </p:spPr>
        <p:txBody>
          <a:bodyPr>
            <a:noAutofit/>
          </a:bodyPr>
          <a:lstStyle/>
          <a:p>
            <a:pPr algn="l"/>
            <a:r>
              <a:rPr lang="en-US" altLang="zh-CN" sz="36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、凄清澎湃的演讲语言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排比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手法的鉴赏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78645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2800" dirty="0" smtClean="0"/>
              <a:t>    找出这一部分里的</a:t>
            </a:r>
            <a:r>
              <a:rPr lang="zh-CN" altLang="en-US" sz="2800" dirty="0" smtClean="0"/>
              <a:t>大型排比句，说说其</a:t>
            </a:r>
            <a:r>
              <a:rPr lang="zh-CN" altLang="en-US" sz="2800" dirty="0" smtClean="0"/>
              <a:t>作用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    </a:t>
            </a:r>
            <a:r>
              <a:rPr lang="zh-CN" altLang="en-US" sz="2800" dirty="0" smtClean="0"/>
              <a:t>▲</a:t>
            </a:r>
            <a:r>
              <a:rPr lang="en-US" altLang="zh-CN" sz="2800" dirty="0" smtClean="0"/>
              <a:t> 18 </a:t>
            </a:r>
            <a:r>
              <a:rPr lang="zh-CN" altLang="en-US" sz="2800" dirty="0" smtClean="0"/>
              <a:t>～</a:t>
            </a:r>
            <a:r>
              <a:rPr lang="en-US" altLang="zh-CN" sz="2800" dirty="0" smtClean="0"/>
              <a:t>25</a:t>
            </a:r>
            <a:r>
              <a:rPr lang="zh-CN" altLang="en-US" sz="2800" dirty="0" smtClean="0"/>
              <a:t>段</a:t>
            </a:r>
            <a:r>
              <a:rPr lang="zh-CN" altLang="en-US" sz="2800" dirty="0" smtClean="0"/>
              <a:t>：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我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梦想有一天</a:t>
            </a:r>
            <a:r>
              <a:rPr lang="zh-CN" altLang="en-US" sz="2800" b="1" dirty="0" smtClean="0"/>
              <a:t>，在佐治亚的红山上， </a:t>
            </a:r>
            <a:r>
              <a:rPr lang="en-US" altLang="zh-CN" sz="2800" b="1" dirty="0" smtClean="0"/>
              <a:t>… </a:t>
            </a:r>
            <a:r>
              <a:rPr lang="en-US" altLang="zh-CN" sz="2800" b="1" dirty="0" smtClean="0"/>
              <a:t>… </a:t>
            </a:r>
            <a:r>
              <a:rPr lang="zh-CN" altLang="en-US" sz="2800" b="1" dirty="0" smtClean="0"/>
              <a:t>圣 光</a:t>
            </a:r>
            <a:r>
              <a:rPr lang="zh-CN" altLang="en-US" sz="2800" b="1" dirty="0" smtClean="0"/>
              <a:t>披露，满照人间。</a:t>
            </a:r>
            <a:endParaRPr lang="en-US" altLang="zh-CN" sz="2800" b="1" dirty="0" smtClean="0"/>
          </a:p>
          <a:p>
            <a:pPr>
              <a:buNone/>
            </a:pPr>
            <a:r>
              <a:rPr lang="en-US" altLang="zh-CN" sz="2800" b="1" dirty="0" smtClean="0">
                <a:solidFill>
                  <a:srgbClr val="FFC000"/>
                </a:solidFill>
              </a:rPr>
              <a:t> </a:t>
            </a:r>
            <a:r>
              <a:rPr lang="en-US" altLang="zh-CN" sz="2800" b="1" dirty="0" smtClean="0">
                <a:solidFill>
                  <a:srgbClr val="FFC000"/>
                </a:solidFill>
              </a:rPr>
              <a:t>   </a:t>
            </a:r>
            <a:r>
              <a:rPr lang="zh-CN" altLang="en-US" sz="2800" dirty="0" smtClean="0"/>
              <a:t>▲</a:t>
            </a:r>
            <a:r>
              <a:rPr lang="en-US" altLang="zh-CN" sz="2800" dirty="0" smtClean="0"/>
              <a:t>26 </a:t>
            </a:r>
            <a:r>
              <a:rPr lang="zh-CN" altLang="en-US" sz="2800" dirty="0" smtClean="0"/>
              <a:t>～</a:t>
            </a:r>
            <a:r>
              <a:rPr lang="en-US" altLang="zh-CN" sz="2800" dirty="0" smtClean="0"/>
              <a:t>27</a:t>
            </a:r>
            <a:r>
              <a:rPr lang="zh-CN" altLang="en-US" sz="2800" dirty="0" smtClean="0"/>
              <a:t>段：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有了这个信念</a:t>
            </a:r>
            <a:r>
              <a:rPr lang="zh-CN" altLang="en-US" sz="2800" b="1" dirty="0" smtClean="0"/>
              <a:t>， </a:t>
            </a:r>
            <a:r>
              <a:rPr lang="en-US" altLang="zh-CN" sz="2800" b="1" dirty="0" smtClean="0"/>
              <a:t>… …</a:t>
            </a:r>
            <a:r>
              <a:rPr lang="zh-CN" altLang="en-US" sz="2800" b="1" dirty="0" smtClean="0"/>
              <a:t>终有一天，我们是会自由的。</a:t>
            </a:r>
            <a:endParaRPr lang="en-US" altLang="zh-CN" sz="2800" b="1" dirty="0" smtClean="0"/>
          </a:p>
          <a:p>
            <a:pPr>
              <a:buNone/>
            </a:pPr>
            <a:r>
              <a:rPr lang="en-US" altLang="zh-CN" sz="2800" b="1" dirty="0" smtClean="0">
                <a:solidFill>
                  <a:srgbClr val="FFC000"/>
                </a:solidFill>
              </a:rPr>
              <a:t>    </a:t>
            </a:r>
            <a:r>
              <a:rPr lang="zh-CN" altLang="en-US" sz="2800" dirty="0" smtClean="0"/>
              <a:t>▲</a:t>
            </a:r>
            <a:r>
              <a:rPr lang="en-US" altLang="zh-CN" sz="2800" dirty="0" smtClean="0"/>
              <a:t>29 </a:t>
            </a:r>
            <a:r>
              <a:rPr lang="zh-CN" altLang="en-US" sz="2800" dirty="0" smtClean="0"/>
              <a:t>～</a:t>
            </a:r>
            <a:r>
              <a:rPr lang="en-US" altLang="zh-CN" sz="2800" dirty="0" smtClean="0"/>
              <a:t>31</a:t>
            </a:r>
            <a:r>
              <a:rPr lang="zh-CN" altLang="en-US" sz="2800" dirty="0" smtClean="0"/>
              <a:t>段</a:t>
            </a:r>
            <a:r>
              <a:rPr lang="zh-CN" altLang="en-US" sz="2800" dirty="0" smtClean="0"/>
              <a:t>：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让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自由之声</a:t>
            </a:r>
            <a:r>
              <a:rPr lang="zh-CN" altLang="en-US" sz="2800" b="1" dirty="0" smtClean="0"/>
              <a:t>从新</a:t>
            </a:r>
            <a:r>
              <a:rPr lang="zh-CN" altLang="en-US" sz="2800" b="1" dirty="0" smtClean="0"/>
              <a:t>罕布什尔州</a:t>
            </a:r>
            <a:endParaRPr lang="en-US" altLang="zh-CN" sz="2800" b="1" dirty="0" smtClean="0"/>
          </a:p>
          <a:p>
            <a:pPr>
              <a:buNone/>
            </a:pPr>
            <a:r>
              <a:rPr lang="en-US" altLang="zh-CN" sz="2800" b="1" dirty="0" smtClean="0"/>
              <a:t> </a:t>
            </a:r>
            <a:r>
              <a:rPr lang="en-US" altLang="zh-CN" sz="2800" b="1" dirty="0" smtClean="0"/>
              <a:t>    </a:t>
            </a:r>
            <a:r>
              <a:rPr lang="zh-CN" altLang="en-US" sz="2800" b="1" dirty="0" smtClean="0"/>
              <a:t>的</a:t>
            </a:r>
            <a:r>
              <a:rPr lang="zh-CN" altLang="en-US" sz="2800" b="1" dirty="0" smtClean="0"/>
              <a:t>巍峨峰巅， </a:t>
            </a:r>
            <a:r>
              <a:rPr lang="en-US" altLang="zh-CN" sz="2800" b="1" dirty="0" smtClean="0"/>
              <a:t>… …</a:t>
            </a:r>
            <a:r>
              <a:rPr lang="zh-CN" altLang="en-US" sz="2800" b="1" dirty="0" smtClean="0"/>
              <a:t>自由之声</a:t>
            </a:r>
            <a:r>
              <a:rPr lang="zh-CN" altLang="en-US" sz="2800" b="1" dirty="0" smtClean="0"/>
              <a:t>从每</a:t>
            </a:r>
            <a:r>
              <a:rPr lang="zh-CN" altLang="en-US" sz="2800" b="1" dirty="0" smtClean="0"/>
              <a:t>一片山坡响起来。</a:t>
            </a:r>
            <a:endParaRPr lang="en-US" altLang="zh-CN" sz="2800" b="1" dirty="0" smtClean="0"/>
          </a:p>
          <a:p>
            <a:pPr>
              <a:buNone/>
            </a:pPr>
            <a:r>
              <a:rPr lang="en-US" altLang="zh-CN" sz="2800" b="1" dirty="0" smtClean="0">
                <a:solidFill>
                  <a:srgbClr val="FF0000"/>
                </a:solidFill>
              </a:rPr>
              <a:t>   </a:t>
            </a:r>
          </a:p>
          <a:p>
            <a:pPr>
              <a:buNone/>
            </a:pPr>
            <a:r>
              <a:rPr lang="en-US" altLang="zh-CN" sz="2800" b="1" dirty="0" smtClean="0">
                <a:solidFill>
                  <a:srgbClr val="FFC000"/>
                </a:solidFill>
              </a:rPr>
              <a:t>    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作用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表达强烈奔放的感情，周密地说明复杂的事理，增强语言的气势和表达效果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0953e123b8c3b51f919b8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428596" y="1928802"/>
            <a:ext cx="8229600" cy="1143000"/>
          </a:xfrm>
        </p:spPr>
        <p:txBody>
          <a:bodyPr/>
          <a:lstStyle/>
          <a:p>
            <a:r>
              <a:rPr lang="zh-CN" altLang="en-US" b="1" dirty="0" smtClean="0"/>
              <a:t>我心中的另外两位伟大的领袖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0953e123b8c3b51f919b8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214942" y="1928802"/>
            <a:ext cx="3643338" cy="661984"/>
          </a:xfrm>
        </p:spPr>
        <p:txBody>
          <a:bodyPr>
            <a:noAutofit/>
          </a:bodyPr>
          <a:lstStyle/>
          <a:p>
            <a:r>
              <a:rPr lang="zh-CN" altLang="en-US" sz="3600" b="1" dirty="0" smtClean="0"/>
              <a:t>亚伯拉罕</a:t>
            </a:r>
            <a:r>
              <a:rPr lang="en-US" altLang="zh-CN" sz="3600" b="1" dirty="0" smtClean="0"/>
              <a:t>·</a:t>
            </a:r>
            <a:r>
              <a:rPr lang="zh-CN" altLang="en-US" sz="3600" b="1" dirty="0" smtClean="0"/>
              <a:t>林肯</a:t>
            </a:r>
            <a:endParaRPr lang="zh-CN" altLang="en-US" sz="3600" b="1" dirty="0"/>
          </a:p>
        </p:txBody>
      </p:sp>
      <p:pic>
        <p:nvPicPr>
          <p:cNvPr id="6" name="内容占位符 5" descr="ac8564dee41973e2cc11667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14348" y="714356"/>
            <a:ext cx="4214842" cy="5679478"/>
          </a:xfrm>
        </p:spPr>
      </p:pic>
      <p:sp>
        <p:nvSpPr>
          <p:cNvPr id="7" name="文本占位符 6"/>
          <p:cNvSpPr>
            <a:spLocks noGrp="1"/>
          </p:cNvSpPr>
          <p:nvPr>
            <p:ph type="body" sz="half" idx="2"/>
          </p:nvPr>
        </p:nvSpPr>
        <p:spPr>
          <a:xfrm flipH="1" flipV="1">
            <a:off x="3465513" y="6126163"/>
            <a:ext cx="45719" cy="231795"/>
          </a:xfrm>
        </p:spPr>
        <p:txBody>
          <a:bodyPr>
            <a:normAutofit fontScale="77500" lnSpcReduction="20000"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0953e123b8c3b51f919b8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Abraham </a:t>
            </a:r>
            <a:r>
              <a:rPr lang="en-US" b="1" dirty="0" smtClean="0"/>
              <a:t>Lincoln’ Resume</a:t>
            </a:r>
            <a:endParaRPr lang="zh-CN" altLang="en-US" b="1" dirty="0"/>
          </a:p>
        </p:txBody>
      </p:sp>
      <p:graphicFrame>
        <p:nvGraphicFramePr>
          <p:cNvPr id="10" name="内容占位符 9"/>
          <p:cNvGraphicFramePr>
            <a:graphicFrameLocks noGrp="1"/>
          </p:cNvGraphicFramePr>
          <p:nvPr>
            <p:ph idx="1"/>
          </p:nvPr>
        </p:nvGraphicFramePr>
        <p:xfrm>
          <a:off x="428596" y="1571612"/>
          <a:ext cx="8358246" cy="4714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60"/>
                <a:gridCol w="2214578"/>
                <a:gridCol w="1357322"/>
                <a:gridCol w="3357586"/>
              </a:tblGrid>
              <a:tr h="785818"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中文名：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亚伯拉罕</a:t>
                      </a:r>
                      <a:r>
                        <a:rPr lang="en-US" altLang="zh-CN" b="1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林肯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职业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政治家，演说家，律师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外文名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Abraham Lincoln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主要成就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维护联邦统一，签署</a:t>
                      </a:r>
                      <a:r>
                        <a:rPr lang="en-US" altLang="zh-CN" b="1" dirty="0" smtClean="0">
                          <a:solidFill>
                            <a:schemeClr val="tx1"/>
                          </a:solidFill>
                        </a:rPr>
                        <a:t>《</a:t>
                      </a:r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宅地法</a:t>
                      </a:r>
                      <a:r>
                        <a:rPr lang="en-US" altLang="zh-CN" b="1" dirty="0" smtClean="0">
                          <a:solidFill>
                            <a:schemeClr val="tx1"/>
                          </a:solidFill>
                        </a:rPr>
                        <a:t>》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国籍：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美国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代表作品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起草</a:t>
                      </a:r>
                      <a:r>
                        <a:rPr lang="en-US" altLang="zh-CN" b="1" dirty="0" smtClean="0">
                          <a:solidFill>
                            <a:srgbClr val="C00000"/>
                          </a:solidFill>
                        </a:rPr>
                        <a:t>《</a:t>
                      </a:r>
                      <a:r>
                        <a:rPr lang="zh-CN" altLang="en-US" b="1" dirty="0" smtClean="0">
                          <a:solidFill>
                            <a:srgbClr val="C00000"/>
                          </a:solidFill>
                        </a:rPr>
                        <a:t>解放黑人奴隶宣言</a:t>
                      </a:r>
                      <a:r>
                        <a:rPr lang="en-US" altLang="zh-CN" b="1" dirty="0" smtClean="0">
                          <a:solidFill>
                            <a:srgbClr val="C00000"/>
                          </a:solidFill>
                        </a:rPr>
                        <a:t>》</a:t>
                      </a:r>
                      <a:endParaRPr lang="zh-CN" altLang="en-US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出生地：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肯塔基州哈丁县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政党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共和党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出生日期：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altLang="zh-CN" b="1" dirty="0" smtClean="0">
                          <a:solidFill>
                            <a:schemeClr val="tx1"/>
                          </a:solidFill>
                        </a:rPr>
                        <a:t>1809,02,12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身高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altLang="zh-CN" b="1" dirty="0" smtClean="0">
                          <a:solidFill>
                            <a:schemeClr val="tx1"/>
                          </a:solidFill>
                        </a:rPr>
                        <a:t>193CM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逝世日期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altLang="zh-CN" b="1" dirty="0" smtClean="0">
                          <a:solidFill>
                            <a:schemeClr val="tx1"/>
                          </a:solidFill>
                        </a:rPr>
                        <a:t>1865,04,14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绰号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伟大的解放者，诚实的亚伯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0953e123b8c3b51f919b8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785794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dirty="0" smtClean="0"/>
              <a:t>巴拉克</a:t>
            </a:r>
            <a:r>
              <a:rPr lang="en-US" altLang="zh-CN" sz="3600" b="1" dirty="0" smtClean="0"/>
              <a:t>·</a:t>
            </a:r>
            <a:r>
              <a:rPr lang="zh-CN" altLang="en-US" sz="3600" b="1" dirty="0" smtClean="0"/>
              <a:t>奥巴马（</a:t>
            </a:r>
            <a:r>
              <a:rPr lang="en-US" sz="3600" dirty="0" smtClean="0"/>
              <a:t> </a:t>
            </a:r>
            <a:r>
              <a:rPr lang="en-US" sz="3600" dirty="0" err="1" smtClean="0"/>
              <a:t>Barack</a:t>
            </a:r>
            <a:r>
              <a:rPr lang="en-US" sz="3600" dirty="0" smtClean="0"/>
              <a:t>  Hussein </a:t>
            </a:r>
            <a:r>
              <a:rPr lang="en-US" sz="3600" dirty="0" err="1" smtClean="0"/>
              <a:t>Obama</a:t>
            </a:r>
            <a:r>
              <a:rPr lang="en-US" sz="3600" dirty="0" smtClean="0"/>
              <a:t> </a:t>
            </a:r>
            <a:r>
              <a:rPr lang="en-US" sz="3600" dirty="0" smtClean="0"/>
              <a:t>II </a:t>
            </a:r>
            <a:r>
              <a:rPr lang="zh-CN" altLang="en-US" sz="3600" b="1" dirty="0" smtClean="0"/>
              <a:t>）</a:t>
            </a:r>
            <a:endParaRPr lang="zh-CN" altLang="en-US" sz="3600" b="1" dirty="0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 flipV="1">
            <a:off x="457200" y="1489394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zh-CN" altLang="en-US" dirty="0"/>
          </a:p>
        </p:txBody>
      </p:sp>
      <p:pic>
        <p:nvPicPr>
          <p:cNvPr id="12" name="内容占位符 11" descr="69dbae011376539be850cde1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42844" y="1214422"/>
            <a:ext cx="3957665" cy="5286412"/>
          </a:xfrm>
        </p:spPr>
      </p:pic>
      <p:sp>
        <p:nvSpPr>
          <p:cNvPr id="10" name="文本占位符 9"/>
          <p:cNvSpPr>
            <a:spLocks noGrp="1"/>
          </p:cNvSpPr>
          <p:nvPr>
            <p:ph type="body" sz="quarter" idx="3"/>
          </p:nvPr>
        </p:nvSpPr>
        <p:spPr>
          <a:xfrm>
            <a:off x="4645024" y="1535113"/>
            <a:ext cx="3713189" cy="322251"/>
          </a:xfrm>
        </p:spPr>
        <p:txBody>
          <a:bodyPr>
            <a:normAutofit fontScale="70000" lnSpcReduction="20000"/>
          </a:bodyPr>
          <a:lstStyle/>
          <a:p>
            <a:endParaRPr lang="zh-CN" altLang="en-US" dirty="0"/>
          </a:p>
        </p:txBody>
      </p:sp>
      <p:pic>
        <p:nvPicPr>
          <p:cNvPr id="15" name="内容占位符 14" descr="未命名.jpg"/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4143372" y="1214422"/>
            <a:ext cx="4850032" cy="528641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50953e123b8c3b51f919b8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642910" y="4429132"/>
            <a:ext cx="7772400" cy="2143140"/>
          </a:xfrm>
        </p:spPr>
        <p:txBody>
          <a:bodyPr>
            <a:normAutofit/>
          </a:bodyPr>
          <a:lstStyle/>
          <a:p>
            <a:pPr algn="ctr"/>
            <a:r>
              <a:rPr lang="en-US" altLang="zh-CN" sz="3600" b="1" dirty="0" smtClean="0">
                <a:solidFill>
                  <a:srgbClr val="FFC000"/>
                </a:solidFill>
              </a:rPr>
              <a:t/>
            </a:r>
            <a:br>
              <a:rPr lang="en-US" altLang="zh-CN" sz="3600" b="1" dirty="0" smtClean="0">
                <a:solidFill>
                  <a:srgbClr val="FFC000"/>
                </a:solidFill>
              </a:rPr>
            </a:br>
            <a:r>
              <a:rPr lang="zh-CN" alt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结     束</a:t>
            </a:r>
            <a:endParaRPr lang="zh-CN" altLang="en-US" sz="4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idx="1"/>
          </p:nvPr>
        </p:nvSpPr>
        <p:spPr>
          <a:xfrm>
            <a:off x="285720" y="285728"/>
            <a:ext cx="8572560" cy="2763850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sz="4000" b="1" dirty="0" smtClean="0">
                <a:solidFill>
                  <a:srgbClr val="FFC000"/>
                </a:solidFill>
              </a:rPr>
              <a:t>    梦想</a:t>
            </a:r>
            <a:r>
              <a:rPr lang="zh-CN" altLang="en-US" sz="4000" b="1" dirty="0" smtClean="0">
                <a:solidFill>
                  <a:srgbClr val="FFC000"/>
                </a:solidFill>
              </a:rPr>
              <a:t>，被坚持了，我们才能死而无憾。从林肯到马丁</a:t>
            </a:r>
            <a:r>
              <a:rPr lang="en-US" altLang="zh-CN" sz="4000" b="1" dirty="0" smtClean="0">
                <a:solidFill>
                  <a:srgbClr val="FFC000"/>
                </a:solidFill>
              </a:rPr>
              <a:t>·</a:t>
            </a:r>
            <a:r>
              <a:rPr lang="zh-CN" altLang="en-US" sz="4000" b="1" dirty="0" smtClean="0">
                <a:solidFill>
                  <a:srgbClr val="FFC000"/>
                </a:solidFill>
              </a:rPr>
              <a:t>路德</a:t>
            </a:r>
            <a:r>
              <a:rPr lang="en-US" altLang="zh-CN" sz="4000" b="1" dirty="0" smtClean="0">
                <a:solidFill>
                  <a:srgbClr val="FFC000"/>
                </a:solidFill>
              </a:rPr>
              <a:t>·</a:t>
            </a:r>
            <a:r>
              <a:rPr lang="zh-CN" altLang="en-US" sz="4000" b="1" dirty="0" smtClean="0">
                <a:solidFill>
                  <a:srgbClr val="FFC000"/>
                </a:solidFill>
              </a:rPr>
              <a:t>金，再到奥巴</a:t>
            </a:r>
            <a:r>
              <a:rPr lang="zh-CN" altLang="en-US" sz="4000" b="1" dirty="0" smtClean="0">
                <a:solidFill>
                  <a:srgbClr val="FFC000"/>
                </a:solidFill>
              </a:rPr>
              <a:t>马</a:t>
            </a:r>
            <a:r>
              <a:rPr lang="zh-CN" altLang="en-US" sz="4000" b="1" dirty="0" smtClean="0">
                <a:solidFill>
                  <a:srgbClr val="FFC000"/>
                </a:solidFill>
              </a:rPr>
              <a:t>，</a:t>
            </a:r>
            <a:r>
              <a:rPr lang="zh-CN" altLang="en-US" sz="4000" b="1" dirty="0" smtClean="0">
                <a:solidFill>
                  <a:srgbClr val="FFC000"/>
                </a:solidFill>
              </a:rPr>
              <a:t>美国</a:t>
            </a:r>
            <a:r>
              <a:rPr lang="zh-CN" altLang="en-US" sz="4000" b="1" dirty="0" smtClean="0">
                <a:solidFill>
                  <a:srgbClr val="FFC000"/>
                </a:solidFill>
              </a:rPr>
              <a:t>的</a:t>
            </a:r>
            <a:r>
              <a:rPr lang="zh-CN" altLang="en-US" sz="4000" b="1" dirty="0" smtClean="0">
                <a:solidFill>
                  <a:srgbClr val="FFC000"/>
                </a:solidFill>
              </a:rPr>
              <a:t>领袖们最大程度地做到了消灭种族歧视。</a:t>
            </a:r>
            <a:r>
              <a:rPr lang="en-US" altLang="zh-CN" sz="4000" b="1" dirty="0" smtClean="0">
                <a:solidFill>
                  <a:srgbClr val="FFC000"/>
                </a:solidFill>
              </a:rPr>
              <a:t/>
            </a:r>
            <a:br>
              <a:rPr lang="en-US" altLang="zh-CN" sz="4000" b="1" dirty="0" smtClean="0">
                <a:solidFill>
                  <a:srgbClr val="FFC000"/>
                </a:solidFill>
              </a:rPr>
            </a:br>
            <a:endParaRPr lang="en-US" altLang="zh-CN" sz="4000" b="1" dirty="0" smtClean="0">
              <a:solidFill>
                <a:srgbClr val="FFC000"/>
              </a:solidFill>
            </a:endParaRPr>
          </a:p>
          <a:p>
            <a:r>
              <a:rPr lang="zh-CN" altLang="en-US" sz="4000" b="1" dirty="0" smtClean="0">
                <a:solidFill>
                  <a:srgbClr val="FFC000"/>
                </a:solidFill>
              </a:rPr>
              <a:t>    你们</a:t>
            </a:r>
            <a:r>
              <a:rPr lang="zh-CN" altLang="en-US" sz="4000" b="1" dirty="0" smtClean="0">
                <a:solidFill>
                  <a:srgbClr val="FFC000"/>
                </a:solidFill>
              </a:rPr>
              <a:t>呢？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50953e123b8c3b51f919b8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solidFill>
                  <a:srgbClr val="FFC000"/>
                </a:solidFill>
              </a:rPr>
              <a:t>你觉得演讲应该是什么样的？</a:t>
            </a:r>
            <a:endParaRPr lang="zh-CN" altLang="en-US" b="1" dirty="0">
              <a:solidFill>
                <a:srgbClr val="FFC000"/>
              </a:solidFill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357158" y="1357299"/>
            <a:ext cx="8229600" cy="3643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800" b="1" dirty="0" smtClean="0"/>
              <a:t>    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演讲又叫讲演或演说，是指在公众场所，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以有声语言为主要手段，以体态语言为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辅助手段，针对某个具体问题，鲜明、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完整地发表自己的见解和主张，阐明事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理或抒发情感，进行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宣传鼓动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的一种语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言交际活动。</a:t>
            </a:r>
          </a:p>
          <a:p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0953e123b8c3b51f919b8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C000"/>
                </a:solidFill>
              </a:rPr>
              <a:t>怀念马丁</a:t>
            </a:r>
            <a:r>
              <a:rPr lang="en-US" altLang="zh-CN" b="1" dirty="0" smtClean="0">
                <a:solidFill>
                  <a:srgbClr val="FFC000"/>
                </a:solidFill>
              </a:rPr>
              <a:t>·</a:t>
            </a:r>
            <a:r>
              <a:rPr lang="zh-CN" altLang="en-US" b="1" dirty="0" smtClean="0">
                <a:solidFill>
                  <a:srgbClr val="FFC000"/>
                </a:solidFill>
              </a:rPr>
              <a:t>路德</a:t>
            </a:r>
            <a:r>
              <a:rPr lang="en-US" altLang="zh-CN" b="1" dirty="0" smtClean="0">
                <a:solidFill>
                  <a:srgbClr val="FFC000"/>
                </a:solidFill>
              </a:rPr>
              <a:t>·</a:t>
            </a:r>
            <a:r>
              <a:rPr lang="zh-CN" altLang="en-US" b="1" dirty="0" smtClean="0">
                <a:solidFill>
                  <a:srgbClr val="FFC000"/>
                </a:solidFill>
              </a:rPr>
              <a:t>金</a:t>
            </a:r>
            <a:endParaRPr lang="zh-CN" altLang="en-US" dirty="0">
              <a:solidFill>
                <a:srgbClr val="FFC000"/>
              </a:solidFill>
            </a:endParaRPr>
          </a:p>
        </p:txBody>
      </p:sp>
      <p:pic>
        <p:nvPicPr>
          <p:cNvPr id="11" name="内容占位符 10" descr="c64d90515450c52743a75bcf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4282" y="1285860"/>
            <a:ext cx="5000660" cy="5000660"/>
          </a:xfrm>
        </p:spPr>
      </p:pic>
      <p:pic>
        <p:nvPicPr>
          <p:cNvPr id="12" name="图片 11" descr="f59a2adb7e1ae4c539012ff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6380" y="1285860"/>
            <a:ext cx="3643338" cy="5000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0953e123b8c3b51f919b8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Martin </a:t>
            </a:r>
            <a:r>
              <a:rPr lang="en-US" b="1" dirty="0" smtClean="0"/>
              <a:t>Luther King, Jr</a:t>
            </a:r>
            <a:r>
              <a:rPr lang="en-US" b="1" dirty="0" smtClean="0"/>
              <a:t>.’</a:t>
            </a:r>
            <a:r>
              <a:rPr lang="en-US" i="1" dirty="0" smtClean="0"/>
              <a:t> </a:t>
            </a:r>
            <a:r>
              <a:rPr lang="en-US" b="1" dirty="0" smtClean="0"/>
              <a:t>Resume</a:t>
            </a:r>
            <a:r>
              <a:rPr lang="en-US" dirty="0" smtClean="0"/>
              <a:t> </a:t>
            </a:r>
            <a:r>
              <a:rPr lang="zh-CN" altLang="en-US" b="1" dirty="0" smtClean="0"/>
              <a:t/>
            </a:r>
            <a:br>
              <a:rPr lang="zh-CN" altLang="en-US" b="1" dirty="0" smtClean="0"/>
            </a:b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571472" y="1071546"/>
          <a:ext cx="8072493" cy="48601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59"/>
                <a:gridCol w="3143272"/>
                <a:gridCol w="1428760"/>
                <a:gridCol w="2071702"/>
              </a:tblGrid>
              <a:tr h="769147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中文名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马丁</a:t>
                      </a: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路德</a:t>
                      </a: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·</a:t>
                      </a:r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金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逝世日期</a:t>
                      </a:r>
                      <a:endParaRPr lang="en-US" altLang="zh-CN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pPr algn="ctr"/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1968.04.04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769147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r>
                        <a:rPr lang="zh-CN" altLang="en-US" b="1" dirty="0" smtClean="0"/>
                        <a:t>英文名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pPr algn="ctr"/>
                      <a:r>
                        <a:rPr lang="en-US" b="1" dirty="0" smtClean="0"/>
                        <a:t>Martin Luther King, Jr.</a:t>
                      </a:r>
                      <a:endParaRPr lang="zh-CN" altLang="en-US" b="1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r>
                        <a:rPr lang="zh-CN" altLang="en-US" b="1" dirty="0" smtClean="0"/>
                        <a:t>职业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pPr algn="ctr"/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牧师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769147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r>
                        <a:rPr lang="zh-CN" altLang="en-US" b="1" dirty="0" smtClean="0"/>
                        <a:t>别名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 smtClean="0"/>
                    </a:p>
                    <a:p>
                      <a:pPr algn="ctr"/>
                      <a:r>
                        <a:rPr lang="zh-CN" altLang="en-US" b="1" dirty="0" smtClean="0"/>
                        <a:t>美国民权运动领袖</a:t>
                      </a:r>
                      <a:endParaRPr lang="zh-CN" altLang="en-US" b="1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毕业院校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pPr algn="ctr"/>
                      <a:r>
                        <a:rPr lang="zh-CN" altLang="en-US" b="1" dirty="0" smtClean="0"/>
                        <a:t>波士顿大学</a:t>
                      </a:r>
                      <a:endParaRPr lang="zh-CN" altLang="en-US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769147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r>
                        <a:rPr lang="zh-CN" altLang="en-US" b="1" dirty="0" smtClean="0"/>
                        <a:t>国籍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pPr algn="ctr"/>
                      <a:r>
                        <a:rPr lang="zh-CN" altLang="en-US" b="1" dirty="0" smtClean="0"/>
                        <a:t>美国</a:t>
                      </a:r>
                      <a:endParaRPr lang="zh-CN" altLang="en-US" b="1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r>
                        <a:rPr lang="zh-CN" altLang="en-US" b="1" dirty="0" smtClean="0"/>
                        <a:t>信仰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pPr algn="ctr"/>
                      <a:r>
                        <a:rPr lang="zh-CN" altLang="en-US" b="1" dirty="0" smtClean="0"/>
                        <a:t>基督教</a:t>
                      </a:r>
                      <a:endParaRPr lang="zh-CN" altLang="en-US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769147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出生地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pPr algn="ctr"/>
                      <a:r>
                        <a:rPr lang="zh-CN" altLang="en-US" b="1" dirty="0" smtClean="0"/>
                        <a:t>佐治亚州亚特兰大市</a:t>
                      </a:r>
                      <a:endParaRPr lang="zh-CN" altLang="en-US" b="1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r>
                        <a:rPr lang="zh-CN" altLang="en-US" b="1" dirty="0" smtClean="0"/>
                        <a:t>主要成就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pPr algn="ctr"/>
                      <a:r>
                        <a:rPr lang="zh-CN" altLang="en-US" b="1" dirty="0" smtClean="0"/>
                        <a:t>领导美国黑人民权运动</a:t>
                      </a:r>
                      <a:endParaRPr lang="zh-CN" altLang="en-US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69173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出生日期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pPr algn="ctr"/>
                      <a:r>
                        <a:rPr lang="en-US" altLang="zh-CN" b="1" dirty="0" smtClean="0"/>
                        <a:t>1929.01.15</a:t>
                      </a:r>
                      <a:endParaRPr lang="zh-CN" altLang="en-US" b="1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r>
                        <a:rPr lang="zh-CN" altLang="en-US" b="1" dirty="0" smtClean="0"/>
                        <a:t>代表作品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《</a:t>
                      </a:r>
                      <a:r>
                        <a:rPr lang="zh-CN" altLang="en-US" b="1" dirty="0" smtClean="0"/>
                        <a:t>我有一个梦想</a:t>
                      </a:r>
                      <a:r>
                        <a:rPr lang="en-US" altLang="zh-CN" b="1" dirty="0" smtClean="0"/>
                        <a:t>》</a:t>
                      </a:r>
                    </a:p>
                    <a:p>
                      <a:pPr algn="ctr"/>
                      <a:r>
                        <a:rPr lang="en-US" altLang="zh-CN" sz="2400" b="1" i="1" dirty="0" smtClean="0"/>
                        <a:t>I</a:t>
                      </a:r>
                      <a:r>
                        <a:rPr lang="en-US" altLang="zh-CN" sz="2400" b="1" i="1" baseline="0" dirty="0" smtClean="0"/>
                        <a:t> have a dream</a:t>
                      </a:r>
                      <a:endParaRPr lang="en-US" altLang="zh-CN" sz="2400" b="1" i="1" dirty="0" smtClean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0953e123b8c3b51f919b8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214282" y="214290"/>
            <a:ext cx="8443914" cy="439718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</a:rPr>
              <a:t>马丁倡导黑人运动的足迹：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0" y="642918"/>
            <a:ext cx="9144000" cy="6215082"/>
          </a:xfrm>
        </p:spPr>
        <p:txBody>
          <a:bodyPr>
            <a:normAutofit/>
          </a:bodyPr>
          <a:lstStyle/>
          <a:p>
            <a:pPr>
              <a:lnSpc>
                <a:spcPts val="2500"/>
              </a:lnSpc>
              <a:buNone/>
            </a:pPr>
            <a:r>
              <a:rPr lang="en-US" altLang="zh-CN" sz="1800" b="1" dirty="0" smtClean="0">
                <a:solidFill>
                  <a:srgbClr val="FF0000"/>
                </a:solidFill>
              </a:rPr>
              <a:t>      1955 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年</a:t>
            </a:r>
            <a:r>
              <a:rPr lang="en-US" altLang="zh-CN" sz="1800" b="1" dirty="0" smtClean="0">
                <a:solidFill>
                  <a:srgbClr val="FF0000"/>
                </a:solidFill>
              </a:rPr>
              <a:t>12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月</a:t>
            </a:r>
            <a:r>
              <a:rPr lang="en-US" altLang="zh-CN" sz="18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日，</a:t>
            </a:r>
            <a:r>
              <a:rPr lang="zh-CN" altLang="en-US" sz="1800" b="1" dirty="0" smtClean="0"/>
              <a:t>亚拉巴马州蒙哥马利城</a:t>
            </a:r>
            <a:r>
              <a:rPr lang="zh-CN" altLang="en-US" sz="1800" b="1" dirty="0" smtClean="0"/>
              <a:t>黑人罗莎</a:t>
            </a:r>
            <a:r>
              <a:rPr lang="en-US" altLang="zh-CN" sz="1800" b="1" dirty="0" smtClean="0"/>
              <a:t>.</a:t>
            </a:r>
            <a:r>
              <a:rPr lang="zh-CN" altLang="en-US" sz="1800" b="1" dirty="0" smtClean="0"/>
              <a:t>帕克斯夫人在公共汽车上拒绝让座给白人，被捕入狱。在青年黑人</a:t>
            </a:r>
            <a:r>
              <a:rPr lang="zh-CN" altLang="en-US" sz="1800" b="1" dirty="0" smtClean="0"/>
              <a:t>牧师马丁</a:t>
            </a:r>
            <a:r>
              <a:rPr lang="en-US" altLang="zh-CN" sz="1800" b="1" dirty="0" smtClean="0"/>
              <a:t>·</a:t>
            </a:r>
            <a:r>
              <a:rPr lang="zh-CN" altLang="en-US" sz="1800" b="1" dirty="0" smtClean="0"/>
              <a:t>路德</a:t>
            </a:r>
            <a:r>
              <a:rPr lang="en-US" altLang="zh-CN" sz="1800" b="1" dirty="0" smtClean="0"/>
              <a:t>·</a:t>
            </a:r>
            <a:r>
              <a:rPr lang="zh-CN" altLang="en-US" sz="1800" b="1" dirty="0" smtClean="0"/>
              <a:t>金的</a:t>
            </a:r>
            <a:r>
              <a:rPr lang="zh-CN" altLang="en-US" sz="1800" b="1" dirty="0" smtClean="0"/>
              <a:t>领导下，全城</a:t>
            </a:r>
            <a:r>
              <a:rPr lang="en-US" altLang="zh-CN" sz="1800" b="1" dirty="0" smtClean="0"/>
              <a:t>5</a:t>
            </a:r>
            <a:r>
              <a:rPr lang="zh-CN" altLang="en-US" sz="1800" b="1" dirty="0" smtClean="0"/>
              <a:t>万黑人团结一致 ，罢乘公共汽车达一年之久 ，终于迫使汽车公司取消种族隔离制。 </a:t>
            </a:r>
          </a:p>
          <a:p>
            <a:pPr>
              <a:lnSpc>
                <a:spcPts val="2500"/>
              </a:lnSpc>
              <a:buNone/>
            </a:pPr>
            <a:r>
              <a:rPr lang="en-US" altLang="zh-CN" sz="1800" b="1" dirty="0" smtClean="0">
                <a:solidFill>
                  <a:srgbClr val="FF0000"/>
                </a:solidFill>
              </a:rPr>
              <a:t>       1957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年，</a:t>
            </a:r>
            <a:r>
              <a:rPr lang="zh-CN" altLang="en-US" sz="1800" b="1" dirty="0" smtClean="0"/>
              <a:t>金牧师及其支持者组成南方基督教领袖会议，将运动深入到南部生活的各个领域。 </a:t>
            </a:r>
          </a:p>
          <a:p>
            <a:pPr>
              <a:lnSpc>
                <a:spcPts val="2500"/>
              </a:lnSpc>
              <a:buNone/>
            </a:pPr>
            <a:r>
              <a:rPr lang="en-US" altLang="zh-CN" sz="1800" b="1" dirty="0" smtClean="0"/>
              <a:t>       </a:t>
            </a:r>
            <a:r>
              <a:rPr lang="en-US" altLang="zh-CN" sz="1800" b="1" dirty="0" smtClean="0">
                <a:solidFill>
                  <a:srgbClr val="FF0000"/>
                </a:solidFill>
              </a:rPr>
              <a:t>1958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年</a:t>
            </a:r>
            <a:r>
              <a:rPr lang="zh-CN" altLang="en-US" sz="1800" b="1" dirty="0" smtClean="0"/>
              <a:t>南方</a:t>
            </a:r>
            <a:r>
              <a:rPr lang="en-US" altLang="zh-CN" sz="1800" b="1" dirty="0" smtClean="0"/>
              <a:t>21</a:t>
            </a:r>
            <a:r>
              <a:rPr lang="zh-CN" altLang="en-US" sz="1800" b="1" dirty="0" smtClean="0"/>
              <a:t>个主要城市组织集会，发动黑人争取公民权利。 </a:t>
            </a:r>
          </a:p>
          <a:p>
            <a:pPr>
              <a:lnSpc>
                <a:spcPts val="2500"/>
              </a:lnSpc>
              <a:buNone/>
            </a:pPr>
            <a:r>
              <a:rPr lang="en-US" altLang="zh-CN" sz="1800" b="1" dirty="0" smtClean="0"/>
              <a:t>       </a:t>
            </a:r>
            <a:r>
              <a:rPr lang="en-US" altLang="zh-CN" sz="1800" b="1" dirty="0" smtClean="0">
                <a:solidFill>
                  <a:srgbClr val="FF0000"/>
                </a:solidFill>
              </a:rPr>
              <a:t>1960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年</a:t>
            </a:r>
            <a:r>
              <a:rPr lang="en-US" altLang="zh-CN" sz="18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月</a:t>
            </a:r>
            <a:r>
              <a:rPr lang="en-US" altLang="zh-CN" sz="18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日，</a:t>
            </a:r>
            <a:r>
              <a:rPr lang="zh-CN" altLang="en-US" sz="1800" b="1" dirty="0" smtClean="0"/>
              <a:t>北卡罗来纳州格林斯伯勒城 </a:t>
            </a:r>
            <a:r>
              <a:rPr lang="en-US" altLang="zh-CN" sz="1800" b="1" dirty="0" smtClean="0"/>
              <a:t>4</a:t>
            </a:r>
            <a:r>
              <a:rPr lang="zh-CN" altLang="en-US" sz="1800" b="1" dirty="0" smtClean="0"/>
              <a:t>个黑人大学生进入一餐馆，白人服务员命令他们走开，他们静坐不动。这一英勇行为立刻得到南部广大黑人学生响应，发展为大规模静坐运动 ，迫使近 </a:t>
            </a:r>
            <a:r>
              <a:rPr lang="en-US" altLang="zh-CN" sz="1800" b="1" dirty="0" smtClean="0"/>
              <a:t>200 </a:t>
            </a:r>
            <a:r>
              <a:rPr lang="zh-CN" altLang="en-US" sz="1800" b="1" dirty="0" smtClean="0"/>
              <a:t>个城市的餐馆取消隔离制。 </a:t>
            </a:r>
          </a:p>
          <a:p>
            <a:pPr>
              <a:lnSpc>
                <a:spcPts val="2500"/>
              </a:lnSpc>
              <a:buNone/>
            </a:pPr>
            <a:r>
              <a:rPr lang="en-US" altLang="zh-CN" sz="1800" b="1" dirty="0" smtClean="0"/>
              <a:t>       </a:t>
            </a:r>
            <a:r>
              <a:rPr lang="en-US" altLang="zh-CN" sz="1800" b="1" dirty="0" smtClean="0">
                <a:solidFill>
                  <a:srgbClr val="FF0000"/>
                </a:solidFill>
              </a:rPr>
              <a:t>1961 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年 </a:t>
            </a:r>
            <a:r>
              <a:rPr lang="en-US" altLang="zh-CN" sz="1800" b="1" dirty="0" smtClean="0">
                <a:solidFill>
                  <a:srgbClr val="FF0000"/>
                </a:solidFill>
              </a:rPr>
              <a:t>5 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月初，</a:t>
            </a:r>
            <a:r>
              <a:rPr lang="zh-CN" altLang="en-US" sz="1800" b="1" dirty="0" smtClean="0"/>
              <a:t>种族平等大会又开展自由乘客运动。不久</a:t>
            </a:r>
            <a:r>
              <a:rPr lang="zh-CN" altLang="en-US" sz="1800" b="1" dirty="0" smtClean="0"/>
              <a:t>，</a:t>
            </a:r>
            <a:endParaRPr lang="en-US" altLang="zh-CN" sz="1800" b="1" dirty="0" smtClean="0"/>
          </a:p>
          <a:p>
            <a:pPr>
              <a:lnSpc>
                <a:spcPts val="2500"/>
              </a:lnSpc>
              <a:buNone/>
            </a:pPr>
            <a:r>
              <a:rPr lang="en-US" altLang="zh-CN" sz="1800" b="1" dirty="0" smtClean="0"/>
              <a:t> </a:t>
            </a:r>
            <a:r>
              <a:rPr lang="en-US" altLang="zh-CN" sz="1800" b="1" dirty="0" smtClean="0"/>
              <a:t>      </a:t>
            </a:r>
            <a:r>
              <a:rPr lang="zh-CN" altLang="en-US" sz="1800" b="1" dirty="0" smtClean="0"/>
              <a:t>在</a:t>
            </a:r>
            <a:r>
              <a:rPr lang="zh-CN" altLang="en-US" sz="1800" b="1" dirty="0" smtClean="0"/>
              <a:t>学生非暴力协调委员会参与下，得到许多白人支持</a:t>
            </a:r>
            <a:r>
              <a:rPr lang="zh-CN" altLang="en-US" sz="1800" b="1" dirty="0" smtClean="0"/>
              <a:t>， </a:t>
            </a:r>
            <a:endParaRPr lang="en-US" altLang="zh-CN" sz="1800" b="1" dirty="0" smtClean="0"/>
          </a:p>
          <a:p>
            <a:pPr>
              <a:lnSpc>
                <a:spcPts val="2500"/>
              </a:lnSpc>
              <a:buNone/>
            </a:pPr>
            <a:r>
              <a:rPr lang="en-US" altLang="zh-CN" sz="1800" b="1" dirty="0" smtClean="0"/>
              <a:t> </a:t>
            </a:r>
            <a:r>
              <a:rPr lang="en-US" altLang="zh-CN" sz="1800" b="1" dirty="0" smtClean="0"/>
              <a:t>      </a:t>
            </a:r>
            <a:r>
              <a:rPr lang="zh-CN" altLang="en-US" sz="1800" b="1" dirty="0" smtClean="0"/>
              <a:t>逐渐</a:t>
            </a:r>
            <a:r>
              <a:rPr lang="zh-CN" altLang="en-US" sz="1800" b="1" dirty="0" smtClean="0"/>
              <a:t>发展为全国性运动，迫使南部诸州取消州际公共汽车乘坐</a:t>
            </a:r>
            <a:r>
              <a:rPr lang="zh-CN" altLang="en-US" sz="1800" b="1" dirty="0" smtClean="0"/>
              <a:t>上</a:t>
            </a:r>
            <a:endParaRPr lang="en-US" altLang="zh-CN" sz="1800" b="1" dirty="0" smtClean="0"/>
          </a:p>
          <a:p>
            <a:pPr>
              <a:lnSpc>
                <a:spcPts val="2500"/>
              </a:lnSpc>
              <a:buNone/>
            </a:pPr>
            <a:r>
              <a:rPr lang="en-US" altLang="zh-CN" sz="1800" b="1" dirty="0" smtClean="0"/>
              <a:t> </a:t>
            </a:r>
            <a:r>
              <a:rPr lang="en-US" altLang="zh-CN" sz="1800" b="1" dirty="0" smtClean="0"/>
              <a:t>      </a:t>
            </a:r>
            <a:r>
              <a:rPr lang="zh-CN" altLang="en-US" sz="1800" b="1" dirty="0" smtClean="0"/>
              <a:t>的</a:t>
            </a:r>
            <a:r>
              <a:rPr lang="zh-CN" altLang="en-US" sz="1800" b="1" dirty="0" smtClean="0"/>
              <a:t>种族隔离制。 </a:t>
            </a:r>
            <a:endParaRPr lang="en-US" altLang="zh-CN" sz="1800" b="1" dirty="0" smtClean="0"/>
          </a:p>
          <a:p>
            <a:pPr>
              <a:lnSpc>
                <a:spcPts val="2500"/>
              </a:lnSpc>
              <a:buNone/>
            </a:pPr>
            <a:r>
              <a:rPr lang="en-US" altLang="zh-CN" sz="18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</a:rPr>
              <a:t>      1963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年</a:t>
            </a:r>
            <a:r>
              <a:rPr lang="en-US" altLang="zh-CN" sz="1800" b="1" dirty="0" smtClean="0">
                <a:solidFill>
                  <a:srgbClr val="FF0000"/>
                </a:solidFill>
              </a:rPr>
              <a:t>8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月</a:t>
            </a:r>
            <a:r>
              <a:rPr lang="en-US" altLang="zh-CN" sz="1800" b="1" dirty="0" smtClean="0">
                <a:solidFill>
                  <a:srgbClr val="FF0000"/>
                </a:solidFill>
              </a:rPr>
              <a:t>28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日，</a:t>
            </a:r>
            <a:r>
              <a:rPr lang="en-US" altLang="zh-CN" sz="1800" b="1" dirty="0" smtClean="0">
                <a:solidFill>
                  <a:srgbClr val="FF0000"/>
                </a:solidFill>
              </a:rPr>
              <a:t>25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万黑人向华盛顿林肯纪念堂“自由进军”，</a:t>
            </a:r>
            <a:endParaRPr lang="en-US" altLang="zh-CN" sz="1800" b="1" dirty="0" smtClean="0">
              <a:solidFill>
                <a:srgbClr val="FF0000"/>
              </a:solidFill>
            </a:endParaRPr>
          </a:p>
          <a:p>
            <a:pPr>
              <a:lnSpc>
                <a:spcPts val="2500"/>
              </a:lnSpc>
              <a:buNone/>
            </a:pPr>
            <a:r>
              <a:rPr lang="en-US" altLang="zh-CN" sz="18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</a:rPr>
              <a:t>      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马丁发表</a:t>
            </a:r>
            <a:r>
              <a:rPr lang="en-US" altLang="zh-CN" sz="1800" b="1" i="1" dirty="0" smtClean="0">
                <a:solidFill>
                  <a:srgbClr val="FF0000"/>
                </a:solidFill>
              </a:rPr>
              <a:t>I have a dream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这一演讲。</a:t>
            </a:r>
            <a:r>
              <a:rPr lang="zh-CN" altLang="en-US" sz="1800" b="1" dirty="0" smtClean="0"/>
              <a:t>　</a:t>
            </a:r>
            <a:endParaRPr lang="en-US" altLang="zh-CN" sz="1800" b="1" dirty="0" smtClean="0"/>
          </a:p>
          <a:p>
            <a:pPr>
              <a:lnSpc>
                <a:spcPts val="2500"/>
              </a:lnSpc>
              <a:buNone/>
            </a:pPr>
            <a:r>
              <a:rPr lang="en-US" altLang="zh-CN" sz="1800" b="1" dirty="0" smtClean="0">
                <a:solidFill>
                  <a:srgbClr val="FF0000"/>
                </a:solidFill>
              </a:rPr>
              <a:t>       1968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年，</a:t>
            </a:r>
            <a:r>
              <a:rPr lang="zh-CN" altLang="en-US" sz="1800" b="1" dirty="0" smtClean="0"/>
              <a:t>美国</a:t>
            </a:r>
            <a:r>
              <a:rPr lang="zh-CN" altLang="en-US" sz="1800" b="1" dirty="0" smtClean="0"/>
              <a:t>黑人运动的著名领袖、推行非暴力主义理论</a:t>
            </a:r>
            <a:r>
              <a:rPr lang="zh-CN" altLang="en-US" sz="1800" b="1" dirty="0" smtClean="0"/>
              <a:t>的</a:t>
            </a:r>
            <a:endParaRPr lang="en-US" altLang="zh-CN" sz="1800" b="1" dirty="0" smtClean="0"/>
          </a:p>
          <a:p>
            <a:pPr>
              <a:lnSpc>
                <a:spcPts val="2500"/>
              </a:lnSpc>
              <a:buNone/>
            </a:pPr>
            <a:r>
              <a:rPr lang="en-US" altLang="zh-CN" sz="1800" b="1" dirty="0" smtClean="0"/>
              <a:t> </a:t>
            </a:r>
            <a:r>
              <a:rPr lang="en-US" altLang="zh-CN" sz="1800" b="1" dirty="0" smtClean="0"/>
              <a:t>      </a:t>
            </a:r>
            <a:r>
              <a:rPr lang="zh-CN" altLang="en-US" sz="1800" b="1" dirty="0" smtClean="0"/>
              <a:t>基督教</a:t>
            </a:r>
            <a:r>
              <a:rPr lang="zh-CN" altLang="en-US" sz="1800" b="1" dirty="0" smtClean="0"/>
              <a:t>牧师马丁</a:t>
            </a:r>
            <a:r>
              <a:rPr lang="en-US" altLang="zh-CN" sz="1800" b="1" dirty="0" smtClean="0"/>
              <a:t>·</a:t>
            </a:r>
            <a:r>
              <a:rPr lang="zh-CN" altLang="en-US" sz="1800" b="1" dirty="0" smtClean="0"/>
              <a:t>路德</a:t>
            </a:r>
            <a:r>
              <a:rPr lang="en-US" altLang="zh-CN" sz="1800" b="1" dirty="0" smtClean="0"/>
              <a:t>·</a:t>
            </a:r>
            <a:r>
              <a:rPr lang="zh-CN" altLang="en-US" sz="1800" b="1" dirty="0" smtClean="0"/>
              <a:t>金遇刺身亡。</a:t>
            </a:r>
            <a:endParaRPr lang="zh-CN" alt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0953e123b8c3b51f919b8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85720" y="1928802"/>
            <a:ext cx="8229600" cy="1143000"/>
          </a:xfrm>
        </p:spPr>
        <p:txBody>
          <a:bodyPr/>
          <a:lstStyle/>
          <a:p>
            <a:r>
              <a:rPr lang="zh-CN" altLang="en-US" b="1" dirty="0" smtClean="0"/>
              <a:t>一、课文</a:t>
            </a:r>
            <a:r>
              <a:rPr lang="zh-CN" altLang="en-US" b="1" dirty="0" smtClean="0"/>
              <a:t>结构与内容分析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0953e123b8c3b51f919b8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 flipH="1" flipV="1">
            <a:off x="-642974" y="142852"/>
            <a:ext cx="142876" cy="214314"/>
          </a:xfrm>
        </p:spPr>
        <p:txBody>
          <a:bodyPr>
            <a:normAutofit fontScale="90000"/>
          </a:bodyPr>
          <a:lstStyle/>
          <a:p>
            <a:pPr algn="l"/>
            <a:endParaRPr lang="zh-CN" altLang="en-US" b="1" dirty="0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214282" y="928670"/>
            <a:ext cx="8786874" cy="5643602"/>
          </a:xfrm>
        </p:spPr>
        <p:txBody>
          <a:bodyPr/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b="1" dirty="0" smtClean="0"/>
              <a:t>1</a:t>
            </a:r>
            <a:r>
              <a:rPr lang="zh-CN" altLang="en-US" b="1" dirty="0" smtClean="0"/>
              <a:t>、从题目来看，这篇演讲稿的主体部分是什么？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找出起始段和终结段。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dirty="0" smtClean="0"/>
              <a:t>       </a:t>
            </a:r>
            <a:r>
              <a:rPr lang="zh-CN" altLang="en-US" dirty="0" smtClean="0"/>
              <a:t>明确：</a:t>
            </a:r>
            <a:r>
              <a:rPr lang="zh-CN" altLang="en-US" b="1" dirty="0" smtClean="0">
                <a:solidFill>
                  <a:srgbClr val="FFC000"/>
                </a:solidFill>
              </a:rPr>
              <a:t>我的梦想（的内容）</a:t>
            </a:r>
            <a:endParaRPr lang="en-US" altLang="zh-CN" b="1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en-US" altLang="zh-CN" dirty="0" smtClean="0"/>
              <a:t>                    </a:t>
            </a:r>
            <a:r>
              <a:rPr lang="en-US" altLang="zh-CN" dirty="0" smtClean="0"/>
              <a:t> </a:t>
            </a:r>
            <a:r>
              <a:rPr lang="en-US" altLang="zh-CN" b="1" dirty="0" smtClean="0">
                <a:solidFill>
                  <a:srgbClr val="FFC000"/>
                </a:solidFill>
              </a:rPr>
              <a:t>17</a:t>
            </a:r>
            <a:r>
              <a:rPr lang="zh-CN" altLang="en-US" b="1" dirty="0" smtClean="0">
                <a:solidFill>
                  <a:srgbClr val="FFC000"/>
                </a:solidFill>
              </a:rPr>
              <a:t>段～</a:t>
            </a:r>
            <a:r>
              <a:rPr lang="en-US" altLang="zh-CN" b="1" dirty="0" smtClean="0">
                <a:solidFill>
                  <a:srgbClr val="FFC000"/>
                </a:solidFill>
              </a:rPr>
              <a:t>32</a:t>
            </a:r>
            <a:r>
              <a:rPr lang="zh-CN" altLang="en-US" b="1" dirty="0" smtClean="0">
                <a:solidFill>
                  <a:srgbClr val="FFC000"/>
                </a:solidFill>
              </a:rPr>
              <a:t>段</a:t>
            </a:r>
            <a:endParaRPr lang="en-US" altLang="zh-CN" b="1" dirty="0" smtClean="0">
              <a:solidFill>
                <a:srgbClr val="FFC000"/>
              </a:solidFill>
            </a:endParaRPr>
          </a:p>
          <a:p>
            <a:pPr>
              <a:buNone/>
            </a:pPr>
            <a:endParaRPr lang="en-US" altLang="zh-CN" b="1" dirty="0" smtClean="0">
              <a:solidFill>
                <a:srgbClr val="FFC000"/>
              </a:solidFill>
            </a:endParaRPr>
          </a:p>
          <a:p>
            <a:pPr>
              <a:buNone/>
            </a:pPr>
            <a:endParaRPr lang="en-US" altLang="zh-CN" b="1" dirty="0" smtClean="0">
              <a:solidFill>
                <a:srgbClr val="FFC000"/>
              </a:solidFill>
            </a:endParaRPr>
          </a:p>
          <a:p>
            <a:pPr>
              <a:buNone/>
            </a:pPr>
            <a:endParaRPr lang="zh-CN" altLang="en-US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0953e123b8c3b51f919b8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 flipH="1">
            <a:off x="-1857420" y="274638"/>
            <a:ext cx="1071570" cy="153966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285720" y="500042"/>
            <a:ext cx="8572560" cy="5857916"/>
          </a:xfrm>
        </p:spPr>
        <p:txBody>
          <a:bodyPr/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b="1" dirty="0" smtClean="0"/>
              <a:t>2</a:t>
            </a:r>
            <a:r>
              <a:rPr lang="zh-CN" altLang="en-US" b="1" dirty="0" smtClean="0"/>
              <a:t>、作者是否交待了自己会有这些梦想的原因？如果有，请找出起始端和终结段。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dirty="0" smtClean="0"/>
              <a:t>       </a:t>
            </a:r>
            <a:r>
              <a:rPr lang="zh-CN" altLang="en-US" dirty="0" smtClean="0"/>
              <a:t>明确：</a:t>
            </a:r>
            <a:r>
              <a:rPr lang="zh-CN" altLang="en-US" b="1" dirty="0" smtClean="0">
                <a:solidFill>
                  <a:srgbClr val="FFC000"/>
                </a:solidFill>
              </a:rPr>
              <a:t>梦想的原因即聚会华盛顿的原因。</a:t>
            </a:r>
            <a:endParaRPr lang="en-US" altLang="zh-CN" b="1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FFC000"/>
                </a:solidFill>
              </a:rPr>
              <a:t>                    </a:t>
            </a:r>
            <a:r>
              <a:rPr lang="en-US" altLang="zh-CN" b="1" dirty="0" smtClean="0">
                <a:solidFill>
                  <a:srgbClr val="FFC000"/>
                </a:solidFill>
              </a:rPr>
              <a:t> 1</a:t>
            </a:r>
            <a:r>
              <a:rPr lang="zh-CN" altLang="en-US" b="1" dirty="0" smtClean="0">
                <a:solidFill>
                  <a:srgbClr val="FFC000"/>
                </a:solidFill>
              </a:rPr>
              <a:t>段～</a:t>
            </a:r>
            <a:r>
              <a:rPr lang="en-US" altLang="zh-CN" b="1" dirty="0" smtClean="0">
                <a:solidFill>
                  <a:srgbClr val="FFC000"/>
                </a:solidFill>
              </a:rPr>
              <a:t>4</a:t>
            </a:r>
            <a:r>
              <a:rPr lang="zh-CN" altLang="en-US" b="1" dirty="0" smtClean="0">
                <a:solidFill>
                  <a:srgbClr val="FFC000"/>
                </a:solidFill>
              </a:rPr>
              <a:t>段</a:t>
            </a:r>
            <a:endParaRPr lang="en-US" altLang="zh-CN" b="1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FFC000"/>
                </a:solidFill>
              </a:rPr>
              <a:t> </a:t>
            </a:r>
            <a:r>
              <a:rPr lang="en-US" altLang="zh-CN" b="1" dirty="0" smtClean="0">
                <a:solidFill>
                  <a:srgbClr val="FFC000"/>
                </a:solidFill>
              </a:rPr>
              <a:t>                    </a:t>
            </a:r>
            <a:r>
              <a:rPr lang="zh-CN" altLang="en-US" b="1" dirty="0" smtClean="0"/>
              <a:t>起因：美国政府没有兑现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                                   实现种族平等的诺言。</a:t>
            </a:r>
            <a:endParaRPr lang="en-US" altLang="zh-CN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0953e123b8c3b51f919b8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 flipV="1">
            <a:off x="-1357354" y="0"/>
            <a:ext cx="71438" cy="14285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214282" y="357166"/>
            <a:ext cx="8715436" cy="6215106"/>
          </a:xfrm>
        </p:spPr>
        <p:txBody>
          <a:bodyPr/>
          <a:lstStyle/>
          <a:p>
            <a:pPr>
              <a:buNone/>
            </a:pPr>
            <a:endParaRPr lang="en-US" altLang="zh-CN" b="1" dirty="0" smtClean="0"/>
          </a:p>
          <a:p>
            <a:pPr>
              <a:buNone/>
            </a:pP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3</a:t>
            </a:r>
            <a:r>
              <a:rPr lang="zh-CN" altLang="en-US" b="1" dirty="0" smtClean="0"/>
              <a:t>、</a:t>
            </a:r>
            <a:r>
              <a:rPr lang="en-US" altLang="zh-CN" b="1" dirty="0" smtClean="0"/>
              <a:t>5</a:t>
            </a:r>
            <a:r>
              <a:rPr lang="zh-CN" altLang="en-US" b="1" dirty="0" smtClean="0"/>
              <a:t>～</a:t>
            </a:r>
            <a:r>
              <a:rPr lang="en-US" altLang="zh-CN" b="1" dirty="0" smtClean="0"/>
              <a:t>16</a:t>
            </a:r>
            <a:r>
              <a:rPr lang="zh-CN" altLang="en-US" b="1" dirty="0" smtClean="0"/>
              <a:t>段中，马丁对我们大致说了什么内容？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dirty="0" smtClean="0"/>
              <a:t>      明确：</a:t>
            </a:r>
            <a:r>
              <a:rPr lang="zh-CN" altLang="en-US" b="1" dirty="0" smtClean="0">
                <a:solidFill>
                  <a:srgbClr val="FFC000"/>
                </a:solidFill>
              </a:rPr>
              <a:t>集会要达到的目的，即，与种族歧视 作斗争的要求和目标。</a:t>
            </a:r>
            <a:endParaRPr lang="en-US" altLang="zh-CN" b="1" dirty="0" smtClean="0">
              <a:solidFill>
                <a:srgbClr val="FFC000"/>
              </a:solidFill>
            </a:endParaRPr>
          </a:p>
          <a:p>
            <a:pPr>
              <a:buNone/>
            </a:pPr>
            <a:endParaRPr lang="en-US" altLang="zh-CN" b="1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zh-CN" altLang="en-US" b="1" dirty="0" smtClean="0"/>
              <a:t>              目标：到自由和平等的爽朗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</a:t>
            </a:r>
            <a:r>
              <a:rPr lang="en-US" altLang="zh-CN" b="1" dirty="0" smtClean="0"/>
              <a:t>                           </a:t>
            </a:r>
            <a:r>
              <a:rPr lang="zh-CN" altLang="en-US" b="1" dirty="0" smtClean="0"/>
              <a:t>秋天的到来。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</a:t>
            </a:r>
            <a:r>
              <a:rPr lang="en-US" altLang="zh-CN" b="1" dirty="0" smtClean="0"/>
              <a:t>             </a:t>
            </a:r>
            <a:r>
              <a:rPr lang="zh-CN" altLang="en-US" b="1" dirty="0" smtClean="0"/>
              <a:t>要求：举止得体，纪律严明，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</a:t>
            </a:r>
            <a:r>
              <a:rPr lang="en-US" altLang="zh-CN" b="1" dirty="0" smtClean="0"/>
              <a:t>                           </a:t>
            </a:r>
            <a:r>
              <a:rPr lang="zh-CN" altLang="en-US" b="1" dirty="0" smtClean="0"/>
              <a:t>非暴力行动。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943</Words>
  <Application>Microsoft Office PowerPoint</Application>
  <PresentationFormat>全屏显示(4:3)</PresentationFormat>
  <Paragraphs>171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我有一个梦想</vt:lpstr>
      <vt:lpstr>你觉得演讲应该是什么样的？</vt:lpstr>
      <vt:lpstr>怀念马丁·路德·金</vt:lpstr>
      <vt:lpstr> Martin Luther King, Jr.’ Resume  </vt:lpstr>
      <vt:lpstr>马丁倡导黑人运动的足迹：</vt:lpstr>
      <vt:lpstr>一、课文结构与内容分析</vt:lpstr>
      <vt:lpstr>幻灯片 7</vt:lpstr>
      <vt:lpstr>幻灯片 8</vt:lpstr>
      <vt:lpstr>幻灯片 9</vt:lpstr>
      <vt:lpstr>幻灯片 10</vt:lpstr>
      <vt:lpstr>1、大声朗读，说说“梦想”到底是什么</vt:lpstr>
      <vt:lpstr>2、属于演讲特有的语言</vt:lpstr>
      <vt:lpstr>2、凄清澎湃的演讲语言——排比手法的鉴赏</vt:lpstr>
      <vt:lpstr>我心中的另外两位伟大的领袖</vt:lpstr>
      <vt:lpstr>亚伯拉罕·林肯</vt:lpstr>
      <vt:lpstr>Abraham Lincoln’ Resume</vt:lpstr>
      <vt:lpstr>巴拉克·奥巴马（ Barack  Hussein Obama II ）</vt:lpstr>
      <vt:lpstr> 结     束</vt:lpstr>
    </vt:vector>
  </TitlesOfParts>
  <Company>NO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我有一个梦想</dc:title>
  <dc:creator>qinqin</dc:creator>
  <cp:lastModifiedBy>dell</cp:lastModifiedBy>
  <cp:revision>154</cp:revision>
  <dcterms:created xsi:type="dcterms:W3CDTF">2010-12-12T03:04:44Z</dcterms:created>
  <dcterms:modified xsi:type="dcterms:W3CDTF">2010-12-12T14:01:48Z</dcterms:modified>
</cp:coreProperties>
</file>