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7" r:id="rId3"/>
    <p:sldId id="288" r:id="rId4"/>
    <p:sldId id="278" r:id="rId5"/>
    <p:sldId id="279" r:id="rId6"/>
    <p:sldId id="280" r:id="rId7"/>
    <p:sldId id="281" r:id="rId8"/>
    <p:sldId id="260" r:id="rId9"/>
    <p:sldId id="289" r:id="rId10"/>
    <p:sldId id="291" r:id="rId11"/>
    <p:sldId id="287" r:id="rId12"/>
    <p:sldId id="268" r:id="rId13"/>
    <p:sldId id="271" r:id="rId14"/>
    <p:sldId id="273" r:id="rId15"/>
    <p:sldId id="274" r:id="rId16"/>
    <p:sldId id="296" r:id="rId17"/>
    <p:sldId id="275" r:id="rId18"/>
    <p:sldId id="282" r:id="rId19"/>
    <p:sldId id="276" r:id="rId20"/>
    <p:sldId id="295" r:id="rId21"/>
    <p:sldId id="328" r:id="rId22"/>
    <p:sldId id="329" r:id="rId23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19" r:id="rId34"/>
    <p:sldId id="277" r:id="rId35"/>
    <p:sldId id="290" r:id="rId3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746" name="页眉占位符 3174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31747" name="日期占位符 3174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12292" name="幻灯片图像占位符 31747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93" name="文本占位符 31748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1750" name="页脚占位符 3174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fontAlgn="base"/>
            <a:endParaRPr lang="zh-CN" altLang="en-US" sz="1200" strike="noStrike" noProof="1" dirty="0"/>
          </a:p>
        </p:txBody>
      </p:sp>
      <p:sp>
        <p:nvSpPr>
          <p:cNvPr id="31751" name="灯片编号占位符 3175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" Target="slide18.xml"/><Relationship Id="rId8" Type="http://schemas.openxmlformats.org/officeDocument/2006/relationships/slide" Target="slide13.xml"/><Relationship Id="rId7" Type="http://schemas.openxmlformats.org/officeDocument/2006/relationships/slide" Target="slide12.xml"/><Relationship Id="rId6" Type="http://schemas.openxmlformats.org/officeDocument/2006/relationships/image" Target="../media/image20.GIF"/><Relationship Id="rId5" Type="http://schemas.openxmlformats.org/officeDocument/2006/relationships/slide" Target="slide11.xml"/><Relationship Id="rId4" Type="http://schemas.openxmlformats.org/officeDocument/2006/relationships/slide" Target="slide1.xml"/><Relationship Id="rId3" Type="http://schemas.openxmlformats.org/officeDocument/2006/relationships/slide" Target="slide9.xml"/><Relationship Id="rId2" Type="http://schemas.openxmlformats.org/officeDocument/2006/relationships/slide" Target="slide8.xml"/><Relationship Id="rId11" Type="http://schemas.openxmlformats.org/officeDocument/2006/relationships/slideLayout" Target="../slideLayouts/slideLayout12.xml"/><Relationship Id="rId10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4.jpeg"/><Relationship Id="rId5" Type="http://schemas.openxmlformats.org/officeDocument/2006/relationships/image" Target="../media/image5.jpeg"/><Relationship Id="rId4" Type="http://schemas.openxmlformats.org/officeDocument/2006/relationships/slide" Target="slide10.xml"/><Relationship Id="rId3" Type="http://schemas.openxmlformats.org/officeDocument/2006/relationships/image" Target="../media/image23.jpeg"/><Relationship Id="rId2" Type="http://schemas.openxmlformats.org/officeDocument/2006/relationships/hyperlink" Target="17&#19978;&#29976;&#23725;&#25112;&#24441;.MPG" TargetMode="Externa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image" Target="../media/image5.jpeg"/><Relationship Id="rId2" Type="http://schemas.openxmlformats.org/officeDocument/2006/relationships/slide" Target="slide10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5.jpeg"/><Relationship Id="rId4" Type="http://schemas.openxmlformats.org/officeDocument/2006/relationships/slide" Target="slide10.xml"/><Relationship Id="rId3" Type="http://schemas.openxmlformats.org/officeDocument/2006/relationships/slide" Target="slide17.xml"/><Relationship Id="rId2" Type="http://schemas.openxmlformats.org/officeDocument/2006/relationships/slide" Target="slide3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audio" Target="../media/audio3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audio" Target="../media/audio3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audio" Target="../media/audio4.wav"/><Relationship Id="rId5" Type="http://schemas.openxmlformats.org/officeDocument/2006/relationships/audio" Target="../media/audio1.wav"/><Relationship Id="rId4" Type="http://schemas.openxmlformats.org/officeDocument/2006/relationships/audio" Target="../media/audio6.wav"/><Relationship Id="rId3" Type="http://schemas.openxmlformats.org/officeDocument/2006/relationships/audio" Target="../media/audio5.wav"/><Relationship Id="rId2" Type="http://schemas.openxmlformats.org/officeDocument/2006/relationships/audio" Target="../media/audio3.wav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audio" Target="../media/audio4.wav"/><Relationship Id="rId4" Type="http://schemas.openxmlformats.org/officeDocument/2006/relationships/audio" Target="../media/audio1.wav"/><Relationship Id="rId3" Type="http://schemas.openxmlformats.org/officeDocument/2006/relationships/audio" Target="../media/audio5.wav"/><Relationship Id="rId2" Type="http://schemas.openxmlformats.org/officeDocument/2006/relationships/audio" Target="../media/audio3.wav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audio" Target="../media/audio4.wav"/><Relationship Id="rId5" Type="http://schemas.openxmlformats.org/officeDocument/2006/relationships/audio" Target="../media/audio5.wav"/><Relationship Id="rId4" Type="http://schemas.openxmlformats.org/officeDocument/2006/relationships/audio" Target="../media/audio1.wav"/><Relationship Id="rId3" Type="http://schemas.openxmlformats.org/officeDocument/2006/relationships/audio" Target="../media/audio3.wav"/><Relationship Id="rId2" Type="http://schemas.openxmlformats.org/officeDocument/2006/relationships/image" Target="../media/image32.jpeg"/><Relationship Id="rId1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audio" Target="../media/audio5.wav"/><Relationship Id="rId4" Type="http://schemas.openxmlformats.org/officeDocument/2006/relationships/audio" Target="../media/audio1.wav"/><Relationship Id="rId3" Type="http://schemas.openxmlformats.org/officeDocument/2006/relationships/audio" Target="../media/audio3.wav"/><Relationship Id="rId2" Type="http://schemas.openxmlformats.org/officeDocument/2006/relationships/audio" Target="../media/audio4.wav"/><Relationship Id="rId1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audio3.wav"/><Relationship Id="rId1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image" Target="../media/image38.jpeg"/><Relationship Id="rId2" Type="http://schemas.openxmlformats.org/officeDocument/2006/relationships/hyperlink" Target="&#24535;&#24895;&#20891;&#25112;&#27468;.swf" TargetMode="Externa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slide" Target="slide11.xml"/><Relationship Id="rId2" Type="http://schemas.openxmlformats.org/officeDocument/2006/relationships/image" Target="../media/image7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2.jpeg"/><Relationship Id="rId6" Type="http://schemas.openxmlformats.org/officeDocument/2006/relationships/image" Target="../media/image11.png"/><Relationship Id="rId5" Type="http://schemas.microsoft.com/office/2007/relationships/media" Target="file:///C:\Documents%20and%20Settings\admin\&#26700;&#38754;\&#31532;2&#35838;%20%20&#26368;&#21487;&#29233;&#30340;&#20154;\&#32654;&#22269;&#24178;&#28041;.MPG" TargetMode="External"/><Relationship Id="rId4" Type="http://schemas.openxmlformats.org/officeDocument/2006/relationships/video" Target="file:///C:\Documents%20and%20Settings\admin\&#26700;&#38754;\&#31532;2&#35838;%20%20&#26368;&#21487;&#29233;&#30340;&#20154;\&#32654;&#22269;&#24178;&#28041;.MPG" TargetMode="Externa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5.jpeg"/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文本占位符 3074" descr="pic1"/>
          <p:cNvPicPr>
            <a:picLocks noGrp="1" noChangeAspect="1"/>
          </p:cNvPicPr>
          <p:nvPr>
            <p:ph type="body" idx="4294967295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3109913" cy="6858000"/>
          </a:xfrm>
        </p:spPr>
      </p:pic>
      <p:pic>
        <p:nvPicPr>
          <p:cNvPr id="13314" name="图片 3075" descr="pic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495800"/>
            <a:ext cx="60960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3076" descr="pic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0"/>
            <a:ext cx="6096000" cy="4548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1" name="矩形 3080"/>
          <p:cNvSpPr/>
          <p:nvPr/>
        </p:nvSpPr>
        <p:spPr>
          <a:xfrm>
            <a:off x="1619249" y="1700213"/>
            <a:ext cx="5905500" cy="2663825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  <a:normAutofit/>
          </a:bodyPr>
          <a:p>
            <a:pPr algn="ctr" fontAlgn="base"/>
            <a:r>
              <a:rPr lang="zh-CN" altLang="en-US" sz="3600" b="1" strike="noStrike" noProof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3600" b="1" strike="noStrike" noProof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</a:t>
            </a:r>
            <a:r>
              <a:rPr lang="zh-CN" altLang="en-US" sz="3600" b="1" strike="noStrike" noProof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课</a:t>
            </a:r>
            <a:endParaRPr lang="zh-CN" altLang="en-US" sz="3600" b="1" strike="noStrike" noProof="1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600" b="1" strike="noStrike" noProof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谁是最可爱的人</a:t>
            </a:r>
            <a:endParaRPr lang="zh-CN" altLang="en-US" sz="3600" b="1" strike="noStrike" noProof="1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35854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文本框 35841"/>
          <p:cNvSpPr txBox="1"/>
          <p:nvPr/>
        </p:nvSpPr>
        <p:spPr>
          <a:xfrm>
            <a:off x="611188" y="476250"/>
            <a:ext cx="3095625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400" b="1" dirty="0">
                <a:latin typeface="Verdana" panose="020B0604030504040204" pitchFamily="34" charset="0"/>
                <a:ea typeface="华文中宋" panose="02010600040101010101" pitchFamily="2" charset="-122"/>
              </a:rPr>
              <a:t>二、经过</a:t>
            </a:r>
            <a:endParaRPr lang="zh-CN" altLang="en-US" sz="4400" b="1" dirty="0">
              <a:latin typeface="Verdana" panose="020B0604030504040204" pitchFamily="34" charset="0"/>
              <a:ea typeface="华文中宋" panose="02010600040101010101" pitchFamily="2" charset="-122"/>
            </a:endParaRPr>
          </a:p>
        </p:txBody>
      </p:sp>
      <p:sp>
        <p:nvSpPr>
          <p:cNvPr id="35843" name="文本框 35842">
            <a:hlinkClick r:id="rId2" action="ppaction://hlinksldjump"/>
          </p:cNvPr>
          <p:cNvSpPr txBox="1"/>
          <p:nvPr/>
        </p:nvSpPr>
        <p:spPr>
          <a:xfrm>
            <a:off x="468313" y="1557338"/>
            <a:ext cx="3743325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、出兵时间：</a:t>
            </a:r>
            <a:endParaRPr lang="zh-CN" altLang="en-US" sz="40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468313" y="2636838"/>
            <a:ext cx="2592387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、战役：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5" name="文本框 35844">
            <a:hlinkClick r:id="rId3" action="ppaction://hlinksldjump"/>
          </p:cNvPr>
          <p:cNvSpPr txBox="1"/>
          <p:nvPr/>
        </p:nvSpPr>
        <p:spPr>
          <a:xfrm>
            <a:off x="539750" y="5661025"/>
            <a:ext cx="2160588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、胜利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6" name="文本框 35845"/>
          <p:cNvSpPr txBox="1"/>
          <p:nvPr/>
        </p:nvSpPr>
        <p:spPr>
          <a:xfrm>
            <a:off x="468313" y="4292600"/>
            <a:ext cx="403225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、英雄人物：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7" name="文本框 35846"/>
          <p:cNvSpPr txBox="1"/>
          <p:nvPr/>
        </p:nvSpPr>
        <p:spPr>
          <a:xfrm>
            <a:off x="3059113" y="2565400"/>
            <a:ext cx="290195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五战五捷</a:t>
            </a:r>
            <a:endParaRPr lang="zh-CN" altLang="en-US" sz="4000" b="1" dirty="0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8" name="文本框 35847">
            <a:hlinkClick r:id="rId4" action="ppaction://hlinksldjump"/>
          </p:cNvPr>
          <p:cNvSpPr txBox="1"/>
          <p:nvPr/>
        </p:nvSpPr>
        <p:spPr>
          <a:xfrm>
            <a:off x="2987675" y="3357563"/>
            <a:ext cx="3189288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上甘岭战役</a:t>
            </a:r>
            <a:endParaRPr lang="zh-CN" altLang="en-US" sz="4000" b="1" dirty="0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4067175" y="4221163"/>
            <a:ext cx="2395538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黄继光</a:t>
            </a:r>
            <a:endParaRPr lang="zh-CN" altLang="en-US" sz="4000" b="1" dirty="0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50" name="文本框 35849"/>
          <p:cNvSpPr txBox="1"/>
          <p:nvPr/>
        </p:nvSpPr>
        <p:spPr>
          <a:xfrm>
            <a:off x="4140200" y="5013325"/>
            <a:ext cx="1747838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邱少云</a:t>
            </a:r>
            <a:endParaRPr lang="zh-CN" altLang="en-US" sz="4000" b="1" dirty="0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51" name="文本框 35850"/>
          <p:cNvSpPr txBox="1"/>
          <p:nvPr/>
        </p:nvSpPr>
        <p:spPr>
          <a:xfrm>
            <a:off x="3924300" y="1557338"/>
            <a:ext cx="25400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1950.10</a:t>
            </a:r>
            <a:endParaRPr lang="en-US" altLang="zh-CN" sz="4000" b="1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6636" name="图片 35851" descr="gif00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9563" y="1412875"/>
            <a:ext cx="935037" cy="935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7" name="图片 35852" descr="gif00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4888" y="2781300"/>
            <a:ext cx="935037" cy="935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8" name="图片 35853" descr="gif00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7763" y="4508500"/>
            <a:ext cx="935037" cy="935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9" name="图片 35855" descr="gif005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3575" y="5516563"/>
            <a:ext cx="935038" cy="935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  <p:bldP spid="35845" grpId="0"/>
      <p:bldP spid="35846" grpId="0"/>
      <p:bldP spid="35847" grpId="0"/>
      <p:bldP spid="35848" grpId="0"/>
      <p:bldP spid="35849" grpId="0"/>
      <p:bldP spid="35850" grpId="0"/>
      <p:bldP spid="358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14340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0" name="图片 14337" descr="1950年10月19日黄昏，中国人民志愿军渡过鸭绿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13" y="620713"/>
            <a:ext cx="6911975" cy="4891087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7651" name="矩形 14338"/>
          <p:cNvSpPr/>
          <p:nvPr/>
        </p:nvSpPr>
        <p:spPr>
          <a:xfrm>
            <a:off x="34925" y="5105400"/>
            <a:ext cx="8275638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latin typeface="隶书" pitchFamily="49" charset="-122"/>
                <a:ea typeface="隶书" pitchFamily="49" charset="-122"/>
              </a:rPr>
              <a:t>1950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年</a:t>
            </a:r>
            <a:r>
              <a:rPr lang="en-US" altLang="zh-CN" sz="3600" b="1">
                <a:latin typeface="隶书" pitchFamily="49" charset="-122"/>
                <a:ea typeface="隶书" pitchFamily="49" charset="-122"/>
              </a:rPr>
              <a:t>10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月</a:t>
            </a:r>
            <a:r>
              <a:rPr lang="en-US" altLang="zh-CN" sz="3600" b="1">
                <a:latin typeface="隶书" pitchFamily="49" charset="-122"/>
                <a:ea typeface="隶书" pitchFamily="49" charset="-122"/>
              </a:rPr>
              <a:t>19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日，在彭德怀元帅带领下，中国人民志愿军秘密跨过鸭绿江，赴朝参战。</a:t>
            </a:r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27652" name="图片 14339" descr="中华武圣——彭德怀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44450"/>
            <a:ext cx="2195513" cy="2906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17414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xfrm>
            <a:off x="539750" y="0"/>
            <a:ext cx="3240088" cy="1268413"/>
          </a:xfrm>
        </p:spPr>
        <p:txBody>
          <a:bodyPr anchor="ctr" anchorCtr="0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上甘岭战役</a:t>
            </a:r>
            <a:endParaRPr kumimoji="0" lang="zh-CN" altLang="en-US" sz="44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+mj-ea"/>
              <a:cs typeface="+mj-cs"/>
              <a:hlinkClick r:id="rId2" action="ppaction://hlinkfile"/>
            </a:endParaRPr>
          </a:p>
        </p:txBody>
      </p:sp>
      <p:pic>
        <p:nvPicPr>
          <p:cNvPr id="30723" name="内容占位符 17411" descr="JSSHG473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107950" y="1125538"/>
            <a:ext cx="4537075" cy="3960812"/>
          </a:xfrm>
        </p:spPr>
      </p:pic>
      <p:pic>
        <p:nvPicPr>
          <p:cNvPr id="17416" name="图片 17415" descr="中国人民志愿军徽标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1013" y="6237288"/>
            <a:ext cx="719137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图片 17418" descr="上甘岭战役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6463" y="2276475"/>
            <a:ext cx="4284662" cy="3600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9460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8" name="图片 19457" descr="JS0873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773238"/>
            <a:ext cx="3871913" cy="4321175"/>
          </a:xfrm>
          <a:prstGeom prst="rect">
            <a:avLst/>
          </a:prstGeom>
          <a:noFill/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9459" name="文本框 19458"/>
          <p:cNvSpPr txBox="1"/>
          <p:nvPr/>
        </p:nvSpPr>
        <p:spPr>
          <a:xfrm>
            <a:off x="539750" y="476250"/>
            <a:ext cx="80645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黄继光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(1930—1952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)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四川中江人。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5219700" y="2420938"/>
            <a:ext cx="3398838" cy="3387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b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黄继光在上甘岭战役中，用胸膛堵住敌人的机枪口，掩护部队前进而英勇牺牲。</a:t>
            </a:r>
            <a:endParaRPr lang="zh-CN" altLang="zh-CN" sz="3600" b="1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9460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20484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图片 20481" descr="JS0873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05038"/>
            <a:ext cx="4679950" cy="3744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5364163" y="2060575"/>
            <a:ext cx="3389312" cy="3937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 dirty="0">
                <a:solidFill>
                  <a:srgbClr val="FFFF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邱少云在潜伏时，为了保证战斗胜利和部队的安全，严守纪律，在烈火中纹丝不动，直至壮烈牺牲。</a:t>
            </a:r>
            <a:endParaRPr lang="zh-CN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611188" y="620713"/>
            <a:ext cx="80645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邱少云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(1931—1952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)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四川铜梁人。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50179"/>
          <p:cNvSpPr/>
          <p:nvPr/>
        </p:nvSpPr>
        <p:spPr>
          <a:xfrm>
            <a:off x="395288" y="596900"/>
            <a:ext cx="8280400" cy="56324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为了夺取抗美援朝战争的胜利，中国人民志愿军广大指战员不怕牺牲，浴血奋战，前赴后继，许多英雄儿女的鲜血洒在了朝鲜的土地上。在抗美援朝战争中壮烈牺牲和光荣负伤者共</a:t>
            </a:r>
            <a:r>
              <a:rPr lang="en-US" altLang="zh-CN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36</a:t>
            </a:r>
            <a:r>
              <a:rPr lang="zh-CN" altLang="en-US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余人，其中有</a:t>
            </a:r>
            <a:r>
              <a:rPr lang="en-US" altLang="zh-CN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r>
              <a:rPr lang="zh-CN" altLang="en-US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人长眠在异国他乡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在战斗中牺牲</a:t>
            </a:r>
            <a:r>
              <a:rPr lang="en-US" altLang="zh-CN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11.5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万余人，事故伤亡和病故等非战斗伤亡</a:t>
            </a:r>
            <a:r>
              <a:rPr lang="en-US" altLang="zh-CN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2.5</a:t>
            </a:r>
            <a:r>
              <a:rPr lang="zh-CN" altLang="en-US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余人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，在战斗中 负伤</a:t>
            </a:r>
            <a:r>
              <a:rPr lang="en-US" altLang="zh-CN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22.1</a:t>
            </a:r>
            <a:r>
              <a:rPr lang="zh-CN" altLang="en-US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余人，失踪、被俘</a:t>
            </a:r>
            <a:r>
              <a:rPr lang="en-US" altLang="zh-CN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2.9</a:t>
            </a:r>
            <a:r>
              <a:rPr lang="zh-CN" altLang="en-US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余人。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敌军死亡</a:t>
            </a:r>
            <a:r>
              <a:rPr lang="en-US" altLang="zh-CN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69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多人，俘敌</a:t>
            </a:r>
            <a:r>
              <a:rPr lang="en-US" altLang="zh-CN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4.6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21509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21506"/>
          <p:cNvSpPr txBox="1"/>
          <p:nvPr/>
        </p:nvSpPr>
        <p:spPr>
          <a:xfrm>
            <a:off x="468313" y="5805488"/>
            <a:ext cx="8066087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毛泽东的儿子毛岸英长眠于朝鲜的大地上</a:t>
            </a:r>
            <a:endParaRPr lang="zh-CN" altLang="en-US" sz="32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pic>
        <p:nvPicPr>
          <p:cNvPr id="21508" name="图片 21507" descr="毛泽东的儿子毛岸英成了“第一个志愿兵”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313"/>
            <a:ext cx="3889375" cy="3462337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1515" name="图片 21514" descr="青山处处埋忠骨：毛岸英尸骨为何没运回国内安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3" y="620713"/>
            <a:ext cx="3455987" cy="5040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 28675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文本框 28673"/>
          <p:cNvSpPr txBox="1"/>
          <p:nvPr/>
        </p:nvSpPr>
        <p:spPr>
          <a:xfrm>
            <a:off x="684213" y="476250"/>
            <a:ext cx="7704137" cy="1190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华文新魏" panose="02010800040101010101" pitchFamily="2" charset="-122"/>
              </a:rPr>
              <a:t>    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人们为什么称中国人民志愿军为“最可爱的人”？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611188" y="1989138"/>
            <a:ext cx="7775575" cy="3937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华文新魏" panose="02010800040101010101" pitchFamily="2" charset="-122"/>
              </a:rPr>
              <a:t>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中国人民志愿军在抗美援朝战争中，发扬高度的爱国主义和革命英雄主义精神，在战斗中不畏艰险、英勇顽强，许多战士为之付出了宝贵的生命，最终赢得了这场战争，保卫了国家，也为国家为民族在国际上赢得了荣誉，所以被誉为“最可爱的人”。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7" name="图片 28676" descr="中国人民志愿军徽标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1013" y="6237288"/>
            <a:ext cx="719137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/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图片 22533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4" name="图片 22529" descr="板门店停战签字仪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213"/>
            <a:ext cx="8496300" cy="427355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8915" name="矩形 22530"/>
          <p:cNvSpPr/>
          <p:nvPr/>
        </p:nvSpPr>
        <p:spPr>
          <a:xfrm>
            <a:off x="1979613" y="404813"/>
            <a:ext cx="482441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800000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隶书" charset="0"/>
                <a:ea typeface="隶书" charset="0"/>
              </a:rPr>
              <a:t>板门店停战签字仪式</a:t>
            </a:r>
            <a:endParaRPr lang="zh-CN" altLang="en-US" sz="3600" b="1">
              <a:solidFill>
                <a:srgbClr val="800000"/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  <p:pic>
        <p:nvPicPr>
          <p:cNvPr id="22532" name="图片 22531" descr="1953年7月27日，“联合国军”总司令克拉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150" y="1125538"/>
            <a:ext cx="5126038" cy="4992687"/>
          </a:xfrm>
          <a:prstGeom prst="rect">
            <a:avLst/>
          </a:prstGeom>
          <a:noFill/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2533" name="矩形 22532"/>
          <p:cNvSpPr/>
          <p:nvPr/>
        </p:nvSpPr>
        <p:spPr>
          <a:xfrm>
            <a:off x="2051050" y="6092825"/>
            <a:ext cx="46704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>
                <a:latin typeface="Arial Black" panose="020B0A040201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 Black" panose="020B0A04020102020204" pitchFamily="34" charset="0"/>
                <a:ea typeface="宋体" panose="02010600030101010101" pitchFamily="2" charset="-122"/>
              </a:rPr>
              <a:t>联合国军”总司令克拉克</a:t>
            </a:r>
            <a:endParaRPr lang="zh-CN" altLang="en-US" sz="3200" b="1" dirty="0"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图片 49159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6" name="矩形 49155"/>
          <p:cNvSpPr/>
          <p:nvPr/>
        </p:nvSpPr>
        <p:spPr>
          <a:xfrm>
            <a:off x="323850" y="381000"/>
            <a:ext cx="8424863" cy="60690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3200" b="1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克拉克</a:t>
            </a:r>
            <a:r>
              <a:rPr lang="zh-CN" altLang="en-US" sz="3200" b="1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后来在回忆朝鲜战争的情况时说：</a:t>
            </a:r>
            <a:endParaRPr lang="zh-CN" altLang="en-US" sz="3200" b="1" dirty="0">
              <a:solidFill>
                <a:srgbClr val="66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800" b="1" dirty="0">
              <a:solidFill>
                <a:srgbClr val="66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这协定暂时停止了那个不幸半岛上的战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争。对我来说这亦是表示我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40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年戎马生涯的结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束。它是我军事经历最高的一个职位，但是它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没有光荣。在执行我政府的训令中，我获得了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一项不值得羡慕的名声：那就是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我是美国历史上第一个在没有胜利的停战协定上签字的司令官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我感到一种失望和痛苦。我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想我的前任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麦克阿瑟和李奇微两位将军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一定具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有同感。”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7" name="直接连接符 49156"/>
          <p:cNvSpPr/>
          <p:nvPr/>
        </p:nvSpPr>
        <p:spPr>
          <a:xfrm flipV="1">
            <a:off x="6084888" y="4076700"/>
            <a:ext cx="2376487" cy="0"/>
          </a:xfrm>
          <a:prstGeom prst="line">
            <a:avLst/>
          </a:prstGeom>
          <a:ln w="38100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9158" name="直接连接符 49157"/>
          <p:cNvSpPr/>
          <p:nvPr/>
        </p:nvSpPr>
        <p:spPr>
          <a:xfrm>
            <a:off x="539750" y="4652963"/>
            <a:ext cx="7777163" cy="1587"/>
          </a:xfrm>
          <a:prstGeom prst="line">
            <a:avLst/>
          </a:prstGeom>
          <a:ln w="38100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9159" name="直接连接符 49158"/>
          <p:cNvSpPr/>
          <p:nvPr/>
        </p:nvSpPr>
        <p:spPr>
          <a:xfrm>
            <a:off x="395288" y="5157788"/>
            <a:ext cx="2736850" cy="0"/>
          </a:xfrm>
          <a:prstGeom prst="line">
            <a:avLst/>
          </a:prstGeom>
          <a:ln w="38100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36869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文本框 36865">
            <a:hlinkClick r:id="rId2" action="ppaction://hlinksldjump"/>
          </p:cNvPr>
          <p:cNvSpPr txBox="1"/>
          <p:nvPr/>
        </p:nvSpPr>
        <p:spPr>
          <a:xfrm>
            <a:off x="827088" y="2060575"/>
            <a:ext cx="3240087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一、原因：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6867" name="文本框 36866">
            <a:hlinkClick r:id="rId3" action="ppaction://hlinksldjump"/>
          </p:cNvPr>
          <p:cNvSpPr txBox="1"/>
          <p:nvPr/>
        </p:nvSpPr>
        <p:spPr>
          <a:xfrm>
            <a:off x="900113" y="3357563"/>
            <a:ext cx="7489825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美侵略活动严重威胁中国安全</a:t>
            </a:r>
            <a:endParaRPr lang="zh-CN" altLang="en-US" sz="4000" b="1" dirty="0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6868" name="文本框 36867"/>
          <p:cNvSpPr txBox="1"/>
          <p:nvPr/>
        </p:nvSpPr>
        <p:spPr>
          <a:xfrm>
            <a:off x="900113" y="4652963"/>
            <a:ext cx="74168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朝鲜民主主义人民共和国请求</a:t>
            </a:r>
            <a:endParaRPr lang="zh-CN" altLang="en-US" sz="4000" b="1" dirty="0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6869" name="文本框 36868"/>
          <p:cNvSpPr txBox="1"/>
          <p:nvPr/>
        </p:nvSpPr>
        <p:spPr>
          <a:xfrm>
            <a:off x="468313" y="692150"/>
            <a:ext cx="67691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 algn="ctr"/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抗美援朝（</a:t>
            </a: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1950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－</a:t>
            </a: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1953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endParaRPr lang="zh-CN" altLang="en-US" sz="4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6871" name="图片 36870" descr="中国人民志愿军徽标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3888" y="6308725"/>
            <a:ext cx="719137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/>
      <p:bldP spid="3686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6" name="矩形 4105"/>
          <p:cNvSpPr/>
          <p:nvPr/>
        </p:nvSpPr>
        <p:spPr>
          <a:xfrm>
            <a:off x="4284663" y="1412875"/>
            <a:ext cx="4392612" cy="482441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4101" name="内容占位符 4100"/>
          <p:cNvPicPr>
            <a:picLocks noChangeAspect="1"/>
          </p:cNvPicPr>
          <p:nvPr>
            <p:ph idx="1"/>
          </p:nvPr>
        </p:nvPicPr>
        <p:blipFill>
          <a:blip r:embed="rId1">
            <a:lum bright="12000" contrast="12000"/>
          </a:blip>
          <a:stretch>
            <a:fillRect/>
          </a:stretch>
        </p:blipFill>
        <p:spPr>
          <a:xfrm>
            <a:off x="611188" y="1628775"/>
            <a:ext cx="3240087" cy="4608513"/>
          </a:xfrm>
          <a:ln w="38100">
            <a:solidFill>
              <a:srgbClr val="FF6600"/>
            </a:solidFill>
            <a:miter/>
          </a:ln>
        </p:spPr>
      </p:pic>
      <p:sp>
        <p:nvSpPr>
          <p:cNvPr id="4104" name="矩形 4103"/>
          <p:cNvSpPr/>
          <p:nvPr/>
        </p:nvSpPr>
        <p:spPr>
          <a:xfrm>
            <a:off x="1187450" y="549275"/>
            <a:ext cx="2305050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4D0808">
                        <a:alpha val="96001"/>
                      </a:srgbClr>
                    </a:gs>
                    <a:gs pos="15000">
                      <a:srgbClr val="FF0300">
                        <a:alpha val="97200"/>
                      </a:srgbClr>
                    </a:gs>
                    <a:gs pos="27500">
                      <a:srgbClr val="FF7A00">
                        <a:alpha val="98200"/>
                      </a:srgbClr>
                    </a:gs>
                    <a:gs pos="50000">
                      <a:srgbClr val="FFF200">
                        <a:alpha val="100000"/>
                      </a:srgbClr>
                    </a:gs>
                    <a:gs pos="72500">
                      <a:srgbClr val="FF7A00">
                        <a:alpha val="98200"/>
                      </a:srgbClr>
                    </a:gs>
                    <a:gs pos="85000">
                      <a:srgbClr val="FF0300">
                        <a:alpha val="97200"/>
                      </a:srgbClr>
                    </a:gs>
                    <a:gs pos="100000">
                      <a:srgbClr val="4D0808">
                        <a:alpha val="96001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作者简介</a:t>
            </a:r>
            <a:endParaRPr lang="zh-CN" altLang="en-US" sz="3600">
              <a:ln w="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4D0808">
                      <a:alpha val="96001"/>
                    </a:srgbClr>
                  </a:gs>
                  <a:gs pos="15000">
                    <a:srgbClr val="FF0300">
                      <a:alpha val="97200"/>
                    </a:srgbClr>
                  </a:gs>
                  <a:gs pos="27500">
                    <a:srgbClr val="FF7A00">
                      <a:alpha val="98200"/>
                    </a:srgbClr>
                  </a:gs>
                  <a:gs pos="50000">
                    <a:srgbClr val="FFF200">
                      <a:alpha val="100000"/>
                    </a:srgbClr>
                  </a:gs>
                  <a:gs pos="72500">
                    <a:srgbClr val="FF7A00">
                      <a:alpha val="98200"/>
                    </a:srgbClr>
                  </a:gs>
                  <a:gs pos="85000">
                    <a:srgbClr val="FF0300">
                      <a:alpha val="97200"/>
                    </a:srgbClr>
                  </a:gs>
                  <a:gs pos="100000">
                    <a:srgbClr val="4D0808">
                      <a:alpha val="96001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05" name="文本框 4104"/>
          <p:cNvSpPr txBox="1"/>
          <p:nvPr/>
        </p:nvSpPr>
        <p:spPr>
          <a:xfrm>
            <a:off x="4356100" y="1555750"/>
            <a:ext cx="4356100" cy="451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    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魏巍 ，现代作家，原名鸿杰，曾用笔名红杨树 ，河南郑州人 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。 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1920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年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6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月生于一个城市贫民家庭。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1937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年抗战走上革命道路 ， 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1938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年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4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月加入中国共产党。 他一直生活在战士之中。 解放战争时，在行军作战的间隙写了大量的诗歌。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解放后，主要作品有散文集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《 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谁是最可爱的人 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    长篇小说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东方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等。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charRg st="0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05">
                                            <p:txEl>
                                              <p:charRg st="0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fc30b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66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05">
                                            <p:txEl>
                                              <p:charRg st="0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05">
                                            <p:txEl>
                                              <p:charRg st="0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27651"/>
          <p:cNvSpPr/>
          <p:nvPr/>
        </p:nvSpPr>
        <p:spPr>
          <a:xfrm>
            <a:off x="1187450" y="404813"/>
            <a:ext cx="3240088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4D0808">
                        <a:alpha val="96001"/>
                      </a:srgbClr>
                    </a:gs>
                    <a:gs pos="15000">
                      <a:srgbClr val="FF0300">
                        <a:alpha val="97200"/>
                      </a:srgbClr>
                    </a:gs>
                    <a:gs pos="27500">
                      <a:srgbClr val="FF7A00">
                        <a:alpha val="98200"/>
                      </a:srgbClr>
                    </a:gs>
                    <a:gs pos="50000">
                      <a:srgbClr val="FFF200">
                        <a:alpha val="100000"/>
                      </a:srgbClr>
                    </a:gs>
                    <a:gs pos="72500">
                      <a:srgbClr val="FF7A00">
                        <a:alpha val="98200"/>
                      </a:srgbClr>
                    </a:gs>
                    <a:gs pos="85000">
                      <a:srgbClr val="FF0300">
                        <a:alpha val="97200"/>
                      </a:srgbClr>
                    </a:gs>
                    <a:gs pos="100000">
                      <a:srgbClr val="4D0808">
                        <a:alpha val="96001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通讯与新闻的区别</a:t>
            </a:r>
            <a:endParaRPr lang="zh-CN" altLang="en-US" sz="3600">
              <a:ln w="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4D0808">
                      <a:alpha val="96001"/>
                    </a:srgbClr>
                  </a:gs>
                  <a:gs pos="15000">
                    <a:srgbClr val="FF0300">
                      <a:alpha val="97200"/>
                    </a:srgbClr>
                  </a:gs>
                  <a:gs pos="27500">
                    <a:srgbClr val="FF7A00">
                      <a:alpha val="98200"/>
                    </a:srgbClr>
                  </a:gs>
                  <a:gs pos="50000">
                    <a:srgbClr val="FFF200">
                      <a:alpha val="100000"/>
                    </a:srgbClr>
                  </a:gs>
                  <a:gs pos="72500">
                    <a:srgbClr val="FF7A00">
                      <a:alpha val="98200"/>
                    </a:srgbClr>
                  </a:gs>
                  <a:gs pos="85000">
                    <a:srgbClr val="FF0300">
                      <a:alpha val="97200"/>
                    </a:srgbClr>
                  </a:gs>
                  <a:gs pos="100000">
                    <a:srgbClr val="4D0808">
                      <a:alpha val="96001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7653" name="文本框 27652"/>
          <p:cNvSpPr txBox="1"/>
          <p:nvPr/>
        </p:nvSpPr>
        <p:spPr>
          <a:xfrm>
            <a:off x="684213" y="1341438"/>
            <a:ext cx="7920037" cy="895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一、通讯可分为：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人物通讯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事件通讯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概貌通讯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三种。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</a:rPr>
              <a:t>       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本文是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人物通讯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。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684213" y="2179638"/>
            <a:ext cx="26352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二、二者的异同：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971550" y="2636838"/>
            <a:ext cx="40322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相同点：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都要用事实说话。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7656" name="文本框 27655"/>
          <p:cNvSpPr txBox="1"/>
          <p:nvPr/>
        </p:nvSpPr>
        <p:spPr>
          <a:xfrm>
            <a:off x="971550" y="3141663"/>
            <a:ext cx="7632700" cy="3305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不同点：</a:t>
            </a:r>
            <a:endParaRPr lang="zh-CN" altLang="en-US" sz="24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dirty="0">
                <a:latin typeface="Arial" panose="020B0604020202020204" pitchFamily="34" charset="0"/>
              </a:rPr>
              <a:t>     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时间上：新闻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要求更及时；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通讯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则可以允许作者有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较充裕的时间搜集材料，从而选择更典型的事例，更全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面深入地反映事物的本质。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dirty="0">
                <a:latin typeface="Arial" panose="020B0604020202020204" pitchFamily="34" charset="0"/>
              </a:rPr>
              <a:t>     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篇幅上：新闻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要求简明扼要；而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通讯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则在篇幅上一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般较长。    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dirty="0">
                <a:latin typeface="Arial" panose="020B0604020202020204" pitchFamily="34" charset="0"/>
              </a:rPr>
              <a:t>      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表达方式上：新闻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以记叙为主，可适当议论；而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通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讯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则可综合运用记叙、描写、议论、抒情等表达方式。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  <p:bldP spid="27655" grpId="0"/>
      <p:bldP spid="276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6" name="矩形 28675"/>
          <p:cNvSpPr/>
          <p:nvPr/>
        </p:nvSpPr>
        <p:spPr>
          <a:xfrm>
            <a:off x="900113" y="765175"/>
            <a:ext cx="230346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0500">
                      <a:srgbClr val="0819FB">
                        <a:alpha val="100000"/>
                      </a:srgbClr>
                    </a:gs>
                    <a:gs pos="17500">
                      <a:srgbClr val="1A8D48">
                        <a:alpha val="100000"/>
                      </a:srgbClr>
                    </a:gs>
                    <a:gs pos="26000">
                      <a:srgbClr val="FFFF00">
                        <a:alpha val="100000"/>
                      </a:srgbClr>
                    </a:gs>
                    <a:gs pos="36500">
                      <a:srgbClr val="EE3F17">
                        <a:alpha val="100000"/>
                      </a:srgbClr>
                    </a:gs>
                    <a:gs pos="44000">
                      <a:srgbClr val="E81766">
                        <a:alpha val="100000"/>
                      </a:srgbClr>
                    </a:gs>
                    <a:gs pos="50000">
                      <a:srgbClr val="A603AB">
                        <a:alpha val="100000"/>
                      </a:srgbClr>
                    </a:gs>
                    <a:gs pos="56000">
                      <a:srgbClr val="E81766">
                        <a:alpha val="100000"/>
                      </a:srgbClr>
                    </a:gs>
                    <a:gs pos="63500">
                      <a:srgbClr val="EE3F17">
                        <a:alpha val="100000"/>
                      </a:srgbClr>
                    </a:gs>
                    <a:gs pos="74000">
                      <a:srgbClr val="FFFF00">
                        <a:alpha val="100000"/>
                      </a:srgbClr>
                    </a:gs>
                    <a:gs pos="82500">
                      <a:srgbClr val="1A8D48">
                        <a:alpha val="100000"/>
                      </a:srgbClr>
                    </a:gs>
                    <a:gs pos="89500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字词辨析</a:t>
            </a:r>
            <a:endParaRPr lang="zh-CN" altLang="en-US" sz="3600">
              <a:ln w="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0500">
                    <a:srgbClr val="0819FB">
                      <a:alpha val="100000"/>
                    </a:srgbClr>
                  </a:gs>
                  <a:gs pos="17500">
                    <a:srgbClr val="1A8D48">
                      <a:alpha val="100000"/>
                    </a:srgbClr>
                  </a:gs>
                  <a:gs pos="26000">
                    <a:srgbClr val="FFFF00">
                      <a:alpha val="100000"/>
                    </a:srgbClr>
                  </a:gs>
                  <a:gs pos="36500">
                    <a:srgbClr val="EE3F17">
                      <a:alpha val="100000"/>
                    </a:srgbClr>
                  </a:gs>
                  <a:gs pos="44000">
                    <a:srgbClr val="E81766">
                      <a:alpha val="100000"/>
                    </a:srgbClr>
                  </a:gs>
                  <a:gs pos="50000">
                    <a:srgbClr val="A603AB">
                      <a:alpha val="100000"/>
                    </a:srgbClr>
                  </a:gs>
                  <a:gs pos="56000">
                    <a:srgbClr val="E81766">
                      <a:alpha val="100000"/>
                    </a:srgbClr>
                  </a:gs>
                  <a:gs pos="63500">
                    <a:srgbClr val="EE3F17">
                      <a:alpha val="100000"/>
                    </a:srgbClr>
                  </a:gs>
                  <a:gs pos="74000">
                    <a:srgbClr val="FFFF00">
                      <a:alpha val="100000"/>
                    </a:srgbClr>
                  </a:gs>
                  <a:gs pos="82500">
                    <a:srgbClr val="1A8D48">
                      <a:alpha val="100000"/>
                    </a:srgbClr>
                  </a:gs>
                  <a:gs pos="89500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395288" y="1476375"/>
            <a:ext cx="8489950" cy="45231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坚</a:t>
            </a:r>
            <a:r>
              <a:rPr lang="zh-CN" altLang="en-US" sz="2400" b="1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韧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（      ）   </a:t>
            </a:r>
            <a:r>
              <a:rPr lang="zh-CN" altLang="en-US" sz="2400" b="1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淳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朴（         ）</a:t>
            </a:r>
            <a:r>
              <a:rPr lang="zh-CN" altLang="en-US" sz="2400" b="1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摁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倒（       ）  </a:t>
            </a:r>
            <a:r>
              <a:rPr lang="zh-CN" altLang="en-US" sz="2400" b="1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迸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裂（         ）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掰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断（      ）    </a:t>
            </a:r>
            <a:r>
              <a:rPr lang="zh-CN" altLang="en-US" sz="2400" b="1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豁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亮（       ）   </a:t>
            </a:r>
            <a:r>
              <a:rPr lang="zh-CN" altLang="en-US" sz="2400" b="1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憋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闷（       ）   犁</a:t>
            </a:r>
            <a:r>
              <a:rPr lang="zh-CN" altLang="en-US" sz="2400" b="1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耙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（         ）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钉</a:t>
            </a:r>
            <a:r>
              <a:rPr lang="zh-CN" altLang="en-US" sz="2400" b="1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耙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（      ）    </a:t>
            </a:r>
            <a:r>
              <a:rPr lang="zh-CN" altLang="en-US" sz="2400" b="1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隅  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（       ）    </a:t>
            </a:r>
            <a:r>
              <a:rPr lang="zh-CN" altLang="en-US" sz="2400" b="1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岱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（       ）   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塞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苹果（      ）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坚韧：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豁亮：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奋不顾身：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1331913" y="1747838"/>
            <a:ext cx="65881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rèn</a:t>
            </a:r>
            <a:endParaRPr lang="en-US" altLang="zh-CN" sz="2400" b="1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9" name="文本框 28678"/>
          <p:cNvSpPr txBox="1"/>
          <p:nvPr/>
        </p:nvSpPr>
        <p:spPr>
          <a:xfrm>
            <a:off x="3381375" y="1765300"/>
            <a:ext cx="9953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chún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CN" sz="24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80" name="文本框 28679"/>
          <p:cNvSpPr txBox="1"/>
          <p:nvPr/>
        </p:nvSpPr>
        <p:spPr>
          <a:xfrm>
            <a:off x="5559425" y="1765300"/>
            <a:ext cx="539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èn</a:t>
            </a:r>
            <a:endParaRPr lang="en-US" altLang="zh-CN" sz="2400" b="1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81" name="文本框 28680"/>
          <p:cNvSpPr txBox="1"/>
          <p:nvPr/>
        </p:nvSpPr>
        <p:spPr>
          <a:xfrm>
            <a:off x="7596188" y="1765300"/>
            <a:ext cx="9112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bèng</a:t>
            </a:r>
            <a:endParaRPr lang="en-US" altLang="zh-CN" sz="2400" b="1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82" name="文本框 28681"/>
          <p:cNvSpPr txBox="1"/>
          <p:nvPr/>
        </p:nvSpPr>
        <p:spPr>
          <a:xfrm>
            <a:off x="1331913" y="2466975"/>
            <a:ext cx="62388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bāi</a:t>
            </a:r>
            <a:endParaRPr lang="en-US" altLang="zh-CN" sz="2400" b="1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83" name="文本框 28682"/>
          <p:cNvSpPr txBox="1"/>
          <p:nvPr/>
        </p:nvSpPr>
        <p:spPr>
          <a:xfrm>
            <a:off x="3413125" y="2466975"/>
            <a:ext cx="7413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huò</a:t>
            </a:r>
            <a:endParaRPr lang="en-US" altLang="zh-CN" sz="2400" b="1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84" name="文本框 28683"/>
          <p:cNvSpPr txBox="1"/>
          <p:nvPr/>
        </p:nvSpPr>
        <p:spPr>
          <a:xfrm>
            <a:off x="5580063" y="2466975"/>
            <a:ext cx="60801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biē</a:t>
            </a:r>
            <a:endParaRPr lang="en-US" altLang="zh-CN" sz="2400" b="1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85" name="文本框 28684"/>
          <p:cNvSpPr txBox="1"/>
          <p:nvPr/>
        </p:nvSpPr>
        <p:spPr>
          <a:xfrm>
            <a:off x="7812088" y="2492375"/>
            <a:ext cx="539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zh-CN" sz="2400" b="1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à</a:t>
            </a:r>
            <a:endParaRPr lang="en-US" altLang="zh-CN" sz="2400" b="1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8686" name="文本框 28685"/>
          <p:cNvSpPr txBox="1"/>
          <p:nvPr/>
        </p:nvSpPr>
        <p:spPr>
          <a:xfrm>
            <a:off x="1430338" y="3187700"/>
            <a:ext cx="539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pá</a:t>
            </a:r>
            <a:endParaRPr lang="en-US" altLang="zh-CN" sz="2400" b="1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87" name="文本框 28686"/>
          <p:cNvSpPr txBox="1"/>
          <p:nvPr/>
        </p:nvSpPr>
        <p:spPr>
          <a:xfrm>
            <a:off x="3563938" y="3187700"/>
            <a:ext cx="539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yú</a:t>
            </a:r>
            <a:endParaRPr lang="en-US" altLang="zh-CN" sz="2400" b="1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88" name="文本框 28687"/>
          <p:cNvSpPr txBox="1"/>
          <p:nvPr/>
        </p:nvSpPr>
        <p:spPr>
          <a:xfrm>
            <a:off x="5580063" y="3213100"/>
            <a:ext cx="62388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zh-CN" sz="2400" b="1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à</a:t>
            </a:r>
            <a:r>
              <a:rPr lang="en-US" altLang="zh-CN" sz="2400" b="1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altLang="zh-CN" sz="2400" b="1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89" name="文本框 28688"/>
          <p:cNvSpPr txBox="1"/>
          <p:nvPr/>
        </p:nvSpPr>
        <p:spPr>
          <a:xfrm>
            <a:off x="7956550" y="3213100"/>
            <a:ext cx="6080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sāi</a:t>
            </a:r>
            <a:endParaRPr lang="en-US" altLang="zh-CN" sz="2400" b="1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90" name="文本框 28689"/>
          <p:cNvSpPr txBox="1"/>
          <p:nvPr/>
        </p:nvSpPr>
        <p:spPr>
          <a:xfrm>
            <a:off x="1384300" y="4003675"/>
            <a:ext cx="6003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牢固，有韧性。文中是”坚韧不屈“的意思。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8691" name="文本框 28690"/>
          <p:cNvSpPr txBox="1"/>
          <p:nvPr/>
        </p:nvSpPr>
        <p:spPr>
          <a:xfrm>
            <a:off x="1384300" y="4719638"/>
            <a:ext cx="17160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宽敞明亮。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8692" name="文本框 28691"/>
          <p:cNvSpPr txBox="1"/>
          <p:nvPr/>
        </p:nvSpPr>
        <p:spPr>
          <a:xfrm>
            <a:off x="1958975" y="5445125"/>
            <a:ext cx="32480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奋勇直前，不顾生命。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28679" grpId="0"/>
      <p:bldP spid="28680" grpId="0"/>
      <p:bldP spid="28681" grpId="0"/>
      <p:bldP spid="28682" grpId="0"/>
      <p:bldP spid="28683" grpId="0"/>
      <p:bldP spid="28684" grpId="0"/>
      <p:bldP spid="28685" grpId="0"/>
      <p:bldP spid="28686" grpId="0"/>
      <p:bldP spid="28687" grpId="0"/>
      <p:bldP spid="28688" grpId="0"/>
      <p:bldP spid="28689" grpId="0"/>
      <p:bldP spid="28690" grpId="0"/>
      <p:bldP spid="28691" grpId="0"/>
      <p:bldP spid="2869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4" name="矩形 40963"/>
          <p:cNvSpPr/>
          <p:nvPr/>
        </p:nvSpPr>
        <p:spPr>
          <a:xfrm>
            <a:off x="1763713" y="1484313"/>
            <a:ext cx="2592387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4D0808">
                        <a:alpha val="100000"/>
                      </a:srgbClr>
                    </a:gs>
                    <a:gs pos="15000">
                      <a:srgbClr val="FF0300">
                        <a:alpha val="100000"/>
                      </a:srgbClr>
                    </a:gs>
                    <a:gs pos="27500">
                      <a:srgbClr val="FF7A00">
                        <a:alpha val="100000"/>
                      </a:srgbClr>
                    </a:gs>
                    <a:gs pos="50000">
                      <a:srgbClr val="FFF200">
                        <a:alpha val="100000"/>
                      </a:srgbClr>
                    </a:gs>
                    <a:gs pos="72500">
                      <a:srgbClr val="FF7A00">
                        <a:alpha val="100000"/>
                      </a:srgbClr>
                    </a:gs>
                    <a:gs pos="85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2700000" scaled="1"/>
                  <a:tileRect/>
                </a:gradFill>
                <a:effectLst>
                  <a:prstShdw prst="shdw17" dist="17961" dir="2699999">
                    <a:schemeClr val="tx1">
                      <a:gamma/>
                      <a:shade val="60000"/>
                      <a:invGamma/>
                    </a:schemeClr>
                  </a:prst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整体感知课文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4D0808">
                      <a:alpha val="100000"/>
                    </a:srgbClr>
                  </a:gs>
                  <a:gs pos="15000">
                    <a:srgbClr val="FF0300">
                      <a:alpha val="100000"/>
                    </a:srgbClr>
                  </a:gs>
                  <a:gs pos="27500">
                    <a:srgbClr val="FF7A00">
                      <a:alpha val="100000"/>
                    </a:srgbClr>
                  </a:gs>
                  <a:gs pos="50000">
                    <a:srgbClr val="FFF200">
                      <a:alpha val="100000"/>
                    </a:srgbClr>
                  </a:gs>
                  <a:gs pos="72500">
                    <a:srgbClr val="FF7A00">
                      <a:alpha val="100000"/>
                    </a:srgbClr>
                  </a:gs>
                  <a:gs pos="85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2700000" scaled="1"/>
                <a:tileRect/>
              </a:gradFill>
              <a:effectLst>
                <a:prstShdw prst="shdw17" dist="17961" dir="2699999">
                  <a:schemeClr val="tx1">
                    <a:gamma/>
                    <a:shade val="60000"/>
                    <a:invGamma/>
                  </a:schemeClr>
                </a:prst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539115" y="2924493"/>
            <a:ext cx="7843838" cy="24828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40000"/>
              </a:lnSpc>
              <a:buChar char="•"/>
            </a:pP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认真默读课文，体会本文在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选材、表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  达方式及人物描写上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的特点，并用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序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  号标注每一段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40966" name="内容占位符 40965" descr="金星奖章"/>
          <p:cNvPicPr>
            <a:picLocks noChangeAspect="1"/>
          </p:cNvPicPr>
          <p:nvPr>
            <p:ph idx="4294967295"/>
          </p:nvPr>
        </p:nvPicPr>
        <p:blipFill>
          <a:blip r:embed="rId1"/>
          <a:srcRect b="4839"/>
          <a:stretch>
            <a:fillRect/>
          </a:stretch>
        </p:blipFill>
        <p:spPr>
          <a:xfrm>
            <a:off x="6084888" y="765175"/>
            <a:ext cx="1511300" cy="2232025"/>
          </a:xfrm>
        </p:spPr>
      </p:pic>
    </p:spTree>
  </p:cSld>
  <p:clrMapOvr>
    <a:masterClrMapping/>
  </p:clrMapOvr>
  <p:transition spd="med">
    <p:blinds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0" name="文本框 29699"/>
          <p:cNvSpPr txBox="1"/>
          <p:nvPr/>
        </p:nvSpPr>
        <p:spPr>
          <a:xfrm>
            <a:off x="611188" y="2219325"/>
            <a:ext cx="668337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彩云" pitchFamily="2" charset="-122"/>
              </a:rPr>
              <a:t>谁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彩云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彩云" pitchFamily="2" charset="-122"/>
              </a:rPr>
              <a:t>是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彩云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彩云" pitchFamily="2" charset="-122"/>
              </a:rPr>
              <a:t>最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彩云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彩云" pitchFamily="2" charset="-122"/>
              </a:rPr>
              <a:t>可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彩云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彩云" pitchFamily="2" charset="-122"/>
              </a:rPr>
              <a:t>爱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彩云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彩云" pitchFamily="2" charset="-122"/>
              </a:rPr>
              <a:t>的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彩云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彩云" pitchFamily="2" charset="-122"/>
              </a:rPr>
              <a:t>人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29701" name="左大括号 29700"/>
          <p:cNvSpPr/>
          <p:nvPr/>
        </p:nvSpPr>
        <p:spPr>
          <a:xfrm>
            <a:off x="1238250" y="1484313"/>
            <a:ext cx="381000" cy="4608512"/>
          </a:xfrm>
          <a:prstGeom prst="leftBrace">
            <a:avLst>
              <a:gd name="adj1" fmla="val 100798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 wrap="none" anchor="ctr" anchorCtr="0"/>
          <a:p>
            <a:pPr algn="ctr"/>
            <a:endParaRPr b="1" dirty="0">
              <a:latin typeface="Arial" panose="020B0604020202020204" pitchFamily="34" charset="0"/>
            </a:endParaRPr>
          </a:p>
        </p:txBody>
      </p:sp>
      <p:sp>
        <p:nvSpPr>
          <p:cNvPr id="29704" name="文本框 29703"/>
          <p:cNvSpPr txBox="1"/>
          <p:nvPr/>
        </p:nvSpPr>
        <p:spPr>
          <a:xfrm>
            <a:off x="1455738" y="1154113"/>
            <a:ext cx="1100137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总述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（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1-3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05" name="文本框 29704"/>
          <p:cNvSpPr txBox="1"/>
          <p:nvPr/>
        </p:nvSpPr>
        <p:spPr>
          <a:xfrm>
            <a:off x="1312863" y="4106863"/>
            <a:ext cx="13144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dirty="0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分述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4-14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06" name="文本框 29705"/>
          <p:cNvSpPr txBox="1"/>
          <p:nvPr/>
        </p:nvSpPr>
        <p:spPr>
          <a:xfrm>
            <a:off x="1558925" y="5800725"/>
            <a:ext cx="19335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总述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15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：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07" name="左大括号 29706"/>
          <p:cNvSpPr/>
          <p:nvPr/>
        </p:nvSpPr>
        <p:spPr>
          <a:xfrm>
            <a:off x="2535238" y="627063"/>
            <a:ext cx="287337" cy="1511300"/>
          </a:xfrm>
          <a:prstGeom prst="leftBrace">
            <a:avLst>
              <a:gd name="adj1" fmla="val 43830"/>
              <a:gd name="adj2" fmla="val 50000"/>
            </a:avLst>
          </a:prstGeom>
          <a:noFill/>
          <a:ln w="38100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rgbClr val="0099FF">
                <a:gamma/>
                <a:shade val="60000"/>
                <a:invGamma/>
              </a:srgbClr>
            </a:prstShdw>
          </a:effectLst>
        </p:spPr>
        <p:txBody>
          <a:bodyPr wrap="none" anchor="ctr" anchorCtr="0"/>
          <a:p>
            <a:pPr algn="ctr"/>
            <a:endParaRPr b="1" dirty="0">
              <a:latin typeface="Arial" panose="020B0604020202020204" pitchFamily="34" charset="0"/>
            </a:endParaRPr>
          </a:p>
        </p:txBody>
      </p:sp>
      <p:sp>
        <p:nvSpPr>
          <p:cNvPr id="29708" name="文本框 29707"/>
          <p:cNvSpPr txBox="1"/>
          <p:nvPr/>
        </p:nvSpPr>
        <p:spPr>
          <a:xfrm>
            <a:off x="2846388" y="404813"/>
            <a:ext cx="4749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抒发感受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：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“重要经历”？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（点题）</a:t>
            </a:r>
            <a:endParaRPr lang="zh-CN" altLang="en-US" sz="2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09" name="文本框 29708"/>
          <p:cNvSpPr txBox="1"/>
          <p:nvPr/>
        </p:nvSpPr>
        <p:spPr>
          <a:xfrm>
            <a:off x="2824163" y="765175"/>
            <a:ext cx="42687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承上启下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：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设问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（呼应题目）</a:t>
            </a:r>
            <a:endParaRPr lang="zh-CN" altLang="en-US" sz="2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10" name="文本框 29709"/>
          <p:cNvSpPr txBox="1"/>
          <p:nvPr/>
        </p:nvSpPr>
        <p:spPr>
          <a:xfrm>
            <a:off x="2824163" y="1558925"/>
            <a:ext cx="115411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崇高的</a:t>
            </a:r>
            <a:endParaRPr lang="zh-CN" altLang="en-US" sz="2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精神境</a:t>
            </a:r>
            <a:endParaRPr lang="zh-CN" altLang="en-US" sz="2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界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11" name="左大括号 29710"/>
          <p:cNvSpPr/>
          <p:nvPr/>
        </p:nvSpPr>
        <p:spPr>
          <a:xfrm>
            <a:off x="4119563" y="1274763"/>
            <a:ext cx="144462" cy="1511300"/>
          </a:xfrm>
          <a:prstGeom prst="leftBrace">
            <a:avLst>
              <a:gd name="adj1" fmla="val 87179"/>
              <a:gd name="adj2" fmla="val 50000"/>
            </a:avLst>
          </a:prstGeom>
          <a:noFill/>
          <a:ln w="9525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rgbClr val="0099FF">
                <a:gamma/>
                <a:shade val="60000"/>
                <a:invGamma/>
              </a:srgbClr>
            </a:prstShdw>
          </a:effectLst>
        </p:spPr>
        <p:txBody>
          <a:bodyPr wrap="none" anchor="ctr" anchorCtr="0"/>
          <a:p>
            <a:pPr algn="ctr"/>
            <a:endParaRPr b="1" dirty="0">
              <a:latin typeface="Arial" panose="020B0604020202020204" pitchFamily="34" charset="0"/>
            </a:endParaRPr>
          </a:p>
        </p:txBody>
      </p:sp>
      <p:sp>
        <p:nvSpPr>
          <p:cNvPr id="29712" name="文本框 29711"/>
          <p:cNvSpPr txBox="1"/>
          <p:nvPr/>
        </p:nvSpPr>
        <p:spPr>
          <a:xfrm>
            <a:off x="4264025" y="979488"/>
            <a:ext cx="100965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品质：</a:t>
            </a:r>
            <a:endParaRPr lang="zh-CN" altLang="en-US" sz="20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意志：</a:t>
            </a:r>
            <a:endParaRPr lang="zh-CN" altLang="en-US" sz="20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气质：</a:t>
            </a:r>
            <a:endParaRPr lang="zh-CN" altLang="en-US" sz="20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胸怀：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9713" name="文本框 29712"/>
          <p:cNvSpPr txBox="1"/>
          <p:nvPr/>
        </p:nvSpPr>
        <p:spPr>
          <a:xfrm>
            <a:off x="5056188" y="1125538"/>
            <a:ext cx="16573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纯洁和高尚</a:t>
            </a:r>
            <a:endParaRPr lang="zh-CN" altLang="en-US" sz="2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14" name="文本框 29713"/>
          <p:cNvSpPr txBox="1"/>
          <p:nvPr/>
        </p:nvSpPr>
        <p:spPr>
          <a:xfrm>
            <a:off x="5056188" y="1609725"/>
            <a:ext cx="15128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坚韧和刚强</a:t>
            </a:r>
            <a:endParaRPr lang="zh-CN" altLang="en-US" sz="2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15" name="文本框 29714"/>
          <p:cNvSpPr txBox="1"/>
          <p:nvPr/>
        </p:nvSpPr>
        <p:spPr>
          <a:xfrm>
            <a:off x="5056188" y="2060575"/>
            <a:ext cx="1462087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淳朴和谦逊</a:t>
            </a:r>
            <a:endParaRPr lang="zh-CN" altLang="en-US" sz="2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16" name="文本框 29715"/>
          <p:cNvSpPr txBox="1"/>
          <p:nvPr/>
        </p:nvSpPr>
        <p:spPr>
          <a:xfrm>
            <a:off x="5056188" y="2492375"/>
            <a:ext cx="1462087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美丽和宽广</a:t>
            </a:r>
            <a:endParaRPr lang="zh-CN" altLang="en-US" sz="2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17" name="左大括号 29716"/>
          <p:cNvSpPr/>
          <p:nvPr/>
        </p:nvSpPr>
        <p:spPr>
          <a:xfrm>
            <a:off x="2392363" y="3363913"/>
            <a:ext cx="196850" cy="1938337"/>
          </a:xfrm>
          <a:prstGeom prst="leftBrace">
            <a:avLst>
              <a:gd name="adj1" fmla="val 82056"/>
              <a:gd name="adj2" fmla="val 50000"/>
            </a:avLst>
          </a:prstGeom>
          <a:noFill/>
          <a:ln w="38100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rgbClr val="0099FF">
                <a:gamma/>
                <a:shade val="60000"/>
                <a:invGamma/>
              </a:srgbClr>
            </a:prstShdw>
          </a:effectLst>
        </p:spPr>
        <p:txBody>
          <a:bodyPr wrap="none" anchor="ctr" anchorCtr="0"/>
          <a:p>
            <a:pPr algn="ctr"/>
            <a:endParaRPr b="1" dirty="0">
              <a:latin typeface="Arial" panose="020B0604020202020204" pitchFamily="34" charset="0"/>
            </a:endParaRPr>
          </a:p>
        </p:txBody>
      </p:sp>
      <p:sp>
        <p:nvSpPr>
          <p:cNvPr id="29718" name="文本框 29717"/>
          <p:cNvSpPr txBox="1"/>
          <p:nvPr/>
        </p:nvSpPr>
        <p:spPr>
          <a:xfrm>
            <a:off x="2824163" y="3159125"/>
            <a:ext cx="1730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松骨峰战斗：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4- 8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19" name="文本框 29718"/>
          <p:cNvSpPr txBox="1"/>
          <p:nvPr/>
        </p:nvSpPr>
        <p:spPr>
          <a:xfrm>
            <a:off x="2752725" y="4024313"/>
            <a:ext cx="25415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马玉祥救朝鲜小孩：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9-12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20" name="文本框 29719"/>
          <p:cNvSpPr txBox="1"/>
          <p:nvPr/>
        </p:nvSpPr>
        <p:spPr>
          <a:xfrm>
            <a:off x="2822575" y="5057775"/>
            <a:ext cx="25939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战士和作者的谈话：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13-14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21" name="文本框 29720"/>
          <p:cNvSpPr txBox="1"/>
          <p:nvPr/>
        </p:nvSpPr>
        <p:spPr>
          <a:xfrm>
            <a:off x="4551363" y="2925763"/>
            <a:ext cx="2241550" cy="833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革命英雄主义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（恨）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70000"/>
              </a:lnSpc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意志的坚韧和刚强</a:t>
            </a:r>
            <a:endParaRPr lang="zh-CN" altLang="en-US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9722" name="文本框 29721"/>
          <p:cNvSpPr txBox="1"/>
          <p:nvPr/>
        </p:nvSpPr>
        <p:spPr>
          <a:xfrm>
            <a:off x="5202238" y="3835400"/>
            <a:ext cx="2241550" cy="8604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国际主义精神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（爱）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80000"/>
              </a:lnSpc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品质的纯洁和高尚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9723" name="文本框 29722"/>
          <p:cNvSpPr txBox="1"/>
          <p:nvPr/>
        </p:nvSpPr>
        <p:spPr>
          <a:xfrm>
            <a:off x="5346700" y="4751388"/>
            <a:ext cx="2085975" cy="105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爱国主义精神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气质的纯朴和谦逊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胸怀的美丽和宽广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9724" name="左大括号 29723"/>
          <p:cNvSpPr/>
          <p:nvPr/>
        </p:nvSpPr>
        <p:spPr>
          <a:xfrm>
            <a:off x="5127625" y="4897438"/>
            <a:ext cx="215900" cy="790575"/>
          </a:xfrm>
          <a:prstGeom prst="leftBrace">
            <a:avLst>
              <a:gd name="adj1" fmla="val 30514"/>
              <a:gd name="adj2" fmla="val 50000"/>
            </a:avLst>
          </a:prstGeom>
          <a:noFill/>
          <a:ln w="9525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rgbClr val="0099FF">
                <a:gamma/>
                <a:shade val="60000"/>
                <a:invGamma/>
              </a:srgbClr>
            </a:prstShdw>
          </a:effectLst>
        </p:spPr>
        <p:txBody>
          <a:bodyPr wrap="none" anchor="ctr" anchorCtr="0"/>
          <a:p>
            <a:pPr algn="ctr"/>
            <a:endParaRPr b="1" dirty="0">
              <a:latin typeface="Arial" panose="020B0604020202020204" pitchFamily="34" charset="0"/>
            </a:endParaRPr>
          </a:p>
        </p:txBody>
      </p:sp>
      <p:sp>
        <p:nvSpPr>
          <p:cNvPr id="29725" name="左大括号 29724"/>
          <p:cNvSpPr/>
          <p:nvPr/>
        </p:nvSpPr>
        <p:spPr>
          <a:xfrm>
            <a:off x="5127625" y="3979863"/>
            <a:ext cx="144463" cy="574675"/>
          </a:xfrm>
          <a:prstGeom prst="leftBrace">
            <a:avLst>
              <a:gd name="adj1" fmla="val 33150"/>
              <a:gd name="adj2" fmla="val 50000"/>
            </a:avLst>
          </a:prstGeom>
          <a:noFill/>
          <a:ln w="9525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rgbClr val="0099FF">
                <a:gamma/>
                <a:shade val="60000"/>
                <a:invGamma/>
              </a:srgbClr>
            </a:prstShdw>
          </a:effectLst>
        </p:spPr>
        <p:txBody>
          <a:bodyPr wrap="none" anchor="ctr" anchorCtr="0"/>
          <a:p>
            <a:pPr algn="ctr"/>
            <a:endParaRPr b="1" dirty="0">
              <a:latin typeface="Arial" panose="020B0604020202020204" pitchFamily="34" charset="0"/>
            </a:endParaRPr>
          </a:p>
        </p:txBody>
      </p:sp>
      <p:sp>
        <p:nvSpPr>
          <p:cNvPr id="29726" name="左大括号 29725"/>
          <p:cNvSpPr/>
          <p:nvPr/>
        </p:nvSpPr>
        <p:spPr>
          <a:xfrm>
            <a:off x="4408488" y="3068638"/>
            <a:ext cx="144462" cy="574675"/>
          </a:xfrm>
          <a:prstGeom prst="leftBrace">
            <a:avLst>
              <a:gd name="adj1" fmla="val 33150"/>
              <a:gd name="adj2" fmla="val 50000"/>
            </a:avLst>
          </a:prstGeom>
          <a:noFill/>
          <a:ln w="9525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rgbClr val="0099FF">
                <a:gamma/>
                <a:shade val="60000"/>
                <a:invGamma/>
              </a:srgbClr>
            </a:prstShdw>
          </a:effectLst>
        </p:spPr>
        <p:txBody>
          <a:bodyPr wrap="none" anchor="ctr" anchorCtr="0"/>
          <a:p>
            <a:pPr algn="ctr"/>
            <a:endParaRPr b="1" dirty="0">
              <a:latin typeface="Arial" panose="020B0604020202020204" pitchFamily="34" charset="0"/>
            </a:endParaRPr>
          </a:p>
        </p:txBody>
      </p:sp>
      <p:sp>
        <p:nvSpPr>
          <p:cNvPr id="29727" name="文本框 29726"/>
          <p:cNvSpPr txBox="1"/>
          <p:nvPr/>
        </p:nvSpPr>
        <p:spPr>
          <a:xfrm>
            <a:off x="3327400" y="5911850"/>
            <a:ext cx="650081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联系生活、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号召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再次点题：</a:t>
            </a:r>
            <a:r>
              <a:rPr lang="zh-CN" altLang="en-US" sz="1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志愿军战士是最可爱的人。</a:t>
            </a:r>
            <a:endParaRPr lang="zh-CN" altLang="en-US" sz="1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28" name="右大括号 29727"/>
          <p:cNvSpPr/>
          <p:nvPr/>
        </p:nvSpPr>
        <p:spPr>
          <a:xfrm>
            <a:off x="7361238" y="692150"/>
            <a:ext cx="215900" cy="2089150"/>
          </a:xfrm>
          <a:prstGeom prst="rightBrace">
            <a:avLst>
              <a:gd name="adj1" fmla="val 8063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29729" name="文本框 29728"/>
          <p:cNvSpPr txBox="1"/>
          <p:nvPr/>
        </p:nvSpPr>
        <p:spPr>
          <a:xfrm>
            <a:off x="7554913" y="949325"/>
            <a:ext cx="117475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点题：</a:t>
            </a:r>
            <a:endParaRPr lang="zh-CN" altLang="en-US" sz="20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志愿军</a:t>
            </a:r>
            <a:endParaRPr lang="zh-CN" altLang="en-US" sz="2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战士是</a:t>
            </a:r>
            <a:endParaRPr lang="zh-CN" altLang="en-US" sz="2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最可爱</a:t>
            </a:r>
            <a:endParaRPr lang="zh-CN" altLang="en-US" sz="2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的人。</a:t>
            </a:r>
            <a:endParaRPr lang="zh-CN" altLang="en-US" sz="2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30" name="右大括号 29729"/>
          <p:cNvSpPr/>
          <p:nvPr/>
        </p:nvSpPr>
        <p:spPr>
          <a:xfrm>
            <a:off x="7432675" y="3141663"/>
            <a:ext cx="215900" cy="2519362"/>
          </a:xfrm>
          <a:prstGeom prst="rightBrace">
            <a:avLst>
              <a:gd name="adj1" fmla="val 97242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29731" name="文本框 29730"/>
          <p:cNvSpPr txBox="1"/>
          <p:nvPr/>
        </p:nvSpPr>
        <p:spPr>
          <a:xfrm>
            <a:off x="7646988" y="3600450"/>
            <a:ext cx="122555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为什么</a:t>
            </a:r>
            <a:endParaRPr lang="zh-CN" altLang="en-US" sz="20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志愿军</a:t>
            </a:r>
            <a:endParaRPr lang="zh-CN" altLang="en-US" sz="2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战士是</a:t>
            </a:r>
            <a:endParaRPr lang="zh-CN" altLang="en-US" sz="2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最可爱</a:t>
            </a:r>
            <a:endParaRPr lang="zh-CN" altLang="en-US" sz="2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的人？</a:t>
            </a:r>
            <a:endParaRPr lang="zh-CN" altLang="en-US" sz="2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32" name="右大括号 29731"/>
          <p:cNvSpPr/>
          <p:nvPr/>
        </p:nvSpPr>
        <p:spPr>
          <a:xfrm>
            <a:off x="6659563" y="1268413"/>
            <a:ext cx="144462" cy="647700"/>
          </a:xfrm>
          <a:prstGeom prst="rightBrace">
            <a:avLst>
              <a:gd name="adj1" fmla="val 3736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33" name="右大括号 29732"/>
          <p:cNvSpPr/>
          <p:nvPr/>
        </p:nvSpPr>
        <p:spPr>
          <a:xfrm>
            <a:off x="6659563" y="2133600"/>
            <a:ext cx="144462" cy="647700"/>
          </a:xfrm>
          <a:prstGeom prst="rightBrace">
            <a:avLst>
              <a:gd name="adj1" fmla="val 3736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34" name="文本框 29733"/>
          <p:cNvSpPr txBox="1"/>
          <p:nvPr/>
        </p:nvSpPr>
        <p:spPr>
          <a:xfrm>
            <a:off x="6837363" y="1268413"/>
            <a:ext cx="412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平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凡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35" name="文本框 29734"/>
          <p:cNvSpPr txBox="1"/>
          <p:nvPr/>
        </p:nvSpPr>
        <p:spPr>
          <a:xfrm>
            <a:off x="6837363" y="2133600"/>
            <a:ext cx="412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简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单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38" name="椭圆 29737">
            <a:hlinkClick r:id=""/>
          </p:cNvPr>
          <p:cNvSpPr/>
          <p:nvPr/>
        </p:nvSpPr>
        <p:spPr>
          <a:xfrm>
            <a:off x="3832225" y="1989138"/>
            <a:ext cx="144463" cy="144462"/>
          </a:xfrm>
          <a:prstGeom prst="ellipse">
            <a:avLst/>
          </a:prstGeom>
          <a:gradFill rotWithShape="1">
            <a:gsLst>
              <a:gs pos="0">
                <a:srgbClr val="4D0808">
                  <a:alpha val="100000"/>
                </a:srgbClr>
              </a:gs>
              <a:gs pos="15000">
                <a:srgbClr val="FF0300">
                  <a:alpha val="100000"/>
                </a:srgbClr>
              </a:gs>
              <a:gs pos="27500">
                <a:srgbClr val="FF7A00">
                  <a:alpha val="100000"/>
                </a:srgbClr>
              </a:gs>
              <a:gs pos="50000">
                <a:srgbClr val="FFF200">
                  <a:alpha val="100000"/>
                </a:srgbClr>
              </a:gs>
              <a:gs pos="72500">
                <a:srgbClr val="FF7A00">
                  <a:alpha val="100000"/>
                </a:srgbClr>
              </a:gs>
              <a:gs pos="85000">
                <a:srgbClr val="FF0300">
                  <a:alpha val="100000"/>
                </a:srgbClr>
              </a:gs>
              <a:gs pos="100000">
                <a:srgbClr val="4D0808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dirty="0">
              <a:latin typeface="Arial" panose="020B0604020202020204" pitchFamily="34" charset="0"/>
            </a:endParaRPr>
          </a:p>
        </p:txBody>
      </p:sp>
      <p:sp>
        <p:nvSpPr>
          <p:cNvPr id="29739" name="椭圆 29738">
            <a:hlinkClick r:id=""/>
          </p:cNvPr>
          <p:cNvSpPr/>
          <p:nvPr/>
        </p:nvSpPr>
        <p:spPr>
          <a:xfrm>
            <a:off x="2681288" y="3284538"/>
            <a:ext cx="144462" cy="144462"/>
          </a:xfrm>
          <a:prstGeom prst="ellipse">
            <a:avLst/>
          </a:prstGeom>
          <a:gradFill rotWithShape="1">
            <a:gsLst>
              <a:gs pos="0">
                <a:srgbClr val="4D0808">
                  <a:alpha val="100000"/>
                </a:srgbClr>
              </a:gs>
              <a:gs pos="15000">
                <a:srgbClr val="FF0300">
                  <a:alpha val="100000"/>
                </a:srgbClr>
              </a:gs>
              <a:gs pos="27500">
                <a:srgbClr val="FF7A00">
                  <a:alpha val="100000"/>
                </a:srgbClr>
              </a:gs>
              <a:gs pos="50000">
                <a:srgbClr val="FFF200">
                  <a:alpha val="100000"/>
                </a:srgbClr>
              </a:gs>
              <a:gs pos="72500">
                <a:srgbClr val="FF7A00">
                  <a:alpha val="100000"/>
                </a:srgbClr>
              </a:gs>
              <a:gs pos="85000">
                <a:srgbClr val="FF0300">
                  <a:alpha val="100000"/>
                </a:srgbClr>
              </a:gs>
              <a:gs pos="100000">
                <a:srgbClr val="4D0808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dirty="0">
              <a:latin typeface="Arial" panose="020B0604020202020204" pitchFamily="34" charset="0"/>
            </a:endParaRPr>
          </a:p>
        </p:txBody>
      </p:sp>
      <p:sp>
        <p:nvSpPr>
          <p:cNvPr id="29740" name="椭圆 29739">
            <a:hlinkClick r:id=""/>
          </p:cNvPr>
          <p:cNvSpPr/>
          <p:nvPr/>
        </p:nvSpPr>
        <p:spPr>
          <a:xfrm>
            <a:off x="2681288" y="4149725"/>
            <a:ext cx="144462" cy="144463"/>
          </a:xfrm>
          <a:prstGeom prst="ellipse">
            <a:avLst/>
          </a:prstGeom>
          <a:gradFill rotWithShape="1">
            <a:gsLst>
              <a:gs pos="0">
                <a:srgbClr val="4D0808">
                  <a:alpha val="100000"/>
                </a:srgbClr>
              </a:gs>
              <a:gs pos="15000">
                <a:srgbClr val="FF0300">
                  <a:alpha val="100000"/>
                </a:srgbClr>
              </a:gs>
              <a:gs pos="27500">
                <a:srgbClr val="FF7A00">
                  <a:alpha val="100000"/>
                </a:srgbClr>
              </a:gs>
              <a:gs pos="50000">
                <a:srgbClr val="FFF200">
                  <a:alpha val="100000"/>
                </a:srgbClr>
              </a:gs>
              <a:gs pos="72500">
                <a:srgbClr val="FF7A00">
                  <a:alpha val="100000"/>
                </a:srgbClr>
              </a:gs>
              <a:gs pos="85000">
                <a:srgbClr val="FF0300">
                  <a:alpha val="100000"/>
                </a:srgbClr>
              </a:gs>
              <a:gs pos="100000">
                <a:srgbClr val="4D0808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dirty="0">
              <a:latin typeface="Arial" panose="020B0604020202020204" pitchFamily="34" charset="0"/>
            </a:endParaRPr>
          </a:p>
        </p:txBody>
      </p:sp>
      <p:sp>
        <p:nvSpPr>
          <p:cNvPr id="29741" name="椭圆 29740">
            <a:hlinkClick r:id=""/>
          </p:cNvPr>
          <p:cNvSpPr/>
          <p:nvPr/>
        </p:nvSpPr>
        <p:spPr>
          <a:xfrm>
            <a:off x="2681288" y="5229225"/>
            <a:ext cx="144462" cy="144463"/>
          </a:xfrm>
          <a:prstGeom prst="ellipse">
            <a:avLst/>
          </a:prstGeom>
          <a:gradFill rotWithShape="1">
            <a:gsLst>
              <a:gs pos="0">
                <a:srgbClr val="4D0808">
                  <a:alpha val="100000"/>
                </a:srgbClr>
              </a:gs>
              <a:gs pos="15000">
                <a:srgbClr val="FF0300">
                  <a:alpha val="100000"/>
                </a:srgbClr>
              </a:gs>
              <a:gs pos="27500">
                <a:srgbClr val="FF7A00">
                  <a:alpha val="100000"/>
                </a:srgbClr>
              </a:gs>
              <a:gs pos="50000">
                <a:srgbClr val="FFF200">
                  <a:alpha val="100000"/>
                </a:srgbClr>
              </a:gs>
              <a:gs pos="72500">
                <a:srgbClr val="FF7A00">
                  <a:alpha val="100000"/>
                </a:srgbClr>
              </a:gs>
              <a:gs pos="85000">
                <a:srgbClr val="FF0300">
                  <a:alpha val="100000"/>
                </a:srgbClr>
              </a:gs>
              <a:gs pos="100000">
                <a:srgbClr val="4D0808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dirty="0">
              <a:latin typeface="Arial" panose="020B0604020202020204" pitchFamily="34" charset="0"/>
            </a:endParaRPr>
          </a:p>
        </p:txBody>
      </p:sp>
      <p:sp>
        <p:nvSpPr>
          <p:cNvPr id="29742" name="椭圆 29741">
            <a:hlinkClick r:id=""/>
          </p:cNvPr>
          <p:cNvSpPr/>
          <p:nvPr/>
        </p:nvSpPr>
        <p:spPr>
          <a:xfrm>
            <a:off x="3184525" y="6021388"/>
            <a:ext cx="144463" cy="144462"/>
          </a:xfrm>
          <a:prstGeom prst="ellipse">
            <a:avLst/>
          </a:prstGeom>
          <a:gradFill rotWithShape="1">
            <a:gsLst>
              <a:gs pos="0">
                <a:srgbClr val="4D0808">
                  <a:alpha val="100000"/>
                </a:srgbClr>
              </a:gs>
              <a:gs pos="15000">
                <a:srgbClr val="FF0300">
                  <a:alpha val="100000"/>
                </a:srgbClr>
              </a:gs>
              <a:gs pos="27500">
                <a:srgbClr val="FF7A00">
                  <a:alpha val="100000"/>
                </a:srgbClr>
              </a:gs>
              <a:gs pos="50000">
                <a:srgbClr val="FFF200">
                  <a:alpha val="100000"/>
                </a:srgbClr>
              </a:gs>
              <a:gs pos="72500">
                <a:srgbClr val="FF7A00">
                  <a:alpha val="100000"/>
                </a:srgbClr>
              </a:gs>
              <a:gs pos="85000">
                <a:srgbClr val="FF0300">
                  <a:alpha val="100000"/>
                </a:srgbClr>
              </a:gs>
              <a:gs pos="100000">
                <a:srgbClr val="4D0808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9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97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297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297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97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4" dur="500"/>
                                        <p:tgtEl>
                                          <p:spTgt spid="29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29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29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3" dur="500"/>
                                        <p:tgtEl>
                                          <p:spTgt spid="29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8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2972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8" dur="500"/>
                                        <p:tgtEl>
                                          <p:spTgt spid="29721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3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8" dur="500"/>
                                        <p:tgtEl>
                                          <p:spTgt spid="2972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3" dur="500"/>
                                        <p:tgtEl>
                                          <p:spTgt spid="29722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8" dur="500"/>
                                        <p:tgtEl>
                                          <p:spTgt spid="297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3" dur="500"/>
                                        <p:tgtEl>
                                          <p:spTgt spid="2972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29723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3" dur="500"/>
                                        <p:tgtEl>
                                          <p:spTgt spid="29723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8" dur="500"/>
                                        <p:tgtEl>
                                          <p:spTgt spid="297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1" dur="5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6" dur="5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2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 bldLvl="0" animBg="1"/>
      <p:bldP spid="29704" grpId="0"/>
      <p:bldP spid="29705" grpId="0"/>
      <p:bldP spid="29706" grpId="0"/>
      <p:bldP spid="29707" grpId="0" bldLvl="0" animBg="1"/>
      <p:bldP spid="29708" grpId="0"/>
      <p:bldP spid="29709" grpId="0"/>
      <p:bldP spid="29710" grpId="0"/>
      <p:bldP spid="29711" grpId="0" bldLvl="0" animBg="1"/>
      <p:bldP spid="29712" grpId="0"/>
      <p:bldP spid="29713" grpId="0"/>
      <p:bldP spid="29714" grpId="0"/>
      <p:bldP spid="29715" grpId="0"/>
      <p:bldP spid="29716" grpId="0"/>
      <p:bldP spid="29717" grpId="0" bldLvl="0" animBg="1"/>
      <p:bldP spid="29718" grpId="0"/>
      <p:bldP spid="29719" grpId="0"/>
      <p:bldP spid="29720" grpId="0"/>
      <p:bldP spid="29724" grpId="0" bldLvl="0" animBg="1"/>
      <p:bldP spid="29725" grpId="0" bldLvl="0" animBg="1"/>
      <p:bldP spid="29726" grpId="0" bldLvl="0" animBg="1"/>
      <p:bldP spid="29727" grpId="0"/>
      <p:bldP spid="29729" grpId="0"/>
      <p:bldP spid="29731" grpId="0"/>
      <p:bldP spid="29734" grpId="0"/>
      <p:bldP spid="29735" grpId="0"/>
      <p:bldP spid="29738" grpId="0" bldLvl="0" animBg="1"/>
      <p:bldP spid="29739" grpId="0" bldLvl="0" animBg="1"/>
      <p:bldP spid="29740" grpId="0" bldLvl="0" animBg="1"/>
      <p:bldP spid="29741" grpId="0" bldLvl="0" animBg="1"/>
      <p:bldP spid="2974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20" name="矩形 34819"/>
          <p:cNvSpPr/>
          <p:nvPr/>
        </p:nvSpPr>
        <p:spPr>
          <a:xfrm>
            <a:off x="1403350" y="620713"/>
            <a:ext cx="13716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4D0808">
                        <a:alpha val="98000"/>
                      </a:srgbClr>
                    </a:gs>
                    <a:gs pos="15000">
                      <a:srgbClr val="FF0300">
                        <a:alpha val="98600"/>
                      </a:srgbClr>
                    </a:gs>
                    <a:gs pos="27500">
                      <a:srgbClr val="FF7A00">
                        <a:alpha val="99100"/>
                      </a:srgbClr>
                    </a:gs>
                    <a:gs pos="50000">
                      <a:srgbClr val="FFF200">
                        <a:alpha val="100000"/>
                      </a:srgbClr>
                    </a:gs>
                    <a:gs pos="72500">
                      <a:srgbClr val="FF7A00">
                        <a:alpha val="99100"/>
                      </a:srgbClr>
                    </a:gs>
                    <a:gs pos="85000">
                      <a:srgbClr val="FF0300">
                        <a:alpha val="98600"/>
                      </a:srgbClr>
                    </a:gs>
                    <a:gs pos="100000">
                      <a:srgbClr val="4D0808">
                        <a:alpha val="98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思考？</a:t>
            </a:r>
            <a:endParaRPr lang="zh-CN" altLang="en-US" sz="3600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4D0808">
                      <a:alpha val="98000"/>
                    </a:srgbClr>
                  </a:gs>
                  <a:gs pos="15000">
                    <a:srgbClr val="FF0300">
                      <a:alpha val="98600"/>
                    </a:srgbClr>
                  </a:gs>
                  <a:gs pos="27500">
                    <a:srgbClr val="FF7A00">
                      <a:alpha val="99100"/>
                    </a:srgbClr>
                  </a:gs>
                  <a:gs pos="50000">
                    <a:srgbClr val="FFF200">
                      <a:alpha val="100000"/>
                    </a:srgbClr>
                  </a:gs>
                  <a:gs pos="72500">
                    <a:srgbClr val="FF7A00">
                      <a:alpha val="99100"/>
                    </a:srgbClr>
                  </a:gs>
                  <a:gs pos="85000">
                    <a:srgbClr val="FF0300">
                      <a:alpha val="98600"/>
                    </a:srgbClr>
                  </a:gs>
                  <a:gs pos="100000">
                    <a:srgbClr val="4D0808">
                      <a:alpha val="98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4821" name="文本框 34820"/>
          <p:cNvSpPr txBox="1"/>
          <p:nvPr/>
        </p:nvSpPr>
        <p:spPr>
          <a:xfrm>
            <a:off x="251460" y="1988820"/>
            <a:ext cx="853440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Char char="•"/>
            </a:pPr>
            <a:r>
              <a:rPr lang="en-US" altLang="zh-CN" sz="2800" dirty="0">
                <a:latin typeface="Arial" panose="020B0604020202020204" pitchFamily="34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我们的战士”和“兵”这两种称谓表达的思想感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情相同吗？为什么？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4822" name="文本框 34821"/>
          <p:cNvSpPr txBox="1"/>
          <p:nvPr/>
        </p:nvSpPr>
        <p:spPr>
          <a:xfrm>
            <a:off x="399733" y="3500755"/>
            <a:ext cx="8343900" cy="15541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答：不相同。前者表现了对志愿军战士的热爱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和崇敬，并引以为自豪。后者表现了一些人对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战士的误解和轻蔑。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4823" name="椭圆 34822">
            <a:hlinkClick r:id=""/>
          </p:cNvPr>
          <p:cNvSpPr/>
          <p:nvPr/>
        </p:nvSpPr>
        <p:spPr>
          <a:xfrm>
            <a:off x="7885113" y="6310313"/>
            <a:ext cx="719137" cy="358775"/>
          </a:xfrm>
          <a:prstGeom prst="ellipse">
            <a:avLst/>
          </a:prstGeom>
          <a:solidFill>
            <a:srgbClr val="FF6600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1600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回板书</a:t>
            </a:r>
            <a:endParaRPr lang="zh-CN" altLang="en-US" sz="1600" b="1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4" name="矩形 35843"/>
          <p:cNvSpPr/>
          <p:nvPr/>
        </p:nvSpPr>
        <p:spPr>
          <a:xfrm>
            <a:off x="971550" y="692150"/>
            <a:ext cx="2286000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4D0808">
                        <a:alpha val="100000"/>
                      </a:srgbClr>
                    </a:gs>
                    <a:gs pos="15000">
                      <a:srgbClr val="FF0300">
                        <a:alpha val="100000"/>
                      </a:srgbClr>
                    </a:gs>
                    <a:gs pos="27500">
                      <a:srgbClr val="FF7A00">
                        <a:alpha val="100000"/>
                      </a:srgbClr>
                    </a:gs>
                    <a:gs pos="50000">
                      <a:srgbClr val="FFF200">
                        <a:alpha val="100000"/>
                      </a:srgbClr>
                    </a:gs>
                    <a:gs pos="72500">
                      <a:srgbClr val="FF7A00">
                        <a:alpha val="100000"/>
                      </a:srgbClr>
                    </a:gs>
                    <a:gs pos="85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2700000" scaled="1"/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松骨峰战斗</a:t>
            </a:r>
            <a:endParaRPr lang="zh-CN" altLang="en-US" sz="3600">
              <a:ln w="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4D0808">
                      <a:alpha val="100000"/>
                    </a:srgbClr>
                  </a:gs>
                  <a:gs pos="15000">
                    <a:srgbClr val="FF0300">
                      <a:alpha val="100000"/>
                    </a:srgbClr>
                  </a:gs>
                  <a:gs pos="27500">
                    <a:srgbClr val="FF7A00">
                      <a:alpha val="100000"/>
                    </a:srgbClr>
                  </a:gs>
                  <a:gs pos="50000">
                    <a:srgbClr val="FFF200">
                      <a:alpha val="100000"/>
                    </a:srgbClr>
                  </a:gs>
                  <a:gs pos="72500">
                    <a:srgbClr val="FF7A00">
                      <a:alpha val="100000"/>
                    </a:srgbClr>
                  </a:gs>
                  <a:gs pos="85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2700000" scaled="1"/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5848" name="内容占位符 35847" descr="机枪扫射"/>
          <p:cNvPicPr>
            <a:picLocks noChangeAspect="1"/>
          </p:cNvPicPr>
          <p:nvPr>
            <p:ph sz="half" idx="2"/>
          </p:nvPr>
        </p:nvPicPr>
        <p:blipFill>
          <a:blip r:embed="rId1">
            <a:lum bright="6000" contrast="12000"/>
          </a:blip>
          <a:stretch>
            <a:fillRect/>
          </a:stretch>
        </p:blipFill>
        <p:spPr>
          <a:xfrm>
            <a:off x="395288" y="1989138"/>
            <a:ext cx="3455987" cy="4176712"/>
          </a:xfrm>
          <a:ln>
            <a:solidFill>
              <a:srgbClr val="FFFF00"/>
            </a:solidFill>
            <a:miter/>
          </a:ln>
        </p:spPr>
      </p:pic>
      <p:sp>
        <p:nvSpPr>
          <p:cNvPr id="35852" name="文本框 35851"/>
          <p:cNvSpPr txBox="1"/>
          <p:nvPr/>
        </p:nvSpPr>
        <p:spPr>
          <a:xfrm>
            <a:off x="4140200" y="193675"/>
            <a:ext cx="4883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Char char="•"/>
            </a:pPr>
            <a:r>
              <a:rPr lang="zh-CN" alt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表现了志愿军战士对敌人的恨，有我无敌的革</a:t>
            </a:r>
            <a:endParaRPr lang="zh-CN" altLang="en-US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命英雄主义，体现了战士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意志的坚韧和刚强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。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5853" name="文本框 35852"/>
          <p:cNvSpPr txBox="1"/>
          <p:nvPr/>
        </p:nvSpPr>
        <p:spPr>
          <a:xfrm>
            <a:off x="4140200" y="850900"/>
            <a:ext cx="204946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1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、过渡段（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4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）：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5854" name="文本框 35853"/>
          <p:cNvSpPr txBox="1"/>
          <p:nvPr/>
        </p:nvSpPr>
        <p:spPr>
          <a:xfrm>
            <a:off x="5888038" y="836613"/>
            <a:ext cx="317658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启下，自然引出第一个事例。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5855" name="文本框 35854"/>
          <p:cNvSpPr txBox="1"/>
          <p:nvPr/>
        </p:nvSpPr>
        <p:spPr>
          <a:xfrm>
            <a:off x="4140200" y="1263650"/>
            <a:ext cx="50419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2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、记叙松骨峰战斗的情况（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5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）（记叙、描写）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5856" name="文本框 35855"/>
          <p:cNvSpPr txBox="1"/>
          <p:nvPr/>
        </p:nvSpPr>
        <p:spPr>
          <a:xfrm>
            <a:off x="4551363" y="1603375"/>
            <a:ext cx="3025775" cy="23701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时间：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           </a:t>
            </a:r>
            <a:r>
              <a:rPr lang="zh-CN" alt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地点：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zh-CN" alt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人物：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           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zh-CN" alt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起因：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zh-CN" alt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经过：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270000"/>
              </a:lnSpc>
            </a:pPr>
            <a:r>
              <a:rPr lang="zh-CN" alt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结果：</a:t>
            </a:r>
            <a:endParaRPr lang="zh-CN" altLang="en-US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5857" name="文本框 35856"/>
          <p:cNvSpPr txBox="1"/>
          <p:nvPr/>
        </p:nvSpPr>
        <p:spPr>
          <a:xfrm>
            <a:off x="5200650" y="1681163"/>
            <a:ext cx="1335088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二次战役时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5858" name="文本框 35857"/>
          <p:cNvSpPr txBox="1"/>
          <p:nvPr/>
        </p:nvSpPr>
        <p:spPr>
          <a:xfrm>
            <a:off x="7524115" y="1674495"/>
            <a:ext cx="8747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书堂站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5859" name="文本框 35858"/>
          <p:cNvSpPr txBox="1"/>
          <p:nvPr/>
        </p:nvSpPr>
        <p:spPr>
          <a:xfrm>
            <a:off x="5200650" y="2041525"/>
            <a:ext cx="179546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一支志愿军部队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5860" name="文本框 35859"/>
          <p:cNvSpPr txBox="1"/>
          <p:nvPr/>
        </p:nvSpPr>
        <p:spPr>
          <a:xfrm>
            <a:off x="5200650" y="2401888"/>
            <a:ext cx="2025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为切断敌人的逃路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5861" name="文本框 35860"/>
          <p:cNvSpPr txBox="1"/>
          <p:nvPr/>
        </p:nvSpPr>
        <p:spPr>
          <a:xfrm>
            <a:off x="5200650" y="2833688"/>
            <a:ext cx="3841750" cy="7239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志愿军战士苦守阵地，杀敌累累；弹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尽不退，抱敌偕亡。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5862" name="文本框 35861"/>
          <p:cNvSpPr txBox="1"/>
          <p:nvPr/>
        </p:nvSpPr>
        <p:spPr>
          <a:xfrm>
            <a:off x="5200650" y="3554413"/>
            <a:ext cx="1565275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聚歼了敌人。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5863" name="文本框 35862"/>
          <p:cNvSpPr txBox="1"/>
          <p:nvPr/>
        </p:nvSpPr>
        <p:spPr>
          <a:xfrm>
            <a:off x="4192588" y="3927475"/>
            <a:ext cx="169227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3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、动作描写；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5864" name="文本框 35863"/>
          <p:cNvSpPr txBox="1"/>
          <p:nvPr/>
        </p:nvSpPr>
        <p:spPr>
          <a:xfrm>
            <a:off x="4551363" y="4230688"/>
            <a:ext cx="202088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“</a:t>
            </a:r>
            <a:r>
              <a:rPr lang="zh-CN" alt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摔”、“扑”、“抱”</a:t>
            </a:r>
            <a:endParaRPr lang="zh-CN" altLang="en-US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5865" name="文本框 35864"/>
          <p:cNvSpPr txBox="1"/>
          <p:nvPr/>
        </p:nvSpPr>
        <p:spPr>
          <a:xfrm>
            <a:off x="6833870" y="4208145"/>
            <a:ext cx="2255838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写出了战士的英勇。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5866" name="文本框 35865"/>
          <p:cNvSpPr txBox="1"/>
          <p:nvPr/>
        </p:nvSpPr>
        <p:spPr>
          <a:xfrm>
            <a:off x="4551363" y="4575175"/>
            <a:ext cx="339883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“</a:t>
            </a:r>
            <a:r>
              <a:rPr lang="zh-CN" alt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抱”、“掐”、“摁”、“衔”、“扣”</a:t>
            </a:r>
            <a:endParaRPr lang="zh-CN" altLang="en-US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5867" name="文本框 35866"/>
          <p:cNvSpPr txBox="1"/>
          <p:nvPr/>
        </p:nvSpPr>
        <p:spPr>
          <a:xfrm>
            <a:off x="4624388" y="4864100"/>
            <a:ext cx="43275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写出了烈士遗体的姿态，表现了战士的英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勇顽强和对敌人的刻骨仇恨。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5868" name="文本框 35867"/>
          <p:cNvSpPr txBox="1"/>
          <p:nvPr/>
        </p:nvSpPr>
        <p:spPr>
          <a:xfrm>
            <a:off x="4192588" y="5440363"/>
            <a:ext cx="2279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4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、议论、抒情（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8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5869" name="文本框 35868"/>
          <p:cNvSpPr txBox="1"/>
          <p:nvPr/>
        </p:nvSpPr>
        <p:spPr>
          <a:xfrm>
            <a:off x="4551363" y="5734050"/>
            <a:ext cx="432054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rial" panose="020B0604020202020204" pitchFamily="34" charset="0"/>
                <a:ea typeface="楷体_GB2312" pitchFamily="49" charset="-122"/>
              </a:rPr>
              <a:t>两个反问句回答设问，就第一个事例抒发</a:t>
            </a:r>
            <a:endParaRPr lang="zh-CN" altLang="en-US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rial" panose="020B0604020202020204" pitchFamily="34" charset="0"/>
                <a:ea typeface="楷体_GB2312" pitchFamily="49" charset="-122"/>
              </a:rPr>
              <a:t>作者的感受，唤起了读者热爱志愿军战士</a:t>
            </a:r>
            <a:endParaRPr lang="zh-CN" altLang="en-US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rial" panose="020B0604020202020204" pitchFamily="34" charset="0"/>
                <a:ea typeface="楷体_GB2312" pitchFamily="49" charset="-122"/>
              </a:rPr>
              <a:t>的感情。</a:t>
            </a:r>
            <a:endParaRPr lang="zh-CN" altLang="en-US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2" grpId="0"/>
      <p:bldP spid="35853" grpId="0"/>
      <p:bldP spid="35854" grpId="0"/>
      <p:bldP spid="35855" grpId="0"/>
      <p:bldP spid="35856" grpId="0"/>
      <p:bldP spid="35857" grpId="0"/>
      <p:bldP spid="35858" grpId="0"/>
      <p:bldP spid="35859" grpId="0"/>
      <p:bldP spid="35860" grpId="0"/>
      <p:bldP spid="35861" grpId="0"/>
      <p:bldP spid="35862" grpId="0"/>
      <p:bldP spid="35863" grpId="0"/>
      <p:bldP spid="35864" grpId="0"/>
      <p:bldP spid="35865" grpId="0"/>
      <p:bldP spid="35866" grpId="0"/>
      <p:bldP spid="35867" grpId="0"/>
      <p:bldP spid="35868" grpId="0"/>
      <p:bldP spid="3586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9" name="矩形 36868"/>
          <p:cNvSpPr/>
          <p:nvPr/>
        </p:nvSpPr>
        <p:spPr>
          <a:xfrm>
            <a:off x="1116013" y="765175"/>
            <a:ext cx="259238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4D0808">
                        <a:alpha val="100000"/>
                      </a:srgbClr>
                    </a:gs>
                    <a:gs pos="15000">
                      <a:srgbClr val="FF0300">
                        <a:alpha val="100000"/>
                      </a:srgbClr>
                    </a:gs>
                    <a:gs pos="27500">
                      <a:srgbClr val="FF7A00">
                        <a:alpha val="100000"/>
                      </a:srgbClr>
                    </a:gs>
                    <a:gs pos="50000">
                      <a:srgbClr val="FFF200">
                        <a:alpha val="100000"/>
                      </a:srgbClr>
                    </a:gs>
                    <a:gs pos="72500">
                      <a:srgbClr val="FF7A00">
                        <a:alpha val="100000"/>
                      </a:srgbClr>
                    </a:gs>
                    <a:gs pos="85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2700000" scaled="1"/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马玉祥救朝鲜小孩</a:t>
            </a:r>
            <a:endParaRPr lang="zh-CN" altLang="en-US" sz="3600">
              <a:ln w="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4D0808">
                      <a:alpha val="100000"/>
                    </a:srgbClr>
                  </a:gs>
                  <a:gs pos="15000">
                    <a:srgbClr val="FF0300">
                      <a:alpha val="100000"/>
                    </a:srgbClr>
                  </a:gs>
                  <a:gs pos="27500">
                    <a:srgbClr val="FF7A00">
                      <a:alpha val="100000"/>
                    </a:srgbClr>
                  </a:gs>
                  <a:gs pos="50000">
                    <a:srgbClr val="FFF200">
                      <a:alpha val="100000"/>
                    </a:srgbClr>
                  </a:gs>
                  <a:gs pos="72500">
                    <a:srgbClr val="FF7A00">
                      <a:alpha val="100000"/>
                    </a:srgbClr>
                  </a:gs>
                  <a:gs pos="85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2700000" scaled="1"/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6870" name="内容占位符 36869"/>
          <p:cNvPicPr/>
          <p:nvPr>
            <p:ph idx="4294967295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088" y="1989138"/>
            <a:ext cx="3168650" cy="4103687"/>
          </a:xfrm>
          <a:ln>
            <a:solidFill>
              <a:srgbClr val="FFFF00"/>
            </a:solidFill>
            <a:miter/>
          </a:ln>
        </p:spPr>
      </p:pic>
      <p:sp>
        <p:nvSpPr>
          <p:cNvPr id="36872" name="文本框 36871"/>
          <p:cNvSpPr txBox="1"/>
          <p:nvPr/>
        </p:nvSpPr>
        <p:spPr>
          <a:xfrm>
            <a:off x="4140200" y="1058863"/>
            <a:ext cx="48355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Char char="•"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表现了志愿军战士对朝鲜人民的爱，也就是国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际主义精神，体现了战士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品质的纯洁和高尚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。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6873" name="文本框 36872"/>
          <p:cNvSpPr txBox="1"/>
          <p:nvPr/>
        </p:nvSpPr>
        <p:spPr>
          <a:xfrm>
            <a:off x="4140200" y="1871663"/>
            <a:ext cx="2049463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1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、过渡段（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9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）：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6874" name="文本框 36873"/>
          <p:cNvSpPr txBox="1"/>
          <p:nvPr/>
        </p:nvSpPr>
        <p:spPr>
          <a:xfrm>
            <a:off x="5973763" y="1844675"/>
            <a:ext cx="133508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承上启下，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6883" name="文本框 36882"/>
          <p:cNvSpPr txBox="1"/>
          <p:nvPr/>
        </p:nvSpPr>
        <p:spPr>
          <a:xfrm>
            <a:off x="4140200" y="2852738"/>
            <a:ext cx="4454525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3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、环境描写、心理活动描写、动作描写；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6884" name="文本框 36883"/>
          <p:cNvSpPr txBox="1"/>
          <p:nvPr/>
        </p:nvSpPr>
        <p:spPr>
          <a:xfrm>
            <a:off x="4498975" y="3155950"/>
            <a:ext cx="202406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火又盛，烟又大”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6885" name="文本框 36884"/>
          <p:cNvSpPr txBox="1"/>
          <p:nvPr/>
        </p:nvSpPr>
        <p:spPr>
          <a:xfrm>
            <a:off x="6443663" y="3141663"/>
            <a:ext cx="2486025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写出当时环境的危险。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6886" name="文本框 36885"/>
          <p:cNvSpPr txBox="1"/>
          <p:nvPr/>
        </p:nvSpPr>
        <p:spPr>
          <a:xfrm>
            <a:off x="4498975" y="4219575"/>
            <a:ext cx="36290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揣”、“扑”、“摸”、“拉”、“抓”、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“抱”、“跳”、“钻”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6887" name="文本框 36886"/>
          <p:cNvSpPr txBox="1"/>
          <p:nvPr/>
        </p:nvSpPr>
        <p:spPr>
          <a:xfrm>
            <a:off x="4572000" y="4789488"/>
            <a:ext cx="4327525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写出了烈士不怕危险救朝鲜小孩的英勇。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6888" name="文本框 36887"/>
          <p:cNvSpPr txBox="1"/>
          <p:nvPr/>
        </p:nvSpPr>
        <p:spPr>
          <a:xfrm>
            <a:off x="4140200" y="5080000"/>
            <a:ext cx="24066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4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、议论、抒情（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12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6889" name="文本框 36888"/>
          <p:cNvSpPr txBox="1"/>
          <p:nvPr/>
        </p:nvSpPr>
        <p:spPr>
          <a:xfrm>
            <a:off x="4498975" y="5373688"/>
            <a:ext cx="43275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设问反问结合，抒发作者的感受，激起读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者感情上的共鸣。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6890" name="文本框 36889"/>
          <p:cNvSpPr txBox="1"/>
          <p:nvPr/>
        </p:nvSpPr>
        <p:spPr>
          <a:xfrm>
            <a:off x="4519613" y="3565525"/>
            <a:ext cx="455612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朝鲜人民和我们祖国人民不是一样的吗？”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6891" name="文本框 36890"/>
          <p:cNvSpPr txBox="1"/>
          <p:nvPr/>
        </p:nvSpPr>
        <p:spPr>
          <a:xfrm>
            <a:off x="4664075" y="3854450"/>
            <a:ext cx="432752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写出战士救朝鲜小孩的思想基础的危险。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6892" name="文本框 36891"/>
          <p:cNvSpPr txBox="1"/>
          <p:nvPr/>
        </p:nvSpPr>
        <p:spPr>
          <a:xfrm>
            <a:off x="4140200" y="2211388"/>
            <a:ext cx="50657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2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、介绍马玉祥的年龄、姓名、籍贯、外貌、神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态、调离的原因，并穿插人物的对话（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9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/>
      <p:bldP spid="36873" grpId="0"/>
      <p:bldP spid="36874" grpId="0"/>
      <p:bldP spid="36883" grpId="0"/>
      <p:bldP spid="36884" grpId="0"/>
      <p:bldP spid="36885" grpId="0"/>
      <p:bldP spid="36886" grpId="0"/>
      <p:bldP spid="36887" grpId="0"/>
      <p:bldP spid="36888" grpId="0"/>
      <p:bldP spid="36889" grpId="0"/>
      <p:bldP spid="36890" grpId="0"/>
      <p:bldP spid="36891" grpId="0"/>
      <p:bldP spid="3689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2" name="椭圆 37891">
            <a:hlinkClick r:id=""/>
          </p:cNvPr>
          <p:cNvSpPr/>
          <p:nvPr/>
        </p:nvSpPr>
        <p:spPr>
          <a:xfrm>
            <a:off x="7885113" y="6310313"/>
            <a:ext cx="719137" cy="358775"/>
          </a:xfrm>
          <a:prstGeom prst="ellipse">
            <a:avLst/>
          </a:prstGeom>
          <a:solidFill>
            <a:srgbClr val="FF6600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1600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回板书</a:t>
            </a:r>
            <a:endParaRPr lang="zh-CN" altLang="en-US" sz="1600" b="1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37893" name="矩形 37892"/>
          <p:cNvSpPr/>
          <p:nvPr/>
        </p:nvSpPr>
        <p:spPr>
          <a:xfrm>
            <a:off x="1476375" y="1052513"/>
            <a:ext cx="25908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4D0808">
                        <a:alpha val="100000"/>
                      </a:srgbClr>
                    </a:gs>
                    <a:gs pos="15000">
                      <a:srgbClr val="FF0300">
                        <a:alpha val="100000"/>
                      </a:srgbClr>
                    </a:gs>
                    <a:gs pos="27500">
                      <a:srgbClr val="FF7A00">
                        <a:alpha val="100000"/>
                      </a:srgbClr>
                    </a:gs>
                    <a:gs pos="50000">
                      <a:srgbClr val="FFF200">
                        <a:alpha val="100000"/>
                      </a:srgbClr>
                    </a:gs>
                    <a:gs pos="72500">
                      <a:srgbClr val="FF7A00">
                        <a:alpha val="100000"/>
                      </a:srgbClr>
                    </a:gs>
                    <a:gs pos="85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2700000" scaled="1"/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战士和作者的谈话</a:t>
            </a:r>
            <a:endParaRPr lang="zh-CN" altLang="en-US" sz="3600">
              <a:ln w="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4D0808">
                      <a:alpha val="100000"/>
                    </a:srgbClr>
                  </a:gs>
                  <a:gs pos="15000">
                    <a:srgbClr val="FF0300">
                      <a:alpha val="100000"/>
                    </a:srgbClr>
                  </a:gs>
                  <a:gs pos="27500">
                    <a:srgbClr val="FF7A00">
                      <a:alpha val="100000"/>
                    </a:srgbClr>
                  </a:gs>
                  <a:gs pos="50000">
                    <a:srgbClr val="FFF200">
                      <a:alpha val="100000"/>
                    </a:srgbClr>
                  </a:gs>
                  <a:gs pos="72500">
                    <a:srgbClr val="FF7A00">
                      <a:alpha val="100000"/>
                    </a:srgbClr>
                  </a:gs>
                  <a:gs pos="85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2700000" scaled="1"/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7894" name="内容占位符 37893" descr="接石缝中的水喝"/>
          <p:cNvPicPr>
            <a:picLocks noChangeAspect="1"/>
          </p:cNvPicPr>
          <p:nvPr>
            <p:ph sz="half" idx="1"/>
          </p:nvPr>
        </p:nvPicPr>
        <p:blipFill>
          <a:blip r:embed="rId1">
            <a:lum contrast="6000"/>
          </a:blip>
          <a:stretch>
            <a:fillRect/>
          </a:stretch>
        </p:blipFill>
        <p:spPr>
          <a:xfrm>
            <a:off x="684213" y="2205038"/>
            <a:ext cx="3455987" cy="3600450"/>
          </a:xfrm>
          <a:ln>
            <a:solidFill>
              <a:srgbClr val="FFFF00"/>
            </a:solidFill>
            <a:miter/>
          </a:ln>
        </p:spPr>
      </p:pic>
      <p:pic>
        <p:nvPicPr>
          <p:cNvPr id="37896" name="内容占位符 37895" descr="金星奖章"/>
          <p:cNvPicPr>
            <a:picLocks noChangeAspect="1"/>
          </p:cNvPicPr>
          <p:nvPr>
            <p:ph sz="half" idx="2"/>
          </p:nvPr>
        </p:nvPicPr>
        <p:blipFill>
          <a:blip r:embed="rId2"/>
          <a:srcRect b="4839"/>
          <a:stretch>
            <a:fillRect/>
          </a:stretch>
        </p:blipFill>
        <p:spPr>
          <a:xfrm>
            <a:off x="755650" y="981075"/>
            <a:ext cx="503238" cy="576263"/>
          </a:xfrm>
        </p:spPr>
      </p:pic>
      <p:sp>
        <p:nvSpPr>
          <p:cNvPr id="37899" name="文本框 37898"/>
          <p:cNvSpPr txBox="1"/>
          <p:nvPr/>
        </p:nvSpPr>
        <p:spPr>
          <a:xfrm>
            <a:off x="4524375" y="1001713"/>
            <a:ext cx="4224338" cy="9159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Char char="•"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表现了志愿军战士的爱国主义精神，体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现了战 士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气质的淳朴和谦逊，胸怀的美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丽和宽广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。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7900" name="文本框 37899"/>
          <p:cNvSpPr txBox="1"/>
          <p:nvPr/>
        </p:nvSpPr>
        <p:spPr>
          <a:xfrm>
            <a:off x="4140200" y="2016125"/>
            <a:ext cx="33258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、“你觉不觉得苦？”（</a:t>
            </a: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13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）：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7902" name="文本框 37901"/>
          <p:cNvSpPr txBox="1"/>
          <p:nvPr/>
        </p:nvSpPr>
        <p:spPr>
          <a:xfrm>
            <a:off x="4284663" y="2997200"/>
            <a:ext cx="47720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神态描写、语言描写、动作描写相结合，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如见其面，如闻其声。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903" name="文本框 37902"/>
          <p:cNvSpPr txBox="1"/>
          <p:nvPr/>
        </p:nvSpPr>
        <p:spPr>
          <a:xfrm>
            <a:off x="4191000" y="3638550"/>
            <a:ext cx="4857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、“你们对祖国对朝鲜有什么要求吗？”</a:t>
            </a:r>
            <a:r>
              <a:rPr lang="zh-CN" altLang="en-US" sz="1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（</a:t>
            </a:r>
            <a:r>
              <a:rPr lang="en-US" altLang="zh-CN" sz="1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13</a:t>
            </a:r>
            <a:r>
              <a:rPr lang="zh-CN" altLang="en-US" sz="1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</a:t>
            </a:r>
            <a:endParaRPr lang="zh-CN" altLang="en-US" sz="1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7905" name="文本框 37904"/>
          <p:cNvSpPr txBox="1"/>
          <p:nvPr/>
        </p:nvSpPr>
        <p:spPr>
          <a:xfrm>
            <a:off x="4211638" y="4581525"/>
            <a:ext cx="330358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、为什么不点明战士的姓名？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7906" name="文本框 37905"/>
          <p:cNvSpPr txBox="1"/>
          <p:nvPr/>
        </p:nvSpPr>
        <p:spPr>
          <a:xfrm>
            <a:off x="4500563" y="4941888"/>
            <a:ext cx="45577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因为他代表了全体志愿军战士，不写姓名，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可以更突出他不图名利的高贵品质。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907" name="文本框 37906"/>
          <p:cNvSpPr txBox="1"/>
          <p:nvPr/>
        </p:nvSpPr>
        <p:spPr>
          <a:xfrm>
            <a:off x="4140200" y="5584825"/>
            <a:ext cx="251936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4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、议论、抒情（</a:t>
            </a: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14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7909" name="文本框 37908"/>
          <p:cNvSpPr txBox="1"/>
          <p:nvPr/>
        </p:nvSpPr>
        <p:spPr>
          <a:xfrm>
            <a:off x="4519613" y="3933825"/>
            <a:ext cx="3176587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神态描写、语言描写相结合。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910" name="文本框 37909"/>
          <p:cNvSpPr txBox="1"/>
          <p:nvPr/>
        </p:nvSpPr>
        <p:spPr>
          <a:xfrm>
            <a:off x="4500563" y="4286250"/>
            <a:ext cx="294640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表现了他们崇高的荣誉感。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911" name="文本框 37910"/>
          <p:cNvSpPr txBox="1"/>
          <p:nvPr/>
        </p:nvSpPr>
        <p:spPr>
          <a:xfrm>
            <a:off x="4292600" y="2355850"/>
            <a:ext cx="47720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表现战士为了祖国人民的幸福甘愿吃苦的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幸福观、苦乐观。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9" grpId="0"/>
      <p:bldP spid="37900" grpId="0"/>
      <p:bldP spid="37902" grpId="0"/>
      <p:bldP spid="37903" grpId="0"/>
      <p:bldP spid="37905" grpId="0"/>
      <p:bldP spid="37906" grpId="0"/>
      <p:bldP spid="37907" grpId="0"/>
      <p:bldP spid="37909" grpId="0"/>
      <p:bldP spid="37910" grpId="0"/>
      <p:bldP spid="379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8" name="内容占位符 38917" descr="910_kmyc(1)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5292725" y="1557338"/>
            <a:ext cx="3465513" cy="4608512"/>
          </a:xfrm>
          <a:ln>
            <a:solidFill>
              <a:srgbClr val="FFFF00"/>
            </a:solidFill>
            <a:miter/>
          </a:ln>
        </p:spPr>
      </p:pic>
      <p:sp>
        <p:nvSpPr>
          <p:cNvPr id="38921" name="文本框 38920"/>
          <p:cNvSpPr txBox="1"/>
          <p:nvPr/>
        </p:nvSpPr>
        <p:spPr>
          <a:xfrm>
            <a:off x="481013" y="990600"/>
            <a:ext cx="4660900" cy="8540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Char char="•"/>
            </a:pPr>
            <a:r>
              <a:rPr lang="en-US" altLang="zh-CN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联系我们的幸福生活，号召我们热爱志</a:t>
            </a:r>
            <a:endParaRPr lang="zh-CN" altLang="en-US" sz="2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愿军战士，他们确是我们最可爱的人。</a:t>
            </a:r>
            <a:endParaRPr lang="zh-CN" altLang="en-US" sz="2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8922" name="文本框 38921"/>
          <p:cNvSpPr txBox="1"/>
          <p:nvPr/>
        </p:nvSpPr>
        <p:spPr>
          <a:xfrm>
            <a:off x="446088" y="1844675"/>
            <a:ext cx="145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、排比句：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8924" name="文本框 38923"/>
          <p:cNvSpPr txBox="1"/>
          <p:nvPr/>
        </p:nvSpPr>
        <p:spPr>
          <a:xfrm>
            <a:off x="460375" y="3213100"/>
            <a:ext cx="2382838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、表达方式？作用？</a:t>
            </a:r>
            <a:endParaRPr lang="zh-CN" altLang="en-US" sz="1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8925" name="文本框 38924"/>
          <p:cNvSpPr txBox="1"/>
          <p:nvPr/>
        </p:nvSpPr>
        <p:spPr>
          <a:xfrm>
            <a:off x="446088" y="4718050"/>
            <a:ext cx="261302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、文中破折号的作用？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8926" name="文本框 38925"/>
          <p:cNvSpPr txBox="1"/>
          <p:nvPr/>
        </p:nvSpPr>
        <p:spPr>
          <a:xfrm>
            <a:off x="715963" y="5078413"/>
            <a:ext cx="133508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解释作用。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8927" name="文本框 38926"/>
          <p:cNvSpPr txBox="1"/>
          <p:nvPr/>
        </p:nvSpPr>
        <p:spPr>
          <a:xfrm>
            <a:off x="466725" y="5445125"/>
            <a:ext cx="38893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4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、最后一句的作用？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8928" name="文本框 38927"/>
          <p:cNvSpPr txBox="1"/>
          <p:nvPr/>
        </p:nvSpPr>
        <p:spPr>
          <a:xfrm>
            <a:off x="774700" y="3500438"/>
            <a:ext cx="1565275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议论、抒情。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8929" name="文本框 38928"/>
          <p:cNvSpPr txBox="1"/>
          <p:nvPr/>
        </p:nvSpPr>
        <p:spPr>
          <a:xfrm>
            <a:off x="539750" y="3789363"/>
            <a:ext cx="4657725" cy="9159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作用：在内容上不但深深地感染了读者，也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进一步点明了中心；在结构上与开头（</a:t>
            </a:r>
            <a:r>
              <a:rPr lang="en-US" altLang="zh-CN" b="1">
                <a:latin typeface="Arial" panose="020B0604020202020204" pitchFamily="34" charset="0"/>
                <a:ea typeface="楷体_GB2312" pitchFamily="49" charset="-122"/>
              </a:rPr>
              <a:t>1-3</a:t>
            </a:r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）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呼应，深化了中心。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8930" name="文本框 38929"/>
          <p:cNvSpPr txBox="1"/>
          <p:nvPr/>
        </p:nvSpPr>
        <p:spPr>
          <a:xfrm>
            <a:off x="247650" y="2276475"/>
            <a:ext cx="4756150" cy="9159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描绘祖国人民在和平环境中幸福生活的图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景，将其和战士联系起来，激发读者热爱战士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的感情。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8931" name="文本框 38930"/>
          <p:cNvSpPr txBox="1"/>
          <p:nvPr/>
        </p:nvSpPr>
        <p:spPr>
          <a:xfrm>
            <a:off x="682625" y="5799138"/>
            <a:ext cx="38893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再次点题，照应开头。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8932" name="矩形 38931"/>
          <p:cNvSpPr/>
          <p:nvPr/>
        </p:nvSpPr>
        <p:spPr>
          <a:xfrm>
            <a:off x="5940425" y="620713"/>
            <a:ext cx="223202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4D0808">
                        <a:alpha val="98000"/>
                      </a:srgbClr>
                    </a:gs>
                    <a:gs pos="15000">
                      <a:srgbClr val="FF0300">
                        <a:alpha val="98600"/>
                      </a:srgbClr>
                    </a:gs>
                    <a:gs pos="27500">
                      <a:srgbClr val="FF7A00">
                        <a:alpha val="99100"/>
                      </a:srgbClr>
                    </a:gs>
                    <a:gs pos="50000">
                      <a:srgbClr val="FFF200">
                        <a:alpha val="100000"/>
                      </a:srgbClr>
                    </a:gs>
                    <a:gs pos="72500">
                      <a:srgbClr val="FF7A00">
                        <a:alpha val="99100"/>
                      </a:srgbClr>
                    </a:gs>
                    <a:gs pos="85000">
                      <a:srgbClr val="FF0300">
                        <a:alpha val="98600"/>
                      </a:srgbClr>
                    </a:gs>
                    <a:gs pos="100000">
                      <a:srgbClr val="4D0808">
                        <a:alpha val="98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最后自然段</a:t>
            </a:r>
            <a:endParaRPr lang="zh-CN" altLang="en-US" sz="3600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4D0808">
                      <a:alpha val="98000"/>
                    </a:srgbClr>
                  </a:gs>
                  <a:gs pos="15000">
                    <a:srgbClr val="FF0300">
                      <a:alpha val="98600"/>
                    </a:srgbClr>
                  </a:gs>
                  <a:gs pos="27500">
                    <a:srgbClr val="FF7A00">
                      <a:alpha val="99100"/>
                    </a:srgbClr>
                  </a:gs>
                  <a:gs pos="50000">
                    <a:srgbClr val="FFF200">
                      <a:alpha val="100000"/>
                    </a:srgbClr>
                  </a:gs>
                  <a:gs pos="72500">
                    <a:srgbClr val="FF7A00">
                      <a:alpha val="99100"/>
                    </a:srgbClr>
                  </a:gs>
                  <a:gs pos="85000">
                    <a:srgbClr val="FF0300">
                      <a:alpha val="98600"/>
                    </a:srgbClr>
                  </a:gs>
                  <a:gs pos="100000">
                    <a:srgbClr val="4D0808">
                      <a:alpha val="98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1" grpId="0"/>
      <p:bldP spid="38922" grpId="0"/>
      <p:bldP spid="38924" grpId="0"/>
      <p:bldP spid="38925" grpId="0"/>
      <p:bldP spid="38926" grpId="0"/>
      <p:bldP spid="38927" grpId="0"/>
      <p:bldP spid="38928" grpId="0"/>
      <p:bldP spid="38929" grpId="0"/>
      <p:bldP spid="38930" grpId="0"/>
      <p:bldP spid="389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24590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框 24578"/>
          <p:cNvSpPr txBox="1"/>
          <p:nvPr/>
        </p:nvSpPr>
        <p:spPr>
          <a:xfrm>
            <a:off x="5940425" y="1268413"/>
            <a:ext cx="2592388" cy="4111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400" b="1" dirty="0">
                <a:solidFill>
                  <a:srgbClr val="08080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二战结束后，苏美以北纬</a:t>
            </a:r>
            <a:r>
              <a:rPr lang="en-US" altLang="zh-CN" sz="4400" b="1">
                <a:solidFill>
                  <a:srgbClr val="08080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38</a:t>
            </a:r>
            <a:r>
              <a:rPr lang="zh-CN" altLang="en-US" sz="4400" b="1" dirty="0">
                <a:solidFill>
                  <a:srgbClr val="08080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度线为界，分区占领朝鲜。</a:t>
            </a:r>
            <a:endParaRPr lang="zh-CN" altLang="en-US" sz="4400" b="1" dirty="0">
              <a:solidFill>
                <a:srgbClr val="080808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5363" name="组合 24579"/>
          <p:cNvGrpSpPr/>
          <p:nvPr/>
        </p:nvGrpSpPr>
        <p:grpSpPr>
          <a:xfrm>
            <a:off x="395288" y="404813"/>
            <a:ext cx="5091112" cy="5976937"/>
            <a:chOff x="9" y="192"/>
            <a:chExt cx="3207" cy="3792"/>
          </a:xfrm>
        </p:grpSpPr>
        <p:grpSp>
          <p:nvGrpSpPr>
            <p:cNvPr id="15364" name="组合 24580"/>
            <p:cNvGrpSpPr/>
            <p:nvPr/>
          </p:nvGrpSpPr>
          <p:grpSpPr>
            <a:xfrm>
              <a:off x="9" y="192"/>
              <a:ext cx="3207" cy="3792"/>
              <a:chOff x="9" y="192"/>
              <a:chExt cx="3207" cy="3792"/>
            </a:xfrm>
          </p:grpSpPr>
          <p:grpSp>
            <p:nvGrpSpPr>
              <p:cNvPr id="15365" name="组合 24581"/>
              <p:cNvGrpSpPr/>
              <p:nvPr/>
            </p:nvGrpSpPr>
            <p:grpSpPr>
              <a:xfrm>
                <a:off x="9" y="192"/>
                <a:ext cx="3207" cy="3792"/>
                <a:chOff x="0" y="288"/>
                <a:chExt cx="2871" cy="3456"/>
              </a:xfrm>
            </p:grpSpPr>
            <p:pic>
              <p:nvPicPr>
                <p:cNvPr id="15366" name="图片 24582" descr="朝鲜全图（小）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288"/>
                  <a:ext cx="2871" cy="3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67" name="文本框 24583"/>
                <p:cNvSpPr txBox="1"/>
                <p:nvPr/>
              </p:nvSpPr>
              <p:spPr>
                <a:xfrm>
                  <a:off x="614" y="846"/>
                  <a:ext cx="507" cy="3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zh-CN" altLang="en-US" sz="2800" b="1" dirty="0">
                      <a:solidFill>
                        <a:srgbClr val="CC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朝鲜</a:t>
                  </a:r>
                  <a:endParaRPr lang="zh-CN" altLang="en-US" sz="2800" b="1">
                    <a:solidFill>
                      <a:srgbClr val="CC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368" name="文本框 24584"/>
                <p:cNvSpPr txBox="1"/>
                <p:nvPr/>
              </p:nvSpPr>
              <p:spPr>
                <a:xfrm>
                  <a:off x="997" y="1843"/>
                  <a:ext cx="345" cy="45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vert="eaVert" wrap="none" anchor="t" anchorCtr="0">
                  <a:spAutoFit/>
                </a:bodyPr>
                <a:p>
                  <a:r>
                    <a:rPr lang="zh-CN" altLang="en-US" sz="2800" b="1" dirty="0">
                      <a:solidFill>
                        <a:srgbClr val="CC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韩国</a:t>
                  </a:r>
                  <a:endParaRPr lang="zh-CN" altLang="en-US" sz="2800" b="1">
                    <a:solidFill>
                      <a:srgbClr val="CC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369" name="文本框 24585"/>
                <p:cNvSpPr txBox="1"/>
                <p:nvPr/>
              </p:nvSpPr>
              <p:spPr>
                <a:xfrm>
                  <a:off x="1814" y="2877"/>
                  <a:ext cx="607" cy="3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日  本</a:t>
                  </a:r>
                  <a:endParaRPr lang="zh-CN" altLang="en-US" sz="2800" b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5370" name="文本框 24586"/>
              <p:cNvSpPr txBox="1"/>
              <p:nvPr/>
            </p:nvSpPr>
            <p:spPr>
              <a:xfrm>
                <a:off x="2580" y="678"/>
                <a:ext cx="462" cy="12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eaVert" wrap="none" anchor="t" anchorCtr="0">
                <a:spAutoFit/>
              </a:bodyPr>
              <a:p>
                <a:r>
                  <a:rPr lang="zh-CN" altLang="en-US" sz="3600" b="1" dirty="0">
                    <a:latin typeface="Times New Roman" panose="02020603050405020304" pitchFamily="18" charset="0"/>
                    <a:ea typeface="隶书" pitchFamily="49" charset="-122"/>
                  </a:rPr>
                  <a:t>朝鲜全图</a:t>
                </a:r>
                <a:endParaRPr lang="zh-CN" altLang="en-US" sz="3600" b="1" dirty="0">
                  <a:latin typeface="Times New Roman" panose="02020603050405020304" pitchFamily="18" charset="0"/>
                  <a:ea typeface="隶书" pitchFamily="49" charset="-122"/>
                </a:endParaRPr>
              </a:p>
            </p:txBody>
          </p:sp>
        </p:grpSp>
        <p:sp>
          <p:nvSpPr>
            <p:cNvPr id="15371" name="文本框 24587"/>
            <p:cNvSpPr txBox="1"/>
            <p:nvPr/>
          </p:nvSpPr>
          <p:spPr>
            <a:xfrm>
              <a:off x="86" y="364"/>
              <a:ext cx="56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中国</a:t>
              </a:r>
              <a:endPara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72" name="直接连接符 24588"/>
          <p:cNvSpPr/>
          <p:nvPr/>
        </p:nvSpPr>
        <p:spPr>
          <a:xfrm flipH="1" flipV="1">
            <a:off x="2339975" y="2781300"/>
            <a:ext cx="565150" cy="76200"/>
          </a:xfrm>
          <a:prstGeom prst="line">
            <a:avLst/>
          </a:prstGeom>
          <a:ln w="1143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5373" name="文本框 24589"/>
          <p:cNvSpPr txBox="1"/>
          <p:nvPr/>
        </p:nvSpPr>
        <p:spPr>
          <a:xfrm>
            <a:off x="2843213" y="2636838"/>
            <a:ext cx="1250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三八线</a:t>
            </a:r>
            <a:endParaRPr lang="zh-CN" altLang="en-US" sz="28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76" name="文本框 53275"/>
          <p:cNvSpPr txBox="1"/>
          <p:nvPr/>
        </p:nvSpPr>
        <p:spPr>
          <a:xfrm>
            <a:off x="4572000" y="4946650"/>
            <a:ext cx="4298950" cy="1082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一般说来，不能删。删掉任何一个都有损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中心的表达。若一定要删，可删第三个，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对表现中心损害相对小些。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53268" name="文本框 53267"/>
          <p:cNvSpPr txBox="1"/>
          <p:nvPr/>
        </p:nvSpPr>
        <p:spPr>
          <a:xfrm>
            <a:off x="4572000" y="5280025"/>
            <a:ext cx="4324350" cy="9159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第三个事例：</a:t>
            </a:r>
            <a:r>
              <a:rPr lang="zh-CN" altLang="en-US" b="1" dirty="0">
                <a:latin typeface="Arial" panose="020B0604020202020204" pitchFamily="34" charset="0"/>
              </a:rPr>
              <a:t>写个体。通过语言、动作和</a:t>
            </a:r>
            <a:endParaRPr lang="zh-CN" altLang="en-US" b="1" dirty="0">
              <a:latin typeface="Arial" panose="020B0604020202020204" pitchFamily="34" charset="0"/>
            </a:endParaRPr>
          </a:p>
          <a:p>
            <a:r>
              <a:rPr lang="zh-CN" altLang="en-US" b="1" dirty="0">
                <a:latin typeface="Arial" panose="020B0604020202020204" pitchFamily="34" charset="0"/>
              </a:rPr>
              <a:t>                      神态等描写展示人物的内心</a:t>
            </a:r>
            <a:endParaRPr lang="zh-CN" altLang="en-US" b="1" dirty="0">
              <a:latin typeface="Arial" panose="020B0604020202020204" pitchFamily="34" charset="0"/>
            </a:endParaRPr>
          </a:p>
          <a:p>
            <a:r>
              <a:rPr lang="zh-CN" altLang="en-US" b="1" dirty="0">
                <a:latin typeface="Arial" panose="020B0604020202020204" pitchFamily="34" charset="0"/>
              </a:rPr>
              <a:t>                      世界。</a:t>
            </a:r>
            <a:r>
              <a:rPr lang="zh-CN" altLang="en-US" dirty="0">
                <a:latin typeface="Arial" panose="020B0604020202020204" pitchFamily="34" charset="0"/>
              </a:rPr>
              <a:t>       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3261" name="文本框 53260"/>
          <p:cNvSpPr txBox="1"/>
          <p:nvPr/>
        </p:nvSpPr>
        <p:spPr>
          <a:xfrm>
            <a:off x="4572000" y="554038"/>
            <a:ext cx="4527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一、三个事例表现出战士的品质和精神是：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270" name="文本框 53269"/>
          <p:cNvSpPr txBox="1"/>
          <p:nvPr/>
        </p:nvSpPr>
        <p:spPr>
          <a:xfrm>
            <a:off x="4767263" y="1058863"/>
            <a:ext cx="4070350" cy="696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第一个事例：</a:t>
            </a:r>
            <a:r>
              <a:rPr lang="zh-CN" altLang="en-US" b="1" dirty="0">
                <a:latin typeface="Arial" panose="020B0604020202020204" pitchFamily="34" charset="0"/>
              </a:rPr>
              <a:t>先给读者一个英雄的群体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                      形象。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53271" name="文本框 53270"/>
          <p:cNvSpPr txBox="1"/>
          <p:nvPr/>
        </p:nvSpPr>
        <p:spPr>
          <a:xfrm>
            <a:off x="4787900" y="1708150"/>
            <a:ext cx="4070350" cy="696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第二个事例：</a:t>
            </a:r>
            <a:r>
              <a:rPr lang="zh-CN" altLang="en-US" b="1" dirty="0">
                <a:latin typeface="Arial" panose="020B0604020202020204" pitchFamily="34" charset="0"/>
              </a:rPr>
              <a:t>再给读者一个英雄的个体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                      形象。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53272" name="文本框 53271"/>
          <p:cNvSpPr txBox="1"/>
          <p:nvPr/>
        </p:nvSpPr>
        <p:spPr>
          <a:xfrm>
            <a:off x="4787900" y="2355850"/>
            <a:ext cx="4070350" cy="696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第三个事例：</a:t>
            </a:r>
            <a:r>
              <a:rPr lang="zh-CN" altLang="en-US" b="1" dirty="0">
                <a:latin typeface="Arial" panose="020B0604020202020204" pitchFamily="34" charset="0"/>
              </a:rPr>
              <a:t>揭示前二个事例产生的思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                      想基础和根本原因。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53273" name="文本框 53272"/>
          <p:cNvSpPr txBox="1"/>
          <p:nvPr/>
        </p:nvSpPr>
        <p:spPr>
          <a:xfrm>
            <a:off x="4859338" y="3068638"/>
            <a:ext cx="31559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四、三个事例顺序不能颠倒：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274" name="文本框 53273"/>
          <p:cNvSpPr txBox="1"/>
          <p:nvPr/>
        </p:nvSpPr>
        <p:spPr>
          <a:xfrm>
            <a:off x="4572000" y="3500438"/>
            <a:ext cx="4298950" cy="11636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如果颠倒就可能造成层次不清和事例之间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内在联系的混乱，从而不能很好地表达中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心。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53275" name="文本框 53274"/>
          <p:cNvSpPr txBox="1"/>
          <p:nvPr/>
        </p:nvSpPr>
        <p:spPr>
          <a:xfrm>
            <a:off x="4572000" y="4652963"/>
            <a:ext cx="4184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五、三个事例能否删掉其中一个？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         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3252" name="矩形 53251"/>
          <p:cNvSpPr/>
          <p:nvPr/>
        </p:nvSpPr>
        <p:spPr>
          <a:xfrm>
            <a:off x="1403350" y="692150"/>
            <a:ext cx="259238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4D0808">
                        <a:alpha val="98000"/>
                      </a:srgbClr>
                    </a:gs>
                    <a:gs pos="15000">
                      <a:srgbClr val="FF0300">
                        <a:alpha val="98600"/>
                      </a:srgbClr>
                    </a:gs>
                    <a:gs pos="27500">
                      <a:srgbClr val="FF7A00">
                        <a:alpha val="99100"/>
                      </a:srgbClr>
                    </a:gs>
                    <a:gs pos="50000">
                      <a:srgbClr val="FFF200">
                        <a:alpha val="100000"/>
                      </a:srgbClr>
                    </a:gs>
                    <a:gs pos="72500">
                      <a:srgbClr val="FF7A00">
                        <a:alpha val="99100"/>
                      </a:srgbClr>
                    </a:gs>
                    <a:gs pos="85000">
                      <a:srgbClr val="FF0300">
                        <a:alpha val="98600"/>
                      </a:srgbClr>
                    </a:gs>
                    <a:gs pos="100000">
                      <a:srgbClr val="4D0808">
                        <a:alpha val="98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选材的特点？</a:t>
            </a:r>
            <a:endParaRPr lang="zh-CN" altLang="en-US" sz="3600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4D0808">
                      <a:alpha val="98000"/>
                    </a:srgbClr>
                  </a:gs>
                  <a:gs pos="15000">
                    <a:srgbClr val="FF0300">
                      <a:alpha val="98600"/>
                    </a:srgbClr>
                  </a:gs>
                  <a:gs pos="27500">
                    <a:srgbClr val="FF7A00">
                      <a:alpha val="99100"/>
                    </a:srgbClr>
                  </a:gs>
                  <a:gs pos="50000">
                    <a:srgbClr val="FFF200">
                      <a:alpha val="100000"/>
                    </a:srgbClr>
                  </a:gs>
                  <a:gs pos="72500">
                    <a:srgbClr val="FF7A00">
                      <a:alpha val="99100"/>
                    </a:srgbClr>
                  </a:gs>
                  <a:gs pos="85000">
                    <a:srgbClr val="FF0300">
                      <a:alpha val="98600"/>
                    </a:srgbClr>
                  </a:gs>
                  <a:gs pos="100000">
                    <a:srgbClr val="4D0808">
                      <a:alpha val="98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3255" name="椭圆 53254">
            <a:hlinkClick r:id=""/>
          </p:cNvPr>
          <p:cNvSpPr/>
          <p:nvPr/>
        </p:nvSpPr>
        <p:spPr>
          <a:xfrm>
            <a:off x="7885113" y="6310313"/>
            <a:ext cx="719137" cy="358775"/>
          </a:xfrm>
          <a:prstGeom prst="ellipse">
            <a:avLst/>
          </a:prstGeom>
          <a:solidFill>
            <a:srgbClr val="FF6600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1600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回板书</a:t>
            </a:r>
            <a:endParaRPr lang="zh-CN" altLang="en-US" sz="1600" b="1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pic>
        <p:nvPicPr>
          <p:cNvPr id="53256" name="内容占位符 53255" descr="志愿军受到首都人民热烈欢迎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827088" y="1844675"/>
            <a:ext cx="3457575" cy="3960813"/>
          </a:xfrm>
          <a:ln>
            <a:solidFill>
              <a:srgbClr val="FFFF00"/>
            </a:solidFill>
            <a:miter/>
          </a:ln>
        </p:spPr>
      </p:pic>
      <p:sp>
        <p:nvSpPr>
          <p:cNvPr id="53260" name="文本框 53259"/>
          <p:cNvSpPr txBox="1"/>
          <p:nvPr/>
        </p:nvSpPr>
        <p:spPr>
          <a:xfrm>
            <a:off x="982663" y="5995988"/>
            <a:ext cx="29416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欢迎志愿军凯旋而归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53262" name="文本框 53261"/>
          <p:cNvSpPr txBox="1"/>
          <p:nvPr/>
        </p:nvSpPr>
        <p:spPr>
          <a:xfrm>
            <a:off x="4767263" y="1058863"/>
            <a:ext cx="3384550" cy="6683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第一个事例：</a:t>
            </a:r>
            <a:r>
              <a:rPr lang="zh-CN" altLang="en-US" b="1" dirty="0">
                <a:latin typeface="Arial" panose="020B0604020202020204" pitchFamily="34" charset="0"/>
              </a:rPr>
              <a:t>意志的坚韧和刚强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                      革命的英雄主义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53263" name="文本框 53262"/>
          <p:cNvSpPr txBox="1"/>
          <p:nvPr/>
        </p:nvSpPr>
        <p:spPr>
          <a:xfrm>
            <a:off x="4787900" y="1708150"/>
            <a:ext cx="3384550" cy="6683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第二个事例：</a:t>
            </a:r>
            <a:r>
              <a:rPr lang="zh-CN" altLang="en-US" b="1" dirty="0">
                <a:latin typeface="Arial" panose="020B0604020202020204" pitchFamily="34" charset="0"/>
              </a:rPr>
              <a:t>品质的纯洁和高尚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                      国际主义精神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53264" name="文本框 53263"/>
          <p:cNvSpPr txBox="1"/>
          <p:nvPr/>
        </p:nvSpPr>
        <p:spPr>
          <a:xfrm>
            <a:off x="5135880" y="2348865"/>
            <a:ext cx="3702050" cy="12446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第三个事例：</a:t>
            </a:r>
            <a:r>
              <a:rPr lang="zh-CN" altLang="en-US" b="1" dirty="0">
                <a:latin typeface="Arial" panose="020B0604020202020204" pitchFamily="34" charset="0"/>
              </a:rPr>
              <a:t>气质的淳朴和谦逊</a:t>
            </a:r>
            <a:endParaRPr lang="zh-CN" altLang="en-US" b="1" dirty="0">
              <a:latin typeface="Arial" panose="020B0604020202020204" pitchFamily="34" charset="0"/>
            </a:endParaRPr>
          </a:p>
          <a:p>
            <a:r>
              <a:rPr lang="zh-CN" altLang="en-US" b="1" dirty="0">
                <a:latin typeface="Arial" panose="020B0604020202020204" pitchFamily="34" charset="0"/>
              </a:rPr>
              <a:t>                      胸怀的美丽和宽广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                      革命的乐观主义精神 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                      爱国主义精神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53265" name="文本框 53264"/>
          <p:cNvSpPr txBox="1"/>
          <p:nvPr/>
        </p:nvSpPr>
        <p:spPr>
          <a:xfrm>
            <a:off x="4787583" y="3641725"/>
            <a:ext cx="2927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二、写法上各有什么特点：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266" name="文本框 53265"/>
          <p:cNvSpPr txBox="1"/>
          <p:nvPr/>
        </p:nvSpPr>
        <p:spPr>
          <a:xfrm>
            <a:off x="4572000" y="4156075"/>
            <a:ext cx="4298950" cy="6683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第一个事例：</a:t>
            </a:r>
            <a:r>
              <a:rPr lang="zh-CN" altLang="en-US" b="1" dirty="0">
                <a:latin typeface="Arial" panose="020B0604020202020204" pitchFamily="34" charset="0"/>
              </a:rPr>
              <a:t>写群体。写他们的行动，写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                      英雄的壮举。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53267" name="文本框 53266"/>
          <p:cNvSpPr txBox="1"/>
          <p:nvPr/>
        </p:nvSpPr>
        <p:spPr>
          <a:xfrm>
            <a:off x="4767580" y="4579620"/>
            <a:ext cx="50990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第二个事例：</a:t>
            </a:r>
            <a:r>
              <a:rPr lang="zh-CN" altLang="en-US" b="1" dirty="0">
                <a:latin typeface="Arial" panose="020B0604020202020204" pitchFamily="34" charset="0"/>
              </a:rPr>
              <a:t>写个体。写他的行动和心理。</a:t>
            </a:r>
            <a:r>
              <a:rPr lang="zh-CN" altLang="en-US" dirty="0">
                <a:latin typeface="Arial" panose="020B0604020202020204" pitchFamily="34" charset="0"/>
              </a:rPr>
              <a:t>       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3269" name="文本框 53268"/>
          <p:cNvSpPr txBox="1"/>
          <p:nvPr/>
        </p:nvSpPr>
        <p:spPr>
          <a:xfrm>
            <a:off x="4572000" y="554038"/>
            <a:ext cx="2470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三、三个事例的联系：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9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5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8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4" dur="5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7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532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532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53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532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532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53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53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76" grpId="0"/>
      <p:bldP spid="53268" grpId="0"/>
      <p:bldP spid="53268" grpId="1"/>
      <p:bldP spid="53261" grpId="0"/>
      <p:bldP spid="53261" grpId="1"/>
      <p:bldP spid="53270" grpId="0"/>
      <p:bldP spid="53271" grpId="0"/>
      <p:bldP spid="53272" grpId="0"/>
      <p:bldP spid="53273" grpId="0"/>
      <p:bldP spid="53274" grpId="0"/>
      <p:bldP spid="53275" grpId="0"/>
      <p:bldP spid="53262" grpId="0"/>
      <p:bldP spid="53262" grpId="1"/>
      <p:bldP spid="53263" grpId="0"/>
      <p:bldP spid="53263" grpId="1"/>
      <p:bldP spid="53264" grpId="0"/>
      <p:bldP spid="53264" grpId="1"/>
      <p:bldP spid="53265" grpId="0"/>
      <p:bldP spid="53265" grpId="1"/>
      <p:bldP spid="53266" grpId="0"/>
      <p:bldP spid="53266" grpId="1"/>
      <p:bldP spid="53267" grpId="0"/>
      <p:bldP spid="53267" grpId="1"/>
      <p:bldP spid="5326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文本框 4097"/>
          <p:cNvSpPr txBox="1"/>
          <p:nvPr/>
        </p:nvSpPr>
        <p:spPr>
          <a:xfrm>
            <a:off x="228600" y="381000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分析：</a:t>
            </a:r>
            <a:endParaRPr lang="zh-CN" altLang="en-US" sz="3600" b="1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6" name="文本框 4098"/>
          <p:cNvSpPr txBox="1"/>
          <p:nvPr/>
        </p:nvSpPr>
        <p:spPr>
          <a:xfrm>
            <a:off x="2895600" y="1600200"/>
            <a:ext cx="2728913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、松骨峰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战斗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7" name="文本框 4099"/>
          <p:cNvSpPr txBox="1"/>
          <p:nvPr/>
        </p:nvSpPr>
        <p:spPr>
          <a:xfrm>
            <a:off x="5791200" y="1828800"/>
            <a:ext cx="21336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英雄主义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8" name="文本框 4100"/>
          <p:cNvSpPr txBox="1"/>
          <p:nvPr/>
        </p:nvSpPr>
        <p:spPr>
          <a:xfrm>
            <a:off x="2895600" y="20574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（对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敌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狠）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9" name="直接连接符 4101"/>
          <p:cNvSpPr/>
          <p:nvPr/>
        </p:nvSpPr>
        <p:spPr>
          <a:xfrm>
            <a:off x="5029200" y="213360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10" name="文本框 4102"/>
          <p:cNvSpPr txBox="1"/>
          <p:nvPr/>
        </p:nvSpPr>
        <p:spPr>
          <a:xfrm>
            <a:off x="2895600" y="2514600"/>
            <a:ext cx="274002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、马玉祥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救人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1" name="文本框 4103"/>
          <p:cNvSpPr txBox="1"/>
          <p:nvPr/>
        </p:nvSpPr>
        <p:spPr>
          <a:xfrm>
            <a:off x="2971800" y="2971800"/>
            <a:ext cx="18288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（对民爱）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2" name="直接连接符 4104"/>
          <p:cNvSpPr/>
          <p:nvPr/>
        </p:nvSpPr>
        <p:spPr>
          <a:xfrm>
            <a:off x="5029200" y="304800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13" name="文本框 4105"/>
          <p:cNvSpPr txBox="1"/>
          <p:nvPr/>
        </p:nvSpPr>
        <p:spPr>
          <a:xfrm>
            <a:off x="5791200" y="28194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国际主义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4" name="文本框 4106"/>
          <p:cNvSpPr txBox="1"/>
          <p:nvPr/>
        </p:nvSpPr>
        <p:spPr>
          <a:xfrm>
            <a:off x="2971800" y="3429000"/>
            <a:ext cx="2722563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、吃雪时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对话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5" name="文本框 4107"/>
          <p:cNvSpPr txBox="1"/>
          <p:nvPr/>
        </p:nvSpPr>
        <p:spPr>
          <a:xfrm>
            <a:off x="2971800" y="38862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（心灵美）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6" name="直接连接符 4108"/>
          <p:cNvSpPr/>
          <p:nvPr/>
        </p:nvSpPr>
        <p:spPr>
          <a:xfrm>
            <a:off x="5029200" y="396240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17" name="文本框 4109"/>
          <p:cNvSpPr txBox="1"/>
          <p:nvPr/>
        </p:nvSpPr>
        <p:spPr>
          <a:xfrm>
            <a:off x="5867400" y="3733800"/>
            <a:ext cx="19812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爱国主义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8" name="文本框 4110"/>
          <p:cNvSpPr txBox="1"/>
          <p:nvPr/>
        </p:nvSpPr>
        <p:spPr>
          <a:xfrm>
            <a:off x="0" y="2438400"/>
            <a:ext cx="266700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志愿军战士是最可爱的人</a:t>
            </a:r>
            <a:endParaRPr lang="zh-CN" altLang="en-US" sz="3200" b="1">
              <a:solidFill>
                <a:srgbClr val="00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9" name="左大括号 4111"/>
          <p:cNvSpPr/>
          <p:nvPr/>
        </p:nvSpPr>
        <p:spPr>
          <a:xfrm>
            <a:off x="2743200" y="1905000"/>
            <a:ext cx="76200" cy="2514600"/>
          </a:xfrm>
          <a:prstGeom prst="leftBrace">
            <a:avLst>
              <a:gd name="adj1" fmla="val 27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20" name="文本框 4112"/>
          <p:cNvSpPr txBox="1"/>
          <p:nvPr/>
        </p:nvSpPr>
        <p:spPr>
          <a:xfrm>
            <a:off x="228600" y="1066800"/>
            <a:ext cx="59436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赞美志愿军战士是最可爱的人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21" name="文本框 4113"/>
          <p:cNvSpPr txBox="1"/>
          <p:nvPr/>
        </p:nvSpPr>
        <p:spPr>
          <a:xfrm>
            <a:off x="304800" y="4953000"/>
            <a:ext cx="5410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呼告：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应当热爱我们最可爱的人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7122" name="组合 4121"/>
          <p:cNvGrpSpPr/>
          <p:nvPr/>
        </p:nvGrpSpPr>
        <p:grpSpPr>
          <a:xfrm>
            <a:off x="7391400" y="2133600"/>
            <a:ext cx="838200" cy="1905000"/>
            <a:chOff x="4656" y="1344"/>
            <a:chExt cx="528" cy="1200"/>
          </a:xfrm>
        </p:grpSpPr>
        <p:sp>
          <p:nvSpPr>
            <p:cNvPr id="47123" name="直接连接符 4116"/>
            <p:cNvSpPr/>
            <p:nvPr/>
          </p:nvSpPr>
          <p:spPr>
            <a:xfrm>
              <a:off x="4704" y="1344"/>
              <a:ext cx="4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47124" name="直接连接符 4117"/>
            <p:cNvSpPr/>
            <p:nvPr/>
          </p:nvSpPr>
          <p:spPr>
            <a:xfrm>
              <a:off x="4656" y="1968"/>
              <a:ext cx="4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47125" name="直接连接符 4118"/>
            <p:cNvSpPr/>
            <p:nvPr/>
          </p:nvSpPr>
          <p:spPr>
            <a:xfrm>
              <a:off x="4704" y="2544"/>
              <a:ext cx="4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47126" name="组合 4122"/>
          <p:cNvGrpSpPr/>
          <p:nvPr/>
        </p:nvGrpSpPr>
        <p:grpSpPr>
          <a:xfrm>
            <a:off x="5334000" y="1371600"/>
            <a:ext cx="2971800" cy="3886200"/>
            <a:chOff x="3360" y="864"/>
            <a:chExt cx="1872" cy="2448"/>
          </a:xfrm>
        </p:grpSpPr>
        <p:sp>
          <p:nvSpPr>
            <p:cNvPr id="47127" name="直接连接符 4114"/>
            <p:cNvSpPr/>
            <p:nvPr/>
          </p:nvSpPr>
          <p:spPr>
            <a:xfrm>
              <a:off x="3360" y="864"/>
              <a:ext cx="18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28" name="直接连接符 4115"/>
            <p:cNvSpPr/>
            <p:nvPr/>
          </p:nvSpPr>
          <p:spPr>
            <a:xfrm>
              <a:off x="3504" y="3312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29" name="直接连接符 4119"/>
            <p:cNvSpPr/>
            <p:nvPr/>
          </p:nvSpPr>
          <p:spPr>
            <a:xfrm>
              <a:off x="5232" y="864"/>
              <a:ext cx="0" cy="244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图片 23562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矩形 23553"/>
          <p:cNvSpPr/>
          <p:nvPr/>
        </p:nvSpPr>
        <p:spPr>
          <a:xfrm>
            <a:off x="827088" y="1268413"/>
            <a:ext cx="7800975" cy="1431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400" b="1" dirty="0">
                <a:solidFill>
                  <a:srgbClr val="CC0000"/>
                </a:solidFill>
                <a:latin typeface="Verdana" panose="020B0604030504040204" pitchFamily="34" charset="0"/>
                <a:ea typeface="隶书" pitchFamily="49" charset="-122"/>
              </a:rPr>
              <a:t>1</a:t>
            </a:r>
            <a:r>
              <a:rPr lang="zh-CN" altLang="en-US" sz="4400" b="1" dirty="0">
                <a:solidFill>
                  <a:srgbClr val="CC0000"/>
                </a:solidFill>
                <a:latin typeface="Verdana" panose="020B0604030504040204" pitchFamily="34" charset="0"/>
                <a:ea typeface="隶书" pitchFamily="49" charset="-122"/>
              </a:rPr>
              <a:t>、沉重打击了美帝国主义的侵略气焰；</a:t>
            </a:r>
            <a:endParaRPr lang="zh-CN" altLang="en-US" sz="4400" b="1" dirty="0">
              <a:solidFill>
                <a:srgbClr val="CC0000"/>
              </a:solidFill>
              <a:latin typeface="Verdana" panose="020B0604030504040204" pitchFamily="34" charset="0"/>
              <a:ea typeface="隶书" pitchFamily="49" charset="-122"/>
            </a:endParaRPr>
          </a:p>
        </p:txBody>
      </p:sp>
      <p:sp>
        <p:nvSpPr>
          <p:cNvPr id="23555" name="矩形 23554"/>
          <p:cNvSpPr/>
          <p:nvPr/>
        </p:nvSpPr>
        <p:spPr>
          <a:xfrm>
            <a:off x="827088" y="2997200"/>
            <a:ext cx="7705725" cy="1431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400" b="1" dirty="0">
                <a:solidFill>
                  <a:srgbClr val="CC0000"/>
                </a:solidFill>
                <a:latin typeface="Verdana" panose="020B0604030504040204" pitchFamily="34" charset="0"/>
                <a:ea typeface="隶书" pitchFamily="49" charset="-122"/>
              </a:rPr>
              <a:t>2</a:t>
            </a:r>
            <a:r>
              <a:rPr lang="zh-CN" altLang="en-US" sz="4400" b="1" dirty="0">
                <a:solidFill>
                  <a:srgbClr val="CC0000"/>
                </a:solidFill>
                <a:latin typeface="Verdana" panose="020B0604030504040204" pitchFamily="34" charset="0"/>
                <a:ea typeface="隶书" pitchFamily="49" charset="-122"/>
              </a:rPr>
              <a:t>、保卫了朝鲜和中国的安全，提高了中国的国际威望；</a:t>
            </a:r>
            <a:endParaRPr lang="zh-CN" altLang="en-US" sz="4400" b="1" dirty="0">
              <a:solidFill>
                <a:srgbClr val="CC0000"/>
              </a:solidFill>
              <a:latin typeface="Verdana" panose="020B0604030504040204" pitchFamily="34" charset="0"/>
              <a:ea typeface="隶书" pitchFamily="49" charset="-122"/>
            </a:endParaRPr>
          </a:p>
        </p:txBody>
      </p:sp>
      <p:sp>
        <p:nvSpPr>
          <p:cNvPr id="23556" name="矩形 23555"/>
          <p:cNvSpPr/>
          <p:nvPr/>
        </p:nvSpPr>
        <p:spPr>
          <a:xfrm>
            <a:off x="827088" y="4797425"/>
            <a:ext cx="7632700" cy="1431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400" b="1" dirty="0">
                <a:solidFill>
                  <a:srgbClr val="CC0000"/>
                </a:solidFill>
                <a:latin typeface="Verdana" panose="020B0604030504040204" pitchFamily="34" charset="0"/>
                <a:ea typeface="隶书" pitchFamily="49" charset="-122"/>
              </a:rPr>
              <a:t>3</a:t>
            </a:r>
            <a:r>
              <a:rPr lang="zh-CN" altLang="en-US" sz="4400" b="1" dirty="0">
                <a:solidFill>
                  <a:srgbClr val="CC0000"/>
                </a:solidFill>
                <a:latin typeface="Verdana" panose="020B0604030504040204" pitchFamily="34" charset="0"/>
                <a:ea typeface="隶书" pitchFamily="49" charset="-122"/>
              </a:rPr>
              <a:t>、为新中国赢得了一个相对稳定的和平环境。</a:t>
            </a:r>
            <a:endParaRPr lang="zh-CN" altLang="en-US" sz="4400" b="1" dirty="0">
              <a:solidFill>
                <a:srgbClr val="CC0000"/>
              </a:solidFill>
              <a:latin typeface="Verdana" panose="020B0604030504040204" pitchFamily="34" charset="0"/>
              <a:ea typeface="隶书" pitchFamily="49" charset="-122"/>
            </a:endParaRPr>
          </a:p>
        </p:txBody>
      </p:sp>
      <p:sp>
        <p:nvSpPr>
          <p:cNvPr id="48133" name="文本框 23561"/>
          <p:cNvSpPr txBox="1"/>
          <p:nvPr/>
        </p:nvSpPr>
        <p:spPr>
          <a:xfrm>
            <a:off x="1042988" y="333375"/>
            <a:ext cx="69088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400" b="1" dirty="0">
                <a:latin typeface="Arial" panose="020B0604020202020204" pitchFamily="34" charset="0"/>
                <a:ea typeface="隶书" pitchFamily="49" charset="-122"/>
              </a:rPr>
              <a:t>抗美援朝胜利的历史意义：</a:t>
            </a:r>
            <a:endParaRPr lang="zh-CN" altLang="en-US" sz="4400" b="1" dirty="0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3" name="图片 38917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4" name="图片 38913" descr="chunxun1中朝友谊纪念碑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3" y="404813"/>
            <a:ext cx="6840537" cy="5130800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9155" name="文本框 38916"/>
          <p:cNvSpPr txBox="1"/>
          <p:nvPr/>
        </p:nvSpPr>
        <p:spPr>
          <a:xfrm>
            <a:off x="2268538" y="5805488"/>
            <a:ext cx="374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中朝友谊纪念碑</a:t>
            </a:r>
            <a:endParaRPr lang="zh-CN" altLang="en-US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zoom/>
    <p:sndAc>
      <p:stSnd>
        <p:snd r:embed="rId4" name="camera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25609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25601"/>
          <p:cNvSpPr txBox="1"/>
          <p:nvPr/>
        </p:nvSpPr>
        <p:spPr>
          <a:xfrm>
            <a:off x="179388" y="0"/>
            <a:ext cx="8820150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朝鲜分裂：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大韩民国</a:t>
            </a:r>
            <a:r>
              <a:rPr lang="zh-CN" altLang="en-US" sz="3200" b="1" dirty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在美战区成立，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朝鲜民主主义人民共和国</a:t>
            </a:r>
            <a:r>
              <a:rPr lang="zh-CN" altLang="en-US" sz="3200" b="1" dirty="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在苏战区成立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6387" name="图片 25602" descr="朝鲜战争"/>
          <p:cNvPicPr>
            <a:picLocks noChangeAspect="1"/>
          </p:cNvPicPr>
          <p:nvPr/>
        </p:nvPicPr>
        <p:blipFill>
          <a:blip r:embed="rId2"/>
          <a:srcRect r="27452"/>
          <a:stretch>
            <a:fillRect/>
          </a:stretch>
        </p:blipFill>
        <p:spPr>
          <a:xfrm>
            <a:off x="1979613" y="1125538"/>
            <a:ext cx="4035425" cy="5732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25604"/>
          <p:cNvSpPr txBox="1"/>
          <p:nvPr/>
        </p:nvSpPr>
        <p:spPr>
          <a:xfrm>
            <a:off x="6292850" y="1773238"/>
            <a:ext cx="671513" cy="12922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北朝鲜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89" name="文本框 25606"/>
          <p:cNvSpPr txBox="1"/>
          <p:nvPr/>
        </p:nvSpPr>
        <p:spPr>
          <a:xfrm>
            <a:off x="6300788" y="4221163"/>
            <a:ext cx="671512" cy="28067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南朝鲜</a:t>
            </a:r>
            <a:r>
              <a:rPr lang="en-US" altLang="zh-CN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韩国</a:t>
            </a:r>
            <a:r>
              <a:rPr lang="en-US" altLang="zh-CN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3200" b="1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6390" name="图片 25607" descr="BD14868_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825" y="1484313"/>
            <a:ext cx="3810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25608" descr="BD14868_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3800" y="3933825"/>
            <a:ext cx="381000" cy="38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26632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图片 26627" descr="dit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2150"/>
            <a:ext cx="3581400" cy="4648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7411" name="矩形 26628" descr="纸莎草纸"/>
          <p:cNvSpPr/>
          <p:nvPr/>
        </p:nvSpPr>
        <p:spPr>
          <a:xfrm>
            <a:off x="0" y="990600"/>
            <a:ext cx="533400" cy="1809750"/>
          </a:xfrm>
          <a:prstGeom prst="rect">
            <a:avLst/>
          </a:prstGeom>
          <a:blipFill rotWithShape="1">
            <a:blip r:embed="rId3"/>
          </a:blip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仁川登陆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2" name="矩形 26629"/>
          <p:cNvSpPr/>
          <p:nvPr/>
        </p:nvSpPr>
        <p:spPr>
          <a:xfrm>
            <a:off x="684213" y="5589588"/>
            <a:ext cx="83058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美国总统杜鲁门宣布武装干涉朝鲜。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631" name="美国干涉.MPG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08400" y="692150"/>
            <a:ext cx="5257800" cy="4697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2" name="图片 26631" descr="2007012520014988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92150"/>
            <a:ext cx="3581400" cy="464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266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631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27659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图片 27649" descr="1950年10月1日，朝鲜党和政府领导人金日成、朴宪永紧急致函毛泽东主席，请求中国出兵援助朝鲜。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04800"/>
            <a:ext cx="8153400" cy="4948238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2531" name="矩形 27650"/>
          <p:cNvSpPr/>
          <p:nvPr/>
        </p:nvSpPr>
        <p:spPr>
          <a:xfrm>
            <a:off x="222250" y="5303838"/>
            <a:ext cx="8921750" cy="15541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1950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10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月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日，朝鲜党和政府领导人金日成、朴宪永紧急致函毛泽东主席，请求中国出兵援助朝鲜。</a:t>
            </a: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7652" name="组合 27651"/>
          <p:cNvGrpSpPr/>
          <p:nvPr/>
        </p:nvGrpSpPr>
        <p:grpSpPr>
          <a:xfrm>
            <a:off x="381000" y="163513"/>
            <a:ext cx="8229600" cy="5035550"/>
            <a:chOff x="240" y="103"/>
            <a:chExt cx="5184" cy="3172"/>
          </a:xfrm>
        </p:grpSpPr>
        <p:pic>
          <p:nvPicPr>
            <p:cNvPr id="22533" name="图片 27652" descr="金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" y="192"/>
              <a:ext cx="1156" cy="14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4" name="图片 27653" descr="u=3324510575,1134083934&amp;gp=4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" y="1776"/>
              <a:ext cx="1173" cy="14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矩形 27654" descr="信纸"/>
            <p:cNvSpPr/>
            <p:nvPr/>
          </p:nvSpPr>
          <p:spPr>
            <a:xfrm>
              <a:off x="1440" y="103"/>
              <a:ext cx="3984" cy="3172"/>
            </a:xfrm>
            <a:prstGeom prst="rect">
              <a:avLst/>
            </a:prstGeom>
            <a:blipFill rotWithShape="1">
              <a:blip r:embed="rId5"/>
            </a:blipFill>
            <a:ln w="9525">
              <a:noFill/>
            </a:ln>
          </p:spPr>
          <p:txBody>
            <a:bodyPr anchor="ctr" anchorCtr="0">
              <a:spAutoFit/>
            </a:bodyPr>
            <a:p>
              <a:r>
                <a:rPr lang="zh-CN" altLang="en-US" sz="3600" b="1" dirty="0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在目前敌人趁着我们严重的危急，不予我们时间，如要继续进攻三八线以北地区，则只靠我们自己的力量，是难以克服此危急的。因此我们不得不请求您给予我们以特别的援助，即在敌人进攻三八线以北地区的情况下，极盼中国人民解放军直接出动援助我军作战！</a:t>
              </a: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656" name="直接连接符 27655"/>
          <p:cNvSpPr/>
          <p:nvPr/>
        </p:nvSpPr>
        <p:spPr>
          <a:xfrm>
            <a:off x="5724525" y="2997200"/>
            <a:ext cx="2519363" cy="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657" name="直接连接符 27656"/>
          <p:cNvSpPr/>
          <p:nvPr/>
        </p:nvSpPr>
        <p:spPr>
          <a:xfrm>
            <a:off x="2555875" y="3500438"/>
            <a:ext cx="5400675" cy="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658" name="直接连接符 27657"/>
          <p:cNvSpPr/>
          <p:nvPr/>
        </p:nvSpPr>
        <p:spPr>
          <a:xfrm>
            <a:off x="4787900" y="4652963"/>
            <a:ext cx="3455988" cy="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659" name="直接连接符 27658"/>
          <p:cNvSpPr/>
          <p:nvPr/>
        </p:nvSpPr>
        <p:spPr>
          <a:xfrm>
            <a:off x="2411413" y="5157788"/>
            <a:ext cx="5113337" cy="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 spd="med">
    <p:zoom/>
    <p:sndAc>
      <p:stSnd>
        <p:snd r:embed="rId6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6150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矩形 6145"/>
          <p:cNvSpPr/>
          <p:nvPr/>
        </p:nvSpPr>
        <p:spPr>
          <a:xfrm>
            <a:off x="684213" y="0"/>
            <a:ext cx="64008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80008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993366"/>
                </a:soli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你认为中国是否应该出兵？？？</a:t>
            </a:r>
            <a:endParaRPr lang="zh-CN" altLang="en-US" sz="3600" b="1">
              <a:ln w="9525" cap="flat" cmpd="sng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993366"/>
              </a:soli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7" name="矩形 6146"/>
          <p:cNvSpPr/>
          <p:nvPr/>
        </p:nvSpPr>
        <p:spPr>
          <a:xfrm>
            <a:off x="1331913" y="1628775"/>
            <a:ext cx="7499350" cy="55848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400" b="1" dirty="0">
                <a:latin typeface="Arial Black" panose="020B0A040201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　　　　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中国 　　　  美国 </a:t>
            </a:r>
            <a:b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钢产量　 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60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万吨 　　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8785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万吨 </a:t>
            </a:r>
            <a:b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原油产量 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20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万吨 　　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2.6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亿吨</a:t>
            </a:r>
            <a:b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发电量 　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45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亿度 　　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3880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亿度 </a:t>
            </a:r>
            <a:b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军舰吨位 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万 　　　　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300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万</a:t>
            </a:r>
            <a:b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军用飞机 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60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架 　　　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3.1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万架 </a:t>
            </a:r>
            <a:b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国民收入 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150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亿美元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2400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亿美元 </a:t>
            </a:r>
            <a:b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人均收入 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24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美元 　　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1600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美元 </a:t>
            </a:r>
            <a:b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国防开支 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10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亿美元 　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150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亿美元</a:t>
            </a:r>
            <a:b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148" name="矩形 6147"/>
          <p:cNvSpPr/>
          <p:nvPr/>
        </p:nvSpPr>
        <p:spPr>
          <a:xfrm>
            <a:off x="1835150" y="1125538"/>
            <a:ext cx="5832475" cy="641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3600" b="1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1950</a:t>
            </a:r>
            <a:r>
              <a:rPr lang="zh-CN" altLang="en-US" sz="3600" b="1" dirty="0">
                <a:solidFill>
                  <a:srgbClr val="CC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年中美两国实力对照</a:t>
            </a:r>
            <a:r>
              <a:rPr lang="zh-CN" altLang="en-US" sz="3600" b="1" dirty="0">
                <a:solidFill>
                  <a:srgbClr val="CC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CC0000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9" name="图片 6148" descr="中共中央和毛泽东主席毅然作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13" y="981075"/>
            <a:ext cx="7343775" cy="5732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37892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内容占位符 37889" descr="周恩来的宣告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219700" cy="6858000"/>
          </a:xfrm>
          <a:ln>
            <a:solidFill>
              <a:srgbClr val="000000"/>
            </a:solidFill>
            <a:miter/>
          </a:ln>
        </p:spPr>
      </p:pic>
      <p:sp>
        <p:nvSpPr>
          <p:cNvPr id="24579" name="文本框 37890"/>
          <p:cNvSpPr txBox="1"/>
          <p:nvPr/>
        </p:nvSpPr>
        <p:spPr>
          <a:xfrm>
            <a:off x="5292725" y="620713"/>
            <a:ext cx="3851275" cy="52149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“</a:t>
            </a:r>
            <a:r>
              <a:rPr lang="zh-CN" altLang="en-US" sz="48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中国人民决不能容忍外国的侵略，也不能听任帝国主义对自己邻邦肆行侵略而置之不理。”</a:t>
            </a:r>
            <a:endParaRPr lang="zh-CN" altLang="en-US" sz="48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40964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40961" descr="毛泽东和毛岸英在香山双清别墅亲切交谈19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333375"/>
            <a:ext cx="6191250" cy="5111750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5603" name="矩形 40962"/>
          <p:cNvSpPr/>
          <p:nvPr/>
        </p:nvSpPr>
        <p:spPr>
          <a:xfrm>
            <a:off x="323850" y="5661025"/>
            <a:ext cx="8429625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华文楷体" pitchFamily="2" charset="-122"/>
              </a:rPr>
              <a:t>毛泽东的儿子毛岸英成了“第一个志愿兵”。</a:t>
            </a:r>
            <a:endParaRPr lang="zh-CN" altLang="en-US" sz="3600" b="1" dirty="0">
              <a:latin typeface="Arial" panose="020B0604020202020204" pitchFamily="34" charset="0"/>
              <a:ea typeface="华文楷体" pitchFamily="2" charset="-122"/>
            </a:endParaRPr>
          </a:p>
        </p:txBody>
      </p:sp>
      <p:pic>
        <p:nvPicPr>
          <p:cNvPr id="40964" name="图片 40963" descr="中国人民志愿军徽标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3888" y="6308725"/>
            <a:ext cx="719137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/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4338</Words>
  <Application>WPS 演示</Application>
  <PresentationFormat>在屏幕上显示</PresentationFormat>
  <Paragraphs>487</Paragraphs>
  <Slides>33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1" baseType="lpstr">
      <vt:lpstr>Arial</vt:lpstr>
      <vt:lpstr>宋体</vt:lpstr>
      <vt:lpstr>Wingdings</vt:lpstr>
      <vt:lpstr>华文中宋</vt:lpstr>
      <vt:lpstr>华文新魏</vt:lpstr>
      <vt:lpstr>Times New Roman</vt:lpstr>
      <vt:lpstr>隶书</vt:lpstr>
      <vt:lpstr>微软雅黑</vt:lpstr>
      <vt:lpstr>黑体</vt:lpstr>
      <vt:lpstr>Arial Black</vt:lpstr>
      <vt:lpstr>华文楷体</vt:lpstr>
      <vt:lpstr>Verdana</vt:lpstr>
      <vt:lpstr>Arial Unicode MS</vt:lpstr>
      <vt:lpstr>隶书</vt:lpstr>
      <vt:lpstr>楷体_GB2312</vt:lpstr>
      <vt:lpstr>新宋体</vt:lpstr>
      <vt:lpstr>华文彩云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上甘岭战役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猪猪猫.CN</dc:creator>
  <cp:lastModifiedBy>Administrator</cp:lastModifiedBy>
  <cp:revision>62</cp:revision>
  <dcterms:created xsi:type="dcterms:W3CDTF">2010-02-24T09:19:00Z</dcterms:created>
  <dcterms:modified xsi:type="dcterms:W3CDTF">2021-03-22T03:51:43Z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5D407048D0164F75B44C5B7BC63DC622</vt:lpwstr>
  </property>
  <property fmtid="{D5CDD505-2E9C-101B-9397-08002B2CF9AE}" pid="3" name="KSOProductBuildVer">
    <vt:lpwstr>2052-11.1.0.10356</vt:lpwstr>
  </property>
</Properties>
</file>