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2.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3.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3"/>
  </p:notesMasterIdLst>
  <p:sldIdLst>
    <p:sldId id="559" r:id="rId2"/>
    <p:sldId id="625" r:id="rId3"/>
    <p:sldId id="624" r:id="rId4"/>
    <p:sldId id="560" r:id="rId5"/>
    <p:sldId id="333" r:id="rId6"/>
    <p:sldId id="563" r:id="rId7"/>
    <p:sldId id="334" r:id="rId8"/>
    <p:sldId id="335" r:id="rId9"/>
    <p:sldId id="336" r:id="rId10"/>
    <p:sldId id="339" r:id="rId11"/>
    <p:sldId id="341" r:id="rId12"/>
    <p:sldId id="612" r:id="rId13"/>
    <p:sldId id="618" r:id="rId14"/>
    <p:sldId id="615" r:id="rId15"/>
    <p:sldId id="616" r:id="rId16"/>
    <p:sldId id="626" r:id="rId17"/>
    <p:sldId id="565" r:id="rId18"/>
    <p:sldId id="623" r:id="rId19"/>
    <p:sldId id="414" r:id="rId20"/>
    <p:sldId id="629" r:id="rId21"/>
    <p:sldId id="561" r:id="rId22"/>
    <p:sldId id="631" r:id="rId23"/>
    <p:sldId id="619" r:id="rId24"/>
    <p:sldId id="627" r:id="rId25"/>
    <p:sldId id="628" r:id="rId26"/>
    <p:sldId id="617" r:id="rId27"/>
    <p:sldId id="632" r:id="rId28"/>
    <p:sldId id="633" r:id="rId29"/>
    <p:sldId id="620" r:id="rId30"/>
    <p:sldId id="636" r:id="rId31"/>
    <p:sldId id="635" r:id="rId32"/>
  </p:sldIdLst>
  <p:sldSz cx="12192000" cy="6858000"/>
  <p:notesSz cx="7104063" cy="10234613"/>
  <p:custDataLst>
    <p:tags r:id="rId3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63" d="100"/>
          <a:sy n="63" d="100"/>
        </p:scale>
        <p:origin x="-102" y="-540"/>
      </p:cViewPr>
      <p:guideLst>
        <p:guide orient="horz" pos="2178"/>
        <p:guide pos="3840"/>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F2930C82-DACB-4762-A07D-C276FF8B090D}" type="datetimeFigureOut">
              <a:rPr lang="zh-CN" altLang="en-US" smtClean="0"/>
              <a:t>2020-9-23</a:t>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8ECC7FDA-1576-4FD5-98D8-1EA45CBF7A0C}" type="slidenum">
              <a:rPr lang="zh-CN" altLang="en-US" smtClean="0"/>
              <a:t>‹#›</a:t>
            </a:fld>
            <a:endParaRPr lang="zh-CN" altLang="en-US"/>
          </a:p>
        </p:txBody>
      </p:sp>
    </p:spTree>
    <p:extLst>
      <p:ext uri="{BB962C8B-B14F-4D97-AF65-F5344CB8AC3E}">
        <p14:creationId xmlns:p14="http://schemas.microsoft.com/office/powerpoint/2010/main" val="28468754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7FDA-1576-4FD5-98D8-1EA45CBF7A0C}"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7FDA-1576-4FD5-98D8-1EA45CBF7A0C}" type="slidenum">
              <a:rPr lang="zh-CN" altLang="en-US" smtClean="0"/>
              <a:t>11</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7FDA-1576-4FD5-98D8-1EA45CBF7A0C}" type="slidenum">
              <a:rPr lang="zh-CN" altLang="en-US" smtClean="0"/>
              <a:t>13</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7FDA-1576-4FD5-98D8-1EA45CBF7A0C}" type="slidenum">
              <a:rPr lang="zh-CN" altLang="en-US" smtClean="0"/>
              <a:t>14</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7FDA-1576-4FD5-98D8-1EA45CBF7A0C}" type="slidenum">
              <a:rPr lang="zh-CN" altLang="en-US" smtClean="0"/>
              <a:t>17</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7FDA-1576-4FD5-98D8-1EA45CBF7A0C}" type="slidenum">
              <a:rPr lang="zh-CN" altLang="en-US" smtClean="0"/>
              <a:t>18</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7FDA-1576-4FD5-98D8-1EA45CBF7A0C}" type="slidenum">
              <a:rPr lang="zh-CN" altLang="en-US" smtClean="0"/>
              <a:t>19</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7FDA-1576-4FD5-98D8-1EA45CBF7A0C}" type="slidenum">
              <a:rPr lang="zh-CN" altLang="en-US" smtClean="0"/>
              <a:t>20</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7FDA-1576-4FD5-98D8-1EA45CBF7A0C}" type="slidenum">
              <a:rPr lang="zh-CN" altLang="en-US" smtClean="0"/>
              <a:t>21</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7FDA-1576-4FD5-98D8-1EA45CBF7A0C}" type="slidenum">
              <a:rPr lang="zh-CN" altLang="en-US" smtClean="0"/>
              <a:t>24</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7FDA-1576-4FD5-98D8-1EA45CBF7A0C}" type="slidenum">
              <a:rPr lang="zh-CN" altLang="en-US" smtClean="0"/>
              <a:t>25</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7FDA-1576-4FD5-98D8-1EA45CBF7A0C}"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7FDA-1576-4FD5-98D8-1EA45CBF7A0C}" type="slidenum">
              <a:rPr lang="zh-CN" altLang="en-US" smtClean="0"/>
              <a:t>29</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7FDA-1576-4FD5-98D8-1EA45CBF7A0C}" type="slidenum">
              <a:rPr lang="zh-CN" altLang="en-US" smtClean="0"/>
              <a:t>30</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7FDA-1576-4FD5-98D8-1EA45CBF7A0C}" type="slidenum">
              <a:rPr lang="zh-CN" altLang="en-US" smtClean="0"/>
              <a:t>4</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7FDA-1576-4FD5-98D8-1EA45CBF7A0C}" type="slidenum">
              <a:rPr lang="zh-CN" altLang="en-US" smtClean="0"/>
              <a:t>5</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7FDA-1576-4FD5-98D8-1EA45CBF7A0C}" type="slidenum">
              <a:rPr lang="zh-CN" altLang="en-US" smtClean="0"/>
              <a:t>6</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7FDA-1576-4FD5-98D8-1EA45CBF7A0C}" type="slidenum">
              <a:rPr lang="zh-CN" altLang="en-US" smtClean="0"/>
              <a:t>7</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7FDA-1576-4FD5-98D8-1EA45CBF7A0C}" type="slidenum">
              <a:rPr lang="zh-CN" altLang="en-US" smtClean="0"/>
              <a:t>8</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7FDA-1576-4FD5-98D8-1EA45CBF7A0C}" type="slidenum">
              <a:rPr lang="zh-CN" altLang="en-US" smtClean="0"/>
              <a:t>9</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CC7FDA-1576-4FD5-98D8-1EA45CBF7A0C}" type="slidenum">
              <a:rPr lang="zh-CN" altLang="en-US" smtClean="0"/>
              <a:t>10</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2020-9-23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Click="0" advTm="3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2020-9-23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Click="0" advTm="3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2020-9-23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Click="0" advTm="3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2020-9-23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Click="0" advTm="3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2020-9-23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Click="0" advTm="300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t>2020-9-23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Click="0" advTm="300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2020-9-23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Click="0" advTm="3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2020-9-23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pic>
        <p:nvPicPr>
          <p:cNvPr id="5" name="图片 4" descr="禅定之道中国风禅意创意海报"/>
          <p:cNvPicPr>
            <a:picLocks noChangeAspect="1"/>
          </p:cNvPicPr>
          <p:nvPr userDrawn="1"/>
        </p:nvPicPr>
        <p:blipFill>
          <a:blip r:embed="rId2"/>
          <a:stretch>
            <a:fillRect/>
          </a:stretch>
        </p:blipFill>
        <p:spPr>
          <a:xfrm>
            <a:off x="-4445" y="-9525"/>
            <a:ext cx="12210415" cy="687705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Click="0" advTm="300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2020-9-23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Click="0" advTm="300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2020-9-23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Click="0" advTm="300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2020-9-23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mc:AlternateContent xmlns:mc="http://schemas.openxmlformats.org/markup-compatibility/2006" xmlns:p14="http://schemas.microsoft.com/office/powerpoint/2010/main">
    <mc:Choice Requires="p14">
      <p:transition spd="slow" p14:dur="1500" advClick="0" advTm="30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Click="0" advTm="3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3.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7.xml"/><Relationship Id="rId1" Type="http://schemas.openxmlformats.org/officeDocument/2006/relationships/tags" Target="../tags/tag2.xml"/></Relationships>
</file>

<file path=ppt/slides/_rels/slide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7799070" y="1464310"/>
            <a:ext cx="3996055" cy="3987800"/>
          </a:xfrm>
          <a:prstGeom prst="ellipse">
            <a:avLst/>
          </a:prstGeom>
          <a:noFill/>
          <a:ln w="0">
            <a:solidFill>
              <a:srgbClr val="B8946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descr="6843a3967609c0293ae652e5bd974ce6"/>
          <p:cNvPicPr>
            <a:picLocks noChangeAspect="1"/>
          </p:cNvPicPr>
          <p:nvPr/>
        </p:nvPicPr>
        <p:blipFill>
          <a:blip r:embed="rId3"/>
          <a:stretch>
            <a:fillRect/>
          </a:stretch>
        </p:blipFill>
        <p:spPr>
          <a:xfrm flipH="1">
            <a:off x="8206105" y="1540510"/>
            <a:ext cx="3473450" cy="3835400"/>
          </a:xfrm>
          <a:prstGeom prst="ellipse">
            <a:avLst/>
          </a:prstGeom>
        </p:spPr>
      </p:pic>
      <p:sp>
        <p:nvSpPr>
          <p:cNvPr id="2" name="矩形 1"/>
          <p:cNvSpPr/>
          <p:nvPr/>
        </p:nvSpPr>
        <p:spPr>
          <a:xfrm>
            <a:off x="245110" y="1998345"/>
            <a:ext cx="7385685" cy="2861310"/>
          </a:xfrm>
          <a:prstGeom prst="rect">
            <a:avLst/>
          </a:prstGeom>
          <a:noFill/>
          <a:ln>
            <a:noFill/>
          </a:ln>
        </p:spPr>
        <p:txBody>
          <a:bodyPr wrap="square" rtlCol="0" anchor="t">
            <a:spAutoFit/>
          </a:bodyPr>
          <a:lstStyle/>
          <a:p>
            <a:pPr algn="ctr"/>
            <a:r>
              <a:rPr lang="zh-CN" altLang="en-US" sz="7200" b="1">
                <a:ln w="6600">
                  <a:solidFill>
                    <a:schemeClr val="accent2"/>
                  </a:solidFill>
                  <a:prstDash val="solid"/>
                </a:ln>
                <a:solidFill>
                  <a:srgbClr val="FFFFFF"/>
                </a:solidFill>
                <a:effectLst>
                  <a:outerShdw dist="38100" dir="2700000" algn="tl" rotWithShape="0">
                    <a:schemeClr val="accent2"/>
                  </a:outerShdw>
                </a:effectLst>
              </a:rPr>
              <a:t>复        活</a:t>
            </a:r>
          </a:p>
          <a:p>
            <a:pPr algn="ctr"/>
            <a:endParaRPr lang="zh-CN" altLang="en-US" sz="7200" b="1">
              <a:ln w="6600">
                <a:solidFill>
                  <a:schemeClr val="accent2"/>
                </a:solidFill>
                <a:prstDash val="solid"/>
              </a:ln>
              <a:solidFill>
                <a:srgbClr val="FFFFFF"/>
              </a:solidFill>
              <a:effectLst>
                <a:outerShdw dist="38100" dir="2700000" algn="tl" rotWithShape="0">
                  <a:schemeClr val="accent2"/>
                </a:outerShdw>
              </a:effectLst>
            </a:endParaRPr>
          </a:p>
          <a:p>
            <a:pPr algn="r"/>
            <a:r>
              <a:rPr lang="en-US" altLang="zh-CN" sz="3600" b="1">
                <a:ln w="6600">
                  <a:solidFill>
                    <a:schemeClr val="accent2"/>
                  </a:solidFill>
                  <a:prstDash val="solid"/>
                </a:ln>
                <a:solidFill>
                  <a:srgbClr val="FFFFFF"/>
                </a:solidFill>
                <a:effectLst>
                  <a:outerShdw dist="38100" dir="2700000" algn="tl" rotWithShape="0">
                    <a:schemeClr val="accent2"/>
                  </a:outerShdw>
                </a:effectLst>
              </a:rPr>
              <a:t>——</a:t>
            </a:r>
            <a:r>
              <a:rPr lang="zh-CN" altLang="en-US" sz="3600" b="1">
                <a:ln w="6600">
                  <a:solidFill>
                    <a:schemeClr val="accent2"/>
                  </a:solidFill>
                  <a:prstDash val="solid"/>
                </a:ln>
                <a:solidFill>
                  <a:srgbClr val="FFFFFF"/>
                </a:solidFill>
                <a:effectLst>
                  <a:outerShdw dist="38100" dir="2700000" algn="tl" rotWithShape="0">
                    <a:schemeClr val="accent2"/>
                  </a:outerShdw>
                </a:effectLst>
              </a:rPr>
              <a:t>列夫</a:t>
            </a:r>
            <a:r>
              <a:rPr lang="zh-CN" altLang="en-US" sz="3600" b="1">
                <a:ln w="6600">
                  <a:solidFill>
                    <a:schemeClr val="accent2"/>
                  </a:solidFill>
                  <a:prstDash val="solid"/>
                </a:ln>
                <a:solidFill>
                  <a:srgbClr val="FFFFFF"/>
                </a:solidFill>
                <a:effectLst>
                  <a:outerShdw dist="38100" dir="2700000" algn="tl" rotWithShape="0">
                    <a:schemeClr val="accent2"/>
                  </a:outerShdw>
                </a:effectLst>
                <a:latin typeface="宋体" panose="02010600030101010101" pitchFamily="2" charset="-122"/>
                <a:ea typeface="宋体" panose="02010600030101010101" pitchFamily="2" charset="-122"/>
              </a:rPr>
              <a:t>·</a:t>
            </a:r>
            <a:r>
              <a:rPr lang="zh-CN" altLang="en-US" sz="3600" b="1">
                <a:ln w="6600">
                  <a:solidFill>
                    <a:schemeClr val="accent2"/>
                  </a:solidFill>
                  <a:prstDash val="solid"/>
                </a:ln>
                <a:solidFill>
                  <a:srgbClr val="FFFFFF"/>
                </a:solidFill>
                <a:effectLst>
                  <a:outerShdw dist="38100" dir="2700000" algn="tl" rotWithShape="0">
                    <a:schemeClr val="accent2"/>
                  </a:outerShdw>
                </a:effectLst>
              </a:rPr>
              <a:t>托尔斯泰</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92405" y="1224280"/>
            <a:ext cx="10261600" cy="3599815"/>
          </a:xfrm>
          <a:prstGeom prst="rect">
            <a:avLst/>
          </a:prstGeom>
          <a:noFill/>
          <a:ln w="9525">
            <a:noFill/>
          </a:ln>
        </p:spPr>
        <p:txBody>
          <a:bodyPr wrap="square">
            <a:spAutoFit/>
          </a:bodyPr>
          <a:lstStyle/>
          <a:p>
            <a:pPr indent="0"/>
            <a:r>
              <a:rPr lang="zh-CN" sz="4000">
                <a:ln w="22225">
                  <a:solidFill>
                    <a:schemeClr val="accent2"/>
                  </a:solidFill>
                  <a:prstDash val="solid"/>
                </a:ln>
                <a:solidFill>
                  <a:schemeClr val="accent2">
                    <a:lumMod val="40000"/>
                    <a:lumOff val="60000"/>
                  </a:schemeClr>
                </a:solidFill>
                <a:effectLst/>
                <a:latin typeface="仿宋" panose="02010609060101010101" charset="-122"/>
                <a:ea typeface="仿宋" panose="02010609060101010101" charset="-122"/>
              </a:rPr>
              <a:t>自读深思</a:t>
            </a:r>
          </a:p>
          <a:p>
            <a:pPr indent="0"/>
            <a:endParaRPr lang="zh-CN" sz="4000" b="0">
              <a:ln w="22225">
                <a:solidFill>
                  <a:schemeClr val="accent2"/>
                </a:solidFill>
                <a:prstDash val="solid"/>
              </a:ln>
              <a:solidFill>
                <a:schemeClr val="accent2">
                  <a:lumMod val="40000"/>
                  <a:lumOff val="60000"/>
                </a:schemeClr>
              </a:solidFill>
              <a:effectLst/>
              <a:latin typeface="仿宋" panose="02010609060101010101" charset="-122"/>
              <a:ea typeface="仿宋" panose="02010609060101010101" charset="-122"/>
            </a:endParaRPr>
          </a:p>
          <a:p>
            <a:pPr indent="0"/>
            <a:endParaRPr lang="zh-CN" sz="4000" b="0">
              <a:ln w="22225">
                <a:solidFill>
                  <a:schemeClr val="accent2"/>
                </a:solidFill>
                <a:prstDash val="solid"/>
              </a:ln>
              <a:solidFill>
                <a:schemeClr val="accent2">
                  <a:lumMod val="40000"/>
                  <a:lumOff val="60000"/>
                </a:schemeClr>
              </a:solidFill>
              <a:effectLst/>
              <a:latin typeface="仿宋" panose="02010609060101010101" charset="-122"/>
              <a:ea typeface="仿宋" panose="02010609060101010101" charset="-122"/>
            </a:endParaRPr>
          </a:p>
          <a:p>
            <a:pPr indent="0"/>
            <a:r>
              <a:rPr lang="zh-CN" sz="3600" b="0">
                <a:ea typeface="宋体" panose="02010600030101010101" pitchFamily="2" charset="-122"/>
              </a:rPr>
              <a:t>快速地浏览课文，
</a:t>
            </a:r>
          </a:p>
          <a:p>
            <a:pPr indent="0"/>
            <a:r>
              <a:rPr lang="zh-CN" sz="3600" b="0">
                <a:ea typeface="宋体" panose="02010600030101010101" pitchFamily="2" charset="-122"/>
              </a:rPr>
              <a:t>概括节选部分的故事情节，划分文章层次。</a:t>
            </a:r>
            <a:endParaRPr lang="zh-CN" altLang="en-US" sz="3600"/>
          </a:p>
        </p:txBody>
      </p:sp>
      <p:pic>
        <p:nvPicPr>
          <p:cNvPr id="28" name="图片 27" descr="0873723a9c31410123a98361d8175de7"/>
          <p:cNvPicPr>
            <a:picLocks noChangeAspect="1"/>
          </p:cNvPicPr>
          <p:nvPr/>
        </p:nvPicPr>
        <p:blipFill>
          <a:blip r:embed="rId3"/>
          <a:stretch>
            <a:fillRect/>
          </a:stretch>
        </p:blipFill>
        <p:spPr>
          <a:xfrm>
            <a:off x="8414385" y="100965"/>
            <a:ext cx="3635375" cy="268033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blinds(horizontal)">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0" y="2215515"/>
            <a:ext cx="12192000" cy="3476625"/>
          </a:xfrm>
          <a:prstGeom prst="rect">
            <a:avLst/>
          </a:prstGeom>
          <a:noFill/>
          <a:ln w="9525">
            <a:noFill/>
          </a:ln>
        </p:spPr>
        <p:txBody>
          <a:bodyPr wrap="square">
            <a:spAutoFit/>
          </a:bodyPr>
          <a:lstStyle/>
          <a:p>
            <a:pPr indent="0"/>
            <a:r>
              <a:rPr lang="zh-CN" sz="4000">
                <a:ln w="22225">
                  <a:solidFill>
                    <a:schemeClr val="accent2"/>
                  </a:solidFill>
                  <a:prstDash val="solid"/>
                </a:ln>
                <a:solidFill>
                  <a:schemeClr val="accent2">
                    <a:lumMod val="40000"/>
                    <a:lumOff val="60000"/>
                  </a:schemeClr>
                </a:solidFill>
                <a:effectLst/>
                <a:latin typeface="仿宋" panose="02010609060101010101" charset="-122"/>
                <a:ea typeface="仿宋" panose="02010609060101010101" charset="-122"/>
              </a:rPr>
              <a:t>小组探究</a:t>
            </a:r>
          </a:p>
          <a:p>
            <a:pPr indent="0"/>
            <a:endParaRPr lang="zh-CN" sz="3600" b="1">
              <a:ln w="22225">
                <a:solidFill>
                  <a:schemeClr val="accent2"/>
                </a:solidFill>
                <a:prstDash val="solid"/>
              </a:ln>
              <a:solidFill>
                <a:schemeClr val="accent2">
                  <a:lumMod val="40000"/>
                  <a:lumOff val="60000"/>
                </a:schemeClr>
              </a:solidFill>
              <a:effectLst/>
              <a:ea typeface="宋体" pitchFamily="2" charset="-122"/>
            </a:endParaRPr>
          </a:p>
          <a:p>
            <a:pPr indent="0"/>
            <a:r>
              <a:rPr lang="zh-CN" sz="3600" b="0">
                <a:ea typeface="宋体" panose="02010600030101010101" pitchFamily="2" charset="-122"/>
              </a:rPr>
              <a:t>圈画文中对人物进行肖像、语言、动作、心理等描写的语句，分析本文是如何通过语言、动作、心理等细节描写</a:t>
            </a:r>
          </a:p>
          <a:p>
            <a:pPr indent="0"/>
            <a:r>
              <a:rPr lang="zh-CN" sz="3600" b="0">
                <a:ea typeface="宋体" panose="02010600030101010101" pitchFamily="2" charset="-122"/>
              </a:rPr>
              <a:t>反映人物性格特征的，</a:t>
            </a:r>
          </a:p>
          <a:p>
            <a:pPr indent="0"/>
            <a:r>
              <a:rPr lang="zh-CN" sz="3600" b="0">
                <a:ea typeface="宋体" panose="02010600030101010101" pitchFamily="2" charset="-122"/>
              </a:rPr>
              <a:t>从而剖析聂赫留朵夫和玛丝洛娃的人物性格。</a:t>
            </a:r>
            <a:endParaRPr lang="zh-CN" altLang="en-US" sz="3600"/>
          </a:p>
        </p:txBody>
      </p:sp>
      <p:pic>
        <p:nvPicPr>
          <p:cNvPr id="28" name="图片 27" descr="0873723a9c31410123a98361d8175de7"/>
          <p:cNvPicPr>
            <a:picLocks noChangeAspect="1"/>
          </p:cNvPicPr>
          <p:nvPr/>
        </p:nvPicPr>
        <p:blipFill>
          <a:blip r:embed="rId3"/>
          <a:stretch>
            <a:fillRect/>
          </a:stretch>
        </p:blipFill>
        <p:spPr>
          <a:xfrm>
            <a:off x="8465185" y="0"/>
            <a:ext cx="3635375" cy="268033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blinds(horizontal)">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custDataLst>
              <p:tags r:id="rId1"/>
            </p:custDataLst>
          </p:nvPr>
        </p:nvGraphicFramePr>
        <p:xfrm>
          <a:off x="141605" y="1343660"/>
          <a:ext cx="11909425" cy="5547360"/>
        </p:xfrm>
        <a:graphic>
          <a:graphicData uri="http://schemas.openxmlformats.org/drawingml/2006/table">
            <a:tbl>
              <a:tblPr firstRow="1" bandRow="1">
                <a:tableStyleId>{5940675A-B579-460E-94D1-54222C63F5DA}</a:tableStyleId>
              </a:tblPr>
              <a:tblGrid>
                <a:gridCol w="1818640"/>
                <a:gridCol w="1784985"/>
                <a:gridCol w="5093335"/>
                <a:gridCol w="3212465"/>
              </a:tblGrid>
              <a:tr h="670560">
                <a:tc>
                  <a:txBody>
                    <a:bodyPr/>
                    <a:lstStyle/>
                    <a:p>
                      <a:pPr indent="0" algn="ctr">
                        <a:buNone/>
                      </a:pPr>
                      <a:r>
                        <a:rPr lang="en-US" sz="3200" b="0">
                          <a:latin typeface="微软雅黑" panose="020B0503020204020204" charset="-122"/>
                          <a:ea typeface="微软雅黑" panose="020B0503020204020204" charset="-122"/>
                          <a:cs typeface="微软雅黑" panose="020B0503020204020204" charset="-122"/>
                        </a:rPr>
                        <a:t> 人物</a:t>
                      </a:r>
                      <a:endParaRPr lang="en-US" altLang="en-US" sz="3200" b="0">
                        <a:latin typeface="微软雅黑" panose="020B0503020204020204" charset="-122"/>
                        <a:ea typeface="微软雅黑" panose="020B0503020204020204" charset="-122"/>
                        <a:cs typeface="微软雅黑" panose="020B0503020204020204" charset="-122"/>
                      </a:endParaRPr>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3200" b="0">
                          <a:latin typeface="微软雅黑" panose="020B0503020204020204" charset="-122"/>
                          <a:ea typeface="微软雅黑" panose="020B0503020204020204" charset="-122"/>
                          <a:cs typeface="微软雅黑" panose="020B0503020204020204" charset="-122"/>
                        </a:rPr>
                        <a:t> 事件</a:t>
                      </a:r>
                      <a:endParaRPr lang="en-US" altLang="en-US" sz="3200" b="0">
                        <a:latin typeface="微软雅黑" panose="020B0503020204020204" charset="-122"/>
                        <a:ea typeface="微软雅黑" panose="020B0503020204020204" charset="-122"/>
                        <a:cs typeface="微软雅黑" panose="020B0503020204020204" charset="-122"/>
                      </a:endParaRPr>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3200" b="0">
                          <a:latin typeface="微软雅黑" panose="020B0503020204020204" charset="-122"/>
                          <a:ea typeface="微软雅黑" panose="020B0503020204020204" charset="-122"/>
                          <a:cs typeface="微软雅黑" panose="020B0503020204020204" charset="-122"/>
                        </a:rPr>
                        <a:t> 层次</a:t>
                      </a:r>
                      <a:endParaRPr lang="en-US" altLang="en-US" sz="3200" b="0">
                        <a:latin typeface="微软雅黑" panose="020B0503020204020204" charset="-122"/>
                        <a:ea typeface="微软雅黑" panose="020B0503020204020204" charset="-122"/>
                        <a:cs typeface="微软雅黑" panose="020B0503020204020204" charset="-122"/>
                      </a:endParaRPr>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3200" b="0">
                          <a:latin typeface="微软雅黑" panose="020B0503020204020204" charset="-122"/>
                          <a:ea typeface="微软雅黑" panose="020B0503020204020204" charset="-122"/>
                          <a:cs typeface="微软雅黑" panose="020B0503020204020204" charset="-122"/>
                        </a:rPr>
                        <a:t> 情节</a:t>
                      </a:r>
                      <a:endParaRPr lang="en-US" altLang="en-US" sz="3200" b="0">
                        <a:latin typeface="微软雅黑" panose="020B0503020204020204" charset="-122"/>
                        <a:ea typeface="微软雅黑" panose="020B0503020204020204" charset="-122"/>
                        <a:cs typeface="微软雅黑" panose="020B0503020204020204" charset="-122"/>
                      </a:endParaRPr>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468495">
                <a:tc>
                  <a:txBody>
                    <a:bodyPr/>
                    <a:lstStyle/>
                    <a:p>
                      <a:pPr indent="0">
                        <a:buNone/>
                      </a:pPr>
                      <a:endParaRPr lang="en-US" sz="3200" b="0">
                        <a:latin typeface="微软雅黑" panose="020B0503020204020204" charset="-122"/>
                        <a:ea typeface="微软雅黑" panose="020B0503020204020204" charset="-122"/>
                        <a:cs typeface="微软雅黑" panose="020B0503020204020204" charset="-122"/>
                      </a:endParaRPr>
                    </a:p>
                    <a:p>
                      <a:pPr indent="0">
                        <a:buNone/>
                      </a:pPr>
                      <a:endParaRPr lang="en-US" sz="3200" b="0">
                        <a:latin typeface="微软雅黑" panose="020B0503020204020204" charset="-122"/>
                        <a:ea typeface="微软雅黑" panose="020B0503020204020204" charset="-122"/>
                        <a:cs typeface="微软雅黑" panose="020B0503020204020204" charset="-122"/>
                      </a:endParaRPr>
                    </a:p>
                    <a:p>
                      <a:pPr indent="0">
                        <a:buNone/>
                      </a:pPr>
                      <a:endParaRPr lang="en-US" sz="3200" b="0">
                        <a:latin typeface="微软雅黑" panose="020B0503020204020204" charset="-122"/>
                        <a:ea typeface="微软雅黑" panose="020B0503020204020204" charset="-122"/>
                        <a:cs typeface="微软雅黑" panose="020B0503020204020204" charset="-122"/>
                      </a:endParaRPr>
                    </a:p>
                    <a:p>
                      <a:pPr indent="0">
                        <a:buNone/>
                      </a:pPr>
                      <a:r>
                        <a:rPr lang="en-US" sz="3200" b="0">
                          <a:latin typeface="微软雅黑" panose="020B0503020204020204" charset="-122"/>
                          <a:ea typeface="微软雅黑" panose="020B0503020204020204" charset="-122"/>
                          <a:cs typeface="微软雅黑" panose="020B0503020204020204" charset="-122"/>
                        </a:rPr>
                        <a:t>玛丝洛娃、</a:t>
                      </a:r>
                    </a:p>
                    <a:p>
                      <a:pPr indent="0">
                        <a:buNone/>
                      </a:pPr>
                      <a:endParaRPr lang="en-US" sz="3200" b="0">
                        <a:latin typeface="微软雅黑" panose="020B0503020204020204" charset="-122"/>
                        <a:ea typeface="微软雅黑" panose="020B0503020204020204" charset="-122"/>
                        <a:cs typeface="微软雅黑" panose="020B0503020204020204" charset="-122"/>
                      </a:endParaRPr>
                    </a:p>
                    <a:p>
                      <a:pPr indent="0">
                        <a:buNone/>
                      </a:pPr>
                      <a:endParaRPr lang="en-US" sz="3200" b="0">
                        <a:latin typeface="微软雅黑" panose="020B0503020204020204" charset="-122"/>
                        <a:ea typeface="微软雅黑" panose="020B0503020204020204" charset="-122"/>
                        <a:cs typeface="微软雅黑" panose="020B0503020204020204" charset="-122"/>
                      </a:endParaRPr>
                    </a:p>
                    <a:p>
                      <a:pPr indent="0">
                        <a:buNone/>
                      </a:pPr>
                      <a:endParaRPr lang="en-US" sz="3200" b="0">
                        <a:latin typeface="微软雅黑" panose="020B0503020204020204" charset="-122"/>
                        <a:ea typeface="微软雅黑" panose="020B0503020204020204" charset="-122"/>
                        <a:cs typeface="微软雅黑" panose="020B0503020204020204" charset="-122"/>
                      </a:endParaRPr>
                    </a:p>
                    <a:p>
                      <a:pPr indent="0">
                        <a:buNone/>
                      </a:pPr>
                      <a:r>
                        <a:rPr lang="en-US" sz="3200" b="0">
                          <a:latin typeface="微软雅黑" panose="020B0503020204020204" charset="-122"/>
                          <a:ea typeface="微软雅黑" panose="020B0503020204020204" charset="-122"/>
                          <a:cs typeface="微软雅黑" panose="020B0503020204020204" charset="-122"/>
                        </a:rPr>
                        <a:t>聂赫</a:t>
                      </a:r>
                    </a:p>
                    <a:p>
                      <a:pPr indent="0">
                        <a:buNone/>
                      </a:pPr>
                      <a:r>
                        <a:rPr lang="en-US" sz="3200" b="0">
                          <a:latin typeface="微软雅黑" panose="020B0503020204020204" charset="-122"/>
                          <a:ea typeface="微软雅黑" panose="020B0503020204020204" charset="-122"/>
                          <a:cs typeface="微软雅黑" panose="020B0503020204020204" charset="-122"/>
                        </a:rPr>
                        <a:t>留朵夫 </a:t>
                      </a:r>
                      <a:endParaRPr lang="en-US" altLang="en-US" sz="3200" b="0">
                        <a:latin typeface="微软雅黑" panose="020B0503020204020204" charset="-122"/>
                        <a:ea typeface="微软雅黑" panose="020B0503020204020204" charset="-122"/>
                        <a:cs typeface="微软雅黑" panose="020B0503020204020204" charset="-122"/>
                      </a:endParaRPr>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endParaRPr lang="en-US" sz="3200" b="0">
                        <a:latin typeface="微软雅黑" panose="020B0503020204020204" charset="-122"/>
                        <a:ea typeface="微软雅黑" panose="020B0503020204020204" charset="-122"/>
                        <a:cs typeface="微软雅黑" panose="020B0503020204020204" charset="-122"/>
                      </a:endParaRPr>
                    </a:p>
                    <a:p>
                      <a:pPr indent="0">
                        <a:buNone/>
                      </a:pPr>
                      <a:endParaRPr lang="en-US" sz="3200" b="0">
                        <a:latin typeface="微软雅黑" panose="020B0503020204020204" charset="-122"/>
                        <a:ea typeface="微软雅黑" panose="020B0503020204020204" charset="-122"/>
                        <a:cs typeface="微软雅黑" panose="020B0503020204020204" charset="-122"/>
                      </a:endParaRPr>
                    </a:p>
                    <a:p>
                      <a:pPr indent="0">
                        <a:buNone/>
                      </a:pPr>
                      <a:endParaRPr lang="en-US" sz="3200" b="0">
                        <a:latin typeface="微软雅黑" panose="020B0503020204020204" charset="-122"/>
                        <a:ea typeface="微软雅黑" panose="020B0503020204020204" charset="-122"/>
                        <a:cs typeface="微软雅黑" panose="020B0503020204020204" charset="-122"/>
                      </a:endParaRPr>
                    </a:p>
                    <a:p>
                      <a:pPr indent="0">
                        <a:buNone/>
                      </a:pPr>
                      <a:r>
                        <a:rPr lang="en-US" sz="3200" b="0">
                          <a:latin typeface="微软雅黑" panose="020B0503020204020204" charset="-122"/>
                          <a:ea typeface="微软雅黑" panose="020B0503020204020204" charset="-122"/>
                          <a:cs typeface="微软雅黑" panose="020B0503020204020204" charset="-122"/>
                        </a:rPr>
                        <a:t>聂赫</a:t>
                      </a:r>
                    </a:p>
                    <a:p>
                      <a:pPr indent="0">
                        <a:buNone/>
                      </a:pPr>
                      <a:r>
                        <a:rPr lang="en-US" sz="3200" b="0">
                          <a:latin typeface="微软雅黑" panose="020B0503020204020204" charset="-122"/>
                          <a:ea typeface="微软雅黑" panose="020B0503020204020204" charset="-122"/>
                          <a:cs typeface="微软雅黑" panose="020B0503020204020204" charset="-122"/>
                        </a:rPr>
                        <a:t>留朵夫</a:t>
                      </a:r>
                    </a:p>
                    <a:p>
                      <a:pPr indent="0">
                        <a:buNone/>
                      </a:pPr>
                      <a:r>
                        <a:rPr lang="en-US" sz="3200" b="0">
                          <a:latin typeface="微软雅黑" panose="020B0503020204020204" charset="-122"/>
                          <a:ea typeface="微软雅黑" panose="020B0503020204020204" charset="-122"/>
                          <a:cs typeface="微软雅黑" panose="020B0503020204020204" charset="-122"/>
                        </a:rPr>
                        <a:t>到监狱</a:t>
                      </a:r>
                    </a:p>
                    <a:p>
                      <a:pPr indent="0">
                        <a:buNone/>
                      </a:pPr>
                      <a:r>
                        <a:rPr lang="en-US" sz="3200" b="0">
                          <a:latin typeface="微软雅黑" panose="020B0503020204020204" charset="-122"/>
                          <a:ea typeface="微软雅黑" panose="020B0503020204020204" charset="-122"/>
                          <a:cs typeface="微软雅黑" panose="020B0503020204020204" charset="-122"/>
                        </a:rPr>
                        <a:t>探望</a:t>
                      </a:r>
                    </a:p>
                    <a:p>
                      <a:pPr indent="0">
                        <a:buNone/>
                      </a:pPr>
                      <a:r>
                        <a:rPr lang="en-US" sz="3200" b="0">
                          <a:latin typeface="微软雅黑" panose="020B0503020204020204" charset="-122"/>
                          <a:ea typeface="微软雅黑" panose="020B0503020204020204" charset="-122"/>
                          <a:cs typeface="微软雅黑" panose="020B0503020204020204" charset="-122"/>
                        </a:rPr>
                        <a:t>玛丝洛娃的经过。</a:t>
                      </a:r>
                      <a:endParaRPr lang="en-US" altLang="en-US" sz="3200" b="0">
                        <a:latin typeface="微软雅黑" panose="020B0503020204020204" charset="-122"/>
                        <a:ea typeface="微软雅黑" panose="020B0503020204020204" charset="-122"/>
                        <a:cs typeface="微软雅黑" panose="020B0503020204020204" charset="-122"/>
                      </a:endParaRPr>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3200" b="0">
                          <a:latin typeface="微软雅黑" panose="020B0503020204020204" charset="-122"/>
                          <a:ea typeface="微软雅黑" panose="020B0503020204020204" charset="-122"/>
                          <a:cs typeface="微软雅黑" panose="020B0503020204020204" charset="-122"/>
                        </a:rPr>
                        <a:t>（1——15），</a:t>
                      </a:r>
                      <a:endParaRPr lang="en-US" sz="3200" b="0">
                        <a:latin typeface="微软雅黑" panose="020B0503020204020204" charset="-122"/>
                        <a:ea typeface="微软雅黑"/>
                        <a:cs typeface="微软雅黑" panose="020B0503020204020204" charset="-122"/>
                      </a:endParaRPr>
                    </a:p>
                    <a:p>
                      <a:pPr indent="0">
                        <a:buNone/>
                      </a:pPr>
                      <a:r>
                        <a:rPr lang="en-US" sz="3200" b="0">
                          <a:latin typeface="微软雅黑" panose="020B0503020204020204" charset="-122"/>
                          <a:ea typeface="微软雅黑" panose="020B0503020204020204" charset="-122"/>
                          <a:cs typeface="微软雅黑" panose="020B0503020204020204" charset="-122"/>
                        </a:rPr>
                        <a:t>玛丝洛娃认出了到监狱探望自己的聂赫留朵夫。（16——70），</a:t>
                      </a:r>
                    </a:p>
                    <a:p>
                      <a:pPr indent="0">
                        <a:buNone/>
                      </a:pPr>
                      <a:r>
                        <a:rPr lang="en-US" sz="3200" b="0">
                          <a:latin typeface="微软雅黑" panose="020B0503020204020204" charset="-122"/>
                          <a:ea typeface="微软雅黑" panose="020B0503020204020204" charset="-122"/>
                          <a:cs typeface="微软雅黑" panose="020B0503020204020204" charset="-122"/>
                        </a:rPr>
                        <a:t>聂赫留朵夫与玛丝洛娃交流。</a:t>
                      </a:r>
                    </a:p>
                    <a:p>
                      <a:pPr indent="0">
                        <a:buNone/>
                      </a:pPr>
                      <a:endParaRPr lang="en-US" sz="3200" b="0">
                        <a:latin typeface="微软雅黑" panose="020B0503020204020204" charset="-122"/>
                        <a:ea typeface="微软雅黑" panose="020B0503020204020204" charset="-122"/>
                        <a:cs typeface="微软雅黑" panose="020B0503020204020204" charset="-122"/>
                      </a:endParaRPr>
                    </a:p>
                    <a:p>
                      <a:pPr indent="0">
                        <a:buNone/>
                      </a:pPr>
                      <a:r>
                        <a:rPr lang="en-US" sz="3200" b="0">
                          <a:latin typeface="微软雅黑" panose="020B0503020204020204" charset="-122"/>
                          <a:ea typeface="微软雅黑" panose="020B0503020204020204" charset="-122"/>
                          <a:cs typeface="微软雅黑" panose="020B0503020204020204" charset="-122"/>
                        </a:rPr>
                        <a:t>（71——78），</a:t>
                      </a:r>
                    </a:p>
                    <a:p>
                      <a:pPr indent="0">
                        <a:buNone/>
                      </a:pPr>
                      <a:r>
                        <a:rPr lang="en-US" sz="3200" b="0">
                          <a:latin typeface="微软雅黑" panose="020B0503020204020204" charset="-122"/>
                          <a:ea typeface="微软雅黑" panose="020B0503020204020204" charset="-122"/>
                          <a:cs typeface="微软雅黑" panose="020B0503020204020204" charset="-122"/>
                        </a:rPr>
                        <a:t>聂赫留朵夫的想法</a:t>
                      </a:r>
                    </a:p>
                    <a:p>
                      <a:pPr indent="0">
                        <a:buNone/>
                      </a:pPr>
                      <a:r>
                        <a:rPr lang="en-US" sz="3200" b="0">
                          <a:latin typeface="微软雅黑" panose="020B0503020204020204" charset="-122"/>
                          <a:ea typeface="微软雅黑" panose="020B0503020204020204" charset="-122"/>
                          <a:cs typeface="微软雅黑" panose="020B0503020204020204" charset="-122"/>
                        </a:rPr>
                        <a:t>不被玛丝洛娃理解。</a:t>
                      </a:r>
                      <a:endParaRPr lang="en-US" altLang="en-US" sz="3200" b="0">
                        <a:latin typeface="微软雅黑" panose="020B0503020204020204" charset="-122"/>
                        <a:ea typeface="微软雅黑"/>
                        <a:cs typeface="微软雅黑" panose="020B0503020204020204" charset="-122"/>
                      </a:endParaRPr>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endParaRPr lang="en-US" sz="2800" b="0">
                        <a:latin typeface="微软雅黑" panose="020B0503020204020204" charset="-122"/>
                        <a:ea typeface="微软雅黑"/>
                        <a:cs typeface="微软雅黑" panose="020B0503020204020204" charset="-122"/>
                      </a:endParaRPr>
                    </a:p>
                    <a:p>
                      <a:pPr indent="0">
                        <a:buNone/>
                      </a:pPr>
                      <a:endParaRPr lang="en-US" sz="2800" b="0">
                        <a:latin typeface="微软雅黑" panose="020B0503020204020204" charset="-122"/>
                        <a:ea typeface="微软雅黑" panose="020B0503020204020204" charset="-122"/>
                        <a:cs typeface="微软雅黑" panose="020B0503020204020204" charset="-122"/>
                      </a:endParaRPr>
                    </a:p>
                    <a:p>
                      <a:pPr indent="0">
                        <a:buNone/>
                      </a:pPr>
                      <a:endParaRPr lang="en-US" sz="2800" b="0">
                        <a:latin typeface="微软雅黑" panose="020B0503020204020204" charset="-122"/>
                        <a:ea typeface="微软雅黑" panose="020B0503020204020204" charset="-122"/>
                        <a:cs typeface="微软雅黑" panose="020B0503020204020204" charset="-122"/>
                      </a:endParaRPr>
                    </a:p>
                    <a:p>
                      <a:pPr indent="0">
                        <a:buNone/>
                      </a:pPr>
                      <a:endParaRPr lang="en-US" sz="2800" b="0">
                        <a:latin typeface="微软雅黑" panose="020B0503020204020204" charset="-122"/>
                        <a:ea typeface="微软雅黑" panose="020B0503020204020204" charset="-122"/>
                        <a:cs typeface="微软雅黑" panose="020B0503020204020204" charset="-122"/>
                      </a:endParaRPr>
                    </a:p>
                    <a:p>
                      <a:pPr indent="0">
                        <a:buNone/>
                      </a:pPr>
                      <a:endParaRPr lang="en-US" sz="2800" b="0">
                        <a:latin typeface="微软雅黑" panose="020B0503020204020204" charset="-122"/>
                        <a:ea typeface="微软雅黑" panose="020B0503020204020204" charset="-122"/>
                        <a:cs typeface="微软雅黑" panose="020B0503020204020204" charset="-122"/>
                      </a:endParaRPr>
                    </a:p>
                    <a:p>
                      <a:pPr indent="0">
                        <a:buNone/>
                      </a:pPr>
                      <a:r>
                        <a:rPr lang="en-US" sz="2800" b="1">
                          <a:solidFill>
                            <a:srgbClr val="C00000"/>
                          </a:solidFill>
                          <a:latin typeface="微软雅黑" panose="020B0503020204020204" charset="-122"/>
                          <a:ea typeface="微软雅黑" panose="020B0503020204020204" charset="-122"/>
                          <a:cs typeface="微软雅黑" panose="020B0503020204020204" charset="-122"/>
                        </a:rPr>
                        <a:t>探监</a:t>
                      </a:r>
                      <a:r>
                        <a:rPr lang="en-US" sz="2800" b="1">
                          <a:solidFill>
                            <a:srgbClr val="C00000"/>
                          </a:solidFill>
                          <a:latin typeface="Arial" panose="020B0604020202020204" pitchFamily="34" charset="0"/>
                          <a:ea typeface="微软雅黑" panose="020B0503020204020204" charset="-122"/>
                          <a:cs typeface="Arial" panose="020B0604020202020204" pitchFamily="34" charset="0"/>
                        </a:rPr>
                        <a:t>→</a:t>
                      </a:r>
                      <a:r>
                        <a:rPr lang="en-US" sz="2800" b="1">
                          <a:solidFill>
                            <a:srgbClr val="C00000"/>
                          </a:solidFill>
                          <a:latin typeface="微软雅黑" panose="020B0503020204020204" charset="-122"/>
                          <a:ea typeface="微软雅黑" panose="020B0503020204020204" charset="-122"/>
                          <a:cs typeface="微软雅黑" panose="020B0503020204020204" charset="-122"/>
                        </a:rPr>
                        <a:t>相认</a:t>
                      </a:r>
                      <a:r>
                        <a:rPr lang="en-US" sz="2800" b="1">
                          <a:solidFill>
                            <a:srgbClr val="C00000"/>
                          </a:solidFill>
                          <a:latin typeface="Arial" panose="020B0604020202020204" pitchFamily="34" charset="0"/>
                          <a:ea typeface="微软雅黑" panose="020B0503020204020204" charset="-122"/>
                          <a:cs typeface="Arial" panose="020B0604020202020204" pitchFamily="34" charset="0"/>
                        </a:rPr>
                        <a:t>→</a:t>
                      </a:r>
                      <a:r>
                        <a:rPr lang="en-US" sz="2800" b="1">
                          <a:solidFill>
                            <a:srgbClr val="C00000"/>
                          </a:solidFill>
                          <a:latin typeface="微软雅黑" panose="020B0503020204020204" charset="-122"/>
                          <a:ea typeface="微软雅黑" panose="020B0503020204020204" charset="-122"/>
                          <a:cs typeface="微软雅黑" panose="020B0503020204020204" charset="-122"/>
                        </a:rPr>
                        <a:t>赎罪</a:t>
                      </a:r>
                      <a:endParaRPr lang="en-US" altLang="en-US" sz="2800" b="1">
                        <a:solidFill>
                          <a:srgbClr val="C00000"/>
                        </a:solidFill>
                        <a:latin typeface="微软雅黑" panose="020B0503020204020204" charset="-122"/>
                        <a:ea typeface="微软雅黑"/>
                        <a:cs typeface="微软雅黑" panose="020B0503020204020204" charset="-122"/>
                      </a:endParaRPr>
                    </a:p>
                  </a:txBody>
                  <a:tcPr marL="68580" marR="6858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3" name="文本框 2"/>
          <p:cNvSpPr txBox="1"/>
          <p:nvPr/>
        </p:nvSpPr>
        <p:spPr>
          <a:xfrm>
            <a:off x="116205" y="155575"/>
            <a:ext cx="2468880" cy="706755"/>
          </a:xfrm>
          <a:prstGeom prst="rect">
            <a:avLst/>
          </a:prstGeom>
          <a:noFill/>
        </p:spPr>
        <p:txBody>
          <a:bodyPr wrap="none" rtlCol="0" anchor="t">
            <a:spAutoFit/>
          </a:bodyPr>
          <a:lstStyle/>
          <a:p>
            <a:pPr indent="0"/>
            <a:r>
              <a:rPr lang="zh-CN" sz="4000">
                <a:ln w="22225">
                  <a:solidFill>
                    <a:schemeClr val="accent2"/>
                  </a:solidFill>
                  <a:prstDash val="solid"/>
                </a:ln>
                <a:solidFill>
                  <a:schemeClr val="accent2">
                    <a:lumMod val="40000"/>
                    <a:lumOff val="60000"/>
                  </a:schemeClr>
                </a:solidFill>
                <a:effectLst/>
                <a:latin typeface="仿宋" panose="02010609060101010101" charset="-122"/>
                <a:ea typeface="仿宋" panose="02010609060101010101" charset="-122"/>
                <a:sym typeface="+mn-ea"/>
              </a:rPr>
              <a:t>归纳总结</a:t>
            </a:r>
            <a:r>
              <a:rPr lang="en-US" altLang="zh-CN" sz="4000">
                <a:ln w="22225">
                  <a:solidFill>
                    <a:schemeClr val="accent2"/>
                  </a:solidFill>
                  <a:prstDash val="solid"/>
                </a:ln>
                <a:solidFill>
                  <a:schemeClr val="accent2">
                    <a:lumMod val="40000"/>
                    <a:lumOff val="60000"/>
                  </a:schemeClr>
                </a:solidFill>
                <a:effectLst/>
                <a:latin typeface="仿宋" panose="02010609060101010101" charset="-122"/>
                <a:ea typeface="仿宋" panose="02010609060101010101" charset="-122"/>
                <a:sym typeface="+mn-ea"/>
              </a:rPr>
              <a:t>1</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34925" y="56515"/>
            <a:ext cx="12292330" cy="6711315"/>
            <a:chOff x="-55" y="89"/>
            <a:chExt cx="19358" cy="10569"/>
          </a:xfrm>
        </p:grpSpPr>
        <p:pic>
          <p:nvPicPr>
            <p:cNvPr id="6" name="图片 5" descr="856"/>
            <p:cNvPicPr>
              <a:picLocks noChangeAspect="1"/>
            </p:cNvPicPr>
            <p:nvPr/>
          </p:nvPicPr>
          <p:blipFill>
            <a:blip r:embed="rId3"/>
            <a:srcRect l="61779" t="10517" r="2871" b="78736"/>
            <a:stretch>
              <a:fillRect/>
            </a:stretch>
          </p:blipFill>
          <p:spPr>
            <a:xfrm flipH="1">
              <a:off x="-55" y="89"/>
              <a:ext cx="2515" cy="1145"/>
            </a:xfrm>
            <a:prstGeom prst="rect">
              <a:avLst/>
            </a:prstGeom>
          </p:spPr>
        </p:pic>
        <p:cxnSp>
          <p:nvCxnSpPr>
            <p:cNvPr id="2" name="直接连接符 1"/>
            <p:cNvCxnSpPr/>
            <p:nvPr/>
          </p:nvCxnSpPr>
          <p:spPr>
            <a:xfrm>
              <a:off x="2314" y="331"/>
              <a:ext cx="14665" cy="0"/>
            </a:xfrm>
            <a:prstGeom prst="line">
              <a:avLst/>
            </a:prstGeom>
            <a:ln w="6350">
              <a:solidFill>
                <a:srgbClr val="B89468"/>
              </a:solidFill>
            </a:ln>
          </p:spPr>
          <p:style>
            <a:lnRef idx="1">
              <a:schemeClr val="accent1"/>
            </a:lnRef>
            <a:fillRef idx="0">
              <a:schemeClr val="accent1"/>
            </a:fillRef>
            <a:effectRef idx="0">
              <a:schemeClr val="accent1"/>
            </a:effectRef>
            <a:fontRef idx="minor">
              <a:schemeClr val="tx1"/>
            </a:fontRef>
          </p:style>
        </p:cxnSp>
        <p:pic>
          <p:nvPicPr>
            <p:cNvPr id="3" name="图片 2" descr="856"/>
            <p:cNvPicPr>
              <a:picLocks noChangeAspect="1"/>
            </p:cNvPicPr>
            <p:nvPr/>
          </p:nvPicPr>
          <p:blipFill>
            <a:blip r:embed="rId3"/>
            <a:srcRect l="61779" t="10517" r="2871" b="78736"/>
            <a:stretch>
              <a:fillRect/>
            </a:stretch>
          </p:blipFill>
          <p:spPr>
            <a:xfrm>
              <a:off x="16789" y="89"/>
              <a:ext cx="2515" cy="1145"/>
            </a:xfrm>
            <a:prstGeom prst="rect">
              <a:avLst/>
            </a:prstGeom>
          </p:spPr>
        </p:pic>
        <p:pic>
          <p:nvPicPr>
            <p:cNvPr id="4" name="图片 3" descr="856"/>
            <p:cNvPicPr>
              <a:picLocks noChangeAspect="1"/>
            </p:cNvPicPr>
            <p:nvPr/>
          </p:nvPicPr>
          <p:blipFill>
            <a:blip r:embed="rId3"/>
            <a:srcRect l="61779" t="10517" r="2871" b="78736"/>
            <a:stretch>
              <a:fillRect/>
            </a:stretch>
          </p:blipFill>
          <p:spPr>
            <a:xfrm flipV="1">
              <a:off x="16789" y="9514"/>
              <a:ext cx="2515" cy="1145"/>
            </a:xfrm>
            <a:prstGeom prst="rect">
              <a:avLst/>
            </a:prstGeom>
          </p:spPr>
        </p:pic>
        <p:pic>
          <p:nvPicPr>
            <p:cNvPr id="5" name="图片 4" descr="856"/>
            <p:cNvPicPr>
              <a:picLocks noChangeAspect="1"/>
            </p:cNvPicPr>
            <p:nvPr/>
          </p:nvPicPr>
          <p:blipFill>
            <a:blip r:embed="rId3"/>
            <a:srcRect l="61779" t="10517" r="2871" b="78736"/>
            <a:stretch>
              <a:fillRect/>
            </a:stretch>
          </p:blipFill>
          <p:spPr>
            <a:xfrm flipH="1" flipV="1">
              <a:off x="-55" y="9514"/>
              <a:ext cx="2515" cy="1145"/>
            </a:xfrm>
            <a:prstGeom prst="rect">
              <a:avLst/>
            </a:prstGeom>
          </p:spPr>
        </p:pic>
        <p:cxnSp>
          <p:nvCxnSpPr>
            <p:cNvPr id="7" name="直接连接符 6"/>
            <p:cNvCxnSpPr/>
            <p:nvPr/>
          </p:nvCxnSpPr>
          <p:spPr>
            <a:xfrm>
              <a:off x="2314" y="10409"/>
              <a:ext cx="14665" cy="0"/>
            </a:xfrm>
            <a:prstGeom prst="line">
              <a:avLst/>
            </a:prstGeom>
            <a:ln w="6350">
              <a:solidFill>
                <a:srgbClr val="B89468"/>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a:off x="531" y="1181"/>
              <a:ext cx="0" cy="8331"/>
            </a:xfrm>
            <a:prstGeom prst="line">
              <a:avLst/>
            </a:prstGeom>
            <a:ln>
              <a:solidFill>
                <a:srgbClr val="B89468"/>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a:off x="18697" y="1183"/>
              <a:ext cx="0" cy="8331"/>
            </a:xfrm>
            <a:prstGeom prst="line">
              <a:avLst/>
            </a:prstGeom>
            <a:ln>
              <a:solidFill>
                <a:srgbClr val="B89468"/>
              </a:solidFill>
            </a:ln>
          </p:spPr>
          <p:style>
            <a:lnRef idx="1">
              <a:schemeClr val="accent1"/>
            </a:lnRef>
            <a:fillRef idx="0">
              <a:schemeClr val="accent1"/>
            </a:fillRef>
            <a:effectRef idx="0">
              <a:schemeClr val="accent1"/>
            </a:effectRef>
            <a:fontRef idx="minor">
              <a:schemeClr val="tx1"/>
            </a:fontRef>
          </p:style>
        </p:cxnSp>
      </p:grpSp>
      <p:sp>
        <p:nvSpPr>
          <p:cNvPr id="38" name="矩形 37"/>
          <p:cNvSpPr/>
          <p:nvPr/>
        </p:nvSpPr>
        <p:spPr>
          <a:xfrm flipV="1">
            <a:off x="357505" y="2571750"/>
            <a:ext cx="11536045" cy="76200"/>
          </a:xfrm>
          <a:prstGeom prst="rect">
            <a:avLst/>
          </a:prstGeom>
          <a:solidFill>
            <a:srgbClr val="9F79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35042"/>
              </a:solidFill>
            </a:endParaRPr>
          </a:p>
        </p:txBody>
      </p:sp>
      <p:grpSp>
        <p:nvGrpSpPr>
          <p:cNvPr id="16" name="组合 15"/>
          <p:cNvGrpSpPr/>
          <p:nvPr/>
        </p:nvGrpSpPr>
        <p:grpSpPr>
          <a:xfrm>
            <a:off x="9212580" y="1621790"/>
            <a:ext cx="720090" cy="1026160"/>
            <a:chOff x="9352099" y="1524874"/>
            <a:chExt cx="1336675" cy="1905000"/>
          </a:xfrm>
          <a:solidFill>
            <a:srgbClr val="635042"/>
          </a:solidFill>
        </p:grpSpPr>
        <p:sp>
          <p:nvSpPr>
            <p:cNvPr id="18" name="KSO_Shape"/>
            <p:cNvSpPr/>
            <p:nvPr/>
          </p:nvSpPr>
          <p:spPr>
            <a:xfrm>
              <a:off x="9352099" y="1524874"/>
              <a:ext cx="1336675" cy="1905000"/>
            </a:xfrm>
            <a:custGeom>
              <a:avLst/>
              <a:gdLst>
                <a:gd name="connsiteX0" fmla="*/ 586581 w 1173161"/>
                <a:gd name="connsiteY0" fmla="*/ 0 h 1672438"/>
                <a:gd name="connsiteX1" fmla="*/ 1001356 w 1173161"/>
                <a:gd name="connsiteY1" fmla="*/ 171806 h 1672438"/>
                <a:gd name="connsiteX2" fmla="*/ 1001356 w 1173161"/>
                <a:gd name="connsiteY2" fmla="*/ 1001357 h 1672438"/>
                <a:gd name="connsiteX3" fmla="*/ 586581 w 1173161"/>
                <a:gd name="connsiteY3" fmla="*/ 1672438 h 1672438"/>
                <a:gd name="connsiteX4" fmla="*/ 171805 w 1173161"/>
                <a:gd name="connsiteY4" fmla="*/ 1001357 h 1672438"/>
                <a:gd name="connsiteX5" fmla="*/ 171805 w 1173161"/>
                <a:gd name="connsiteY5" fmla="*/ 171806 h 1672438"/>
                <a:gd name="connsiteX6" fmla="*/ 586581 w 1173161"/>
                <a:gd name="connsiteY6" fmla="*/ 0 h 1672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3161" h="1672438">
                  <a:moveTo>
                    <a:pt x="586581" y="0"/>
                  </a:moveTo>
                  <a:cubicBezTo>
                    <a:pt x="736700" y="0"/>
                    <a:pt x="886819" y="57269"/>
                    <a:pt x="1001356" y="171806"/>
                  </a:cubicBezTo>
                  <a:cubicBezTo>
                    <a:pt x="1230430" y="400880"/>
                    <a:pt x="1230430" y="772282"/>
                    <a:pt x="1001356" y="1001357"/>
                  </a:cubicBezTo>
                  <a:cubicBezTo>
                    <a:pt x="820380" y="1182333"/>
                    <a:pt x="682121" y="1406027"/>
                    <a:pt x="586581" y="1672438"/>
                  </a:cubicBezTo>
                  <a:cubicBezTo>
                    <a:pt x="491040" y="1406027"/>
                    <a:pt x="352782" y="1182333"/>
                    <a:pt x="171805" y="1001357"/>
                  </a:cubicBezTo>
                  <a:cubicBezTo>
                    <a:pt x="-57269" y="772282"/>
                    <a:pt x="-57269" y="400880"/>
                    <a:pt x="171805" y="171806"/>
                  </a:cubicBezTo>
                  <a:cubicBezTo>
                    <a:pt x="286343" y="57269"/>
                    <a:pt x="436462" y="0"/>
                    <a:pt x="586581" y="0"/>
                  </a:cubicBezTo>
                  <a:close/>
                </a:path>
              </a:pathLst>
            </a:custGeom>
            <a:solidFill>
              <a:srgbClr val="D7706E"/>
            </a:solidFill>
            <a:ln>
              <a:noFill/>
            </a:ln>
          </p:spPr>
          <p:style>
            <a:lnRef idx="2">
              <a:schemeClr val="accent1">
                <a:shade val="50000"/>
              </a:schemeClr>
            </a:lnRef>
            <a:fillRef idx="1">
              <a:schemeClr val="accent1"/>
            </a:fillRef>
            <a:effectRef idx="0">
              <a:schemeClr val="accent1"/>
            </a:effectRef>
            <a:fontRef idx="minor">
              <a:schemeClr val="lt1"/>
            </a:fontRef>
          </p:style>
          <p:txBody>
            <a:bodyPr bIns="57600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ct val="0"/>
                </a:spcBef>
                <a:spcAft>
                  <a:spcPct val="0"/>
                </a:spcAft>
                <a:defRPr/>
              </a:pPr>
              <a:endParaRPr lang="zh-CN" altLang="en-US">
                <a:solidFill>
                  <a:srgbClr val="635042"/>
                </a:solidFill>
              </a:endParaRPr>
            </a:p>
          </p:txBody>
        </p:sp>
        <p:sp>
          <p:nvSpPr>
            <p:cNvPr id="19" name="椭圆 18"/>
            <p:cNvSpPr/>
            <p:nvPr/>
          </p:nvSpPr>
          <p:spPr>
            <a:xfrm>
              <a:off x="9480376" y="1655142"/>
              <a:ext cx="1080120" cy="1080120"/>
            </a:xfrm>
            <a:prstGeom prst="ellipse">
              <a:avLst/>
            </a:prstGeom>
            <a:solidFill>
              <a:srgbClr val="ECE6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35042"/>
                </a:solidFill>
              </a:endParaRPr>
            </a:p>
          </p:txBody>
        </p:sp>
      </p:grpSp>
      <p:sp>
        <p:nvSpPr>
          <p:cNvPr id="417" name="Freeform 70"/>
          <p:cNvSpPr/>
          <p:nvPr/>
        </p:nvSpPr>
        <p:spPr bwMode="auto">
          <a:xfrm>
            <a:off x="10427335" y="2075180"/>
            <a:ext cx="354330" cy="336550"/>
          </a:xfrm>
          <a:custGeom>
            <a:avLst/>
            <a:gdLst>
              <a:gd name="T0" fmla="*/ 69 w 138"/>
              <a:gd name="T1" fmla="*/ 0 h 131"/>
              <a:gd name="T2" fmla="*/ 86 w 138"/>
              <a:gd name="T3" fmla="*/ 48 h 131"/>
              <a:gd name="T4" fmla="*/ 138 w 138"/>
              <a:gd name="T5" fmla="*/ 49 h 131"/>
              <a:gd name="T6" fmla="*/ 96 w 138"/>
              <a:gd name="T7" fmla="*/ 81 h 131"/>
              <a:gd name="T8" fmla="*/ 111 w 138"/>
              <a:gd name="T9" fmla="*/ 131 h 131"/>
              <a:gd name="T10" fmla="*/ 69 w 138"/>
              <a:gd name="T11" fmla="*/ 101 h 131"/>
              <a:gd name="T12" fmla="*/ 26 w 138"/>
              <a:gd name="T13" fmla="*/ 131 h 131"/>
              <a:gd name="T14" fmla="*/ 41 w 138"/>
              <a:gd name="T15" fmla="*/ 81 h 131"/>
              <a:gd name="T16" fmla="*/ 0 w 138"/>
              <a:gd name="T17" fmla="*/ 49 h 131"/>
              <a:gd name="T18" fmla="*/ 52 w 138"/>
              <a:gd name="T19" fmla="*/ 48 h 131"/>
              <a:gd name="T20" fmla="*/ 69 w 138"/>
              <a:gd name="T21" fmla="*/ 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8" h="131">
                <a:moveTo>
                  <a:pt x="69" y="0"/>
                </a:moveTo>
                <a:lnTo>
                  <a:pt x="86" y="48"/>
                </a:lnTo>
                <a:lnTo>
                  <a:pt x="138" y="49"/>
                </a:lnTo>
                <a:lnTo>
                  <a:pt x="96" y="81"/>
                </a:lnTo>
                <a:lnTo>
                  <a:pt x="111" y="131"/>
                </a:lnTo>
                <a:lnTo>
                  <a:pt x="69" y="101"/>
                </a:lnTo>
                <a:lnTo>
                  <a:pt x="26" y="131"/>
                </a:lnTo>
                <a:lnTo>
                  <a:pt x="41" y="81"/>
                </a:lnTo>
                <a:lnTo>
                  <a:pt x="0" y="49"/>
                </a:lnTo>
                <a:lnTo>
                  <a:pt x="52" y="48"/>
                </a:lnTo>
                <a:lnTo>
                  <a:pt x="69" y="0"/>
                </a:lnTo>
                <a:close/>
              </a:path>
            </a:pathLst>
          </a:custGeom>
          <a:solidFill>
            <a:srgbClr val="D770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文本框 10"/>
          <p:cNvSpPr txBox="1"/>
          <p:nvPr/>
        </p:nvSpPr>
        <p:spPr>
          <a:xfrm>
            <a:off x="538480" y="998855"/>
            <a:ext cx="10682605" cy="1076325"/>
          </a:xfrm>
          <a:prstGeom prst="rect">
            <a:avLst/>
          </a:prstGeom>
          <a:noFill/>
        </p:spPr>
        <p:txBody>
          <a:bodyPr wrap="square" rtlCol="0" anchor="t">
            <a:spAutoFit/>
          </a:bodyPr>
          <a:lstStyle/>
          <a:p>
            <a:pPr indent="0" fontAlgn="auto"/>
            <a:r>
              <a:rPr lang="zh-CN" sz="3200">
                <a:latin typeface="楷体" panose="02010609060101010101" charset="-122"/>
                <a:ea typeface="楷体" panose="02010609060101010101" charset="-122"/>
                <a:sym typeface="+mn-ea"/>
              </a:rPr>
              <a:t>本文写的是聂赫留朵夫到监狱探望玛丝洛娃，</a:t>
            </a:r>
            <a:endParaRPr lang="zh-CN" sz="3200" b="0">
              <a:latin typeface="楷体" panose="02010609060101010101" charset="-122"/>
              <a:ea typeface="楷体" panose="02010609060101010101" charset="-122"/>
            </a:endParaRPr>
          </a:p>
          <a:p>
            <a:pPr indent="0" fontAlgn="auto"/>
            <a:r>
              <a:rPr lang="zh-CN" sz="3200">
                <a:latin typeface="楷体" panose="02010609060101010101" charset="-122"/>
                <a:ea typeface="楷体" panose="02010609060101010101" charset="-122"/>
                <a:sym typeface="+mn-ea"/>
              </a:rPr>
              <a:t>祈求得到宽恕的经过。</a:t>
            </a:r>
            <a:endParaRPr lang="zh-CN" altLang="en-US" sz="3200">
              <a:latin typeface="楷体" panose="02010609060101010101" charset="-122"/>
              <a:ea typeface="楷体" panose="02010609060101010101" charset="-122"/>
            </a:endParaRPr>
          </a:p>
        </p:txBody>
      </p:sp>
      <p:sp>
        <p:nvSpPr>
          <p:cNvPr id="100" name="文本框 99"/>
          <p:cNvSpPr txBox="1"/>
          <p:nvPr/>
        </p:nvSpPr>
        <p:spPr>
          <a:xfrm>
            <a:off x="538480" y="3133725"/>
            <a:ext cx="11807825" cy="3046095"/>
          </a:xfrm>
          <a:prstGeom prst="rect">
            <a:avLst/>
          </a:prstGeom>
          <a:noFill/>
          <a:ln w="9525">
            <a:noFill/>
          </a:ln>
        </p:spPr>
        <p:txBody>
          <a:bodyPr wrap="square">
            <a:spAutoFit/>
          </a:bodyPr>
          <a:lstStyle/>
          <a:p>
            <a:pPr indent="0" fontAlgn="auto"/>
            <a:r>
              <a:rPr lang="zh-CN" sz="3200" b="0">
                <a:latin typeface="楷体" panose="02010609060101010101" charset="-122"/>
                <a:ea typeface="楷体" panose="02010609060101010101" charset="-122"/>
              </a:rPr>
              <a:t>聂赫留朵夫来到监狱探监，</a:t>
            </a:r>
          </a:p>
          <a:p>
            <a:pPr indent="0" fontAlgn="auto"/>
            <a:r>
              <a:rPr lang="zh-CN" sz="3200" b="0">
                <a:latin typeface="楷体" panose="02010609060101010101" charset="-122"/>
                <a:ea typeface="楷体" panose="02010609060101010101" charset="-122"/>
              </a:rPr>
              <a:t>试图得到玛丝洛娃的宽恕，为自己以前的罪过赎罪。</a:t>
            </a:r>
          </a:p>
          <a:p>
            <a:pPr indent="0" fontAlgn="auto"/>
            <a:r>
              <a:rPr lang="zh-CN" sz="3200" b="0">
                <a:latin typeface="楷体" panose="02010609060101010101" charset="-122"/>
                <a:ea typeface="楷体" panose="02010609060101010101" charset="-122"/>
              </a:rPr>
              <a:t>而玛丝洛娃一开始忘记了他，后来认出了他。</a:t>
            </a:r>
          </a:p>
          <a:p>
            <a:pPr indent="0" fontAlgn="auto"/>
            <a:r>
              <a:rPr lang="zh-CN" sz="3200" b="0">
                <a:latin typeface="楷体" panose="02010609060101010101" charset="-122"/>
                <a:ea typeface="楷体" panose="02010609060101010101" charset="-122"/>
              </a:rPr>
              <a:t>玛丝洛娃与聂赫留朵夫见面后说出自己的遭遇，</a:t>
            </a:r>
          </a:p>
          <a:p>
            <a:pPr indent="0" fontAlgn="auto"/>
            <a:r>
              <a:rPr lang="zh-CN" sz="3200" b="0">
                <a:latin typeface="楷体" panose="02010609060101010101" charset="-122"/>
                <a:ea typeface="楷体" panose="02010609060101010101" charset="-122"/>
              </a:rPr>
              <a:t>依然对那段生活感到痛苦。</a:t>
            </a:r>
          </a:p>
          <a:p>
            <a:pPr indent="0" fontAlgn="auto"/>
            <a:r>
              <a:rPr lang="zh-CN" sz="3200" b="0">
                <a:latin typeface="楷体" panose="02010609060101010101" charset="-122"/>
                <a:ea typeface="楷体" panose="02010609060101010101" charset="-122"/>
              </a:rPr>
              <a:t>她想法子从聂赫留朵夫那里要钱，已经失去了灵魂。</a:t>
            </a:r>
            <a:endParaRPr lang="zh-CN" altLang="en-US" sz="3200">
              <a:latin typeface="楷体" panose="02010609060101010101" charset="-122"/>
              <a:ea typeface="楷体" panose="02010609060101010101" charset="-122"/>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randombar(horizontal)">
                                      <p:cBhvr>
                                        <p:cTn id="7" dur="500"/>
                                        <p:tgtEl>
                                          <p:spTgt spid="38"/>
                                        </p:tgtEl>
                                      </p:cBhvr>
                                    </p:animEffect>
                                  </p:childTnLst>
                                </p:cTn>
                              </p:par>
                              <p:par>
                                <p:cTn id="8" presetID="14" presetClass="entr" presetSubtype="10"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randombar(horizontal)">
                                      <p:cBhvr>
                                        <p:cTn id="10" dur="500"/>
                                        <p:tgtEl>
                                          <p:spTgt spid="16"/>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417"/>
                                        </p:tgtEl>
                                        <p:attrNameLst>
                                          <p:attrName>style.visibility</p:attrName>
                                        </p:attrNameLst>
                                      </p:cBhvr>
                                      <p:to>
                                        <p:strVal val="visible"/>
                                      </p:to>
                                    </p:set>
                                    <p:animEffect transition="in" filter="randombar(horizontal)">
                                      <p:cBhvr>
                                        <p:cTn id="13" dur="500"/>
                                        <p:tgtEl>
                                          <p:spTgt spid="417"/>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4" fill="hold" nodeType="clickEffect">
                                  <p:stCondLst>
                                    <p:cond delay="0"/>
                                  </p:stCondLst>
                                  <p:childTnLst>
                                    <p:set>
                                      <p:cBhvr>
                                        <p:cTn id="17" dur="1" fill="hold">
                                          <p:stCondLst>
                                            <p:cond delay="0"/>
                                          </p:stCondLst>
                                        </p:cTn>
                                        <p:tgtEl>
                                          <p:spTgt spid="100">
                                            <p:txEl>
                                              <p:pRg st="0" end="0"/>
                                            </p:txEl>
                                          </p:spTgt>
                                        </p:tgtEl>
                                        <p:attrNameLst>
                                          <p:attrName>style.visibility</p:attrName>
                                        </p:attrNameLst>
                                      </p:cBhvr>
                                      <p:to>
                                        <p:strVal val="visible"/>
                                      </p:to>
                                    </p:set>
                                    <p:anim calcmode="lin" valueType="num">
                                      <p:cBhvr additive="base">
                                        <p:cTn id="18" dur="500" fill="hold"/>
                                        <p:tgtEl>
                                          <p:spTgt spid="100">
                                            <p:txEl>
                                              <p:pRg st="0" end="0"/>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100">
                                            <p:txEl>
                                              <p:pRg st="0" end="0"/>
                                            </p:txEl>
                                          </p:spTgt>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100">
                                            <p:txEl>
                                              <p:pRg st="1" end="1"/>
                                            </p:txEl>
                                          </p:spTgt>
                                        </p:tgtEl>
                                        <p:attrNameLst>
                                          <p:attrName>style.visibility</p:attrName>
                                        </p:attrNameLst>
                                      </p:cBhvr>
                                      <p:to>
                                        <p:strVal val="visible"/>
                                      </p:to>
                                    </p:set>
                                    <p:anim calcmode="lin" valueType="num">
                                      <p:cBhvr additive="base">
                                        <p:cTn id="22" dur="500" fill="hold"/>
                                        <p:tgtEl>
                                          <p:spTgt spid="100">
                                            <p:txEl>
                                              <p:pRg st="1" end="1"/>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100">
                                            <p:txEl>
                                              <p:pRg st="1" end="1"/>
                                            </p:txEl>
                                          </p:spTgt>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stCondLst>
                                    <p:cond delay="0"/>
                                  </p:stCondLst>
                                  <p:childTnLst>
                                    <p:set>
                                      <p:cBhvr>
                                        <p:cTn id="25" dur="1" fill="hold">
                                          <p:stCondLst>
                                            <p:cond delay="0"/>
                                          </p:stCondLst>
                                        </p:cTn>
                                        <p:tgtEl>
                                          <p:spTgt spid="100">
                                            <p:txEl>
                                              <p:pRg st="2" end="2"/>
                                            </p:txEl>
                                          </p:spTgt>
                                        </p:tgtEl>
                                        <p:attrNameLst>
                                          <p:attrName>style.visibility</p:attrName>
                                        </p:attrNameLst>
                                      </p:cBhvr>
                                      <p:to>
                                        <p:strVal val="visible"/>
                                      </p:to>
                                    </p:set>
                                    <p:anim calcmode="lin" valueType="num">
                                      <p:cBhvr additive="base">
                                        <p:cTn id="26" dur="500" fill="hold"/>
                                        <p:tgtEl>
                                          <p:spTgt spid="100">
                                            <p:txEl>
                                              <p:pRg st="2" end="2"/>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100">
                                            <p:txEl>
                                              <p:pRg st="2" end="2"/>
                                            </p:txEl>
                                          </p:spTgt>
                                        </p:tgtEl>
                                        <p:attrNameLst>
                                          <p:attrName>ppt_y</p:attrName>
                                        </p:attrNameLst>
                                      </p:cBhvr>
                                      <p:tavLst>
                                        <p:tav tm="0">
                                          <p:val>
                                            <p:strVal val="1+#ppt_h/2"/>
                                          </p:val>
                                        </p:tav>
                                        <p:tav tm="100000">
                                          <p:val>
                                            <p:strVal val="#ppt_y"/>
                                          </p:val>
                                        </p:tav>
                                      </p:tavLst>
                                    </p:anim>
                                  </p:childTnLst>
                                </p:cTn>
                              </p:par>
                              <p:par>
                                <p:cTn id="28" presetID="2" presetClass="entr" presetSubtype="4" fill="hold" nodeType="withEffect">
                                  <p:stCondLst>
                                    <p:cond delay="0"/>
                                  </p:stCondLst>
                                  <p:childTnLst>
                                    <p:set>
                                      <p:cBhvr>
                                        <p:cTn id="29" dur="1" fill="hold">
                                          <p:stCondLst>
                                            <p:cond delay="0"/>
                                          </p:stCondLst>
                                        </p:cTn>
                                        <p:tgtEl>
                                          <p:spTgt spid="100">
                                            <p:txEl>
                                              <p:pRg st="3" end="3"/>
                                            </p:txEl>
                                          </p:spTgt>
                                        </p:tgtEl>
                                        <p:attrNameLst>
                                          <p:attrName>style.visibility</p:attrName>
                                        </p:attrNameLst>
                                      </p:cBhvr>
                                      <p:to>
                                        <p:strVal val="visible"/>
                                      </p:to>
                                    </p:set>
                                    <p:anim calcmode="lin" valueType="num">
                                      <p:cBhvr additive="base">
                                        <p:cTn id="30" dur="500" fill="hold"/>
                                        <p:tgtEl>
                                          <p:spTgt spid="100">
                                            <p:txEl>
                                              <p:pRg st="3" end="3"/>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100">
                                            <p:txEl>
                                              <p:pRg st="3" end="3"/>
                                            </p:txEl>
                                          </p:spTgt>
                                        </p:tgtEl>
                                        <p:attrNameLst>
                                          <p:attrName>ppt_y</p:attrName>
                                        </p:attrNameLst>
                                      </p:cBhvr>
                                      <p:tavLst>
                                        <p:tav tm="0">
                                          <p:val>
                                            <p:strVal val="1+#ppt_h/2"/>
                                          </p:val>
                                        </p:tav>
                                        <p:tav tm="100000">
                                          <p:val>
                                            <p:strVal val="#ppt_y"/>
                                          </p:val>
                                        </p:tav>
                                      </p:tavLst>
                                    </p:anim>
                                  </p:childTnLst>
                                </p:cTn>
                              </p:par>
                              <p:par>
                                <p:cTn id="32" presetID="2" presetClass="entr" presetSubtype="4" fill="hold" nodeType="withEffect">
                                  <p:stCondLst>
                                    <p:cond delay="0"/>
                                  </p:stCondLst>
                                  <p:childTnLst>
                                    <p:set>
                                      <p:cBhvr>
                                        <p:cTn id="33" dur="1" fill="hold">
                                          <p:stCondLst>
                                            <p:cond delay="0"/>
                                          </p:stCondLst>
                                        </p:cTn>
                                        <p:tgtEl>
                                          <p:spTgt spid="100">
                                            <p:txEl>
                                              <p:pRg st="4" end="4"/>
                                            </p:txEl>
                                          </p:spTgt>
                                        </p:tgtEl>
                                        <p:attrNameLst>
                                          <p:attrName>style.visibility</p:attrName>
                                        </p:attrNameLst>
                                      </p:cBhvr>
                                      <p:to>
                                        <p:strVal val="visible"/>
                                      </p:to>
                                    </p:set>
                                    <p:anim calcmode="lin" valueType="num">
                                      <p:cBhvr additive="base">
                                        <p:cTn id="34" dur="500" fill="hold"/>
                                        <p:tgtEl>
                                          <p:spTgt spid="100">
                                            <p:txEl>
                                              <p:pRg st="4" end="4"/>
                                            </p:txEl>
                                          </p:spTgt>
                                        </p:tgtEl>
                                        <p:attrNameLst>
                                          <p:attrName>ppt_x</p:attrName>
                                        </p:attrNameLst>
                                      </p:cBhvr>
                                      <p:tavLst>
                                        <p:tav tm="0">
                                          <p:val>
                                            <p:strVal val="#ppt_x"/>
                                          </p:val>
                                        </p:tav>
                                        <p:tav tm="100000">
                                          <p:val>
                                            <p:strVal val="#ppt_x"/>
                                          </p:val>
                                        </p:tav>
                                      </p:tavLst>
                                    </p:anim>
                                    <p:anim calcmode="lin" valueType="num">
                                      <p:cBhvr additive="base">
                                        <p:cTn id="35" dur="500" fill="hold"/>
                                        <p:tgtEl>
                                          <p:spTgt spid="100">
                                            <p:txEl>
                                              <p:pRg st="4" end="4"/>
                                            </p:txEl>
                                          </p:spTgt>
                                        </p:tgtEl>
                                        <p:attrNameLst>
                                          <p:attrName>ppt_y</p:attrName>
                                        </p:attrNameLst>
                                      </p:cBhvr>
                                      <p:tavLst>
                                        <p:tav tm="0">
                                          <p:val>
                                            <p:strVal val="1+#ppt_h/2"/>
                                          </p:val>
                                        </p:tav>
                                        <p:tav tm="100000">
                                          <p:val>
                                            <p:strVal val="#ppt_y"/>
                                          </p:val>
                                        </p:tav>
                                      </p:tavLst>
                                    </p:anim>
                                  </p:childTnLst>
                                </p:cTn>
                              </p:par>
                              <p:par>
                                <p:cTn id="36" presetID="2" presetClass="entr" presetSubtype="4" fill="hold" nodeType="withEffect">
                                  <p:stCondLst>
                                    <p:cond delay="0"/>
                                  </p:stCondLst>
                                  <p:childTnLst>
                                    <p:set>
                                      <p:cBhvr>
                                        <p:cTn id="37" dur="1" fill="hold">
                                          <p:stCondLst>
                                            <p:cond delay="0"/>
                                          </p:stCondLst>
                                        </p:cTn>
                                        <p:tgtEl>
                                          <p:spTgt spid="100">
                                            <p:txEl>
                                              <p:pRg st="5" end="5"/>
                                            </p:txEl>
                                          </p:spTgt>
                                        </p:tgtEl>
                                        <p:attrNameLst>
                                          <p:attrName>style.visibility</p:attrName>
                                        </p:attrNameLst>
                                      </p:cBhvr>
                                      <p:to>
                                        <p:strVal val="visible"/>
                                      </p:to>
                                    </p:set>
                                    <p:anim calcmode="lin" valueType="num">
                                      <p:cBhvr additive="base">
                                        <p:cTn id="38" dur="500" fill="hold"/>
                                        <p:tgtEl>
                                          <p:spTgt spid="100">
                                            <p:txEl>
                                              <p:pRg st="5" end="5"/>
                                            </p:txEl>
                                          </p:spTgt>
                                        </p:tgtEl>
                                        <p:attrNameLst>
                                          <p:attrName>ppt_x</p:attrName>
                                        </p:attrNameLst>
                                      </p:cBhvr>
                                      <p:tavLst>
                                        <p:tav tm="0">
                                          <p:val>
                                            <p:strVal val="#ppt_x"/>
                                          </p:val>
                                        </p:tav>
                                        <p:tav tm="100000">
                                          <p:val>
                                            <p:strVal val="#ppt_x"/>
                                          </p:val>
                                        </p:tav>
                                      </p:tavLst>
                                    </p:anim>
                                    <p:anim calcmode="lin" valueType="num">
                                      <p:cBhvr additive="base">
                                        <p:cTn id="39" dur="500" fill="hold"/>
                                        <p:tgtEl>
                                          <p:spTgt spid="100">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41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57480" y="213360"/>
            <a:ext cx="11877675" cy="6431280"/>
          </a:xfrm>
          <a:prstGeom prst="rect">
            <a:avLst/>
          </a:prstGeom>
          <a:noFill/>
          <a:ln w="9525">
            <a:noFill/>
          </a:ln>
        </p:spPr>
        <p:txBody>
          <a:bodyPr wrap="square">
            <a:spAutoFit/>
          </a:bodyPr>
          <a:lstStyle/>
          <a:p>
            <a:pPr indent="0" fontAlgn="auto"/>
            <a:r>
              <a:rPr lang="zh-CN" sz="3200" b="0">
                <a:latin typeface="楷体" panose="02010609060101010101" charset="-122"/>
                <a:ea typeface="楷体" panose="02010609060101010101" charset="-122"/>
                <a:cs typeface="楷体" panose="02010609060101010101" charset="-122"/>
              </a:rPr>
              <a:t>聂赫留朵夫的人物形象</a:t>
            </a:r>
            <a:r>
              <a:rPr lang="en-US" sz="3200" b="0">
                <a:latin typeface="楷体" panose="02010609060101010101" charset="-122"/>
                <a:ea typeface="楷体" panose="02010609060101010101" charset="-122"/>
                <a:cs typeface="楷体" panose="02010609060101010101" charset="-122"/>
              </a:rPr>
              <a:t>:</a:t>
            </a:r>
          </a:p>
          <a:p>
            <a:pPr indent="0" fontAlgn="auto"/>
            <a:endParaRPr lang="zh-CN" sz="3200" b="0">
              <a:solidFill>
                <a:srgbClr val="C00000"/>
              </a:solidFill>
              <a:latin typeface="楷体" panose="02010609060101010101" charset="-122"/>
              <a:ea typeface="楷体" panose="02010609060101010101" charset="-122"/>
              <a:cs typeface="楷体" panose="02010609060101010101" charset="-122"/>
            </a:endParaRPr>
          </a:p>
          <a:p>
            <a:pPr indent="0" fontAlgn="auto"/>
            <a:r>
              <a:rPr lang="zh-CN" sz="2800" b="0">
                <a:solidFill>
                  <a:srgbClr val="C00000"/>
                </a:solidFill>
                <a:latin typeface="楷体" panose="02010609060101010101" charset="-122"/>
                <a:ea typeface="楷体" panose="02010609060101010101" charset="-122"/>
                <a:cs typeface="楷体" panose="02010609060101010101" charset="-122"/>
              </a:rPr>
              <a:t>聂赫留朵夫既是贵族地主阶级罪恶的体现者又是本阶级罪恶的批判者。</a:t>
            </a:r>
            <a:r>
              <a:rPr lang="zh-CN" sz="3200" b="0">
                <a:latin typeface="楷体" panose="02010609060101010101" charset="-122"/>
                <a:ea typeface="楷体" panose="02010609060101010101" charset="-122"/>
                <a:cs typeface="楷体" panose="02010609060101010101" charset="-122"/>
              </a:rPr>
              <a:t>聂赫留朵夫的思想变化可分为三个阶段：
</a:t>
            </a:r>
          </a:p>
          <a:p>
            <a:pPr indent="0" fontAlgn="auto"/>
            <a:r>
              <a:rPr lang="en-US" altLang="zh-CN" sz="3200" b="0" u="sng">
                <a:latin typeface="楷体" panose="02010609060101010101" charset="-122"/>
                <a:ea typeface="楷体" panose="02010609060101010101" charset="-122"/>
                <a:cs typeface="楷体" panose="02010609060101010101" charset="-122"/>
              </a:rPr>
              <a:t>1.</a:t>
            </a:r>
            <a:r>
              <a:rPr lang="zh-CN" sz="3200" b="0" u="sng">
                <a:latin typeface="楷体" panose="02010609060101010101" charset="-122"/>
                <a:ea typeface="楷体" panose="02010609060101010101" charset="-122"/>
                <a:cs typeface="楷体" panose="02010609060101010101" charset="-122"/>
              </a:rPr>
              <a:t>纯洁善良、追求理想的阶段。</a:t>
            </a:r>
            <a:r>
              <a:rPr lang="zh-CN" sz="3200" b="0">
                <a:latin typeface="楷体" panose="02010609060101010101" charset="-122"/>
                <a:ea typeface="楷体" panose="02010609060101010101" charset="-122"/>
                <a:cs typeface="楷体" panose="02010609060101010101" charset="-122"/>
              </a:rPr>
              <a:t>健康、真诚、纯洁、热忱、崇高，有美好追求。真挚地爱着玛丝洛娃。</a:t>
            </a:r>
          </a:p>
          <a:p>
            <a:pPr indent="0" fontAlgn="auto"/>
            <a:r>
              <a:rPr lang="en-US" altLang="zh-CN" sz="3200" b="0" u="sng">
                <a:latin typeface="楷体" panose="02010609060101010101" charset="-122"/>
                <a:ea typeface="楷体" panose="02010609060101010101" charset="-122"/>
                <a:cs typeface="楷体" panose="02010609060101010101" charset="-122"/>
              </a:rPr>
              <a:t>2.</a:t>
            </a:r>
            <a:r>
              <a:rPr lang="zh-CN" altLang="en-US" sz="3200" b="0" u="sng">
                <a:latin typeface="楷体" panose="02010609060101010101" charset="-122"/>
                <a:ea typeface="楷体" panose="02010609060101010101" charset="-122"/>
                <a:cs typeface="楷体" panose="02010609060101010101" charset="-122"/>
              </a:rPr>
              <a:t>放纵情欲、走向堕落的阶段。</a:t>
            </a:r>
            <a:r>
              <a:rPr lang="zh-CN" altLang="en-US" sz="3200" b="0">
                <a:latin typeface="楷体" panose="02010609060101010101" charset="-122"/>
                <a:ea typeface="楷体" panose="02010609060101010101" charset="-122"/>
                <a:cs typeface="楷体" panose="02010609060101010101" charset="-122"/>
              </a:rPr>
              <a:t>猥琐、空虚、低下、渺小。</a:t>
            </a:r>
          </a:p>
          <a:p>
            <a:pPr indent="0" fontAlgn="auto"/>
            <a:r>
              <a:rPr lang="zh-CN" sz="3200" b="0">
                <a:latin typeface="楷体" panose="02010609060101010101" charset="-122"/>
                <a:ea typeface="楷体" panose="02010609060101010101" charset="-122"/>
                <a:cs typeface="楷体" panose="02010609060101010101" charset="-122"/>
              </a:rPr>
              <a:t>进入军队和上流社会后，过起花天酒地、醉生梦死的生活。</a:t>
            </a:r>
          </a:p>
          <a:p>
            <a:pPr indent="0" fontAlgn="auto"/>
            <a:r>
              <a:rPr lang="zh-CN" sz="3200" b="0">
                <a:latin typeface="楷体" panose="02010609060101010101" charset="-122"/>
                <a:ea typeface="楷体" panose="02010609060101010101" charset="-122"/>
                <a:cs typeface="楷体" panose="02010609060101010101" charset="-122"/>
              </a:rPr>
              <a:t>诱骗玛丝洛娃使其怀上孩子，给了她一笔钱然后将其抛弃。</a:t>
            </a:r>
          </a:p>
          <a:p>
            <a:pPr indent="0" fontAlgn="auto"/>
            <a:r>
              <a:rPr lang="en-US" altLang="zh-CN" sz="3200" b="0" u="sng">
                <a:latin typeface="楷体" panose="02010609060101010101" charset="-122"/>
                <a:ea typeface="楷体" panose="02010609060101010101" charset="-122"/>
                <a:cs typeface="楷体" panose="02010609060101010101" charset="-122"/>
              </a:rPr>
              <a:t>3.</a:t>
            </a:r>
            <a:r>
              <a:rPr lang="zh-CN" altLang="en-US" sz="3200" b="0" u="sng">
                <a:latin typeface="楷体" panose="02010609060101010101" charset="-122"/>
                <a:ea typeface="楷体" panose="02010609060101010101" charset="-122"/>
                <a:cs typeface="楷体" panose="02010609060101010101" charset="-122"/>
              </a:rPr>
              <a:t>从心灵忏悔走向精神复活的阶段。</a:t>
            </a:r>
            <a:endParaRPr lang="zh-CN" sz="3200" b="0" u="sng">
              <a:latin typeface="楷体" panose="02010609060101010101" charset="-122"/>
              <a:ea typeface="楷体" panose="02010609060101010101" charset="-122"/>
              <a:cs typeface="楷体" panose="02010609060101010101" charset="-122"/>
            </a:endParaRPr>
          </a:p>
          <a:p>
            <a:pPr indent="0" fontAlgn="auto"/>
            <a:r>
              <a:rPr lang="zh-CN" sz="3200" b="0">
                <a:latin typeface="楷体" panose="02010609060101010101" charset="-122"/>
                <a:ea typeface="楷体" panose="02010609060101010101" charset="-122"/>
                <a:cs typeface="楷体" panose="02010609060101010101" charset="-122"/>
              </a:rPr>
              <a:t>庭审后他内心痛苦，意识到了自己的可耻面目，决心改过自新。</a:t>
            </a:r>
          </a:p>
          <a:p>
            <a:pPr indent="0" fontAlgn="auto"/>
            <a:r>
              <a:rPr lang="zh-CN" sz="3200" b="0">
                <a:latin typeface="楷体" panose="02010609060101010101" charset="-122"/>
                <a:ea typeface="楷体" panose="02010609060101010101" charset="-122"/>
                <a:cs typeface="楷体" panose="02010609060101010101" charset="-122"/>
              </a:rPr>
              <a:t>甚至有和玛丝洛娃结婚的念头，表明了他悔改的诚意。</a:t>
            </a:r>
          </a:p>
          <a:p>
            <a:pPr indent="0" fontAlgn="auto"/>
            <a:r>
              <a:rPr lang="zh-CN" sz="3200" b="0">
                <a:latin typeface="楷体" panose="02010609060101010101" charset="-122"/>
                <a:ea typeface="楷体" panose="02010609060101010101" charset="-122"/>
                <a:cs typeface="楷体" panose="02010609060101010101" charset="-122"/>
              </a:rPr>
              <a:t>从此，他的思想开始升华，灵魂开始走向复活。</a:t>
            </a:r>
          </a:p>
        </p:txBody>
      </p:sp>
      <p:sp>
        <p:nvSpPr>
          <p:cNvPr id="3" name="文本框 2"/>
          <p:cNvSpPr txBox="1"/>
          <p:nvPr/>
        </p:nvSpPr>
        <p:spPr>
          <a:xfrm>
            <a:off x="9565640" y="155575"/>
            <a:ext cx="2468880" cy="706755"/>
          </a:xfrm>
          <a:prstGeom prst="rect">
            <a:avLst/>
          </a:prstGeom>
          <a:noFill/>
        </p:spPr>
        <p:txBody>
          <a:bodyPr wrap="none" rtlCol="0" anchor="t">
            <a:spAutoFit/>
          </a:bodyPr>
          <a:lstStyle/>
          <a:p>
            <a:pPr indent="0"/>
            <a:r>
              <a:rPr lang="zh-CN" sz="4000">
                <a:ln w="22225">
                  <a:solidFill>
                    <a:schemeClr val="accent2"/>
                  </a:solidFill>
                  <a:prstDash val="solid"/>
                </a:ln>
                <a:solidFill>
                  <a:schemeClr val="accent2">
                    <a:lumMod val="40000"/>
                    <a:lumOff val="60000"/>
                  </a:schemeClr>
                </a:solidFill>
                <a:effectLst/>
                <a:latin typeface="仿宋" panose="02010609060101010101" charset="-122"/>
                <a:ea typeface="仿宋" panose="02010609060101010101" charset="-122"/>
                <a:sym typeface="+mn-ea"/>
              </a:rPr>
              <a:t>归纳总结</a:t>
            </a:r>
            <a:r>
              <a:rPr lang="en-US" altLang="zh-CN" sz="4000">
                <a:ln w="22225">
                  <a:solidFill>
                    <a:schemeClr val="accent2"/>
                  </a:solidFill>
                  <a:prstDash val="solid"/>
                </a:ln>
                <a:solidFill>
                  <a:schemeClr val="accent2">
                    <a:lumMod val="40000"/>
                    <a:lumOff val="60000"/>
                  </a:schemeClr>
                </a:solidFill>
                <a:effectLst/>
                <a:latin typeface="仿宋" panose="02010609060101010101" charset="-122"/>
                <a:ea typeface="仿宋" panose="02010609060101010101" charset="-122"/>
                <a:sym typeface="+mn-ea"/>
              </a:rPr>
              <a:t>2</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57175" y="1155065"/>
            <a:ext cx="11677650" cy="4523105"/>
          </a:xfrm>
          <a:prstGeom prst="rect">
            <a:avLst/>
          </a:prstGeom>
          <a:noFill/>
          <a:ln w="9525">
            <a:noFill/>
          </a:ln>
        </p:spPr>
        <p:txBody>
          <a:bodyPr wrap="square">
            <a:spAutoFit/>
          </a:bodyPr>
          <a:lstStyle/>
          <a:p>
            <a:pPr indent="0"/>
            <a:r>
              <a:rPr lang="zh-CN" sz="3200" b="0">
                <a:latin typeface="楷体" panose="02010609060101010101" charset="-122"/>
                <a:ea typeface="楷体" panose="02010609060101010101" charset="-122"/>
                <a:cs typeface="楷体" panose="02010609060101010101" charset="-122"/>
              </a:rPr>
              <a:t>玛丝洛娃的人物形象</a:t>
            </a:r>
            <a:r>
              <a:rPr lang="en-US" sz="3200" b="0">
                <a:latin typeface="楷体" panose="02010609060101010101" charset="-122"/>
                <a:ea typeface="楷体" panose="02010609060101010101" charset="-122"/>
                <a:cs typeface="楷体" panose="02010609060101010101" charset="-122"/>
              </a:rPr>
              <a:t>:</a:t>
            </a:r>
          </a:p>
          <a:p>
            <a:pPr indent="0"/>
            <a:r>
              <a:rPr lang="zh-CN" sz="3200" b="0">
                <a:latin typeface="楷体" panose="02010609060101010101" charset="-122"/>
                <a:ea typeface="楷体" panose="02010609060101010101" charset="-122"/>
                <a:cs typeface="楷体" panose="02010609060101010101" charset="-122"/>
              </a:rPr>
              <a:t>玛丝洛娃原本是个善良、纯朴、天真无邪的少女，
</a:t>
            </a:r>
          </a:p>
          <a:p>
            <a:pPr indent="0"/>
            <a:r>
              <a:rPr lang="zh-CN" sz="3200" b="0">
                <a:latin typeface="楷体" panose="02010609060101010101" charset="-122"/>
                <a:ea typeface="楷体" panose="02010609060101010101" charset="-122"/>
                <a:cs typeface="楷体" panose="02010609060101010101" charset="-122"/>
              </a:rPr>
              <a:t>自从被聂赫留朵夫引诱和抛弃后，</a:t>
            </a:r>
          </a:p>
          <a:p>
            <a:pPr indent="0"/>
            <a:r>
              <a:rPr lang="zh-CN" sz="3200" b="0">
                <a:latin typeface="楷体" panose="02010609060101010101" charset="-122"/>
                <a:ea typeface="楷体" panose="02010609060101010101" charset="-122"/>
                <a:cs typeface="楷体" panose="02010609060101010101" charset="-122"/>
              </a:rPr>
              <a:t>她沦落为妓女，又不幸被诬告为毒害他人的凶手，陷于冤狱之中。</a:t>
            </a:r>
          </a:p>
          <a:p>
            <a:pPr indent="0"/>
            <a:endParaRPr lang="zh-CN" sz="3200" b="0">
              <a:latin typeface="楷体" panose="02010609060101010101" charset="-122"/>
              <a:ea typeface="楷体" panose="02010609060101010101" charset="-122"/>
              <a:cs typeface="楷体" panose="02010609060101010101" charset="-122"/>
            </a:endParaRPr>
          </a:p>
          <a:p>
            <a:pPr indent="0"/>
            <a:r>
              <a:rPr lang="zh-CN" sz="3200" b="0">
                <a:latin typeface="楷体" panose="02010609060101010101" charset="-122"/>
                <a:ea typeface="楷体" panose="02010609060101010101" charset="-122"/>
                <a:cs typeface="楷体" panose="02010609060101010101" charset="-122"/>
              </a:rPr>
              <a:t>作为俄国下层群众的典型代表，她已经丧失了生命，失去了灵魂，对决心赎罪、帮助她觉醒的聂赫留朵夫充满了怀疑与不信任，</a:t>
            </a:r>
          </a:p>
          <a:p>
            <a:pPr indent="0"/>
            <a:r>
              <a:rPr lang="zh-CN" sz="3200" b="0">
                <a:latin typeface="楷体" panose="02010609060101010101" charset="-122"/>
                <a:ea typeface="楷体" panose="02010609060101010101" charset="-122"/>
                <a:cs typeface="楷体" panose="02010609060101010101" charset="-122"/>
              </a:rPr>
              <a:t>对人生、对生活、对社会则充满了厌恶。</a:t>
            </a:r>
            <a:endParaRPr lang="zh-CN" altLang="en-US" sz="32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86360" y="101600"/>
            <a:ext cx="2607310" cy="706755"/>
          </a:xfrm>
          <a:prstGeom prst="rect">
            <a:avLst/>
          </a:prstGeom>
          <a:noFill/>
        </p:spPr>
        <p:txBody>
          <a:bodyPr wrap="square" rtlCol="0" anchor="t">
            <a:spAutoFit/>
          </a:bodyPr>
          <a:lstStyle/>
          <a:p>
            <a:pPr indent="0"/>
            <a:r>
              <a:rPr lang="zh-CN" sz="4000">
                <a:ln w="22225">
                  <a:solidFill>
                    <a:schemeClr val="accent2"/>
                  </a:solidFill>
                  <a:prstDash val="solid"/>
                </a:ln>
                <a:solidFill>
                  <a:schemeClr val="accent2">
                    <a:lumMod val="40000"/>
                    <a:lumOff val="60000"/>
                  </a:schemeClr>
                </a:solidFill>
                <a:latin typeface="仿宋" panose="02010609060101010101" charset="-122"/>
                <a:ea typeface="仿宋" panose="02010609060101010101" charset="-122"/>
                <a:sym typeface="+mn-ea"/>
              </a:rPr>
              <a:t>归纳总结</a:t>
            </a:r>
            <a:r>
              <a:rPr lang="en-US" altLang="zh-CN" sz="4000">
                <a:ln w="22225">
                  <a:solidFill>
                    <a:schemeClr val="accent2"/>
                  </a:solidFill>
                  <a:prstDash val="solid"/>
                </a:ln>
                <a:solidFill>
                  <a:schemeClr val="accent2">
                    <a:lumMod val="40000"/>
                    <a:lumOff val="60000"/>
                  </a:schemeClr>
                </a:solidFill>
                <a:latin typeface="仿宋" panose="02010609060101010101" charset="-122"/>
                <a:ea typeface="仿宋" panose="02010609060101010101" charset="-122"/>
                <a:sym typeface="+mn-ea"/>
              </a:rPr>
              <a:t>3</a:t>
            </a:r>
          </a:p>
        </p:txBody>
      </p:sp>
      <p:sp>
        <p:nvSpPr>
          <p:cNvPr id="100" name="文本框 99"/>
          <p:cNvSpPr txBox="1"/>
          <p:nvPr/>
        </p:nvSpPr>
        <p:spPr>
          <a:xfrm>
            <a:off x="220980" y="1027430"/>
            <a:ext cx="11749405" cy="5507990"/>
          </a:xfrm>
          <a:prstGeom prst="rect">
            <a:avLst/>
          </a:prstGeom>
          <a:noFill/>
          <a:ln w="9525">
            <a:noFill/>
          </a:ln>
        </p:spPr>
        <p:txBody>
          <a:bodyPr wrap="square">
            <a:spAutoFit/>
          </a:bodyPr>
          <a:lstStyle/>
          <a:p>
            <a:pPr indent="0"/>
            <a:r>
              <a:rPr lang="zh-CN" sz="3200" b="0">
                <a:ea typeface="宋体" panose="02010600030101010101" pitchFamily="2" charset="-122"/>
              </a:rPr>
              <a:t>心理描写:</a:t>
            </a:r>
          </a:p>
          <a:p>
            <a:pPr indent="0"/>
            <a:r>
              <a:rPr lang="zh-CN" sz="3200" b="0">
                <a:ea typeface="宋体" panose="02010600030101010101" pitchFamily="2" charset="-122"/>
              </a:rPr>
              <a:t>指对人物内心的思想情感活动进行描写。</a:t>
            </a:r>
          </a:p>
          <a:p>
            <a:pPr indent="0"/>
            <a:r>
              <a:rPr lang="zh-CN" sz="3200" b="0">
                <a:ea typeface="宋体" panose="02010600030101010101" pitchFamily="2" charset="-122"/>
              </a:rPr>
              <a:t>描写人物的思想活动，能反映人物的性质，展开人物的内心世界。</a:t>
            </a:r>
          </a:p>
          <a:p>
            <a:pPr indent="0"/>
            <a:r>
              <a:rPr lang="zh-CN" sz="3200" b="0">
                <a:ea typeface="宋体" panose="02010600030101010101" pitchFamily="2" charset="-122"/>
              </a:rPr>
              <a:t>进行人物心理描写时，注意从以下方面入手:</a:t>
            </a:r>
          </a:p>
          <a:p>
            <a:pPr indent="0"/>
            <a:r>
              <a:rPr lang="zh-CN" sz="3200" b="0">
                <a:ea typeface="宋体" panose="02010600030101010101" pitchFamily="2" charset="-122"/>
              </a:rPr>
              <a:t>(1)独白法。</a:t>
            </a:r>
            <a:r>
              <a:rPr lang="zh-CN" sz="3200" b="0">
                <a:solidFill>
                  <a:srgbClr val="C00000"/>
                </a:solidFill>
                <a:ea typeface="宋体" panose="02010600030101010101" pitchFamily="2" charset="-122"/>
              </a:rPr>
              <a:t>内心独白</a:t>
            </a:r>
            <a:r>
              <a:rPr lang="zh-CN" sz="3200" b="0">
                <a:ea typeface="宋体" panose="02010600030101010101" pitchFamily="2" charset="-122"/>
              </a:rPr>
              <a:t>是人物心灵中自我对话的过程，</a:t>
            </a:r>
          </a:p>
          <a:p>
            <a:pPr indent="0"/>
            <a:r>
              <a:rPr lang="zh-CN" sz="3200" b="0">
                <a:ea typeface="宋体" panose="02010600030101010101" pitchFamily="2" charset="-122"/>
              </a:rPr>
              <a:t>它能使人物酣畅淋漓地倾吐肺腑之言。</a:t>
            </a:r>
          </a:p>
          <a:p>
            <a:pPr indent="0"/>
            <a:r>
              <a:rPr lang="zh-CN" sz="3200" b="0">
                <a:ea typeface="宋体" panose="02010600030101010101" pitchFamily="2" charset="-122"/>
              </a:rPr>
              <a:t>(2)细节法。即在文章中恰当地描写人物</a:t>
            </a:r>
            <a:r>
              <a:rPr lang="zh-CN" sz="3200" b="0">
                <a:solidFill>
                  <a:srgbClr val="C00000"/>
                </a:solidFill>
                <a:ea typeface="宋体" panose="02010600030101010101" pitchFamily="2" charset="-122"/>
              </a:rPr>
              <a:t>富有鲜明个性的动作</a:t>
            </a:r>
            <a:r>
              <a:rPr lang="zh-CN" sz="3200" b="0">
                <a:ea typeface="宋体" panose="02010600030101010101" pitchFamily="2" charset="-122"/>
              </a:rPr>
              <a:t>，</a:t>
            </a:r>
          </a:p>
          <a:p>
            <a:pPr indent="0"/>
            <a:r>
              <a:rPr lang="zh-CN" sz="3200" b="0">
                <a:ea typeface="宋体" panose="02010600030101010101" pitchFamily="2" charset="-122"/>
              </a:rPr>
              <a:t>传神地揭示出人物的心理活动。</a:t>
            </a:r>
          </a:p>
          <a:p>
            <a:pPr indent="0"/>
            <a:r>
              <a:rPr lang="zh-CN" sz="3200" b="0">
                <a:ea typeface="宋体" panose="02010600030101010101" pitchFamily="2" charset="-122"/>
              </a:rPr>
              <a:t>(3)烘托法。在文章中,运用恰当的</a:t>
            </a:r>
            <a:r>
              <a:rPr lang="zh-CN" sz="3200" b="0">
                <a:solidFill>
                  <a:srgbClr val="C00000"/>
                </a:solidFill>
                <a:ea typeface="宋体" panose="02010600030101010101" pitchFamily="2" charset="-122"/>
              </a:rPr>
              <a:t>环境描写</a:t>
            </a:r>
            <a:r>
              <a:rPr lang="zh-CN" sz="3200" b="0">
                <a:ea typeface="宋体" panose="02010600030101010101" pitchFamily="2" charset="-122"/>
              </a:rPr>
              <a:t>来烘托人物心理，</a:t>
            </a:r>
          </a:p>
          <a:p>
            <a:pPr indent="0"/>
            <a:r>
              <a:rPr lang="zh-CN" sz="3200" b="0">
                <a:ea typeface="宋体" panose="02010600030101010101" pitchFamily="2" charset="-122"/>
              </a:rPr>
              <a:t>既能对刻画人物、反映主题起到很好的作用，又能增添文章美感。</a:t>
            </a:r>
          </a:p>
          <a:p>
            <a:pPr indent="0"/>
            <a:r>
              <a:rPr lang="zh-CN" sz="3200" b="0">
                <a:ea typeface="宋体" panose="02010600030101010101" pitchFamily="2" charset="-122"/>
              </a:rPr>
              <a:t>(4)心理描写要</a:t>
            </a:r>
            <a:r>
              <a:rPr lang="zh-CN" sz="3200" b="0">
                <a:solidFill>
                  <a:srgbClr val="C00000"/>
                </a:solidFill>
                <a:ea typeface="宋体" panose="02010600030101010101" pitchFamily="2" charset="-122"/>
              </a:rPr>
              <a:t>符合人物的性格</a:t>
            </a:r>
            <a:r>
              <a:rPr lang="zh-CN" sz="3200" b="0">
                <a:ea typeface="宋体" panose="02010600030101010101" pitchFamily="2" charset="-122"/>
              </a:rPr>
              <a:t>。</a:t>
            </a:r>
            <a:endParaRPr lang="zh-CN" altLang="en-US" sz="3200"/>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6205" y="127000"/>
            <a:ext cx="2214880" cy="706755"/>
          </a:xfrm>
          <a:prstGeom prst="rect">
            <a:avLst/>
          </a:prstGeom>
          <a:noFill/>
        </p:spPr>
        <p:txBody>
          <a:bodyPr wrap="none" rtlCol="0" anchor="t">
            <a:spAutoFit/>
          </a:bodyPr>
          <a:lstStyle/>
          <a:p>
            <a:pPr indent="0"/>
            <a:r>
              <a:rPr lang="zh-CN" sz="4000">
                <a:ln w="22225">
                  <a:solidFill>
                    <a:schemeClr val="accent2"/>
                  </a:solidFill>
                  <a:prstDash val="solid"/>
                </a:ln>
                <a:solidFill>
                  <a:schemeClr val="accent2">
                    <a:lumMod val="40000"/>
                    <a:lumOff val="60000"/>
                  </a:schemeClr>
                </a:solidFill>
                <a:effectLst/>
                <a:latin typeface="仿宋" panose="02010609060101010101" charset="-122"/>
                <a:ea typeface="仿宋" panose="02010609060101010101" charset="-122"/>
                <a:sym typeface="+mn-ea"/>
              </a:rPr>
              <a:t>课堂检测</a:t>
            </a:r>
            <a:endParaRPr lang="zh-CN" altLang="en-US" sz="4000">
              <a:latin typeface="仿宋" panose="02010609060101010101" charset="-122"/>
              <a:ea typeface="仿宋" panose="02010609060101010101" charset="-122"/>
            </a:endParaRPr>
          </a:p>
        </p:txBody>
      </p:sp>
      <p:sp>
        <p:nvSpPr>
          <p:cNvPr id="3" name="文本框 2"/>
          <p:cNvSpPr txBox="1"/>
          <p:nvPr/>
        </p:nvSpPr>
        <p:spPr>
          <a:xfrm>
            <a:off x="116205" y="739140"/>
            <a:ext cx="11921490" cy="5877560"/>
          </a:xfrm>
          <a:prstGeom prst="rect">
            <a:avLst/>
          </a:prstGeom>
          <a:noFill/>
        </p:spPr>
        <p:txBody>
          <a:bodyPr wrap="square" rtlCol="0" anchor="t">
            <a:spAutoFit/>
          </a:bodyPr>
          <a:lstStyle/>
          <a:p>
            <a:r>
              <a:rPr lang="zh-CN" altLang="en-US" sz="2800">
                <a:latin typeface="楷体" panose="02010609060101010101" charset="-122"/>
                <a:ea typeface="楷体" panose="02010609060101010101" charset="-122"/>
                <a:cs typeface="微软雅黑" panose="020B0503020204020204" charset="-122"/>
              </a:rPr>
              <a:t>阅读托尔斯泰《穷苦人》选段，回答问题。</a:t>
            </a:r>
          </a:p>
          <a:p>
            <a:r>
              <a:rPr lang="zh-CN" altLang="en-US" sz="3200">
                <a:latin typeface="微软雅黑" panose="020B0503020204020204" charset="-122"/>
                <a:ea typeface="微软雅黑" panose="020B0503020204020204" charset="-122"/>
                <a:cs typeface="微软雅黑" panose="020B0503020204020204" charset="-122"/>
              </a:rPr>
              <a:t>旧式的木制钟嘶哑地敲过了十点、十一点....丈夫还是没有回来。</a:t>
            </a:r>
            <a:endParaRPr lang="zh-CN" altLang="en-US" sz="3200">
              <a:latin typeface="微软雅黑" panose="020B0503020204020204" charset="-122"/>
              <a:ea typeface="微软雅黑"/>
              <a:cs typeface="微软雅黑" panose="020B0503020204020204" charset="-122"/>
            </a:endParaRPr>
          </a:p>
          <a:p>
            <a:r>
              <a:rPr lang="zh-CN" altLang="en-US" sz="3200">
                <a:latin typeface="微软雅黑" panose="020B0503020204020204" charset="-122"/>
                <a:ea typeface="微软雅黑" panose="020B0503020204020204" charset="-122"/>
                <a:cs typeface="微软雅黑" panose="020B0503020204020204" charset="-122"/>
              </a:rPr>
              <a:t>冉娜更担心了。丈夫从不顾及自己的身体，时常冒着严寒在风浪中打鱼。他们从早忙到晚，又怎样呢?一家人勉强糊口而已。</a:t>
            </a:r>
          </a:p>
          <a:p>
            <a:r>
              <a:rPr lang="zh-CN" altLang="en-US" sz="3200">
                <a:latin typeface="微软雅黑" panose="020B0503020204020204" charset="-122"/>
                <a:ea typeface="微软雅黑" panose="020B0503020204020204" charset="-122"/>
                <a:cs typeface="微软雅黑" panose="020B0503020204020204" charset="-122"/>
              </a:rPr>
              <a:t>孩子们连鞋都穿不上，不管夏天还是冬天，都光着脚跑路。</a:t>
            </a:r>
          </a:p>
          <a:p>
            <a:r>
              <a:rPr lang="zh-CN" altLang="en-US" sz="3200">
                <a:latin typeface="微软雅黑" panose="020B0503020204020204" charset="-122"/>
                <a:ea typeface="微软雅黑" panose="020B0503020204020204" charset="-122"/>
                <a:cs typeface="微软雅黑" panose="020B0503020204020204" charset="-122"/>
              </a:rPr>
              <a:t>吃的不是白面包,就是黑面包也不够吃;下饭的只有鱼。</a:t>
            </a:r>
          </a:p>
          <a:p>
            <a:r>
              <a:rPr lang="zh-CN" altLang="en-US" sz="3200">
                <a:latin typeface="微软雅黑" panose="020B0503020204020204" charset="-122"/>
                <a:ea typeface="微软雅黑" panose="020B0503020204020204" charset="-122"/>
                <a:cs typeface="微软雅黑" panose="020B0503020204020204" charset="-122"/>
              </a:rPr>
              <a:t>“咳，总算命好，孩子们没灾没病。没有什么可抱怨的。”</a:t>
            </a:r>
          </a:p>
          <a:p>
            <a:r>
              <a:rPr lang="zh-CN" altLang="en-US" sz="3200">
                <a:latin typeface="微软雅黑" panose="020B0503020204020204" charset="-122"/>
                <a:ea typeface="微软雅黑" panose="020B0503020204020204" charset="-122"/>
                <a:cs typeface="微软雅黑" panose="020B0503020204020204" charset="-122"/>
              </a:rPr>
              <a:t>冉娜这样想到,又留心听着风暴的呼啸。</a:t>
            </a:r>
          </a:p>
          <a:p>
            <a:r>
              <a:rPr lang="zh-CN" altLang="en-US" sz="3200">
                <a:latin typeface="微软雅黑" panose="020B0503020204020204" charset="-122"/>
                <a:ea typeface="微软雅黑" panose="020B0503020204020204" charset="-122"/>
                <a:cs typeface="微软雅黑" panose="020B0503020204020204" charset="-122"/>
              </a:rPr>
              <a:t>‘他在哪儿呢?。上帝保佑他，救救他，可怜他吧!”</a:t>
            </a:r>
          </a:p>
          <a:p>
            <a:r>
              <a:rPr lang="zh-CN" altLang="en-US" sz="3200">
                <a:latin typeface="微软雅黑" panose="020B0503020204020204" charset="-122"/>
                <a:ea typeface="微软雅黑" panose="020B0503020204020204" charset="-122"/>
                <a:cs typeface="微软雅黑" panose="020B0503020204020204" charset="-122"/>
              </a:rPr>
              <a:t>她一边说，一边画着十字。</a:t>
            </a:r>
          </a:p>
          <a:p>
            <a:endParaRPr lang="zh-CN" altLang="en-US" sz="3200">
              <a:latin typeface="微软雅黑" panose="020B0503020204020204" charset="-122"/>
              <a:ea typeface="微软雅黑" panose="020B0503020204020204" charset="-122"/>
              <a:cs typeface="微软雅黑" panose="020B0503020204020204" charset="-122"/>
            </a:endParaRPr>
          </a:p>
          <a:p>
            <a:r>
              <a:rPr lang="zh-CN" altLang="en-US" sz="2800">
                <a:latin typeface="楷体" panose="02010609060101010101" charset="-122"/>
                <a:ea typeface="楷体" panose="02010609060101010101" charset="-122"/>
                <a:cs typeface="楷体" panose="02010609060101010101" charset="-122"/>
              </a:rPr>
              <a:t>这段文字主要运用了什么手法来表现人物?写出了人物什么样的性格特点?</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123190" y="0"/>
            <a:ext cx="800100" cy="2180590"/>
            <a:chOff x="1051" y="3208"/>
            <a:chExt cx="1260" cy="3434"/>
          </a:xfrm>
        </p:grpSpPr>
        <p:pic>
          <p:nvPicPr>
            <p:cNvPr id="2" name="图片 1" descr="012"/>
            <p:cNvPicPr>
              <a:picLocks noChangeAspect="1"/>
            </p:cNvPicPr>
            <p:nvPr/>
          </p:nvPicPr>
          <p:blipFill>
            <a:blip r:embed="rId3"/>
            <a:srcRect l="41544" t="2715" r="29100" b="39489"/>
            <a:stretch>
              <a:fillRect/>
            </a:stretch>
          </p:blipFill>
          <p:spPr>
            <a:xfrm>
              <a:off x="1051" y="3208"/>
              <a:ext cx="1165" cy="3434"/>
            </a:xfrm>
            <a:prstGeom prst="rect">
              <a:avLst/>
            </a:prstGeom>
          </p:spPr>
        </p:pic>
        <p:sp>
          <p:nvSpPr>
            <p:cNvPr id="9" name="文本框 8"/>
            <p:cNvSpPr txBox="1"/>
            <p:nvPr/>
          </p:nvSpPr>
          <p:spPr>
            <a:xfrm>
              <a:off x="1054" y="3464"/>
              <a:ext cx="1257" cy="2948"/>
            </a:xfrm>
            <a:prstGeom prst="rect">
              <a:avLst/>
            </a:prstGeom>
            <a:noFill/>
          </p:spPr>
          <p:txBody>
            <a:bodyPr vert="eaVert" wrap="square" rtlCol="0">
              <a:spAutoFit/>
            </a:bodyPr>
            <a:lstStyle/>
            <a:p>
              <a:pPr algn="ctr"/>
              <a:r>
                <a:rPr lang="zh-CN" altLang="en-US" sz="4000">
                  <a:latin typeface="方正姚体" panose="02010601030101010101" charset="-122"/>
                  <a:ea typeface="方正姚体" panose="02010601030101010101" charset="-122"/>
                </a:rPr>
                <a:t>作  业</a:t>
              </a:r>
              <a:endParaRPr lang="zh-CN" altLang="en-US" sz="4000">
                <a:latin typeface="方正姚体" charset="0"/>
                <a:ea typeface="方正姚体"/>
              </a:endParaRPr>
            </a:p>
          </p:txBody>
        </p:sp>
      </p:grpSp>
      <p:sp>
        <p:nvSpPr>
          <p:cNvPr id="3" name="文本框 2"/>
          <p:cNvSpPr txBox="1"/>
          <p:nvPr/>
        </p:nvSpPr>
        <p:spPr>
          <a:xfrm>
            <a:off x="2855595" y="3075940"/>
            <a:ext cx="5262880" cy="706755"/>
          </a:xfrm>
          <a:prstGeom prst="rect">
            <a:avLst/>
          </a:prstGeom>
          <a:noFill/>
        </p:spPr>
        <p:txBody>
          <a:bodyPr wrap="none" rtlCol="0">
            <a:spAutoFit/>
          </a:bodyPr>
          <a:lstStyle/>
          <a:p>
            <a:r>
              <a:rPr lang="zh-CN" sz="4000">
                <a:latin typeface="楷体" panose="02010609060101010101" charset="-122"/>
                <a:ea typeface="楷体" panose="02010609060101010101" charset="-122"/>
              </a:rPr>
              <a:t>完成导学案习题检测。</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7799070" y="1464310"/>
            <a:ext cx="3996055" cy="3987800"/>
          </a:xfrm>
          <a:prstGeom prst="ellipse">
            <a:avLst/>
          </a:prstGeom>
          <a:noFill/>
          <a:ln w="0">
            <a:solidFill>
              <a:srgbClr val="B8946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descr="6843a3967609c0293ae652e5bd974ce6"/>
          <p:cNvPicPr>
            <a:picLocks noChangeAspect="1"/>
          </p:cNvPicPr>
          <p:nvPr/>
        </p:nvPicPr>
        <p:blipFill>
          <a:blip r:embed="rId3"/>
          <a:stretch>
            <a:fillRect/>
          </a:stretch>
        </p:blipFill>
        <p:spPr>
          <a:xfrm flipH="1">
            <a:off x="8206105" y="1540510"/>
            <a:ext cx="3473450" cy="3835400"/>
          </a:xfrm>
          <a:prstGeom prst="ellipse">
            <a:avLst/>
          </a:prstGeom>
        </p:spPr>
      </p:pic>
      <p:sp>
        <p:nvSpPr>
          <p:cNvPr id="2" name="矩形 1"/>
          <p:cNvSpPr/>
          <p:nvPr/>
        </p:nvSpPr>
        <p:spPr>
          <a:xfrm>
            <a:off x="302895" y="2581910"/>
            <a:ext cx="7385685" cy="2861310"/>
          </a:xfrm>
          <a:prstGeom prst="rect">
            <a:avLst/>
          </a:prstGeom>
          <a:noFill/>
          <a:ln>
            <a:noFill/>
          </a:ln>
        </p:spPr>
        <p:txBody>
          <a:bodyPr wrap="square" rtlCol="0" anchor="t">
            <a:spAutoFit/>
          </a:bodyPr>
          <a:lstStyle/>
          <a:p>
            <a:pPr algn="ctr"/>
            <a:r>
              <a:rPr lang="zh-CN" altLang="en-US" sz="7200" b="1">
                <a:ln w="6600">
                  <a:solidFill>
                    <a:schemeClr val="accent2"/>
                  </a:solidFill>
                  <a:prstDash val="solid"/>
                </a:ln>
                <a:solidFill>
                  <a:srgbClr val="FFFFFF"/>
                </a:solidFill>
                <a:effectLst>
                  <a:outerShdw dist="38100" dir="2700000" algn="tl" rotWithShape="0">
                    <a:schemeClr val="accent2"/>
                  </a:outerShdw>
                </a:effectLst>
              </a:rPr>
              <a:t>复        活</a:t>
            </a:r>
          </a:p>
          <a:p>
            <a:pPr algn="ctr"/>
            <a:endParaRPr lang="zh-CN" altLang="en-US" sz="7200" b="1">
              <a:ln w="6600">
                <a:solidFill>
                  <a:schemeClr val="accent2"/>
                </a:solidFill>
                <a:prstDash val="solid"/>
              </a:ln>
              <a:solidFill>
                <a:srgbClr val="FFFFFF"/>
              </a:solidFill>
              <a:effectLst>
                <a:outerShdw dist="38100" dir="2700000" algn="tl" rotWithShape="0">
                  <a:schemeClr val="accent2"/>
                </a:outerShdw>
              </a:effectLst>
            </a:endParaRPr>
          </a:p>
          <a:p>
            <a:pPr algn="r"/>
            <a:r>
              <a:rPr lang="en-US" altLang="zh-CN" sz="3600" b="1">
                <a:ln w="6600">
                  <a:solidFill>
                    <a:schemeClr val="accent2"/>
                  </a:solidFill>
                  <a:prstDash val="solid"/>
                </a:ln>
                <a:solidFill>
                  <a:srgbClr val="FFFFFF"/>
                </a:solidFill>
                <a:effectLst>
                  <a:outerShdw dist="38100" dir="2700000" algn="tl" rotWithShape="0">
                    <a:schemeClr val="accent2"/>
                  </a:outerShdw>
                </a:effectLst>
              </a:rPr>
              <a:t>——</a:t>
            </a:r>
            <a:r>
              <a:rPr lang="zh-CN" altLang="en-US" sz="3600" b="1">
                <a:ln w="6600">
                  <a:solidFill>
                    <a:schemeClr val="accent2"/>
                  </a:solidFill>
                  <a:prstDash val="solid"/>
                </a:ln>
                <a:solidFill>
                  <a:srgbClr val="FFFFFF"/>
                </a:solidFill>
                <a:effectLst>
                  <a:outerShdw dist="38100" dir="2700000" algn="tl" rotWithShape="0">
                    <a:schemeClr val="accent2"/>
                  </a:outerShdw>
                </a:effectLst>
              </a:rPr>
              <a:t>列夫</a:t>
            </a:r>
            <a:r>
              <a:rPr lang="zh-CN" altLang="en-US" sz="3600" b="1">
                <a:ln w="6600">
                  <a:solidFill>
                    <a:schemeClr val="accent2"/>
                  </a:solidFill>
                  <a:prstDash val="solid"/>
                </a:ln>
                <a:solidFill>
                  <a:srgbClr val="FFFFFF"/>
                </a:solidFill>
                <a:effectLst>
                  <a:outerShdw dist="38100" dir="2700000" algn="tl" rotWithShape="0">
                    <a:schemeClr val="accent2"/>
                  </a:outerShdw>
                </a:effectLst>
                <a:latin typeface="宋体" panose="02010600030101010101" pitchFamily="2" charset="-122"/>
                <a:ea typeface="宋体" panose="02010600030101010101" pitchFamily="2" charset="-122"/>
              </a:rPr>
              <a:t>·</a:t>
            </a:r>
            <a:r>
              <a:rPr lang="zh-CN" altLang="en-US" sz="3600" b="1">
                <a:ln w="6600">
                  <a:solidFill>
                    <a:schemeClr val="accent2"/>
                  </a:solidFill>
                  <a:prstDash val="solid"/>
                </a:ln>
                <a:solidFill>
                  <a:srgbClr val="FFFFFF"/>
                </a:solidFill>
                <a:effectLst>
                  <a:outerShdw dist="38100" dir="2700000" algn="tl" rotWithShape="0">
                    <a:schemeClr val="accent2"/>
                  </a:outerShdw>
                </a:effectLst>
              </a:rPr>
              <a:t>托尔斯泰</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85420" y="989965"/>
            <a:ext cx="11820525" cy="5692775"/>
          </a:xfrm>
          <a:prstGeom prst="rect">
            <a:avLst/>
          </a:prstGeom>
          <a:noFill/>
          <a:ln w="9525">
            <a:noFill/>
          </a:ln>
        </p:spPr>
        <p:txBody>
          <a:bodyPr wrap="square">
            <a:spAutoFit/>
          </a:bodyPr>
          <a:lstStyle/>
          <a:p>
            <a:pPr indent="0"/>
            <a:r>
              <a:rPr lang="zh-CN" sz="2800" b="0">
                <a:ea typeface="宋体" panose="02010600030101010101" pitchFamily="2" charset="-122"/>
              </a:rPr>
              <a:t>他出生在俄国，他的家族有煊赫的历史，</a:t>
            </a:r>
            <a:r>
              <a:rPr lang="zh-CN" sz="2800" b="1">
                <a:solidFill>
                  <a:srgbClr val="0070C0"/>
                </a:solidFill>
                <a:ea typeface="宋体" panose="02010600030101010101" pitchFamily="2" charset="-122"/>
              </a:rPr>
              <a:t>他是一个天生的贵族。</a:t>
            </a:r>
          </a:p>
          <a:p>
            <a:pPr indent="0"/>
            <a:r>
              <a:rPr lang="zh-CN" sz="2800" b="0">
                <a:ea typeface="宋体" panose="02010600030101010101" pitchFamily="2" charset="-122"/>
              </a:rPr>
              <a:t>但他的一生反而受其身份的困扰，无比痛苦,他的信仰注定了他的痛苦。</a:t>
            </a:r>
          </a:p>
          <a:p>
            <a:pPr indent="0"/>
            <a:r>
              <a:rPr lang="zh-CN" sz="2800" b="0">
                <a:ea typeface="宋体" panose="02010600030101010101" pitchFamily="2" charset="-122"/>
              </a:rPr>
              <a:t>他渴望改革俄国的农奴制度,他想把自己的私人财产分给农民，</a:t>
            </a:r>
          </a:p>
          <a:p>
            <a:pPr indent="0"/>
            <a:r>
              <a:rPr lang="zh-CN" sz="2800" b="0">
                <a:ea typeface="宋体" panose="02010600030101010101" pitchFamily="2" charset="-122"/>
              </a:rPr>
              <a:t>然后像一个普通人那样去生活，像一个农民一样亲自参加劳动。</a:t>
            </a:r>
          </a:p>
          <a:p>
            <a:pPr indent="0"/>
            <a:r>
              <a:rPr lang="zh-CN" sz="2800" b="0">
                <a:ea typeface="宋体" panose="02010600030101010101" pitchFamily="2" charset="-122"/>
              </a:rPr>
              <a:t>他的信仰和行为直接导致了妻子的不解,最终爆发了家庭危机，</a:t>
            </a:r>
          </a:p>
          <a:p>
            <a:pPr indent="0"/>
            <a:r>
              <a:rPr lang="zh-CN" sz="2800" b="0">
                <a:ea typeface="宋体" panose="02010600030101010101" pitchFamily="2" charset="-122"/>
              </a:rPr>
              <a:t>夫妇分家,因此</a:t>
            </a:r>
            <a:r>
              <a:rPr lang="zh-CN" sz="2800" b="1">
                <a:solidFill>
                  <a:srgbClr val="0070C0"/>
                </a:solidFill>
                <a:ea typeface="宋体" panose="02010600030101010101" pitchFamily="2" charset="-122"/>
              </a:rPr>
              <a:t>他有一段不幸的婚姻。</a:t>
            </a:r>
          </a:p>
          <a:p>
            <a:pPr indent="0"/>
            <a:r>
              <a:rPr lang="zh-CN" sz="2800" b="0">
                <a:ea typeface="宋体" panose="02010600030101010101" pitchFamily="2" charset="-122"/>
              </a:rPr>
              <a:t>分家后他把自已现有的著作权和稿费无条件地转让或捐出，</a:t>
            </a:r>
          </a:p>
          <a:p>
            <a:pPr indent="0"/>
            <a:r>
              <a:rPr lang="zh-CN" sz="2800" b="0">
                <a:ea typeface="宋体" panose="02010600030101010101" pitchFamily="2" charset="-122"/>
              </a:rPr>
              <a:t>自己几乎身无分文。</a:t>
            </a:r>
          </a:p>
          <a:p>
            <a:pPr indent="0"/>
            <a:r>
              <a:rPr lang="zh-CN" sz="2800" b="1">
                <a:solidFill>
                  <a:srgbClr val="0070C0"/>
                </a:solidFill>
                <a:ea typeface="宋体" panose="02010600030101010101" pitchFamily="2" charset="-122"/>
              </a:rPr>
              <a:t>他的一生，就是在焦虑与不安、对真理不断地求索和勤奋创作中度过的。</a:t>
            </a:r>
            <a:endParaRPr lang="zh-CN" sz="2800" b="0">
              <a:ea typeface="宋体" panose="02010600030101010101" pitchFamily="2" charset="-122"/>
            </a:endParaRPr>
          </a:p>
          <a:p>
            <a:pPr indent="0"/>
            <a:r>
              <a:rPr lang="zh-CN" sz="2800" b="1">
                <a:solidFill>
                  <a:srgbClr val="0070C0"/>
                </a:solidFill>
                <a:ea typeface="宋体" panose="02010600030101010101" pitchFamily="2" charset="-122"/>
              </a:rPr>
              <a:t>他生前放弃了自己的贵族身份和生活方式，他死后更是安静而朴素，</a:t>
            </a:r>
          </a:p>
          <a:p>
            <a:pPr indent="0"/>
            <a:r>
              <a:rPr lang="zh-CN" sz="2800" b="1">
                <a:solidFill>
                  <a:srgbClr val="0070C0"/>
                </a:solidFill>
                <a:ea typeface="宋体" panose="02010600030101010101" pitchFamily="2" charset="-122"/>
              </a:rPr>
              <a:t>在他家乡的森林中无声地长眠，坟前没有墓碑,没有十字架。</a:t>
            </a:r>
          </a:p>
          <a:p>
            <a:pPr indent="0"/>
            <a:endParaRPr lang="zh-CN" altLang="en-US" sz="2800"/>
          </a:p>
          <a:p>
            <a:pPr indent="0"/>
            <a:r>
              <a:rPr lang="zh-CN" altLang="en-US" sz="2800"/>
              <a:t>他生前创作的最后一部作品是《复活》。</a:t>
            </a:r>
          </a:p>
        </p:txBody>
      </p:sp>
      <p:sp>
        <p:nvSpPr>
          <p:cNvPr id="3" name="矩形 2"/>
          <p:cNvSpPr/>
          <p:nvPr/>
        </p:nvSpPr>
        <p:spPr>
          <a:xfrm>
            <a:off x="190500" y="158750"/>
            <a:ext cx="2214880" cy="706755"/>
          </a:xfrm>
          <a:prstGeom prst="rect">
            <a:avLst/>
          </a:prstGeom>
          <a:noFill/>
          <a:ln>
            <a:noFill/>
          </a:ln>
        </p:spPr>
        <p:txBody>
          <a:bodyPr wrap="none" rtlCol="0" anchor="t">
            <a:spAutoFit/>
          </a:bodyPr>
          <a:lstStyle/>
          <a:p>
            <a:pPr algn="ctr"/>
            <a:r>
              <a:rPr lang="zh-CN" altLang="en-US" sz="4000">
                <a:ln w="22225">
                  <a:solidFill>
                    <a:schemeClr val="accent2"/>
                  </a:solidFill>
                  <a:prstDash val="solid"/>
                </a:ln>
                <a:solidFill>
                  <a:schemeClr val="accent2">
                    <a:lumMod val="40000"/>
                    <a:lumOff val="60000"/>
                  </a:schemeClr>
                </a:solidFill>
                <a:effectLst/>
                <a:latin typeface="仿宋" panose="02010609060101010101" charset="-122"/>
                <a:ea typeface="仿宋" panose="02010609060101010101" charset="-122"/>
              </a:rPr>
              <a:t>导读导学</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random/>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34925" y="56515"/>
            <a:ext cx="12292330" cy="6711315"/>
            <a:chOff x="-55" y="89"/>
            <a:chExt cx="19358" cy="10569"/>
          </a:xfrm>
        </p:grpSpPr>
        <p:pic>
          <p:nvPicPr>
            <p:cNvPr id="6" name="图片 5" descr="856"/>
            <p:cNvPicPr>
              <a:picLocks noChangeAspect="1"/>
            </p:cNvPicPr>
            <p:nvPr/>
          </p:nvPicPr>
          <p:blipFill>
            <a:blip r:embed="rId3"/>
            <a:srcRect l="61779" t="10517" r="2871" b="78736"/>
            <a:stretch>
              <a:fillRect/>
            </a:stretch>
          </p:blipFill>
          <p:spPr>
            <a:xfrm flipH="1">
              <a:off x="-55" y="89"/>
              <a:ext cx="2515" cy="1145"/>
            </a:xfrm>
            <a:prstGeom prst="rect">
              <a:avLst/>
            </a:prstGeom>
          </p:spPr>
        </p:pic>
        <p:cxnSp>
          <p:nvCxnSpPr>
            <p:cNvPr id="2" name="直接连接符 1"/>
            <p:cNvCxnSpPr/>
            <p:nvPr/>
          </p:nvCxnSpPr>
          <p:spPr>
            <a:xfrm>
              <a:off x="2314" y="331"/>
              <a:ext cx="14665" cy="0"/>
            </a:xfrm>
            <a:prstGeom prst="line">
              <a:avLst/>
            </a:prstGeom>
            <a:ln w="6350">
              <a:solidFill>
                <a:srgbClr val="B89468"/>
              </a:solidFill>
            </a:ln>
          </p:spPr>
          <p:style>
            <a:lnRef idx="1">
              <a:schemeClr val="accent1"/>
            </a:lnRef>
            <a:fillRef idx="0">
              <a:schemeClr val="accent1"/>
            </a:fillRef>
            <a:effectRef idx="0">
              <a:schemeClr val="accent1"/>
            </a:effectRef>
            <a:fontRef idx="minor">
              <a:schemeClr val="tx1"/>
            </a:fontRef>
          </p:style>
        </p:cxnSp>
        <p:pic>
          <p:nvPicPr>
            <p:cNvPr id="3" name="图片 2" descr="856"/>
            <p:cNvPicPr>
              <a:picLocks noChangeAspect="1"/>
            </p:cNvPicPr>
            <p:nvPr/>
          </p:nvPicPr>
          <p:blipFill>
            <a:blip r:embed="rId3"/>
            <a:srcRect l="61779" t="10517" r="2871" b="78736"/>
            <a:stretch>
              <a:fillRect/>
            </a:stretch>
          </p:blipFill>
          <p:spPr>
            <a:xfrm>
              <a:off x="16789" y="89"/>
              <a:ext cx="2515" cy="1145"/>
            </a:xfrm>
            <a:prstGeom prst="rect">
              <a:avLst/>
            </a:prstGeom>
          </p:spPr>
        </p:pic>
        <p:pic>
          <p:nvPicPr>
            <p:cNvPr id="4" name="图片 3" descr="856"/>
            <p:cNvPicPr>
              <a:picLocks noChangeAspect="1"/>
            </p:cNvPicPr>
            <p:nvPr/>
          </p:nvPicPr>
          <p:blipFill>
            <a:blip r:embed="rId3"/>
            <a:srcRect l="61779" t="10517" r="2871" b="78736"/>
            <a:stretch>
              <a:fillRect/>
            </a:stretch>
          </p:blipFill>
          <p:spPr>
            <a:xfrm flipV="1">
              <a:off x="16789" y="9514"/>
              <a:ext cx="2515" cy="1145"/>
            </a:xfrm>
            <a:prstGeom prst="rect">
              <a:avLst/>
            </a:prstGeom>
          </p:spPr>
        </p:pic>
        <p:pic>
          <p:nvPicPr>
            <p:cNvPr id="5" name="图片 4" descr="856"/>
            <p:cNvPicPr>
              <a:picLocks noChangeAspect="1"/>
            </p:cNvPicPr>
            <p:nvPr/>
          </p:nvPicPr>
          <p:blipFill>
            <a:blip r:embed="rId3"/>
            <a:srcRect l="61779" t="10517" r="2871" b="78736"/>
            <a:stretch>
              <a:fillRect/>
            </a:stretch>
          </p:blipFill>
          <p:spPr>
            <a:xfrm flipH="1" flipV="1">
              <a:off x="-55" y="9514"/>
              <a:ext cx="2515" cy="1145"/>
            </a:xfrm>
            <a:prstGeom prst="rect">
              <a:avLst/>
            </a:prstGeom>
          </p:spPr>
        </p:pic>
        <p:cxnSp>
          <p:nvCxnSpPr>
            <p:cNvPr id="7" name="直接连接符 6"/>
            <p:cNvCxnSpPr/>
            <p:nvPr/>
          </p:nvCxnSpPr>
          <p:spPr>
            <a:xfrm>
              <a:off x="2314" y="10409"/>
              <a:ext cx="14665" cy="0"/>
            </a:xfrm>
            <a:prstGeom prst="line">
              <a:avLst/>
            </a:prstGeom>
            <a:ln w="6350">
              <a:solidFill>
                <a:srgbClr val="B89468"/>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a:off x="531" y="1181"/>
              <a:ext cx="0" cy="8331"/>
            </a:xfrm>
            <a:prstGeom prst="line">
              <a:avLst/>
            </a:prstGeom>
            <a:ln>
              <a:solidFill>
                <a:srgbClr val="B89468"/>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a:off x="18697" y="1183"/>
              <a:ext cx="0" cy="8331"/>
            </a:xfrm>
            <a:prstGeom prst="line">
              <a:avLst/>
            </a:prstGeom>
            <a:ln>
              <a:solidFill>
                <a:srgbClr val="B89468"/>
              </a:solidFill>
            </a:ln>
          </p:spPr>
          <p:style>
            <a:lnRef idx="1">
              <a:schemeClr val="accent1"/>
            </a:lnRef>
            <a:fillRef idx="0">
              <a:schemeClr val="accent1"/>
            </a:fillRef>
            <a:effectRef idx="0">
              <a:schemeClr val="accent1"/>
            </a:effectRef>
            <a:fontRef idx="minor">
              <a:schemeClr val="tx1"/>
            </a:fontRef>
          </p:style>
        </p:cxnSp>
      </p:grpSp>
      <p:sp>
        <p:nvSpPr>
          <p:cNvPr id="38" name="矩形 37"/>
          <p:cNvSpPr/>
          <p:nvPr/>
        </p:nvSpPr>
        <p:spPr>
          <a:xfrm flipV="1">
            <a:off x="327660" y="3597910"/>
            <a:ext cx="11536045" cy="76200"/>
          </a:xfrm>
          <a:prstGeom prst="rect">
            <a:avLst/>
          </a:prstGeom>
          <a:solidFill>
            <a:srgbClr val="9F79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35042"/>
              </a:solidFill>
            </a:endParaRPr>
          </a:p>
        </p:txBody>
      </p:sp>
      <p:grpSp>
        <p:nvGrpSpPr>
          <p:cNvPr id="16" name="组合 15"/>
          <p:cNvGrpSpPr/>
          <p:nvPr/>
        </p:nvGrpSpPr>
        <p:grpSpPr>
          <a:xfrm>
            <a:off x="8924290" y="2647950"/>
            <a:ext cx="720090" cy="1026160"/>
            <a:chOff x="9352099" y="1524874"/>
            <a:chExt cx="1336675" cy="1905000"/>
          </a:xfrm>
          <a:solidFill>
            <a:srgbClr val="635042"/>
          </a:solidFill>
        </p:grpSpPr>
        <p:sp>
          <p:nvSpPr>
            <p:cNvPr id="18" name="KSO_Shape"/>
            <p:cNvSpPr/>
            <p:nvPr/>
          </p:nvSpPr>
          <p:spPr>
            <a:xfrm>
              <a:off x="9352099" y="1524874"/>
              <a:ext cx="1336675" cy="1905000"/>
            </a:xfrm>
            <a:custGeom>
              <a:avLst/>
              <a:gdLst>
                <a:gd name="connsiteX0" fmla="*/ 586581 w 1173161"/>
                <a:gd name="connsiteY0" fmla="*/ 0 h 1672438"/>
                <a:gd name="connsiteX1" fmla="*/ 1001356 w 1173161"/>
                <a:gd name="connsiteY1" fmla="*/ 171806 h 1672438"/>
                <a:gd name="connsiteX2" fmla="*/ 1001356 w 1173161"/>
                <a:gd name="connsiteY2" fmla="*/ 1001357 h 1672438"/>
                <a:gd name="connsiteX3" fmla="*/ 586581 w 1173161"/>
                <a:gd name="connsiteY3" fmla="*/ 1672438 h 1672438"/>
                <a:gd name="connsiteX4" fmla="*/ 171805 w 1173161"/>
                <a:gd name="connsiteY4" fmla="*/ 1001357 h 1672438"/>
                <a:gd name="connsiteX5" fmla="*/ 171805 w 1173161"/>
                <a:gd name="connsiteY5" fmla="*/ 171806 h 1672438"/>
                <a:gd name="connsiteX6" fmla="*/ 586581 w 1173161"/>
                <a:gd name="connsiteY6" fmla="*/ 0 h 1672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3161" h="1672438">
                  <a:moveTo>
                    <a:pt x="586581" y="0"/>
                  </a:moveTo>
                  <a:cubicBezTo>
                    <a:pt x="736700" y="0"/>
                    <a:pt x="886819" y="57269"/>
                    <a:pt x="1001356" y="171806"/>
                  </a:cubicBezTo>
                  <a:cubicBezTo>
                    <a:pt x="1230430" y="400880"/>
                    <a:pt x="1230430" y="772282"/>
                    <a:pt x="1001356" y="1001357"/>
                  </a:cubicBezTo>
                  <a:cubicBezTo>
                    <a:pt x="820380" y="1182333"/>
                    <a:pt x="682121" y="1406027"/>
                    <a:pt x="586581" y="1672438"/>
                  </a:cubicBezTo>
                  <a:cubicBezTo>
                    <a:pt x="491040" y="1406027"/>
                    <a:pt x="352782" y="1182333"/>
                    <a:pt x="171805" y="1001357"/>
                  </a:cubicBezTo>
                  <a:cubicBezTo>
                    <a:pt x="-57269" y="772282"/>
                    <a:pt x="-57269" y="400880"/>
                    <a:pt x="171805" y="171806"/>
                  </a:cubicBezTo>
                  <a:cubicBezTo>
                    <a:pt x="286343" y="57269"/>
                    <a:pt x="436462" y="0"/>
                    <a:pt x="586581" y="0"/>
                  </a:cubicBezTo>
                  <a:close/>
                </a:path>
              </a:pathLst>
            </a:custGeom>
            <a:solidFill>
              <a:srgbClr val="D7706E"/>
            </a:solidFill>
            <a:ln>
              <a:noFill/>
            </a:ln>
          </p:spPr>
          <p:style>
            <a:lnRef idx="2">
              <a:schemeClr val="accent1">
                <a:shade val="50000"/>
              </a:schemeClr>
            </a:lnRef>
            <a:fillRef idx="1">
              <a:schemeClr val="accent1"/>
            </a:fillRef>
            <a:effectRef idx="0">
              <a:schemeClr val="accent1"/>
            </a:effectRef>
            <a:fontRef idx="minor">
              <a:schemeClr val="lt1"/>
            </a:fontRef>
          </p:style>
          <p:txBody>
            <a:bodyPr bIns="57600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ct val="0"/>
                </a:spcBef>
                <a:spcAft>
                  <a:spcPct val="0"/>
                </a:spcAft>
                <a:defRPr/>
              </a:pPr>
              <a:endParaRPr lang="zh-CN" altLang="en-US">
                <a:solidFill>
                  <a:srgbClr val="635042"/>
                </a:solidFill>
              </a:endParaRPr>
            </a:p>
          </p:txBody>
        </p:sp>
        <p:sp>
          <p:nvSpPr>
            <p:cNvPr id="19" name="椭圆 18"/>
            <p:cNvSpPr/>
            <p:nvPr/>
          </p:nvSpPr>
          <p:spPr>
            <a:xfrm>
              <a:off x="9480376" y="1655142"/>
              <a:ext cx="1080120" cy="1080120"/>
            </a:xfrm>
            <a:prstGeom prst="ellipse">
              <a:avLst/>
            </a:prstGeom>
            <a:solidFill>
              <a:srgbClr val="ECE6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35042"/>
                </a:solidFill>
              </a:endParaRPr>
            </a:p>
          </p:txBody>
        </p:sp>
      </p:grpSp>
      <p:sp>
        <p:nvSpPr>
          <p:cNvPr id="417" name="Freeform 70"/>
          <p:cNvSpPr/>
          <p:nvPr/>
        </p:nvSpPr>
        <p:spPr bwMode="auto">
          <a:xfrm>
            <a:off x="10495915" y="2797175"/>
            <a:ext cx="354330" cy="336550"/>
          </a:xfrm>
          <a:custGeom>
            <a:avLst/>
            <a:gdLst>
              <a:gd name="T0" fmla="*/ 69 w 138"/>
              <a:gd name="T1" fmla="*/ 0 h 131"/>
              <a:gd name="T2" fmla="*/ 86 w 138"/>
              <a:gd name="T3" fmla="*/ 48 h 131"/>
              <a:gd name="T4" fmla="*/ 138 w 138"/>
              <a:gd name="T5" fmla="*/ 49 h 131"/>
              <a:gd name="T6" fmla="*/ 96 w 138"/>
              <a:gd name="T7" fmla="*/ 81 h 131"/>
              <a:gd name="T8" fmla="*/ 111 w 138"/>
              <a:gd name="T9" fmla="*/ 131 h 131"/>
              <a:gd name="T10" fmla="*/ 69 w 138"/>
              <a:gd name="T11" fmla="*/ 101 h 131"/>
              <a:gd name="T12" fmla="*/ 26 w 138"/>
              <a:gd name="T13" fmla="*/ 131 h 131"/>
              <a:gd name="T14" fmla="*/ 41 w 138"/>
              <a:gd name="T15" fmla="*/ 81 h 131"/>
              <a:gd name="T16" fmla="*/ 0 w 138"/>
              <a:gd name="T17" fmla="*/ 49 h 131"/>
              <a:gd name="T18" fmla="*/ 52 w 138"/>
              <a:gd name="T19" fmla="*/ 48 h 131"/>
              <a:gd name="T20" fmla="*/ 69 w 138"/>
              <a:gd name="T21" fmla="*/ 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8" h="131">
                <a:moveTo>
                  <a:pt x="69" y="0"/>
                </a:moveTo>
                <a:lnTo>
                  <a:pt x="86" y="48"/>
                </a:lnTo>
                <a:lnTo>
                  <a:pt x="138" y="49"/>
                </a:lnTo>
                <a:lnTo>
                  <a:pt x="96" y="81"/>
                </a:lnTo>
                <a:lnTo>
                  <a:pt x="111" y="131"/>
                </a:lnTo>
                <a:lnTo>
                  <a:pt x="69" y="101"/>
                </a:lnTo>
                <a:lnTo>
                  <a:pt x="26" y="131"/>
                </a:lnTo>
                <a:lnTo>
                  <a:pt x="41" y="81"/>
                </a:lnTo>
                <a:lnTo>
                  <a:pt x="0" y="49"/>
                </a:lnTo>
                <a:lnTo>
                  <a:pt x="52" y="48"/>
                </a:lnTo>
                <a:lnTo>
                  <a:pt x="69" y="0"/>
                </a:lnTo>
                <a:close/>
              </a:path>
            </a:pathLst>
          </a:custGeom>
          <a:solidFill>
            <a:srgbClr val="D770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文本框 10"/>
          <p:cNvSpPr txBox="1"/>
          <p:nvPr/>
        </p:nvSpPr>
        <p:spPr>
          <a:xfrm>
            <a:off x="337185" y="783590"/>
            <a:ext cx="8717280" cy="2676525"/>
          </a:xfrm>
          <a:prstGeom prst="rect">
            <a:avLst/>
          </a:prstGeom>
          <a:noFill/>
        </p:spPr>
        <p:txBody>
          <a:bodyPr wrap="none" rtlCol="0">
            <a:spAutoFit/>
          </a:bodyPr>
          <a:lstStyle/>
          <a:p>
            <a:r>
              <a:rPr lang="zh-CN" altLang="en-US" sz="2800">
                <a:latin typeface="仿宋" panose="02010609060101010101" charset="-122"/>
                <a:ea typeface="仿宋" panose="02010609060101010101" charset="-122"/>
              </a:rPr>
              <a:t>一个是精神的人，</a:t>
            </a:r>
          </a:p>
          <a:p>
            <a:r>
              <a:rPr lang="zh-CN" altLang="en-US" sz="2800">
                <a:latin typeface="仿宋" panose="02010609060101010101" charset="-122"/>
                <a:ea typeface="仿宋" panose="02010609060101010101" charset="-122"/>
              </a:rPr>
              <a:t>他为自己所寻求的仅仅是对别人也是幸福的那种幸福；</a:t>
            </a:r>
          </a:p>
          <a:p>
            <a:r>
              <a:rPr lang="zh-CN" altLang="en-US" sz="2800">
                <a:latin typeface="仿宋" panose="02010609060101010101" charset="-122"/>
                <a:ea typeface="仿宋" panose="02010609060101010101" charset="-122"/>
              </a:rPr>
              <a:t>另一个是兽性的人，</a:t>
            </a:r>
          </a:p>
          <a:p>
            <a:r>
              <a:rPr lang="zh-CN" altLang="en-US" sz="2800">
                <a:latin typeface="仿宋" panose="02010609060101010101" charset="-122"/>
                <a:ea typeface="仿宋" panose="02010609060101010101" charset="-122"/>
              </a:rPr>
              <a:t>他所寻求的仅仅是他自己的幸福，</a:t>
            </a:r>
          </a:p>
          <a:p>
            <a:r>
              <a:rPr lang="zh-CN" altLang="en-US" sz="2800">
                <a:latin typeface="仿宋" panose="02010609060101010101" charset="-122"/>
                <a:ea typeface="仿宋" panose="02010609060101010101" charset="-122"/>
              </a:rPr>
              <a:t>为此不惜牺牲世界上一切人的幸福。</a:t>
            </a:r>
          </a:p>
          <a:p>
            <a:pPr algn="r"/>
            <a:r>
              <a:rPr lang="en-US" altLang="zh-CN" sz="2800">
                <a:latin typeface="仿宋" panose="02010609060101010101" charset="-122"/>
                <a:ea typeface="仿宋" panose="02010609060101010101" charset="-122"/>
              </a:rPr>
              <a:t>——</a:t>
            </a:r>
            <a:r>
              <a:rPr lang="zh-CN" altLang="en-US" sz="2800">
                <a:latin typeface="仿宋" panose="02010609060101010101" charset="-122"/>
                <a:ea typeface="仿宋" panose="02010609060101010101" charset="-122"/>
              </a:rPr>
              <a:t>《复活》</a:t>
            </a:r>
          </a:p>
        </p:txBody>
      </p:sp>
      <p:sp>
        <p:nvSpPr>
          <p:cNvPr id="12" name="文本框 11"/>
          <p:cNvSpPr txBox="1"/>
          <p:nvPr/>
        </p:nvSpPr>
        <p:spPr>
          <a:xfrm>
            <a:off x="534670" y="4357370"/>
            <a:ext cx="9961245" cy="1568450"/>
          </a:xfrm>
          <a:prstGeom prst="rect">
            <a:avLst/>
          </a:prstGeom>
          <a:noFill/>
        </p:spPr>
        <p:txBody>
          <a:bodyPr wrap="square" rtlCol="0" anchor="t">
            <a:spAutoFit/>
          </a:bodyPr>
          <a:lstStyle/>
          <a:p>
            <a:r>
              <a:rPr lang="zh-CN" altLang="en-US" sz="3200">
                <a:latin typeface="仿宋" panose="02010609060101010101" charset="-122"/>
                <a:ea typeface="仿宋" panose="02010609060101010101" charset="-122"/>
              </a:rPr>
              <a:t>说来奇怪，这种承认自己卑鄙的心情，</a:t>
            </a:r>
          </a:p>
          <a:p>
            <a:r>
              <a:rPr lang="zh-CN" altLang="en-US" sz="3200">
                <a:latin typeface="仿宋" panose="02010609060101010101" charset="-122"/>
                <a:ea typeface="仿宋" panose="02010609060101010101" charset="-122"/>
              </a:rPr>
              <a:t>固然不免使人痛苦，同时却又使人快乐而心安。</a:t>
            </a:r>
          </a:p>
          <a:p>
            <a:pPr algn="r"/>
            <a:r>
              <a:rPr lang="en-US" altLang="zh-CN" sz="3200">
                <a:latin typeface="仿宋" panose="02010609060101010101" charset="-122"/>
                <a:ea typeface="仿宋" panose="02010609060101010101" charset="-122"/>
              </a:rPr>
              <a:t>——</a:t>
            </a:r>
            <a:r>
              <a:rPr lang="zh-CN" altLang="en-US" sz="3200">
                <a:latin typeface="仿宋" panose="02010609060101010101" charset="-122"/>
                <a:ea typeface="仿宋" panose="02010609060101010101" charset="-122"/>
              </a:rPr>
              <a:t>《复活》</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randombar(horizontal)">
                                      <p:cBhvr>
                                        <p:cTn id="7" dur="500"/>
                                        <p:tgtEl>
                                          <p:spTgt spid="38"/>
                                        </p:tgtEl>
                                      </p:cBhvr>
                                    </p:animEffect>
                                  </p:childTnLst>
                                </p:cTn>
                              </p:par>
                              <p:par>
                                <p:cTn id="8" presetID="14" presetClass="entr" presetSubtype="10"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randombar(horizontal)">
                                      <p:cBhvr>
                                        <p:cTn id="10" dur="500"/>
                                        <p:tgtEl>
                                          <p:spTgt spid="16"/>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417"/>
                                        </p:tgtEl>
                                        <p:attrNameLst>
                                          <p:attrName>style.visibility</p:attrName>
                                        </p:attrNameLst>
                                      </p:cBhvr>
                                      <p:to>
                                        <p:strVal val="visible"/>
                                      </p:to>
                                    </p:set>
                                    <p:animEffect transition="in" filter="randombar(horizontal)">
                                      <p:cBhvr>
                                        <p:cTn id="13" dur="500"/>
                                        <p:tgtEl>
                                          <p:spTgt spid="417"/>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4" fill="hold" nodeType="clickEffect">
                                  <p:stCondLst>
                                    <p:cond delay="0"/>
                                  </p:stCondLst>
                                  <p:childTnLst>
                                    <p:set>
                                      <p:cBhvr>
                                        <p:cTn id="17" dur="1" fill="hold">
                                          <p:stCondLst>
                                            <p:cond delay="0"/>
                                          </p:stCondLst>
                                        </p:cTn>
                                        <p:tgtEl>
                                          <p:spTgt spid="11">
                                            <p:txEl>
                                              <p:pRg st="0" end="0"/>
                                            </p:txEl>
                                          </p:spTgt>
                                        </p:tgtEl>
                                        <p:attrNameLst>
                                          <p:attrName>style.visibility</p:attrName>
                                        </p:attrNameLst>
                                      </p:cBhvr>
                                      <p:to>
                                        <p:strVal val="visible"/>
                                      </p:to>
                                    </p:set>
                                    <p:anim calcmode="lin" valueType="num">
                                      <p:cBhvr additive="base">
                                        <p:cTn id="18"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11">
                                            <p:txEl>
                                              <p:pRg st="0" end="0"/>
                                            </p:txEl>
                                          </p:spTgt>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11">
                                            <p:txEl>
                                              <p:pRg st="1" end="1"/>
                                            </p:txEl>
                                          </p:spTgt>
                                        </p:tgtEl>
                                        <p:attrNameLst>
                                          <p:attrName>style.visibility</p:attrName>
                                        </p:attrNameLst>
                                      </p:cBhvr>
                                      <p:to>
                                        <p:strVal val="visible"/>
                                      </p:to>
                                    </p:set>
                                    <p:anim calcmode="lin" valueType="num">
                                      <p:cBhvr additive="base">
                                        <p:cTn id="22" dur="500" fill="hold"/>
                                        <p:tgtEl>
                                          <p:spTgt spid="11">
                                            <p:txEl>
                                              <p:pRg st="1" end="1"/>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11">
                                            <p:txEl>
                                              <p:pRg st="1" end="1"/>
                                            </p:txEl>
                                          </p:spTgt>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stCondLst>
                                    <p:cond delay="0"/>
                                  </p:stCondLst>
                                  <p:childTnLst>
                                    <p:set>
                                      <p:cBhvr>
                                        <p:cTn id="25" dur="1" fill="hold">
                                          <p:stCondLst>
                                            <p:cond delay="0"/>
                                          </p:stCondLst>
                                        </p:cTn>
                                        <p:tgtEl>
                                          <p:spTgt spid="11">
                                            <p:txEl>
                                              <p:pRg st="2" end="2"/>
                                            </p:txEl>
                                          </p:spTgt>
                                        </p:tgtEl>
                                        <p:attrNameLst>
                                          <p:attrName>style.visibility</p:attrName>
                                        </p:attrNameLst>
                                      </p:cBhvr>
                                      <p:to>
                                        <p:strVal val="visible"/>
                                      </p:to>
                                    </p:set>
                                    <p:anim calcmode="lin" valueType="num">
                                      <p:cBhvr additive="base">
                                        <p:cTn id="26" dur="500" fill="hold"/>
                                        <p:tgtEl>
                                          <p:spTgt spid="11">
                                            <p:txEl>
                                              <p:pRg st="2" end="2"/>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11">
                                            <p:txEl>
                                              <p:pRg st="2" end="2"/>
                                            </p:txEl>
                                          </p:spTgt>
                                        </p:tgtEl>
                                        <p:attrNameLst>
                                          <p:attrName>ppt_y</p:attrName>
                                        </p:attrNameLst>
                                      </p:cBhvr>
                                      <p:tavLst>
                                        <p:tav tm="0">
                                          <p:val>
                                            <p:strVal val="1+#ppt_h/2"/>
                                          </p:val>
                                        </p:tav>
                                        <p:tav tm="100000">
                                          <p:val>
                                            <p:strVal val="#ppt_y"/>
                                          </p:val>
                                        </p:tav>
                                      </p:tavLst>
                                    </p:anim>
                                  </p:childTnLst>
                                </p:cTn>
                              </p:par>
                              <p:par>
                                <p:cTn id="28" presetID="2" presetClass="entr" presetSubtype="4" fill="hold" nodeType="withEffect">
                                  <p:stCondLst>
                                    <p:cond delay="0"/>
                                  </p:stCondLst>
                                  <p:childTnLst>
                                    <p:set>
                                      <p:cBhvr>
                                        <p:cTn id="29" dur="1" fill="hold">
                                          <p:stCondLst>
                                            <p:cond delay="0"/>
                                          </p:stCondLst>
                                        </p:cTn>
                                        <p:tgtEl>
                                          <p:spTgt spid="11">
                                            <p:txEl>
                                              <p:pRg st="3" end="3"/>
                                            </p:txEl>
                                          </p:spTgt>
                                        </p:tgtEl>
                                        <p:attrNameLst>
                                          <p:attrName>style.visibility</p:attrName>
                                        </p:attrNameLst>
                                      </p:cBhvr>
                                      <p:to>
                                        <p:strVal val="visible"/>
                                      </p:to>
                                    </p:set>
                                    <p:anim calcmode="lin" valueType="num">
                                      <p:cBhvr additive="base">
                                        <p:cTn id="30" dur="500" fill="hold"/>
                                        <p:tgtEl>
                                          <p:spTgt spid="11">
                                            <p:txEl>
                                              <p:pRg st="3" end="3"/>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11">
                                            <p:txEl>
                                              <p:pRg st="3" end="3"/>
                                            </p:txEl>
                                          </p:spTgt>
                                        </p:tgtEl>
                                        <p:attrNameLst>
                                          <p:attrName>ppt_y</p:attrName>
                                        </p:attrNameLst>
                                      </p:cBhvr>
                                      <p:tavLst>
                                        <p:tav tm="0">
                                          <p:val>
                                            <p:strVal val="1+#ppt_h/2"/>
                                          </p:val>
                                        </p:tav>
                                        <p:tav tm="100000">
                                          <p:val>
                                            <p:strVal val="#ppt_y"/>
                                          </p:val>
                                        </p:tav>
                                      </p:tavLst>
                                    </p:anim>
                                  </p:childTnLst>
                                </p:cTn>
                              </p:par>
                              <p:par>
                                <p:cTn id="32" presetID="2" presetClass="entr" presetSubtype="4" fill="hold" nodeType="withEffect">
                                  <p:stCondLst>
                                    <p:cond delay="0"/>
                                  </p:stCondLst>
                                  <p:childTnLst>
                                    <p:set>
                                      <p:cBhvr>
                                        <p:cTn id="33" dur="1" fill="hold">
                                          <p:stCondLst>
                                            <p:cond delay="0"/>
                                          </p:stCondLst>
                                        </p:cTn>
                                        <p:tgtEl>
                                          <p:spTgt spid="11">
                                            <p:txEl>
                                              <p:pRg st="4" end="4"/>
                                            </p:txEl>
                                          </p:spTgt>
                                        </p:tgtEl>
                                        <p:attrNameLst>
                                          <p:attrName>style.visibility</p:attrName>
                                        </p:attrNameLst>
                                      </p:cBhvr>
                                      <p:to>
                                        <p:strVal val="visible"/>
                                      </p:to>
                                    </p:set>
                                    <p:anim calcmode="lin" valueType="num">
                                      <p:cBhvr additive="base">
                                        <p:cTn id="34" dur="500" fill="hold"/>
                                        <p:tgtEl>
                                          <p:spTgt spid="11">
                                            <p:txEl>
                                              <p:pRg st="4" end="4"/>
                                            </p:txEl>
                                          </p:spTgt>
                                        </p:tgtEl>
                                        <p:attrNameLst>
                                          <p:attrName>ppt_x</p:attrName>
                                        </p:attrNameLst>
                                      </p:cBhvr>
                                      <p:tavLst>
                                        <p:tav tm="0">
                                          <p:val>
                                            <p:strVal val="#ppt_x"/>
                                          </p:val>
                                        </p:tav>
                                        <p:tav tm="100000">
                                          <p:val>
                                            <p:strVal val="#ppt_x"/>
                                          </p:val>
                                        </p:tav>
                                      </p:tavLst>
                                    </p:anim>
                                    <p:anim calcmode="lin" valueType="num">
                                      <p:cBhvr additive="base">
                                        <p:cTn id="35" dur="500" fill="hold"/>
                                        <p:tgtEl>
                                          <p:spTgt spid="11">
                                            <p:txEl>
                                              <p:pRg st="4" end="4"/>
                                            </p:txEl>
                                          </p:spTgt>
                                        </p:tgtEl>
                                        <p:attrNameLst>
                                          <p:attrName>ppt_y</p:attrName>
                                        </p:attrNameLst>
                                      </p:cBhvr>
                                      <p:tavLst>
                                        <p:tav tm="0">
                                          <p:val>
                                            <p:strVal val="1+#ppt_h/2"/>
                                          </p:val>
                                        </p:tav>
                                        <p:tav tm="100000">
                                          <p:val>
                                            <p:strVal val="#ppt_y"/>
                                          </p:val>
                                        </p:tav>
                                      </p:tavLst>
                                    </p:anim>
                                  </p:childTnLst>
                                </p:cTn>
                              </p:par>
                              <p:par>
                                <p:cTn id="36" presetID="2" presetClass="entr" presetSubtype="4" fill="hold" nodeType="withEffect">
                                  <p:stCondLst>
                                    <p:cond delay="0"/>
                                  </p:stCondLst>
                                  <p:childTnLst>
                                    <p:set>
                                      <p:cBhvr>
                                        <p:cTn id="37" dur="1" fill="hold">
                                          <p:stCondLst>
                                            <p:cond delay="0"/>
                                          </p:stCondLst>
                                        </p:cTn>
                                        <p:tgtEl>
                                          <p:spTgt spid="11">
                                            <p:txEl>
                                              <p:pRg st="5" end="5"/>
                                            </p:txEl>
                                          </p:spTgt>
                                        </p:tgtEl>
                                        <p:attrNameLst>
                                          <p:attrName>style.visibility</p:attrName>
                                        </p:attrNameLst>
                                      </p:cBhvr>
                                      <p:to>
                                        <p:strVal val="visible"/>
                                      </p:to>
                                    </p:set>
                                    <p:anim calcmode="lin" valueType="num">
                                      <p:cBhvr additive="base">
                                        <p:cTn id="38" dur="500" fill="hold"/>
                                        <p:tgtEl>
                                          <p:spTgt spid="11">
                                            <p:txEl>
                                              <p:pRg st="5" end="5"/>
                                            </p:txEl>
                                          </p:spTgt>
                                        </p:tgtEl>
                                        <p:attrNameLst>
                                          <p:attrName>ppt_x</p:attrName>
                                        </p:attrNameLst>
                                      </p:cBhvr>
                                      <p:tavLst>
                                        <p:tav tm="0">
                                          <p:val>
                                            <p:strVal val="#ppt_x"/>
                                          </p:val>
                                        </p:tav>
                                        <p:tav tm="100000">
                                          <p:val>
                                            <p:strVal val="#ppt_x"/>
                                          </p:val>
                                        </p:tav>
                                      </p:tavLst>
                                    </p:anim>
                                    <p:anim calcmode="lin" valueType="num">
                                      <p:cBhvr additive="base">
                                        <p:cTn id="39" dur="500" fill="hold"/>
                                        <p:tgtEl>
                                          <p:spTgt spid="11">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0" fill="hold" nodeType="clickPar">
                      <p:stCondLst>
                        <p:cond delay="indefinite"/>
                      </p:stCondLst>
                      <p:childTnLst>
                        <p:par>
                          <p:cTn id="41" fill="hold" nodeType="afterGroup">
                            <p:stCondLst>
                              <p:cond delay="0"/>
                            </p:stCondLst>
                            <p:childTnLst>
                              <p:par>
                                <p:cTn id="42" presetID="2" presetClass="entr" presetSubtype="4" fill="hold" nodeType="clickEffect">
                                  <p:stCondLst>
                                    <p:cond delay="0"/>
                                  </p:stCondLst>
                                  <p:childTnLst>
                                    <p:set>
                                      <p:cBhvr>
                                        <p:cTn id="43" dur="1" fill="hold">
                                          <p:stCondLst>
                                            <p:cond delay="0"/>
                                          </p:stCondLst>
                                        </p:cTn>
                                        <p:tgtEl>
                                          <p:spTgt spid="12">
                                            <p:txEl>
                                              <p:pRg st="0" end="0"/>
                                            </p:txEl>
                                          </p:spTgt>
                                        </p:tgtEl>
                                        <p:attrNameLst>
                                          <p:attrName>style.visibility</p:attrName>
                                        </p:attrNameLst>
                                      </p:cBhvr>
                                      <p:to>
                                        <p:strVal val="visible"/>
                                      </p:to>
                                    </p:set>
                                    <p:anim calcmode="lin" valueType="num">
                                      <p:cBhvr additive="base">
                                        <p:cTn id="44"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45" dur="500" fill="hold"/>
                                        <p:tgtEl>
                                          <p:spTgt spid="12">
                                            <p:txEl>
                                              <p:pRg st="0" end="0"/>
                                            </p:txEl>
                                          </p:spTgt>
                                        </p:tgtEl>
                                        <p:attrNameLst>
                                          <p:attrName>ppt_y</p:attrName>
                                        </p:attrNameLst>
                                      </p:cBhvr>
                                      <p:tavLst>
                                        <p:tav tm="0">
                                          <p:val>
                                            <p:strVal val="1+#ppt_h/2"/>
                                          </p:val>
                                        </p:tav>
                                        <p:tav tm="100000">
                                          <p:val>
                                            <p:strVal val="#ppt_y"/>
                                          </p:val>
                                        </p:tav>
                                      </p:tavLst>
                                    </p:anim>
                                  </p:childTnLst>
                                </p:cTn>
                              </p:par>
                              <p:par>
                                <p:cTn id="46" presetID="2" presetClass="entr" presetSubtype="4" fill="hold" nodeType="withEffect">
                                  <p:stCondLst>
                                    <p:cond delay="0"/>
                                  </p:stCondLst>
                                  <p:childTnLst>
                                    <p:set>
                                      <p:cBhvr>
                                        <p:cTn id="47" dur="1" fill="hold">
                                          <p:stCondLst>
                                            <p:cond delay="0"/>
                                          </p:stCondLst>
                                        </p:cTn>
                                        <p:tgtEl>
                                          <p:spTgt spid="12">
                                            <p:txEl>
                                              <p:pRg st="1" end="1"/>
                                            </p:txEl>
                                          </p:spTgt>
                                        </p:tgtEl>
                                        <p:attrNameLst>
                                          <p:attrName>style.visibility</p:attrName>
                                        </p:attrNameLst>
                                      </p:cBhvr>
                                      <p:to>
                                        <p:strVal val="visible"/>
                                      </p:to>
                                    </p:set>
                                    <p:anim calcmode="lin" valueType="num">
                                      <p:cBhvr additive="base">
                                        <p:cTn id="48" dur="500" fill="hold"/>
                                        <p:tgtEl>
                                          <p:spTgt spid="12">
                                            <p:txEl>
                                              <p:pRg st="1" end="1"/>
                                            </p:txEl>
                                          </p:spTgt>
                                        </p:tgtEl>
                                        <p:attrNameLst>
                                          <p:attrName>ppt_x</p:attrName>
                                        </p:attrNameLst>
                                      </p:cBhvr>
                                      <p:tavLst>
                                        <p:tav tm="0">
                                          <p:val>
                                            <p:strVal val="#ppt_x"/>
                                          </p:val>
                                        </p:tav>
                                        <p:tav tm="100000">
                                          <p:val>
                                            <p:strVal val="#ppt_x"/>
                                          </p:val>
                                        </p:tav>
                                      </p:tavLst>
                                    </p:anim>
                                    <p:anim calcmode="lin" valueType="num">
                                      <p:cBhvr additive="base">
                                        <p:cTn id="49" dur="500" fill="hold"/>
                                        <p:tgtEl>
                                          <p:spTgt spid="12">
                                            <p:txEl>
                                              <p:pRg st="1" end="1"/>
                                            </p:txEl>
                                          </p:spTgt>
                                        </p:tgtEl>
                                        <p:attrNameLst>
                                          <p:attrName>ppt_y</p:attrName>
                                        </p:attrNameLst>
                                      </p:cBhvr>
                                      <p:tavLst>
                                        <p:tav tm="0">
                                          <p:val>
                                            <p:strVal val="1+#ppt_h/2"/>
                                          </p:val>
                                        </p:tav>
                                        <p:tav tm="100000">
                                          <p:val>
                                            <p:strVal val="#ppt_y"/>
                                          </p:val>
                                        </p:tav>
                                      </p:tavLst>
                                    </p:anim>
                                  </p:childTnLst>
                                </p:cTn>
                              </p:par>
                              <p:par>
                                <p:cTn id="50" presetID="2" presetClass="entr" presetSubtype="4" fill="hold" nodeType="withEffect">
                                  <p:stCondLst>
                                    <p:cond delay="0"/>
                                  </p:stCondLst>
                                  <p:childTnLst>
                                    <p:set>
                                      <p:cBhvr>
                                        <p:cTn id="51" dur="1" fill="hold">
                                          <p:stCondLst>
                                            <p:cond delay="0"/>
                                          </p:stCondLst>
                                        </p:cTn>
                                        <p:tgtEl>
                                          <p:spTgt spid="12">
                                            <p:txEl>
                                              <p:pRg st="2" end="2"/>
                                            </p:txEl>
                                          </p:spTgt>
                                        </p:tgtEl>
                                        <p:attrNameLst>
                                          <p:attrName>style.visibility</p:attrName>
                                        </p:attrNameLst>
                                      </p:cBhvr>
                                      <p:to>
                                        <p:strVal val="visible"/>
                                      </p:to>
                                    </p:set>
                                    <p:anim calcmode="lin" valueType="num">
                                      <p:cBhvr additive="base">
                                        <p:cTn id="52" dur="500" fill="hold"/>
                                        <p:tgtEl>
                                          <p:spTgt spid="12">
                                            <p:txEl>
                                              <p:pRg st="2" end="2"/>
                                            </p:txEl>
                                          </p:spTgt>
                                        </p:tgtEl>
                                        <p:attrNameLst>
                                          <p:attrName>ppt_x</p:attrName>
                                        </p:attrNameLst>
                                      </p:cBhvr>
                                      <p:tavLst>
                                        <p:tav tm="0">
                                          <p:val>
                                            <p:strVal val="#ppt_x"/>
                                          </p:val>
                                        </p:tav>
                                        <p:tav tm="100000">
                                          <p:val>
                                            <p:strVal val="#ppt_x"/>
                                          </p:val>
                                        </p:tav>
                                      </p:tavLst>
                                    </p:anim>
                                    <p:anim calcmode="lin" valueType="num">
                                      <p:cBhvr additive="base">
                                        <p:cTn id="53" dur="500" fill="hold"/>
                                        <p:tgtEl>
                                          <p:spTgt spid="12">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41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0" y="107950"/>
            <a:ext cx="1153795" cy="4134485"/>
            <a:chOff x="2506" y="2394"/>
            <a:chExt cx="1817" cy="6511"/>
          </a:xfrm>
        </p:grpSpPr>
        <p:pic>
          <p:nvPicPr>
            <p:cNvPr id="8" name="图片 7" descr="012"/>
            <p:cNvPicPr>
              <a:picLocks noChangeAspect="1"/>
            </p:cNvPicPr>
            <p:nvPr/>
          </p:nvPicPr>
          <p:blipFill>
            <a:blip r:embed="rId3"/>
            <a:srcRect l="41544" t="2715" r="29100" b="39489"/>
            <a:stretch>
              <a:fillRect/>
            </a:stretch>
          </p:blipFill>
          <p:spPr>
            <a:xfrm>
              <a:off x="2506" y="3588"/>
              <a:ext cx="1817" cy="4113"/>
            </a:xfrm>
            <a:prstGeom prst="rect">
              <a:avLst/>
            </a:prstGeom>
          </p:spPr>
        </p:pic>
        <p:sp>
          <p:nvSpPr>
            <p:cNvPr id="2" name="文本框 1"/>
            <p:cNvSpPr txBox="1"/>
            <p:nvPr/>
          </p:nvSpPr>
          <p:spPr>
            <a:xfrm>
              <a:off x="2734" y="2394"/>
              <a:ext cx="1257" cy="6511"/>
            </a:xfrm>
            <a:prstGeom prst="rect">
              <a:avLst/>
            </a:prstGeom>
            <a:noFill/>
          </p:spPr>
          <p:txBody>
            <a:bodyPr vert="eaVert" wrap="square" rtlCol="0">
              <a:spAutoFit/>
            </a:bodyPr>
            <a:lstStyle/>
            <a:p>
              <a:pPr algn="ctr"/>
              <a:r>
                <a:rPr lang="zh-CN" altLang="en-US" sz="4000">
                  <a:latin typeface="仿宋" panose="02010609060101010101" charset="-122"/>
                  <a:ea typeface="仿宋" panose="02010609060101010101" charset="-122"/>
                </a:rPr>
                <a:t>学习目标</a:t>
              </a:r>
            </a:p>
          </p:txBody>
        </p:sp>
      </p:grpSp>
      <p:grpSp>
        <p:nvGrpSpPr>
          <p:cNvPr id="5" name="组合 4"/>
          <p:cNvGrpSpPr/>
          <p:nvPr/>
        </p:nvGrpSpPr>
        <p:grpSpPr>
          <a:xfrm>
            <a:off x="1387475" y="2747010"/>
            <a:ext cx="600075" cy="600075"/>
            <a:chOff x="7297" y="1894"/>
            <a:chExt cx="705" cy="705"/>
          </a:xfrm>
        </p:grpSpPr>
        <p:sp>
          <p:nvSpPr>
            <p:cNvPr id="3" name="椭圆 2"/>
            <p:cNvSpPr/>
            <p:nvPr/>
          </p:nvSpPr>
          <p:spPr>
            <a:xfrm>
              <a:off x="7297" y="1894"/>
              <a:ext cx="705" cy="705"/>
            </a:xfrm>
            <a:prstGeom prst="ellipse">
              <a:avLst/>
            </a:prstGeom>
            <a:noFill/>
            <a:ln>
              <a:gradFill>
                <a:gsLst>
                  <a:gs pos="0">
                    <a:srgbClr val="B89468"/>
                  </a:gs>
                  <a:gs pos="55000">
                    <a:srgbClr val="B89468">
                      <a:alpha val="0"/>
                    </a:srgbClr>
                  </a:gs>
                  <a:gs pos="100000">
                    <a:srgbClr val="B89468"/>
                  </a:gs>
                </a:gsLst>
                <a:lin ang="162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 name="文本框 3"/>
            <p:cNvSpPr txBox="1"/>
            <p:nvPr/>
          </p:nvSpPr>
          <p:spPr>
            <a:xfrm>
              <a:off x="7319" y="1957"/>
              <a:ext cx="660" cy="541"/>
            </a:xfrm>
            <a:prstGeom prst="rect">
              <a:avLst/>
            </a:prstGeom>
            <a:noFill/>
          </p:spPr>
          <p:txBody>
            <a:bodyPr wrap="square" rtlCol="0">
              <a:spAutoFit/>
            </a:bodyPr>
            <a:lstStyle/>
            <a:p>
              <a:pPr algn="ctr"/>
              <a:r>
                <a:rPr lang="zh-CN" altLang="zh-CN" sz="2400" b="1">
                  <a:solidFill>
                    <a:srgbClr val="C00000"/>
                  </a:solidFill>
                </a:rPr>
                <a:t>壹</a:t>
              </a:r>
            </a:p>
          </p:txBody>
        </p:sp>
      </p:grpSp>
      <p:grpSp>
        <p:nvGrpSpPr>
          <p:cNvPr id="6" name="组合 5"/>
          <p:cNvGrpSpPr/>
          <p:nvPr/>
        </p:nvGrpSpPr>
        <p:grpSpPr>
          <a:xfrm>
            <a:off x="1367790" y="4999990"/>
            <a:ext cx="600075" cy="600075"/>
            <a:chOff x="7297" y="1894"/>
            <a:chExt cx="705" cy="705"/>
          </a:xfrm>
        </p:grpSpPr>
        <p:sp>
          <p:nvSpPr>
            <p:cNvPr id="7" name="椭圆 6"/>
            <p:cNvSpPr/>
            <p:nvPr/>
          </p:nvSpPr>
          <p:spPr>
            <a:xfrm>
              <a:off x="7297" y="1894"/>
              <a:ext cx="705" cy="705"/>
            </a:xfrm>
            <a:prstGeom prst="ellipse">
              <a:avLst/>
            </a:prstGeom>
            <a:noFill/>
            <a:ln>
              <a:gradFill>
                <a:gsLst>
                  <a:gs pos="0">
                    <a:srgbClr val="B89468"/>
                  </a:gs>
                  <a:gs pos="55000">
                    <a:srgbClr val="B89468">
                      <a:alpha val="0"/>
                    </a:srgbClr>
                  </a:gs>
                  <a:gs pos="100000">
                    <a:srgbClr val="B89468"/>
                  </a:gs>
                </a:gsLst>
                <a:lin ang="162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 name="文本框 8"/>
            <p:cNvSpPr txBox="1"/>
            <p:nvPr/>
          </p:nvSpPr>
          <p:spPr>
            <a:xfrm>
              <a:off x="7319" y="1957"/>
              <a:ext cx="660" cy="541"/>
            </a:xfrm>
            <a:prstGeom prst="rect">
              <a:avLst/>
            </a:prstGeom>
            <a:noFill/>
          </p:spPr>
          <p:txBody>
            <a:bodyPr wrap="square" rtlCol="0">
              <a:spAutoFit/>
            </a:bodyPr>
            <a:lstStyle/>
            <a:p>
              <a:pPr algn="ctr"/>
              <a:r>
                <a:rPr lang="zh-CN" altLang="zh-CN" sz="2400" b="1">
                  <a:solidFill>
                    <a:srgbClr val="C00000"/>
                  </a:solidFill>
                </a:rPr>
                <a:t>贰</a:t>
              </a:r>
            </a:p>
          </p:txBody>
        </p:sp>
      </p:grpSp>
      <p:pic>
        <p:nvPicPr>
          <p:cNvPr id="28" name="图片 27" descr="0873723a9c31410123a98361d8175de7"/>
          <p:cNvPicPr>
            <a:picLocks noChangeAspect="1"/>
          </p:cNvPicPr>
          <p:nvPr/>
        </p:nvPicPr>
        <p:blipFill>
          <a:blip r:embed="rId4"/>
          <a:stretch>
            <a:fillRect/>
          </a:stretch>
        </p:blipFill>
        <p:spPr>
          <a:xfrm>
            <a:off x="8442960" y="-105410"/>
            <a:ext cx="3635375" cy="2680335"/>
          </a:xfrm>
          <a:prstGeom prst="rect">
            <a:avLst/>
          </a:prstGeom>
        </p:spPr>
      </p:pic>
      <p:sp>
        <p:nvSpPr>
          <p:cNvPr id="100" name="文本框 99"/>
          <p:cNvSpPr txBox="1"/>
          <p:nvPr/>
        </p:nvSpPr>
        <p:spPr>
          <a:xfrm>
            <a:off x="2127885" y="2492375"/>
            <a:ext cx="9950450" cy="1076325"/>
          </a:xfrm>
          <a:prstGeom prst="rect">
            <a:avLst/>
          </a:prstGeom>
          <a:noFill/>
          <a:ln w="9525">
            <a:noFill/>
          </a:ln>
        </p:spPr>
        <p:txBody>
          <a:bodyPr wrap="square">
            <a:spAutoFit/>
          </a:bodyPr>
          <a:lstStyle/>
          <a:p>
            <a:pPr indent="0" fontAlgn="auto"/>
            <a:r>
              <a:rPr lang="zh-CN" altLang="en-US" sz="3200"/>
              <a:t>思维发展与提升：</a:t>
            </a:r>
          </a:p>
          <a:p>
            <a:pPr indent="0" fontAlgn="auto"/>
            <a:r>
              <a:rPr lang="zh-CN" altLang="en-US" sz="3200"/>
              <a:t>透过场面和情节，探究小说主旨，把握</a:t>
            </a:r>
            <a:r>
              <a:rPr lang="en-US" altLang="zh-CN" sz="3200"/>
              <a:t>“</a:t>
            </a:r>
            <a:r>
              <a:rPr lang="zh-CN" altLang="en-US" sz="3200"/>
              <a:t>复活</a:t>
            </a:r>
            <a:r>
              <a:rPr lang="en-US" altLang="zh-CN" sz="3200"/>
              <a:t>”</a:t>
            </a:r>
            <a:r>
              <a:rPr lang="zh-CN" altLang="en-US" sz="3200"/>
              <a:t>的意蕴。</a:t>
            </a:r>
          </a:p>
        </p:txBody>
      </p:sp>
      <p:sp>
        <p:nvSpPr>
          <p:cNvPr id="16" name="文本框 15"/>
          <p:cNvSpPr txBox="1"/>
          <p:nvPr/>
        </p:nvSpPr>
        <p:spPr>
          <a:xfrm>
            <a:off x="2127885" y="4516120"/>
            <a:ext cx="9800590" cy="2061210"/>
          </a:xfrm>
          <a:prstGeom prst="rect">
            <a:avLst/>
          </a:prstGeom>
          <a:noFill/>
          <a:ln w="9525">
            <a:noFill/>
          </a:ln>
        </p:spPr>
        <p:txBody>
          <a:bodyPr wrap="square">
            <a:spAutoFit/>
          </a:bodyPr>
          <a:lstStyle/>
          <a:p>
            <a:pPr indent="0" fontAlgn="auto"/>
            <a:r>
              <a:rPr lang="zh-CN" sz="3200" b="0">
                <a:ea typeface="宋体" panose="02010600030101010101" pitchFamily="2" charset="-122"/>
              </a:rPr>
              <a:t>文化传承与理解：</a:t>
            </a:r>
          </a:p>
          <a:p>
            <a:pPr indent="0" fontAlgn="auto"/>
            <a:r>
              <a:rPr lang="zh-CN" altLang="en-US" sz="3200">
                <a:sym typeface="+mn-ea"/>
              </a:rPr>
              <a:t>阅读小说的其他章节，</a:t>
            </a:r>
          </a:p>
          <a:p>
            <a:pPr indent="0" fontAlgn="auto"/>
            <a:r>
              <a:rPr lang="zh-CN" altLang="en-US" sz="3200">
                <a:sym typeface="+mn-ea"/>
              </a:rPr>
              <a:t>理解作者通过作品表现出的对社会人生的认识与思考，</a:t>
            </a:r>
          </a:p>
          <a:p>
            <a:pPr indent="0" fontAlgn="auto"/>
            <a:r>
              <a:rPr lang="zh-CN" altLang="en-US" sz="3200"/>
              <a:t>体会作者在两个主人公身上寄托的人性理想。</a:t>
            </a:r>
          </a:p>
        </p:txBody>
      </p:sp>
      <p:sp>
        <p:nvSpPr>
          <p:cNvPr id="14" name="矩形 13"/>
          <p:cNvSpPr/>
          <p:nvPr/>
        </p:nvSpPr>
        <p:spPr>
          <a:xfrm>
            <a:off x="144780" y="107950"/>
            <a:ext cx="2225040" cy="706755"/>
          </a:xfrm>
          <a:prstGeom prst="rect">
            <a:avLst/>
          </a:prstGeom>
          <a:noFill/>
          <a:ln>
            <a:noFill/>
          </a:ln>
        </p:spPr>
        <p:txBody>
          <a:bodyPr wrap="none" rtlCol="0" anchor="t">
            <a:spAutoFit/>
            <a:scene3d>
              <a:camera prst="orthographicFront"/>
              <a:lightRig rig="soft" dir="t">
                <a:rot lat="0" lon="0" rev="15600000"/>
              </a:lightRig>
            </a:scene3d>
            <a:sp3d extrusionH="57150" prstMaterial="softEdge">
              <a:bevelT w="25400" h="38100"/>
            </a:sp3d>
          </a:bodyPr>
          <a:lstStyle/>
          <a:p>
            <a:pPr algn="ctr"/>
            <a:r>
              <a:rPr lang="zh-CN" altLang="en-US" sz="4000" b="1">
                <a:solidFill>
                  <a:schemeClr val="accent4"/>
                </a:solidFill>
                <a:effectLst/>
                <a:latin typeface="楷体" panose="02010609060101010101" charset="-122"/>
                <a:ea typeface="楷体" panose="02010609060101010101" charset="-122"/>
              </a:rPr>
              <a:t>第二课时</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3" presetClass="entr" presetSubtype="10" fill="hold" nodeType="click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blinds(horizontal)">
                                      <p:cBhvr>
                                        <p:cTn id="14" dur="500"/>
                                        <p:tgtEl>
                                          <p:spTgt spid="28"/>
                                        </p:tgtEl>
                                      </p:cBhvr>
                                    </p:animEffect>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00">
                                            <p:txEl>
                                              <p:pRg st="0" end="0"/>
                                            </p:txEl>
                                          </p:spTgt>
                                        </p:tgtEl>
                                        <p:attrNameLst>
                                          <p:attrName>style.visibility</p:attrName>
                                        </p:attrNameLst>
                                      </p:cBhvr>
                                      <p:to>
                                        <p:strVal val="visible"/>
                                      </p:to>
                                    </p:set>
                                    <p:anim calcmode="lin" valueType="num">
                                      <p:cBhvr additive="base">
                                        <p:cTn id="19" dur="500" fill="hold"/>
                                        <p:tgtEl>
                                          <p:spTgt spid="100">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0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cond evt="onBegin" delay="0">
                          <p:tn val="20"/>
                        </p:cond>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100">
                                            <p:txEl>
                                              <p:pRg st="1" end="1"/>
                                            </p:txEl>
                                          </p:spTgt>
                                        </p:tgtEl>
                                        <p:attrNameLst>
                                          <p:attrName>style.visibility</p:attrName>
                                        </p:attrNameLst>
                                      </p:cBhvr>
                                      <p:to>
                                        <p:strVal val="visible"/>
                                      </p:to>
                                    </p:set>
                                    <p:anim calcmode="lin" valueType="num">
                                      <p:cBhvr additive="base">
                                        <p:cTn id="25" dur="500" fill="hold"/>
                                        <p:tgtEl>
                                          <p:spTgt spid="100">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0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cond evt="onBegin" delay="0">
                          <p:tn val="26"/>
                        </p:cond>
                      </p:stCondLst>
                      <p:childTnLst>
                        <p:par>
                          <p:cTn id="28" fill="hold" nodeType="afterGroup">
                            <p:stCondLst>
                              <p:cond delay="0"/>
                            </p:stCondLst>
                            <p:childTnLst>
                              <p:par>
                                <p:cTn id="29" presetID="1" presetClass="entr" presetSubtype="0" fill="hold" nodeType="clickEffect">
                                  <p:stCondLst>
                                    <p:cond delay="0"/>
                                  </p:stCondLst>
                                  <p:childTnLst>
                                    <p:set>
                                      <p:cBhvr>
                                        <p:cTn id="30" dur="1" fill="hold">
                                          <p:stCondLst>
                                            <p:cond delay="0"/>
                                          </p:stCondLst>
                                        </p:cTn>
                                        <p:tgtEl>
                                          <p:spTgt spid="16">
                                            <p:txEl>
                                              <p:pRg st="0" end="0"/>
                                            </p:txEl>
                                          </p:spTgt>
                                        </p:tgtEl>
                                        <p:attrNameLst>
                                          <p:attrName>style.visibility</p:attrName>
                                        </p:attrNameLst>
                                      </p:cBhvr>
                                      <p:to>
                                        <p:strVal val="visible"/>
                                      </p:to>
                                    </p:set>
                                  </p:childTnLst>
                                </p:cTn>
                              </p:par>
                            </p:childTnLst>
                          </p:cTn>
                        </p:par>
                      </p:childTnLst>
                    </p:cTn>
                  </p:par>
                  <p:par>
                    <p:cTn id="31" fill="hold" nodeType="clickPar">
                      <p:stCondLst>
                        <p:cond delay="indefinite"/>
                        <p:cond evt="onBegin" delay="0">
                          <p:tn val="30"/>
                        </p:cond>
                      </p:stCondLst>
                      <p:childTnLst>
                        <p:par>
                          <p:cTn id="32" fill="hold" nodeType="afterGroup">
                            <p:stCondLst>
                              <p:cond delay="0"/>
                            </p:stCondLst>
                            <p:childTnLst>
                              <p:par>
                                <p:cTn id="33" presetID="1" presetClass="entr" presetSubtype="0" fill="hold" nodeType="clickEffect">
                                  <p:stCondLst>
                                    <p:cond delay="0"/>
                                  </p:stCondLst>
                                  <p:childTnLst>
                                    <p:set>
                                      <p:cBhvr>
                                        <p:cTn id="34" dur="1" fill="hold">
                                          <p:stCondLst>
                                            <p:cond delay="0"/>
                                          </p:stCondLst>
                                        </p:cTn>
                                        <p:tgtEl>
                                          <p:spTgt spid="16">
                                            <p:txEl>
                                              <p:pRg st="1" end="1"/>
                                            </p:txEl>
                                          </p:spTgt>
                                        </p:tgtEl>
                                        <p:attrNameLst>
                                          <p:attrName>style.visibility</p:attrName>
                                        </p:attrNameLst>
                                      </p:cBhvr>
                                      <p:to>
                                        <p:strVal val="visible"/>
                                      </p:to>
                                    </p:set>
                                  </p:childTnLst>
                                </p:cTn>
                              </p:par>
                            </p:childTnLst>
                          </p:cTn>
                        </p:par>
                      </p:childTnLst>
                    </p:cTn>
                  </p:par>
                  <p:par>
                    <p:cTn id="35" fill="hold" nodeType="clickPar">
                      <p:stCondLst>
                        <p:cond delay="indefinite"/>
                        <p:cond evt="onBegin" delay="0">
                          <p:tn val="34"/>
                        </p:cond>
                      </p:stCondLst>
                      <p:childTnLst>
                        <p:par>
                          <p:cTn id="36" fill="hold" nodeType="afterGroup">
                            <p:stCondLst>
                              <p:cond delay="0"/>
                            </p:stCondLst>
                            <p:childTnLst>
                              <p:par>
                                <p:cTn id="37" presetID="1" presetClass="entr" presetSubtype="0" fill="hold" nodeType="clickEffect">
                                  <p:stCondLst>
                                    <p:cond delay="0"/>
                                  </p:stCondLst>
                                  <p:childTnLst>
                                    <p:set>
                                      <p:cBhvr>
                                        <p:cTn id="38" dur="1" fill="hold">
                                          <p:stCondLst>
                                            <p:cond delay="0"/>
                                          </p:stCondLst>
                                        </p:cTn>
                                        <p:tgtEl>
                                          <p:spTgt spid="16">
                                            <p:txEl>
                                              <p:pRg st="2" end="2"/>
                                            </p:txEl>
                                          </p:spTgt>
                                        </p:tgtEl>
                                        <p:attrNameLst>
                                          <p:attrName>style.visibility</p:attrName>
                                        </p:attrNameLst>
                                      </p:cBhvr>
                                      <p:to>
                                        <p:strVal val="visible"/>
                                      </p:to>
                                    </p:set>
                                  </p:childTnLst>
                                </p:cTn>
                              </p:par>
                            </p:childTnLst>
                          </p:cTn>
                        </p:par>
                      </p:childTnLst>
                    </p:cTn>
                  </p:par>
                  <p:par>
                    <p:cTn id="39" fill="hold" nodeType="clickPar">
                      <p:stCondLst>
                        <p:cond delay="indefinite"/>
                        <p:cond evt="onBegin" delay="0">
                          <p:tn val="38"/>
                        </p:cond>
                      </p:stCondLst>
                      <p:childTnLst>
                        <p:par>
                          <p:cTn id="40" fill="hold" nodeType="afterGroup">
                            <p:stCondLst>
                              <p:cond delay="0"/>
                            </p:stCondLst>
                            <p:childTnLst>
                              <p:par>
                                <p:cTn id="41" presetID="1" presetClass="entr" presetSubtype="0" fill="hold" nodeType="clickEffect">
                                  <p:stCondLst>
                                    <p:cond delay="0"/>
                                  </p:stCondLst>
                                  <p:childTnLst>
                                    <p:set>
                                      <p:cBhvr>
                                        <p:cTn id="42" dur="1" fill="hold">
                                          <p:stCondLst>
                                            <p:cond delay="0"/>
                                          </p:stCondLst>
                                        </p:cTn>
                                        <p:tgtEl>
                                          <p:spTgt spid="1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50495" y="144145"/>
            <a:ext cx="3738880" cy="706755"/>
          </a:xfrm>
          <a:prstGeom prst="rect">
            <a:avLst/>
          </a:prstGeom>
          <a:noFill/>
          <a:ln>
            <a:noFill/>
          </a:ln>
        </p:spPr>
        <p:txBody>
          <a:bodyPr wrap="none" rtlCol="0" anchor="t">
            <a:spAutoFit/>
          </a:bodyPr>
          <a:lstStyle/>
          <a:p>
            <a:pPr algn="ctr"/>
            <a:r>
              <a:rPr lang="zh-CN" altLang="en-US" sz="4000">
                <a:ln w="22225">
                  <a:solidFill>
                    <a:schemeClr val="accent2"/>
                  </a:solidFill>
                  <a:prstDash val="solid"/>
                </a:ln>
                <a:solidFill>
                  <a:schemeClr val="accent2">
                    <a:lumMod val="40000"/>
                    <a:lumOff val="60000"/>
                  </a:schemeClr>
                </a:solidFill>
                <a:effectLst/>
                <a:latin typeface="仿宋" panose="02010609060101010101" charset="-122"/>
                <a:ea typeface="仿宋" panose="02010609060101010101" charset="-122"/>
              </a:rPr>
              <a:t>道德的自我完善</a:t>
            </a:r>
          </a:p>
        </p:txBody>
      </p:sp>
      <p:sp>
        <p:nvSpPr>
          <p:cNvPr id="2" name="文本框 1"/>
          <p:cNvSpPr txBox="1"/>
          <p:nvPr/>
        </p:nvSpPr>
        <p:spPr>
          <a:xfrm>
            <a:off x="325120" y="1442720"/>
            <a:ext cx="10749280" cy="4523105"/>
          </a:xfrm>
          <a:prstGeom prst="rect">
            <a:avLst/>
          </a:prstGeom>
          <a:noFill/>
        </p:spPr>
        <p:txBody>
          <a:bodyPr wrap="none" rtlCol="0">
            <a:spAutoFit/>
          </a:bodyPr>
          <a:lstStyle/>
          <a:p>
            <a:r>
              <a:rPr lang="zh-CN" altLang="en-US" sz="3200">
                <a:latin typeface="仿宋" panose="02010609060101010101" charset="-122"/>
                <a:ea typeface="仿宋" panose="02010609060101010101" charset="-122"/>
              </a:rPr>
              <a:t>在托尔斯泰看来，道德的自我完善便是抛弃利己主义，</a:t>
            </a:r>
          </a:p>
          <a:p>
            <a:r>
              <a:rPr lang="zh-CN" altLang="en-US" sz="3200">
                <a:latin typeface="仿宋" panose="02010609060101010101" charset="-122"/>
                <a:ea typeface="仿宋" panose="02010609060101010101" charset="-122"/>
              </a:rPr>
              <a:t>投身到利他主义中来。</a:t>
            </a:r>
          </a:p>
          <a:p>
            <a:r>
              <a:rPr lang="zh-CN" altLang="en-US" sz="3200">
                <a:latin typeface="仿宋" panose="02010609060101010101" charset="-122"/>
                <a:ea typeface="仿宋" panose="02010609060101010101" charset="-122"/>
              </a:rPr>
              <a:t>一个人如果仅仅是为自己而活，为了自己而牺牲他人权利，</a:t>
            </a:r>
          </a:p>
          <a:p>
            <a:r>
              <a:rPr lang="zh-CN" altLang="en-US" sz="3200">
                <a:latin typeface="仿宋" panose="02010609060101010101" charset="-122"/>
                <a:ea typeface="仿宋" panose="02010609060101010101" charset="-122"/>
              </a:rPr>
              <a:t>那么他是一个不道德的人、没有找到生命意义的人。</a:t>
            </a:r>
          </a:p>
          <a:p>
            <a:r>
              <a:rPr lang="zh-CN" altLang="en-US" sz="3200">
                <a:latin typeface="仿宋" panose="02010609060101010101" charset="-122"/>
                <a:ea typeface="仿宋" panose="02010609060101010101" charset="-122"/>
              </a:rPr>
              <a:t>而生命的真正意义在于为他人而牺牲自己。</a:t>
            </a:r>
          </a:p>
          <a:p>
            <a:r>
              <a:rPr lang="zh-CN" altLang="en-US" sz="3200">
                <a:latin typeface="仿宋" panose="02010609060101010101" charset="-122"/>
                <a:ea typeface="仿宋" panose="02010609060101010101" charset="-122"/>
              </a:rPr>
              <a:t>如果想做一个道德完善的人，那么他会经受很多考验，</a:t>
            </a:r>
          </a:p>
          <a:p>
            <a:r>
              <a:rPr lang="zh-CN" altLang="en-US" sz="3200">
                <a:latin typeface="仿宋" panose="02010609060101010101" charset="-122"/>
                <a:ea typeface="仿宋" panose="02010609060101010101" charset="-122"/>
              </a:rPr>
              <a:t>因为心中的兽性会不停地冒出来诱惑人贪图享乐。</a:t>
            </a:r>
          </a:p>
          <a:p>
            <a:r>
              <a:rPr lang="zh-CN" altLang="en-US" sz="3200">
                <a:latin typeface="仿宋" panose="02010609060101010101" charset="-122"/>
                <a:ea typeface="仿宋" panose="02010609060101010101" charset="-122"/>
              </a:rPr>
              <a:t>所以我们要人生到自己内心的这种二重性，</a:t>
            </a:r>
          </a:p>
          <a:p>
            <a:r>
              <a:rPr lang="zh-CN" altLang="en-US" sz="3200">
                <a:latin typeface="仿宋" panose="02010609060101010101" charset="-122"/>
                <a:ea typeface="仿宋" panose="02010609060101010101" charset="-122"/>
              </a:rPr>
              <a:t>并经常地进行道德的自我完善。</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random/>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90500" y="158750"/>
            <a:ext cx="2214880" cy="706755"/>
          </a:xfrm>
          <a:prstGeom prst="rect">
            <a:avLst/>
          </a:prstGeom>
          <a:noFill/>
          <a:ln>
            <a:noFill/>
          </a:ln>
        </p:spPr>
        <p:txBody>
          <a:bodyPr wrap="none" rtlCol="0" anchor="t">
            <a:spAutoFit/>
          </a:bodyPr>
          <a:lstStyle/>
          <a:p>
            <a:pPr algn="ctr"/>
            <a:r>
              <a:rPr lang="zh-CN" altLang="en-US" sz="4000">
                <a:ln w="22225">
                  <a:solidFill>
                    <a:schemeClr val="accent2"/>
                  </a:solidFill>
                  <a:prstDash val="solid"/>
                </a:ln>
                <a:solidFill>
                  <a:schemeClr val="accent2">
                    <a:lumMod val="40000"/>
                    <a:lumOff val="60000"/>
                  </a:schemeClr>
                </a:solidFill>
                <a:effectLst/>
                <a:latin typeface="仿宋" panose="02010609060101010101" charset="-122"/>
                <a:ea typeface="仿宋" panose="02010609060101010101" charset="-122"/>
              </a:rPr>
              <a:t>忏悔贵族</a:t>
            </a:r>
          </a:p>
        </p:txBody>
      </p:sp>
      <p:sp>
        <p:nvSpPr>
          <p:cNvPr id="2" name="文本框 1"/>
          <p:cNvSpPr txBox="1"/>
          <p:nvPr/>
        </p:nvSpPr>
        <p:spPr>
          <a:xfrm>
            <a:off x="314325" y="1140460"/>
            <a:ext cx="11562715" cy="5077460"/>
          </a:xfrm>
          <a:prstGeom prst="rect">
            <a:avLst/>
          </a:prstGeom>
          <a:noFill/>
        </p:spPr>
        <p:txBody>
          <a:bodyPr wrap="square" rtlCol="0" anchor="t">
            <a:spAutoFit/>
          </a:bodyPr>
          <a:lstStyle/>
          <a:p>
            <a:r>
              <a:rPr lang="zh-CN" altLang="en-US" sz="3600">
                <a:latin typeface="仿宋" panose="02010609060101010101" charset="-122"/>
                <a:ea typeface="仿宋" panose="02010609060101010101" charset="-122"/>
                <a:cs typeface="仿宋" panose="02010609060101010101" charset="-122"/>
              </a:rPr>
              <a:t>"忏悔贵族"是托尔斯泰创作中的人物形象系列，</a:t>
            </a:r>
          </a:p>
          <a:p>
            <a:r>
              <a:rPr lang="zh-CN" altLang="en-US" sz="3600">
                <a:latin typeface="仿宋" panose="02010609060101010101" charset="-122"/>
                <a:ea typeface="仿宋" panose="02010609060101010101" charset="-122"/>
                <a:cs typeface="仿宋" panose="02010609060101010101" charset="-122"/>
              </a:rPr>
              <a:t>是</a:t>
            </a:r>
            <a:r>
              <a:rPr lang="en-US" altLang="zh-CN" sz="3600">
                <a:latin typeface="仿宋" panose="02010609060101010101" charset="-122"/>
                <a:ea typeface="仿宋" panose="02010609060101010101" charset="-122"/>
                <a:cs typeface="仿宋" panose="02010609060101010101" charset="-122"/>
              </a:rPr>
              <a:t>19</a:t>
            </a:r>
            <a:r>
              <a:rPr lang="zh-CN" altLang="en-US" sz="3600">
                <a:latin typeface="仿宋" panose="02010609060101010101" charset="-122"/>
                <a:ea typeface="仿宋" panose="02010609060101010101" charset="-122"/>
                <a:cs typeface="仿宋" panose="02010609060101010101" charset="-122"/>
              </a:rPr>
              <a:t>世纪后期俄国文学中理想贵族地主的形象。</a:t>
            </a:r>
          </a:p>
          <a:p>
            <a:r>
              <a:rPr lang="zh-CN" altLang="en-US" sz="3600">
                <a:latin typeface="仿宋" panose="02010609060101010101" charset="-122"/>
                <a:ea typeface="仿宋" panose="02010609060101010101" charset="-122"/>
                <a:cs typeface="仿宋" panose="02010609060101010101" charset="-122"/>
              </a:rPr>
              <a:t>他们出身贵族，有才学，有理想，正直善良。</a:t>
            </a:r>
          </a:p>
          <a:p>
            <a:r>
              <a:rPr lang="zh-CN" altLang="en-US" sz="3600">
                <a:latin typeface="仿宋" panose="02010609060101010101" charset="-122"/>
                <a:ea typeface="仿宋" panose="02010609060101010101" charset="-122"/>
                <a:cs typeface="仿宋" panose="02010609060101010101" charset="-122"/>
              </a:rPr>
              <a:t>由于上流社会的腐败，</a:t>
            </a:r>
          </a:p>
          <a:p>
            <a:r>
              <a:rPr lang="zh-CN" altLang="en-US" sz="3600">
                <a:latin typeface="仿宋" panose="02010609060101010101" charset="-122"/>
                <a:ea typeface="仿宋" panose="02010609060101010101" charset="-122"/>
                <a:cs typeface="仿宋" panose="02010609060101010101" charset="-122"/>
              </a:rPr>
              <a:t>使他们有意无意中做了伤害他人的事情，</a:t>
            </a:r>
          </a:p>
          <a:p>
            <a:r>
              <a:rPr lang="zh-CN" altLang="en-US" sz="3600">
                <a:latin typeface="仿宋" panose="02010609060101010101" charset="-122"/>
                <a:ea typeface="仿宋" panose="02010609060101010101" charset="-122"/>
                <a:cs typeface="仿宋" panose="02010609060101010101" charset="-122"/>
              </a:rPr>
              <a:t>从而堕落成自私自利者。</a:t>
            </a:r>
          </a:p>
          <a:p>
            <a:r>
              <a:rPr lang="zh-CN" altLang="en-US" sz="3600">
                <a:latin typeface="仿宋" panose="02010609060101010101" charset="-122"/>
                <a:ea typeface="仿宋" panose="02010609060101010101" charset="-122"/>
                <a:cs typeface="仿宋" panose="02010609060101010101" charset="-122"/>
              </a:rPr>
              <a:t>但他们通过接触社会，</a:t>
            </a:r>
          </a:p>
          <a:p>
            <a:r>
              <a:rPr lang="zh-CN" altLang="en-US" sz="3600">
                <a:latin typeface="仿宋" panose="02010609060101010101" charset="-122"/>
                <a:ea typeface="仿宋" panose="02010609060101010101" charset="-122"/>
                <a:cs typeface="仿宋" panose="02010609060101010101" charset="-122"/>
              </a:rPr>
              <a:t>认识到了沙皇专制制度的腐败落后及不合理性，</a:t>
            </a:r>
          </a:p>
          <a:p>
            <a:r>
              <a:rPr lang="zh-CN" altLang="en-US" sz="3600">
                <a:latin typeface="仿宋" panose="02010609060101010101" charset="-122"/>
                <a:ea typeface="仿宋" panose="02010609060101010101" charset="-122"/>
                <a:cs typeface="仿宋" panose="02010609060101010101" charset="-122"/>
              </a:rPr>
              <a:t>从地主阶级立场转到宗法制农民的立场。</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random/>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92405" y="1224280"/>
            <a:ext cx="10261600" cy="4154170"/>
          </a:xfrm>
          <a:prstGeom prst="rect">
            <a:avLst/>
          </a:prstGeom>
          <a:noFill/>
          <a:ln w="9525">
            <a:noFill/>
          </a:ln>
        </p:spPr>
        <p:txBody>
          <a:bodyPr wrap="square">
            <a:spAutoFit/>
          </a:bodyPr>
          <a:lstStyle/>
          <a:p>
            <a:pPr indent="0"/>
            <a:r>
              <a:rPr lang="zh-CN" sz="4000">
                <a:ln w="22225">
                  <a:solidFill>
                    <a:schemeClr val="accent2"/>
                  </a:solidFill>
                  <a:prstDash val="solid"/>
                </a:ln>
                <a:solidFill>
                  <a:schemeClr val="accent2">
                    <a:lumMod val="40000"/>
                    <a:lumOff val="60000"/>
                  </a:schemeClr>
                </a:solidFill>
                <a:effectLst/>
                <a:latin typeface="仿宋" panose="02010609060101010101" charset="-122"/>
                <a:ea typeface="仿宋" panose="02010609060101010101" charset="-122"/>
              </a:rPr>
              <a:t>自读深思</a:t>
            </a:r>
          </a:p>
          <a:p>
            <a:pPr indent="0"/>
            <a:endParaRPr lang="zh-CN" sz="4000" b="0">
              <a:ln w="22225">
                <a:solidFill>
                  <a:schemeClr val="accent2"/>
                </a:solidFill>
                <a:prstDash val="solid"/>
              </a:ln>
              <a:solidFill>
                <a:schemeClr val="accent2">
                  <a:lumMod val="40000"/>
                  <a:lumOff val="60000"/>
                </a:schemeClr>
              </a:solidFill>
              <a:effectLst/>
              <a:latin typeface="仿宋" panose="02010609060101010101" charset="-122"/>
              <a:ea typeface="仿宋" panose="02010609060101010101" charset="-122"/>
            </a:endParaRPr>
          </a:p>
          <a:p>
            <a:pPr indent="0"/>
            <a:endParaRPr lang="zh-CN" sz="4000" b="0">
              <a:ln w="22225">
                <a:solidFill>
                  <a:schemeClr val="accent2"/>
                </a:solidFill>
                <a:prstDash val="solid"/>
              </a:ln>
              <a:solidFill>
                <a:schemeClr val="accent2">
                  <a:lumMod val="40000"/>
                  <a:lumOff val="60000"/>
                </a:schemeClr>
              </a:solidFill>
              <a:effectLst/>
              <a:latin typeface="仿宋" panose="02010609060101010101" charset="-122"/>
              <a:ea typeface="仿宋" panose="02010609060101010101" charset="-122"/>
            </a:endParaRPr>
          </a:p>
          <a:p>
            <a:pPr indent="0"/>
            <a:r>
              <a:rPr lang="zh-CN" sz="3600" b="0">
                <a:ea typeface="宋体" panose="02010600030101010101" pitchFamily="2" charset="-122"/>
              </a:rPr>
              <a:t>结合上节课所学聂赫留朵夫和玛丝洛娃的人物形象，</a:t>
            </a:r>
          </a:p>
          <a:p>
            <a:pPr indent="0"/>
            <a:r>
              <a:rPr lang="zh-CN" sz="3600" b="0">
                <a:ea typeface="宋体" panose="02010600030101010101" pitchFamily="2" charset="-122"/>
              </a:rPr>
              <a:t>以及对</a:t>
            </a:r>
            <a:r>
              <a:rPr lang="en-US" altLang="zh-CN" sz="3600" b="0">
                <a:ea typeface="宋体" panose="02010600030101010101" pitchFamily="2" charset="-122"/>
              </a:rPr>
              <a:t>“</a:t>
            </a:r>
            <a:r>
              <a:rPr lang="zh-CN" altLang="en-US" sz="3600" b="0">
                <a:ea typeface="宋体" panose="02010600030101010101" pitchFamily="2" charset="-122"/>
              </a:rPr>
              <a:t>道德的自我完善</a:t>
            </a:r>
            <a:r>
              <a:rPr lang="en-US" altLang="zh-CN" sz="3600" b="0">
                <a:ea typeface="宋体" panose="02010600030101010101" pitchFamily="2" charset="-122"/>
              </a:rPr>
              <a:t>”</a:t>
            </a:r>
            <a:r>
              <a:rPr lang="zh-CN" altLang="en-US" sz="3600" b="0">
                <a:ea typeface="宋体" panose="02010600030101010101" pitchFamily="2" charset="-122"/>
              </a:rPr>
              <a:t>和</a:t>
            </a:r>
            <a:r>
              <a:rPr lang="en-US" altLang="zh-CN" sz="3600">
                <a:ea typeface="宋体" panose="02010600030101010101" pitchFamily="2" charset="-122"/>
                <a:sym typeface="+mn-ea"/>
              </a:rPr>
              <a:t>“</a:t>
            </a:r>
            <a:r>
              <a:rPr lang="zh-CN" sz="3600">
                <a:ea typeface="宋体" panose="02010600030101010101" pitchFamily="2" charset="-122"/>
                <a:sym typeface="+mn-ea"/>
              </a:rPr>
              <a:t>忏悔贵族</a:t>
            </a:r>
            <a:r>
              <a:rPr lang="en-US" altLang="zh-CN" sz="3600">
                <a:ea typeface="宋体" panose="02010600030101010101" pitchFamily="2" charset="-122"/>
                <a:sym typeface="+mn-ea"/>
              </a:rPr>
              <a:t>”</a:t>
            </a:r>
            <a:r>
              <a:rPr lang="zh-CN" sz="3600" b="0">
                <a:ea typeface="宋体" panose="02010600030101010101" pitchFamily="2" charset="-122"/>
              </a:rPr>
              <a:t>的介绍，</a:t>
            </a:r>
          </a:p>
          <a:p>
            <a:pPr indent="0"/>
            <a:r>
              <a:rPr lang="zh-CN" sz="3600" b="0">
                <a:ea typeface="宋体" panose="02010600030101010101" pitchFamily="2" charset="-122"/>
              </a:rPr>
              <a:t>品读课文中的心理描写，</a:t>
            </a:r>
          </a:p>
          <a:p>
            <a:pPr indent="0"/>
            <a:r>
              <a:rPr lang="zh-CN" sz="3600" b="0">
                <a:ea typeface="宋体" panose="02010600030101010101" pitchFamily="2" charset="-122"/>
              </a:rPr>
              <a:t>思考并总结这部小说中</a:t>
            </a:r>
            <a:r>
              <a:rPr lang="zh-CN" sz="3600" b="0">
                <a:solidFill>
                  <a:srgbClr val="C00000"/>
                </a:solidFill>
                <a:ea typeface="宋体" panose="02010600030101010101" pitchFamily="2" charset="-122"/>
              </a:rPr>
              <a:t>以</a:t>
            </a:r>
            <a:r>
              <a:rPr lang="en-US" altLang="zh-CN" sz="3600" b="0">
                <a:solidFill>
                  <a:srgbClr val="C00000"/>
                </a:solidFill>
                <a:ea typeface="宋体" panose="02010600030101010101" pitchFamily="2" charset="-122"/>
              </a:rPr>
              <a:t>“</a:t>
            </a:r>
            <a:r>
              <a:rPr lang="zh-CN" altLang="en-US" sz="3600" b="0">
                <a:solidFill>
                  <a:srgbClr val="C00000"/>
                </a:solidFill>
                <a:ea typeface="宋体" panose="02010600030101010101" pitchFamily="2" charset="-122"/>
              </a:rPr>
              <a:t>复活</a:t>
            </a:r>
            <a:r>
              <a:rPr lang="en-US" altLang="zh-CN" sz="3600" b="0">
                <a:solidFill>
                  <a:srgbClr val="C00000"/>
                </a:solidFill>
                <a:ea typeface="宋体" panose="02010600030101010101" pitchFamily="2" charset="-122"/>
              </a:rPr>
              <a:t>”</a:t>
            </a:r>
            <a:r>
              <a:rPr lang="zh-CN" altLang="en-US" sz="3600" b="0">
                <a:solidFill>
                  <a:srgbClr val="C00000"/>
                </a:solidFill>
                <a:ea typeface="宋体" panose="02010600030101010101" pitchFamily="2" charset="-122"/>
              </a:rPr>
              <a:t>为题的深层意蕴</a:t>
            </a:r>
            <a:r>
              <a:rPr lang="zh-CN" altLang="en-US" sz="3600" b="0">
                <a:ea typeface="宋体" panose="02010600030101010101" pitchFamily="2" charset="-122"/>
              </a:rPr>
              <a:t>。</a:t>
            </a:r>
            <a:endParaRPr lang="zh-CN" altLang="en-US" sz="3600"/>
          </a:p>
        </p:txBody>
      </p:sp>
      <p:pic>
        <p:nvPicPr>
          <p:cNvPr id="28" name="图片 27" descr="0873723a9c31410123a98361d8175de7"/>
          <p:cNvPicPr>
            <a:picLocks noChangeAspect="1"/>
          </p:cNvPicPr>
          <p:nvPr/>
        </p:nvPicPr>
        <p:blipFill>
          <a:blip r:embed="rId3"/>
          <a:stretch>
            <a:fillRect/>
          </a:stretch>
        </p:blipFill>
        <p:spPr>
          <a:xfrm>
            <a:off x="8414385" y="100965"/>
            <a:ext cx="3635375" cy="268033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blinds(horizontal)">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0" y="2215515"/>
            <a:ext cx="12192000" cy="2984500"/>
          </a:xfrm>
          <a:prstGeom prst="rect">
            <a:avLst/>
          </a:prstGeom>
          <a:noFill/>
          <a:ln w="9525">
            <a:noFill/>
          </a:ln>
        </p:spPr>
        <p:txBody>
          <a:bodyPr wrap="square">
            <a:spAutoFit/>
          </a:bodyPr>
          <a:lstStyle/>
          <a:p>
            <a:pPr indent="0"/>
            <a:r>
              <a:rPr lang="zh-CN" sz="4000">
                <a:ln w="22225">
                  <a:solidFill>
                    <a:schemeClr val="accent2"/>
                  </a:solidFill>
                  <a:prstDash val="solid"/>
                </a:ln>
                <a:solidFill>
                  <a:schemeClr val="accent2">
                    <a:lumMod val="40000"/>
                    <a:lumOff val="60000"/>
                  </a:schemeClr>
                </a:solidFill>
                <a:effectLst/>
                <a:latin typeface="仿宋" panose="02010609060101010101" charset="-122"/>
                <a:ea typeface="仿宋" panose="02010609060101010101" charset="-122"/>
              </a:rPr>
              <a:t>小组探究</a:t>
            </a:r>
          </a:p>
          <a:p>
            <a:pPr indent="0"/>
            <a:endParaRPr lang="zh-CN" sz="4000">
              <a:ln w="22225">
                <a:solidFill>
                  <a:schemeClr val="accent2"/>
                </a:solidFill>
                <a:prstDash val="solid"/>
              </a:ln>
              <a:solidFill>
                <a:schemeClr val="accent2">
                  <a:lumMod val="40000"/>
                  <a:lumOff val="60000"/>
                </a:schemeClr>
              </a:solidFill>
              <a:effectLst/>
              <a:latin typeface="仿宋" panose="02010609060101010101" charset="-122"/>
              <a:ea typeface="仿宋" panose="02010609060101010101" charset="-122"/>
            </a:endParaRPr>
          </a:p>
          <a:p>
            <a:pPr indent="0" fontAlgn="auto"/>
            <a:r>
              <a:rPr lang="zh-CN" altLang="en-US" sz="3600">
                <a:sym typeface="+mn-ea"/>
              </a:rPr>
              <a:t>阅读导学案上的其他章节，</a:t>
            </a:r>
          </a:p>
          <a:p>
            <a:pPr indent="0" fontAlgn="auto"/>
            <a:r>
              <a:rPr lang="zh-CN" altLang="en-US" sz="3600">
                <a:sym typeface="+mn-ea"/>
              </a:rPr>
              <a:t>理解作者通过作品表现出的对社会人生的认识与思考，</a:t>
            </a:r>
          </a:p>
          <a:p>
            <a:pPr indent="0" fontAlgn="auto"/>
            <a:r>
              <a:rPr lang="zh-CN" altLang="en-US" sz="3600">
                <a:sym typeface="+mn-ea"/>
              </a:rPr>
              <a:t>探究：作者在两个主人公身上</a:t>
            </a:r>
            <a:r>
              <a:rPr lang="zh-CN" altLang="en-US" sz="3600">
                <a:solidFill>
                  <a:srgbClr val="C00000"/>
                </a:solidFill>
                <a:sym typeface="+mn-ea"/>
              </a:rPr>
              <a:t>寄托了怎样的人性理想？</a:t>
            </a:r>
            <a:endParaRPr lang="zh-CN" altLang="en-US" sz="3600"/>
          </a:p>
        </p:txBody>
      </p:sp>
      <p:pic>
        <p:nvPicPr>
          <p:cNvPr id="28" name="图片 27" descr="0873723a9c31410123a98361d8175de7"/>
          <p:cNvPicPr>
            <a:picLocks noChangeAspect="1"/>
          </p:cNvPicPr>
          <p:nvPr/>
        </p:nvPicPr>
        <p:blipFill>
          <a:blip r:embed="rId3"/>
          <a:stretch>
            <a:fillRect/>
          </a:stretch>
        </p:blipFill>
        <p:spPr>
          <a:xfrm>
            <a:off x="8465185" y="0"/>
            <a:ext cx="3635375" cy="268033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blinds(horizontal)">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13360" y="1645920"/>
            <a:ext cx="11765280" cy="4523105"/>
          </a:xfrm>
          <a:prstGeom prst="rect">
            <a:avLst/>
          </a:prstGeom>
          <a:noFill/>
        </p:spPr>
        <p:txBody>
          <a:bodyPr wrap="none" rtlCol="0">
            <a:spAutoFit/>
          </a:bodyPr>
          <a:lstStyle/>
          <a:p>
            <a:pPr algn="l"/>
            <a:r>
              <a:rPr lang="zh-CN" altLang="en-US" sz="3200" b="1">
                <a:solidFill>
                  <a:srgbClr val="C00000"/>
                </a:solidFill>
                <a:latin typeface="楷体" panose="02010609060101010101" charset="-122"/>
                <a:ea typeface="楷体" panose="02010609060101010101" charset="-122"/>
              </a:rPr>
              <a:t>复活：</a:t>
            </a:r>
          </a:p>
          <a:p>
            <a:pPr algn="l"/>
            <a:r>
              <a:rPr lang="zh-CN" altLang="en-US" sz="3200">
                <a:latin typeface="楷体" panose="02010609060101010101" charset="-122"/>
                <a:ea typeface="楷体" panose="02010609060101010101" charset="-122"/>
              </a:rPr>
              <a:t>被侮辱、被侵害、走入迷途的玛丝洛娃对那段生活感到痛苦，</a:t>
            </a:r>
          </a:p>
          <a:p>
            <a:pPr algn="l"/>
            <a:r>
              <a:rPr lang="zh-CN" altLang="en-US" sz="3200">
                <a:latin typeface="楷体" panose="02010609060101010101" charset="-122"/>
                <a:ea typeface="楷体" panose="02010609060101010101" charset="-122"/>
              </a:rPr>
              <a:t>聂赫留朵夫对玛丝洛娃的忏悔和赎罪心理，</a:t>
            </a:r>
          </a:p>
          <a:p>
            <a:pPr algn="l"/>
            <a:r>
              <a:rPr lang="zh-CN" altLang="en-US" sz="3200">
                <a:latin typeface="楷体" panose="02010609060101010101" charset="-122"/>
                <a:ea typeface="楷体" panose="02010609060101010101" charset="-122"/>
              </a:rPr>
              <a:t>都暗示了两人开始走向精神的、灵魂的“复活”。</a:t>
            </a:r>
          </a:p>
          <a:p>
            <a:pPr algn="l"/>
            <a:endParaRPr lang="zh-CN" altLang="en-US" sz="3200">
              <a:latin typeface="楷体" panose="02010609060101010101" charset="-122"/>
              <a:ea typeface="楷体" panose="02010609060101010101" charset="-122"/>
            </a:endParaRPr>
          </a:p>
          <a:p>
            <a:pPr algn="l"/>
            <a:endParaRPr lang="zh-CN" altLang="en-US" sz="3200">
              <a:latin typeface="楷体" panose="02010609060101010101" charset="-122"/>
              <a:ea typeface="楷体" panose="02010609060101010101" charset="-122"/>
            </a:endParaRPr>
          </a:p>
          <a:p>
            <a:pPr algn="l"/>
            <a:endParaRPr lang="zh-CN" altLang="en-US" sz="3200">
              <a:latin typeface="楷体" panose="02010609060101010101" charset="-122"/>
              <a:ea typeface="楷体" panose="02010609060101010101" charset="-122"/>
            </a:endParaRPr>
          </a:p>
          <a:p>
            <a:pPr algn="l"/>
            <a:r>
              <a:rPr lang="zh-CN" altLang="en-US" sz="3200">
                <a:latin typeface="楷体" panose="02010609060101010101" charset="-122"/>
                <a:ea typeface="楷体" panose="02010609060101010101" charset="-122"/>
              </a:rPr>
              <a:t>聂赫留朵夫完整而充分地体现了“道德自我完善”的过程。</a:t>
            </a:r>
          </a:p>
          <a:p>
            <a:pPr algn="l"/>
            <a:r>
              <a:rPr lang="zh-CN" altLang="en-US" sz="3200">
                <a:latin typeface="楷体" panose="02010609060101010101" charset="-122"/>
                <a:ea typeface="楷体" panose="02010609060101010101" charset="-122"/>
              </a:rPr>
              <a:t>他经过道德的自我完善，精神灵魂获得了新生,实现了“复活”。</a:t>
            </a:r>
          </a:p>
        </p:txBody>
      </p:sp>
      <p:sp>
        <p:nvSpPr>
          <p:cNvPr id="2" name="文本框 1"/>
          <p:cNvSpPr txBox="1"/>
          <p:nvPr/>
        </p:nvSpPr>
        <p:spPr>
          <a:xfrm>
            <a:off x="86360" y="101600"/>
            <a:ext cx="2607310" cy="706755"/>
          </a:xfrm>
          <a:prstGeom prst="rect">
            <a:avLst/>
          </a:prstGeom>
          <a:noFill/>
        </p:spPr>
        <p:txBody>
          <a:bodyPr wrap="square" rtlCol="0" anchor="t">
            <a:spAutoFit/>
          </a:bodyPr>
          <a:lstStyle/>
          <a:p>
            <a:pPr indent="0"/>
            <a:r>
              <a:rPr lang="zh-CN" sz="4000">
                <a:ln w="22225">
                  <a:solidFill>
                    <a:schemeClr val="accent2"/>
                  </a:solidFill>
                  <a:prstDash val="solid"/>
                </a:ln>
                <a:solidFill>
                  <a:schemeClr val="accent2">
                    <a:lumMod val="40000"/>
                    <a:lumOff val="60000"/>
                  </a:schemeClr>
                </a:solidFill>
                <a:latin typeface="仿宋" panose="02010609060101010101" charset="-122"/>
                <a:ea typeface="仿宋" panose="02010609060101010101" charset="-122"/>
                <a:sym typeface="+mn-ea"/>
              </a:rPr>
              <a:t>归纳总结</a:t>
            </a:r>
            <a:r>
              <a:rPr lang="en-US" altLang="zh-CN" sz="4000">
                <a:ln w="22225">
                  <a:solidFill>
                    <a:schemeClr val="accent2"/>
                  </a:solidFill>
                  <a:prstDash val="solid"/>
                </a:ln>
                <a:solidFill>
                  <a:schemeClr val="accent2">
                    <a:lumMod val="40000"/>
                    <a:lumOff val="60000"/>
                  </a:schemeClr>
                </a:solidFill>
                <a:latin typeface="仿宋" panose="02010609060101010101" charset="-122"/>
                <a:ea typeface="仿宋" panose="02010609060101010101" charset="-122"/>
                <a:sym typeface="+mn-ea"/>
              </a:rPr>
              <a:t>1</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linds(horizontal)">
                                      <p:cBhvr>
                                        <p:cTn id="15" dur="500"/>
                                        <p:tgtEl>
                                          <p:spTgt spid="3">
                                            <p:txEl>
                                              <p:pRg st="2" end="2"/>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blinds(horizontal)">
                                      <p:cBhvr>
                                        <p:cTn id="18" dur="500"/>
                                        <p:tgtEl>
                                          <p:spTgt spid="3">
                                            <p:txEl>
                                              <p:pRg st="3" end="3"/>
                                            </p:txEl>
                                          </p:spTgt>
                                        </p:tgtEl>
                                      </p:cBhvr>
                                    </p:animEffect>
                                  </p:childTnLst>
                                </p:cTn>
                              </p:par>
                              <p:par>
                                <p:cTn id="19" presetID="3" presetClass="entr" presetSubtype="10" fill="hold"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animEffect transition="in" filter="blinds(horizontal)">
                                      <p:cBhvr>
                                        <p:cTn id="21" dur="500"/>
                                        <p:tgtEl>
                                          <p:spTgt spid="3">
                                            <p:txEl>
                                              <p:pRg st="7" end="7"/>
                                            </p:txEl>
                                          </p:spTgt>
                                        </p:tgtEl>
                                      </p:cBhvr>
                                    </p:animEffect>
                                  </p:childTnLst>
                                </p:cTn>
                              </p:par>
                              <p:par>
                                <p:cTn id="22" presetID="3" presetClass="entr" presetSubtype="10" fill="hold" nodeType="withEffect">
                                  <p:stCondLst>
                                    <p:cond delay="0"/>
                                  </p:stCondLst>
                                  <p:childTnLst>
                                    <p:set>
                                      <p:cBhvr>
                                        <p:cTn id="23" dur="1" fill="hold">
                                          <p:stCondLst>
                                            <p:cond delay="0"/>
                                          </p:stCondLst>
                                        </p:cTn>
                                        <p:tgtEl>
                                          <p:spTgt spid="3">
                                            <p:txEl>
                                              <p:pRg st="8" end="8"/>
                                            </p:txEl>
                                          </p:spTgt>
                                        </p:tgtEl>
                                        <p:attrNameLst>
                                          <p:attrName>style.visibility</p:attrName>
                                        </p:attrNameLst>
                                      </p:cBhvr>
                                      <p:to>
                                        <p:strVal val="visible"/>
                                      </p:to>
                                    </p:set>
                                    <p:animEffect transition="in" filter="blinds(horizontal)">
                                      <p:cBhvr>
                                        <p:cTn id="24"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4620" y="745490"/>
            <a:ext cx="12057380" cy="5015865"/>
          </a:xfrm>
          <a:prstGeom prst="rect">
            <a:avLst/>
          </a:prstGeom>
          <a:noFill/>
        </p:spPr>
        <p:txBody>
          <a:bodyPr wrap="square" rtlCol="0" anchor="t">
            <a:spAutoFit/>
          </a:bodyPr>
          <a:lstStyle/>
          <a:p>
            <a:pPr algn="l"/>
            <a:r>
              <a:rPr lang="zh-CN" altLang="en-US" sz="3200">
                <a:latin typeface="楷体" panose="02010609060101010101" charset="-122"/>
                <a:ea typeface="楷体" panose="02010609060101010101" charset="-122"/>
                <a:sym typeface="+mn-ea"/>
              </a:rPr>
              <a:t>玛丝洛娃体现了俄罗斯人民所遭受的苦难和对整个黑暗社会的憎恨。</a:t>
            </a:r>
            <a:endParaRPr lang="zh-CN" altLang="en-US" sz="3200">
              <a:latin typeface="楷体" panose="02010609060101010101" charset="-122"/>
              <a:ea typeface="楷体" panose="02010609060101010101" charset="-122"/>
            </a:endParaRPr>
          </a:p>
          <a:p>
            <a:pPr algn="l"/>
            <a:r>
              <a:rPr lang="zh-CN" altLang="en-US" sz="3200">
                <a:latin typeface="楷体" panose="02010609060101010101" charset="-122"/>
                <a:ea typeface="楷体" panose="02010609060101010101" charset="-122"/>
                <a:sym typeface="+mn-ea"/>
              </a:rPr>
              <a:t>她一再表现出自己内心的屈辱、痛苦和按耐不住的愤怒。</a:t>
            </a:r>
            <a:endParaRPr lang="zh-CN" altLang="en-US" sz="3200">
              <a:latin typeface="楷体" panose="02010609060101010101" charset="-122"/>
              <a:ea typeface="楷体" panose="02010609060101010101" charset="-122"/>
            </a:endParaRPr>
          </a:p>
          <a:p>
            <a:pPr algn="l"/>
            <a:r>
              <a:rPr lang="zh-CN" altLang="en-US" sz="3200">
                <a:latin typeface="楷体" panose="02010609060101010101" charset="-122"/>
                <a:ea typeface="楷体" panose="02010609060101010101" charset="-122"/>
                <a:sym typeface="+mn-ea"/>
              </a:rPr>
              <a:t>正是这种感情触动了她麻木不仁的灵魂，并最后使她觉醒过来。</a:t>
            </a:r>
            <a:endParaRPr lang="zh-CN" altLang="en-US" sz="3200">
              <a:latin typeface="楷体" panose="02010609060101010101" charset="-122"/>
              <a:ea typeface="楷体" panose="02010609060101010101" charset="-122"/>
            </a:endParaRPr>
          </a:p>
          <a:p>
            <a:pPr algn="l"/>
            <a:r>
              <a:rPr lang="zh-CN" altLang="en-US" sz="3200">
                <a:latin typeface="楷体" panose="02010609060101010101" charset="-122"/>
                <a:ea typeface="楷体" panose="02010609060101010101" charset="-122"/>
                <a:sym typeface="+mn-ea"/>
              </a:rPr>
              <a:t>由于</a:t>
            </a:r>
            <a:r>
              <a:rPr lang="zh-CN" altLang="en-US" sz="3200">
                <a:solidFill>
                  <a:srgbClr val="C00000"/>
                </a:solidFill>
                <a:latin typeface="楷体" panose="02010609060101010101" charset="-122"/>
                <a:ea typeface="楷体" panose="02010609060101010101" charset="-122"/>
                <a:sym typeface="+mn-ea"/>
              </a:rPr>
              <a:t>她的灵魂深处始终保存着</a:t>
            </a:r>
          </a:p>
          <a:p>
            <a:pPr algn="l"/>
            <a:r>
              <a:rPr lang="zh-CN" altLang="en-US" sz="3200">
                <a:solidFill>
                  <a:srgbClr val="C00000"/>
                </a:solidFill>
                <a:latin typeface="楷体" panose="02010609060101010101" charset="-122"/>
                <a:ea typeface="楷体" panose="02010609060101010101" charset="-122"/>
                <a:sym typeface="+mn-ea"/>
              </a:rPr>
              <a:t>善良的天性和与聂赫留朵夫初恋时的美好回亿，</a:t>
            </a:r>
            <a:endParaRPr lang="zh-CN" altLang="en-US" sz="3200">
              <a:solidFill>
                <a:srgbClr val="C00000"/>
              </a:solidFill>
              <a:latin typeface="楷体" panose="02010609060101010101" charset="-122"/>
              <a:ea typeface="楷体" panose="02010609060101010101" charset="-122"/>
            </a:endParaRPr>
          </a:p>
          <a:p>
            <a:pPr algn="l"/>
            <a:r>
              <a:rPr lang="zh-CN" altLang="en-US" sz="3200">
                <a:latin typeface="楷体" panose="02010609060101010101" charset="-122"/>
                <a:ea typeface="楷体" panose="02010609060101010101" charset="-122"/>
                <a:sym typeface="+mn-ea"/>
              </a:rPr>
              <a:t>“悔罪”的聂赫留朵夫才能获得她的宽恕，</a:t>
            </a:r>
          </a:p>
          <a:p>
            <a:pPr algn="l"/>
            <a:r>
              <a:rPr lang="zh-CN" altLang="en-US" sz="3200">
                <a:latin typeface="楷体" panose="02010609060101010101" charset="-122"/>
                <a:ea typeface="楷体" panose="02010609060101010101" charset="-122"/>
                <a:sym typeface="+mn-ea"/>
              </a:rPr>
              <a:t>并使她重新“爱”上他。</a:t>
            </a:r>
            <a:endParaRPr lang="zh-CN" altLang="en-US" sz="3200">
              <a:latin typeface="楷体" panose="02010609060101010101" charset="-122"/>
              <a:ea typeface="楷体" panose="02010609060101010101" charset="-122"/>
            </a:endParaRPr>
          </a:p>
          <a:p>
            <a:pPr algn="l"/>
            <a:r>
              <a:rPr lang="zh-CN" altLang="en-US" sz="3200">
                <a:solidFill>
                  <a:srgbClr val="C00000"/>
                </a:solidFill>
                <a:latin typeface="楷体" panose="02010609060101010101" charset="-122"/>
                <a:ea typeface="楷体" panose="02010609060101010101" charset="-122"/>
                <a:sym typeface="+mn-ea"/>
              </a:rPr>
              <a:t>玛丝洛娃最终拒绝聂赫留朵夫要求和他结婚的建议，</a:t>
            </a:r>
          </a:p>
          <a:p>
            <a:pPr algn="l"/>
            <a:r>
              <a:rPr lang="zh-CN" altLang="en-US" sz="3200">
                <a:solidFill>
                  <a:srgbClr val="C00000"/>
                </a:solidFill>
                <a:latin typeface="楷体" panose="02010609060101010101" charset="-122"/>
                <a:ea typeface="楷体" panose="02010609060101010101" charset="-122"/>
                <a:sym typeface="+mn-ea"/>
              </a:rPr>
              <a:t>表现出玛丝洛娃的崇高品质，也是她为了爱他而做出的自我牺牲。</a:t>
            </a:r>
            <a:endParaRPr lang="zh-CN" altLang="en-US" sz="3200">
              <a:solidFill>
                <a:srgbClr val="C00000"/>
              </a:solidFill>
              <a:latin typeface="楷体" panose="02010609060101010101" charset="-122"/>
              <a:ea typeface="楷体" panose="02010609060101010101" charset="-122"/>
            </a:endParaRPr>
          </a:p>
          <a:p>
            <a:pPr algn="l"/>
            <a:r>
              <a:rPr lang="zh-CN" altLang="en-US" sz="3200">
                <a:latin typeface="楷体" panose="02010609060101010101" charset="-122"/>
                <a:ea typeface="楷体" panose="02010609060101010101" charset="-122"/>
                <a:sym typeface="+mn-ea"/>
              </a:rPr>
              <a:t>玛丝洛娃的“宽恕”精神使她的灵魂获得了“复活”。</a:t>
            </a:r>
            <a:endParaRPr lang="zh-CN" altLang="en-US" sz="3200"/>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random/>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50520" y="2329815"/>
            <a:ext cx="11663680" cy="4030980"/>
          </a:xfrm>
          <a:prstGeom prst="rect">
            <a:avLst/>
          </a:prstGeom>
          <a:noFill/>
          <a:ln w="9525">
            <a:noFill/>
          </a:ln>
        </p:spPr>
        <p:txBody>
          <a:bodyPr wrap="square">
            <a:spAutoFit/>
          </a:bodyPr>
          <a:lstStyle/>
          <a:p>
            <a:pPr indent="304800"/>
            <a:r>
              <a:rPr lang="zh-CN" sz="3200" b="0">
                <a:latin typeface="楷体" panose="02010609060101010101" charset="-122"/>
                <a:ea typeface="楷体" panose="02010609060101010101" charset="-122"/>
                <a:cs typeface="楷体" panose="02010609060101010101" charset="-122"/>
              </a:rPr>
              <a:t>《复活》是托尔斯泰晚年的代表作品，</a:t>
            </a:r>
          </a:p>
          <a:p>
            <a:pPr indent="304800"/>
            <a:r>
              <a:rPr lang="zh-CN" sz="3200" b="0">
                <a:latin typeface="楷体" panose="02010609060101010101" charset="-122"/>
                <a:ea typeface="楷体" panose="02010609060101010101" charset="-122"/>
                <a:cs typeface="楷体" panose="02010609060101010101" charset="-122"/>
              </a:rPr>
              <a:t>托尔斯泰在两个主人公身上寄托了美好的人性理想。</a:t>
            </a:r>
          </a:p>
          <a:p>
            <a:pPr indent="304800"/>
            <a:r>
              <a:rPr lang="zh-CN" sz="3200" b="0">
                <a:latin typeface="楷体" panose="02010609060101010101" charset="-122"/>
                <a:ea typeface="楷体" panose="02010609060101010101" charset="-122"/>
                <a:cs typeface="楷体" panose="02010609060101010101" charset="-122"/>
              </a:rPr>
              <a:t>小说的两个主人公一路走来爱恨情仇，</a:t>
            </a:r>
          </a:p>
          <a:p>
            <a:pPr indent="304800"/>
            <a:r>
              <a:rPr lang="zh-CN" sz="3200" b="0">
                <a:latin typeface="楷体" panose="02010609060101010101" charset="-122"/>
                <a:ea typeface="楷体" panose="02010609060101010101" charset="-122"/>
                <a:cs typeface="楷体" panose="02010609060101010101" charset="-122"/>
              </a:rPr>
              <a:t>历尽坎坷最终都实现了精神灵魂的“复活”，</a:t>
            </a:r>
          </a:p>
          <a:p>
            <a:pPr indent="304800"/>
            <a:r>
              <a:rPr lang="zh-CN" sz="3200" b="0">
                <a:latin typeface="楷体" panose="02010609060101010101" charset="-122"/>
                <a:ea typeface="楷体" panose="02010609060101010101" charset="-122"/>
                <a:cs typeface="楷体" panose="02010609060101010101" charset="-122"/>
              </a:rPr>
              <a:t>在两个主人公身上寄托了</a:t>
            </a:r>
          </a:p>
          <a:p>
            <a:pPr indent="304800"/>
            <a:r>
              <a:rPr lang="zh-CN" sz="3200" b="0">
                <a:latin typeface="楷体" panose="02010609060101010101" charset="-122"/>
                <a:ea typeface="楷体" panose="02010609060101010101" charset="-122"/>
                <a:cs typeface="楷体" panose="02010609060101010101" charset="-122"/>
              </a:rPr>
              <a:t>赎罪、宽恕、拯救灵魂、“不以暴力抗恶”、“道德自我完善’等美好人性，宣扬一种属于托尔斯泰自己的宗教“博爱”的思想，人们称之为“托尔斯泰主义”。 </a:t>
            </a:r>
            <a:endParaRPr lang="zh-CN" altLang="en-US" sz="3200" b="0">
              <a:latin typeface="楷体" panose="02010609060101010101" charset="-122"/>
              <a:ea typeface="楷体" panose="02010609060101010101" charset="-122"/>
              <a:cs typeface="楷体" panose="02010609060101010101" charset="-122"/>
            </a:endParaRPr>
          </a:p>
        </p:txBody>
      </p:sp>
      <p:sp>
        <p:nvSpPr>
          <p:cNvPr id="2" name="文本框 1"/>
          <p:cNvSpPr txBox="1"/>
          <p:nvPr/>
        </p:nvSpPr>
        <p:spPr>
          <a:xfrm>
            <a:off x="86360" y="101600"/>
            <a:ext cx="2607310" cy="706755"/>
          </a:xfrm>
          <a:prstGeom prst="rect">
            <a:avLst/>
          </a:prstGeom>
          <a:noFill/>
        </p:spPr>
        <p:txBody>
          <a:bodyPr wrap="square" rtlCol="0" anchor="t">
            <a:spAutoFit/>
          </a:bodyPr>
          <a:lstStyle/>
          <a:p>
            <a:pPr indent="0"/>
            <a:r>
              <a:rPr lang="zh-CN" sz="4000">
                <a:ln w="22225">
                  <a:solidFill>
                    <a:schemeClr val="accent2"/>
                  </a:solidFill>
                  <a:prstDash val="solid"/>
                </a:ln>
                <a:solidFill>
                  <a:schemeClr val="accent2">
                    <a:lumMod val="40000"/>
                    <a:lumOff val="60000"/>
                  </a:schemeClr>
                </a:solidFill>
                <a:latin typeface="仿宋" panose="02010609060101010101" charset="-122"/>
                <a:ea typeface="仿宋" panose="02010609060101010101" charset="-122"/>
                <a:sym typeface="+mn-ea"/>
              </a:rPr>
              <a:t>归纳总结</a:t>
            </a:r>
            <a:r>
              <a:rPr lang="en-US" altLang="zh-CN" sz="4000">
                <a:ln w="22225">
                  <a:solidFill>
                    <a:schemeClr val="accent2"/>
                  </a:solidFill>
                  <a:prstDash val="solid"/>
                </a:ln>
                <a:solidFill>
                  <a:schemeClr val="accent2">
                    <a:lumMod val="40000"/>
                    <a:lumOff val="60000"/>
                  </a:schemeClr>
                </a:solidFill>
                <a:latin typeface="仿宋" panose="02010609060101010101" charset="-122"/>
                <a:ea typeface="仿宋" panose="02010609060101010101" charset="-122"/>
                <a:sym typeface="+mn-ea"/>
              </a:rPr>
              <a:t>2</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random/>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0965" y="126365"/>
            <a:ext cx="2214880" cy="706755"/>
          </a:xfrm>
          <a:prstGeom prst="rect">
            <a:avLst/>
          </a:prstGeom>
          <a:noFill/>
        </p:spPr>
        <p:txBody>
          <a:bodyPr wrap="none" rtlCol="0" anchor="t">
            <a:spAutoFit/>
          </a:bodyPr>
          <a:lstStyle/>
          <a:p>
            <a:pPr indent="0"/>
            <a:r>
              <a:rPr lang="zh-CN" altLang="en-US" sz="4000">
                <a:ln w="22225">
                  <a:solidFill>
                    <a:schemeClr val="accent2"/>
                  </a:solidFill>
                  <a:prstDash val="solid"/>
                </a:ln>
                <a:solidFill>
                  <a:schemeClr val="accent2">
                    <a:lumMod val="40000"/>
                    <a:lumOff val="60000"/>
                  </a:schemeClr>
                </a:solidFill>
                <a:effectLst/>
                <a:latin typeface="仿宋" panose="02010609060101010101" charset="-122"/>
                <a:ea typeface="仿宋" panose="02010609060101010101" charset="-122"/>
                <a:sym typeface="+mn-ea"/>
              </a:rPr>
              <a:t>课堂检测</a:t>
            </a:r>
          </a:p>
        </p:txBody>
      </p:sp>
      <p:sp>
        <p:nvSpPr>
          <p:cNvPr id="2" name="文本框 1"/>
          <p:cNvSpPr txBox="1"/>
          <p:nvPr/>
        </p:nvSpPr>
        <p:spPr>
          <a:xfrm>
            <a:off x="295910" y="2236470"/>
            <a:ext cx="11600180" cy="2637790"/>
          </a:xfrm>
          <a:prstGeom prst="rect">
            <a:avLst/>
          </a:prstGeom>
          <a:noFill/>
        </p:spPr>
        <p:txBody>
          <a:bodyPr wrap="none" rtlCol="0" anchor="t">
            <a:spAutoFit/>
          </a:bodyPr>
          <a:lstStyle/>
          <a:p>
            <a:pPr marL="0" marR="0" lvl="0" indent="-342900" algn="just" defTabSz="914400" rtl="0" eaLnBrk="1" fontAlgn="auto" latinLnBrk="0" hangingPunct="1">
              <a:lnSpc>
                <a:spcPct val="130000"/>
              </a:lnSpc>
              <a:spcBef>
                <a:spcPct val="0"/>
              </a:spcBef>
              <a:spcAft>
                <a:spcPts val="800"/>
              </a:spcAft>
              <a:buClr>
                <a:schemeClr val="accent1">
                  <a:lumMod val="60000"/>
                  <a:lumOff val="40000"/>
                </a:schemeClr>
              </a:buClr>
              <a:buSzTx/>
              <a:buFont typeface="Wingdings" panose="05000000000000000000" pitchFamily="2" charset="2"/>
              <a:buNone/>
            </a:pPr>
            <a:r>
              <a:rPr lang="zh-CN" altLang="en-US" sz="2800" spc="100" noProof="0">
                <a:ln w="3175">
                  <a:noFill/>
                  <a:prstDash val="dash"/>
                </a:ln>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“聂赫留朵夫开了头，本来还想说他要同她结婚，但接触到她的目光，</a:t>
            </a:r>
          </a:p>
          <a:p>
            <a:pPr marL="0" marR="0" lvl="0" indent="-342900" algn="just" defTabSz="914400" rtl="0" eaLnBrk="1" fontAlgn="auto" latinLnBrk="0" hangingPunct="1">
              <a:lnSpc>
                <a:spcPct val="130000"/>
              </a:lnSpc>
              <a:spcBef>
                <a:spcPct val="0"/>
              </a:spcBef>
              <a:spcAft>
                <a:spcPts val="800"/>
              </a:spcAft>
              <a:buClr>
                <a:schemeClr val="accent1">
                  <a:lumMod val="60000"/>
                  <a:lumOff val="40000"/>
                </a:schemeClr>
              </a:buClr>
              <a:buSzTx/>
              <a:buFont typeface="Wingdings" panose="05000000000000000000" pitchFamily="2" charset="2"/>
              <a:buNone/>
            </a:pPr>
            <a:r>
              <a:rPr lang="zh-CN" altLang="en-US" sz="2800" spc="100" noProof="0">
                <a:ln w="3175">
                  <a:noFill/>
                  <a:prstDash val="dash"/>
                </a:ln>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发觉其中有一种粗野可怕、拒人于千里之外的神色，他不敢开口了。”</a:t>
            </a:r>
          </a:p>
          <a:p>
            <a:pPr marL="0" marR="0" lvl="0" indent="-342900" algn="just" defTabSz="914400" rtl="0" eaLnBrk="1" fontAlgn="auto" latinLnBrk="0" hangingPunct="1">
              <a:lnSpc>
                <a:spcPct val="130000"/>
              </a:lnSpc>
              <a:spcBef>
                <a:spcPct val="0"/>
              </a:spcBef>
              <a:spcAft>
                <a:spcPts val="800"/>
              </a:spcAft>
              <a:buClr>
                <a:schemeClr val="accent1">
                  <a:lumMod val="60000"/>
                  <a:lumOff val="40000"/>
                </a:schemeClr>
              </a:buClr>
              <a:buSzTx/>
              <a:buFont typeface="Wingdings" panose="05000000000000000000" pitchFamily="2" charset="2"/>
              <a:buNone/>
            </a:pPr>
            <a:endParaRPr lang="zh-CN" altLang="en-US" sz="2800" spc="100" noProof="0">
              <a:ln w="3175">
                <a:noFill/>
                <a:prstDash val="dash"/>
              </a:ln>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endParaRPr>
          </a:p>
          <a:p>
            <a:pPr marL="0" marR="0" lvl="0" indent="-342900" algn="just" defTabSz="914400" rtl="0" eaLnBrk="1" fontAlgn="auto" latinLnBrk="0" hangingPunct="1">
              <a:lnSpc>
                <a:spcPct val="130000"/>
              </a:lnSpc>
              <a:spcBef>
                <a:spcPct val="0"/>
              </a:spcBef>
              <a:spcAft>
                <a:spcPts val="800"/>
              </a:spcAft>
              <a:buClr>
                <a:schemeClr val="accent1">
                  <a:lumMod val="60000"/>
                  <a:lumOff val="40000"/>
                </a:schemeClr>
              </a:buClr>
              <a:buSzTx/>
              <a:buFont typeface="Wingdings" panose="05000000000000000000" pitchFamily="2" charset="2"/>
              <a:buNone/>
            </a:pPr>
            <a:r>
              <a:rPr lang="zh-CN" altLang="en-US" sz="2800" spc="100" noProof="0">
                <a:ln w="3175">
                  <a:noFill/>
                  <a:prstDash val="dash"/>
                </a:ln>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你认为聂赫留朵夫要同玛丝洛娃结婚的想法是真实的吗？请说明理由。</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custDataLst>
              <p:tags r:id="rId1"/>
            </p:custDataLst>
          </p:nvPr>
        </p:nvPicPr>
        <p:blipFill>
          <a:blip r:embed="rId3"/>
          <a:stretch>
            <a:fillRect/>
          </a:stretch>
        </p:blipFill>
        <p:spPr>
          <a:xfrm>
            <a:off x="635" y="635"/>
            <a:ext cx="12191365" cy="685736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random/>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34925" y="56515"/>
            <a:ext cx="12292330" cy="6711315"/>
            <a:chOff x="-55" y="89"/>
            <a:chExt cx="19358" cy="10569"/>
          </a:xfrm>
        </p:grpSpPr>
        <p:pic>
          <p:nvPicPr>
            <p:cNvPr id="6" name="图片 5" descr="856"/>
            <p:cNvPicPr>
              <a:picLocks noChangeAspect="1"/>
            </p:cNvPicPr>
            <p:nvPr/>
          </p:nvPicPr>
          <p:blipFill>
            <a:blip r:embed="rId3"/>
            <a:srcRect l="61779" t="10517" r="2871" b="78736"/>
            <a:stretch>
              <a:fillRect/>
            </a:stretch>
          </p:blipFill>
          <p:spPr>
            <a:xfrm flipH="1">
              <a:off x="-55" y="89"/>
              <a:ext cx="2515" cy="1145"/>
            </a:xfrm>
            <a:prstGeom prst="rect">
              <a:avLst/>
            </a:prstGeom>
          </p:spPr>
        </p:pic>
        <p:cxnSp>
          <p:nvCxnSpPr>
            <p:cNvPr id="2" name="直接连接符 1"/>
            <p:cNvCxnSpPr/>
            <p:nvPr/>
          </p:nvCxnSpPr>
          <p:spPr>
            <a:xfrm>
              <a:off x="2314" y="331"/>
              <a:ext cx="14665" cy="0"/>
            </a:xfrm>
            <a:prstGeom prst="line">
              <a:avLst/>
            </a:prstGeom>
            <a:ln w="6350">
              <a:solidFill>
                <a:srgbClr val="B89468"/>
              </a:solidFill>
            </a:ln>
          </p:spPr>
          <p:style>
            <a:lnRef idx="1">
              <a:schemeClr val="accent1"/>
            </a:lnRef>
            <a:fillRef idx="0">
              <a:schemeClr val="accent1"/>
            </a:fillRef>
            <a:effectRef idx="0">
              <a:schemeClr val="accent1"/>
            </a:effectRef>
            <a:fontRef idx="minor">
              <a:schemeClr val="tx1"/>
            </a:fontRef>
          </p:style>
        </p:cxnSp>
        <p:pic>
          <p:nvPicPr>
            <p:cNvPr id="3" name="图片 2" descr="856"/>
            <p:cNvPicPr>
              <a:picLocks noChangeAspect="1"/>
            </p:cNvPicPr>
            <p:nvPr/>
          </p:nvPicPr>
          <p:blipFill>
            <a:blip r:embed="rId3"/>
            <a:srcRect l="61779" t="10517" r="2871" b="78736"/>
            <a:stretch>
              <a:fillRect/>
            </a:stretch>
          </p:blipFill>
          <p:spPr>
            <a:xfrm>
              <a:off x="16789" y="89"/>
              <a:ext cx="2515" cy="1145"/>
            </a:xfrm>
            <a:prstGeom prst="rect">
              <a:avLst/>
            </a:prstGeom>
          </p:spPr>
        </p:pic>
        <p:pic>
          <p:nvPicPr>
            <p:cNvPr id="4" name="图片 3" descr="856"/>
            <p:cNvPicPr>
              <a:picLocks noChangeAspect="1"/>
            </p:cNvPicPr>
            <p:nvPr/>
          </p:nvPicPr>
          <p:blipFill>
            <a:blip r:embed="rId3"/>
            <a:srcRect l="61779" t="10517" r="2871" b="78736"/>
            <a:stretch>
              <a:fillRect/>
            </a:stretch>
          </p:blipFill>
          <p:spPr>
            <a:xfrm flipV="1">
              <a:off x="16789" y="9514"/>
              <a:ext cx="2515" cy="1145"/>
            </a:xfrm>
            <a:prstGeom prst="rect">
              <a:avLst/>
            </a:prstGeom>
          </p:spPr>
        </p:pic>
        <p:pic>
          <p:nvPicPr>
            <p:cNvPr id="5" name="图片 4" descr="856"/>
            <p:cNvPicPr>
              <a:picLocks noChangeAspect="1"/>
            </p:cNvPicPr>
            <p:nvPr/>
          </p:nvPicPr>
          <p:blipFill>
            <a:blip r:embed="rId3"/>
            <a:srcRect l="61779" t="10517" r="2871" b="78736"/>
            <a:stretch>
              <a:fillRect/>
            </a:stretch>
          </p:blipFill>
          <p:spPr>
            <a:xfrm flipH="1" flipV="1">
              <a:off x="-55" y="9514"/>
              <a:ext cx="2515" cy="1145"/>
            </a:xfrm>
            <a:prstGeom prst="rect">
              <a:avLst/>
            </a:prstGeom>
          </p:spPr>
        </p:pic>
        <p:cxnSp>
          <p:nvCxnSpPr>
            <p:cNvPr id="7" name="直接连接符 6"/>
            <p:cNvCxnSpPr/>
            <p:nvPr/>
          </p:nvCxnSpPr>
          <p:spPr>
            <a:xfrm>
              <a:off x="2314" y="10409"/>
              <a:ext cx="14665" cy="0"/>
            </a:xfrm>
            <a:prstGeom prst="line">
              <a:avLst/>
            </a:prstGeom>
            <a:ln w="6350">
              <a:solidFill>
                <a:srgbClr val="B89468"/>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a:off x="531" y="1181"/>
              <a:ext cx="0" cy="8331"/>
            </a:xfrm>
            <a:prstGeom prst="line">
              <a:avLst/>
            </a:prstGeom>
            <a:ln>
              <a:solidFill>
                <a:srgbClr val="B89468"/>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a:off x="18697" y="1183"/>
              <a:ext cx="0" cy="8331"/>
            </a:xfrm>
            <a:prstGeom prst="line">
              <a:avLst/>
            </a:prstGeom>
            <a:ln>
              <a:solidFill>
                <a:srgbClr val="B89468"/>
              </a:solidFill>
            </a:ln>
          </p:spPr>
          <p:style>
            <a:lnRef idx="1">
              <a:schemeClr val="accent1"/>
            </a:lnRef>
            <a:fillRef idx="0">
              <a:schemeClr val="accent1"/>
            </a:fillRef>
            <a:effectRef idx="0">
              <a:schemeClr val="accent1"/>
            </a:effectRef>
            <a:fontRef idx="minor">
              <a:schemeClr val="tx1"/>
            </a:fontRef>
          </p:style>
        </p:cxnSp>
      </p:grpSp>
      <p:sp>
        <p:nvSpPr>
          <p:cNvPr id="38" name="矩形 37"/>
          <p:cNvSpPr/>
          <p:nvPr/>
        </p:nvSpPr>
        <p:spPr>
          <a:xfrm flipV="1">
            <a:off x="327660" y="3597910"/>
            <a:ext cx="11536045" cy="76200"/>
          </a:xfrm>
          <a:prstGeom prst="rect">
            <a:avLst/>
          </a:prstGeom>
          <a:solidFill>
            <a:srgbClr val="9F79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35042"/>
              </a:solidFill>
            </a:endParaRPr>
          </a:p>
        </p:txBody>
      </p:sp>
      <p:grpSp>
        <p:nvGrpSpPr>
          <p:cNvPr id="16" name="组合 15"/>
          <p:cNvGrpSpPr/>
          <p:nvPr/>
        </p:nvGrpSpPr>
        <p:grpSpPr>
          <a:xfrm>
            <a:off x="8924290" y="2647950"/>
            <a:ext cx="720090" cy="1026160"/>
            <a:chOff x="9352099" y="1524874"/>
            <a:chExt cx="1336675" cy="1905000"/>
          </a:xfrm>
          <a:solidFill>
            <a:srgbClr val="635042"/>
          </a:solidFill>
        </p:grpSpPr>
        <p:sp>
          <p:nvSpPr>
            <p:cNvPr id="18" name="KSO_Shape"/>
            <p:cNvSpPr/>
            <p:nvPr/>
          </p:nvSpPr>
          <p:spPr>
            <a:xfrm>
              <a:off x="9352099" y="1524874"/>
              <a:ext cx="1336675" cy="1905000"/>
            </a:xfrm>
            <a:custGeom>
              <a:avLst/>
              <a:gdLst>
                <a:gd name="connsiteX0" fmla="*/ 586581 w 1173161"/>
                <a:gd name="connsiteY0" fmla="*/ 0 h 1672438"/>
                <a:gd name="connsiteX1" fmla="*/ 1001356 w 1173161"/>
                <a:gd name="connsiteY1" fmla="*/ 171806 h 1672438"/>
                <a:gd name="connsiteX2" fmla="*/ 1001356 w 1173161"/>
                <a:gd name="connsiteY2" fmla="*/ 1001357 h 1672438"/>
                <a:gd name="connsiteX3" fmla="*/ 586581 w 1173161"/>
                <a:gd name="connsiteY3" fmla="*/ 1672438 h 1672438"/>
                <a:gd name="connsiteX4" fmla="*/ 171805 w 1173161"/>
                <a:gd name="connsiteY4" fmla="*/ 1001357 h 1672438"/>
                <a:gd name="connsiteX5" fmla="*/ 171805 w 1173161"/>
                <a:gd name="connsiteY5" fmla="*/ 171806 h 1672438"/>
                <a:gd name="connsiteX6" fmla="*/ 586581 w 1173161"/>
                <a:gd name="connsiteY6" fmla="*/ 0 h 1672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3161" h="1672438">
                  <a:moveTo>
                    <a:pt x="586581" y="0"/>
                  </a:moveTo>
                  <a:cubicBezTo>
                    <a:pt x="736700" y="0"/>
                    <a:pt x="886819" y="57269"/>
                    <a:pt x="1001356" y="171806"/>
                  </a:cubicBezTo>
                  <a:cubicBezTo>
                    <a:pt x="1230430" y="400880"/>
                    <a:pt x="1230430" y="772282"/>
                    <a:pt x="1001356" y="1001357"/>
                  </a:cubicBezTo>
                  <a:cubicBezTo>
                    <a:pt x="820380" y="1182333"/>
                    <a:pt x="682121" y="1406027"/>
                    <a:pt x="586581" y="1672438"/>
                  </a:cubicBezTo>
                  <a:cubicBezTo>
                    <a:pt x="491040" y="1406027"/>
                    <a:pt x="352782" y="1182333"/>
                    <a:pt x="171805" y="1001357"/>
                  </a:cubicBezTo>
                  <a:cubicBezTo>
                    <a:pt x="-57269" y="772282"/>
                    <a:pt x="-57269" y="400880"/>
                    <a:pt x="171805" y="171806"/>
                  </a:cubicBezTo>
                  <a:cubicBezTo>
                    <a:pt x="286343" y="57269"/>
                    <a:pt x="436462" y="0"/>
                    <a:pt x="586581" y="0"/>
                  </a:cubicBezTo>
                  <a:close/>
                </a:path>
              </a:pathLst>
            </a:custGeom>
            <a:solidFill>
              <a:srgbClr val="D7706E"/>
            </a:solidFill>
            <a:ln>
              <a:noFill/>
            </a:ln>
          </p:spPr>
          <p:style>
            <a:lnRef idx="2">
              <a:schemeClr val="accent1">
                <a:shade val="50000"/>
              </a:schemeClr>
            </a:lnRef>
            <a:fillRef idx="1">
              <a:schemeClr val="accent1"/>
            </a:fillRef>
            <a:effectRef idx="0">
              <a:schemeClr val="accent1"/>
            </a:effectRef>
            <a:fontRef idx="minor">
              <a:schemeClr val="lt1"/>
            </a:fontRef>
          </p:style>
          <p:txBody>
            <a:bodyPr bIns="57600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ct val="0"/>
                </a:spcBef>
                <a:spcAft>
                  <a:spcPct val="0"/>
                </a:spcAft>
                <a:defRPr/>
              </a:pPr>
              <a:endParaRPr lang="zh-CN" altLang="en-US">
                <a:solidFill>
                  <a:srgbClr val="635042"/>
                </a:solidFill>
              </a:endParaRPr>
            </a:p>
          </p:txBody>
        </p:sp>
        <p:sp>
          <p:nvSpPr>
            <p:cNvPr id="19" name="椭圆 18"/>
            <p:cNvSpPr/>
            <p:nvPr/>
          </p:nvSpPr>
          <p:spPr>
            <a:xfrm>
              <a:off x="9480376" y="1655142"/>
              <a:ext cx="1080120" cy="1080120"/>
            </a:xfrm>
            <a:prstGeom prst="ellipse">
              <a:avLst/>
            </a:prstGeom>
            <a:solidFill>
              <a:srgbClr val="ECE6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35042"/>
                </a:solidFill>
              </a:endParaRPr>
            </a:p>
          </p:txBody>
        </p:sp>
      </p:grpSp>
      <p:sp>
        <p:nvSpPr>
          <p:cNvPr id="417" name="Freeform 70"/>
          <p:cNvSpPr/>
          <p:nvPr/>
        </p:nvSpPr>
        <p:spPr bwMode="auto">
          <a:xfrm>
            <a:off x="10495915" y="2797175"/>
            <a:ext cx="354330" cy="336550"/>
          </a:xfrm>
          <a:custGeom>
            <a:avLst/>
            <a:gdLst>
              <a:gd name="T0" fmla="*/ 69 w 138"/>
              <a:gd name="T1" fmla="*/ 0 h 131"/>
              <a:gd name="T2" fmla="*/ 86 w 138"/>
              <a:gd name="T3" fmla="*/ 48 h 131"/>
              <a:gd name="T4" fmla="*/ 138 w 138"/>
              <a:gd name="T5" fmla="*/ 49 h 131"/>
              <a:gd name="T6" fmla="*/ 96 w 138"/>
              <a:gd name="T7" fmla="*/ 81 h 131"/>
              <a:gd name="T8" fmla="*/ 111 w 138"/>
              <a:gd name="T9" fmla="*/ 131 h 131"/>
              <a:gd name="T10" fmla="*/ 69 w 138"/>
              <a:gd name="T11" fmla="*/ 101 h 131"/>
              <a:gd name="T12" fmla="*/ 26 w 138"/>
              <a:gd name="T13" fmla="*/ 131 h 131"/>
              <a:gd name="T14" fmla="*/ 41 w 138"/>
              <a:gd name="T15" fmla="*/ 81 h 131"/>
              <a:gd name="T16" fmla="*/ 0 w 138"/>
              <a:gd name="T17" fmla="*/ 49 h 131"/>
              <a:gd name="T18" fmla="*/ 52 w 138"/>
              <a:gd name="T19" fmla="*/ 48 h 131"/>
              <a:gd name="T20" fmla="*/ 69 w 138"/>
              <a:gd name="T21" fmla="*/ 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8" h="131">
                <a:moveTo>
                  <a:pt x="69" y="0"/>
                </a:moveTo>
                <a:lnTo>
                  <a:pt x="86" y="48"/>
                </a:lnTo>
                <a:lnTo>
                  <a:pt x="138" y="49"/>
                </a:lnTo>
                <a:lnTo>
                  <a:pt x="96" y="81"/>
                </a:lnTo>
                <a:lnTo>
                  <a:pt x="111" y="131"/>
                </a:lnTo>
                <a:lnTo>
                  <a:pt x="69" y="101"/>
                </a:lnTo>
                <a:lnTo>
                  <a:pt x="26" y="131"/>
                </a:lnTo>
                <a:lnTo>
                  <a:pt x="41" y="81"/>
                </a:lnTo>
                <a:lnTo>
                  <a:pt x="0" y="49"/>
                </a:lnTo>
                <a:lnTo>
                  <a:pt x="52" y="48"/>
                </a:lnTo>
                <a:lnTo>
                  <a:pt x="69" y="0"/>
                </a:lnTo>
                <a:close/>
              </a:path>
            </a:pathLst>
          </a:custGeom>
          <a:solidFill>
            <a:srgbClr val="D770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文本框 10"/>
          <p:cNvSpPr txBox="1"/>
          <p:nvPr/>
        </p:nvSpPr>
        <p:spPr>
          <a:xfrm>
            <a:off x="718820" y="490220"/>
            <a:ext cx="9560560" cy="3107690"/>
          </a:xfrm>
          <a:prstGeom prst="rect">
            <a:avLst/>
          </a:prstGeom>
          <a:noFill/>
        </p:spPr>
        <p:txBody>
          <a:bodyPr wrap="square" rtlCol="0" anchor="t">
            <a:spAutoFit/>
          </a:bodyPr>
          <a:lstStyle/>
          <a:p>
            <a:r>
              <a:rPr lang="en-US" altLang="zh-CN" sz="2800">
                <a:latin typeface="楷体" panose="02010609060101010101" charset="-122"/>
                <a:ea typeface="楷体" panose="02010609060101010101" charset="-122"/>
                <a:cs typeface="楷体" panose="02010609060101010101" charset="-122"/>
              </a:rPr>
              <a:t>1.</a:t>
            </a:r>
            <a:r>
              <a:rPr lang="zh-CN" altLang="en-US" sz="2800">
                <a:latin typeface="楷体" panose="02010609060101010101" charset="-122"/>
                <a:ea typeface="楷体" panose="02010609060101010101" charset="-122"/>
                <a:cs typeface="楷体" panose="02010609060101010101" charset="-122"/>
              </a:rPr>
              <a:t>人好比河流，所有河里的水都一样，到处的水都一样，</a:t>
            </a:r>
          </a:p>
          <a:p>
            <a:r>
              <a:rPr lang="zh-CN" altLang="en-US" sz="2800">
                <a:latin typeface="楷体" panose="02010609060101010101" charset="-122"/>
                <a:ea typeface="楷体" panose="02010609060101010101" charset="-122"/>
                <a:cs typeface="楷体" panose="02010609060101010101" charset="-122"/>
              </a:rPr>
              <a:t>可是每一条河里的水都是有的地方狭窄，有的地方宽阔;</a:t>
            </a:r>
          </a:p>
          <a:p>
            <a:r>
              <a:rPr lang="zh-CN" altLang="en-US" sz="2800">
                <a:latin typeface="楷体" panose="02010609060101010101" charset="-122"/>
                <a:ea typeface="楷体" panose="02010609060101010101" charset="-122"/>
                <a:cs typeface="楷体" panose="02010609060101010101" charset="-122"/>
              </a:rPr>
              <a:t>有的地方湍急，有的地方平坦。</a:t>
            </a:r>
          </a:p>
          <a:p>
            <a:r>
              <a:rPr lang="zh-CN" altLang="en-US" sz="2800">
                <a:latin typeface="楷体" panose="02010609060101010101" charset="-122"/>
                <a:ea typeface="楷体" panose="02010609060101010101" charset="-122"/>
                <a:cs typeface="楷体" panose="02010609060101010101" charset="-122"/>
              </a:rPr>
              <a:t>每个人都具有各种各样的本性的胚芽，</a:t>
            </a:r>
          </a:p>
          <a:p>
            <a:r>
              <a:rPr lang="zh-CN" altLang="en-US" sz="2800">
                <a:latin typeface="楷体" panose="02010609060101010101" charset="-122"/>
                <a:ea typeface="楷体" panose="02010609060101010101" charset="-122"/>
                <a:cs typeface="楷体" panose="02010609060101010101" charset="-122"/>
              </a:rPr>
              <a:t>有的时候表现出这样一种本性，</a:t>
            </a:r>
          </a:p>
          <a:p>
            <a:r>
              <a:rPr lang="zh-CN" altLang="en-US" sz="2800">
                <a:latin typeface="楷体" panose="02010609060101010101" charset="-122"/>
                <a:ea typeface="楷体" panose="02010609060101010101" charset="-122"/>
                <a:cs typeface="楷体" panose="02010609060101010101" charset="-122"/>
              </a:rPr>
              <a:t>有的时候表现出那样一种本性，</a:t>
            </a:r>
          </a:p>
          <a:p>
            <a:r>
              <a:rPr lang="zh-CN" altLang="en-US" sz="2800">
                <a:latin typeface="楷体" panose="02010609060101010101" charset="-122"/>
                <a:ea typeface="楷体" panose="02010609060101010101" charset="-122"/>
                <a:cs typeface="楷体" panose="02010609060101010101" charset="-122"/>
              </a:rPr>
              <a:t>有时变得面目全非，其实还是原来那个人。</a:t>
            </a:r>
          </a:p>
        </p:txBody>
      </p:sp>
      <p:sp>
        <p:nvSpPr>
          <p:cNvPr id="12" name="文本框 11"/>
          <p:cNvSpPr txBox="1"/>
          <p:nvPr/>
        </p:nvSpPr>
        <p:spPr>
          <a:xfrm>
            <a:off x="577215" y="3674110"/>
            <a:ext cx="9843770" cy="521970"/>
          </a:xfrm>
          <a:prstGeom prst="rect">
            <a:avLst/>
          </a:prstGeom>
          <a:noFill/>
        </p:spPr>
        <p:txBody>
          <a:bodyPr wrap="square" rtlCol="0" anchor="t">
            <a:spAutoFit/>
          </a:bodyPr>
          <a:lstStyle/>
          <a:p>
            <a:r>
              <a:rPr lang="en-US" altLang="zh-CN" sz="2800">
                <a:latin typeface="楷体" panose="02010609060101010101" charset="-122"/>
                <a:ea typeface="楷体" panose="02010609060101010101" charset="-122"/>
              </a:rPr>
              <a:t>2.</a:t>
            </a:r>
            <a:r>
              <a:rPr lang="zh-CN" altLang="en-US" sz="2800">
                <a:latin typeface="楷体" panose="02010609060101010101" charset="-122"/>
                <a:ea typeface="楷体" panose="02010609060101010101" charset="-122"/>
              </a:rPr>
              <a:t>人生来并不是一场轻松的享乐，而注定是一场沉重的负担。</a:t>
            </a:r>
          </a:p>
        </p:txBody>
      </p:sp>
      <p:sp>
        <p:nvSpPr>
          <p:cNvPr id="13" name="文本框 12"/>
          <p:cNvSpPr txBox="1"/>
          <p:nvPr/>
        </p:nvSpPr>
        <p:spPr>
          <a:xfrm>
            <a:off x="577215" y="4196080"/>
            <a:ext cx="9381490" cy="521970"/>
          </a:xfrm>
          <a:prstGeom prst="rect">
            <a:avLst/>
          </a:prstGeom>
          <a:noFill/>
        </p:spPr>
        <p:txBody>
          <a:bodyPr wrap="square" rtlCol="0" anchor="t">
            <a:spAutoFit/>
          </a:bodyPr>
          <a:lstStyle/>
          <a:p>
            <a:r>
              <a:rPr lang="en-US" altLang="zh-CN" sz="2800">
                <a:latin typeface="楷体" panose="02010609060101010101" charset="-122"/>
                <a:ea typeface="楷体" panose="02010609060101010101" charset="-122"/>
              </a:rPr>
              <a:t>3.</a:t>
            </a:r>
            <a:r>
              <a:rPr lang="zh-CN" altLang="en-US" sz="2800">
                <a:latin typeface="楷体" panose="02010609060101010101" charset="-122"/>
                <a:ea typeface="楷体" panose="02010609060101010101" charset="-122"/>
              </a:rPr>
              <a:t>幸福存在于生活之中，而生活存在于劳动之中。</a:t>
            </a:r>
          </a:p>
        </p:txBody>
      </p:sp>
      <p:sp>
        <p:nvSpPr>
          <p:cNvPr id="14" name="文本框 13"/>
          <p:cNvSpPr txBox="1"/>
          <p:nvPr/>
        </p:nvSpPr>
        <p:spPr>
          <a:xfrm>
            <a:off x="577215" y="4596765"/>
            <a:ext cx="5239385" cy="521970"/>
          </a:xfrm>
          <a:prstGeom prst="rect">
            <a:avLst/>
          </a:prstGeom>
          <a:noFill/>
        </p:spPr>
        <p:txBody>
          <a:bodyPr wrap="square" rtlCol="0" anchor="t">
            <a:spAutoFit/>
          </a:bodyPr>
          <a:lstStyle/>
          <a:p>
            <a:r>
              <a:rPr lang="en-US" altLang="zh-CN" sz="2800">
                <a:latin typeface="楷体" panose="02010609060101010101" charset="-122"/>
                <a:ea typeface="楷体" panose="02010609060101010101" charset="-122"/>
              </a:rPr>
              <a:t>4.</a:t>
            </a:r>
            <a:r>
              <a:rPr lang="zh-CN" altLang="en-US" sz="2800">
                <a:latin typeface="楷体" panose="02010609060101010101" charset="-122"/>
                <a:ea typeface="楷体" panose="02010609060101010101" charset="-122"/>
              </a:rPr>
              <a:t>决心就是力量，信心就是成功。</a:t>
            </a:r>
          </a:p>
        </p:txBody>
      </p:sp>
      <p:sp>
        <p:nvSpPr>
          <p:cNvPr id="15" name="文本框 14"/>
          <p:cNvSpPr txBox="1"/>
          <p:nvPr/>
        </p:nvSpPr>
        <p:spPr>
          <a:xfrm>
            <a:off x="577215" y="5118735"/>
            <a:ext cx="8760460" cy="953135"/>
          </a:xfrm>
          <a:prstGeom prst="rect">
            <a:avLst/>
          </a:prstGeom>
          <a:noFill/>
        </p:spPr>
        <p:txBody>
          <a:bodyPr wrap="square" rtlCol="0" anchor="t">
            <a:spAutoFit/>
          </a:bodyPr>
          <a:lstStyle/>
          <a:p>
            <a:r>
              <a:rPr lang="en-US" altLang="zh-CN" sz="2800">
                <a:latin typeface="楷体" panose="02010609060101010101" charset="-122"/>
                <a:ea typeface="楷体" panose="02010609060101010101" charset="-122"/>
              </a:rPr>
              <a:t>5.</a:t>
            </a:r>
            <a:r>
              <a:rPr lang="zh-CN" altLang="en-US" sz="2800">
                <a:latin typeface="楷体" panose="02010609060101010101" charset="-122"/>
                <a:ea typeface="楷体" panose="02010609060101010101" charset="-122"/>
              </a:rPr>
              <a:t>任何一个人的生活，都应当受一定法规的制约。</a:t>
            </a:r>
          </a:p>
          <a:p>
            <a:r>
              <a:rPr lang="en-US" altLang="zh-CN" sz="2800">
                <a:latin typeface="楷体" panose="02010609060101010101" charset="-122"/>
                <a:ea typeface="楷体" panose="02010609060101010101" charset="-122"/>
                <a:sym typeface="+mn-ea"/>
              </a:rPr>
              <a:t>6.选择你所喜欢的，爱你所选择的。</a:t>
            </a:r>
            <a:endParaRPr lang="zh-CN" altLang="en-US" sz="2800">
              <a:latin typeface="楷体" panose="02010609060101010101" charset="-122"/>
              <a:ea typeface="楷体" panose="02010609060101010101" charset="-122"/>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randombar(horizontal)">
                                      <p:cBhvr>
                                        <p:cTn id="7" dur="500"/>
                                        <p:tgtEl>
                                          <p:spTgt spid="38"/>
                                        </p:tgtEl>
                                      </p:cBhvr>
                                    </p:animEffect>
                                  </p:childTnLst>
                                </p:cTn>
                              </p:par>
                              <p:par>
                                <p:cTn id="8" presetID="14" presetClass="entr" presetSubtype="10"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randombar(horizontal)">
                                      <p:cBhvr>
                                        <p:cTn id="10" dur="500"/>
                                        <p:tgtEl>
                                          <p:spTgt spid="16"/>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417"/>
                                        </p:tgtEl>
                                        <p:attrNameLst>
                                          <p:attrName>style.visibility</p:attrName>
                                        </p:attrNameLst>
                                      </p:cBhvr>
                                      <p:to>
                                        <p:strVal val="visible"/>
                                      </p:to>
                                    </p:set>
                                    <p:animEffect transition="in" filter="randombar(horizontal)">
                                      <p:cBhvr>
                                        <p:cTn id="13" dur="500"/>
                                        <p:tgtEl>
                                          <p:spTgt spid="4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417"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35890" y="146050"/>
            <a:ext cx="11951970" cy="6554470"/>
          </a:xfrm>
          <a:prstGeom prst="rect">
            <a:avLst/>
          </a:prstGeom>
          <a:noFill/>
        </p:spPr>
        <p:txBody>
          <a:bodyPr wrap="square" rtlCol="0" anchor="t">
            <a:spAutoFit/>
          </a:bodyPr>
          <a:lstStyle/>
          <a:p>
            <a:r>
              <a:rPr lang="en-US" altLang="zh-CN" sz="2800">
                <a:latin typeface="楷体" panose="02010609060101010101" charset="-122"/>
                <a:ea typeface="楷体" panose="02010609060101010101" charset="-122"/>
                <a:cs typeface="楷体" panose="02010609060101010101" charset="-122"/>
              </a:rPr>
              <a:t>7.</a:t>
            </a:r>
            <a:r>
              <a:rPr lang="zh-CN" altLang="en-US" sz="2800">
                <a:latin typeface="楷体" panose="02010609060101010101" charset="-122"/>
                <a:ea typeface="楷体" panose="02010609060101010101" charset="-122"/>
                <a:cs typeface="楷体" panose="02010609060101010101" charset="-122"/>
                <a:sym typeface="+mn-ea"/>
              </a:rPr>
              <a:t>一个人给予别人的东西越多，而自己要求的越少，他就越好;一个人给予别人的东西越少，而自己要求的越多，他就越坏。</a:t>
            </a:r>
            <a:endParaRPr lang="en-US" altLang="zh-CN" sz="2800">
              <a:latin typeface="楷体" panose="02010609060101010101" charset="-122"/>
              <a:ea typeface="楷体" panose="02010609060101010101" charset="-122"/>
              <a:cs typeface="楷体" panose="02010609060101010101" charset="-122"/>
            </a:endParaRPr>
          </a:p>
          <a:p>
            <a:r>
              <a:rPr lang="en-US" altLang="zh-CN" sz="2800">
                <a:latin typeface="楷体" panose="02010609060101010101" charset="-122"/>
                <a:ea typeface="楷体" panose="02010609060101010101" charset="-122"/>
                <a:cs typeface="楷体" panose="02010609060101010101" charset="-122"/>
              </a:rPr>
              <a:t>8.</a:t>
            </a:r>
            <a:r>
              <a:rPr lang="zh-CN" altLang="en-US" sz="2800">
                <a:latin typeface="楷体" panose="02010609060101010101" charset="-122"/>
                <a:ea typeface="楷体" panose="02010609060101010101" charset="-122"/>
                <a:cs typeface="楷体" panose="02010609060101010101" charset="-122"/>
                <a:sym typeface="+mn-ea"/>
              </a:rPr>
              <a:t>平庸和矫情之间只有一条窄路，那才是唯一的正道。在我看来，矫情比平庸更可怕，而之所以可怕，原因在于它明明是平庸却偏要冒充独特，因而是不老实的平庸。 </a:t>
            </a:r>
            <a:endParaRPr lang="en-US" altLang="zh-CN" sz="2800">
              <a:latin typeface="楷体" panose="02010609060101010101" charset="-122"/>
              <a:ea typeface="楷体" panose="02010609060101010101" charset="-122"/>
            </a:endParaRPr>
          </a:p>
          <a:p>
            <a:r>
              <a:rPr lang="en-US" altLang="zh-CN" sz="2800">
                <a:latin typeface="楷体" panose="02010609060101010101" charset="-122"/>
                <a:ea typeface="楷体" panose="02010609060101010101" charset="-122"/>
              </a:rPr>
              <a:t>9.人在运动中的时候，总是想替自己设想这个运动的目标。为了要走一千里路，人必定要想走了这一千里便有好东西。为了要有运动的力量，就必须有一个渴望到达的目的地。</a:t>
            </a:r>
          </a:p>
          <a:p>
            <a:r>
              <a:rPr lang="en-US" altLang="zh-CN" sz="2800">
                <a:latin typeface="楷体" panose="02010609060101010101" charset="-122"/>
                <a:ea typeface="楷体" panose="02010609060101010101" charset="-122"/>
              </a:rPr>
              <a:t>10.幸福的家庭有同样的幸福，而不幸的家庭则各有各的不幸。 </a:t>
            </a:r>
          </a:p>
          <a:p>
            <a:r>
              <a:rPr lang="en-US" altLang="zh-CN" sz="2800">
                <a:latin typeface="楷体" panose="02010609060101010101" charset="-122"/>
                <a:ea typeface="楷体" panose="02010609060101010101" charset="-122"/>
              </a:rPr>
              <a:t>11.没人对你说“不”的时候</a:t>
            </a:r>
            <a:r>
              <a:rPr lang="zh-CN" altLang="en-US" sz="2800">
                <a:latin typeface="楷体" panose="02010609060101010101" charset="-122"/>
                <a:ea typeface="楷体" panose="02010609060101010101" charset="-122"/>
              </a:rPr>
              <a:t>，</a:t>
            </a:r>
            <a:r>
              <a:rPr lang="en-US" altLang="zh-CN" sz="2800">
                <a:latin typeface="楷体" panose="02010609060101010101" charset="-122"/>
                <a:ea typeface="楷体" panose="02010609060101010101" charset="-122"/>
              </a:rPr>
              <a:t>你是长不大的。</a:t>
            </a:r>
          </a:p>
          <a:p>
            <a:r>
              <a:rPr lang="en-US" altLang="zh-CN" sz="2800">
                <a:latin typeface="楷体" panose="02010609060101010101" charset="-122"/>
                <a:ea typeface="楷体" panose="02010609060101010101" charset="-122"/>
              </a:rPr>
              <a:t>12.重要的不是知识的数量，而是知识的质量，有些人知道很多很多，但却不知道最有用的东西。</a:t>
            </a:r>
          </a:p>
          <a:p>
            <a:r>
              <a:rPr lang="en-US" altLang="zh-CN" sz="2800">
                <a:latin typeface="楷体" panose="02010609060101010101" charset="-122"/>
                <a:ea typeface="楷体" panose="02010609060101010101" charset="-122"/>
              </a:rPr>
              <a:t>13.每个人的心灵深处都有着只有他自己理解的东西。</a:t>
            </a:r>
          </a:p>
          <a:p>
            <a:r>
              <a:rPr lang="en-US" altLang="zh-CN" sz="2800">
                <a:latin typeface="楷体" panose="02010609060101010101" charset="-122"/>
                <a:ea typeface="楷体" panose="02010609060101010101" charset="-122"/>
              </a:rPr>
              <a:t>14.没有风暴，船帆不过是一块破布</a:t>
            </a:r>
            <a:r>
              <a:rPr lang="zh-CN" altLang="en-US" sz="2800">
                <a:latin typeface="楷体" panose="02010609060101010101" charset="-122"/>
                <a:ea typeface="楷体" panose="02010609060101010101" charset="-122"/>
              </a:rPr>
              <a:t>。</a:t>
            </a:r>
            <a:endParaRPr lang="en-US" altLang="zh-CN" sz="2800">
              <a:latin typeface="楷体" panose="02010609060101010101" charset="-122"/>
              <a:ea typeface="楷体" panose="02010609060101010101" charset="-122"/>
            </a:endParaRPr>
          </a:p>
          <a:p>
            <a:r>
              <a:rPr lang="en-US" altLang="zh-CN" sz="2800">
                <a:latin typeface="楷体" panose="02010609060101010101" charset="-122"/>
                <a:ea typeface="楷体" panose="02010609060101010101" charset="-122"/>
              </a:rPr>
              <a:t>15.人生的价值，并不是用时间，而是用深度去衡量的。</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0" y="107950"/>
            <a:ext cx="1153795" cy="4134485"/>
            <a:chOff x="2506" y="2394"/>
            <a:chExt cx="1817" cy="6511"/>
          </a:xfrm>
        </p:grpSpPr>
        <p:pic>
          <p:nvPicPr>
            <p:cNvPr id="8" name="图片 7" descr="012"/>
            <p:cNvPicPr>
              <a:picLocks noChangeAspect="1"/>
            </p:cNvPicPr>
            <p:nvPr/>
          </p:nvPicPr>
          <p:blipFill>
            <a:blip r:embed="rId3"/>
            <a:srcRect l="41544" t="2715" r="29100" b="39489"/>
            <a:stretch>
              <a:fillRect/>
            </a:stretch>
          </p:blipFill>
          <p:spPr>
            <a:xfrm>
              <a:off x="2506" y="3588"/>
              <a:ext cx="1817" cy="4113"/>
            </a:xfrm>
            <a:prstGeom prst="rect">
              <a:avLst/>
            </a:prstGeom>
          </p:spPr>
        </p:pic>
        <p:sp>
          <p:nvSpPr>
            <p:cNvPr id="2" name="文本框 1"/>
            <p:cNvSpPr txBox="1"/>
            <p:nvPr/>
          </p:nvSpPr>
          <p:spPr>
            <a:xfrm>
              <a:off x="2734" y="2394"/>
              <a:ext cx="1257" cy="6511"/>
            </a:xfrm>
            <a:prstGeom prst="rect">
              <a:avLst/>
            </a:prstGeom>
            <a:noFill/>
          </p:spPr>
          <p:txBody>
            <a:bodyPr vert="eaVert" wrap="square" rtlCol="0">
              <a:spAutoFit/>
            </a:bodyPr>
            <a:lstStyle/>
            <a:p>
              <a:pPr algn="ctr"/>
              <a:r>
                <a:rPr lang="zh-CN" altLang="en-US" sz="4000">
                  <a:latin typeface="仿宋" panose="02010609060101010101" charset="-122"/>
                  <a:ea typeface="仿宋" panose="02010609060101010101" charset="-122"/>
                </a:rPr>
                <a:t>学习目标</a:t>
              </a:r>
            </a:p>
          </p:txBody>
        </p:sp>
      </p:grpSp>
      <p:grpSp>
        <p:nvGrpSpPr>
          <p:cNvPr id="5" name="组合 4"/>
          <p:cNvGrpSpPr/>
          <p:nvPr/>
        </p:nvGrpSpPr>
        <p:grpSpPr>
          <a:xfrm>
            <a:off x="1387475" y="2747010"/>
            <a:ext cx="600075" cy="600075"/>
            <a:chOff x="7297" y="1894"/>
            <a:chExt cx="705" cy="705"/>
          </a:xfrm>
        </p:grpSpPr>
        <p:sp>
          <p:nvSpPr>
            <p:cNvPr id="3" name="椭圆 2"/>
            <p:cNvSpPr/>
            <p:nvPr/>
          </p:nvSpPr>
          <p:spPr>
            <a:xfrm>
              <a:off x="7297" y="1894"/>
              <a:ext cx="705" cy="705"/>
            </a:xfrm>
            <a:prstGeom prst="ellipse">
              <a:avLst/>
            </a:prstGeom>
            <a:noFill/>
            <a:ln>
              <a:gradFill>
                <a:gsLst>
                  <a:gs pos="0">
                    <a:srgbClr val="B89468"/>
                  </a:gs>
                  <a:gs pos="55000">
                    <a:srgbClr val="B89468">
                      <a:alpha val="0"/>
                    </a:srgbClr>
                  </a:gs>
                  <a:gs pos="100000">
                    <a:srgbClr val="B89468"/>
                  </a:gs>
                </a:gsLst>
                <a:lin ang="162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 name="文本框 3"/>
            <p:cNvSpPr txBox="1"/>
            <p:nvPr/>
          </p:nvSpPr>
          <p:spPr>
            <a:xfrm>
              <a:off x="7319" y="1957"/>
              <a:ext cx="660" cy="541"/>
            </a:xfrm>
            <a:prstGeom prst="rect">
              <a:avLst/>
            </a:prstGeom>
            <a:noFill/>
          </p:spPr>
          <p:txBody>
            <a:bodyPr wrap="square" rtlCol="0">
              <a:spAutoFit/>
            </a:bodyPr>
            <a:lstStyle/>
            <a:p>
              <a:pPr algn="ctr"/>
              <a:r>
                <a:rPr lang="zh-CN" altLang="zh-CN" sz="2400" b="1">
                  <a:solidFill>
                    <a:srgbClr val="C00000"/>
                  </a:solidFill>
                </a:rPr>
                <a:t>壹</a:t>
              </a:r>
            </a:p>
          </p:txBody>
        </p:sp>
      </p:grpSp>
      <p:grpSp>
        <p:nvGrpSpPr>
          <p:cNvPr id="6" name="组合 5"/>
          <p:cNvGrpSpPr/>
          <p:nvPr/>
        </p:nvGrpSpPr>
        <p:grpSpPr>
          <a:xfrm>
            <a:off x="1367790" y="4999990"/>
            <a:ext cx="600075" cy="600075"/>
            <a:chOff x="7297" y="1894"/>
            <a:chExt cx="705" cy="705"/>
          </a:xfrm>
        </p:grpSpPr>
        <p:sp>
          <p:nvSpPr>
            <p:cNvPr id="7" name="椭圆 6"/>
            <p:cNvSpPr/>
            <p:nvPr/>
          </p:nvSpPr>
          <p:spPr>
            <a:xfrm>
              <a:off x="7297" y="1894"/>
              <a:ext cx="705" cy="705"/>
            </a:xfrm>
            <a:prstGeom prst="ellipse">
              <a:avLst/>
            </a:prstGeom>
            <a:noFill/>
            <a:ln>
              <a:gradFill>
                <a:gsLst>
                  <a:gs pos="0">
                    <a:srgbClr val="B89468"/>
                  </a:gs>
                  <a:gs pos="55000">
                    <a:srgbClr val="B89468">
                      <a:alpha val="0"/>
                    </a:srgbClr>
                  </a:gs>
                  <a:gs pos="100000">
                    <a:srgbClr val="B89468"/>
                  </a:gs>
                </a:gsLst>
                <a:lin ang="162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 name="文本框 8"/>
            <p:cNvSpPr txBox="1"/>
            <p:nvPr/>
          </p:nvSpPr>
          <p:spPr>
            <a:xfrm>
              <a:off x="7319" y="1957"/>
              <a:ext cx="660" cy="541"/>
            </a:xfrm>
            <a:prstGeom prst="rect">
              <a:avLst/>
            </a:prstGeom>
            <a:noFill/>
          </p:spPr>
          <p:txBody>
            <a:bodyPr wrap="square" rtlCol="0">
              <a:spAutoFit/>
            </a:bodyPr>
            <a:lstStyle/>
            <a:p>
              <a:pPr algn="ctr"/>
              <a:r>
                <a:rPr lang="zh-CN" altLang="zh-CN" sz="2400" b="1">
                  <a:solidFill>
                    <a:srgbClr val="C00000"/>
                  </a:solidFill>
                </a:rPr>
                <a:t>贰</a:t>
              </a:r>
            </a:p>
          </p:txBody>
        </p:sp>
      </p:grpSp>
      <p:pic>
        <p:nvPicPr>
          <p:cNvPr id="28" name="图片 27" descr="0873723a9c31410123a98361d8175de7"/>
          <p:cNvPicPr>
            <a:picLocks noChangeAspect="1"/>
          </p:cNvPicPr>
          <p:nvPr/>
        </p:nvPicPr>
        <p:blipFill>
          <a:blip r:embed="rId4"/>
          <a:stretch>
            <a:fillRect/>
          </a:stretch>
        </p:blipFill>
        <p:spPr>
          <a:xfrm>
            <a:off x="8442960" y="-105410"/>
            <a:ext cx="3635375" cy="2680335"/>
          </a:xfrm>
          <a:prstGeom prst="rect">
            <a:avLst/>
          </a:prstGeom>
        </p:spPr>
      </p:pic>
      <p:sp>
        <p:nvSpPr>
          <p:cNvPr id="100" name="文本框 99"/>
          <p:cNvSpPr txBox="1"/>
          <p:nvPr/>
        </p:nvSpPr>
        <p:spPr>
          <a:xfrm>
            <a:off x="2127885" y="2263140"/>
            <a:ext cx="9950450" cy="1568450"/>
          </a:xfrm>
          <a:prstGeom prst="rect">
            <a:avLst/>
          </a:prstGeom>
          <a:noFill/>
          <a:ln w="9525">
            <a:noFill/>
          </a:ln>
        </p:spPr>
        <p:txBody>
          <a:bodyPr wrap="square">
            <a:spAutoFit/>
          </a:bodyPr>
          <a:lstStyle/>
          <a:p>
            <a:pPr indent="0" fontAlgn="auto"/>
            <a:r>
              <a:rPr lang="zh-CN" sz="3200" b="0">
                <a:ea typeface="宋体" panose="02010600030101010101" pitchFamily="2" charset="-122"/>
              </a:rPr>
              <a:t>语言建构与运用：</a:t>
            </a:r>
          </a:p>
          <a:p>
            <a:pPr indent="0" fontAlgn="auto"/>
            <a:r>
              <a:rPr lang="zh-CN" sz="3200" b="0">
                <a:ea typeface="宋体" panose="02010600030101010101" pitchFamily="2" charset="-122"/>
              </a:rPr>
              <a:t>走近大师，了解列夫·托尔斯泰；</a:t>
            </a:r>
          </a:p>
          <a:p>
            <a:pPr indent="0" fontAlgn="auto"/>
            <a:r>
              <a:rPr lang="zh-CN" sz="3200" b="0">
                <a:ea typeface="宋体" panose="02010600030101010101" pitchFamily="2" charset="-122"/>
              </a:rPr>
              <a:t>走进作品，梳理故事情节</a:t>
            </a:r>
            <a:r>
              <a:rPr lang="zh-CN" altLang="en-US" sz="3200" b="0">
                <a:ea typeface="宋体" panose="02010600030101010101" pitchFamily="2" charset="-122"/>
              </a:rPr>
              <a:t>；</a:t>
            </a:r>
          </a:p>
        </p:txBody>
      </p:sp>
      <p:sp>
        <p:nvSpPr>
          <p:cNvPr id="16" name="文本框 15"/>
          <p:cNvSpPr txBox="1"/>
          <p:nvPr/>
        </p:nvSpPr>
        <p:spPr>
          <a:xfrm>
            <a:off x="2127885" y="4516120"/>
            <a:ext cx="9800590" cy="1568450"/>
          </a:xfrm>
          <a:prstGeom prst="rect">
            <a:avLst/>
          </a:prstGeom>
          <a:noFill/>
          <a:ln w="9525">
            <a:noFill/>
          </a:ln>
        </p:spPr>
        <p:txBody>
          <a:bodyPr wrap="square">
            <a:spAutoFit/>
          </a:bodyPr>
          <a:lstStyle/>
          <a:p>
            <a:pPr indent="0" fontAlgn="auto"/>
            <a:r>
              <a:rPr lang="zh-CN" sz="3200" b="0">
                <a:ea typeface="宋体" panose="02010600030101010101" pitchFamily="2" charset="-122"/>
              </a:rPr>
              <a:t>审美鉴赏与创造：</a:t>
            </a:r>
          </a:p>
          <a:p>
            <a:pPr indent="0" fontAlgn="auto"/>
            <a:r>
              <a:rPr lang="zh-CN" altLang="en-US" sz="3200"/>
              <a:t>体会语言、动作、心理等方面的精妙描写，</a:t>
            </a:r>
          </a:p>
          <a:p>
            <a:pPr indent="0" fontAlgn="auto"/>
            <a:r>
              <a:rPr lang="zh-CN" altLang="en-US" sz="3200"/>
              <a:t>剖析两个主要的人物形象。</a:t>
            </a:r>
          </a:p>
        </p:txBody>
      </p:sp>
      <p:sp>
        <p:nvSpPr>
          <p:cNvPr id="14" name="矩形 13"/>
          <p:cNvSpPr/>
          <p:nvPr/>
        </p:nvSpPr>
        <p:spPr>
          <a:xfrm>
            <a:off x="144780" y="107950"/>
            <a:ext cx="2225040" cy="706755"/>
          </a:xfrm>
          <a:prstGeom prst="rect">
            <a:avLst/>
          </a:prstGeom>
          <a:noFill/>
          <a:ln>
            <a:noFill/>
          </a:ln>
        </p:spPr>
        <p:txBody>
          <a:bodyPr wrap="none" rtlCol="0" anchor="t">
            <a:spAutoFit/>
            <a:scene3d>
              <a:camera prst="orthographicFront"/>
              <a:lightRig rig="soft" dir="t">
                <a:rot lat="0" lon="0" rev="15600000"/>
              </a:lightRig>
            </a:scene3d>
            <a:sp3d extrusionH="57150" prstMaterial="softEdge">
              <a:bevelT w="25400" h="38100"/>
            </a:sp3d>
          </a:bodyPr>
          <a:lstStyle/>
          <a:p>
            <a:pPr algn="ctr"/>
            <a:r>
              <a:rPr lang="zh-CN" altLang="en-US" sz="4000" b="1">
                <a:solidFill>
                  <a:schemeClr val="accent4"/>
                </a:solidFill>
                <a:effectLst/>
                <a:latin typeface="楷体" panose="02010609060101010101" charset="-122"/>
                <a:ea typeface="楷体" panose="02010609060101010101" charset="-122"/>
              </a:rPr>
              <a:t>第一课时</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3" presetClass="entr" presetSubtype="10" fill="hold" nodeType="click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blinds(horizontal)">
                                      <p:cBhvr>
                                        <p:cTn id="14" dur="500"/>
                                        <p:tgtEl>
                                          <p:spTgt spid="28"/>
                                        </p:tgtEl>
                                      </p:cBhvr>
                                    </p:animEffect>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00">
                                            <p:txEl>
                                              <p:pRg st="0" end="0"/>
                                            </p:txEl>
                                          </p:spTgt>
                                        </p:tgtEl>
                                        <p:attrNameLst>
                                          <p:attrName>style.visibility</p:attrName>
                                        </p:attrNameLst>
                                      </p:cBhvr>
                                      <p:to>
                                        <p:strVal val="visible"/>
                                      </p:to>
                                    </p:set>
                                    <p:anim calcmode="lin" valueType="num">
                                      <p:cBhvr additive="base">
                                        <p:cTn id="19" dur="500" fill="hold"/>
                                        <p:tgtEl>
                                          <p:spTgt spid="100">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0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cond evt="onBegin" delay="0">
                          <p:tn val="20"/>
                        </p:cond>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100">
                                            <p:txEl>
                                              <p:pRg st="1" end="1"/>
                                            </p:txEl>
                                          </p:spTgt>
                                        </p:tgtEl>
                                        <p:attrNameLst>
                                          <p:attrName>style.visibility</p:attrName>
                                        </p:attrNameLst>
                                      </p:cBhvr>
                                      <p:to>
                                        <p:strVal val="visible"/>
                                      </p:to>
                                    </p:set>
                                    <p:anim calcmode="lin" valueType="num">
                                      <p:cBhvr additive="base">
                                        <p:cTn id="25" dur="500" fill="hold"/>
                                        <p:tgtEl>
                                          <p:spTgt spid="100">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0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cond evt="onBegin" delay="0">
                          <p:tn val="26"/>
                        </p:cond>
                      </p:stCondLst>
                      <p:childTnLst>
                        <p:par>
                          <p:cTn id="28" fill="hold" nodeType="afterGroup">
                            <p:stCondLst>
                              <p:cond delay="0"/>
                            </p:stCondLst>
                            <p:childTnLst>
                              <p:par>
                                <p:cTn id="29" presetID="2" presetClass="entr" presetSubtype="4" fill="hold" nodeType="clickEffect">
                                  <p:stCondLst>
                                    <p:cond delay="0"/>
                                  </p:stCondLst>
                                  <p:childTnLst>
                                    <p:set>
                                      <p:cBhvr>
                                        <p:cTn id="30" dur="1" fill="hold">
                                          <p:stCondLst>
                                            <p:cond delay="0"/>
                                          </p:stCondLst>
                                        </p:cTn>
                                        <p:tgtEl>
                                          <p:spTgt spid="100">
                                            <p:txEl>
                                              <p:pRg st="2" end="2"/>
                                            </p:txEl>
                                          </p:spTgt>
                                        </p:tgtEl>
                                        <p:attrNameLst>
                                          <p:attrName>style.visibility</p:attrName>
                                        </p:attrNameLst>
                                      </p:cBhvr>
                                      <p:to>
                                        <p:strVal val="visible"/>
                                      </p:to>
                                    </p:set>
                                    <p:anim calcmode="lin" valueType="num">
                                      <p:cBhvr additive="base">
                                        <p:cTn id="31" dur="500" fill="hold"/>
                                        <p:tgtEl>
                                          <p:spTgt spid="100">
                                            <p:txEl>
                                              <p:pRg st="2" end="2"/>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00">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cond evt="onBegin" delay="0">
                          <p:tn val="32"/>
                        </p:cond>
                      </p:stCondLst>
                      <p:childTnLst>
                        <p:par>
                          <p:cTn id="34" fill="hold" nodeType="afterGroup">
                            <p:stCondLst>
                              <p:cond delay="0"/>
                            </p:stCondLst>
                            <p:childTnLst>
                              <p:par>
                                <p:cTn id="35" presetID="1" presetClass="entr" presetSubtype="0" fill="hold" nodeType="clickEffect">
                                  <p:stCondLst>
                                    <p:cond delay="0"/>
                                  </p:stCondLst>
                                  <p:childTnLst>
                                    <p:set>
                                      <p:cBhvr>
                                        <p:cTn id="36" dur="1" fill="hold">
                                          <p:stCondLst>
                                            <p:cond delay="0"/>
                                          </p:stCondLst>
                                        </p:cTn>
                                        <p:tgtEl>
                                          <p:spTgt spid="16">
                                            <p:txEl>
                                              <p:pRg st="0" end="0"/>
                                            </p:txEl>
                                          </p:spTgt>
                                        </p:tgtEl>
                                        <p:attrNameLst>
                                          <p:attrName>style.visibility</p:attrName>
                                        </p:attrNameLst>
                                      </p:cBhvr>
                                      <p:to>
                                        <p:strVal val="visible"/>
                                      </p:to>
                                    </p:set>
                                  </p:childTnLst>
                                </p:cTn>
                              </p:par>
                            </p:childTnLst>
                          </p:cTn>
                        </p:par>
                      </p:childTnLst>
                    </p:cTn>
                  </p:par>
                  <p:par>
                    <p:cTn id="37" fill="hold" nodeType="clickPar">
                      <p:stCondLst>
                        <p:cond delay="indefinite"/>
                        <p:cond evt="onBegin" delay="0">
                          <p:tn val="36"/>
                        </p:cond>
                      </p:stCondLst>
                      <p:childTnLst>
                        <p:par>
                          <p:cTn id="38" fill="hold" nodeType="afterGroup">
                            <p:stCondLst>
                              <p:cond delay="0"/>
                            </p:stCondLst>
                            <p:childTnLst>
                              <p:par>
                                <p:cTn id="39" presetID="1" presetClass="entr" presetSubtype="0" fill="hold" nodeType="clickEffect">
                                  <p:stCondLst>
                                    <p:cond delay="0"/>
                                  </p:stCondLst>
                                  <p:childTnLst>
                                    <p:set>
                                      <p:cBhvr>
                                        <p:cTn id="40" dur="1" fill="hold">
                                          <p:stCondLst>
                                            <p:cond delay="0"/>
                                          </p:stCondLst>
                                        </p:cTn>
                                        <p:tgtEl>
                                          <p:spTgt spid="16">
                                            <p:txEl>
                                              <p:pRg st="1" end="1"/>
                                            </p:txEl>
                                          </p:spTgt>
                                        </p:tgtEl>
                                        <p:attrNameLst>
                                          <p:attrName>style.visibility</p:attrName>
                                        </p:attrNameLst>
                                      </p:cBhvr>
                                      <p:to>
                                        <p:strVal val="visible"/>
                                      </p:to>
                                    </p:set>
                                  </p:childTnLst>
                                </p:cTn>
                              </p:par>
                            </p:childTnLst>
                          </p:cTn>
                        </p:par>
                      </p:childTnLst>
                    </p:cTn>
                  </p:par>
                  <p:par>
                    <p:cTn id="41" fill="hold" nodeType="clickPar">
                      <p:stCondLst>
                        <p:cond delay="indefinite"/>
                        <p:cond evt="onBegin" delay="0">
                          <p:tn val="40"/>
                        </p:cond>
                      </p:stCondLst>
                      <p:childTnLst>
                        <p:par>
                          <p:cTn id="42" fill="hold" nodeType="afterGroup">
                            <p:stCondLst>
                              <p:cond delay="0"/>
                            </p:stCondLst>
                            <p:childTnLst>
                              <p:par>
                                <p:cTn id="43" presetID="1" presetClass="entr" presetSubtype="0" fill="hold" nodeType="clickEffect">
                                  <p:stCondLst>
                                    <p:cond delay="0"/>
                                  </p:stCondLst>
                                  <p:childTnLst>
                                    <p:set>
                                      <p:cBhvr>
                                        <p:cTn id="44" dur="1" fill="hold">
                                          <p:stCondLst>
                                            <p:cond delay="0"/>
                                          </p:stCondLst>
                                        </p:cTn>
                                        <p:tgtEl>
                                          <p:spTgt spid="1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56845" y="1283970"/>
            <a:ext cx="11399520" cy="5446395"/>
          </a:xfrm>
          <a:prstGeom prst="rect">
            <a:avLst/>
          </a:prstGeom>
          <a:noFill/>
          <a:ln w="9525">
            <a:noFill/>
          </a:ln>
        </p:spPr>
        <p:txBody>
          <a:bodyPr wrap="square">
            <a:spAutoFit/>
          </a:bodyPr>
          <a:lstStyle/>
          <a:p>
            <a:pPr indent="0"/>
            <a:r>
              <a:rPr lang="zh-CN" sz="3200" b="1">
                <a:ea typeface="宋体" panose="02010600030101010101" pitchFamily="2" charset="-122"/>
              </a:rPr>
              <a:t>知人论世：</a:t>
            </a:r>
          </a:p>
          <a:p>
            <a:pPr indent="0"/>
            <a:r>
              <a:rPr lang="zh-CN" sz="2800" b="0">
                <a:ea typeface="宋体" panose="02010600030101010101" pitchFamily="2" charset="-122"/>
              </a:rPr>
              <a:t>列夫</a:t>
            </a:r>
            <a:r>
              <a:rPr lang="en-US" sz="2800" b="0">
                <a:latin typeface="宋体" panose="02010600030101010101" pitchFamily="2" charset="-122"/>
                <a:ea typeface="宋体" panose="02010600030101010101" pitchFamily="2" charset="-122"/>
              </a:rPr>
              <a:t>·</a:t>
            </a:r>
            <a:r>
              <a:rPr lang="zh-CN" sz="2800" b="0">
                <a:ea typeface="宋体" panose="02010600030101010101" pitchFamily="2" charset="-122"/>
              </a:rPr>
              <a:t>托尔斯泰(1828-1910),出生于亚斯纳亚波利亚纳，出身名门贵族。</a:t>
            </a:r>
          </a:p>
          <a:p>
            <a:pPr indent="0"/>
            <a:r>
              <a:rPr lang="zh-CN" sz="2800" b="0">
                <a:ea typeface="宋体" panose="02010600030101010101" pitchFamily="2" charset="-122"/>
              </a:rPr>
              <a:t>1844年考人喀山大学东方系，1851-1854年在高加索服役并开始写作。</a:t>
            </a:r>
          </a:p>
          <a:p>
            <a:pPr indent="0"/>
            <a:r>
              <a:rPr lang="zh-CN" sz="2800" b="0">
                <a:ea typeface="宋体" panose="02010600030101010101" pitchFamily="2" charset="-122"/>
              </a:rPr>
              <a:t>1854-1855年参加克里米亚战争。</a:t>
            </a:r>
          </a:p>
          <a:p>
            <a:pPr indent="0"/>
            <a:r>
              <a:rPr lang="zh-CN" sz="2800" b="0">
                <a:ea typeface="宋体" panose="02010600030101010101" pitchFamily="2" charset="-122"/>
              </a:rPr>
              <a:t>1855年11月从塞瓦斯托波尔来到圣彼得堡,进入文学界,创作了一批作品。</a:t>
            </a:r>
          </a:p>
          <a:p>
            <a:pPr indent="0"/>
            <a:r>
              <a:rPr lang="zh-CN" sz="2800" b="0">
                <a:ea typeface="宋体" panose="02010600030101010101" pitchFamily="2" charset="-122"/>
              </a:rPr>
              <a:t>晚年力求过简朴的平民生活。</a:t>
            </a:r>
          </a:p>
          <a:p>
            <a:pPr indent="0"/>
            <a:r>
              <a:rPr lang="zh-CN" sz="2800" b="0">
                <a:ea typeface="宋体" panose="02010600030101010101" pitchFamily="2" charset="-122"/>
              </a:rPr>
              <a:t>1910年10月从家中出走,11月7日病逝于一个小镇，享年82岁。</a:t>
            </a:r>
          </a:p>
          <a:p>
            <a:pPr indent="0"/>
            <a:r>
              <a:rPr lang="zh-CN" sz="2800" b="0">
                <a:ea typeface="宋体" panose="02010600030101010101" pitchFamily="2" charset="-122"/>
              </a:rPr>
              <a:t>他的代表作品有长篇小说《战争与和平》《安娜</a:t>
            </a:r>
            <a:r>
              <a:rPr lang="en-US" sz="2800" b="0">
                <a:latin typeface="宋体" panose="02010600030101010101" pitchFamily="2" charset="-122"/>
                <a:ea typeface="宋体" panose="02010600030101010101" pitchFamily="2" charset="-122"/>
              </a:rPr>
              <a:t>·</a:t>
            </a:r>
            <a:r>
              <a:rPr lang="zh-CN" sz="2800" b="0">
                <a:ea typeface="宋体" panose="02010600030101010101" pitchFamily="2" charset="-122"/>
              </a:rPr>
              <a:t>卡列宁娜》</a:t>
            </a:r>
          </a:p>
          <a:p>
            <a:pPr indent="0"/>
            <a:r>
              <a:rPr lang="zh-CN" sz="2800" b="0">
                <a:ea typeface="宋体" panose="02010600030101010101" pitchFamily="2" charset="-122"/>
              </a:rPr>
              <a:t>和最后一部长篇小说《复活》，</a:t>
            </a:r>
          </a:p>
          <a:p>
            <a:pPr indent="0"/>
            <a:r>
              <a:rPr lang="zh-CN" sz="2800" b="0">
                <a:ea typeface="宋体" panose="02010600030101010101" pitchFamily="2" charset="-122"/>
              </a:rPr>
              <a:t>以及自传体小说三部曲《幼年》《少年》《青年》。</a:t>
            </a:r>
          </a:p>
          <a:p>
            <a:pPr indent="0"/>
            <a:r>
              <a:rPr lang="zh-CN" sz="3200" b="0">
                <a:solidFill>
                  <a:srgbClr val="FF0000"/>
                </a:solidFill>
                <a:ea typeface="宋体" panose="02010600030101010101" pitchFamily="2" charset="-122"/>
              </a:rPr>
              <a:t>列夫</a:t>
            </a:r>
            <a:r>
              <a:rPr lang="en-US" sz="3200" b="0">
                <a:solidFill>
                  <a:srgbClr val="FF0000"/>
                </a:solidFill>
                <a:latin typeface="宋体" panose="02010600030101010101" pitchFamily="2" charset="-122"/>
                <a:ea typeface="宋体" panose="02010600030101010101" pitchFamily="2" charset="-122"/>
              </a:rPr>
              <a:t>·</a:t>
            </a:r>
            <a:r>
              <a:rPr lang="zh-CN" sz="3200" b="0">
                <a:solidFill>
                  <a:srgbClr val="FF0000"/>
                </a:solidFill>
                <a:ea typeface="宋体" panose="02010600030101010101" pitchFamily="2" charset="-122"/>
              </a:rPr>
              <a:t>托尔斯泰是19世纪俄国最伟大的现实主义作家。</a:t>
            </a:r>
          </a:p>
          <a:p>
            <a:pPr indent="0"/>
            <a:r>
              <a:rPr lang="zh-CN" sz="3200" b="0">
                <a:solidFill>
                  <a:srgbClr val="FF0000"/>
                </a:solidFill>
                <a:ea typeface="宋体" panose="02010600030101010101" pitchFamily="2" charset="-122"/>
              </a:rPr>
              <a:t>被列宁称为“俄国革命的镜子”。</a:t>
            </a:r>
            <a:endParaRPr lang="zh-CN" altLang="en-US" sz="3200" b="0">
              <a:solidFill>
                <a:srgbClr val="FF0000"/>
              </a:solidFill>
              <a:ea typeface="宋体" pitchFamily="2" charset="-122"/>
            </a:endParaRPr>
          </a:p>
        </p:txBody>
      </p:sp>
      <p:sp>
        <p:nvSpPr>
          <p:cNvPr id="2" name="矩形 1"/>
          <p:cNvSpPr/>
          <p:nvPr/>
        </p:nvSpPr>
        <p:spPr>
          <a:xfrm>
            <a:off x="164465" y="144145"/>
            <a:ext cx="3230880" cy="706755"/>
          </a:xfrm>
          <a:prstGeom prst="rect">
            <a:avLst/>
          </a:prstGeom>
          <a:noFill/>
          <a:ln>
            <a:noFill/>
          </a:ln>
        </p:spPr>
        <p:txBody>
          <a:bodyPr wrap="none" rtlCol="0" anchor="t">
            <a:spAutoFit/>
          </a:bodyPr>
          <a:lstStyle/>
          <a:p>
            <a:pPr algn="ctr"/>
            <a:r>
              <a:rPr lang="zh-CN" altLang="en-US" sz="4000">
                <a:ln w="22225">
                  <a:solidFill>
                    <a:schemeClr val="accent2"/>
                  </a:solidFill>
                  <a:prstDash val="solid"/>
                </a:ln>
                <a:solidFill>
                  <a:schemeClr val="accent2">
                    <a:lumMod val="40000"/>
                    <a:lumOff val="60000"/>
                  </a:schemeClr>
                </a:solidFill>
                <a:effectLst/>
                <a:latin typeface="仿宋" panose="02010609060101010101" charset="-122"/>
                <a:ea typeface="仿宋" panose="02010609060101010101" charset="-122"/>
              </a:rPr>
              <a:t>走近文学大师</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animEffect transition="in" filter="blinds(horizontal)">
                                      <p:cBhvr>
                                        <p:cTn id="7" dur="500"/>
                                        <p:tgtEl>
                                          <p:spTgt spid="100">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00">
                                            <p:txEl>
                                              <p:pRg st="1" end="1"/>
                                            </p:txEl>
                                          </p:spTgt>
                                        </p:tgtEl>
                                        <p:attrNameLst>
                                          <p:attrName>style.visibility</p:attrName>
                                        </p:attrNameLst>
                                      </p:cBhvr>
                                      <p:to>
                                        <p:strVal val="visible"/>
                                      </p:to>
                                    </p:set>
                                    <p:animEffect transition="in" filter="blinds(horizontal)">
                                      <p:cBhvr>
                                        <p:cTn id="10" dur="500"/>
                                        <p:tgtEl>
                                          <p:spTgt spid="100">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100">
                                            <p:txEl>
                                              <p:pRg st="2" end="2"/>
                                            </p:txEl>
                                          </p:spTgt>
                                        </p:tgtEl>
                                        <p:attrNameLst>
                                          <p:attrName>style.visibility</p:attrName>
                                        </p:attrNameLst>
                                      </p:cBhvr>
                                      <p:to>
                                        <p:strVal val="visible"/>
                                      </p:to>
                                    </p:set>
                                    <p:animEffect transition="in" filter="blinds(horizontal)">
                                      <p:cBhvr>
                                        <p:cTn id="13" dur="500"/>
                                        <p:tgtEl>
                                          <p:spTgt spid="100">
                                            <p:txEl>
                                              <p:pRg st="2" end="2"/>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100">
                                            <p:txEl>
                                              <p:pRg st="3" end="3"/>
                                            </p:txEl>
                                          </p:spTgt>
                                        </p:tgtEl>
                                        <p:attrNameLst>
                                          <p:attrName>style.visibility</p:attrName>
                                        </p:attrNameLst>
                                      </p:cBhvr>
                                      <p:to>
                                        <p:strVal val="visible"/>
                                      </p:to>
                                    </p:set>
                                    <p:animEffect transition="in" filter="blinds(horizontal)">
                                      <p:cBhvr>
                                        <p:cTn id="16" dur="500"/>
                                        <p:tgtEl>
                                          <p:spTgt spid="100">
                                            <p:txEl>
                                              <p:pRg st="3" end="3"/>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100">
                                            <p:txEl>
                                              <p:pRg st="4" end="4"/>
                                            </p:txEl>
                                          </p:spTgt>
                                        </p:tgtEl>
                                        <p:attrNameLst>
                                          <p:attrName>style.visibility</p:attrName>
                                        </p:attrNameLst>
                                      </p:cBhvr>
                                      <p:to>
                                        <p:strVal val="visible"/>
                                      </p:to>
                                    </p:set>
                                    <p:animEffect transition="in" filter="blinds(horizontal)">
                                      <p:cBhvr>
                                        <p:cTn id="19" dur="500"/>
                                        <p:tgtEl>
                                          <p:spTgt spid="100">
                                            <p:txEl>
                                              <p:pRg st="4" end="4"/>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100">
                                            <p:txEl>
                                              <p:pRg st="5" end="5"/>
                                            </p:txEl>
                                          </p:spTgt>
                                        </p:tgtEl>
                                        <p:attrNameLst>
                                          <p:attrName>style.visibility</p:attrName>
                                        </p:attrNameLst>
                                      </p:cBhvr>
                                      <p:to>
                                        <p:strVal val="visible"/>
                                      </p:to>
                                    </p:set>
                                    <p:animEffect transition="in" filter="blinds(horizontal)">
                                      <p:cBhvr>
                                        <p:cTn id="22" dur="500"/>
                                        <p:tgtEl>
                                          <p:spTgt spid="100">
                                            <p:txEl>
                                              <p:pRg st="5" end="5"/>
                                            </p:txEl>
                                          </p:spTgt>
                                        </p:tgtEl>
                                      </p:cBhvr>
                                    </p:animEffect>
                                  </p:childTnLst>
                                </p:cTn>
                              </p:par>
                              <p:par>
                                <p:cTn id="23" presetID="3" presetClass="entr" presetSubtype="10" fill="hold" nodeType="withEffect">
                                  <p:stCondLst>
                                    <p:cond delay="0"/>
                                  </p:stCondLst>
                                  <p:childTnLst>
                                    <p:set>
                                      <p:cBhvr>
                                        <p:cTn id="24" dur="1" fill="hold">
                                          <p:stCondLst>
                                            <p:cond delay="0"/>
                                          </p:stCondLst>
                                        </p:cTn>
                                        <p:tgtEl>
                                          <p:spTgt spid="100">
                                            <p:txEl>
                                              <p:pRg st="6" end="6"/>
                                            </p:txEl>
                                          </p:spTgt>
                                        </p:tgtEl>
                                        <p:attrNameLst>
                                          <p:attrName>style.visibility</p:attrName>
                                        </p:attrNameLst>
                                      </p:cBhvr>
                                      <p:to>
                                        <p:strVal val="visible"/>
                                      </p:to>
                                    </p:set>
                                    <p:animEffect transition="in" filter="blinds(horizontal)">
                                      <p:cBhvr>
                                        <p:cTn id="25" dur="500"/>
                                        <p:tgtEl>
                                          <p:spTgt spid="100">
                                            <p:txEl>
                                              <p:pRg st="6" end="6"/>
                                            </p:txEl>
                                          </p:spTgt>
                                        </p:tgtEl>
                                      </p:cBhvr>
                                    </p:animEffect>
                                  </p:childTnLst>
                                </p:cTn>
                              </p:par>
                              <p:par>
                                <p:cTn id="26" presetID="3" presetClass="entr" presetSubtype="10" fill="hold" nodeType="withEffect">
                                  <p:stCondLst>
                                    <p:cond delay="0"/>
                                  </p:stCondLst>
                                  <p:childTnLst>
                                    <p:set>
                                      <p:cBhvr>
                                        <p:cTn id="27" dur="1" fill="hold">
                                          <p:stCondLst>
                                            <p:cond delay="0"/>
                                          </p:stCondLst>
                                        </p:cTn>
                                        <p:tgtEl>
                                          <p:spTgt spid="100">
                                            <p:txEl>
                                              <p:pRg st="7" end="7"/>
                                            </p:txEl>
                                          </p:spTgt>
                                        </p:tgtEl>
                                        <p:attrNameLst>
                                          <p:attrName>style.visibility</p:attrName>
                                        </p:attrNameLst>
                                      </p:cBhvr>
                                      <p:to>
                                        <p:strVal val="visible"/>
                                      </p:to>
                                    </p:set>
                                    <p:animEffect transition="in" filter="blinds(horizontal)">
                                      <p:cBhvr>
                                        <p:cTn id="28" dur="500"/>
                                        <p:tgtEl>
                                          <p:spTgt spid="100">
                                            <p:txEl>
                                              <p:pRg st="7" end="7"/>
                                            </p:txEl>
                                          </p:spTgt>
                                        </p:tgtEl>
                                      </p:cBhvr>
                                    </p:animEffect>
                                  </p:childTnLst>
                                </p:cTn>
                              </p:par>
                              <p:par>
                                <p:cTn id="29" presetID="3" presetClass="entr" presetSubtype="10" fill="hold" nodeType="withEffect">
                                  <p:stCondLst>
                                    <p:cond delay="0"/>
                                  </p:stCondLst>
                                  <p:childTnLst>
                                    <p:set>
                                      <p:cBhvr>
                                        <p:cTn id="30" dur="1" fill="hold">
                                          <p:stCondLst>
                                            <p:cond delay="0"/>
                                          </p:stCondLst>
                                        </p:cTn>
                                        <p:tgtEl>
                                          <p:spTgt spid="100">
                                            <p:txEl>
                                              <p:pRg st="8" end="8"/>
                                            </p:txEl>
                                          </p:spTgt>
                                        </p:tgtEl>
                                        <p:attrNameLst>
                                          <p:attrName>style.visibility</p:attrName>
                                        </p:attrNameLst>
                                      </p:cBhvr>
                                      <p:to>
                                        <p:strVal val="visible"/>
                                      </p:to>
                                    </p:set>
                                    <p:animEffect transition="in" filter="blinds(horizontal)">
                                      <p:cBhvr>
                                        <p:cTn id="31" dur="500"/>
                                        <p:tgtEl>
                                          <p:spTgt spid="100">
                                            <p:txEl>
                                              <p:pRg st="8" end="8"/>
                                            </p:txEl>
                                          </p:spTgt>
                                        </p:tgtEl>
                                      </p:cBhvr>
                                    </p:animEffect>
                                  </p:childTnLst>
                                </p:cTn>
                              </p:par>
                              <p:par>
                                <p:cTn id="32" presetID="3" presetClass="entr" presetSubtype="10" fill="hold" nodeType="withEffect">
                                  <p:stCondLst>
                                    <p:cond delay="0"/>
                                  </p:stCondLst>
                                  <p:childTnLst>
                                    <p:set>
                                      <p:cBhvr>
                                        <p:cTn id="33" dur="1" fill="hold">
                                          <p:stCondLst>
                                            <p:cond delay="0"/>
                                          </p:stCondLst>
                                        </p:cTn>
                                        <p:tgtEl>
                                          <p:spTgt spid="100">
                                            <p:txEl>
                                              <p:pRg st="9" end="9"/>
                                            </p:txEl>
                                          </p:spTgt>
                                        </p:tgtEl>
                                        <p:attrNameLst>
                                          <p:attrName>style.visibility</p:attrName>
                                        </p:attrNameLst>
                                      </p:cBhvr>
                                      <p:to>
                                        <p:strVal val="visible"/>
                                      </p:to>
                                    </p:set>
                                    <p:animEffect transition="in" filter="blinds(horizontal)">
                                      <p:cBhvr>
                                        <p:cTn id="34" dur="500"/>
                                        <p:tgtEl>
                                          <p:spTgt spid="100">
                                            <p:txEl>
                                              <p:pRg st="9" end="9"/>
                                            </p:txEl>
                                          </p:spTgt>
                                        </p:tgtEl>
                                      </p:cBhvr>
                                    </p:animEffect>
                                  </p:childTnLst>
                                </p:cTn>
                              </p:par>
                              <p:par>
                                <p:cTn id="35" presetID="3" presetClass="entr" presetSubtype="10" fill="hold" nodeType="withEffect">
                                  <p:stCondLst>
                                    <p:cond delay="0"/>
                                  </p:stCondLst>
                                  <p:childTnLst>
                                    <p:set>
                                      <p:cBhvr>
                                        <p:cTn id="36" dur="1" fill="hold">
                                          <p:stCondLst>
                                            <p:cond delay="0"/>
                                          </p:stCondLst>
                                        </p:cTn>
                                        <p:tgtEl>
                                          <p:spTgt spid="100">
                                            <p:txEl>
                                              <p:pRg st="10" end="10"/>
                                            </p:txEl>
                                          </p:spTgt>
                                        </p:tgtEl>
                                        <p:attrNameLst>
                                          <p:attrName>style.visibility</p:attrName>
                                        </p:attrNameLst>
                                      </p:cBhvr>
                                      <p:to>
                                        <p:strVal val="visible"/>
                                      </p:to>
                                    </p:set>
                                    <p:animEffect transition="in" filter="blinds(horizontal)">
                                      <p:cBhvr>
                                        <p:cTn id="37" dur="500"/>
                                        <p:tgtEl>
                                          <p:spTgt spid="100">
                                            <p:txEl>
                                              <p:pRg st="10" end="10"/>
                                            </p:txEl>
                                          </p:spTgt>
                                        </p:tgtEl>
                                      </p:cBhvr>
                                    </p:animEffect>
                                  </p:childTnLst>
                                </p:cTn>
                              </p:par>
                              <p:par>
                                <p:cTn id="38" presetID="3" presetClass="entr" presetSubtype="10" fill="hold" nodeType="withEffect">
                                  <p:stCondLst>
                                    <p:cond delay="0"/>
                                  </p:stCondLst>
                                  <p:childTnLst>
                                    <p:set>
                                      <p:cBhvr>
                                        <p:cTn id="39" dur="1" fill="hold">
                                          <p:stCondLst>
                                            <p:cond delay="0"/>
                                          </p:stCondLst>
                                        </p:cTn>
                                        <p:tgtEl>
                                          <p:spTgt spid="100">
                                            <p:txEl>
                                              <p:pRg st="11" end="11"/>
                                            </p:txEl>
                                          </p:spTgt>
                                        </p:tgtEl>
                                        <p:attrNameLst>
                                          <p:attrName>style.visibility</p:attrName>
                                        </p:attrNameLst>
                                      </p:cBhvr>
                                      <p:to>
                                        <p:strVal val="visible"/>
                                      </p:to>
                                    </p:set>
                                    <p:animEffect transition="in" filter="blinds(horizontal)">
                                      <p:cBhvr>
                                        <p:cTn id="40" dur="500"/>
                                        <p:tgtEl>
                                          <p:spTgt spid="100">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3505" y="151765"/>
            <a:ext cx="11755120" cy="6554470"/>
          </a:xfrm>
          <a:prstGeom prst="rect">
            <a:avLst/>
          </a:prstGeom>
          <a:noFill/>
        </p:spPr>
        <p:txBody>
          <a:bodyPr wrap="square" rtlCol="0" anchor="t">
            <a:spAutoFit/>
          </a:bodyPr>
          <a:lstStyle/>
          <a:p>
            <a:r>
              <a:rPr lang="zh-CN" altLang="en-US" sz="2800" b="1">
                <a:solidFill>
                  <a:srgbClr val="0070C0"/>
                </a:solidFill>
                <a:latin typeface="楷体" panose="02010609060101010101" charset="-122"/>
                <a:ea typeface="楷体" panose="02010609060101010101" charset="-122"/>
                <a:cs typeface="楷体" panose="02010609060101010101" charset="-122"/>
              </a:rPr>
              <a:t>他反对暴力革命，宣扬基督教的博爱和</a:t>
            </a:r>
            <a:r>
              <a:rPr lang="zh-CN" altLang="en-US" sz="2800" b="1">
                <a:solidFill>
                  <a:srgbClr val="C00000"/>
                </a:solidFill>
                <a:latin typeface="楷体" panose="02010609060101010101" charset="-122"/>
                <a:ea typeface="楷体" panose="02010609060101010101" charset="-122"/>
                <a:cs typeface="楷体" panose="02010609060101010101" charset="-122"/>
              </a:rPr>
              <a:t>道德的自我完善</a:t>
            </a:r>
            <a:r>
              <a:rPr lang="zh-CN" altLang="en-US" sz="2800" b="1">
                <a:solidFill>
                  <a:srgbClr val="0070C0"/>
                </a:solidFill>
                <a:latin typeface="楷体" panose="02010609060101010101" charset="-122"/>
                <a:ea typeface="楷体" panose="02010609060101010101" charset="-122"/>
                <a:cs typeface="楷体" panose="02010609060101010101" charset="-122"/>
              </a:rPr>
              <a:t>，</a:t>
            </a:r>
          </a:p>
          <a:p>
            <a:r>
              <a:rPr lang="zh-CN" altLang="en-US" sz="2800" b="1">
                <a:solidFill>
                  <a:srgbClr val="0070C0"/>
                </a:solidFill>
                <a:latin typeface="楷体" panose="02010609060101010101" charset="-122"/>
                <a:ea typeface="楷体" panose="02010609060101010101" charset="-122"/>
                <a:cs typeface="楷体" panose="02010609060101010101" charset="-122"/>
              </a:rPr>
              <a:t>要从宗教、伦理中寻求解决社会矛盾的道路。</a:t>
            </a:r>
          </a:p>
          <a:p>
            <a:r>
              <a:rPr lang="zh-CN" altLang="en-US" sz="2800">
                <a:latin typeface="楷体" panose="02010609060101010101" charset="-122"/>
                <a:ea typeface="楷体" panose="02010609060101010101" charset="-122"/>
                <a:cs typeface="楷体" panose="02010609060101010101" charset="-122"/>
              </a:rPr>
              <a:t>从19世纪90年代中期开始，托尔斯泰增强了对社会现实的批判态度，</a:t>
            </a:r>
          </a:p>
          <a:p>
            <a:r>
              <a:rPr lang="zh-CN" altLang="en-US" sz="2800">
                <a:latin typeface="楷体" panose="02010609060101010101" charset="-122"/>
                <a:ea typeface="楷体" panose="02010609060101010101" charset="-122"/>
                <a:cs typeface="楷体" panose="02010609060101010101" charset="-122"/>
              </a:rPr>
              <a:t>对自己宣传的</a:t>
            </a:r>
            <a:r>
              <a:rPr lang="zh-CN" altLang="en-US" sz="2800" b="1">
                <a:solidFill>
                  <a:srgbClr val="FF0000"/>
                </a:solidFill>
                <a:latin typeface="楷体" panose="02010609060101010101" charset="-122"/>
                <a:ea typeface="楷体" panose="02010609060101010101" charset="-122"/>
                <a:cs typeface="楷体" panose="02010609060101010101" charset="-122"/>
              </a:rPr>
              <a:t>博爱和不抗恶思想</a:t>
            </a:r>
            <a:r>
              <a:rPr lang="zh-CN" altLang="en-US" sz="2800">
                <a:latin typeface="楷体" panose="02010609060101010101" charset="-122"/>
                <a:ea typeface="楷体" panose="02010609060101010101" charset="-122"/>
                <a:cs typeface="楷体" panose="02010609060101010101" charset="-122"/>
              </a:rPr>
              <a:t>也常常感到怀疑。</a:t>
            </a:r>
          </a:p>
          <a:p>
            <a:r>
              <a:rPr lang="zh-CN" altLang="en-US" sz="2800">
                <a:latin typeface="楷体" panose="02010609060101010101" charset="-122"/>
                <a:ea typeface="楷体" panose="02010609060101010101" charset="-122"/>
                <a:cs typeface="楷体" panose="02010609060101010101" charset="-122"/>
              </a:rPr>
              <a:t>沙皇政府早就因他的《论饥荒》一文而企图将他监禁或流放，</a:t>
            </a:r>
          </a:p>
          <a:p>
            <a:r>
              <a:rPr lang="zh-CN" altLang="en-US" sz="2800">
                <a:latin typeface="楷体" panose="02010609060101010101" charset="-122"/>
                <a:ea typeface="楷体" panose="02010609060101010101" charset="-122"/>
                <a:cs typeface="楷体" panose="02010609060101010101" charset="-122"/>
              </a:rPr>
              <a:t>但慑于他的声望和社会舆论而中止。</a:t>
            </a:r>
          </a:p>
          <a:p>
            <a:r>
              <a:rPr lang="zh-CN" altLang="en-US" sz="2800">
                <a:latin typeface="楷体" panose="02010609060101010101" charset="-122"/>
                <a:ea typeface="楷体" panose="02010609060101010101" charset="-122"/>
                <a:cs typeface="楷体" panose="02010609060101010101" charset="-122"/>
              </a:rPr>
              <a:t>至此又因《复活》的发表，指责他反对上帝，不信来世，</a:t>
            </a:r>
          </a:p>
          <a:p>
            <a:r>
              <a:rPr lang="zh-CN" altLang="en-US" sz="2800">
                <a:latin typeface="楷体" panose="02010609060101010101" charset="-122"/>
                <a:ea typeface="楷体" panose="02010609060101010101" charset="-122"/>
                <a:cs typeface="楷体" panose="02010609060101010101" charset="-122"/>
              </a:rPr>
              <a:t>于1901年以俄国东正教至圣宗教院的名义革除他的教籍。</a:t>
            </a:r>
          </a:p>
          <a:p>
            <a:r>
              <a:rPr lang="zh-CN" altLang="en-US" sz="2800">
                <a:latin typeface="楷体" panose="02010609060101010101" charset="-122"/>
                <a:ea typeface="楷体" panose="02010609060101010101" charset="-122"/>
                <a:cs typeface="楷体" panose="02010609060101010101" charset="-122"/>
              </a:rPr>
              <a:t>这个决定引起举世的抗议，托尔斯泰却处之泰然。</a:t>
            </a:r>
          </a:p>
          <a:p>
            <a:r>
              <a:rPr lang="zh-CN" altLang="en-US" sz="2800">
                <a:latin typeface="楷体" panose="02010609060101010101" charset="-122"/>
                <a:ea typeface="楷体" panose="02010609060101010101" charset="-122"/>
                <a:cs typeface="楷体" panose="02010609060101010101" charset="-122"/>
              </a:rPr>
              <a:t>同年他因沙皇政府镇压学生运动而写《致沙皇及其助手们一文》；</a:t>
            </a:r>
          </a:p>
          <a:p>
            <a:r>
              <a:rPr lang="zh-CN" altLang="en-US" sz="2800">
                <a:latin typeface="楷体" panose="02010609060101010101" charset="-122"/>
                <a:ea typeface="楷体" panose="02010609060101010101" charset="-122"/>
                <a:cs typeface="楷体" panose="02010609060101010101" charset="-122"/>
              </a:rPr>
              <a:t>次年致函尼古拉二世要求给人民自由并废除土地私有制；</a:t>
            </a:r>
          </a:p>
          <a:p>
            <a:r>
              <a:rPr lang="zh-CN" altLang="en-US" sz="2800">
                <a:latin typeface="楷体" panose="02010609060101010101" charset="-122"/>
                <a:ea typeface="楷体" panose="02010609060101010101" charset="-122"/>
                <a:cs typeface="楷体" panose="02010609060101010101" charset="-122"/>
              </a:rPr>
              <a:t>1904年撰文反对日俄战争。</a:t>
            </a:r>
          </a:p>
          <a:p>
            <a:r>
              <a:rPr lang="zh-CN" altLang="en-US" sz="2800">
                <a:latin typeface="楷体" panose="02010609060101010101" charset="-122"/>
                <a:ea typeface="楷体" panose="02010609060101010101" charset="-122"/>
                <a:cs typeface="楷体" panose="02010609060101010101" charset="-122"/>
              </a:rPr>
              <a:t>他同情革命者，也曾对革命的到来表示欢迎，</a:t>
            </a:r>
          </a:p>
          <a:p>
            <a:r>
              <a:rPr lang="zh-CN" altLang="en-US" sz="2800">
                <a:latin typeface="楷体" panose="02010609060101010101" charset="-122"/>
                <a:ea typeface="楷体" panose="02010609060101010101" charset="-122"/>
                <a:cs typeface="楷体" panose="02010609060101010101" charset="-122"/>
              </a:rPr>
              <a:t>但却不了解并回避1905年革命。</a:t>
            </a:r>
          </a:p>
          <a:p>
            <a:r>
              <a:rPr lang="zh-CN" altLang="en-US" sz="2800">
                <a:latin typeface="楷体" panose="02010609060101010101" charset="-122"/>
                <a:ea typeface="楷体" panose="02010609060101010101" charset="-122"/>
                <a:cs typeface="楷体" panose="02010609060101010101" charset="-122"/>
              </a:rPr>
              <a:t>在革命失败后，他又反对沙皇政府残酷杀害革命者，写出《我不能沉默》。</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64465" y="575310"/>
            <a:ext cx="11940540" cy="6123940"/>
          </a:xfrm>
          <a:prstGeom prst="rect">
            <a:avLst/>
          </a:prstGeom>
          <a:noFill/>
          <a:ln w="9525">
            <a:noFill/>
          </a:ln>
        </p:spPr>
        <p:txBody>
          <a:bodyPr wrap="square">
            <a:spAutoFit/>
          </a:bodyPr>
          <a:lstStyle/>
          <a:p>
            <a:pPr algn="l"/>
            <a:r>
              <a:rPr lang="zh-CN" sz="2800" b="0">
                <a:solidFill>
                  <a:schemeClr val="tx1"/>
                </a:solidFill>
                <a:latin typeface="宋体" panose="02010600030101010101" pitchFamily="2" charset="-122"/>
                <a:ea typeface="宋体" panose="02010600030101010101" pitchFamily="2" charset="-122"/>
                <a:cs typeface="宋体" panose="02010600030101010101" pitchFamily="2" charset="-122"/>
              </a:rPr>
              <a:t>《复活》是俄国作家列夫·托尔斯泰创作的长篇小说，首次出版于1899年。</a:t>
            </a:r>
            <a:r>
              <a:rPr lang="zh-CN" sz="2800">
                <a:solidFill>
                  <a:srgbClr val="C00000"/>
                </a:solidFill>
                <a:latin typeface="宋体" panose="02010600030101010101" pitchFamily="2" charset="-122"/>
                <a:ea typeface="宋体" panose="02010600030101010101" pitchFamily="2" charset="-122"/>
                <a:cs typeface="宋体" panose="02010600030101010101" pitchFamily="2" charset="-122"/>
                <a:sym typeface="+mn-ea"/>
              </a:rPr>
              <a:t>素材是检察官柯尼为他提供的一件真人真事：</a:t>
            </a:r>
          </a:p>
          <a:p>
            <a:pPr algn="l"/>
            <a:r>
              <a:rPr 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小说主人公玛丝洛娃本是一个贵族地主家的养女，她被主人的侄子、贵族青年聂赫留朵夫公爵诱骗后遭到遗弃。由此陷入了苦难的生活，她怀着身孕被主人赶走，四处漂泊，沦为妓女达7年之久。</a:t>
            </a:r>
          </a:p>
          <a:p>
            <a:pPr algn="l"/>
            <a:r>
              <a:rPr lang="zh-CN" sz="2800" b="1">
                <a:solidFill>
                  <a:srgbClr val="C00000"/>
                </a:solidFill>
                <a:latin typeface="宋体" panose="02010600030101010101" pitchFamily="2" charset="-122"/>
                <a:ea typeface="宋体" panose="02010600030101010101" pitchFamily="2" charset="-122"/>
                <a:cs typeface="宋体" panose="02010600030101010101" pitchFamily="2" charset="-122"/>
                <a:sym typeface="+mn-ea"/>
              </a:rPr>
              <a:t>十年后，聂赫留朵夫以陪审员的身份出庭审理玛丝洛娃的案件，他认出了被告就是十年前被他遗弃的玛丝洛娃，他的良心受到了谴责。为了给自己的灵魂赎罪，他四处奔走为她减刑。</a:t>
            </a:r>
            <a:r>
              <a:rPr 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当所有的努力都无效时，玛丝洛娃被押送去西伯利亚，聂赫留朵夫与她同行。途中，传来了玛丝洛娃减刑的通知，苦役改为流放。这时的玛丝洛娃尽管还爱着聂赫留朵夫，但为了他的前途，拒绝了他的求婚，与政治犯西蒙结合，</a:t>
            </a:r>
            <a:r>
              <a:rPr lang="zh-CN" sz="2800" b="0">
                <a:solidFill>
                  <a:schemeClr val="tx1"/>
                </a:solidFill>
                <a:latin typeface="宋体" panose="02010600030101010101" pitchFamily="2" charset="-122"/>
                <a:ea typeface="宋体" panose="02010600030101010101" pitchFamily="2" charset="-122"/>
                <a:cs typeface="宋体" panose="02010600030101010101" pitchFamily="2" charset="-122"/>
              </a:rPr>
              <a:t>从而走向</a:t>
            </a:r>
            <a:r>
              <a:rPr lang="en-US" sz="2800" b="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sz="2800" b="0">
                <a:solidFill>
                  <a:schemeClr val="tx1"/>
                </a:solidFill>
                <a:latin typeface="宋体" panose="02010600030101010101" pitchFamily="2" charset="-122"/>
                <a:ea typeface="宋体" panose="02010600030101010101" pitchFamily="2" charset="-122"/>
                <a:cs typeface="宋体" panose="02010600030101010101" pitchFamily="2" charset="-122"/>
              </a:rPr>
              <a:t>新生</a:t>
            </a:r>
            <a:r>
              <a:rPr lang="en-US" sz="2800" b="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sz="2800" b="0">
                <a:solidFill>
                  <a:schemeClr val="tx1"/>
                </a:solidFill>
                <a:latin typeface="宋体" panose="02010600030101010101" pitchFamily="2" charset="-122"/>
                <a:ea typeface="宋体" panose="02010600030101010101" pitchFamily="2" charset="-122"/>
                <a:cs typeface="宋体" panose="02010600030101010101" pitchFamily="2" charset="-122"/>
              </a:rPr>
              <a:t>。</a:t>
            </a:r>
          </a:p>
          <a:p>
            <a:pPr indent="0"/>
            <a:r>
              <a:rPr lang="zh-CN" sz="2800" b="0">
                <a:solidFill>
                  <a:schemeClr val="tx1"/>
                </a:solidFill>
                <a:latin typeface="宋体" panose="02010600030101010101" pitchFamily="2" charset="-122"/>
                <a:ea typeface="宋体" panose="02010600030101010101" pitchFamily="2" charset="-122"/>
                <a:cs typeface="宋体" panose="02010600030101010101" pitchFamily="2" charset="-122"/>
              </a:rPr>
              <a:t>他也放弃贵族生活，把土地分给农民，与上流社会断绝交往，</a:t>
            </a:r>
            <a:r>
              <a:rPr lang="zh-CN" sz="2800" b="1">
                <a:solidFill>
                  <a:srgbClr val="0070C0"/>
                </a:solidFill>
                <a:latin typeface="宋体" panose="02010600030101010101" pitchFamily="2" charset="-122"/>
                <a:ea typeface="宋体" panose="02010600030101010101" pitchFamily="2" charset="-122"/>
                <a:cs typeface="宋体" panose="02010600030101010101" pitchFamily="2" charset="-122"/>
              </a:rPr>
              <a:t>虔诚信奉宗教，相信《圣经》中说的：</a:t>
            </a:r>
            <a:r>
              <a:rPr lang="en-US" sz="2800" b="1">
                <a:solidFill>
                  <a:srgbClr val="0070C0"/>
                </a:solidFill>
                <a:latin typeface="宋体" panose="02010600030101010101" pitchFamily="2" charset="-122"/>
                <a:ea typeface="宋体" panose="02010600030101010101" pitchFamily="2" charset="-122"/>
                <a:cs typeface="宋体" panose="02010600030101010101" pitchFamily="2" charset="-122"/>
              </a:rPr>
              <a:t>“</a:t>
            </a:r>
            <a:r>
              <a:rPr lang="zh-CN" sz="2800" b="1">
                <a:solidFill>
                  <a:srgbClr val="0070C0"/>
                </a:solidFill>
                <a:latin typeface="宋体" panose="02010600030101010101" pitchFamily="2" charset="-122"/>
                <a:ea typeface="宋体" panose="02010600030101010101" pitchFamily="2" charset="-122"/>
                <a:cs typeface="宋体" panose="02010600030101010101" pitchFamily="2" charset="-122"/>
              </a:rPr>
              <a:t>人不但不可恨仇敌，而要爱仇敌</a:t>
            </a:r>
            <a:r>
              <a:rPr lang="en-US" sz="2800" b="1">
                <a:solidFill>
                  <a:srgbClr val="0070C0"/>
                </a:solidFill>
                <a:latin typeface="宋体" panose="02010600030101010101" pitchFamily="2" charset="-122"/>
                <a:ea typeface="宋体" panose="02010600030101010101" pitchFamily="2" charset="-122"/>
                <a:cs typeface="宋体" panose="02010600030101010101" pitchFamily="2" charset="-122"/>
              </a:rPr>
              <a:t>”</a:t>
            </a:r>
            <a:r>
              <a:rPr lang="zh-CN" sz="2800" b="1">
                <a:solidFill>
                  <a:srgbClr val="0070C0"/>
                </a:solidFill>
                <a:latin typeface="宋体" panose="02010600030101010101" pitchFamily="2" charset="-122"/>
                <a:ea typeface="宋体" panose="02010600030101010101" pitchFamily="2" charset="-122"/>
                <a:cs typeface="宋体" panose="02010600030101010101" pitchFamily="2" charset="-122"/>
              </a:rPr>
              <a:t>，认为这是克服种种社会罪恶的做法。</a:t>
            </a:r>
            <a:r>
              <a:rPr lang="zh-CN" sz="2800">
                <a:solidFill>
                  <a:schemeClr val="tx1"/>
                </a:solidFill>
                <a:effectLst/>
                <a:latin typeface="宋体" panose="02010600030101010101" pitchFamily="2" charset="-122"/>
                <a:ea typeface="宋体" panose="02010600030101010101" pitchFamily="2" charset="-122"/>
                <a:cs typeface="宋体" panose="02010600030101010101" pitchFamily="2" charset="-122"/>
              </a:rPr>
              <a:t>因此他俩都在精神和道德上</a:t>
            </a:r>
            <a:r>
              <a:rPr lang="en-US" altLang="zh-CN" sz="2800">
                <a:solidFill>
                  <a:schemeClr val="tx1"/>
                </a:solidFill>
                <a:effectLst/>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effectLst/>
                <a:latin typeface="宋体" panose="02010600030101010101" pitchFamily="2" charset="-122"/>
                <a:ea typeface="宋体" panose="02010600030101010101" pitchFamily="2" charset="-122"/>
                <a:cs typeface="宋体" panose="02010600030101010101" pitchFamily="2" charset="-122"/>
              </a:rPr>
              <a:t>复活</a:t>
            </a:r>
            <a:r>
              <a:rPr lang="en-US" altLang="zh-CN" sz="2800">
                <a:solidFill>
                  <a:schemeClr val="tx1"/>
                </a:solidFill>
                <a:effectLst/>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effectLst/>
                <a:latin typeface="宋体" panose="02010600030101010101" pitchFamily="2" charset="-122"/>
                <a:ea typeface="宋体" panose="02010600030101010101" pitchFamily="2" charset="-122"/>
                <a:cs typeface="宋体" panose="02010600030101010101" pitchFamily="2" charset="-122"/>
              </a:rPr>
              <a:t>了。</a:t>
            </a:r>
          </a:p>
        </p:txBody>
      </p:sp>
      <p:sp>
        <p:nvSpPr>
          <p:cNvPr id="2" name="矩形 1"/>
          <p:cNvSpPr/>
          <p:nvPr/>
        </p:nvSpPr>
        <p:spPr>
          <a:xfrm>
            <a:off x="164465" y="27305"/>
            <a:ext cx="3230880" cy="706755"/>
          </a:xfrm>
          <a:prstGeom prst="rect">
            <a:avLst/>
          </a:prstGeom>
          <a:noFill/>
          <a:ln>
            <a:noFill/>
          </a:ln>
        </p:spPr>
        <p:txBody>
          <a:bodyPr wrap="none" rtlCol="0" anchor="t">
            <a:spAutoFit/>
          </a:bodyPr>
          <a:lstStyle/>
          <a:p>
            <a:pPr algn="ctr"/>
            <a:r>
              <a:rPr lang="zh-CN" altLang="en-US" sz="4000">
                <a:ln w="22225">
                  <a:solidFill>
                    <a:schemeClr val="accent2"/>
                  </a:solidFill>
                  <a:prstDash val="solid"/>
                </a:ln>
                <a:solidFill>
                  <a:schemeClr val="accent2">
                    <a:lumMod val="40000"/>
                    <a:lumOff val="60000"/>
                  </a:schemeClr>
                </a:solidFill>
                <a:effectLst/>
                <a:latin typeface="仿宋" panose="02010609060101010101" charset="-122"/>
                <a:ea typeface="仿宋" panose="02010609060101010101" charset="-122"/>
              </a:rPr>
              <a:t>走进文学作品</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 presetClass="entr" presetSubtype="10" fill="hold" nodeType="with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animEffect transition="in" filter="blinds(horizontal)">
                                      <p:cBhvr>
                                        <p:cTn id="7" dur="500"/>
                                        <p:tgtEl>
                                          <p:spTgt spid="100">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00">
                                            <p:txEl>
                                              <p:pRg st="1" end="1"/>
                                            </p:txEl>
                                          </p:spTgt>
                                        </p:tgtEl>
                                        <p:attrNameLst>
                                          <p:attrName>style.visibility</p:attrName>
                                        </p:attrNameLst>
                                      </p:cBhvr>
                                      <p:to>
                                        <p:strVal val="visible"/>
                                      </p:to>
                                    </p:set>
                                    <p:animEffect transition="in" filter="blinds(horizontal)">
                                      <p:cBhvr>
                                        <p:cTn id="10" dur="500"/>
                                        <p:tgtEl>
                                          <p:spTgt spid="100">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100">
                                            <p:txEl>
                                              <p:pRg st="2" end="2"/>
                                            </p:txEl>
                                          </p:spTgt>
                                        </p:tgtEl>
                                        <p:attrNameLst>
                                          <p:attrName>style.visibility</p:attrName>
                                        </p:attrNameLst>
                                      </p:cBhvr>
                                      <p:to>
                                        <p:strVal val="visible"/>
                                      </p:to>
                                    </p:set>
                                    <p:animEffect transition="in" filter="blinds(horizontal)">
                                      <p:cBhvr>
                                        <p:cTn id="13" dur="500"/>
                                        <p:tgtEl>
                                          <p:spTgt spid="100">
                                            <p:txEl>
                                              <p:pRg st="2" end="2"/>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100">
                                            <p:txEl>
                                              <p:pRg st="3" end="3"/>
                                            </p:txEl>
                                          </p:spTgt>
                                        </p:tgtEl>
                                        <p:attrNameLst>
                                          <p:attrName>style.visibility</p:attrName>
                                        </p:attrNameLst>
                                      </p:cBhvr>
                                      <p:to>
                                        <p:strVal val="visible"/>
                                      </p:to>
                                    </p:set>
                                    <p:animEffect transition="in" filter="blinds(horizontal)">
                                      <p:cBhvr>
                                        <p:cTn id="16" dur="500"/>
                                        <p:tgtEl>
                                          <p:spTgt spid="10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1760" y="109855"/>
            <a:ext cx="11968480" cy="2553335"/>
          </a:xfrm>
          <a:prstGeom prst="rect">
            <a:avLst/>
          </a:prstGeom>
          <a:noFill/>
        </p:spPr>
        <p:txBody>
          <a:bodyPr wrap="none" rtlCol="0" anchor="t">
            <a:spAutoFit/>
          </a:bodyPr>
          <a:lstStyle/>
          <a:p>
            <a:pPr indent="0" algn="l"/>
            <a:r>
              <a:rPr lang="zh-CN" sz="3200">
                <a:solidFill>
                  <a:srgbClr val="000000"/>
                </a:solidFill>
                <a:ea typeface="宋体" panose="02010600030101010101" pitchFamily="2" charset="-122"/>
                <a:sym typeface="+mn-ea"/>
              </a:rPr>
              <a:t>本课节选的是第一部第四十三章。小说前面的情节是：</a:t>
            </a:r>
          </a:p>
          <a:p>
            <a:pPr indent="0" algn="l"/>
            <a:r>
              <a:rPr lang="zh-CN" sz="3200">
                <a:solidFill>
                  <a:srgbClr val="000000"/>
                </a:solidFill>
                <a:ea typeface="宋体" panose="02010600030101010101" pitchFamily="2" charset="-122"/>
                <a:sym typeface="+mn-ea"/>
              </a:rPr>
              <a:t>玛丝洛娃无辜卷入一起谋财害命官司，蒙冤受屈，即将去服苦役。</a:t>
            </a:r>
          </a:p>
          <a:p>
            <a:pPr indent="0" algn="l"/>
            <a:r>
              <a:rPr lang="zh-CN" sz="3200">
                <a:solidFill>
                  <a:srgbClr val="000000"/>
                </a:solidFill>
                <a:ea typeface="宋体" panose="02010600030101010101" pitchFamily="2" charset="-122"/>
                <a:sym typeface="+mn-ea"/>
              </a:rPr>
              <a:t>担任陪审员的贵族聂赫留朵夫在法庭上发现</a:t>
            </a:r>
          </a:p>
          <a:p>
            <a:pPr indent="0" algn="l"/>
            <a:r>
              <a:rPr lang="zh-CN" sz="3200">
                <a:solidFill>
                  <a:srgbClr val="000000"/>
                </a:solidFill>
                <a:ea typeface="宋体" panose="02010600030101010101" pitchFamily="2" charset="-122"/>
                <a:sym typeface="+mn-ea"/>
              </a:rPr>
              <a:t>玛丝洛娃正是自己年轻时抛弃了的姑娘，良心深受谴责，</a:t>
            </a:r>
          </a:p>
          <a:p>
            <a:pPr indent="0" algn="l"/>
            <a:r>
              <a:rPr lang="zh-CN" sz="3200">
                <a:solidFill>
                  <a:srgbClr val="000000"/>
                </a:solidFill>
                <a:ea typeface="宋体" panose="02010600030101010101" pitchFamily="2" charset="-122"/>
                <a:sym typeface="+mn-ea"/>
              </a:rPr>
              <a:t>经过痛苦的思想斗争，决定去监狱探望玛丝洛娃，祈求宽恕。</a:t>
            </a:r>
            <a:endParaRPr lang="zh-CN" altLang="en-US" sz="2800">
              <a:solidFill>
                <a:srgbClr val="FF0000"/>
              </a:solidFill>
              <a:latin typeface="楷体" panose="02010609060101010101" charset="-122"/>
              <a:ea typeface="楷体" panose="02010609060101010101" charset="-122"/>
              <a:sym typeface="+mn-ea"/>
            </a:endParaRPr>
          </a:p>
        </p:txBody>
      </p:sp>
      <p:sp>
        <p:nvSpPr>
          <p:cNvPr id="3" name="文本框 2"/>
          <p:cNvSpPr txBox="1"/>
          <p:nvPr/>
        </p:nvSpPr>
        <p:spPr>
          <a:xfrm>
            <a:off x="298450" y="3532505"/>
            <a:ext cx="10892790" cy="3107690"/>
          </a:xfrm>
          <a:prstGeom prst="rect">
            <a:avLst/>
          </a:prstGeom>
          <a:noFill/>
        </p:spPr>
        <p:txBody>
          <a:bodyPr wrap="square" rtlCol="0" anchor="t">
            <a:spAutoFit/>
          </a:bodyPr>
          <a:lstStyle/>
          <a:p>
            <a:pPr indent="0" algn="l"/>
            <a:r>
              <a:rPr lang="zh-CN" sz="2800">
                <a:solidFill>
                  <a:srgbClr val="000000"/>
                </a:solidFill>
                <a:latin typeface="楷体" panose="02010609060101010101" charset="-122"/>
                <a:ea typeface="楷体" panose="02010609060101010101" charset="-122"/>
                <a:sym typeface="+mn-ea"/>
              </a:rPr>
              <a:t>《复活》</a:t>
            </a:r>
            <a:r>
              <a:rPr lang="zh-CN" sz="2800">
                <a:solidFill>
                  <a:srgbClr val="FF0000"/>
                </a:solidFill>
                <a:latin typeface="楷体" panose="02010609060101010101" charset="-122"/>
                <a:ea typeface="楷体" panose="02010609060101010101" charset="-122"/>
                <a:sym typeface="+mn-ea"/>
              </a:rPr>
              <a:t>被誉为俄国批判现实主义发展的高峰。</a:t>
            </a:r>
          </a:p>
          <a:p>
            <a:pPr indent="0" algn="l"/>
            <a:r>
              <a:rPr lang="zh-CN" sz="2800">
                <a:solidFill>
                  <a:srgbClr val="000000"/>
                </a:solidFill>
                <a:latin typeface="楷体" panose="02010609060101010101" charset="-122"/>
                <a:ea typeface="楷体" panose="02010609060101010101" charset="-122"/>
                <a:sym typeface="+mn-ea"/>
              </a:rPr>
              <a:t>小说通过玛丝洛娃的苦难遭遇和聂赫留朵夫的上诉经过，</a:t>
            </a:r>
          </a:p>
          <a:p>
            <a:pPr indent="0" algn="l"/>
            <a:r>
              <a:rPr lang="zh-CN" sz="2800">
                <a:solidFill>
                  <a:srgbClr val="000000"/>
                </a:solidFill>
                <a:latin typeface="楷体" panose="02010609060101010101" charset="-122"/>
                <a:ea typeface="楷体" panose="02010609060101010101" charset="-122"/>
                <a:sym typeface="+mn-ea"/>
              </a:rPr>
              <a:t>广泛而深刻地抨击了法庭、监狱、官僚机关的腐败、黑暗，</a:t>
            </a:r>
          </a:p>
          <a:p>
            <a:pPr indent="0" algn="l"/>
            <a:r>
              <a:rPr lang="zh-CN" sz="2800">
                <a:solidFill>
                  <a:srgbClr val="000000"/>
                </a:solidFill>
                <a:latin typeface="楷体" panose="02010609060101010101" charset="-122"/>
                <a:ea typeface="楷体" panose="02010609060101010101" charset="-122"/>
                <a:sym typeface="+mn-ea"/>
              </a:rPr>
              <a:t>揭露了封建统治阶级骄奢淫逸的生活和</a:t>
            </a:r>
          </a:p>
          <a:p>
            <a:pPr indent="0" algn="l"/>
            <a:r>
              <a:rPr lang="zh-CN" sz="2800">
                <a:solidFill>
                  <a:srgbClr val="000000"/>
                </a:solidFill>
                <a:latin typeface="楷体" panose="02010609060101010101" charset="-122"/>
                <a:ea typeface="楷体" panose="02010609060101010101" charset="-122"/>
                <a:sym typeface="+mn-ea"/>
              </a:rPr>
              <a:t>反动官吏的残暴昏庸、毫无人性，</a:t>
            </a:r>
          </a:p>
          <a:p>
            <a:pPr indent="0" algn="l"/>
            <a:r>
              <a:rPr lang="zh-CN" sz="2800">
                <a:solidFill>
                  <a:srgbClr val="000000"/>
                </a:solidFill>
                <a:latin typeface="楷体" panose="02010609060101010101" charset="-122"/>
                <a:ea typeface="楷体" panose="02010609060101010101" charset="-122"/>
                <a:sym typeface="+mn-ea"/>
              </a:rPr>
              <a:t>撕下了官办教会的伪善面纱，反映了农村的破产和农民的极端贫困，</a:t>
            </a:r>
          </a:p>
          <a:p>
            <a:pPr indent="0" algn="l"/>
            <a:r>
              <a:rPr lang="zh-CN" sz="2800">
                <a:solidFill>
                  <a:srgbClr val="FF0000"/>
                </a:solidFill>
                <a:latin typeface="楷体" panose="02010609060101010101" charset="-122"/>
                <a:ea typeface="楷体" panose="02010609060101010101" charset="-122"/>
                <a:sym typeface="+mn-ea"/>
              </a:rPr>
              <a:t>勾画了一幅已经走到崩溃边缘的农奴制俄国的社会图画。</a:t>
            </a:r>
            <a:endParaRPr lang="zh-CN" altLang="en-US" sz="2800"/>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48590" y="159385"/>
            <a:ext cx="12043410" cy="6123940"/>
          </a:xfrm>
          <a:prstGeom prst="rect">
            <a:avLst/>
          </a:prstGeom>
          <a:noFill/>
          <a:ln w="9525">
            <a:noFill/>
          </a:ln>
        </p:spPr>
        <p:txBody>
          <a:bodyPr wrap="square">
            <a:spAutoFit/>
          </a:bodyPr>
          <a:lstStyle/>
          <a:p>
            <a:pPr indent="0"/>
            <a:r>
              <a:rPr lang="zh-CN" sz="2800" b="1">
                <a:solidFill>
                  <a:srgbClr val="000000"/>
                </a:solidFill>
                <a:ea typeface="宋体" panose="02010600030101010101" pitchFamily="2" charset="-122"/>
              </a:rPr>
              <a:t>创作背景：</a:t>
            </a:r>
          </a:p>
          <a:p>
            <a:pPr indent="0"/>
            <a:r>
              <a:rPr lang="zh-CN" sz="2800" b="1">
                <a:solidFill>
                  <a:srgbClr val="0070C0"/>
                </a:solidFill>
                <a:ea typeface="宋体" panose="02010600030101010101" pitchFamily="2" charset="-122"/>
              </a:rPr>
              <a:t>19世纪70年代末到80年代初，俄国的资本主义迅猛发展，农村遭到巨大的破坏，广大劳动人民的生活日趋赤贫。</a:t>
            </a:r>
            <a:r>
              <a:rPr lang="zh-CN" sz="2800" b="0">
                <a:solidFill>
                  <a:srgbClr val="000000"/>
                </a:solidFill>
                <a:ea typeface="宋体" panose="02010600030101010101" pitchFamily="2" charset="-122"/>
              </a:rPr>
              <a:t>当时战争的重负、连年饥馑给人民带来更为深重的灾难。这时托尔斯泰越发地关心人民的困苦。</a:t>
            </a:r>
          </a:p>
          <a:p>
            <a:pPr indent="0"/>
            <a:r>
              <a:rPr lang="zh-CN" sz="2800" b="0">
                <a:solidFill>
                  <a:srgbClr val="000000"/>
                </a:solidFill>
                <a:ea typeface="宋体" panose="02010600030101010101" pitchFamily="2" charset="-122"/>
              </a:rPr>
              <a:t>他积极地参加当时的救灾工作，目睹了农民和城市贫民的可怕处境，在他多年探索、思考的基础上终于看清了沙皇专制制度的反动本质。</a:t>
            </a:r>
            <a:r>
              <a:rPr lang="en-US" sz="2800" b="0">
                <a:solidFill>
                  <a:srgbClr val="000000"/>
                </a:solidFill>
                <a:latin typeface="宋体" panose="02010600030101010101" pitchFamily="2" charset="-122"/>
                <a:ea typeface="宋体" panose="02010600030101010101" pitchFamily="2" charset="-122"/>
              </a:rPr>
              <a:t> </a:t>
            </a:r>
          </a:p>
          <a:p>
            <a:pPr indent="0"/>
            <a:r>
              <a:rPr lang="zh-CN" sz="2800" b="0">
                <a:solidFill>
                  <a:srgbClr val="000000"/>
                </a:solidFill>
                <a:ea typeface="宋体" panose="02010600030101010101" pitchFamily="2" charset="-122"/>
              </a:rPr>
              <a:t>作者参加1891至1892年的赈灾工作，体会农民与地主之间有一条巨大的鸿沟，</a:t>
            </a:r>
            <a:r>
              <a:rPr lang="zh-CN" sz="2800" b="1" u="sng">
                <a:solidFill>
                  <a:srgbClr val="C00000"/>
                </a:solidFill>
                <a:ea typeface="宋体" panose="02010600030101010101" pitchFamily="2" charset="-122"/>
              </a:rPr>
              <a:t>农民贫困的根源是地主土地私有制。</a:t>
            </a:r>
            <a:endParaRPr lang="zh-CN" sz="2800" b="0">
              <a:solidFill>
                <a:srgbClr val="000000"/>
              </a:solidFill>
              <a:ea typeface="宋体" panose="02010600030101010101" pitchFamily="2" charset="-122"/>
            </a:endParaRPr>
          </a:p>
          <a:p>
            <a:pPr indent="0"/>
            <a:r>
              <a:rPr lang="zh-CN" sz="2800" b="0">
                <a:solidFill>
                  <a:srgbClr val="000000"/>
                </a:solidFill>
                <a:ea typeface="宋体" panose="02010600030101010101" pitchFamily="2" charset="-122"/>
              </a:rPr>
              <a:t>此外，</a:t>
            </a:r>
            <a:r>
              <a:rPr lang="zh-CN" sz="2800">
                <a:solidFill>
                  <a:srgbClr val="000000"/>
                </a:solidFill>
                <a:ea typeface="宋体" panose="02010600030101010101" pitchFamily="2" charset="-122"/>
                <a:sym typeface="+mn-ea"/>
              </a:rPr>
              <a:t>在晚年，</a:t>
            </a:r>
            <a:r>
              <a:rPr lang="zh-CN" sz="2800" b="0">
                <a:solidFill>
                  <a:srgbClr val="000000"/>
                </a:solidFill>
                <a:ea typeface="宋体" panose="02010600030101010101" pitchFamily="2" charset="-122"/>
              </a:rPr>
              <a:t>托尔斯泰的世界观发生了根本转变，</a:t>
            </a:r>
          </a:p>
          <a:p>
            <a:pPr indent="0"/>
            <a:r>
              <a:rPr lang="zh-CN" sz="2800" b="0">
                <a:solidFill>
                  <a:srgbClr val="000000"/>
                </a:solidFill>
                <a:ea typeface="宋体" panose="02010600030101010101" pitchFamily="2" charset="-122"/>
              </a:rPr>
              <a:t>他的艺术批判力量达到了高峰，达到了</a:t>
            </a:r>
            <a:r>
              <a:rPr lang="en-US" sz="2800" b="0">
                <a:solidFill>
                  <a:srgbClr val="000000"/>
                </a:solidFill>
                <a:latin typeface="宋体" panose="02010600030101010101" pitchFamily="2" charset="-122"/>
                <a:ea typeface="宋体" panose="02010600030101010101" pitchFamily="2" charset="-122"/>
              </a:rPr>
              <a:t>“</a:t>
            </a:r>
            <a:r>
              <a:rPr lang="zh-CN" sz="2800" b="0">
                <a:solidFill>
                  <a:srgbClr val="000000"/>
                </a:solidFill>
                <a:ea typeface="宋体" panose="02010600030101010101" pitchFamily="2" charset="-122"/>
              </a:rPr>
              <a:t>撕毁一切假面具</a:t>
            </a:r>
            <a:r>
              <a:rPr lang="en-US" sz="2800" b="0">
                <a:solidFill>
                  <a:srgbClr val="000000"/>
                </a:solidFill>
                <a:latin typeface="宋体" panose="02010600030101010101" pitchFamily="2" charset="-122"/>
                <a:ea typeface="宋体" panose="02010600030101010101" pitchFamily="2" charset="-122"/>
              </a:rPr>
              <a:t>”</a:t>
            </a:r>
            <a:r>
              <a:rPr lang="zh-CN" sz="2800" b="0">
                <a:solidFill>
                  <a:srgbClr val="000000"/>
                </a:solidFill>
                <a:ea typeface="宋体" panose="02010600030101010101" pitchFamily="2" charset="-122"/>
              </a:rPr>
              <a:t>的</a:t>
            </a:r>
            <a:r>
              <a:rPr lang="en-US" sz="2800" b="0">
                <a:solidFill>
                  <a:srgbClr val="000000"/>
                </a:solidFill>
                <a:latin typeface="宋体" panose="02010600030101010101" pitchFamily="2" charset="-122"/>
                <a:ea typeface="宋体" panose="02010600030101010101" pitchFamily="2" charset="-122"/>
              </a:rPr>
              <a:t>“</a:t>
            </a:r>
            <a:r>
              <a:rPr lang="zh-CN" sz="2800" b="0">
                <a:solidFill>
                  <a:srgbClr val="000000"/>
                </a:solidFill>
                <a:ea typeface="宋体" panose="02010600030101010101" pitchFamily="2" charset="-122"/>
              </a:rPr>
              <a:t>清醒现实主义</a:t>
            </a:r>
            <a:r>
              <a:rPr lang="en-US" sz="2800" b="0">
                <a:solidFill>
                  <a:srgbClr val="000000"/>
                </a:solidFill>
                <a:latin typeface="宋体" panose="02010600030101010101" pitchFamily="2" charset="-122"/>
                <a:ea typeface="宋体" panose="02010600030101010101" pitchFamily="2" charset="-122"/>
              </a:rPr>
              <a:t>”</a:t>
            </a:r>
            <a:r>
              <a:rPr lang="zh-CN" sz="2800" b="0">
                <a:solidFill>
                  <a:srgbClr val="000000"/>
                </a:solidFill>
                <a:ea typeface="宋体" panose="02010600030101010101" pitchFamily="2" charset="-122"/>
              </a:rPr>
              <a:t>。这无疑是他艺术探索的结果，同时更是他精神探索的结果。</a:t>
            </a:r>
          </a:p>
          <a:p>
            <a:pPr indent="0"/>
            <a:r>
              <a:rPr lang="zh-CN" sz="2800" b="1">
                <a:solidFill>
                  <a:srgbClr val="0070C0"/>
                </a:solidFill>
                <a:ea typeface="宋体" panose="02010600030101010101" pitchFamily="2" charset="-122"/>
              </a:rPr>
              <a:t>以广大农民的眼光观察俄国现实生活，代表农民阶级发表意见，</a:t>
            </a:r>
          </a:p>
          <a:p>
            <a:pPr indent="0"/>
            <a:r>
              <a:rPr lang="zh-CN" sz="2800" b="1">
                <a:solidFill>
                  <a:srgbClr val="0070C0"/>
                </a:solidFill>
                <a:ea typeface="宋体" panose="02010600030101010101" pitchFamily="2" charset="-122"/>
              </a:rPr>
              <a:t>这是他晚期创作巨大批判力量的主要源泉，</a:t>
            </a:r>
          </a:p>
          <a:p>
            <a:pPr indent="0"/>
            <a:r>
              <a:rPr lang="zh-CN" sz="2800" b="1">
                <a:solidFill>
                  <a:srgbClr val="0070C0"/>
                </a:solidFill>
                <a:ea typeface="宋体" panose="02010600030101010101" pitchFamily="2" charset="-122"/>
              </a:rPr>
              <a:t>长篇小说《复活》中表现得最鲜明、也最为突出。</a:t>
            </a:r>
            <a:endParaRPr lang="zh-CN" altLang="en-US" sz="2800" b="1">
              <a:solidFill>
                <a:srgbClr val="0070C0"/>
              </a:solidFill>
              <a:ea typeface="宋体"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random/>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ags/tag2.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5625,&quot;width&quot;:7500}"/>
</p:tagLst>
</file>

<file path=ppt/tags/tag3.xml><?xml version="1.0" encoding="utf-8"?>
<p:tagLst xmlns:a="http://schemas.openxmlformats.org/drawingml/2006/main" xmlns:r="http://schemas.openxmlformats.org/officeDocument/2006/relationships" xmlns:p="http://schemas.openxmlformats.org/presentationml/2006/main">
  <p:tag name="KSO_WM_UNIT_TABLE_BEAUTIFY" val="smartTable{880b5785-d56b-4343-aedc-6dfb8177b6f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2921</Words>
  <Application>Microsoft Office PowerPoint</Application>
  <PresentationFormat>自定义</PresentationFormat>
  <Paragraphs>307</Paragraphs>
  <Slides>31</Slides>
  <Notes>21</Notes>
  <HiddenSlides>0</HiddenSlides>
  <MMClips>0</MMClips>
  <ScaleCrop>false</ScaleCrop>
  <HeadingPairs>
    <vt:vector size="4" baseType="variant">
      <vt:variant>
        <vt:lpstr>主题</vt:lpstr>
      </vt:variant>
      <vt:variant>
        <vt:i4>1</vt:i4>
      </vt:variant>
      <vt:variant>
        <vt:lpstr>幻灯片标题</vt:lpstr>
      </vt:variant>
      <vt:variant>
        <vt:i4>31</vt:i4>
      </vt:variant>
    </vt:vector>
  </HeadingPairs>
  <TitlesOfParts>
    <vt:vector size="32"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中国风商务计划书PPT模板</dc:title>
  <dc:creator>Administrator</dc:creator>
  <cp:lastModifiedBy>hj</cp:lastModifiedBy>
  <cp:revision>66</cp:revision>
  <dcterms:created xsi:type="dcterms:W3CDTF">2017-06-30T01:19:00Z</dcterms:created>
  <dcterms:modified xsi:type="dcterms:W3CDTF">2020-09-23T05:12:34Z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2052-11.1.0.9912</vt:lpwstr>
  </property>
</Properties>
</file>