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3" r:id="rId10"/>
    <p:sldId id="264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570" y="-96"/>
      </p:cViewPr>
      <p:guideLst>
        <p:guide orient="horz" pos="215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9E17C8-005B-4C9D-A72D-11115FB65E46}" type="datetimeFigureOut">
              <a:rPr lang="zh-CN" altLang="en-US" smtClean="0"/>
              <a:t>2016/12/16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6992A7-C2DD-4FC3-84F7-0183A3344A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268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6992A7-C2DD-4FC3-84F7-0183A3344A6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DEF0E-3934-4072-8240-EEA2178B0776}" type="datetimeFigureOut">
              <a:rPr lang="zh-CN" altLang="en-US" smtClean="0"/>
              <a:t>2016/12/16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F00AF-530A-445A-87EF-EC22871E9CC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DEF0E-3934-4072-8240-EEA2178B0776}" type="datetimeFigureOut">
              <a:rPr lang="zh-CN" altLang="en-US" smtClean="0"/>
              <a:t>2016/12/16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F00AF-530A-445A-87EF-EC22871E9CC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DEF0E-3934-4072-8240-EEA2178B0776}" type="datetimeFigureOut">
              <a:rPr lang="zh-CN" altLang="en-US" smtClean="0"/>
              <a:t>2016/12/16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F00AF-530A-445A-87EF-EC22871E9CC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DEF0E-3934-4072-8240-EEA2178B0776}" type="datetimeFigureOut">
              <a:rPr lang="zh-CN" altLang="en-US" smtClean="0"/>
              <a:t>2016/12/16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F00AF-530A-445A-87EF-EC22871E9CC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DEF0E-3934-4072-8240-EEA2178B0776}" type="datetimeFigureOut">
              <a:rPr lang="zh-CN" altLang="en-US" smtClean="0"/>
              <a:t>2016/12/16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F00AF-530A-445A-87EF-EC22871E9CC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DEF0E-3934-4072-8240-EEA2178B0776}" type="datetimeFigureOut">
              <a:rPr lang="zh-CN" altLang="en-US" smtClean="0"/>
              <a:t>2016/12/16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F00AF-530A-445A-87EF-EC22871E9CC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DEF0E-3934-4072-8240-EEA2178B0776}" type="datetimeFigureOut">
              <a:rPr lang="zh-CN" altLang="en-US" smtClean="0"/>
              <a:t>2016/12/16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F00AF-530A-445A-87EF-EC22871E9CC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DEF0E-3934-4072-8240-EEA2178B0776}" type="datetimeFigureOut">
              <a:rPr lang="zh-CN" altLang="en-US" smtClean="0"/>
              <a:t>2016/12/16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F00AF-530A-445A-87EF-EC22871E9CC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DEF0E-3934-4072-8240-EEA2178B0776}" type="datetimeFigureOut">
              <a:rPr lang="zh-CN" altLang="en-US" smtClean="0"/>
              <a:t>2016/12/16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F00AF-530A-445A-87EF-EC22871E9CC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DEF0E-3934-4072-8240-EEA2178B0776}" type="datetimeFigureOut">
              <a:rPr lang="zh-CN" altLang="en-US" smtClean="0"/>
              <a:t>2016/12/16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F00AF-530A-445A-87EF-EC22871E9CC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DEF0E-3934-4072-8240-EEA2178B0776}" type="datetimeFigureOut">
              <a:rPr lang="zh-CN" altLang="en-US" smtClean="0"/>
              <a:t>2016/12/16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F00AF-530A-445A-87EF-EC22871E9CC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DDEF0E-3934-4072-8240-EEA2178B0776}" type="datetimeFigureOut">
              <a:rPr lang="zh-CN" altLang="en-US" smtClean="0"/>
              <a:t>2016/12/16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6F00AF-530A-445A-87EF-EC22871E9CC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1000" contrast="-7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glow>
              <a:schemeClr val="accent1">
                <a:alpha val="96000"/>
              </a:schemeClr>
            </a:glow>
          </a:effec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505" y="88885"/>
            <a:ext cx="2880319" cy="459795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</a:rPr>
              <a:t>部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分名人的评价</a:t>
            </a:r>
            <a:r>
              <a:rPr lang="zh-CN" altLang="en-US" sz="2800" dirty="0" smtClean="0">
                <a:solidFill>
                  <a:srgbClr val="FF0000"/>
                </a:solidFill>
              </a:rPr>
              <a:t>：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548680"/>
            <a:ext cx="9143365" cy="6309320"/>
          </a:xfrm>
        </p:spPr>
        <p:txBody>
          <a:bodyPr>
            <a:normAutofit fontScale="65000" lnSpcReduction="20000"/>
          </a:bodyPr>
          <a:lstStyle/>
          <a:p>
            <a:pPr algn="l"/>
            <a:r>
              <a:rPr lang="en-US" altLang="zh-CN" sz="3900" b="1" dirty="0" smtClean="0">
                <a:solidFill>
                  <a:srgbClr val="FFFF00"/>
                </a:solidFill>
                <a:latin typeface="+mn-ea"/>
              </a:rPr>
              <a:t>1</a:t>
            </a:r>
            <a:r>
              <a:rPr lang="zh-CN" altLang="en-US" sz="3900" b="1" dirty="0" smtClean="0">
                <a:solidFill>
                  <a:srgbClr val="FFFF00"/>
                </a:solidFill>
                <a:latin typeface="+mn-ea"/>
              </a:rPr>
              <a:t>、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于丹评价说：苏轼的一生是洒脱豪放的，苏东坡很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会   </a:t>
            </a:r>
            <a:endParaRPr lang="en-US" altLang="zh-CN" sz="4300" b="1" dirty="0" smtClean="0">
              <a:solidFill>
                <a:srgbClr val="FFFF00"/>
              </a:solidFill>
              <a:latin typeface="+mn-ea"/>
            </a:endParaRPr>
          </a:p>
          <a:p>
            <a:pPr algn="l"/>
            <a:r>
              <a:rPr lang="en-US" altLang="zh-CN" sz="4300" b="1" dirty="0">
                <a:solidFill>
                  <a:srgbClr val="FFFF00"/>
                </a:solidFill>
                <a:latin typeface="+mn-ea"/>
              </a:rPr>
              <a:t> </a:t>
            </a:r>
            <a:r>
              <a:rPr lang="en-US" altLang="zh-CN" sz="4300" b="1" dirty="0" smtClean="0">
                <a:solidFill>
                  <a:srgbClr val="FFFF00"/>
                </a:solidFill>
                <a:latin typeface="+mn-ea"/>
              </a:rPr>
              <a:t>  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过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日子，好日子有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好的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过法，苦日子也有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苦的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乐处。</a:t>
            </a:r>
          </a:p>
          <a:p>
            <a:pPr algn="l"/>
            <a:r>
              <a:rPr lang="en-US" altLang="zh-CN" sz="3900" b="1" dirty="0" smtClean="0">
                <a:solidFill>
                  <a:srgbClr val="FFFF00"/>
                </a:solidFill>
                <a:latin typeface="+mn-ea"/>
              </a:rPr>
              <a:t>2</a:t>
            </a:r>
            <a:r>
              <a:rPr lang="zh-CN" altLang="en-US" sz="3900" b="1" dirty="0" smtClean="0">
                <a:solidFill>
                  <a:srgbClr val="FFFF00"/>
                </a:solidFill>
                <a:latin typeface="+mn-ea"/>
              </a:rPr>
              <a:t>、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当代女作家池莉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则宣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称：要嫁就得嫁给苏东坡。</a:t>
            </a:r>
          </a:p>
          <a:p>
            <a:pPr algn="l"/>
            <a:r>
              <a:rPr lang="en-US" altLang="zh-CN" sz="3900" b="1" dirty="0" smtClean="0">
                <a:solidFill>
                  <a:srgbClr val="FFFF00"/>
                </a:solidFill>
                <a:latin typeface="+mn-ea"/>
              </a:rPr>
              <a:t>3</a:t>
            </a:r>
            <a:r>
              <a:rPr lang="zh-CN" altLang="en-US" sz="3900" b="1" dirty="0" smtClean="0">
                <a:solidFill>
                  <a:srgbClr val="FFFF00"/>
                </a:solidFill>
                <a:latin typeface="+mn-ea"/>
              </a:rPr>
              <a:t>、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宋神宗：“白有轼之才，无轼之学。”</a:t>
            </a:r>
          </a:p>
          <a:p>
            <a:pPr algn="l"/>
            <a:r>
              <a:rPr lang="en-US" altLang="zh-CN" sz="3900" b="1" dirty="0" smtClean="0">
                <a:solidFill>
                  <a:srgbClr val="FFFF00"/>
                </a:solidFill>
                <a:latin typeface="+mn-ea"/>
              </a:rPr>
              <a:t>4</a:t>
            </a:r>
            <a:r>
              <a:rPr lang="zh-CN" altLang="en-US" sz="3900" b="1" dirty="0" smtClean="0">
                <a:solidFill>
                  <a:srgbClr val="FFFF00"/>
                </a:solidFill>
                <a:latin typeface="+mn-ea"/>
              </a:rPr>
              <a:t>、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宋孝宗：“雄视百代，自作一家。”亲读其文，赐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谥 </a:t>
            </a:r>
            <a:endParaRPr lang="en-US" altLang="zh-CN" sz="4300" b="1" dirty="0" smtClean="0">
              <a:solidFill>
                <a:srgbClr val="FFFF00"/>
              </a:solidFill>
              <a:latin typeface="+mn-ea"/>
            </a:endParaRPr>
          </a:p>
          <a:p>
            <a:pPr algn="l"/>
            <a:r>
              <a:rPr lang="en-US" altLang="zh-CN" sz="4300" b="1" dirty="0">
                <a:solidFill>
                  <a:srgbClr val="FFFF00"/>
                </a:solidFill>
                <a:latin typeface="+mn-ea"/>
              </a:rPr>
              <a:t> </a:t>
            </a:r>
            <a:r>
              <a:rPr lang="en-US" altLang="zh-CN" sz="4300" b="1" dirty="0" smtClean="0">
                <a:solidFill>
                  <a:srgbClr val="FFFF00"/>
                </a:solidFill>
                <a:latin typeface="+mn-ea"/>
              </a:rPr>
              <a:t>  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号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文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忠公，赐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太师官阶，封其孙高官，为</a:t>
            </a:r>
            <a:r>
              <a:rPr lang="en-US" altLang="zh-CN" sz="4300" b="1" dirty="0" smtClean="0">
                <a:solidFill>
                  <a:srgbClr val="FFFF00"/>
                </a:solidFill>
                <a:latin typeface="+mn-ea"/>
              </a:rPr>
              <a:t>《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苏东坡集</a:t>
            </a:r>
            <a:r>
              <a:rPr lang="en-US" altLang="zh-CN" sz="4300" b="1" dirty="0" smtClean="0">
                <a:solidFill>
                  <a:srgbClr val="FFFF00"/>
                </a:solidFill>
                <a:latin typeface="+mn-ea"/>
              </a:rPr>
              <a:t>》</a:t>
            </a:r>
          </a:p>
          <a:p>
            <a:pPr algn="l"/>
            <a:r>
              <a:rPr lang="en-US" altLang="zh-CN" sz="4300" b="1" dirty="0">
                <a:solidFill>
                  <a:srgbClr val="FFFF00"/>
                </a:solidFill>
                <a:latin typeface="+mn-ea"/>
              </a:rPr>
              <a:t> </a:t>
            </a:r>
            <a:r>
              <a:rPr lang="en-US" altLang="zh-CN" sz="4300" b="1" dirty="0" smtClean="0">
                <a:solidFill>
                  <a:srgbClr val="FFFF00"/>
                </a:solidFill>
                <a:latin typeface="+mn-ea"/>
              </a:rPr>
              <a:t>  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作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序。</a:t>
            </a:r>
          </a:p>
          <a:p>
            <a:pPr algn="l"/>
            <a:r>
              <a:rPr lang="en-US" altLang="zh-CN" sz="3900" b="1" dirty="0" smtClean="0">
                <a:solidFill>
                  <a:srgbClr val="FFFF00"/>
                </a:solidFill>
                <a:latin typeface="+mn-ea"/>
              </a:rPr>
              <a:t>5</a:t>
            </a:r>
            <a:r>
              <a:rPr lang="zh-CN" altLang="en-US" sz="3900" b="1" dirty="0" smtClean="0">
                <a:solidFill>
                  <a:srgbClr val="FFFF00"/>
                </a:solidFill>
                <a:latin typeface="+mn-ea"/>
              </a:rPr>
              <a:t>、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王国维：“中国古代最伟大的四位诗人是屈原、陶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渊</a:t>
            </a:r>
            <a:endParaRPr lang="en-US" altLang="zh-CN" sz="4300" b="1" dirty="0" smtClean="0">
              <a:solidFill>
                <a:srgbClr val="FFFF00"/>
              </a:solidFill>
              <a:latin typeface="+mn-ea"/>
            </a:endParaRPr>
          </a:p>
          <a:p>
            <a:pPr algn="l"/>
            <a:r>
              <a:rPr lang="en-US" altLang="zh-CN" sz="4300" b="1" dirty="0">
                <a:solidFill>
                  <a:srgbClr val="FFFF00"/>
                </a:solidFill>
                <a:latin typeface="+mn-ea"/>
              </a:rPr>
              <a:t> </a:t>
            </a:r>
            <a:r>
              <a:rPr lang="en-US" altLang="zh-CN" sz="4300" b="1" dirty="0" smtClean="0">
                <a:solidFill>
                  <a:srgbClr val="FFFF00"/>
                </a:solidFill>
                <a:latin typeface="+mn-ea"/>
              </a:rPr>
              <a:t>  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明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、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杜甫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、苏轼。而其中还没有任何人的影响能超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越</a:t>
            </a:r>
            <a:endParaRPr lang="en-US" altLang="zh-CN" sz="4300" b="1" dirty="0" smtClean="0">
              <a:solidFill>
                <a:srgbClr val="FFFF00"/>
              </a:solidFill>
              <a:latin typeface="+mn-ea"/>
            </a:endParaRPr>
          </a:p>
          <a:p>
            <a:pPr algn="l"/>
            <a:r>
              <a:rPr lang="en-US" altLang="zh-CN" sz="4300" b="1" dirty="0">
                <a:solidFill>
                  <a:srgbClr val="FFFF00"/>
                </a:solidFill>
                <a:latin typeface="+mn-ea"/>
              </a:rPr>
              <a:t> </a:t>
            </a:r>
            <a:r>
              <a:rPr lang="en-US" altLang="zh-CN" sz="4300" b="1" dirty="0" smtClean="0">
                <a:solidFill>
                  <a:srgbClr val="FFFF00"/>
                </a:solidFill>
                <a:latin typeface="+mn-ea"/>
              </a:rPr>
              <a:t>  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苏轼”。</a:t>
            </a:r>
            <a:endParaRPr lang="zh-CN" altLang="en-US" sz="4300" b="1" dirty="0" smtClean="0">
              <a:solidFill>
                <a:srgbClr val="FFFF00"/>
              </a:solidFill>
              <a:latin typeface="+mn-ea"/>
            </a:endParaRPr>
          </a:p>
          <a:p>
            <a:pPr algn="l"/>
            <a:r>
              <a:rPr lang="en-US" altLang="zh-CN" sz="3900" b="1" dirty="0" smtClean="0">
                <a:solidFill>
                  <a:srgbClr val="FFFF00"/>
                </a:solidFill>
                <a:latin typeface="+mn-ea"/>
              </a:rPr>
              <a:t>6</a:t>
            </a:r>
            <a:r>
              <a:rPr lang="zh-CN" altLang="en-US" sz="3900" b="1" dirty="0" smtClean="0">
                <a:solidFill>
                  <a:srgbClr val="FFFF00"/>
                </a:solidFill>
                <a:latin typeface="+mn-ea"/>
              </a:rPr>
              <a:t>、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林语堂</a:t>
            </a:r>
            <a:r>
              <a:rPr lang="en-US" altLang="zh-CN" sz="4300" b="1" dirty="0" smtClean="0">
                <a:solidFill>
                  <a:srgbClr val="FFFF00"/>
                </a:solidFill>
                <a:latin typeface="+mn-ea"/>
              </a:rPr>
              <a:t>《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苏东坡传</a:t>
            </a:r>
            <a:r>
              <a:rPr lang="en-US" altLang="zh-CN" sz="4300" b="1" dirty="0" smtClean="0">
                <a:solidFill>
                  <a:srgbClr val="FFFF00"/>
                </a:solidFill>
                <a:latin typeface="+mn-ea"/>
              </a:rPr>
              <a:t>》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：像苏东坡这样的人物，是人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间</a:t>
            </a:r>
            <a:endParaRPr lang="en-US" altLang="zh-CN" sz="4300" b="1" dirty="0" smtClean="0">
              <a:solidFill>
                <a:srgbClr val="FFFF00"/>
              </a:solidFill>
              <a:latin typeface="+mn-ea"/>
            </a:endParaRPr>
          </a:p>
          <a:p>
            <a:pPr algn="l"/>
            <a:r>
              <a:rPr lang="en-US" altLang="zh-CN" sz="4300" b="1" dirty="0">
                <a:solidFill>
                  <a:srgbClr val="FFFF00"/>
                </a:solidFill>
                <a:latin typeface="+mn-ea"/>
              </a:rPr>
              <a:t> </a:t>
            </a:r>
            <a:r>
              <a:rPr lang="en-US" altLang="zh-CN" sz="4300" b="1" dirty="0" smtClean="0">
                <a:solidFill>
                  <a:srgbClr val="FFFF00"/>
                </a:solidFill>
                <a:latin typeface="+mn-ea"/>
              </a:rPr>
              <a:t>  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不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可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无一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又难能有二的。</a:t>
            </a:r>
          </a:p>
          <a:p>
            <a:pPr algn="l"/>
            <a:r>
              <a:rPr lang="en-US" altLang="zh-CN" sz="3900" b="1" dirty="0" smtClean="0">
                <a:solidFill>
                  <a:srgbClr val="FFFF00"/>
                </a:solidFill>
                <a:latin typeface="+mn-ea"/>
              </a:rPr>
              <a:t>7</a:t>
            </a:r>
            <a:r>
              <a:rPr lang="zh-CN" altLang="en-US" sz="3900" b="1" dirty="0" smtClean="0">
                <a:solidFill>
                  <a:srgbClr val="FFFF00"/>
                </a:solidFill>
                <a:latin typeface="+mn-ea"/>
              </a:rPr>
              <a:t>、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钱钟书：“李白以后，大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约无人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赶得上苏轼这种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豪放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。</a:t>
            </a:r>
          </a:p>
          <a:p>
            <a:pPr algn="l"/>
            <a:r>
              <a:rPr lang="en-US" altLang="zh-CN" sz="3900" b="1" dirty="0" smtClean="0">
                <a:solidFill>
                  <a:srgbClr val="FFFF00"/>
                </a:solidFill>
                <a:latin typeface="+mn-ea"/>
              </a:rPr>
              <a:t>8</a:t>
            </a:r>
            <a:r>
              <a:rPr lang="zh-CN" altLang="en-US" sz="3900" b="1" dirty="0" smtClean="0">
                <a:solidFill>
                  <a:srgbClr val="FFFF00"/>
                </a:solidFill>
                <a:latin typeface="+mn-ea"/>
              </a:rPr>
              <a:t>、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董其昌</a:t>
            </a:r>
            <a:r>
              <a:rPr lang="en-US" altLang="zh-CN" sz="4300" b="1" dirty="0" smtClean="0">
                <a:solidFill>
                  <a:srgbClr val="FFFF00"/>
                </a:solidFill>
                <a:latin typeface="+mn-ea"/>
              </a:rPr>
              <a:t>:“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东坡先生此赋</a:t>
            </a:r>
            <a:r>
              <a:rPr lang="en-US" altLang="zh-CN" sz="4300" b="1" dirty="0" smtClean="0">
                <a:solidFill>
                  <a:srgbClr val="FFFF00"/>
                </a:solidFill>
                <a:latin typeface="+mn-ea"/>
              </a:rPr>
              <a:t>,</a:t>
            </a:r>
            <a:r>
              <a:rPr lang="zh-CN" altLang="en-US" sz="4300" b="1" dirty="0" smtClean="0">
                <a:solidFill>
                  <a:srgbClr val="FFFF00"/>
                </a:solidFill>
                <a:latin typeface="+mn-ea"/>
              </a:rPr>
              <a:t>楚骚之一变也。”</a:t>
            </a:r>
          </a:p>
          <a:p>
            <a:endParaRPr lang="zh-CN" altLang="en-US" dirty="0"/>
          </a:p>
        </p:txBody>
      </p:sp>
      <p:pic>
        <p:nvPicPr>
          <p:cNvPr id="5" name="王菲-清风徐来-(电影《港囧》主题曲).mp3">
            <a:hlinkClick r:id="" action="ppaction://media"/>
            <a:hlinkHover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100392" y="11663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499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6000" contrast="-26000"/>
                    </a14:imgEffect>
                    <a14:imgEffect>
                      <a14:colorTemperature colorTemp="25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3232" cy="243428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600" dirty="0"/>
              <a:t>自主研</a:t>
            </a:r>
            <a:r>
              <a:rPr lang="zh-CN" altLang="en-US" sz="3600" dirty="0" smtClean="0"/>
              <a:t>讨</a:t>
            </a: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 smtClean="0"/>
              <a:t> </a:t>
            </a:r>
            <a:r>
              <a:rPr lang="zh-CN" altLang="en-US" b="1" dirty="0" smtClean="0"/>
              <a:t>有</a:t>
            </a:r>
            <a:r>
              <a:rPr lang="zh-CN" altLang="en-US" b="1" dirty="0"/>
              <a:t>人说“客悲乎苏子之悲”，也有人说“主问客答亦苏子自问自答”，结合文本探究，说说自己的看法。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43204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          提示：</a:t>
            </a:r>
            <a:r>
              <a:rPr lang="zh-CN" altLang="en-US" sz="3900" b="1" dirty="0" smtClean="0">
                <a:solidFill>
                  <a:srgbClr val="FF0000"/>
                </a:solidFill>
              </a:rPr>
              <a:t>无</a:t>
            </a:r>
            <a:r>
              <a:rPr lang="zh-CN" altLang="en-US" sz="3900" b="1" dirty="0">
                <a:solidFill>
                  <a:srgbClr val="FF0000"/>
                </a:solidFill>
              </a:rPr>
              <a:t>论是客为苏子而悲，还是苏子伤感后自我安慰，说明即使是被誉为“旷古绝今的伟大人物”苏轼，在遭遇失意挫折时也会有伤感迷惘，但值得我们学习的是，苏轼在人生的大悲大落面前，始终能保持乐观豁达的人生态度和积极向上的人格精神</a:t>
            </a:r>
            <a:r>
              <a:rPr lang="zh-CN" altLang="en-US" sz="3900" b="1" dirty="0">
                <a:solidFill>
                  <a:srgbClr val="00B0F0"/>
                </a:solidFill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1000" contrast="-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7353"/>
            <a:ext cx="9144000" cy="693270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19672" y="274638"/>
            <a:ext cx="4896544" cy="634082"/>
          </a:xfrm>
        </p:spPr>
        <p:txBody>
          <a:bodyPr>
            <a:normAutofit fontScale="90000"/>
          </a:bodyPr>
          <a:lstStyle/>
          <a:p>
            <a:r>
              <a:rPr lang="zh-CN" altLang="en-US" sz="5400" b="1" dirty="0" smtClean="0"/>
              <a:t>小    结</a:t>
            </a:r>
            <a:endParaRPr lang="zh-CN" altLang="en-US" sz="54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80728"/>
            <a:ext cx="8712968" cy="5760640"/>
          </a:xfrm>
        </p:spPr>
        <p:txBody>
          <a:bodyPr>
            <a:normAutofit fontScale="62500" lnSpcReduction="20000"/>
          </a:bodyPr>
          <a:lstStyle/>
          <a:p>
            <a:r>
              <a:rPr lang="zh-CN" altLang="en-US" sz="3800" b="1" dirty="0">
                <a:solidFill>
                  <a:srgbClr val="7030A0"/>
                </a:solidFill>
              </a:rPr>
              <a:t>叙事</a:t>
            </a:r>
            <a:r>
              <a:rPr lang="zh-CN" altLang="en-US" dirty="0"/>
              <a:t>：</a:t>
            </a:r>
            <a:r>
              <a:rPr lang="zh-CN" altLang="en-US" sz="3800" b="1" dirty="0">
                <a:solidFill>
                  <a:srgbClr val="FF0000"/>
                </a:solidFill>
                <a:latin typeface="+mn-ea"/>
              </a:rPr>
              <a:t>泛舟赤壁、饮酒作歌、客吹洞箫</a:t>
            </a:r>
            <a:r>
              <a:rPr lang="zh-CN" altLang="en-US" sz="3800" b="1" dirty="0" smtClean="0">
                <a:solidFill>
                  <a:srgbClr val="FF0000"/>
                </a:solidFill>
                <a:latin typeface="+mn-ea"/>
              </a:rPr>
              <a:t>、</a:t>
            </a:r>
            <a:endParaRPr lang="en-US" altLang="zh-CN" sz="3800" b="1" dirty="0" smtClean="0">
              <a:solidFill>
                <a:srgbClr val="FF0000"/>
              </a:solidFill>
              <a:latin typeface="+mn-ea"/>
            </a:endParaRPr>
          </a:p>
          <a:p>
            <a:pPr marL="0" indent="0">
              <a:buNone/>
            </a:pPr>
            <a:r>
              <a:rPr lang="zh-CN" altLang="en-US" sz="3800" b="1" dirty="0" smtClean="0">
                <a:solidFill>
                  <a:srgbClr val="FF0000"/>
                </a:solidFill>
                <a:latin typeface="+mn-ea"/>
              </a:rPr>
              <a:t>        主</a:t>
            </a:r>
            <a:r>
              <a:rPr lang="zh-CN" altLang="en-US" sz="3800" b="1" dirty="0">
                <a:solidFill>
                  <a:srgbClr val="FF0000"/>
                </a:solidFill>
                <a:latin typeface="+mn-ea"/>
              </a:rPr>
              <a:t>客对答、喜</a:t>
            </a:r>
            <a:r>
              <a:rPr lang="zh-CN" altLang="en-US" sz="3800" b="1" dirty="0">
                <a:solidFill>
                  <a:srgbClr val="FF0000"/>
                </a:solidFill>
                <a:latin typeface="+mn-ea"/>
              </a:rPr>
              <a:t>笑</a:t>
            </a:r>
            <a:r>
              <a:rPr lang="zh-CN" altLang="en-US" sz="3800" b="1" dirty="0" smtClean="0">
                <a:solidFill>
                  <a:srgbClr val="FF0000"/>
                </a:solidFill>
                <a:latin typeface="+mn-ea"/>
              </a:rPr>
              <a:t>更酌、枕</a:t>
            </a:r>
            <a:r>
              <a:rPr lang="zh-CN" altLang="en-US" sz="3800" b="1" dirty="0">
                <a:solidFill>
                  <a:srgbClr val="FF0000"/>
                </a:solidFill>
                <a:latin typeface="+mn-ea"/>
              </a:rPr>
              <a:t>藉舟中</a:t>
            </a:r>
          </a:p>
          <a:p>
            <a:r>
              <a:rPr lang="zh-CN" altLang="en-US" sz="3800" b="1" dirty="0">
                <a:solidFill>
                  <a:srgbClr val="7030A0"/>
                </a:solidFill>
              </a:rPr>
              <a:t>抒情</a:t>
            </a:r>
            <a:r>
              <a:rPr lang="zh-CN" altLang="en-US" sz="3800" b="1" dirty="0">
                <a:solidFill>
                  <a:srgbClr val="FF0000"/>
                </a:solidFill>
              </a:rPr>
              <a:t>：“乐甚”→“愀然”而悲→“喜而笑”</a:t>
            </a:r>
          </a:p>
          <a:p>
            <a:pPr marL="0" indent="0">
              <a:buNone/>
            </a:pPr>
            <a:r>
              <a:rPr lang="zh-CN" altLang="en-US" sz="3800" b="1" dirty="0" smtClean="0">
                <a:solidFill>
                  <a:srgbClr val="FF0000"/>
                </a:solidFill>
              </a:rPr>
              <a:t>                                        观</a:t>
            </a:r>
            <a:r>
              <a:rPr lang="zh-CN" altLang="en-US" sz="3800" b="1" dirty="0">
                <a:solidFill>
                  <a:srgbClr val="FF0000"/>
                </a:solidFill>
              </a:rPr>
              <a:t>点：“哀吾生之须臾，羡长江之无穷”</a:t>
            </a:r>
          </a:p>
          <a:p>
            <a:pPr marL="0" indent="0">
              <a:buNone/>
            </a:pPr>
            <a:r>
              <a:rPr lang="en-US" altLang="zh-CN" sz="3400" b="1" dirty="0"/>
              <a:t> </a:t>
            </a:r>
            <a:r>
              <a:rPr lang="en-US" altLang="zh-CN" sz="3400" b="1" dirty="0" smtClean="0"/>
              <a:t>                                  </a:t>
            </a:r>
            <a:r>
              <a:rPr lang="zh-CN" altLang="en-US" sz="3400" b="1" dirty="0" smtClean="0">
                <a:solidFill>
                  <a:srgbClr val="00B0F0"/>
                </a:solidFill>
              </a:rPr>
              <a:t>客</a:t>
            </a:r>
            <a:r>
              <a:rPr lang="zh-CN" altLang="en-US" sz="3400" b="1" dirty="0" smtClean="0">
                <a:solidFill>
                  <a:srgbClr val="FF0000"/>
                </a:solidFill>
              </a:rPr>
              <a:t>      </a:t>
            </a:r>
            <a:r>
              <a:rPr lang="zh-CN" altLang="en-US" sz="3800" b="1" dirty="0" smtClean="0">
                <a:solidFill>
                  <a:srgbClr val="FF0000"/>
                </a:solidFill>
              </a:rPr>
              <a:t>依</a:t>
            </a:r>
            <a:r>
              <a:rPr lang="zh-CN" altLang="en-US" sz="3800" b="1" dirty="0">
                <a:solidFill>
                  <a:srgbClr val="FF0000"/>
                </a:solidFill>
              </a:rPr>
              <a:t>据：曹操“一世之雄”今“安在”</a:t>
            </a:r>
          </a:p>
          <a:p>
            <a:pPr marL="0" indent="0">
              <a:buNone/>
            </a:pPr>
            <a:r>
              <a:rPr lang="zh-CN" altLang="en-US" sz="3400" b="1" dirty="0" smtClean="0">
                <a:solidFill>
                  <a:srgbClr val="FF0000"/>
                </a:solidFill>
              </a:rPr>
              <a:t>                           </a:t>
            </a:r>
            <a:r>
              <a:rPr lang="zh-CN" altLang="en-US" sz="2900" b="1" dirty="0" smtClean="0"/>
              <a:t>消极颓废</a:t>
            </a:r>
            <a:r>
              <a:rPr lang="zh-CN" altLang="en-US" sz="3400" b="1" dirty="0" smtClean="0">
                <a:solidFill>
                  <a:srgbClr val="FF0000"/>
                </a:solidFill>
              </a:rPr>
              <a:t>                   </a:t>
            </a:r>
            <a:r>
              <a:rPr lang="zh-CN" altLang="en-US" sz="3800" b="1" dirty="0" smtClean="0">
                <a:solidFill>
                  <a:srgbClr val="FF0000"/>
                </a:solidFill>
              </a:rPr>
              <a:t>吾</a:t>
            </a:r>
            <a:r>
              <a:rPr lang="zh-CN" altLang="en-US" sz="3800" b="1" dirty="0">
                <a:solidFill>
                  <a:srgbClr val="FF0000"/>
                </a:solidFill>
              </a:rPr>
              <a:t>与子蜉蝣渺小更须臾</a:t>
            </a:r>
          </a:p>
          <a:p>
            <a:pPr marL="0" indent="0">
              <a:buNone/>
            </a:pPr>
            <a:r>
              <a:rPr lang="zh-CN" altLang="en-US" sz="3400" b="1" dirty="0">
                <a:solidFill>
                  <a:srgbClr val="FF0000"/>
                </a:solidFill>
              </a:rPr>
              <a:t>             </a:t>
            </a:r>
            <a:r>
              <a:rPr lang="zh-CN" altLang="en-US" sz="3400" b="1" dirty="0" smtClean="0">
                <a:solidFill>
                  <a:srgbClr val="FF0000"/>
                </a:solidFill>
              </a:rPr>
              <a:t>                                </a:t>
            </a:r>
            <a:r>
              <a:rPr lang="zh-CN" altLang="en-US" sz="3800" b="1" dirty="0" smtClean="0">
                <a:solidFill>
                  <a:srgbClr val="FF0000"/>
                </a:solidFill>
              </a:rPr>
              <a:t>主</a:t>
            </a:r>
            <a:r>
              <a:rPr lang="zh-CN" altLang="en-US" sz="3800" b="1" dirty="0">
                <a:solidFill>
                  <a:srgbClr val="FF0000"/>
                </a:solidFill>
              </a:rPr>
              <a:t>题升华：欲“挟飞仙遨游，抱明月长终</a:t>
            </a:r>
            <a:r>
              <a:rPr lang="zh-CN" altLang="en-US" sz="3800" b="1" dirty="0" smtClean="0">
                <a:solidFill>
                  <a:srgbClr val="FF0000"/>
                </a:solidFill>
              </a:rPr>
              <a:t>”</a:t>
            </a:r>
            <a:r>
              <a:rPr lang="zh-CN" altLang="en-US" sz="3400" b="1" dirty="0" smtClean="0"/>
              <a:t>          </a:t>
            </a:r>
            <a:endParaRPr lang="en-US" altLang="zh-CN" sz="3400" b="1" dirty="0" smtClean="0"/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sz="3800" b="1" dirty="0">
                <a:solidFill>
                  <a:srgbClr val="7030A0"/>
                </a:solidFill>
              </a:rPr>
              <a:t>议论</a:t>
            </a:r>
            <a:r>
              <a:rPr lang="zh-CN" altLang="en-US" b="1" dirty="0"/>
              <a:t>： </a:t>
            </a:r>
            <a:r>
              <a:rPr lang="en-US" altLang="zh-CN" b="1" dirty="0" smtClean="0"/>
              <a:t>                                                         </a:t>
            </a:r>
            <a:r>
              <a:rPr lang="zh-CN" altLang="en-US" sz="3800" b="1" dirty="0" smtClean="0">
                <a:solidFill>
                  <a:srgbClr val="FF0000"/>
                </a:solidFill>
              </a:rPr>
              <a:t>而</a:t>
            </a:r>
            <a:r>
              <a:rPr lang="zh-CN" altLang="en-US" sz="3800" b="1" dirty="0">
                <a:solidFill>
                  <a:srgbClr val="FF0000"/>
                </a:solidFill>
              </a:rPr>
              <a:t>“不可骤得”</a:t>
            </a:r>
          </a:p>
          <a:p>
            <a:pPr marL="0" indent="0">
              <a:buNone/>
            </a:pPr>
            <a:r>
              <a:rPr lang="zh-CN" altLang="en-US" b="1" dirty="0">
                <a:solidFill>
                  <a:srgbClr val="00B0F0"/>
                </a:solidFill>
              </a:rPr>
              <a:t>主客问答 </a:t>
            </a:r>
            <a:r>
              <a:rPr lang="zh-CN" altLang="en-US" b="1" dirty="0" smtClean="0">
                <a:solidFill>
                  <a:srgbClr val="00B0F0"/>
                </a:solidFill>
              </a:rPr>
              <a:t>                            </a:t>
            </a:r>
            <a:r>
              <a:rPr lang="zh-CN" altLang="en-US" sz="3800" b="1" dirty="0" smtClean="0">
                <a:solidFill>
                  <a:srgbClr val="FF0000"/>
                </a:solidFill>
              </a:rPr>
              <a:t>观</a:t>
            </a:r>
            <a:r>
              <a:rPr lang="zh-CN" altLang="en-US" sz="3800" b="1" dirty="0">
                <a:solidFill>
                  <a:srgbClr val="FF0000"/>
                </a:solidFill>
              </a:rPr>
              <a:t>点：“何羡乎”天地</a:t>
            </a:r>
          </a:p>
          <a:p>
            <a:pPr marL="0" indent="0">
              <a:buNone/>
            </a:pPr>
            <a:r>
              <a:rPr lang="zh-CN" altLang="en-US" sz="3400" b="1" dirty="0" smtClean="0"/>
              <a:t>                                   </a:t>
            </a:r>
            <a:r>
              <a:rPr lang="zh-CN" altLang="en-US" sz="3400" b="1" dirty="0" smtClean="0">
                <a:solidFill>
                  <a:srgbClr val="00B0F0"/>
                </a:solidFill>
              </a:rPr>
              <a:t>主</a:t>
            </a:r>
            <a:r>
              <a:rPr lang="zh-CN" altLang="en-US" sz="3400" b="1" dirty="0" smtClean="0"/>
              <a:t>     </a:t>
            </a:r>
            <a:r>
              <a:rPr lang="zh-CN" altLang="en-US" sz="3800" b="1" dirty="0" smtClean="0">
                <a:solidFill>
                  <a:srgbClr val="FF0000"/>
                </a:solidFill>
              </a:rPr>
              <a:t>依</a:t>
            </a:r>
            <a:r>
              <a:rPr lang="zh-CN" altLang="en-US" sz="3800" b="1" dirty="0">
                <a:solidFill>
                  <a:srgbClr val="FF0000"/>
                </a:solidFill>
              </a:rPr>
              <a:t>据：水“未尝往也</a:t>
            </a:r>
            <a:r>
              <a:rPr lang="zh-CN" altLang="en-US" sz="3800" b="1" dirty="0" smtClean="0">
                <a:solidFill>
                  <a:srgbClr val="FF0000"/>
                </a:solidFill>
              </a:rPr>
              <a:t>”，</a:t>
            </a:r>
            <a:r>
              <a:rPr lang="zh-CN" altLang="en-US" sz="4000" b="1" dirty="0">
                <a:solidFill>
                  <a:srgbClr val="FF0000"/>
                </a:solidFill>
              </a:rPr>
              <a:t>月“卒莫消长也”</a:t>
            </a:r>
            <a:endParaRPr lang="en-US" altLang="zh-CN" sz="38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3400" b="1" dirty="0" smtClean="0">
                <a:solidFill>
                  <a:srgbClr val="FF0000"/>
                </a:solidFill>
              </a:rPr>
              <a:t>                          </a:t>
            </a:r>
            <a:r>
              <a:rPr lang="zh-CN" altLang="en-US" sz="3400" b="1" dirty="0" smtClean="0">
                <a:solidFill>
                  <a:srgbClr val="FF0000"/>
                </a:solidFill>
              </a:rPr>
              <a:t> </a:t>
            </a:r>
            <a:r>
              <a:rPr lang="zh-CN" altLang="en-US" sz="2900" b="1" dirty="0" smtClean="0">
                <a:solidFill>
                  <a:srgbClr val="00B050"/>
                </a:solidFill>
              </a:rPr>
              <a:t>乐观豁达</a:t>
            </a:r>
            <a:r>
              <a:rPr lang="zh-CN" altLang="en-US" sz="3400" b="1" dirty="0" smtClean="0">
                <a:solidFill>
                  <a:srgbClr val="FF0000"/>
                </a:solidFill>
              </a:rPr>
              <a:t>               </a:t>
            </a:r>
            <a:r>
              <a:rPr lang="zh-CN" altLang="en-US" sz="3800" b="1" dirty="0" smtClean="0">
                <a:solidFill>
                  <a:srgbClr val="FF0000"/>
                </a:solidFill>
              </a:rPr>
              <a:t>“</a:t>
            </a:r>
            <a:r>
              <a:rPr lang="zh-CN" altLang="en-US" sz="3800" b="1" dirty="0">
                <a:solidFill>
                  <a:srgbClr val="FF0000"/>
                </a:solidFill>
              </a:rPr>
              <a:t>变者”与“不变者”之观</a:t>
            </a:r>
            <a:endParaRPr lang="zh-CN" altLang="en-US" sz="38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3400" b="1" dirty="0" smtClean="0">
                <a:solidFill>
                  <a:srgbClr val="FF0000"/>
                </a:solidFill>
              </a:rPr>
              <a:t>                                             </a:t>
            </a:r>
            <a:r>
              <a:rPr lang="zh-CN" altLang="en-US" sz="3800" b="1" dirty="0" smtClean="0">
                <a:solidFill>
                  <a:srgbClr val="FF0000"/>
                </a:solidFill>
              </a:rPr>
              <a:t>主</a:t>
            </a:r>
            <a:r>
              <a:rPr lang="zh-CN" altLang="en-US" sz="3800" b="1" dirty="0">
                <a:solidFill>
                  <a:srgbClr val="FF0000"/>
                </a:solidFill>
              </a:rPr>
              <a:t>题升华：“共适”于清风明月</a:t>
            </a:r>
            <a:r>
              <a:rPr lang="zh-CN" altLang="en-US" sz="3800" b="1" dirty="0" smtClean="0">
                <a:solidFill>
                  <a:srgbClr val="FF0000"/>
                </a:solidFill>
              </a:rPr>
              <a:t>等</a:t>
            </a:r>
            <a:endParaRPr lang="en-US" altLang="zh-CN" sz="38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3800" b="1" dirty="0" smtClean="0">
                <a:solidFill>
                  <a:srgbClr val="FF0000"/>
                </a:solidFill>
              </a:rPr>
              <a:t>                                                            “</a:t>
            </a:r>
            <a:r>
              <a:rPr lang="zh-CN" altLang="en-US" sz="3800" b="1" dirty="0">
                <a:solidFill>
                  <a:srgbClr val="FF0000"/>
                </a:solidFill>
              </a:rPr>
              <a:t>无</a:t>
            </a:r>
            <a:r>
              <a:rPr lang="zh-CN" altLang="en-US" sz="3800" b="1" dirty="0" smtClean="0">
                <a:solidFill>
                  <a:srgbClr val="FF0000"/>
                </a:solidFill>
              </a:rPr>
              <a:t>尽 </a:t>
            </a:r>
            <a:r>
              <a:rPr lang="zh-CN" altLang="en-US" sz="3800" b="1" dirty="0" smtClean="0">
                <a:solidFill>
                  <a:srgbClr val="FF0000"/>
                </a:solidFill>
              </a:rPr>
              <a:t>藏</a:t>
            </a:r>
            <a:r>
              <a:rPr lang="zh-CN" altLang="en-US" sz="3800" b="1" dirty="0" smtClean="0">
                <a:solidFill>
                  <a:srgbClr val="FF0000"/>
                </a:solidFill>
              </a:rPr>
              <a:t>也</a:t>
            </a:r>
            <a:r>
              <a:rPr lang="zh-CN" altLang="en-US" sz="3800" b="1" dirty="0">
                <a:solidFill>
                  <a:srgbClr val="FF0000"/>
                </a:solidFill>
              </a:rPr>
              <a:t>”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sz="3800" b="1" dirty="0" smtClean="0">
                <a:solidFill>
                  <a:srgbClr val="7030A0"/>
                </a:solidFill>
              </a:rPr>
              <a:t>描写</a:t>
            </a:r>
            <a:r>
              <a:rPr lang="zh-CN" altLang="en-US" b="1" dirty="0" smtClean="0"/>
              <a:t>：</a:t>
            </a:r>
            <a:endParaRPr lang="en-US" altLang="zh-CN" sz="3800" b="1" dirty="0" smtClean="0">
              <a:solidFill>
                <a:srgbClr val="FF0000"/>
              </a:solidFill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2771800" y="2204864"/>
            <a:ext cx="288032" cy="108012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左大括号 4"/>
          <p:cNvSpPr/>
          <p:nvPr/>
        </p:nvSpPr>
        <p:spPr>
          <a:xfrm>
            <a:off x="2771800" y="3969060"/>
            <a:ext cx="288032" cy="122413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左大括号 5"/>
          <p:cNvSpPr/>
          <p:nvPr/>
        </p:nvSpPr>
        <p:spPr>
          <a:xfrm>
            <a:off x="1475656" y="2708466"/>
            <a:ext cx="432538" cy="216024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908194" y="5674315"/>
            <a:ext cx="53281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景物描写、人物描写、音乐描写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-99392"/>
            <a:ext cx="10009112" cy="7344816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9036496" cy="5256584"/>
          </a:xfrm>
        </p:spPr>
        <p:txBody>
          <a:bodyPr>
            <a:normAutofit/>
          </a:bodyPr>
          <a:lstStyle/>
          <a:p>
            <a:pPr algn="l"/>
            <a:r>
              <a:rPr lang="zh-CN" altLang="en-US" sz="3600" b="1" dirty="0">
                <a:solidFill>
                  <a:srgbClr val="00B050"/>
                </a:solidFill>
              </a:rPr>
              <a:t>自主赏</a:t>
            </a:r>
            <a:r>
              <a:rPr lang="zh-CN" altLang="en-US" sz="3600" b="1" dirty="0" smtClean="0">
                <a:solidFill>
                  <a:srgbClr val="00B050"/>
                </a:solidFill>
              </a:rPr>
              <a:t>析</a:t>
            </a:r>
            <a:r>
              <a:rPr lang="en-US" altLang="zh-CN" sz="3600" dirty="0" smtClean="0"/>
              <a:t/>
            </a:r>
            <a:br>
              <a:rPr lang="en-US" altLang="zh-CN" sz="3600" dirty="0" smtClean="0"/>
            </a:b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 smtClean="0"/>
              <a:t>        </a:t>
            </a:r>
            <a:r>
              <a:rPr lang="zh-CN" altLang="en-US" b="1" dirty="0" smtClean="0">
                <a:solidFill>
                  <a:srgbClr val="FF0000"/>
                </a:solidFill>
              </a:rPr>
              <a:t>请</a:t>
            </a:r>
            <a:r>
              <a:rPr lang="zh-CN" altLang="en-US" b="1" dirty="0">
                <a:solidFill>
                  <a:srgbClr val="FF0000"/>
                </a:solidFill>
              </a:rPr>
              <a:t>从音乐描写、景物描写、人物描写这三个方面，任选一个方</a:t>
            </a:r>
            <a:r>
              <a:rPr lang="zh-CN" altLang="en-US" b="1" dirty="0" smtClean="0">
                <a:solidFill>
                  <a:srgbClr val="FF0000"/>
                </a:solidFill>
              </a:rPr>
              <a:t>面，赏</a:t>
            </a:r>
            <a:r>
              <a:rPr lang="zh-CN" altLang="en-US" b="1" dirty="0">
                <a:solidFill>
                  <a:srgbClr val="FF0000"/>
                </a:solidFill>
              </a:rPr>
              <a:t>析本文在描写上的妙处</a:t>
            </a:r>
            <a:r>
              <a:rPr lang="zh-CN" altLang="en-US" dirty="0"/>
              <a:t>。</a:t>
            </a:r>
            <a:br>
              <a:rPr lang="zh-CN" altLang="en-US" dirty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5000" contras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4704" y="0"/>
            <a:ext cx="1188132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980728"/>
            <a:ext cx="8229600" cy="2794322"/>
          </a:xfrm>
        </p:spPr>
        <p:txBody>
          <a:bodyPr>
            <a:normAutofit/>
          </a:bodyPr>
          <a:lstStyle/>
          <a:p>
            <a:r>
              <a:rPr lang="zh-CN" altLang="en-US" sz="7200" b="1" dirty="0" smtClean="0">
                <a:solidFill>
                  <a:srgbClr val="00B050"/>
                </a:solidFill>
              </a:rPr>
              <a:t>谢  谢 ！</a:t>
            </a:r>
            <a:endParaRPr lang="zh-CN" altLang="en-US" sz="7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8000" contrast="-60000"/>
                    </a14:imgEffect>
                    <a14:imgEffect>
                      <a14:sharpenSoften amount="3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57664"/>
            <a:ext cx="9157257" cy="2780928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1000" contrast="-2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33" y="-220615"/>
            <a:ext cx="9144000" cy="7101408"/>
          </a:xfrm>
          <a:prstGeom prst="rect">
            <a:avLst/>
          </a:prstGeom>
          <a:effectLst>
            <a:glow rad="127000">
              <a:schemeClr val="accent1">
                <a:alpha val="49000"/>
              </a:schemeClr>
            </a:glow>
          </a:effectLst>
        </p:spPr>
      </p:pic>
      <p:sp>
        <p:nvSpPr>
          <p:cNvPr id="7" name="TextBox 6"/>
          <p:cNvSpPr txBox="1"/>
          <p:nvPr/>
        </p:nvSpPr>
        <p:spPr>
          <a:xfrm>
            <a:off x="899592" y="1772816"/>
            <a:ext cx="8424936" cy="2400657"/>
          </a:xfrm>
          <a:prstGeom prst="rect">
            <a:avLst/>
          </a:prstGeom>
          <a:noFill/>
          <a:effectLst>
            <a:glow>
              <a:schemeClr val="accent1">
                <a:alpha val="22000"/>
              </a:schemeClr>
            </a:glow>
            <a:softEdge rad="317500"/>
          </a:effectLst>
        </p:spPr>
        <p:txBody>
          <a:bodyPr wrap="square" rtlCol="0">
            <a:spAutoFit/>
          </a:bodyPr>
          <a:lstStyle/>
          <a:p>
            <a:endParaRPr lang="en-US" altLang="zh-CN" sz="6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Meiryo UI" panose="020B0604030504040204" pitchFamily="34" charset="-128"/>
            </a:endParaRPr>
          </a:p>
          <a:p>
            <a:endParaRPr lang="en-US" altLang="zh-CN" dirty="0"/>
          </a:p>
          <a:p>
            <a:r>
              <a:rPr lang="zh-CN" altLang="en-US" sz="2400" b="1" dirty="0" smtClean="0">
                <a:latin typeface="+mn-ea"/>
              </a:rPr>
              <a:t>                   </a:t>
            </a:r>
            <a:endParaRPr lang="en-US" altLang="zh-CN" sz="2400" b="1" dirty="0" smtClean="0">
              <a:latin typeface="+mn-ea"/>
            </a:endParaRPr>
          </a:p>
          <a:p>
            <a:endParaRPr lang="en-US" altLang="zh-CN" sz="2400" b="1" dirty="0"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                 </a:t>
            </a:r>
            <a:r>
              <a:rPr lang="zh-CN" altLang="en-US" sz="2400" b="1" dirty="0" smtClean="0">
                <a:latin typeface="+mn-ea"/>
              </a:rPr>
              <a:t> 华</a:t>
            </a:r>
            <a:r>
              <a:rPr lang="zh-CN" altLang="en-US" sz="2400" b="1" dirty="0">
                <a:latin typeface="+mn-ea"/>
              </a:rPr>
              <a:t>师</a:t>
            </a:r>
            <a:r>
              <a:rPr lang="zh-CN" altLang="en-US" sz="2400" b="1" dirty="0" smtClean="0">
                <a:latin typeface="+mn-ea"/>
              </a:rPr>
              <a:t>大来凤附中</a:t>
            </a:r>
            <a:r>
              <a:rPr lang="en-US" altLang="zh-CN" sz="2400" b="1" dirty="0" smtClean="0">
                <a:latin typeface="+mn-ea"/>
              </a:rPr>
              <a:t>·</a:t>
            </a:r>
            <a:r>
              <a:rPr lang="zh-CN" altLang="en-US" sz="2400" b="1" dirty="0" smtClean="0">
                <a:latin typeface="+mn-ea"/>
              </a:rPr>
              <a:t>来凤一中  覃和平</a:t>
            </a:r>
            <a:endParaRPr lang="zh-CN" altLang="en-US" sz="24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1000" contrast="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rmAutofit/>
          </a:bodyPr>
          <a:lstStyle/>
          <a:p>
            <a:r>
              <a:rPr lang="zh-CN" altLang="en-US" sz="4800" dirty="0" smtClean="0"/>
              <a:t>本</a:t>
            </a:r>
            <a:r>
              <a:rPr lang="zh-CN" altLang="en-US" sz="4800" dirty="0"/>
              <a:t>文运用了哪些表达方式？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576" y="2348880"/>
            <a:ext cx="7941568" cy="41659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800" b="1" dirty="0" smtClean="0">
                <a:solidFill>
                  <a:srgbClr val="00B050"/>
                </a:solidFill>
                <a:latin typeface="+mn-ea"/>
              </a:rPr>
              <a:t>叙 事</a:t>
            </a:r>
            <a:endParaRPr lang="en-US" altLang="zh-CN" sz="4800" b="1" dirty="0" smtClean="0">
              <a:solidFill>
                <a:srgbClr val="00B050"/>
              </a:solidFill>
              <a:latin typeface="+mn-ea"/>
            </a:endParaRPr>
          </a:p>
          <a:p>
            <a:pPr marL="0" indent="0">
              <a:buNone/>
            </a:pPr>
            <a:r>
              <a:rPr lang="zh-CN" altLang="en-US" sz="4800" b="1" dirty="0" smtClean="0">
                <a:solidFill>
                  <a:srgbClr val="00B050"/>
                </a:solidFill>
                <a:latin typeface="+mn-ea"/>
              </a:rPr>
              <a:t>     抒 情</a:t>
            </a:r>
            <a:endParaRPr lang="en-US" altLang="zh-CN" sz="4800" b="1" dirty="0" smtClean="0">
              <a:solidFill>
                <a:srgbClr val="00B050"/>
              </a:solidFill>
              <a:latin typeface="+mn-ea"/>
            </a:endParaRPr>
          </a:p>
          <a:p>
            <a:pPr marL="0" indent="0">
              <a:buNone/>
            </a:pPr>
            <a:r>
              <a:rPr lang="zh-CN" altLang="en-US" sz="4800" b="1" dirty="0" smtClean="0">
                <a:solidFill>
                  <a:srgbClr val="00B050"/>
                </a:solidFill>
                <a:latin typeface="+mn-ea"/>
              </a:rPr>
              <a:t>             议 论</a:t>
            </a:r>
            <a:endParaRPr lang="en-US" altLang="zh-CN" sz="4800" b="1" dirty="0" smtClean="0">
              <a:solidFill>
                <a:srgbClr val="00B050"/>
              </a:solidFill>
              <a:latin typeface="+mn-ea"/>
            </a:endParaRPr>
          </a:p>
          <a:p>
            <a:pPr marL="0" indent="0">
              <a:buNone/>
            </a:pPr>
            <a:r>
              <a:rPr lang="zh-CN" altLang="en-US" sz="4800" b="1" dirty="0" smtClean="0">
                <a:solidFill>
                  <a:srgbClr val="00B050"/>
                </a:solidFill>
                <a:latin typeface="+mn-ea"/>
              </a:rPr>
              <a:t>                    描 写</a:t>
            </a:r>
            <a:endParaRPr lang="zh-CN" altLang="en-US" sz="4800" b="1" dirty="0">
              <a:solidFill>
                <a:srgbClr val="00B05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9000" contrast="-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2592288"/>
          </a:xfrm>
        </p:spPr>
        <p:txBody>
          <a:bodyPr>
            <a:normAutofit fontScale="90000"/>
          </a:bodyPr>
          <a:lstStyle/>
          <a:p>
            <a:pPr marL="571500" indent="-571500" algn="l">
              <a:buFont typeface="Wingdings" panose="05000000000000000000" pitchFamily="2" charset="2"/>
              <a:buChar char="l"/>
            </a:pPr>
            <a:r>
              <a:rPr lang="zh-CN" altLang="en-US" sz="3600" b="1" dirty="0">
                <a:solidFill>
                  <a:schemeClr val="bg1">
                    <a:lumMod val="95000"/>
                  </a:schemeClr>
                </a:solidFill>
              </a:rPr>
              <a:t>叙</a:t>
            </a:r>
            <a:r>
              <a:rPr lang="zh-CN" altLang="en-US" sz="3600" b="1" dirty="0" smtClean="0">
                <a:solidFill>
                  <a:schemeClr val="bg1">
                    <a:lumMod val="95000"/>
                  </a:schemeClr>
                </a:solidFill>
              </a:rPr>
              <a:t>事 </a:t>
            </a: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 smtClean="0"/>
              <a:t> </a:t>
            </a:r>
            <a:r>
              <a:rPr lang="zh-CN" altLang="en-US" dirty="0" smtClean="0">
                <a:solidFill>
                  <a:srgbClr val="00B0F0"/>
                </a:solidFill>
              </a:rPr>
              <a:t>   </a:t>
            </a:r>
            <a:r>
              <a:rPr lang="zh-CN" altLang="en-US" dirty="0" smtClean="0">
                <a:solidFill>
                  <a:srgbClr val="FFFF00"/>
                </a:solidFill>
              </a:rPr>
              <a:t>  </a:t>
            </a:r>
            <a:r>
              <a:rPr lang="zh-CN" altLang="en-US" sz="4900" b="1" dirty="0" smtClean="0">
                <a:solidFill>
                  <a:srgbClr val="FFFF00"/>
                </a:solidFill>
              </a:rPr>
              <a:t>请</a:t>
            </a:r>
            <a:r>
              <a:rPr lang="zh-CN" altLang="en-US" sz="4900" b="1" dirty="0">
                <a:solidFill>
                  <a:srgbClr val="FFFF00"/>
                </a:solidFill>
              </a:rPr>
              <a:t>从叙事的角度，用几个四字小标题，概括全文叙了哪些事</a:t>
            </a:r>
            <a:r>
              <a:rPr lang="zh-CN" altLang="en-US" sz="4900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535" y="2813685"/>
            <a:ext cx="8972550" cy="338455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              </a:t>
            </a:r>
            <a:r>
              <a:rPr lang="zh-CN" altLang="en-US" sz="4800" b="1" dirty="0" smtClean="0">
                <a:solidFill>
                  <a:srgbClr val="FF0000"/>
                </a:solidFill>
                <a:latin typeface="+mn-ea"/>
              </a:rPr>
              <a:t>泛舟赤壁      饮</a:t>
            </a:r>
            <a:r>
              <a:rPr lang="zh-CN" altLang="en-US" sz="4800" b="1" dirty="0">
                <a:solidFill>
                  <a:srgbClr val="FF0000"/>
                </a:solidFill>
                <a:latin typeface="+mn-ea"/>
              </a:rPr>
              <a:t>酒作</a:t>
            </a:r>
            <a:r>
              <a:rPr lang="zh-CN" altLang="en-US" sz="4800" b="1" dirty="0" smtClean="0">
                <a:solidFill>
                  <a:srgbClr val="FF0000"/>
                </a:solidFill>
                <a:latin typeface="+mn-ea"/>
              </a:rPr>
              <a:t>歌    </a:t>
            </a:r>
            <a:endParaRPr lang="en-US" altLang="zh-CN" sz="4800" b="1" dirty="0" smtClean="0">
              <a:solidFill>
                <a:srgbClr val="FF0000"/>
              </a:solidFill>
              <a:latin typeface="+mn-ea"/>
            </a:endParaRPr>
          </a:p>
          <a:p>
            <a:pPr marL="0" indent="0" algn="just">
              <a:buNone/>
            </a:pPr>
            <a:r>
              <a:rPr lang="en-US" altLang="zh-CN" sz="4800" b="1" dirty="0">
                <a:solidFill>
                  <a:srgbClr val="FF0000"/>
                </a:solidFill>
                <a:latin typeface="+mn-ea"/>
              </a:rPr>
              <a:t> </a:t>
            </a:r>
            <a:r>
              <a:rPr lang="en-US" altLang="zh-CN" sz="4800" b="1" dirty="0" smtClean="0">
                <a:solidFill>
                  <a:srgbClr val="FF0000"/>
                </a:solidFill>
                <a:latin typeface="+mn-ea"/>
              </a:rPr>
              <a:t>    </a:t>
            </a:r>
            <a:r>
              <a:rPr lang="zh-CN" altLang="en-US" sz="4800" b="1" dirty="0" smtClean="0">
                <a:solidFill>
                  <a:srgbClr val="FF0000"/>
                </a:solidFill>
                <a:latin typeface="+mn-ea"/>
                <a:sym typeface="+mn-ea"/>
              </a:rPr>
              <a:t>客</a:t>
            </a:r>
            <a:r>
              <a:rPr lang="zh-CN" altLang="en-US" sz="4800" b="1" dirty="0">
                <a:solidFill>
                  <a:srgbClr val="FF0000"/>
                </a:solidFill>
                <a:latin typeface="+mn-ea"/>
                <a:sym typeface="+mn-ea"/>
              </a:rPr>
              <a:t>吹洞</a:t>
            </a:r>
            <a:r>
              <a:rPr lang="zh-CN" altLang="en-US" sz="4800" b="1" dirty="0" smtClean="0">
                <a:solidFill>
                  <a:srgbClr val="FF0000"/>
                </a:solidFill>
                <a:latin typeface="+mn-ea"/>
                <a:sym typeface="+mn-ea"/>
              </a:rPr>
              <a:t>箫</a:t>
            </a:r>
            <a:r>
              <a:rPr lang="en-US" altLang="zh-CN" sz="4800" b="1" dirty="0" smtClean="0">
                <a:solidFill>
                  <a:srgbClr val="FF0000"/>
                </a:solidFill>
                <a:latin typeface="+mn-ea"/>
              </a:rPr>
              <a:t>      </a:t>
            </a:r>
            <a:r>
              <a:rPr lang="zh-CN" altLang="en-US" sz="4800" b="1" dirty="0" smtClean="0">
                <a:solidFill>
                  <a:srgbClr val="FF0000"/>
                </a:solidFill>
                <a:latin typeface="+mn-ea"/>
              </a:rPr>
              <a:t>主</a:t>
            </a:r>
            <a:r>
              <a:rPr lang="zh-CN" altLang="en-US" sz="4800" b="1" dirty="0" smtClean="0">
                <a:solidFill>
                  <a:srgbClr val="FF0000"/>
                </a:solidFill>
                <a:latin typeface="+mn-ea"/>
              </a:rPr>
              <a:t>客</a:t>
            </a:r>
            <a:r>
              <a:rPr lang="zh-CN" altLang="en-US" sz="4800" b="1" dirty="0">
                <a:solidFill>
                  <a:srgbClr val="FF0000"/>
                </a:solidFill>
                <a:latin typeface="+mn-ea"/>
              </a:rPr>
              <a:t>对</a:t>
            </a:r>
            <a:r>
              <a:rPr lang="zh-CN" altLang="en-US" sz="4800" b="1" dirty="0" smtClean="0">
                <a:solidFill>
                  <a:srgbClr val="FF0000"/>
                </a:solidFill>
                <a:latin typeface="+mn-ea"/>
              </a:rPr>
              <a:t>答      </a:t>
            </a:r>
            <a:endParaRPr lang="en-US" altLang="zh-CN" sz="4800" b="1" dirty="0" smtClean="0">
              <a:solidFill>
                <a:srgbClr val="FF0000"/>
              </a:solidFill>
              <a:latin typeface="+mn-ea"/>
            </a:endParaRPr>
          </a:p>
          <a:p>
            <a:pPr marL="0" indent="0" algn="just">
              <a:buNone/>
            </a:pPr>
            <a:r>
              <a:rPr lang="zh-CN" altLang="en-US" sz="4800" b="1" dirty="0" smtClean="0">
                <a:solidFill>
                  <a:srgbClr val="FF0000"/>
                </a:solidFill>
                <a:latin typeface="+mn-ea"/>
              </a:rPr>
              <a:t>     喜</a:t>
            </a:r>
            <a:r>
              <a:rPr lang="zh-CN" altLang="en-US" sz="4800" b="1" dirty="0">
                <a:solidFill>
                  <a:srgbClr val="FF0000"/>
                </a:solidFill>
                <a:latin typeface="+mn-ea"/>
              </a:rPr>
              <a:t>笑更</a:t>
            </a:r>
            <a:r>
              <a:rPr lang="zh-CN" altLang="en-US" sz="4800" b="1" dirty="0" smtClean="0">
                <a:solidFill>
                  <a:srgbClr val="FF0000"/>
                </a:solidFill>
                <a:latin typeface="+mn-ea"/>
              </a:rPr>
              <a:t>酌</a:t>
            </a:r>
            <a:r>
              <a:rPr lang="zh-CN" altLang="en-US" sz="4800" b="1" dirty="0">
                <a:solidFill>
                  <a:srgbClr val="FF0000"/>
                </a:solidFill>
                <a:latin typeface="+mn-ea"/>
              </a:rPr>
              <a:t> </a:t>
            </a:r>
            <a:r>
              <a:rPr lang="zh-CN" altLang="en-US" sz="4800" b="1" dirty="0" smtClean="0">
                <a:solidFill>
                  <a:srgbClr val="FF0000"/>
                </a:solidFill>
                <a:latin typeface="+mn-ea"/>
              </a:rPr>
              <a:t>     枕</a:t>
            </a:r>
            <a:r>
              <a:rPr lang="zh-CN" altLang="en-US" sz="4800" b="1" dirty="0">
                <a:solidFill>
                  <a:srgbClr val="FF0000"/>
                </a:solidFill>
                <a:latin typeface="+mn-ea"/>
              </a:rPr>
              <a:t>藉舟中</a:t>
            </a:r>
          </a:p>
        </p:txBody>
      </p:sp>
      <p:sp>
        <p:nvSpPr>
          <p:cNvPr id="4" name="右箭头 3"/>
          <p:cNvSpPr/>
          <p:nvPr/>
        </p:nvSpPr>
        <p:spPr>
          <a:xfrm>
            <a:off x="4841240" y="2921000"/>
            <a:ext cx="575945" cy="3257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右箭头 4"/>
          <p:cNvSpPr/>
          <p:nvPr/>
        </p:nvSpPr>
        <p:spPr>
          <a:xfrm>
            <a:off x="1062990" y="3984442"/>
            <a:ext cx="648335" cy="25971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>
            <a:off x="4647632" y="3844467"/>
            <a:ext cx="1022557" cy="5701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>
            <a:off x="1062990" y="4877603"/>
            <a:ext cx="600710" cy="271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4714875" y="4877604"/>
            <a:ext cx="828040" cy="3851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2000" contrast="-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38338"/>
          </a:xfrm>
        </p:spPr>
        <p:txBody>
          <a:bodyPr>
            <a:normAutofit fontScale="90000"/>
          </a:bodyPr>
          <a:lstStyle/>
          <a:p>
            <a:pPr marL="571500" indent="-571500" algn="l">
              <a:buFont typeface="Wingdings" panose="05000000000000000000" pitchFamily="2" charset="2"/>
              <a:buChar char="l"/>
            </a:pPr>
            <a:r>
              <a:rPr lang="zh-CN" altLang="en-US" dirty="0" smtClean="0"/>
              <a:t>抒情</a:t>
            </a: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sz="6000" dirty="0" smtClean="0">
                <a:solidFill>
                  <a:srgbClr val="FF0000"/>
                </a:solidFill>
              </a:rPr>
              <a:t>请</a:t>
            </a:r>
            <a:r>
              <a:rPr lang="zh-CN" altLang="en-US" sz="6000" dirty="0">
                <a:solidFill>
                  <a:srgbClr val="FF0000"/>
                </a:solidFill>
              </a:rPr>
              <a:t>找出文中表现人物情感的字词，概括全文情感发展脉</a:t>
            </a:r>
            <a:r>
              <a:rPr lang="zh-CN" altLang="en-US" sz="6000" dirty="0" smtClean="0">
                <a:solidFill>
                  <a:srgbClr val="FF0000"/>
                </a:solidFill>
              </a:rPr>
              <a:t>络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5400" b="1" dirty="0">
                <a:solidFill>
                  <a:srgbClr val="00B0F0"/>
                </a:solidFill>
              </a:rPr>
              <a:t>“乐甚”→“愀然”而</a:t>
            </a:r>
            <a:r>
              <a:rPr lang="zh-CN" altLang="en-US" sz="5400" b="1" dirty="0" smtClean="0">
                <a:solidFill>
                  <a:srgbClr val="00B0F0"/>
                </a:solidFill>
              </a:rPr>
              <a:t>悲   </a:t>
            </a:r>
            <a:endParaRPr lang="en-US" altLang="zh-CN" sz="5400" b="1" dirty="0" smtClean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altLang="zh-CN" sz="5400" b="1" dirty="0">
                <a:solidFill>
                  <a:srgbClr val="00B0F0"/>
                </a:solidFill>
              </a:rPr>
              <a:t> </a:t>
            </a:r>
            <a:r>
              <a:rPr lang="en-US" altLang="zh-CN" sz="5400" b="1" dirty="0" smtClean="0">
                <a:solidFill>
                  <a:srgbClr val="00B0F0"/>
                </a:solidFill>
              </a:rPr>
              <a:t>      </a:t>
            </a:r>
            <a:r>
              <a:rPr lang="zh-CN" altLang="en-US" sz="5400" b="1" dirty="0" smtClean="0">
                <a:solidFill>
                  <a:srgbClr val="00B0F0"/>
                </a:solidFill>
              </a:rPr>
              <a:t>→</a:t>
            </a:r>
            <a:r>
              <a:rPr lang="zh-CN" altLang="en-US" sz="5400" b="1" dirty="0">
                <a:solidFill>
                  <a:srgbClr val="00B0F0"/>
                </a:solidFill>
              </a:rPr>
              <a:t>“喜而笑”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779"/>
            <a:ext cx="9143999" cy="691839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602632" cy="490066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合作探究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3682752" cy="82068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4800" b="1" dirty="0" smtClean="0">
                <a:solidFill>
                  <a:srgbClr val="FF0000"/>
                </a:solidFill>
              </a:rPr>
              <a:t>悲</a:t>
            </a:r>
            <a:r>
              <a:rPr lang="zh-CN" altLang="en-US" sz="4800" b="1" dirty="0">
                <a:solidFill>
                  <a:srgbClr val="FF0000"/>
                </a:solidFill>
              </a:rPr>
              <a:t>从何处始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？</a:t>
            </a:r>
            <a:endParaRPr lang="zh-CN" altLang="en-US" sz="4800" b="1" dirty="0">
              <a:solidFill>
                <a:srgbClr val="FF0000"/>
              </a:solidFill>
            </a:endParaRPr>
          </a:p>
          <a:p>
            <a:endParaRPr lang="en-US" altLang="zh-CN" sz="2400" dirty="0" smtClean="0"/>
          </a:p>
          <a:p>
            <a:pPr marL="0" indent="0">
              <a:buNone/>
            </a:pPr>
            <a:r>
              <a:rPr lang="zh-CN" altLang="en-US" sz="2400" dirty="0" smtClean="0"/>
              <a:t> </a:t>
            </a:r>
            <a:endParaRPr lang="en-US" altLang="zh-CN" sz="2400" dirty="0" smtClean="0"/>
          </a:p>
          <a:p>
            <a:endParaRPr lang="zh-CN" altLang="en-US" sz="2400" dirty="0"/>
          </a:p>
        </p:txBody>
      </p:sp>
      <p:sp>
        <p:nvSpPr>
          <p:cNvPr id="5" name="矩形 4"/>
          <p:cNvSpPr/>
          <p:nvPr/>
        </p:nvSpPr>
        <p:spPr>
          <a:xfrm>
            <a:off x="4472299" y="1556792"/>
            <a:ext cx="34563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>
                <a:ln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客吹洞箫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3528" y="2990855"/>
            <a:ext cx="3672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</a:rPr>
              <a:t>客因何而悲？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355976" y="2660720"/>
            <a:ext cx="34563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 </a:t>
            </a:r>
            <a:r>
              <a:rPr lang="zh-CN" altLang="en-US" sz="3600" dirty="0" smtClean="0"/>
              <a:t> </a:t>
            </a:r>
            <a:r>
              <a:rPr lang="zh-CN" altLang="en-US" sz="4800" b="1" dirty="0" smtClean="0">
                <a:ln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触</a:t>
            </a:r>
            <a:r>
              <a:rPr lang="zh-CN" altLang="en-US" sz="4800" b="1" dirty="0">
                <a:ln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景生</a:t>
            </a:r>
            <a:r>
              <a:rPr lang="zh-CN" altLang="en-US" sz="4800" b="1" dirty="0" smtClean="0">
                <a:ln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情</a:t>
            </a:r>
          </a:p>
          <a:p>
            <a:r>
              <a:rPr lang="zh-CN" altLang="en-US" sz="4800" b="1" dirty="0" smtClean="0">
                <a:ln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忆</a:t>
            </a:r>
            <a:r>
              <a:rPr lang="zh-CN" altLang="en-US" sz="4800" b="1" dirty="0">
                <a:ln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古伤今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3090" y="4453900"/>
            <a:ext cx="3456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</a:rPr>
              <a:t>客悲在何处？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63000" contras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18837"/>
            <a:ext cx="9144000" cy="892899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291264" cy="3024336"/>
          </a:xfrm>
        </p:spPr>
        <p:txBody>
          <a:bodyPr>
            <a:normAutofit/>
          </a:bodyPr>
          <a:lstStyle/>
          <a:p>
            <a:pPr marL="571500" lvl="0" indent="-571500" algn="l">
              <a:spcBef>
                <a:spcPts val="0"/>
              </a:spcBef>
              <a:buFont typeface="Wingdings" panose="05000000000000000000" pitchFamily="2" charset="2"/>
              <a:buChar char="l"/>
            </a:pPr>
            <a:r>
              <a:rPr lang="en-US" altLang="zh-CN" sz="3600" b="1" dirty="0" smtClean="0"/>
              <a:t> </a:t>
            </a:r>
            <a:r>
              <a:rPr lang="zh-CN" altLang="en-US" sz="3600" b="1" dirty="0" smtClean="0">
                <a:solidFill>
                  <a:srgbClr val="00B050"/>
                </a:solidFill>
              </a:rPr>
              <a:t>议</a:t>
            </a:r>
            <a:r>
              <a:rPr lang="zh-CN" altLang="en-US" sz="3600" b="1" dirty="0">
                <a:solidFill>
                  <a:srgbClr val="00B050"/>
                </a:solidFill>
              </a:rPr>
              <a:t>论</a:t>
            </a:r>
            <a:r>
              <a:rPr lang="en-US" altLang="zh-CN" sz="4800" b="1" dirty="0" smtClean="0">
                <a:solidFill>
                  <a:srgbClr val="FF0000"/>
                </a:solidFill>
              </a:rPr>
              <a:t/>
            </a:r>
            <a:br>
              <a:rPr lang="en-US" altLang="zh-CN" sz="4800" b="1" dirty="0" smtClean="0">
                <a:solidFill>
                  <a:srgbClr val="FF0000"/>
                </a:solidFill>
              </a:rPr>
            </a:br>
            <a:r>
              <a:rPr lang="en-US" altLang="zh-CN" sz="4800" b="1" dirty="0" smtClean="0">
                <a:solidFill>
                  <a:srgbClr val="FF0000"/>
                </a:solidFill>
              </a:rPr>
              <a:t>                 </a:t>
            </a:r>
            <a:r>
              <a:rPr lang="zh-CN" altLang="en-US" sz="4800" b="1" u="sng" dirty="0" smtClean="0">
                <a:solidFill>
                  <a:srgbClr val="FF0000"/>
                </a:solidFill>
              </a:rPr>
              <a:t>客</a:t>
            </a:r>
            <a:r>
              <a:rPr lang="zh-CN" altLang="en-US" sz="4800" b="1" u="sng" dirty="0">
                <a:solidFill>
                  <a:srgbClr val="FF0000"/>
                </a:solidFill>
              </a:rPr>
              <a:t>悲在何处？</a:t>
            </a:r>
            <a:r>
              <a:rPr lang="zh-CN" altLang="en-US" sz="4800" b="1" dirty="0">
                <a:solidFill>
                  <a:srgbClr val="FF0000"/>
                </a:solidFill>
              </a:rPr>
              <a:t/>
            </a:r>
            <a:br>
              <a:rPr lang="zh-CN" altLang="en-US" sz="4800" b="1" dirty="0">
                <a:solidFill>
                  <a:srgbClr val="FF0000"/>
                </a:solidFill>
              </a:rPr>
            </a:b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/>
              <a:t>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2276872"/>
            <a:ext cx="2088232" cy="1656184"/>
          </a:xfrm>
        </p:spPr>
        <p:txBody>
          <a:bodyPr>
            <a:normAutofit lnSpcReduction="10000"/>
          </a:bodyPr>
          <a:lstStyle/>
          <a:p>
            <a:r>
              <a:rPr lang="zh-CN" altLang="en-US" dirty="0"/>
              <a:t> </a:t>
            </a:r>
            <a:r>
              <a:rPr lang="zh-CN" altLang="en-US" b="1" dirty="0" smtClean="0">
                <a:solidFill>
                  <a:srgbClr val="002060"/>
                </a:solidFill>
              </a:rPr>
              <a:t>主题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b="1" dirty="0" smtClean="0">
                <a:ln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依</a:t>
            </a:r>
            <a:r>
              <a:rPr lang="zh-CN" altLang="en-US" b="1" dirty="0">
                <a:ln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据</a:t>
            </a:r>
            <a:r>
              <a:rPr lang="zh-CN" altLang="en-US" dirty="0" smtClean="0"/>
              <a:t>：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195735" y="2204864"/>
            <a:ext cx="62646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7030A0"/>
                </a:solidFill>
              </a:rPr>
              <a:t>“哀吾生之须臾，羡长江之无穷”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67744" y="3106415"/>
            <a:ext cx="57606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7030A0"/>
                </a:solidFill>
              </a:rPr>
              <a:t>曹操“一世之雄”今“安在”</a:t>
            </a:r>
          </a:p>
          <a:p>
            <a:r>
              <a:rPr lang="zh-CN" altLang="en-US" sz="3200" b="1" dirty="0">
                <a:solidFill>
                  <a:srgbClr val="7030A0"/>
                </a:solidFill>
              </a:rPr>
              <a:t> </a:t>
            </a:r>
            <a:r>
              <a:rPr lang="zh-CN" altLang="en-US" sz="3200" b="1" dirty="0" smtClean="0">
                <a:solidFill>
                  <a:srgbClr val="7030A0"/>
                </a:solidFill>
              </a:rPr>
              <a:t>吾</a:t>
            </a:r>
            <a:r>
              <a:rPr lang="zh-CN" altLang="en-US" sz="3200" b="1" dirty="0">
                <a:solidFill>
                  <a:srgbClr val="7030A0"/>
                </a:solidFill>
              </a:rPr>
              <a:t>与子蜉蝣渺小更须臾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55776" y="4581128"/>
            <a:ext cx="5904655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7030A0"/>
                </a:solidFill>
              </a:rPr>
              <a:t>欲“挟飞仙遨游，抱明月长终”而“不可骤得</a:t>
            </a:r>
            <a:r>
              <a:rPr lang="zh-CN" altLang="en-US" sz="3200" b="1" dirty="0" smtClean="0">
                <a:solidFill>
                  <a:srgbClr val="7030A0"/>
                </a:solidFill>
              </a:rPr>
              <a:t>”</a:t>
            </a:r>
            <a:endParaRPr lang="en-US" altLang="zh-CN" sz="3200" b="1" dirty="0" smtClean="0">
              <a:solidFill>
                <a:srgbClr val="7030A0"/>
              </a:solidFill>
            </a:endParaRPr>
          </a:p>
          <a:p>
            <a:endParaRPr lang="zh-CN" alt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504" y="4720207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2060"/>
                </a:solidFill>
              </a:rPr>
              <a:t>主题升华</a:t>
            </a:r>
            <a:r>
              <a:rPr lang="zh-CN" altLang="en-US" sz="3200" dirty="0"/>
              <a:t>：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096770" y="5790565"/>
            <a:ext cx="472122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消</a:t>
            </a:r>
            <a:r>
              <a:rPr lang="zh-CN" altLang="en-US" sz="3600" b="1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极颓废的人生态度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63000" contrast="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461" y="3359"/>
            <a:ext cx="9272567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426170"/>
          </a:xfrm>
        </p:spPr>
        <p:txBody>
          <a:bodyPr>
            <a:normAutofit fontScale="90000"/>
          </a:bodyPr>
          <a:lstStyle/>
          <a:p>
            <a:pPr marL="571500" indent="-571500" algn="l">
              <a:buFont typeface="Wingdings" panose="05000000000000000000" pitchFamily="2" charset="2"/>
              <a:buChar char="l"/>
            </a:pPr>
            <a:r>
              <a:rPr lang="zh-CN" altLang="en-US" sz="3600" dirty="0" smtClean="0"/>
              <a:t>合作探究</a:t>
            </a:r>
            <a:r>
              <a:rPr lang="zh-CN" altLang="en-US" dirty="0"/>
              <a:t>	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b="1" u="sng" dirty="0" smtClean="0">
                <a:solidFill>
                  <a:srgbClr val="FF0000"/>
                </a:solidFill>
              </a:rPr>
              <a:t>苏</a:t>
            </a:r>
            <a:r>
              <a:rPr lang="zh-CN" altLang="en-US" b="1" u="sng" dirty="0">
                <a:solidFill>
                  <a:srgbClr val="FF0000"/>
                </a:solidFill>
              </a:rPr>
              <a:t>子是如何劝慰客的？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772817"/>
            <a:ext cx="8003232" cy="4176464"/>
          </a:xfrm>
        </p:spPr>
        <p:txBody>
          <a:bodyPr/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主题</a:t>
            </a:r>
            <a:r>
              <a:rPr lang="zh-CN" altLang="en-US" sz="4800" dirty="0" smtClean="0">
                <a:solidFill>
                  <a:srgbClr val="FF0000"/>
                </a:solidFill>
              </a:rPr>
              <a:t>：</a:t>
            </a:r>
            <a:endParaRPr lang="zh-CN" altLang="en-US" sz="4800" dirty="0">
              <a:solidFill>
                <a:srgbClr val="FF0000"/>
              </a:solidFill>
            </a:endParaRPr>
          </a:p>
          <a:p>
            <a:endParaRPr lang="en-US" altLang="zh-CN" dirty="0" smtClean="0"/>
          </a:p>
          <a:p>
            <a:r>
              <a:rPr lang="zh-CN" altLang="en-US" sz="4400" b="1" dirty="0" smtClean="0">
                <a:solidFill>
                  <a:srgbClr val="FF0000"/>
                </a:solidFill>
              </a:rPr>
              <a:t>依</a:t>
            </a:r>
            <a:r>
              <a:rPr lang="zh-CN" altLang="en-US" sz="4400" b="1" dirty="0">
                <a:solidFill>
                  <a:srgbClr val="FF0000"/>
                </a:solidFill>
              </a:rPr>
              <a:t>据</a:t>
            </a:r>
            <a:r>
              <a:rPr lang="zh-CN" altLang="en-US" sz="4400" dirty="0" smtClean="0">
                <a:solidFill>
                  <a:srgbClr val="FF0000"/>
                </a:solidFill>
              </a:rPr>
              <a:t>：</a:t>
            </a:r>
            <a:endParaRPr lang="en-US" altLang="zh-CN" sz="4400" dirty="0" smtClean="0">
              <a:solidFill>
                <a:srgbClr val="FF0000"/>
              </a:solidFill>
            </a:endParaRPr>
          </a:p>
          <a:p>
            <a:endParaRPr lang="en-US" altLang="zh-CN" dirty="0" smtClean="0"/>
          </a:p>
          <a:p>
            <a:r>
              <a:rPr lang="zh-CN" altLang="en-US" sz="4400" b="1" dirty="0" smtClean="0">
                <a:solidFill>
                  <a:srgbClr val="FF0000"/>
                </a:solidFill>
              </a:rPr>
              <a:t>主</a:t>
            </a:r>
            <a:r>
              <a:rPr lang="zh-CN" altLang="en-US" sz="4400" b="1" dirty="0">
                <a:solidFill>
                  <a:srgbClr val="FF0000"/>
                </a:solidFill>
              </a:rPr>
              <a:t>题升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华</a:t>
            </a:r>
            <a:r>
              <a:rPr lang="zh-CN" altLang="en-US" sz="4400" dirty="0">
                <a:solidFill>
                  <a:srgbClr val="FF0000"/>
                </a:solidFill>
              </a:rPr>
              <a:t>：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19382" y="1772816"/>
            <a:ext cx="43924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70C0"/>
                </a:solidFill>
              </a:rPr>
              <a:t>“</a:t>
            </a:r>
            <a:r>
              <a:rPr lang="zh-CN" altLang="en-US" sz="4000" b="1" dirty="0">
                <a:solidFill>
                  <a:srgbClr val="0070C0"/>
                </a:solidFill>
              </a:rPr>
              <a:t>何羡乎”天地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94956" y="2555196"/>
            <a:ext cx="57374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B050"/>
                </a:solidFill>
              </a:rPr>
              <a:t>   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水</a:t>
            </a:r>
            <a:r>
              <a:rPr lang="zh-CN" altLang="en-US" sz="3600" b="1" dirty="0">
                <a:solidFill>
                  <a:schemeClr val="tx2">
                    <a:lumMod val="50000"/>
                  </a:schemeClr>
                </a:solidFill>
              </a:rPr>
              <a:t>“未尝往也</a:t>
            </a:r>
            <a:r>
              <a:rPr lang="zh-CN" altLang="en-US" sz="3600" b="1" dirty="0" smtClean="0">
                <a:solidFill>
                  <a:schemeClr val="tx2">
                    <a:lumMod val="50000"/>
                  </a:schemeClr>
                </a:solidFill>
              </a:rPr>
              <a:t>”，</a:t>
            </a:r>
            <a:endParaRPr lang="en-US" altLang="zh-CN" sz="36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zh-CN" altLang="en-US" sz="3600" b="1" dirty="0" smtClean="0">
                <a:solidFill>
                  <a:schemeClr val="tx2">
                    <a:lumMod val="50000"/>
                  </a:schemeClr>
                </a:solidFill>
              </a:rPr>
              <a:t>   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月</a:t>
            </a:r>
            <a:r>
              <a:rPr lang="zh-CN" altLang="en-US" sz="3600" b="1" dirty="0">
                <a:solidFill>
                  <a:schemeClr val="tx2">
                    <a:lumMod val="50000"/>
                  </a:schemeClr>
                </a:solidFill>
              </a:rPr>
              <a:t>“卒莫消长也</a:t>
            </a:r>
            <a:r>
              <a:rPr lang="zh-CN" altLang="en-US" sz="3600" b="1" dirty="0" smtClean="0">
                <a:solidFill>
                  <a:schemeClr val="tx2">
                    <a:lumMod val="50000"/>
                  </a:schemeClr>
                </a:solidFill>
              </a:rPr>
              <a:t>”</a:t>
            </a:r>
            <a:endParaRPr lang="en-US" altLang="zh-CN" sz="36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zh-CN" altLang="en-US" sz="3600" b="1" dirty="0" smtClean="0">
                <a:solidFill>
                  <a:schemeClr val="tx2">
                    <a:lumMod val="50000"/>
                  </a:schemeClr>
                </a:solidFill>
              </a:rPr>
              <a:t>“</a:t>
            </a:r>
            <a:r>
              <a:rPr lang="zh-CN" altLang="en-US" sz="3600" b="1" dirty="0">
                <a:solidFill>
                  <a:schemeClr val="tx2">
                    <a:lumMod val="50000"/>
                  </a:schemeClr>
                </a:solidFill>
              </a:rPr>
              <a:t>变者”与“不变者”之观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19872" y="4510081"/>
            <a:ext cx="48965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70C0"/>
                </a:solidFill>
              </a:rPr>
              <a:t>“</a:t>
            </a:r>
            <a:r>
              <a:rPr lang="zh-CN" altLang="en-US" sz="4000" b="1" dirty="0">
                <a:solidFill>
                  <a:srgbClr val="0070C0"/>
                </a:solidFill>
              </a:rPr>
              <a:t>共适”于清风明月等“无</a:t>
            </a:r>
            <a:r>
              <a:rPr lang="zh-CN" altLang="en-US" sz="4000" b="1" dirty="0" smtClean="0">
                <a:solidFill>
                  <a:srgbClr val="0070C0"/>
                </a:solidFill>
              </a:rPr>
              <a:t>尽藏</a:t>
            </a:r>
            <a:r>
              <a:rPr lang="zh-CN" altLang="en-US" sz="4000" b="1" dirty="0">
                <a:solidFill>
                  <a:srgbClr val="0070C0"/>
                </a:solidFill>
              </a:rPr>
              <a:t>也</a:t>
            </a:r>
            <a:r>
              <a:rPr lang="zh-CN" altLang="en-US" sz="4000" b="1" dirty="0" smtClean="0">
                <a:solidFill>
                  <a:srgbClr val="0070C0"/>
                </a:solidFill>
              </a:rPr>
              <a:t>”</a:t>
            </a:r>
            <a:endParaRPr lang="en-US" altLang="zh-CN" sz="4000" b="1" dirty="0" smtClean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87824" y="5930224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00B050"/>
                </a:solidFill>
              </a:rPr>
              <a:t>乐观豁达的人生态度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5000" contras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56" y="0"/>
            <a:ext cx="9144000" cy="68475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746648" cy="562074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 smtClean="0"/>
              <a:t>合作探究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19672" y="980728"/>
            <a:ext cx="4042792" cy="9647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800" b="1" dirty="0" smtClean="0">
                <a:solidFill>
                  <a:srgbClr val="FF0000"/>
                </a:solidFill>
              </a:rPr>
              <a:t>   苏</a:t>
            </a:r>
            <a:r>
              <a:rPr lang="zh-CN" altLang="en-US" sz="4800" b="1" dirty="0">
                <a:solidFill>
                  <a:srgbClr val="FF0000"/>
                </a:solidFill>
              </a:rPr>
              <a:t>子悲乎？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4440" y="1857569"/>
            <a:ext cx="76259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7030A0"/>
                </a:solidFill>
              </a:rPr>
              <a:t>扣舷而</a:t>
            </a:r>
            <a:r>
              <a:rPr lang="zh-CN" altLang="en-US" sz="4800" b="1" dirty="0" smtClean="0">
                <a:solidFill>
                  <a:srgbClr val="7030A0"/>
                </a:solidFill>
              </a:rPr>
              <a:t>歌，曰：“</a:t>
            </a:r>
            <a:r>
              <a:rPr lang="zh-CN" altLang="en-US" sz="4800" b="1" dirty="0">
                <a:solidFill>
                  <a:srgbClr val="7030A0"/>
                </a:solidFill>
              </a:rPr>
              <a:t>渺渺兮予怀，望美人兮天一方</a:t>
            </a:r>
            <a:r>
              <a:rPr lang="zh-CN" altLang="en-US" sz="4800" b="1" dirty="0" smtClean="0">
                <a:solidFill>
                  <a:srgbClr val="7030A0"/>
                </a:solidFill>
              </a:rPr>
              <a:t>”</a:t>
            </a:r>
            <a:endParaRPr lang="zh-CN" altLang="en-US" sz="4800" b="1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19672" y="3356991"/>
            <a:ext cx="34546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   悲</a:t>
            </a:r>
            <a:r>
              <a:rPr lang="zh-CN" altLang="en-US" sz="4800" b="1" dirty="0">
                <a:solidFill>
                  <a:srgbClr val="FF0000"/>
                </a:solidFill>
              </a:rPr>
              <a:t>在何处？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61718" y="4099177"/>
            <a:ext cx="506646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7030A0"/>
                </a:solidFill>
              </a:rPr>
              <a:t>仕途失意的苦</a:t>
            </a:r>
            <a:r>
              <a:rPr lang="zh-CN" altLang="en-US" sz="4800" b="1" dirty="0" smtClean="0">
                <a:solidFill>
                  <a:srgbClr val="7030A0"/>
                </a:solidFill>
              </a:rPr>
              <a:t>闷怀</a:t>
            </a:r>
            <a:r>
              <a:rPr lang="zh-CN" altLang="en-US" sz="4800" b="1" dirty="0">
                <a:solidFill>
                  <a:srgbClr val="7030A0"/>
                </a:solidFill>
              </a:rPr>
              <a:t>才不遇的迷</a:t>
            </a:r>
            <a:r>
              <a:rPr lang="zh-CN" altLang="en-US" sz="4800" b="1" dirty="0" smtClean="0">
                <a:solidFill>
                  <a:srgbClr val="7030A0"/>
                </a:solidFill>
              </a:rPr>
              <a:t>惘时</a:t>
            </a:r>
            <a:r>
              <a:rPr lang="zh-CN" altLang="en-US" sz="4800" b="1" dirty="0">
                <a:solidFill>
                  <a:srgbClr val="7030A0"/>
                </a:solidFill>
              </a:rPr>
              <a:t>光飞逝的感伤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975</Words>
  <Application>Microsoft Office PowerPoint</Application>
  <PresentationFormat>全屏显示(4:3)</PresentationFormat>
  <Paragraphs>89</Paragraphs>
  <Slides>13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主题​​</vt:lpstr>
      <vt:lpstr>部分名人的评价：</vt:lpstr>
      <vt:lpstr>PowerPoint 演示文稿</vt:lpstr>
      <vt:lpstr>本文运用了哪些表达方式？</vt:lpstr>
      <vt:lpstr>叙事        请从叙事的角度，用几个四字小标题，概括全文叙了哪些事。</vt:lpstr>
      <vt:lpstr>抒情 请找出文中表现人物情感的字词，概括全文情感发展脉络</vt:lpstr>
      <vt:lpstr>合作探究</vt:lpstr>
      <vt:lpstr> 议论                  客悲在何处？   </vt:lpstr>
      <vt:lpstr>合作探究  苏子是如何劝慰客的？</vt:lpstr>
      <vt:lpstr>合作探究</vt:lpstr>
      <vt:lpstr>自主研讨  有人说“客悲乎苏子之悲”，也有人说“主问客答亦苏子自问自答”，结合文本探究，说说自己的看法。 </vt:lpstr>
      <vt:lpstr>小    结</vt:lpstr>
      <vt:lpstr>自主赏析          请从音乐描写、景物描写、人物描写这三个方面，任选一个方面，赏析本文在描写上的妙处。 </vt:lpstr>
      <vt:lpstr>谢  谢 ！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部分名人的评价：</dc:title>
  <dc:creator>mzxx101</dc:creator>
  <cp:lastModifiedBy>mzxx101</cp:lastModifiedBy>
  <cp:revision>32</cp:revision>
  <dcterms:created xsi:type="dcterms:W3CDTF">2016-12-15T18:05:00Z</dcterms:created>
  <dcterms:modified xsi:type="dcterms:W3CDTF">2016-12-16T03:15:38Z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