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notesMasterIdLst>
    <p:notesMasterId r:id="rId22"/>
  </p:notes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4" r:id="rId10"/>
    <p:sldId id="332" r:id="rId11"/>
    <p:sldId id="272" r:id="rId12"/>
    <p:sldId id="335" r:id="rId13"/>
    <p:sldId id="336" r:id="rId14"/>
    <p:sldId id="337" r:id="rId15"/>
    <p:sldId id="330" r:id="rId16"/>
    <p:sldId id="338" r:id="rId17"/>
    <p:sldId id="339" r:id="rId18"/>
    <p:sldId id="340" r:id="rId19"/>
    <p:sldId id="331" r:id="rId20"/>
    <p:sldId id="341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368E7512-D06B-4A7C-B262-93D530648D6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0D85ED6-D243-4B09-89EF-85CF4126DD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677F15-1363-4A06-8558-B1057C5BEEAE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F2B5B-C4DA-40EF-8713-90B46295838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7756D-4430-47C8-A181-0DB2EF147B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644EA-BE5A-4A99-9E2D-0808899FD72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5C5AD-0C91-44E7-9E4C-CB53B72998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2C2C2-6512-43B9-A8C9-E39B32BE019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0127D-EDDA-4D0B-9A19-E8BF1B902B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875D1-C5D8-45FF-B34B-4A5C20C8370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296A2-8A12-42FF-9D89-C9AD1F0AFB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9222D-EDBA-478B-AA9C-4D75783F01E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87311-DAE8-4481-8925-2392FB3F7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F69B4-4A34-420E-8409-D319A924887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5F56-4016-4C34-A0A3-525370CE5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D3520-CCDA-4DD6-9B30-0A8D8093DC8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746E8-5705-4C93-80EC-E154304C43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99223-87D4-4AC1-8CBF-CFA6796EB66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3DBD0-6B92-4D27-BE4F-481877266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430B2-91D4-431E-AAEC-CB27FEB1E37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16F3F-DFD4-4F2D-9BFE-8062FEFB70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9724E-F444-4DE9-B928-CEF8C553646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68DBB-9C1B-446C-B248-0256479EEA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E53BA-357A-4971-BEE8-3CEE04944B0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EF9E7-2410-44AF-BF3E-8752441756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BF84D-3801-4D43-B677-0EC5F318B38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E9FB4-29A1-4AC7-A2F5-96C0B4000B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169E8-BA45-4AC1-811B-6235B50968E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976F9-DB9F-4E95-84EC-70930D08A1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2C863-62DA-4039-B06D-192E9F596D6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9C5A0-86B2-4882-92B4-3674ED0BB2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E2EF3-76E8-462E-8429-62D90619BAD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69AEA-C546-4526-B9D6-8FEBA423FD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8BE41C-E79C-4A1E-A3F9-59924B84F25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8DB2458-6815-48F9-BFED-D1F2998DB6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Word___1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77.docx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88.docx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66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5" name="文档" r:id="rId4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89013"/>
            <a:ext cx="8128000" cy="5319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子胥出走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边候得之。子胥曰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上索我者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以我有美珠也。今我已亡之矣。我且曰子取吞之。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候因释之。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伍子胥出逃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守护边界的官吏逮住了他。伍子胥说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国君搜捕我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是因为我有一颗美丽的宝珠。现在我已经丢失了它。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你如果把我送到国君那里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我将对国君说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你拿去了宝珠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独吞了它。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守护边界的官吏于是就把他放了。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伍子胥为边候所缚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急中生智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巧言以对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从而使自己获释。边候捉住伍子胥原本可以得到奖赏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可是听了伍子胥的话后由于畏罪、惧死又不得不放了他。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智者在危难中往往能够化险为夷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凭借的是其对社会的洞察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对人心的准确把握。对此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我们感受到的不仅仅是智者的智慧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还有人性之中普遍存在的趋利避害的弱点。这或许才是韩非子要告诉我们的真谛。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圣人见微以知萌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见端以知末。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达到最高境界的人见到微小的苗头就知道事情的萌发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见到开头就能知道结果。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任何事情的发生事先都会有一定的征兆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如果是一个灾祸的征兆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就要防微杜渐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把灾祸消灭在萌芽状态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或尽早远离灾祸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以保全自我。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仔细观察、积极思考周围的世界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见人之所未见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防患于未然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这样灾祸才不会降临到自己身上。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行贤而去自贤之心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焉往而不美。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有才有德而去掉自认为有才有德的心思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到哪里能不美呢。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人应该具有美好的品德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却不能因为有好的品德而自居。唯有不自居的人才能赢得众人的好评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不论他走到哪儿对社会都是有益的。有才华很好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但恃才傲物就会让人厌弃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要正确认识和对待自己的才华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积极修炼自己的德行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才能得到众人的肯定。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渔者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持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妇人拾蚕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利之所在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皆为贲、诸。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打鱼的人手握黄鳝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养蚕的妇女用手拾蚕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只要有利可图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人们都成了勇敢的孟贲和专诸。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韩非举生活中常见的两个事例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人性是趋利的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对利益的追逐可以改变人的本性。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韩非的话揭示了人性的弱点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但他对人性的认识过于偏执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看不到人性中美好的一面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有其认识的局限性。在生活中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我们要正确处理利与人格之间的关系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不要陷入利的泥淖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丧失了人的尊严与人性的美好。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4037" name="鱼檀黑体.eps" descr="id:2147494436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0563" y="1833563"/>
            <a:ext cx="268287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子圉见孔子于商太宰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这则故事中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子圉把孔子引荐给商太宰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目的就是要把孔子推荐给宋君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可事后又阻挠商太宰的引见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岂不是违背初衷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你如何理解子圉的行为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子圉只知道孔子比自己强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可没想到在商太宰的眼中自己竟与孔子相差如此之远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他引见孔子只是想立功、讨取好处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却并不想让孔子威胁到自己的名声和地位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所以才会这么做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商太宰也是这么想的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被子圉点破之后就坚定了不引见孔子的决心。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这则寓言主要揭示人性的丑恶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嫉贤妒能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不顾公义。给我们的启迪是为国选才不能有半点私心杂念。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诚信一直是我们提倡的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可韩非为什么要赞扬编造谎言的伍子胥呢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韩非讲求实效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一切从实际出发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重视经验。他对那种能随机应变灵活处理各种事物的人给予了很高的评价。子胥被守关者捕获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却临危不乱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编造一个谎言欺骗愚钝的守关者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伍子胥的机智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守关者的愚蠢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韩非对他们的好恶泾渭分明。韩非在赞扬子胥急中生智的同时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也在告诉人们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忠厚是无用的。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三虱食彘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的故事有何深刻含意和现实意义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三虱的愚蠢之处在于它们只从个人的眼前利益出发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为争肥饶之地而互相争斗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却没有看到它们的个人利益是建立在共同利益之上的。一味地为个人利益而争执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很可能因为忽视共同利益而葬送个人利益。要想保住既得的个人利益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必须先保住个人利益赖以存在的共同利益。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这个寓言故事其实是人类社会的一个缩影。人们往往也像那三只愚蠢的虱子一样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为了一点蝇头小利而互相倾轧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尔虞我诈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却不去维护个人利益赖以存在的集体利益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而集体利益一旦不存在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哪还有个人利益可言呢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大到一个国家民族、人类社会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乃至整个大自然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都是同样的道理。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4950"/>
            <a:ext cx="8128000" cy="4102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韩非的散文峻峭挺拔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锋芒毕露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说理透辟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直言不讳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试结合课文加以分析。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韩非的散文对社会人生进行了深刻的思考和分析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在分析一些现象时入木三分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揭示本质时直言不讳。如借庆封的族人之口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揭示出庆封命运症结所在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醉亡其裘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把矛头直指帝王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卫君一语揭破曾从子为利的嘴脸等。而对人性的弱点的剖析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韩非也是极为深刻而毫不留情的。如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十人树杨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的寓言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可见处世之艰难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渔者与妇人也能成为勇士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商太宰最终没有荐举孔子是出于对私利的考虑等。而在揭示这些现象时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韩非往往能一针见血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毫不掩饰。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508000" y="1052513"/>
          <a:ext cx="8128000" cy="5697537"/>
        </p:xfrm>
        <a:graphic>
          <a:graphicData uri="http://schemas.openxmlformats.org/presentationml/2006/ole">
            <p:oleObj spid="_x0000_s5129" name="文档" r:id="rId6" imgW="3839157" imgH="2690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508000" y="2673350"/>
          <a:ext cx="8128000" cy="1765300"/>
        </p:xfrm>
        <a:graphic>
          <a:graphicData uri="http://schemas.openxmlformats.org/presentationml/2006/ole">
            <p:oleObj spid="_x0000_s6153" name="文档" r:id="rId6" imgW="3839157" imgH="83390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鳣似蛇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鳣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鳝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而亡其富之涯乎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亡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彘臞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人乃弗杀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臞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1713" y="3182938"/>
            <a:ext cx="2638425" cy="290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02013" y="3576638"/>
            <a:ext cx="2638425" cy="30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9113" y="3984625"/>
            <a:ext cx="2640012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17" name="矩形 1"/>
          <p:cNvSpPr>
            <a:spLocks noChangeAspect="1"/>
          </p:cNvSpPr>
          <p:nvPr/>
        </p:nvSpPr>
        <p:spPr bwMode="auto">
          <a:xfrm>
            <a:off x="508000" y="116363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106" name="Object 34"/>
          <p:cNvGraphicFramePr>
            <a:graphicFrameLocks noChangeAspect="1"/>
          </p:cNvGraphicFramePr>
          <p:nvPr/>
        </p:nvGraphicFramePr>
        <p:xfrm>
          <a:off x="312738" y="1604963"/>
          <a:ext cx="8128000" cy="457200"/>
        </p:xfrm>
        <a:graphic>
          <a:graphicData uri="http://schemas.openxmlformats.org/presentationml/2006/ole">
            <p:oleObj spid="_x0000_s3106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006600"/>
            <a:ext cx="5556250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不困窘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没有穷尽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没有限度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107" name="Object 35"/>
          <p:cNvGraphicFramePr>
            <a:graphicFrameLocks noChangeAspect="1"/>
          </p:cNvGraphicFramePr>
          <p:nvPr/>
        </p:nvGraphicFramePr>
        <p:xfrm>
          <a:off x="312738" y="2447925"/>
          <a:ext cx="8128000" cy="457200"/>
        </p:xfrm>
        <a:graphic>
          <a:graphicData uri="http://schemas.openxmlformats.org/presentationml/2006/ole">
            <p:oleObj spid="_x0000_s3107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2838450"/>
            <a:ext cx="8128000" cy="12715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君主身边的人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方位名词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左和右两方面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身边跟随的人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方位名词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用在数目字后面表示概数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108" name="Object 36"/>
          <p:cNvGraphicFramePr>
            <a:graphicFrameLocks noChangeAspect="1"/>
          </p:cNvGraphicFramePr>
          <p:nvPr/>
        </p:nvGraphicFramePr>
        <p:xfrm>
          <a:off x="312738" y="4090988"/>
          <a:ext cx="8128000" cy="457200"/>
        </p:xfrm>
        <a:graphic>
          <a:graphicData uri="http://schemas.openxmlformats.org/presentationml/2006/ole">
            <p:oleObj spid="_x0000_s3108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500563"/>
            <a:ext cx="5697538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趁机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表原因的连词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109" name="Object 37"/>
          <p:cNvGraphicFramePr>
            <a:graphicFrameLocks noChangeAspect="1"/>
          </p:cNvGraphicFramePr>
          <p:nvPr/>
        </p:nvGraphicFramePr>
        <p:xfrm>
          <a:off x="312738" y="4965700"/>
          <a:ext cx="8128000" cy="457200"/>
        </p:xfrm>
        <a:graphic>
          <a:graphicData uri="http://schemas.openxmlformats.org/presentationml/2006/ole">
            <p:oleObj spid="_x0000_s3109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5378450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因故不声张地离开家庭或当地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17650" y="2076450"/>
            <a:ext cx="8080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12888" y="2903538"/>
            <a:ext cx="1646237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14475" y="4565650"/>
            <a:ext cx="1598613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497013" y="5451475"/>
            <a:ext cx="5540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虽远越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其可以安乎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安宁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燕雀安知鸿鹄之志哉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疑问代词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怎么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风雨不动安如山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安稳、稳定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居安思危〔名词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安全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的境地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今我已亡之矣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丢失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广故数言欲亡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逃亡、逃跑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追亡逐北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伏尸百万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逃跑者、逃亡者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入则无法家拂士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出则无敌国外患者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国恒亡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灭亡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8700" y="2198688"/>
            <a:ext cx="14287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67138" y="2597150"/>
            <a:ext cx="17097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8338" y="2997200"/>
            <a:ext cx="22812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60638" y="3433763"/>
            <a:ext cx="22161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35288" y="4208463"/>
            <a:ext cx="11398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28938" y="4613275"/>
            <a:ext cx="20034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49650" y="5021263"/>
            <a:ext cx="25622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27788" y="5438775"/>
            <a:ext cx="11572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4824" name="矩形 2"/>
          <p:cNvSpPr>
            <a:spLocks noChangeAspect="1"/>
          </p:cNvSpPr>
          <p:nvPr/>
        </p:nvSpPr>
        <p:spPr bwMode="auto">
          <a:xfrm>
            <a:off x="508000" y="1498600"/>
            <a:ext cx="812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鲁患其不救乎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祸害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若亦不患腊之至而茅之燥耳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担忧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时有患疟疾者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生病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人之患在好为人师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弊病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此数者用兵之患也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顾忌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虽远越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其可以安乎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句中语气词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表示反问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匹夫失其身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代词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代平民百姓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鲁患其不救乎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语气副词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表揣测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恐怕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8938" y="2003425"/>
            <a:ext cx="11414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98988" y="2420938"/>
            <a:ext cx="11509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27350" y="2805113"/>
            <a:ext cx="11747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00438" y="3221038"/>
            <a:ext cx="11398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00438" y="3621088"/>
            <a:ext cx="11398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63938" y="4419600"/>
            <a:ext cx="25209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54300" y="4824413"/>
            <a:ext cx="19859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38463" y="5233988"/>
            <a:ext cx="25971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14" name="矩形 1"/>
          <p:cNvSpPr>
            <a:spLocks noChangeAspect="1"/>
          </p:cNvSpPr>
          <p:nvPr/>
        </p:nvSpPr>
        <p:spPr bwMode="auto">
          <a:xfrm>
            <a:off x="508000" y="1195388"/>
            <a:ext cx="18732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312738" y="1677988"/>
          <a:ext cx="8128000" cy="4487862"/>
        </p:xfrm>
        <a:graphic>
          <a:graphicData uri="http://schemas.openxmlformats.org/presentationml/2006/ole">
            <p:oleObj spid="_x0000_s4106" name="文档" r:id="rId9" imgW="3839157" imgH="2118978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846513" y="1720850"/>
            <a:ext cx="34020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8550" y="2192338"/>
            <a:ext cx="20034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7588" y="2649538"/>
            <a:ext cx="17240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87713" y="3090863"/>
            <a:ext cx="31257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91000" y="3544888"/>
            <a:ext cx="37099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91000" y="4000500"/>
            <a:ext cx="37099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87425" y="4918075"/>
            <a:ext cx="57451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84538" y="5292725"/>
            <a:ext cx="17002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68788" y="5753100"/>
            <a:ext cx="23431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53736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子圉见孔子于商太宰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上索我者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以我有美珠也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庆封为乱于齐而欲走越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虽远越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其可以安乎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固定句式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意即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难道就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彝酒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常酒也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鲁穆公使众公子或宦于晋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或宦于荆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假人于越而救溺子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于越假人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失火而取水于海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曾从子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善相剑者也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臣相剑者也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子之为是也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非缘义也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0000" y="1489075"/>
            <a:ext cx="10953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0838" y="1895475"/>
            <a:ext cx="8159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97338" y="2279650"/>
            <a:ext cx="10953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27438" y="2708275"/>
            <a:ext cx="49545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9063" y="3113088"/>
            <a:ext cx="8636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81363" y="3494088"/>
            <a:ext cx="8159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56250" y="3895725"/>
            <a:ext cx="10969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35363" y="4313238"/>
            <a:ext cx="25225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44850" y="4697413"/>
            <a:ext cx="10953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602038" y="5105400"/>
            <a:ext cx="8159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820988" y="5499100"/>
            <a:ext cx="8159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32363" y="5919788"/>
            <a:ext cx="8175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920" name="矩形 2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树易生之物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子虽工自树于王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于王自树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焉往而不美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水之以涯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其无水者也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富之以涯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其富已足者也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1625" y="2822575"/>
            <a:ext cx="7953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87725" y="3238500"/>
            <a:ext cx="25273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33688" y="3644900"/>
            <a:ext cx="10842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70713" y="4027488"/>
            <a:ext cx="7937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613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常酒者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天子失天下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匹夫失其身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圣人见微以知萌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见端以知末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故见象箸而怖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知天下不足也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0763" y="3184525"/>
            <a:ext cx="139541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1675" y="3584575"/>
            <a:ext cx="135413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0013" y="3584575"/>
            <a:ext cx="165258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126</TotalTime>
  <Words>2445</Words>
  <Application>Microsoft Office PowerPoint</Application>
  <PresentationFormat>全屏显示(4:3)</PresentationFormat>
  <Paragraphs>156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3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29</cp:revision>
  <dcterms:created xsi:type="dcterms:W3CDTF">2015-07-28T05:59:53Z</dcterms:created>
  <dcterms:modified xsi:type="dcterms:W3CDTF">2016-09-19T01:44:23Z</dcterms:modified>
</cp:coreProperties>
</file>