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2"/>
  </p:sldMasterIdLst>
  <p:sldIdLst>
    <p:sldId id="264" r:id="rId3"/>
    <p:sldId id="258" r:id="rId4"/>
    <p:sldId id="272" r:id="rId5"/>
    <p:sldId id="260" r:id="rId6"/>
    <p:sldId id="262" r:id="rId7"/>
    <p:sldId id="275" r:id="rId8"/>
    <p:sldId id="278" r:id="rId9"/>
    <p:sldId id="273" r:id="rId10"/>
    <p:sldId id="279" r:id="rId11"/>
    <p:sldId id="280" r:id="rId12"/>
    <p:sldId id="281" r:id="rId13"/>
    <p:sldId id="282" r:id="rId14"/>
    <p:sldId id="283" r:id="rId15"/>
    <p:sldId id="284" r:id="rId16"/>
    <p:sldId id="286" r:id="rId17"/>
    <p:sldId id="285" r:id="rId18"/>
    <p:sldId id="287" r:id="rId19"/>
    <p:sldId id="291" r:id="rId20"/>
    <p:sldId id="292" r:id="rId21"/>
  </p:sldIdLst>
  <p:sldSz cx="12192000" cy="6858000"/>
  <p:notesSz cx="6858000" cy="9144000"/>
  <p:custDataLst>
    <p:tags r:id="rId2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38">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p="http://schemas.openxmlformats.org/presentationml/2006/main">
  <p:cmAuthor id="1" name="Administrator" initials="A" lastIdx="0" clrIdx="0"/>
</p:cmAuthorLst>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fill>
          <a:solidFill>
            <a:schemeClr val="accent1">
              <a:tint val="40000"/>
            </a:schemeClr>
          </a:solidFill>
        </a:fill>
      </a:tcStyle>
    </a:band1H>
    <a:band1V>
      <a:tcStyle>
        <a:fill>
          <a:solidFill>
            <a:schemeClr val="accent1">
              <a:tint val="40000"/>
            </a:schemeClr>
          </a:solidFill>
        </a:fill>
      </a:tcStyle>
    </a:band1V>
    <a:lastCol>
      <a:tcTxStyle b="on">
        <a:fontRef idx="minor">
          <a:prstClr val="black"/>
        </a:fontRef>
        <a:schemeClr val="lt1"/>
      </a:tcTxStyle>
      <a:tcStyle>
        <a:fill>
          <a:solidFill>
            <a:schemeClr val="accent1"/>
          </a:solidFill>
        </a:fill>
      </a:tcStyle>
    </a:lastCol>
    <a:firstCol>
      <a:tcTxStyle b="on">
        <a:fontRef idx="minor">
          <a:prstClr val="black"/>
        </a:fontRef>
        <a:schemeClr val="lt1"/>
      </a:tcTxStyle>
      <a:tcStyle>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778" autoAdjust="0"/>
    <p:restoredTop sz="94660"/>
  </p:normalViewPr>
  <p:slideViewPr>
    <p:cSldViewPr snapToGrid="0">
      <p:cViewPr varScale="1">
        <p:scale>
          <a:sx n="116" d="100"/>
          <a:sy n="116" d="100"/>
        </p:scale>
        <p:origin x="462" y="126"/>
      </p:cViewPr>
      <p:guideLst>
        <p:guide orient="horz" pos="2160"/>
        <p:guide pos="3838"/>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commentAuthors" Target="commentAuthors.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slideMaster" Target="slideMasters/slideMaster1.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tags" Target="tags/tag65.xml" /><Relationship Id="rId23" Type="http://schemas.openxmlformats.org/officeDocument/2006/relationships/presProps" Target="presProps.xml" /><Relationship Id="rId24" Type="http://schemas.openxmlformats.org/officeDocument/2006/relationships/viewProps" Target="viewProps.xml" /><Relationship Id="rId25" Type="http://schemas.openxmlformats.org/officeDocument/2006/relationships/theme" Target="theme/theme1.xml" /><Relationship Id="rId26" Type="http://schemas.openxmlformats.org/officeDocument/2006/relationships/tableStyles" Target="tableStyles.xml" /><Relationship Id="rId3" Type="http://schemas.openxmlformats.org/officeDocument/2006/relationships/slide" Target="slides/slide1.xml" /><Relationship Id="rId4" Type="http://schemas.openxmlformats.org/officeDocument/2006/relationships/slide" Target="slides/slide2.xml" /><Relationship Id="rId5" Type="http://schemas.openxmlformats.org/officeDocument/2006/relationships/slide" Target="slides/slide3.xml" /><Relationship Id="rId6" Type="http://schemas.openxmlformats.org/officeDocument/2006/relationships/slide" Target="slides/slide4.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slideLayouts/_rels/slideLayout1.xml.rels>&#65279;<?xml version="1.0" encoding="utf-8" standalone="yes"?><Relationships xmlns="http://schemas.openxmlformats.org/package/2006/relationships"><Relationship Id="rId1" Type="http://schemas.openxmlformats.org/officeDocument/2006/relationships/tags" Target="../tags/tag1.xml" /><Relationship Id="rId2" Type="http://schemas.openxmlformats.org/officeDocument/2006/relationships/tags" Target="../tags/tag2.xml" /><Relationship Id="rId3" Type="http://schemas.openxmlformats.org/officeDocument/2006/relationships/tags" Target="../tags/tag3.xml" /><Relationship Id="rId4" Type="http://schemas.openxmlformats.org/officeDocument/2006/relationships/tags" Target="../tags/tag4.xml" /><Relationship Id="rId5" Type="http://schemas.openxmlformats.org/officeDocument/2006/relationships/tags" Target="../tags/tag5.xml" /><Relationship Id="rId6"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tags" Target="../tags/tag48.xml" /><Relationship Id="rId2" Type="http://schemas.openxmlformats.org/officeDocument/2006/relationships/tags" Target="../tags/tag49.xml" /><Relationship Id="rId3" Type="http://schemas.openxmlformats.org/officeDocument/2006/relationships/tags" Target="../tags/tag50.xml" /><Relationship Id="rId4" Type="http://schemas.openxmlformats.org/officeDocument/2006/relationships/tags" Target="../tags/tag51.xml" /><Relationship Id="rId5"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tags" Target="../tags/tag52.xml" /><Relationship Id="rId2" Type="http://schemas.openxmlformats.org/officeDocument/2006/relationships/tags" Target="../tags/tag53.xml" /><Relationship Id="rId3" Type="http://schemas.openxmlformats.org/officeDocument/2006/relationships/tags" Target="../tags/tag54.xml" /><Relationship Id="rId4" Type="http://schemas.openxmlformats.org/officeDocument/2006/relationships/tags" Target="../tags/tag55.xml" /><Relationship Id="rId5" Type="http://schemas.openxmlformats.org/officeDocument/2006/relationships/tags" Target="../tags/tag56.xml" /><Relationship Id="rId6"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tags" Target="../tags/tag6.xml" /><Relationship Id="rId2" Type="http://schemas.openxmlformats.org/officeDocument/2006/relationships/tags" Target="../tags/tag7.xml" /><Relationship Id="rId3" Type="http://schemas.openxmlformats.org/officeDocument/2006/relationships/tags" Target="../tags/tag8.xml" /><Relationship Id="rId4" Type="http://schemas.openxmlformats.org/officeDocument/2006/relationships/tags" Target="../tags/tag9.xml" /><Relationship Id="rId5" Type="http://schemas.openxmlformats.org/officeDocument/2006/relationships/tags" Target="../tags/tag10.xml" /><Relationship Id="rId6"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tags" Target="../tags/tag11.xml" /><Relationship Id="rId2" Type="http://schemas.openxmlformats.org/officeDocument/2006/relationships/tags" Target="../tags/tag12.xml" /><Relationship Id="rId3" Type="http://schemas.openxmlformats.org/officeDocument/2006/relationships/tags" Target="../tags/tag13.xml" /><Relationship Id="rId4" Type="http://schemas.openxmlformats.org/officeDocument/2006/relationships/tags" Target="../tags/tag14.xml" /><Relationship Id="rId5" Type="http://schemas.openxmlformats.org/officeDocument/2006/relationships/tags" Target="../tags/tag15.xml" /><Relationship Id="rId6"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tags" Target="../tags/tag16.xml" /><Relationship Id="rId2" Type="http://schemas.openxmlformats.org/officeDocument/2006/relationships/tags" Target="../tags/tag17.xml" /><Relationship Id="rId3" Type="http://schemas.openxmlformats.org/officeDocument/2006/relationships/tags" Target="../tags/tag18.xml" /><Relationship Id="rId4" Type="http://schemas.openxmlformats.org/officeDocument/2006/relationships/tags" Target="../tags/tag19.xml" /><Relationship Id="rId5" Type="http://schemas.openxmlformats.org/officeDocument/2006/relationships/tags" Target="../tags/tag20.xml" /><Relationship Id="rId6" Type="http://schemas.openxmlformats.org/officeDocument/2006/relationships/tags" Target="../tags/tag21.xml" /><Relationship Id="rId7"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tags" Target="../tags/tag22.xml" /><Relationship Id="rId2" Type="http://schemas.openxmlformats.org/officeDocument/2006/relationships/tags" Target="../tags/tag23.xml" /><Relationship Id="rId3" Type="http://schemas.openxmlformats.org/officeDocument/2006/relationships/tags" Target="../tags/tag24.xml" /><Relationship Id="rId4" Type="http://schemas.openxmlformats.org/officeDocument/2006/relationships/tags" Target="../tags/tag25.xml" /><Relationship Id="rId5" Type="http://schemas.openxmlformats.org/officeDocument/2006/relationships/tags" Target="../tags/tag26.xml" /><Relationship Id="rId6" Type="http://schemas.openxmlformats.org/officeDocument/2006/relationships/tags" Target="../tags/tag27.xml" /><Relationship Id="rId7" Type="http://schemas.openxmlformats.org/officeDocument/2006/relationships/tags" Target="../tags/tag28.xml" /><Relationship Id="rId8" Type="http://schemas.openxmlformats.org/officeDocument/2006/relationships/tags" Target="../tags/tag29.xml" /><Relationship Id="rId9"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tags" Target="../tags/tag30.xml" /><Relationship Id="rId2" Type="http://schemas.openxmlformats.org/officeDocument/2006/relationships/tags" Target="../tags/tag31.xml" /><Relationship Id="rId3" Type="http://schemas.openxmlformats.org/officeDocument/2006/relationships/tags" Target="../tags/tag32.xml" /><Relationship Id="rId4" Type="http://schemas.openxmlformats.org/officeDocument/2006/relationships/tags" Target="../tags/tag33.xml" /><Relationship Id="rId5"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tags" Target="../tags/tag34.xml" /><Relationship Id="rId2" Type="http://schemas.openxmlformats.org/officeDocument/2006/relationships/tags" Target="../tags/tag35.xml" /><Relationship Id="rId3" Type="http://schemas.openxmlformats.org/officeDocument/2006/relationships/tags" Target="../tags/tag36.xml" /><Relationship Id="rId4"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tags" Target="../tags/tag37.xml" /><Relationship Id="rId2" Type="http://schemas.openxmlformats.org/officeDocument/2006/relationships/tags" Target="../tags/tag38.xml" /><Relationship Id="rId3" Type="http://schemas.openxmlformats.org/officeDocument/2006/relationships/tags" Target="../tags/tag39.xml" /><Relationship Id="rId4" Type="http://schemas.openxmlformats.org/officeDocument/2006/relationships/tags" Target="../tags/tag40.xml" /><Relationship Id="rId5" Type="http://schemas.openxmlformats.org/officeDocument/2006/relationships/tags" Target="../tags/tag41.xml" /><Relationship Id="rId6" Type="http://schemas.openxmlformats.org/officeDocument/2006/relationships/tags" Target="../tags/tag42.xml" /><Relationship Id="rId7"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tags" Target="../tags/tag43.xml" /><Relationship Id="rId2" Type="http://schemas.openxmlformats.org/officeDocument/2006/relationships/tags" Target="../tags/tag44.xml" /><Relationship Id="rId3" Type="http://schemas.openxmlformats.org/officeDocument/2006/relationships/tags" Target="../tags/tag45.xml" /><Relationship Id="rId4" Type="http://schemas.openxmlformats.org/officeDocument/2006/relationships/tags" Target="../tags/tag46.xml" /><Relationship Id="rId5" Type="http://schemas.openxmlformats.org/officeDocument/2006/relationships/tags" Target="../tags/tag47.xml" /><Relationship Id="rId6"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title" preserve="1">
  <p:cSld name="标题幻灯片">
    <p:spTree>
      <p:nvGrpSpPr>
        <p:cNvPr id="1" name=""/>
        <p:cNvGrpSpPr/>
        <p:nvPr/>
      </p:nvGrpSpPr>
      <p:grpSpPr>
        <a:xfrm>
          <a:off x="0" y="0"/>
          <a:ext cx="0" cy="0"/>
        </a:xfrm>
      </p:grpSpPr>
      <p:sp>
        <p:nvSpPr>
          <p:cNvPr id="2" name="标题 1"/>
          <p:cNvSpPr>
            <a:spLocks noGrp="1"/>
          </p:cNvSpPr>
          <p:nvPr>
            <p:ph type="ctrTitle" hasCustomPrompt="1"/>
            <p:custDataLst>
              <p:tags r:id="rId1"/>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a:t>单击此处编辑标题</a:t>
            </a:r>
          </a:p>
        </p:txBody>
      </p:sp>
      <p:sp>
        <p:nvSpPr>
          <p:cNvPr id="3" name="副标题 2"/>
          <p:cNvSpPr>
            <a:spLocks noGrp="1"/>
          </p:cNvSpPr>
          <p:nvPr>
            <p:ph type="subTitle" idx="1" hasCustomPrompt="1"/>
            <p:custDataLst>
              <p:tags r:id="rId2"/>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2022/9/6</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reserve="1" userDrawn="1">
  <p:cSld name="内容">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2022/9/6</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reserve="1" userDrawn="1">
  <p:cSld name="末尾幻灯片">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2022/9/6</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a:t>单击此处编辑母版文本样式</a:t>
            </a:r>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obj" preserve="1">
  <p:cSld name="标题和内容">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2022/9/6</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secHead" preserve="1">
  <p:cSld name="节标题">
    <p:spTree>
      <p:nvGrpSpPr>
        <p:cNvPr id="1" name=""/>
        <p:cNvGrpSpPr/>
        <p:nvPr/>
      </p:nvGrpSpPr>
      <p:grpSpPr>
        <a:xfrm>
          <a:off x="0" y="0"/>
          <a: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a:t>单击此处编辑标题</a:t>
            </a:r>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2022/9/6</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twoObj" preserve="1">
  <p:cSld name="两栏内容">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2022/9/6</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twoTxTwoObj" preserve="1">
  <p:cSld name="比较">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t>2022/9/6</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titleOnly" preserve="1">
  <p:cSld name="仅标题">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2022/9/6</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blank" preserve="1">
  <p:cSld name="空白">
    <p:spTree>
      <p:nvGrpSpPr>
        <p:cNvPr id="1" name=""/>
        <p:cNvGrpSpPr/>
        <p:nvPr/>
      </p:nvGrpSpPr>
      <p:grpSpPr>
        <a:xfrm>
          <a:off x="0" y="0"/>
          <a: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2022/9/6</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reserve="1" userDrawn="1">
  <p:cSld name="图片与标题">
    <p:spTree>
      <p:nvGrpSpPr>
        <p:cNvPr id="1" name=""/>
        <p:cNvGrpSpPr/>
        <p:nvPr/>
      </p:nvGrpSpPr>
      <p:grpSpPr>
        <a:xfrm>
          <a:off x="0" y="0"/>
          <a:ext cx="0" cy="0"/>
        </a:xfrm>
      </p:grpSpPr>
      <p:sp>
        <p:nvSpPr>
          <p:cNvPr id="3" name="图片占位符 2"/>
          <p:cNvSpPr>
            <a:spLocks noGrp="1"/>
          </p:cNvSpPr>
          <p:nvPr>
            <p:ph type="pic" idx="1"/>
            <p:custDataLst>
              <p:tags r:id="rId1"/>
            </p:custDataLst>
          </p:nvPr>
        </p:nvSpPr>
        <p:spPr>
          <a:xfrm>
            <a:off x="608400" y="1555200"/>
            <a:ext cx="5233077" cy="4608000"/>
          </a:xfrm>
        </p:spPr>
        <p:txBody>
          <a:bodyPr vert="horz" lIns="90000" tIns="46800" rIns="90000" bIns="46800" rtlCol="0">
            <a:normAutofit/>
          </a:bodyPr>
          <a:lstStyle>
            <a:lvl1pPr>
              <a:buNone/>
              <a:defRPr sz="1600"/>
            </a:lvl1pPr>
          </a:lstStyle>
          <a:p>
            <a:pPr lvl="0"/>
            <a:endParaRPr>
              <a:sym typeface="+mn-ea"/>
            </a:endParaRPr>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a:buNone/>
              <a:defRPr sz="1600"/>
            </a:lvl1pPr>
          </a:lstStyle>
          <a:p>
            <a:pPr lvl="0"/>
            <a:r>
              <a:rPr>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t>2022/9/6</a:t>
            </a:fld>
            <a:endParaRPr lang="zh-CN" altLang="en-US"/>
          </a:p>
        </p:txBody>
      </p:sp>
      <p:sp>
        <p:nvSpPr>
          <p:cNvPr id="6" name="页脚占位符 5"/>
          <p:cNvSpPr>
            <a:spLocks noGrp="1"/>
          </p:cNvSpPr>
          <p:nvPr>
            <p:ph type="ftr" sz="quarter" idx="11"/>
            <p:custDataLst>
              <p:tags r:id="rId4"/>
            </p:custDataLst>
          </p:nvPr>
        </p:nvSpPr>
        <p:spPr/>
        <p:txBody>
          <a:bodyPr/>
          <a:lstStyle/>
          <a:p>
            <a:endParaRPr lang="zh-CN" altLang="en-US"/>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t>‹#›</a:t>
            </a:fld>
            <a:endParaRPr lang="zh-CN" altLang="en-US"/>
          </a:p>
        </p:txBody>
      </p:sp>
      <p:sp>
        <p:nvSpPr>
          <p:cNvPr id="9" name="标题 8"/>
          <p:cNvSpPr>
            <a:spLocks noGrp="1"/>
          </p:cNvSpPr>
          <p:nvPr>
            <p:ph type="title"/>
            <p:custDataLst>
              <p:tags r:id="rId6"/>
            </p:custDataLst>
          </p:nvPr>
        </p:nvSpPr>
        <p:spPr/>
        <p:txBody>
          <a:bodyPr/>
          <a:lstStyle/>
          <a:p>
            <a:r>
              <a:rPr lang="zh-CN" altLang="en-US"/>
              <a:t>单击此处编辑母版标题样式</a:t>
            </a:r>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vertTitleAndTx" preserve="1">
  <p:cSld name="竖排标题与文本">
    <p:spTree>
      <p:nvGrpSpPr>
        <p:cNvPr id="1" name=""/>
        <p:cNvGrpSpPr/>
        <p:nvPr/>
      </p:nvGrpSpPr>
      <p:grpSpPr>
        <a:xfrm>
          <a:off x="0" y="0"/>
          <a: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a:sym typeface="+mn-ea"/>
              </a:rPr>
              <a:t>单击此处编辑标题</a:t>
            </a:r>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2022/9/6</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tags" Target="../tags/tag57.xml" /><Relationship Id="rId13" Type="http://schemas.openxmlformats.org/officeDocument/2006/relationships/tags" Target="../tags/tag58.xml" /><Relationship Id="rId14" Type="http://schemas.openxmlformats.org/officeDocument/2006/relationships/tags" Target="../tags/tag59.xml" /><Relationship Id="rId15" Type="http://schemas.openxmlformats.org/officeDocument/2006/relationships/tags" Target="../tags/tag60.xml" /><Relationship Id="rId16" Type="http://schemas.openxmlformats.org/officeDocument/2006/relationships/tags" Target="../tags/tag61.xml" /><Relationship Id="rId17" Type="http://schemas.openxmlformats.org/officeDocument/2006/relationships/image" Target="file:///D:\qq&#25991;&#20214;\712321467\Image\C2C\Image2\%7b75232B38-A165-1FB7-499C-2E1C792CACB5%7d.png" TargetMode="External" /><Relationship Id="rId18" Type="http://schemas.openxmlformats.org/officeDocument/2006/relationships/image" Target="../media/image1.png" /><Relationship Id="rId19" Type="http://schemas.openxmlformats.org/officeDocument/2006/relationships/image" Target="../media/image2.jpeg" /><Relationship Id="rId2" Type="http://schemas.openxmlformats.org/officeDocument/2006/relationships/slideLayout" Target="../slideLayouts/slideLayout2.xml" /><Relationship Id="rId20" Type="http://schemas.openxmlformats.org/officeDocument/2006/relationships/tags" Target="../tags/tag62.xml" /><Relationship Id="rId21" Type="http://schemas.openxmlformats.org/officeDocument/2006/relationships/theme" Target="../theme/theme1.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0">
          <a:blip r:embed="rId19"/>
          <a:stretch>
            <a:fillRect/>
          </a:stretch>
        </a:blipFill>
        <a:effectLst/>
      </p:bgPr>
    </p:bg>
    <p:spTree>
      <p:nvGrpSpPr>
        <p:cNvPr id="1" name=""/>
        <p:cNvGrpSpPr/>
        <p:nvPr/>
      </p:nvGrpSpPr>
      <p:grpSpPr>
        <a:xfrm>
          <a:off x="0" y="0"/>
          <a: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a:t>单击此处编辑母版标题样式</a:t>
            </a:r>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2022/9/6</a:t>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pic>
        <p:nvPicPr>
          <p:cNvPr id="7" name="图片 1073743875" descr="学科网 zxxk.com"/>
          <p:cNvPicPr>
            <a:picLocks noChangeAspect="1"/>
          </p:cNvPicPr>
          <p:nvPr/>
        </p:nvPicPr>
        <p:blipFill>
          <a:blip r:embed="rId18" r:link="rId17"/>
          <a:stretch>
            <a:fillRect/>
          </a:stretch>
        </p:blipFill>
        <p:spPr>
          <a:xfrm>
            <a:off x="838200" y="365125"/>
            <a:ext cx="9525" cy="9525"/>
          </a:xfrm>
          <a:prstGeom prst="rect">
            <a:avLst/>
          </a:prstGeom>
          <a:noFill/>
          <a:ln>
            <a:noFill/>
            <a:miter lim="800000"/>
          </a:ln>
        </p:spPr>
      </p:pic>
    </p:spTree>
    <p:custDataLst>
      <p:tags r:id="rId20"/>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ct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ct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ct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8.xml" /><Relationship Id="rId2" Type="http://schemas.openxmlformats.org/officeDocument/2006/relationships/tags" Target="../tags/tag63.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8.xml" /><Relationship Id="rId2" Type="http://schemas.openxmlformats.org/officeDocument/2006/relationships/tags" Target="../tags/tag64.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8.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8.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8.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8.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8.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8.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8.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8.xml" /><Relationship Id="rId2" Type="http://schemas.openxmlformats.org/officeDocument/2006/relationships/image" Target="../media/image5.png"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8.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8.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8.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8.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8.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8.xml" /><Relationship Id="rId2" Type="http://schemas.openxmlformats.org/officeDocument/2006/relationships/image" Target="../media/image3.jpeg"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8.xml" /><Relationship Id="rId2" Type="http://schemas.openxmlformats.org/officeDocument/2006/relationships/image" Target="../media/image4.jpeg"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8.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2" name="标题 1"/>
          <p:cNvSpPr>
            <a:spLocks noGrp="1"/>
          </p:cNvSpPr>
          <p:nvPr>
            <p:ph type="ctrTitle"/>
          </p:nvPr>
        </p:nvSpPr>
        <p:spPr>
          <a:xfrm>
            <a:off x="981630" y="-133350"/>
            <a:ext cx="9799200" cy="2570400"/>
          </a:xfrm>
        </p:spPr>
        <p:txBody>
          <a:bodyPr/>
          <a:lstStyle/>
          <a:p>
            <a:r>
              <a:rPr lang="zh-CN" altLang="en-US" sz="7200">
                <a:latin typeface="楷体" panose="02010609060101010101" charset="-122"/>
                <a:ea typeface="楷体" panose="02010609060101010101" charset="-122"/>
              </a:rPr>
              <a:t>应时而作说</a:t>
            </a:r>
            <a:r>
              <a:rPr lang="en-US" altLang="zh-CN" sz="7200">
                <a:latin typeface="楷体" panose="02010609060101010101" charset="-122"/>
                <a:ea typeface="楷体" panose="02010609060101010101" charset="-122"/>
              </a:rPr>
              <a:t>“</a:t>
            </a:r>
            <a:r>
              <a:rPr lang="zh-CN" altLang="en-US" sz="7200">
                <a:latin typeface="楷体" panose="02010609060101010101" charset="-122"/>
                <a:ea typeface="楷体" panose="02010609060101010101" charset="-122"/>
              </a:rPr>
              <a:t>学习</a:t>
            </a:r>
            <a:r>
              <a:rPr lang="en-US" altLang="zh-CN" sz="7200">
                <a:latin typeface="楷体" panose="02010609060101010101" charset="-122"/>
                <a:ea typeface="楷体" panose="02010609060101010101" charset="-122"/>
              </a:rPr>
              <a:t>”</a:t>
            </a:r>
          </a:p>
        </p:txBody>
      </p:sp>
      <p:sp>
        <p:nvSpPr>
          <p:cNvPr id="3" name="副标题 2"/>
          <p:cNvSpPr>
            <a:spLocks noGrp="1"/>
          </p:cNvSpPr>
          <p:nvPr>
            <p:ph type="subTitle" idx="1"/>
          </p:nvPr>
        </p:nvSpPr>
        <p:spPr>
          <a:xfrm>
            <a:off x="2135425" y="3371170"/>
            <a:ext cx="9799200" cy="1472400"/>
          </a:xfrm>
        </p:spPr>
        <p:txBody>
          <a:bodyPr/>
          <a:lstStyle/>
          <a:p>
            <a:r>
              <a:rPr lang="en-US" altLang="zh-CN" sz="3600" b="1">
                <a:solidFill>
                  <a:schemeClr val="tx2"/>
                </a:solidFill>
              </a:rPr>
              <a:t> </a:t>
            </a:r>
            <a:r>
              <a:rPr lang="en-US" altLang="zh-CN" sz="4000" b="1">
                <a:solidFill>
                  <a:schemeClr val="tx2"/>
                </a:solidFill>
              </a:rPr>
              <a:t> --------</a:t>
            </a:r>
            <a:r>
              <a:rPr lang="zh-CN" altLang="en-US" sz="4000" b="1">
                <a:solidFill>
                  <a:schemeClr val="tx2"/>
                </a:solidFill>
              </a:rPr>
              <a:t>《劝学》《师说》群文阅读</a:t>
            </a:r>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标题 3"/>
          <p:cNvSpPr>
            <a:spLocks noGrp="1"/>
          </p:cNvSpPr>
          <p:nvPr>
            <p:ph type="title"/>
          </p:nvPr>
        </p:nvSpPr>
        <p:spPr>
          <a:xfrm>
            <a:off x="611575" y="687140"/>
            <a:ext cx="10969200" cy="705600"/>
          </a:xfrm>
        </p:spPr>
        <p:txBody>
          <a:bodyPr>
            <a:normAutofit fontScale="90000"/>
          </a:bodyPr>
          <a:lstStyle/>
          <a:p>
            <a:r>
              <a:rPr lang="en-US" altLang="zh-CN" sz="4400" spc="0">
                <a:solidFill>
                  <a:srgbClr val="FF0000"/>
                </a:solidFill>
                <a:latin typeface="楷体" panose="02010609060101010101" charset="-122"/>
                <a:ea typeface="楷体" panose="02010609060101010101" charset="-122"/>
                <a:cs typeface="楷体" panose="02010609060101010101" charset="-122"/>
                <a:sym typeface="+mn-ea"/>
              </a:rPr>
              <a:t>(</a:t>
            </a:r>
            <a:r>
              <a:rPr lang="zh-CN" altLang="en-US" sz="4400" spc="0">
                <a:solidFill>
                  <a:srgbClr val="FF0000"/>
                </a:solidFill>
                <a:latin typeface="楷体" panose="02010609060101010101" charset="-122"/>
                <a:ea typeface="楷体" panose="02010609060101010101" charset="-122"/>
                <a:cs typeface="楷体" panose="02010609060101010101" charset="-122"/>
                <a:sym typeface="+mn-ea"/>
              </a:rPr>
              <a:t>三）</a:t>
            </a:r>
            <a:r>
              <a:rPr lang="zh-CN" altLang="en-US" sz="4400">
                <a:latin typeface="楷体" panose="02010609060101010101" charset="-122"/>
                <a:ea typeface="楷体" panose="02010609060101010101" charset="-122"/>
                <a:cs typeface="楷体" panose="02010609060101010101" charset="-122"/>
                <a:sym typeface="+mn-ea"/>
              </a:rPr>
              <a:t>思一思</a:t>
            </a:r>
            <a:r>
              <a:rPr lang="en-US" altLang="zh-CN" sz="4400">
                <a:latin typeface="楷体" panose="02010609060101010101" charset="-122"/>
                <a:ea typeface="楷体" panose="02010609060101010101" charset="-122"/>
                <a:cs typeface="楷体" panose="02010609060101010101" charset="-122"/>
                <a:sym typeface="+mn-ea"/>
              </a:rPr>
              <a:t>------</a:t>
            </a:r>
            <a:r>
              <a:rPr lang="zh-CN" altLang="en-US" sz="4400">
                <a:latin typeface="楷体" panose="02010609060101010101" charset="-122"/>
                <a:ea typeface="楷体" panose="02010609060101010101" charset="-122"/>
                <a:cs typeface="楷体" panose="02010609060101010101" charset="-122"/>
                <a:sym typeface="+mn-ea"/>
              </a:rPr>
              <a:t>了解论述针对性</a:t>
            </a:r>
            <a:br>
              <a:rPr lang="zh-CN" altLang="en-US" sz="4400" b="1">
                <a:latin typeface="楷体" panose="02010609060101010101" charset="-122"/>
                <a:ea typeface="楷体" panose="02010609060101010101" charset="-122"/>
                <a:cs typeface="楷体" panose="02010609060101010101" charset="-122"/>
              </a:rPr>
            </a:br>
            <a:br>
              <a:rPr lang="en-US" altLang="zh-CN" sz="4400" b="1" spc="0">
                <a:solidFill>
                  <a:srgbClr val="FF0000"/>
                </a:solidFill>
                <a:latin typeface="楷体" panose="02010609060101010101" charset="-122"/>
                <a:ea typeface="楷体" panose="02010609060101010101" charset="-122"/>
                <a:cs typeface="楷体" panose="02010609060101010101" charset="-122"/>
              </a:rPr>
            </a:br>
            <a:endParaRPr lang="zh-CN" altLang="en-US"/>
          </a:p>
        </p:txBody>
      </p:sp>
      <p:sp>
        <p:nvSpPr>
          <p:cNvPr id="7" name="文本框 6"/>
          <p:cNvSpPr txBox="1"/>
          <p:nvPr/>
        </p:nvSpPr>
        <p:spPr>
          <a:xfrm>
            <a:off x="248285" y="802005"/>
            <a:ext cx="10852785" cy="1076325"/>
          </a:xfrm>
          <a:prstGeom prst="rect">
            <a:avLst/>
          </a:prstGeom>
          <a:noFill/>
        </p:spPr>
        <p:txBody>
          <a:bodyPr wrap="square" rtlCol="0">
            <a:spAutoFit/>
          </a:bodyPr>
          <a:lstStyle/>
          <a:p>
            <a:r>
              <a:rPr lang="zh-CN" altLang="en-US" sz="3200"/>
              <a:t>请同学们合作完成下面的表格。</a:t>
            </a:r>
          </a:p>
          <a:p>
            <a:endParaRPr lang="zh-CN" altLang="en-US" sz="3200"/>
          </a:p>
        </p:txBody>
      </p:sp>
      <p:graphicFrame>
        <p:nvGraphicFramePr>
          <p:cNvPr id="6" name="表格 5"/>
          <p:cNvGraphicFramePr>
            <a:graphicFrameLocks noGrp="1"/>
          </p:cNvGraphicFramePr>
          <p:nvPr>
            <p:custDataLst>
              <p:tags r:id="rId2"/>
            </p:custDataLst>
          </p:nvPr>
        </p:nvGraphicFramePr>
        <p:xfrm>
          <a:off x="300990" y="1648460"/>
          <a:ext cx="11590020" cy="4912995"/>
        </p:xfrm>
        <a:graphic>
          <a:graphicData uri="http://schemas.openxmlformats.org/drawingml/2006/table">
            <a:tbl>
              <a:tblPr firstRow="1" bandRow="1">
                <a:tableStyleId>{5C22544A-7EE6-4342-B048-85BDC9FD1C3A}</a:tableStyleId>
              </a:tblPr>
              <a:tblGrid>
                <a:gridCol w="1931670"/>
                <a:gridCol w="1413510"/>
                <a:gridCol w="1884680"/>
                <a:gridCol w="1748790"/>
                <a:gridCol w="1769110"/>
                <a:gridCol w="2842260"/>
              </a:tblGrid>
              <a:tr h="1637665">
                <a:tc>
                  <a:txBody>
                    <a:bodyPr vert="horz" wrap="square"/>
                    <a:lstStyle/>
                    <a:p>
                      <a:pPr>
                        <a:buNone/>
                      </a:pPr>
                      <a:endParaRPr lang="zh-CN" altLang="en-US"/>
                    </a:p>
                  </a:txBody>
                  <a:tcPr/>
                </a:tc>
                <a:tc>
                  <a:txBody>
                    <a:bodyPr vert="horz" wrap="square"/>
                    <a:lstStyle/>
                    <a:p>
                      <a:pPr>
                        <a:buNone/>
                      </a:pPr>
                      <a:r>
                        <a:rPr lang="zh-CN" altLang="en-US"/>
                        <a:t>作者身份</a:t>
                      </a:r>
                    </a:p>
                  </a:txBody>
                  <a:tcPr/>
                </a:tc>
                <a:tc>
                  <a:txBody>
                    <a:bodyPr vert="horz" wrap="square"/>
                    <a:lstStyle/>
                    <a:p>
                      <a:pPr>
                        <a:buNone/>
                      </a:pPr>
                      <a:r>
                        <a:rPr lang="zh-CN" altLang="en-US"/>
                        <a:t>针对的问题</a:t>
                      </a:r>
                      <a:r>
                        <a:rPr lang="en-US" altLang="zh-CN"/>
                        <a:t>(</a:t>
                      </a:r>
                      <a:r>
                        <a:rPr lang="zh-CN" altLang="en-US"/>
                        <a:t>写作背景）</a:t>
                      </a:r>
                    </a:p>
                  </a:txBody>
                  <a:tcPr/>
                </a:tc>
                <a:tc>
                  <a:txBody>
                    <a:bodyPr vert="horz" wrap="square"/>
                    <a:lstStyle/>
                    <a:p>
                      <a:pPr>
                        <a:buNone/>
                      </a:pPr>
                      <a:r>
                        <a:rPr lang="zh-CN" altLang="en-US"/>
                        <a:t>阅读对象</a:t>
                      </a:r>
                    </a:p>
                  </a:txBody>
                  <a:tcPr/>
                </a:tc>
                <a:tc>
                  <a:txBody>
                    <a:bodyPr vert="horz" wrap="square"/>
                    <a:lstStyle/>
                    <a:p>
                      <a:pPr>
                        <a:buNone/>
                      </a:pPr>
                      <a:r>
                        <a:rPr lang="zh-CN" altLang="en-US"/>
                        <a:t>写作目的</a:t>
                      </a:r>
                    </a:p>
                  </a:txBody>
                  <a:tcPr/>
                </a:tc>
                <a:tc>
                  <a:txBody>
                    <a:bodyPr vert="horz" wrap="square"/>
                    <a:lstStyle/>
                    <a:p>
                      <a:pPr>
                        <a:buNone/>
                      </a:pPr>
                      <a:r>
                        <a:rPr lang="zh-CN" altLang="en-US"/>
                        <a:t>中心论点</a:t>
                      </a:r>
                    </a:p>
                  </a:txBody>
                  <a:tcPr/>
                </a:tc>
              </a:tr>
              <a:tr h="1637665">
                <a:tc>
                  <a:txBody>
                    <a:bodyPr vert="horz" wrap="square"/>
                    <a:lstStyle/>
                    <a:p>
                      <a:pPr>
                        <a:buNone/>
                      </a:pPr>
                      <a:r>
                        <a:rPr lang="zh-CN" altLang="en-US"/>
                        <a:t>《劝学》</a:t>
                      </a:r>
                    </a:p>
                  </a:txBody>
                  <a:tcPr/>
                </a:tc>
                <a:tc>
                  <a:txBody>
                    <a:bodyPr vert="horz" wrap="square"/>
                    <a:lstStyle/>
                    <a:p>
                      <a:pPr>
                        <a:buNone/>
                      </a:pPr>
                      <a:endParaRPr lang="zh-CN" altLang="en-US"/>
                    </a:p>
                  </a:txBody>
                  <a:tcPr/>
                </a:tc>
                <a:tc>
                  <a:txBody>
                    <a:bodyPr vert="horz" wrap="square"/>
                    <a:lstStyle/>
                    <a:p>
                      <a:pPr>
                        <a:buNone/>
                      </a:pPr>
                      <a:endParaRPr lang="zh-CN" altLang="en-US"/>
                    </a:p>
                  </a:txBody>
                  <a:tcPr/>
                </a:tc>
                <a:tc>
                  <a:txBody>
                    <a:bodyPr vert="horz" wrap="square"/>
                    <a:lstStyle/>
                    <a:p>
                      <a:pPr>
                        <a:buNone/>
                      </a:pPr>
                      <a:endParaRPr lang="zh-CN" altLang="en-US"/>
                    </a:p>
                  </a:txBody>
                  <a:tcPr/>
                </a:tc>
                <a:tc>
                  <a:txBody>
                    <a:bodyPr vert="horz" wrap="square"/>
                    <a:lstStyle/>
                    <a:p>
                      <a:pPr>
                        <a:buNone/>
                      </a:pPr>
                      <a:endParaRPr lang="zh-CN" altLang="en-US"/>
                    </a:p>
                  </a:txBody>
                  <a:tcPr/>
                </a:tc>
                <a:tc>
                  <a:txBody>
                    <a:bodyPr vert="horz" wrap="square"/>
                    <a:lstStyle/>
                    <a:p>
                      <a:pPr>
                        <a:buNone/>
                      </a:pPr>
                      <a:endParaRPr lang="zh-CN" altLang="en-US"/>
                    </a:p>
                  </a:txBody>
                  <a:tcPr/>
                </a:tc>
              </a:tr>
              <a:tr h="1637665">
                <a:tc>
                  <a:txBody>
                    <a:bodyPr vert="horz" wrap="square"/>
                    <a:lstStyle/>
                    <a:p>
                      <a:pPr>
                        <a:buNone/>
                      </a:pPr>
                      <a:r>
                        <a:rPr lang="zh-CN" altLang="en-US"/>
                        <a:t>《师说》</a:t>
                      </a:r>
                    </a:p>
                  </a:txBody>
                  <a:tcPr/>
                </a:tc>
                <a:tc>
                  <a:txBody>
                    <a:bodyPr vert="horz" wrap="square"/>
                    <a:lstStyle/>
                    <a:p>
                      <a:pPr>
                        <a:buNone/>
                      </a:pPr>
                      <a:endParaRPr lang="zh-CN" altLang="en-US"/>
                    </a:p>
                  </a:txBody>
                  <a:tcPr/>
                </a:tc>
                <a:tc>
                  <a:txBody>
                    <a:bodyPr vert="horz" wrap="square"/>
                    <a:lstStyle/>
                    <a:p>
                      <a:pPr>
                        <a:buNone/>
                      </a:pPr>
                      <a:endParaRPr lang="zh-CN" altLang="en-US"/>
                    </a:p>
                  </a:txBody>
                  <a:tcPr/>
                </a:tc>
                <a:tc>
                  <a:txBody>
                    <a:bodyPr vert="horz" wrap="square"/>
                    <a:lstStyle/>
                    <a:p>
                      <a:pPr>
                        <a:buNone/>
                      </a:pPr>
                      <a:endParaRPr lang="zh-CN" altLang="en-US"/>
                    </a:p>
                  </a:txBody>
                  <a:tcPr/>
                </a:tc>
                <a:tc>
                  <a:txBody>
                    <a:bodyPr vert="horz" wrap="square"/>
                    <a:lstStyle/>
                    <a:p>
                      <a:pPr>
                        <a:buNone/>
                      </a:pPr>
                      <a:endParaRPr lang="zh-CN" altLang="en-US"/>
                    </a:p>
                  </a:txBody>
                  <a:tcPr/>
                </a:tc>
                <a:tc>
                  <a:txBody>
                    <a:bodyPr vert="horz" wrap="square"/>
                    <a:lstStyle/>
                    <a:p>
                      <a:pPr>
                        <a:buNone/>
                      </a:pPr>
                      <a:endParaRPr lang="zh-CN" altLang="en-US"/>
                    </a:p>
                  </a:txBody>
                  <a:tcPr/>
                </a:tc>
              </a:tr>
            </a:tbl>
          </a:graphicData>
        </a:graphic>
      </p:graphicFrame>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标题 3"/>
          <p:cNvSpPr>
            <a:spLocks noGrp="1"/>
          </p:cNvSpPr>
          <p:nvPr>
            <p:ph type="title"/>
          </p:nvPr>
        </p:nvSpPr>
        <p:spPr>
          <a:xfrm>
            <a:off x="611575" y="687140"/>
            <a:ext cx="10969200" cy="705600"/>
          </a:xfrm>
        </p:spPr>
        <p:txBody>
          <a:bodyPr>
            <a:normAutofit fontScale="90000"/>
          </a:bodyPr>
          <a:lstStyle/>
          <a:p>
            <a:r>
              <a:rPr lang="en-US" altLang="zh-CN" sz="4400" spc="0">
                <a:solidFill>
                  <a:srgbClr val="FF0000"/>
                </a:solidFill>
                <a:latin typeface="楷体" panose="02010609060101010101" charset="-122"/>
                <a:ea typeface="楷体" panose="02010609060101010101" charset="-122"/>
                <a:cs typeface="楷体" panose="02010609060101010101" charset="-122"/>
                <a:sym typeface="+mn-ea"/>
              </a:rPr>
              <a:t>(</a:t>
            </a:r>
            <a:r>
              <a:rPr lang="zh-CN" altLang="en-US" sz="4400" spc="0">
                <a:solidFill>
                  <a:srgbClr val="FF0000"/>
                </a:solidFill>
                <a:latin typeface="楷体" panose="02010609060101010101" charset="-122"/>
                <a:ea typeface="楷体" panose="02010609060101010101" charset="-122"/>
                <a:cs typeface="楷体" panose="02010609060101010101" charset="-122"/>
                <a:sym typeface="+mn-ea"/>
              </a:rPr>
              <a:t>三）</a:t>
            </a:r>
            <a:r>
              <a:rPr lang="zh-CN" altLang="en-US" sz="4400">
                <a:latin typeface="楷体" panose="02010609060101010101" charset="-122"/>
                <a:ea typeface="楷体" panose="02010609060101010101" charset="-122"/>
                <a:cs typeface="楷体" panose="02010609060101010101" charset="-122"/>
                <a:sym typeface="+mn-ea"/>
              </a:rPr>
              <a:t>思一思</a:t>
            </a:r>
            <a:r>
              <a:rPr lang="en-US" altLang="zh-CN" sz="4400">
                <a:latin typeface="楷体" panose="02010609060101010101" charset="-122"/>
                <a:ea typeface="楷体" panose="02010609060101010101" charset="-122"/>
                <a:cs typeface="楷体" panose="02010609060101010101" charset="-122"/>
                <a:sym typeface="+mn-ea"/>
              </a:rPr>
              <a:t>------</a:t>
            </a:r>
            <a:r>
              <a:rPr lang="zh-CN" altLang="en-US" sz="4400">
                <a:latin typeface="楷体" panose="02010609060101010101" charset="-122"/>
                <a:ea typeface="楷体" panose="02010609060101010101" charset="-122"/>
                <a:cs typeface="楷体" panose="02010609060101010101" charset="-122"/>
                <a:sym typeface="+mn-ea"/>
              </a:rPr>
              <a:t>了解论述针对性</a:t>
            </a:r>
            <a:br>
              <a:rPr lang="zh-CN" altLang="en-US" sz="4400" b="1">
                <a:latin typeface="楷体" panose="02010609060101010101" charset="-122"/>
                <a:ea typeface="楷体" panose="02010609060101010101" charset="-122"/>
                <a:cs typeface="楷体" panose="02010609060101010101" charset="-122"/>
              </a:rPr>
            </a:br>
            <a:br>
              <a:rPr lang="en-US" altLang="zh-CN" sz="4400" b="1" spc="0">
                <a:solidFill>
                  <a:srgbClr val="FF0000"/>
                </a:solidFill>
                <a:latin typeface="楷体" panose="02010609060101010101" charset="-122"/>
                <a:ea typeface="楷体" panose="02010609060101010101" charset="-122"/>
                <a:cs typeface="楷体" panose="02010609060101010101" charset="-122"/>
              </a:rPr>
            </a:br>
            <a:endParaRPr lang="zh-CN" altLang="en-US"/>
          </a:p>
        </p:txBody>
      </p:sp>
      <p:sp>
        <p:nvSpPr>
          <p:cNvPr id="7" name="文本框 6"/>
          <p:cNvSpPr txBox="1"/>
          <p:nvPr/>
        </p:nvSpPr>
        <p:spPr>
          <a:xfrm>
            <a:off x="248285" y="802005"/>
            <a:ext cx="10852785" cy="1076325"/>
          </a:xfrm>
          <a:prstGeom prst="rect">
            <a:avLst/>
          </a:prstGeom>
          <a:noFill/>
        </p:spPr>
        <p:txBody>
          <a:bodyPr wrap="square" rtlCol="0">
            <a:spAutoFit/>
          </a:bodyPr>
          <a:lstStyle/>
          <a:p>
            <a:r>
              <a:rPr lang="zh-CN" altLang="en-US" sz="3200"/>
              <a:t>请同学们合作完成下面的表格。</a:t>
            </a:r>
          </a:p>
          <a:p>
            <a:endParaRPr lang="zh-CN" altLang="en-US" sz="3200"/>
          </a:p>
        </p:txBody>
      </p:sp>
      <p:graphicFrame>
        <p:nvGraphicFramePr>
          <p:cNvPr id="6" name="表格 5"/>
          <p:cNvGraphicFramePr>
            <a:graphicFrameLocks noGrp="1"/>
          </p:cNvGraphicFramePr>
          <p:nvPr>
            <p:custDataLst>
              <p:tags r:id="rId2"/>
            </p:custDataLst>
          </p:nvPr>
        </p:nvGraphicFramePr>
        <p:xfrm>
          <a:off x="300990" y="1648460"/>
          <a:ext cx="11590020" cy="4912995"/>
        </p:xfrm>
        <a:graphic>
          <a:graphicData uri="http://schemas.openxmlformats.org/drawingml/2006/table">
            <a:tbl>
              <a:tblPr firstRow="1" bandRow="1">
                <a:tableStyleId>{5C22544A-7EE6-4342-B048-85BDC9FD1C3A}</a:tableStyleId>
              </a:tblPr>
              <a:tblGrid>
                <a:gridCol w="1155700"/>
                <a:gridCol w="2391410"/>
                <a:gridCol w="2487930"/>
                <a:gridCol w="1278890"/>
                <a:gridCol w="1999615"/>
                <a:gridCol w="2276475"/>
              </a:tblGrid>
              <a:tr h="1637665">
                <a:tc>
                  <a:txBody>
                    <a:bodyPr vert="horz" wrap="square"/>
                    <a:lstStyle/>
                    <a:p>
                      <a:pPr>
                        <a:buNone/>
                      </a:pPr>
                      <a:endParaRPr lang="zh-CN" altLang="en-US"/>
                    </a:p>
                  </a:txBody>
                  <a:tcPr/>
                </a:tc>
                <a:tc>
                  <a:txBody>
                    <a:bodyPr vert="horz" wrap="square"/>
                    <a:lstStyle/>
                    <a:p>
                      <a:pPr>
                        <a:buNone/>
                      </a:pPr>
                      <a:r>
                        <a:rPr lang="zh-CN" altLang="en-US"/>
                        <a:t>作者身份</a:t>
                      </a:r>
                    </a:p>
                  </a:txBody>
                  <a:tcPr/>
                </a:tc>
                <a:tc>
                  <a:txBody>
                    <a:bodyPr vert="horz" wrap="square"/>
                    <a:lstStyle/>
                    <a:p>
                      <a:pPr>
                        <a:buNone/>
                      </a:pPr>
                      <a:r>
                        <a:rPr lang="zh-CN" altLang="en-US"/>
                        <a:t>针对的问题（写作背景）</a:t>
                      </a:r>
                      <a:endParaRPr lang="en-US" altLang="zh-CN"/>
                    </a:p>
                  </a:txBody>
                  <a:tcPr/>
                </a:tc>
                <a:tc>
                  <a:txBody>
                    <a:bodyPr vert="horz" wrap="square"/>
                    <a:lstStyle/>
                    <a:p>
                      <a:pPr>
                        <a:buNone/>
                      </a:pPr>
                      <a:r>
                        <a:rPr lang="zh-CN" altLang="en-US"/>
                        <a:t>阅读对象</a:t>
                      </a:r>
                    </a:p>
                  </a:txBody>
                  <a:tcPr/>
                </a:tc>
                <a:tc>
                  <a:txBody>
                    <a:bodyPr vert="horz" wrap="square"/>
                    <a:lstStyle/>
                    <a:p>
                      <a:pPr>
                        <a:buNone/>
                      </a:pPr>
                      <a:r>
                        <a:rPr lang="zh-CN" altLang="en-US" sz="1800">
                          <a:sym typeface="+mn-ea"/>
                        </a:rPr>
                        <a:t>写作目的</a:t>
                      </a:r>
                      <a:endParaRPr lang="zh-CN" altLang="en-US" sz="1800"/>
                    </a:p>
                    <a:p>
                      <a:pPr>
                        <a:buNone/>
                      </a:pPr>
                      <a:endParaRPr lang="zh-CN" altLang="en-US"/>
                    </a:p>
                  </a:txBody>
                  <a:tcPr/>
                </a:tc>
                <a:tc>
                  <a:txBody>
                    <a:bodyPr vert="horz" wrap="square"/>
                    <a:lstStyle/>
                    <a:p>
                      <a:pPr>
                        <a:buNone/>
                      </a:pPr>
                      <a:r>
                        <a:rPr lang="zh-CN" altLang="en-US"/>
                        <a:t>中心论点</a:t>
                      </a:r>
                    </a:p>
                  </a:txBody>
                  <a:tcPr/>
                </a:tc>
              </a:tr>
              <a:tr h="1637665">
                <a:tc>
                  <a:txBody>
                    <a:bodyPr vert="horz" wrap="square"/>
                    <a:lstStyle/>
                    <a:p>
                      <a:pPr>
                        <a:buNone/>
                      </a:pPr>
                      <a:r>
                        <a:rPr lang="zh-CN" altLang="en-US"/>
                        <a:t>《劝学》</a:t>
                      </a:r>
                    </a:p>
                  </a:txBody>
                  <a:tcPr/>
                </a:tc>
                <a:tc>
                  <a:txBody>
                    <a:bodyPr vert="horz" wrap="square"/>
                    <a:lstStyle/>
                    <a:p>
                      <a:pPr>
                        <a:buNone/>
                      </a:pPr>
                      <a:r>
                        <a:rPr lang="en-US" altLang="zh-CN"/>
                        <a:t>“</a:t>
                      </a:r>
                      <a:r>
                        <a:rPr lang="zh-CN" altLang="en-US"/>
                        <a:t>性恶论</a:t>
                      </a:r>
                      <a:r>
                        <a:rPr lang="en-US" altLang="zh-CN"/>
                        <a:t>”</a:t>
                      </a:r>
                      <a:r>
                        <a:rPr lang="zh-CN" altLang="en-US"/>
                        <a:t>的提倡者</a:t>
                      </a:r>
                    </a:p>
                    <a:p>
                      <a:pPr>
                        <a:buNone/>
                      </a:pPr>
                      <a:r>
                        <a:rPr lang="zh-CN" altLang="en-US"/>
                        <a:t>稷下学宫的最高长官</a:t>
                      </a:r>
                    </a:p>
                  </a:txBody>
                  <a:tcPr/>
                </a:tc>
                <a:tc>
                  <a:txBody>
                    <a:bodyPr vert="horz" wrap="square"/>
                    <a:lstStyle/>
                    <a:p>
                      <a:pPr>
                        <a:buNone/>
                      </a:pPr>
                      <a:r>
                        <a:rPr lang="zh-CN" altLang="en-US"/>
                        <a:t>社会上有</a:t>
                      </a:r>
                      <a:r>
                        <a:rPr lang="en-US" altLang="zh-CN"/>
                        <a:t>“</a:t>
                      </a:r>
                      <a:r>
                        <a:rPr lang="zh-CN" altLang="en-US"/>
                        <a:t>不能坚持学习</a:t>
                      </a:r>
                      <a:r>
                        <a:rPr lang="en-US" altLang="zh-CN"/>
                        <a:t>”</a:t>
                      </a:r>
                      <a:r>
                        <a:rPr lang="zh-CN" altLang="en-US"/>
                        <a:t>的现象</a:t>
                      </a:r>
                    </a:p>
                  </a:txBody>
                  <a:tcPr/>
                </a:tc>
                <a:tc>
                  <a:txBody>
                    <a:bodyPr vert="horz" wrap="square"/>
                    <a:lstStyle/>
                    <a:p>
                      <a:pPr>
                        <a:buNone/>
                      </a:pPr>
                      <a:r>
                        <a:rPr lang="en-US" altLang="zh-CN"/>
                        <a:t>   </a:t>
                      </a:r>
                      <a:r>
                        <a:rPr lang="zh-CN" altLang="en-US"/>
                        <a:t>学生</a:t>
                      </a:r>
                      <a:r>
                        <a:rPr lang="en-US" altLang="zh-CN"/>
                        <a:t> </a:t>
                      </a:r>
                    </a:p>
                  </a:txBody>
                  <a:tcPr/>
                </a:tc>
                <a:tc>
                  <a:txBody>
                    <a:bodyPr vert="horz" wrap="square"/>
                    <a:lstStyle/>
                    <a:p>
                      <a:pPr>
                        <a:buNone/>
                      </a:pPr>
                      <a:r>
                        <a:rPr lang="zh-CN" altLang="en-US" sz="1800">
                          <a:sym typeface="+mn-ea"/>
                        </a:rPr>
                        <a:t>鼓励学生</a:t>
                      </a:r>
                      <a:r>
                        <a:rPr lang="en-US" altLang="zh-CN" sz="1800">
                          <a:sym typeface="+mn-ea"/>
                        </a:rPr>
                        <a:t>“</a:t>
                      </a:r>
                      <a:r>
                        <a:rPr lang="zh-CN" altLang="en-US" sz="1800">
                          <a:sym typeface="+mn-ea"/>
                        </a:rPr>
                        <a:t>积善成德</a:t>
                      </a:r>
                      <a:r>
                        <a:rPr lang="en-US" altLang="zh-CN" sz="1800">
                          <a:sym typeface="+mn-ea"/>
                        </a:rPr>
                        <a:t>”</a:t>
                      </a:r>
                      <a:r>
                        <a:rPr lang="zh-CN" altLang="en-US" sz="1800">
                          <a:sym typeface="+mn-ea"/>
                        </a:rPr>
                        <a:t>成为君子</a:t>
                      </a:r>
                      <a:endParaRPr lang="zh-CN" altLang="en-US" sz="1800"/>
                    </a:p>
                    <a:p>
                      <a:pPr>
                        <a:buNone/>
                      </a:pPr>
                      <a:endParaRPr lang="zh-CN" altLang="en-US"/>
                    </a:p>
                  </a:txBody>
                  <a:tcPr/>
                </a:tc>
                <a:tc>
                  <a:txBody>
                    <a:bodyPr vert="horz" wrap="square"/>
                    <a:lstStyle/>
                    <a:p>
                      <a:pPr>
                        <a:buNone/>
                      </a:pPr>
                      <a:r>
                        <a:rPr lang="zh-CN" altLang="en-US"/>
                        <a:t>学不可以已</a:t>
                      </a:r>
                    </a:p>
                  </a:txBody>
                  <a:tcPr/>
                </a:tc>
              </a:tr>
              <a:tr h="1637665">
                <a:tc>
                  <a:txBody>
                    <a:bodyPr vert="horz" wrap="square"/>
                    <a:lstStyle/>
                    <a:p>
                      <a:pPr>
                        <a:buNone/>
                      </a:pPr>
                      <a:r>
                        <a:rPr lang="zh-CN" altLang="en-US"/>
                        <a:t>《师说》</a:t>
                      </a:r>
                    </a:p>
                  </a:txBody>
                  <a:tcPr/>
                </a:tc>
                <a:tc>
                  <a:txBody>
                    <a:bodyPr vert="horz" wrap="square"/>
                    <a:lstStyle/>
                    <a:p>
                      <a:pPr>
                        <a:buNone/>
                      </a:pPr>
                      <a:r>
                        <a:rPr lang="zh-CN" altLang="en-US"/>
                        <a:t>古文运动的倡导者</a:t>
                      </a:r>
                    </a:p>
                    <a:p>
                      <a:pPr>
                        <a:buNone/>
                      </a:pPr>
                      <a:r>
                        <a:rPr lang="zh-CN" altLang="en-US"/>
                        <a:t>国子监四门博士</a:t>
                      </a:r>
                    </a:p>
                  </a:txBody>
                  <a:tcPr/>
                </a:tc>
                <a:tc>
                  <a:txBody>
                    <a:bodyPr vert="horz" wrap="square"/>
                    <a:lstStyle/>
                    <a:p>
                      <a:pPr>
                        <a:buNone/>
                      </a:pPr>
                      <a:r>
                        <a:rPr lang="zh-CN" altLang="en-US"/>
                        <a:t>当时社会存在士大夫耻学于师的恶劣风气</a:t>
                      </a:r>
                    </a:p>
                  </a:txBody>
                  <a:tcPr/>
                </a:tc>
                <a:tc>
                  <a:txBody>
                    <a:bodyPr vert="horz" wrap="square"/>
                    <a:lstStyle/>
                    <a:p>
                      <a:pPr>
                        <a:buNone/>
                      </a:pPr>
                      <a:r>
                        <a:rPr lang="zh-CN" altLang="en-US"/>
                        <a:t>士大夫子弟等</a:t>
                      </a:r>
                    </a:p>
                  </a:txBody>
                  <a:tcPr/>
                </a:tc>
                <a:tc>
                  <a:txBody>
                    <a:bodyPr vert="horz" wrap="square"/>
                    <a:lstStyle/>
                    <a:p>
                      <a:pPr>
                        <a:buNone/>
                      </a:pPr>
                      <a:r>
                        <a:rPr lang="zh-CN" altLang="en-US" sz="1800">
                          <a:sym typeface="+mn-ea"/>
                        </a:rPr>
                        <a:t>批判当时耻学于师的风气</a:t>
                      </a:r>
                      <a:endParaRPr lang="zh-CN" altLang="en-US" sz="1800"/>
                    </a:p>
                    <a:p>
                      <a:pPr>
                        <a:buNone/>
                      </a:pPr>
                      <a:endParaRPr lang="zh-CN" altLang="en-US"/>
                    </a:p>
                  </a:txBody>
                  <a:tcPr/>
                </a:tc>
                <a:tc>
                  <a:txBody>
                    <a:bodyPr vert="horz" wrap="square"/>
                    <a:lstStyle/>
                    <a:p>
                      <a:pPr>
                        <a:buNone/>
                      </a:pPr>
                      <a:r>
                        <a:rPr lang="zh-CN" altLang="en-US"/>
                        <a:t>古之学者必有师</a:t>
                      </a:r>
                    </a:p>
                  </a:txBody>
                  <a:tcPr/>
                </a:tc>
              </a:tr>
            </a:tbl>
          </a:graphicData>
        </a:graphic>
      </p:graphicFrame>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标题 3"/>
          <p:cNvSpPr>
            <a:spLocks noGrp="1"/>
          </p:cNvSpPr>
          <p:nvPr>
            <p:ph type="title"/>
          </p:nvPr>
        </p:nvSpPr>
        <p:spPr>
          <a:xfrm>
            <a:off x="158185" y="388055"/>
            <a:ext cx="10969200" cy="705600"/>
          </a:xfrm>
        </p:spPr>
        <p:txBody>
          <a:bodyPr>
            <a:normAutofit fontScale="90000"/>
          </a:bodyPr>
          <a:lstStyle/>
          <a:p>
            <a:pPr algn="l"/>
            <a:br>
              <a:rPr lang="zh-CN" altLang="en-US">
                <a:solidFill>
                  <a:srgbClr val="FF0000"/>
                </a:solidFill>
              </a:rPr>
            </a:br>
            <a:br>
              <a:rPr lang="zh-CN" altLang="en-US">
                <a:solidFill>
                  <a:srgbClr val="FF0000"/>
                </a:solidFill>
              </a:rPr>
            </a:br>
            <a:br>
              <a:rPr lang="zh-CN" altLang="en-US">
                <a:solidFill>
                  <a:srgbClr val="FF0000"/>
                </a:solidFill>
              </a:rPr>
            </a:br>
            <a:r>
              <a:rPr lang="zh-CN" altLang="en-US">
                <a:solidFill>
                  <a:srgbClr val="FF0000"/>
                </a:solidFill>
              </a:rPr>
              <a:t>议论的针对性：</a:t>
            </a:r>
            <a:br>
              <a:rPr lang="zh-CN" altLang="en-US">
                <a:solidFill>
                  <a:srgbClr val="FF0000"/>
                </a:solidFill>
              </a:rPr>
            </a:br>
            <a:br>
              <a:rPr lang="zh-CN" altLang="en-US">
                <a:solidFill>
                  <a:srgbClr val="FF0000"/>
                </a:solidFill>
              </a:rPr>
            </a:br>
            <a:r>
              <a:rPr lang="zh-CN" altLang="en-US" sz="3555">
                <a:solidFill>
                  <a:schemeClr val="tx1"/>
                </a:solidFill>
                <a:latin typeface="楷体" panose="02010609060101010101" charset="-122"/>
                <a:ea typeface="楷体" panose="02010609060101010101" charset="-122"/>
                <a:cs typeface="楷体" panose="02010609060101010101" charset="-122"/>
              </a:rPr>
              <a:t>议论的针对性不是指简单的</a:t>
            </a:r>
            <a:r>
              <a:rPr lang="en-US" altLang="zh-CN" sz="3555">
                <a:solidFill>
                  <a:schemeClr val="tx1"/>
                </a:solidFill>
                <a:latin typeface="楷体" panose="02010609060101010101" charset="-122"/>
                <a:ea typeface="楷体" panose="02010609060101010101" charset="-122"/>
                <a:cs typeface="楷体" panose="02010609060101010101" charset="-122"/>
              </a:rPr>
              <a:t>“</a:t>
            </a:r>
            <a:r>
              <a:rPr lang="zh-CN" altLang="en-US" sz="3555">
                <a:solidFill>
                  <a:schemeClr val="tx1"/>
                </a:solidFill>
                <a:latin typeface="楷体" panose="02010609060101010101" charset="-122"/>
                <a:ea typeface="楷体" panose="02010609060101010101" charset="-122"/>
                <a:cs typeface="楷体" panose="02010609060101010101" charset="-122"/>
              </a:rPr>
              <a:t>就事论事</a:t>
            </a:r>
            <a:r>
              <a:rPr lang="en-US" altLang="zh-CN" sz="3555">
                <a:solidFill>
                  <a:schemeClr val="tx1"/>
                </a:solidFill>
                <a:latin typeface="楷体" panose="02010609060101010101" charset="-122"/>
                <a:ea typeface="楷体" panose="02010609060101010101" charset="-122"/>
                <a:cs typeface="楷体" panose="02010609060101010101" charset="-122"/>
              </a:rPr>
              <a:t>”</a:t>
            </a:r>
            <a:r>
              <a:rPr lang="zh-CN" altLang="en-US" sz="3555">
                <a:solidFill>
                  <a:schemeClr val="tx1"/>
                </a:solidFill>
                <a:latin typeface="楷体" panose="02010609060101010101" charset="-122"/>
                <a:ea typeface="楷体" panose="02010609060101010101" charset="-122"/>
                <a:cs typeface="楷体" panose="02010609060101010101" charset="-122"/>
              </a:rPr>
              <a:t>，而是指表达有明确的背景，有问题意识，有清晰的对象，以及有现实意义。</a:t>
            </a:r>
          </a:p>
        </p:txBody>
      </p:sp>
      <p:sp>
        <p:nvSpPr>
          <p:cNvPr id="6" name="文本框 5"/>
          <p:cNvSpPr txBox="1"/>
          <p:nvPr/>
        </p:nvSpPr>
        <p:spPr>
          <a:xfrm>
            <a:off x="2012315" y="2786380"/>
            <a:ext cx="6343650" cy="3415030"/>
          </a:xfrm>
          <a:prstGeom prst="rect">
            <a:avLst/>
          </a:prstGeom>
          <a:noFill/>
        </p:spPr>
        <p:txBody>
          <a:bodyPr wrap="square" rtlCol="0">
            <a:spAutoFit/>
          </a:bodyPr>
          <a:lstStyle/>
          <a:p>
            <a:pPr fontAlgn="auto">
              <a:lnSpc>
                <a:spcPct val="150000"/>
              </a:lnSpc>
            </a:pPr>
            <a:r>
              <a:rPr lang="en-US" altLang="zh-CN" sz="3600" b="1"/>
              <a:t>1</a:t>
            </a:r>
            <a:r>
              <a:rPr lang="zh-CN" altLang="en-US" sz="3600" b="1"/>
              <a:t>：针对现实问题发声</a:t>
            </a:r>
          </a:p>
          <a:p>
            <a:pPr fontAlgn="auto">
              <a:lnSpc>
                <a:spcPct val="150000"/>
              </a:lnSpc>
            </a:pPr>
            <a:r>
              <a:rPr lang="en-US" altLang="zh-CN" sz="3600" b="1"/>
              <a:t>2</a:t>
            </a:r>
            <a:r>
              <a:rPr lang="zh-CN" altLang="en-US" sz="3600" b="1"/>
              <a:t>：针对特定读者论述</a:t>
            </a:r>
          </a:p>
          <a:p>
            <a:pPr fontAlgn="auto">
              <a:lnSpc>
                <a:spcPct val="150000"/>
              </a:lnSpc>
            </a:pPr>
            <a:r>
              <a:rPr lang="en-US" altLang="zh-CN" sz="3600" b="1"/>
              <a:t>3</a:t>
            </a:r>
            <a:r>
              <a:rPr lang="zh-CN" altLang="en-US" sz="3600" b="1"/>
              <a:t>：针对观点展开论证</a:t>
            </a:r>
          </a:p>
          <a:p>
            <a:pPr fontAlgn="auto">
              <a:lnSpc>
                <a:spcPct val="150000"/>
              </a:lnSpc>
            </a:pPr>
            <a:r>
              <a:rPr lang="en-US" altLang="zh-CN" sz="3600" b="1"/>
              <a:t>4</a:t>
            </a:r>
            <a:r>
              <a:rPr lang="zh-CN" altLang="en-US" sz="3600" b="1"/>
              <a:t>：关注作者身份思想</a:t>
            </a:r>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标题 3"/>
          <p:cNvSpPr>
            <a:spLocks noGrp="1"/>
          </p:cNvSpPr>
          <p:nvPr>
            <p:ph type="title"/>
          </p:nvPr>
        </p:nvSpPr>
        <p:spPr>
          <a:xfrm>
            <a:off x="611575" y="687140"/>
            <a:ext cx="10969200" cy="705600"/>
          </a:xfrm>
        </p:spPr>
        <p:txBody>
          <a:bodyPr>
            <a:normAutofit fontScale="90000"/>
          </a:bodyPr>
          <a:lstStyle/>
          <a:p>
            <a:r>
              <a:rPr lang="en-US" altLang="zh-CN" sz="4400" spc="0">
                <a:solidFill>
                  <a:srgbClr val="FF0000"/>
                </a:solidFill>
                <a:latin typeface="楷体" panose="02010609060101010101" charset="-122"/>
                <a:ea typeface="楷体" panose="02010609060101010101" charset="-122"/>
                <a:cs typeface="楷体" panose="02010609060101010101" charset="-122"/>
                <a:sym typeface="+mn-ea"/>
              </a:rPr>
              <a:t>(</a:t>
            </a:r>
            <a:r>
              <a:rPr lang="zh-CN" altLang="en-US" sz="4400" spc="0">
                <a:solidFill>
                  <a:srgbClr val="FF0000"/>
                </a:solidFill>
                <a:latin typeface="楷体" panose="02010609060101010101" charset="-122"/>
                <a:ea typeface="楷体" panose="02010609060101010101" charset="-122"/>
                <a:cs typeface="楷体" panose="02010609060101010101" charset="-122"/>
                <a:sym typeface="+mn-ea"/>
              </a:rPr>
              <a:t>四）</a:t>
            </a:r>
            <a:r>
              <a:rPr lang="zh-CN" altLang="en-US" sz="4400">
                <a:latin typeface="楷体" panose="02010609060101010101" charset="-122"/>
                <a:ea typeface="楷体" panose="02010609060101010101" charset="-122"/>
                <a:cs typeface="楷体" panose="02010609060101010101" charset="-122"/>
                <a:sym typeface="+mn-ea"/>
              </a:rPr>
              <a:t>学一学</a:t>
            </a:r>
            <a:r>
              <a:rPr lang="en-US" altLang="zh-CN" sz="4400">
                <a:latin typeface="楷体" panose="02010609060101010101" charset="-122"/>
                <a:ea typeface="楷体" panose="02010609060101010101" charset="-122"/>
                <a:cs typeface="楷体" panose="02010609060101010101" charset="-122"/>
                <a:sym typeface="+mn-ea"/>
              </a:rPr>
              <a:t>------</a:t>
            </a:r>
            <a:r>
              <a:rPr lang="zh-CN" altLang="en-US" sz="4400">
                <a:latin typeface="楷体" panose="02010609060101010101" charset="-122"/>
                <a:ea typeface="楷体" panose="02010609060101010101" charset="-122"/>
                <a:cs typeface="楷体" panose="02010609060101010101" charset="-122"/>
                <a:sym typeface="+mn-ea"/>
              </a:rPr>
              <a:t>掌握写作的方法</a:t>
            </a:r>
            <a:br>
              <a:rPr lang="zh-CN" altLang="en-US" sz="4400" b="1">
                <a:latin typeface="楷体" panose="02010609060101010101" charset="-122"/>
                <a:ea typeface="楷体" panose="02010609060101010101" charset="-122"/>
                <a:cs typeface="楷体" panose="02010609060101010101" charset="-122"/>
              </a:rPr>
            </a:br>
            <a:br>
              <a:rPr lang="en-US" altLang="zh-CN" sz="4400" b="1" spc="0">
                <a:solidFill>
                  <a:srgbClr val="FF0000"/>
                </a:solidFill>
                <a:latin typeface="楷体" panose="02010609060101010101" charset="-122"/>
                <a:ea typeface="楷体" panose="02010609060101010101" charset="-122"/>
                <a:cs typeface="楷体" panose="02010609060101010101" charset="-122"/>
              </a:rPr>
            </a:br>
            <a:endParaRPr lang="zh-CN" altLang="en-US"/>
          </a:p>
        </p:txBody>
      </p:sp>
      <p:sp>
        <p:nvSpPr>
          <p:cNvPr id="2" name="文本框 1"/>
          <p:cNvSpPr txBox="1"/>
          <p:nvPr/>
        </p:nvSpPr>
        <p:spPr>
          <a:xfrm>
            <a:off x="132080" y="981075"/>
            <a:ext cx="11816715" cy="5262245"/>
          </a:xfrm>
          <a:prstGeom prst="rect">
            <a:avLst/>
          </a:prstGeom>
          <a:noFill/>
        </p:spPr>
        <p:txBody>
          <a:bodyPr wrap="square" rtlCol="0" anchor="t">
            <a:spAutoFit/>
          </a:bodyPr>
          <a:lstStyle/>
          <a:p>
            <a:r>
              <a:rPr lang="zh-CN" altLang="en-US" sz="2400" b="1">
                <a:solidFill>
                  <a:srgbClr val="FF0000"/>
                </a:solidFill>
              </a:rPr>
              <a:t>（</a:t>
            </a:r>
            <a:r>
              <a:rPr lang="en-US" altLang="zh-CN" sz="2400" b="1">
                <a:solidFill>
                  <a:srgbClr val="FF0000"/>
                </a:solidFill>
              </a:rPr>
              <a:t>2020</a:t>
            </a:r>
            <a:r>
              <a:rPr lang="zh-CN" altLang="en-US" sz="2400" b="1">
                <a:solidFill>
                  <a:srgbClr val="FF0000"/>
                </a:solidFill>
              </a:rPr>
              <a:t>河南高考作文）</a:t>
            </a:r>
          </a:p>
          <a:p>
            <a:r>
              <a:rPr lang="zh-CN" altLang="en-US" sz="2400" b="1"/>
              <a:t>阅读下面的材料，根据要求写作。</a:t>
            </a:r>
          </a:p>
          <a:p>
            <a:r>
              <a:rPr lang="zh-CN" altLang="en-US" sz="2400" b="1"/>
              <a:t>　　</a:t>
            </a:r>
            <a:r>
              <a:rPr lang="zh-CN" altLang="en-US" sz="2400" b="1">
                <a:latin typeface="楷体" panose="02010609060101010101" charset="-122"/>
                <a:ea typeface="楷体" panose="02010609060101010101" charset="-122"/>
                <a:cs typeface="楷体" panose="02010609060101010101" charset="-122"/>
              </a:rPr>
              <a:t>春秋时期，齐国的公子纠与公子小白争夺君位，管仲和鲍叔分别辅佐他们。管仲带兵阻击小白，用箭射中他的衣带钩，小白装死逃脱。后来小白即位为君，史称齐桓公。鲍叔对桓公说，要想成就霸王之业，非管仲不可。于是桓公重用管仲，鲍叔甘居其下，终成一代霸业。后人称颂齐桓公九合诸侯、一匡天下，为“春秋五霸”之首。孔子说：“桓公九合诸侯，不以兵车，管仲之力也。”司马迁说：“天下不多（称赞）管仲之贤而多鲍叔能知人也。”</a:t>
            </a:r>
          </a:p>
          <a:p>
            <a:endParaRPr lang="zh-CN" altLang="en-US" sz="2400" b="1">
              <a:latin typeface="楷体" panose="02010609060101010101" charset="-122"/>
              <a:ea typeface="楷体" panose="02010609060101010101" charset="-122"/>
              <a:cs typeface="楷体" panose="02010609060101010101" charset="-122"/>
            </a:endParaRPr>
          </a:p>
          <a:p>
            <a:r>
              <a:rPr lang="zh-CN" altLang="en-US" sz="2400" b="1"/>
              <a:t>　　班级计划举行读书会，围绕</a:t>
            </a:r>
            <a:r>
              <a:rPr lang="zh-CN" altLang="en-US" sz="2400" b="1">
                <a:solidFill>
                  <a:srgbClr val="FF0000"/>
                </a:solidFill>
              </a:rPr>
              <a:t>上述材料</a:t>
            </a:r>
            <a:r>
              <a:rPr lang="zh-CN" altLang="en-US" sz="2400" b="1"/>
              <a:t>展开讨论。齐桓公、管仲和鲍叔三人，你对哪个</a:t>
            </a:r>
            <a:r>
              <a:rPr lang="zh-CN" altLang="en-US" sz="2400" b="1">
                <a:solidFill>
                  <a:srgbClr val="FF0000"/>
                </a:solidFill>
              </a:rPr>
              <a:t>感触最深</a:t>
            </a:r>
            <a:r>
              <a:rPr lang="zh-CN" altLang="en-US" sz="2400" b="1"/>
              <a:t>？请结合你的感受和思考写一篇</a:t>
            </a:r>
            <a:r>
              <a:rPr lang="zh-CN" altLang="en-US" sz="2400" b="1">
                <a:solidFill>
                  <a:srgbClr val="FF0000"/>
                </a:solidFill>
              </a:rPr>
              <a:t>发言稿</a:t>
            </a:r>
            <a:r>
              <a:rPr lang="zh-CN" altLang="en-US" sz="2400" b="1"/>
              <a:t>。</a:t>
            </a:r>
          </a:p>
          <a:p>
            <a:endParaRPr lang="zh-CN" altLang="en-US" sz="2400" b="1"/>
          </a:p>
          <a:p>
            <a:r>
              <a:rPr lang="zh-CN" altLang="en-US" sz="2400" b="1"/>
              <a:t>　　要求：结合材料，选好角度，确定立意，明确文体，自拟标题；不要套作，不得抄袭；不得泄露个人信息；不少于800字。</a:t>
            </a:r>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图片占位符 1"/>
          <p:cNvSpPr>
            <a:spLocks noGrp="1"/>
          </p:cNvSpPr>
          <p:nvPr>
            <p:ph type="pic" idx="1"/>
          </p:nvPr>
        </p:nvSpPr>
        <p:spPr/>
        <p:txBody>
          <a:bodyPr/>
          <a:lstStyle/>
          <a:p/>
        </p:txBody>
      </p:sp>
      <p:sp>
        <p:nvSpPr>
          <p:cNvPr id="3" name="文本占位符 2"/>
          <p:cNvSpPr>
            <a:spLocks noGrp="1"/>
          </p:cNvSpPr>
          <p:nvPr>
            <p:ph type="body" sz="half" idx="2"/>
          </p:nvPr>
        </p:nvSpPr>
        <p:spPr/>
        <p:txBody>
          <a:bodyPr/>
          <a:lstStyle/>
          <a:p>
            <a:endParaRPr lang="zh-CN" altLang="en-US"/>
          </a:p>
        </p:txBody>
      </p:sp>
      <p:sp>
        <p:nvSpPr>
          <p:cNvPr id="4" name="标题 3"/>
          <p:cNvSpPr>
            <a:spLocks noGrp="1"/>
          </p:cNvSpPr>
          <p:nvPr>
            <p:ph type="title"/>
          </p:nvPr>
        </p:nvSpPr>
        <p:spPr>
          <a:xfrm>
            <a:off x="502990" y="1356430"/>
            <a:ext cx="10969200" cy="705600"/>
          </a:xfrm>
        </p:spPr>
        <p:txBody>
          <a:bodyPr>
            <a:normAutofit fontScale="90000"/>
          </a:bodyPr>
          <a:lstStyle/>
          <a:p>
            <a:pPr>
              <a:lnSpc>
                <a:spcPct val="100000"/>
              </a:lnSpc>
            </a:pPr>
            <a:br>
              <a:rPr lang="zh-CN" altLang="en-US">
                <a:solidFill>
                  <a:srgbClr val="FF0000"/>
                </a:solidFill>
              </a:rPr>
            </a:br>
            <a:br>
              <a:rPr lang="zh-CN" altLang="en-US">
                <a:solidFill>
                  <a:srgbClr val="FF0000"/>
                </a:solidFill>
              </a:rPr>
            </a:br>
            <a:br>
              <a:rPr lang="zh-CN" altLang="en-US">
                <a:solidFill>
                  <a:srgbClr val="FF0000"/>
                </a:solidFill>
              </a:rPr>
            </a:br>
            <a:br>
              <a:rPr lang="zh-CN" altLang="en-US">
                <a:solidFill>
                  <a:srgbClr val="FF0000"/>
                </a:solidFill>
              </a:rPr>
            </a:br>
            <a:r>
              <a:rPr lang="zh-CN" altLang="en-US">
                <a:solidFill>
                  <a:srgbClr val="FF0000"/>
                </a:solidFill>
              </a:rPr>
              <a:t>1.引述或概述材料切入，增强议论的针对性。</a:t>
            </a:r>
            <a:br>
              <a:rPr lang="zh-CN" altLang="en-US">
                <a:solidFill>
                  <a:srgbClr val="FF0000"/>
                </a:solidFill>
              </a:rPr>
            </a:br>
            <a:br>
              <a:rPr lang="zh-CN" altLang="en-US">
                <a:solidFill>
                  <a:srgbClr val="FF0000"/>
                </a:solidFill>
              </a:rPr>
            </a:br>
            <a:r>
              <a:rPr lang="zh-CN" altLang="en-US">
                <a:latin typeface="楷体" panose="02010609060101010101" charset="-122"/>
                <a:ea typeface="楷体" panose="02010609060101010101" charset="-122"/>
                <a:cs typeface="楷体" panose="02010609060101010101" charset="-122"/>
              </a:rPr>
              <a:t>如《百年大计，质量第一》的开头：</a:t>
            </a:r>
            <a:br>
              <a:rPr lang="zh-CN" altLang="en-US">
                <a:latin typeface="楷体" panose="02010609060101010101" charset="-122"/>
                <a:ea typeface="楷体" panose="02010609060101010101" charset="-122"/>
                <a:cs typeface="楷体" panose="02010609060101010101" charset="-122"/>
              </a:rPr>
            </a:br>
            <a:r>
              <a:rPr lang="en-US" altLang="zh-CN">
                <a:latin typeface="楷体" panose="02010609060101010101" charset="-122"/>
                <a:ea typeface="楷体" panose="02010609060101010101" charset="-122"/>
                <a:cs typeface="楷体" panose="02010609060101010101" charset="-122"/>
              </a:rPr>
              <a:t>   </a:t>
            </a:r>
            <a:r>
              <a:rPr lang="zh-CN" altLang="en-US">
                <a:latin typeface="楷体" panose="02010609060101010101" charset="-122"/>
                <a:ea typeface="楷体" panose="02010609060101010101" charset="-122"/>
                <a:cs typeface="楷体" panose="02010609060101010101" charset="-122"/>
              </a:rPr>
              <a:t>建筑工地上，我们常常可以看到这么一则令人信心百倍的宣传标语：“百年大计，质量第一”。这的确是一句睿智的口号！</a:t>
            </a:r>
            <a:br>
              <a:rPr lang="zh-CN" altLang="en-US"/>
            </a:br>
            <a:br>
              <a:rPr lang="zh-CN" altLang="en-US"/>
            </a:br>
            <a:r>
              <a:rPr lang="zh-CN" altLang="en-US"/>
              <a:t>明确：作者援引材料切入，提出“这的确是一句睿智的口号”，思路清晰，有针对性。</a:t>
            </a:r>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标题 3"/>
          <p:cNvSpPr>
            <a:spLocks noGrp="1"/>
          </p:cNvSpPr>
          <p:nvPr>
            <p:ph type="title"/>
          </p:nvPr>
        </p:nvSpPr>
        <p:spPr>
          <a:xfrm>
            <a:off x="611575" y="2534990"/>
            <a:ext cx="10969200" cy="705600"/>
          </a:xfrm>
        </p:spPr>
        <p:txBody>
          <a:bodyPr>
            <a:normAutofit fontScale="90000"/>
          </a:bodyPr>
          <a:lstStyle/>
          <a:p>
            <a:r>
              <a:rPr lang="zh-CN" altLang="en-US" sz="3555">
                <a:solidFill>
                  <a:srgbClr val="FF0000"/>
                </a:solidFill>
                <a:latin typeface="微软雅黑" panose="020b0503020204020204" pitchFamily="34" charset="-122"/>
                <a:cs typeface="微软雅黑" panose="020b0503020204020204" pitchFamily="34" charset="-122"/>
              </a:rPr>
              <a:t>2.用当代人事来做论据，增强议论的针对性。</a:t>
            </a:r>
            <a:br>
              <a:rPr lang="zh-CN" altLang="en-US" sz="3555">
                <a:solidFill>
                  <a:srgbClr val="FF0000"/>
                </a:solidFill>
                <a:latin typeface="微软雅黑" panose="020b0503020204020204" pitchFamily="34" charset="-122"/>
                <a:cs typeface="微软雅黑" panose="020b0503020204020204" pitchFamily="34" charset="-122"/>
              </a:rPr>
            </a:br>
            <a:br>
              <a:rPr lang="zh-CN" altLang="en-US" sz="2665">
                <a:latin typeface="楷体" panose="02010609060101010101" charset="-122"/>
                <a:ea typeface="楷体" panose="02010609060101010101" charset="-122"/>
                <a:cs typeface="楷体" panose="02010609060101010101" charset="-122"/>
              </a:rPr>
            </a:br>
            <a:r>
              <a:rPr lang="zh-CN" altLang="en-US" sz="2665">
                <a:latin typeface="楷体" panose="02010609060101010101" charset="-122"/>
                <a:ea typeface="楷体" panose="02010609060101010101" charset="-122"/>
                <a:cs typeface="楷体" panose="02010609060101010101" charset="-122"/>
              </a:rPr>
              <a:t>如《情法兼顾，天下和谐》的展开段：</a:t>
            </a:r>
            <a:br>
              <a:rPr lang="zh-CN" altLang="en-US" sz="2665">
                <a:latin typeface="楷体" panose="02010609060101010101" charset="-122"/>
                <a:ea typeface="楷体" panose="02010609060101010101" charset="-122"/>
                <a:cs typeface="楷体" panose="02010609060101010101" charset="-122"/>
              </a:rPr>
            </a:br>
            <a:r>
              <a:rPr lang="en-US" altLang="zh-CN" sz="2665">
                <a:latin typeface="楷体" panose="02010609060101010101" charset="-122"/>
                <a:ea typeface="楷体" panose="02010609060101010101" charset="-122"/>
                <a:cs typeface="楷体" panose="02010609060101010101" charset="-122"/>
              </a:rPr>
              <a:t>   </a:t>
            </a:r>
            <a:r>
              <a:rPr lang="en-US" altLang="zh-CN" sz="2665">
                <a:solidFill>
                  <a:srgbClr val="FF0000"/>
                </a:solidFill>
                <a:latin typeface="楷体" panose="02010609060101010101" charset="-122"/>
                <a:ea typeface="楷体" panose="02010609060101010101" charset="-122"/>
                <a:cs typeface="楷体" panose="02010609060101010101" charset="-122"/>
              </a:rPr>
              <a:t> </a:t>
            </a:r>
            <a:r>
              <a:rPr lang="zh-CN" altLang="en-US" sz="2665">
                <a:solidFill>
                  <a:srgbClr val="FF0000"/>
                </a:solidFill>
                <a:latin typeface="楷体" panose="02010609060101010101" charset="-122"/>
                <a:ea typeface="楷体" panose="02010609060101010101" charset="-122"/>
                <a:cs typeface="楷体" panose="02010609060101010101" charset="-122"/>
              </a:rPr>
              <a:t>近几年来</a:t>
            </a:r>
            <a:r>
              <a:rPr lang="zh-CN" altLang="en-US" sz="2665">
                <a:latin typeface="楷体" panose="02010609060101010101" charset="-122"/>
                <a:ea typeface="楷体" panose="02010609060101010101" charset="-122"/>
                <a:cs typeface="楷体" panose="02010609060101010101" charset="-122"/>
              </a:rPr>
              <a:t>，执法者与市民产生冲突的事屡有发生，究其原因，往往与双方的情法失衡有关，执法者强调法理而忽视情理，市民强调情理而忽视法理，两种极端走到一起，焉有不发生冲突之理？所谓“公说公有理，婆说婆有理”，说的也是这个道理，你持情理，我持法理，你用情理揍我，我用法理揍你，谁也不是窝囊废，结果也就成了窝里斗。</a:t>
            </a:r>
            <a:br>
              <a:rPr lang="zh-CN" altLang="en-US" sz="2665">
                <a:latin typeface="楷体" panose="02010609060101010101" charset="-122"/>
                <a:ea typeface="楷体" panose="02010609060101010101" charset="-122"/>
                <a:cs typeface="楷体" panose="02010609060101010101" charset="-122"/>
              </a:rPr>
            </a:br>
            <a:r>
              <a:rPr lang="zh-CN" altLang="en-US" sz="2665">
                <a:latin typeface="楷体" panose="02010609060101010101" charset="-122"/>
                <a:ea typeface="楷体" panose="02010609060101010101" charset="-122"/>
                <a:cs typeface="楷体" panose="02010609060101010101" charset="-122"/>
              </a:rPr>
              <a:t>情和法是一根大棒的两端，持法理多想些情理，持情理者时多想法理，双方就容易走到一起，冲突就会少得多，社会和谐也就会随之而来。</a:t>
            </a:r>
            <a:br>
              <a:rPr lang="zh-CN" altLang="en-US" sz="2665">
                <a:latin typeface="楷体" panose="02010609060101010101" charset="-122"/>
                <a:ea typeface="楷体" panose="02010609060101010101" charset="-122"/>
                <a:cs typeface="楷体" panose="02010609060101010101" charset="-122"/>
              </a:rPr>
            </a:br>
            <a:br>
              <a:rPr lang="zh-CN" altLang="en-US" sz="2665">
                <a:latin typeface="微软雅黑" panose="020b0503020204020204" pitchFamily="34" charset="-122"/>
                <a:cs typeface="微软雅黑" panose="020b0503020204020204" pitchFamily="34" charset="-122"/>
              </a:rPr>
            </a:br>
            <a:r>
              <a:rPr lang="zh-CN" altLang="en-US" sz="2665">
                <a:latin typeface="微软雅黑" panose="020b0503020204020204" pitchFamily="34" charset="-122"/>
                <a:cs typeface="微软雅黑" panose="020b0503020204020204" pitchFamily="34" charset="-122"/>
              </a:rPr>
              <a:t>明确：考生把目光投向当代社会，以时下人们关注的话题或是迫切需要解决的社会问题为论题，以现实生活中的人物事迹为论据，展开实事求是的分析和议论，以增加文章的现实针对性，真正做到“文章为合时而著”。</a:t>
            </a:r>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标题 3"/>
          <p:cNvSpPr>
            <a:spLocks noGrp="1"/>
          </p:cNvSpPr>
          <p:nvPr>
            <p:ph type="title"/>
          </p:nvPr>
        </p:nvSpPr>
        <p:spPr>
          <a:xfrm>
            <a:off x="339795" y="2563565"/>
            <a:ext cx="10969200" cy="705600"/>
          </a:xfrm>
        </p:spPr>
        <p:txBody>
          <a:bodyPr>
            <a:normAutofit fontScale="90000"/>
          </a:bodyPr>
          <a:lstStyle/>
          <a:p>
            <a:r>
              <a:rPr lang="zh-CN" altLang="en-US" sz="3555">
                <a:solidFill>
                  <a:srgbClr val="FF0000"/>
                </a:solidFill>
                <a:latin typeface="微软雅黑" panose="020b0503020204020204" pitchFamily="34" charset="-122"/>
                <a:cs typeface="微软雅黑" panose="020b0503020204020204" pitchFamily="34" charset="-122"/>
              </a:rPr>
              <a:t>3.在正反对比中凸显反面现实，增强议论的针对性。</a:t>
            </a:r>
            <a:br>
              <a:rPr lang="zh-CN" altLang="en-US" sz="2665">
                <a:latin typeface="楷体" panose="02010609060101010101" charset="-122"/>
                <a:ea typeface="楷体" panose="02010609060101010101" charset="-122"/>
                <a:cs typeface="楷体" panose="02010609060101010101" charset="-122"/>
              </a:rPr>
            </a:br>
            <a:r>
              <a:rPr lang="zh-CN" altLang="en-US" sz="2665">
                <a:latin typeface="楷体" panose="02010609060101010101" charset="-122"/>
                <a:ea typeface="楷体" panose="02010609060101010101" charset="-122"/>
                <a:cs typeface="楷体" panose="02010609060101010101" charset="-122"/>
              </a:rPr>
              <a:t>如《请把我们放归山林》的展开段：</a:t>
            </a:r>
            <a:br>
              <a:rPr lang="zh-CN" altLang="en-US" sz="2665">
                <a:latin typeface="楷体" panose="02010609060101010101" charset="-122"/>
                <a:ea typeface="楷体" panose="02010609060101010101" charset="-122"/>
                <a:cs typeface="楷体" panose="02010609060101010101" charset="-122"/>
              </a:rPr>
            </a:br>
            <a:r>
              <a:rPr lang="en-US" altLang="zh-CN" sz="2665">
                <a:latin typeface="楷体" panose="02010609060101010101" charset="-122"/>
                <a:ea typeface="楷体" panose="02010609060101010101" charset="-122"/>
                <a:cs typeface="楷体" panose="02010609060101010101" charset="-122"/>
              </a:rPr>
              <a:t>   </a:t>
            </a:r>
            <a:r>
              <a:rPr lang="zh-CN" altLang="en-US" sz="2665">
                <a:latin typeface="楷体" panose="02010609060101010101" charset="-122"/>
                <a:ea typeface="楷体" panose="02010609060101010101" charset="-122"/>
                <a:cs typeface="楷体" panose="02010609060101010101" charset="-122"/>
              </a:rPr>
              <a:t>据说，日本很重视对青少年的意志品质教育，他们把小学五年级至高三年级的学生分期分批送到一个荒无人烟的小岛上，让他们独立生活九天。岛上无人居住，交通不便，学生们到了岛上，自己搭帐篷居住，自己准备炊具煮食，自己利用海水制盐。</a:t>
            </a:r>
            <a:br>
              <a:rPr lang="zh-CN" altLang="en-US" sz="2665">
                <a:latin typeface="楷体" panose="02010609060101010101" charset="-122"/>
                <a:ea typeface="楷体" panose="02010609060101010101" charset="-122"/>
                <a:cs typeface="楷体" panose="02010609060101010101" charset="-122"/>
              </a:rPr>
            </a:br>
            <a:r>
              <a:rPr lang="en-US" altLang="zh-CN" sz="2665">
                <a:latin typeface="楷体" panose="02010609060101010101" charset="-122"/>
                <a:ea typeface="楷体" panose="02010609060101010101" charset="-122"/>
                <a:cs typeface="楷体" panose="02010609060101010101" charset="-122"/>
              </a:rPr>
              <a:t>    </a:t>
            </a:r>
            <a:r>
              <a:rPr lang="zh-CN" altLang="en-US" sz="2665">
                <a:solidFill>
                  <a:srgbClr val="FF0000"/>
                </a:solidFill>
                <a:latin typeface="楷体" panose="02010609060101010101" charset="-122"/>
                <a:ea typeface="楷体" panose="02010609060101010101" charset="-122"/>
                <a:cs typeface="楷体" panose="02010609060101010101" charset="-122"/>
              </a:rPr>
              <a:t>可是，你看看我们学校吧。</a:t>
            </a:r>
            <a:r>
              <a:rPr lang="zh-CN" altLang="en-US" sz="2665">
                <a:latin typeface="楷体" panose="02010609060101010101" charset="-122"/>
                <a:ea typeface="楷体" panose="02010609060101010101" charset="-122"/>
                <a:cs typeface="楷体" panose="02010609060101010101" charset="-122"/>
              </a:rPr>
              <a:t>这几年各种安全事故增多，学校和家长对我们的呵护也格外周到。门卫升级，保安头戴钢盔，手拿电棍，在校园里巡逻，学堂成了军营。上学须家长护送，出校门有老师陪同。春游不游了，踏青不踏了，连清明祭扫烈士墓也取消了。我们被家长、老师反复叮嘱：“不要和陌生人说话！”</a:t>
            </a:r>
            <a:br>
              <a:rPr lang="zh-CN" altLang="en-US" sz="2665">
                <a:latin typeface="楷体" panose="02010609060101010101" charset="-122"/>
                <a:ea typeface="楷体" panose="02010609060101010101" charset="-122"/>
                <a:cs typeface="楷体" panose="02010609060101010101" charset="-122"/>
              </a:rPr>
            </a:br>
            <a:br>
              <a:rPr lang="zh-CN" altLang="en-US" sz="2665">
                <a:latin typeface="楷体" panose="02010609060101010101" charset="-122"/>
                <a:ea typeface="楷体" panose="02010609060101010101" charset="-122"/>
                <a:cs typeface="楷体" panose="02010609060101010101" charset="-122"/>
              </a:rPr>
            </a:br>
            <a:r>
              <a:rPr lang="zh-CN" altLang="en-US" sz="2665">
                <a:latin typeface="微软雅黑" panose="020b0503020204020204" pitchFamily="34" charset="-122"/>
                <a:cs typeface="微软雅黑" panose="020b0503020204020204" pitchFamily="34" charset="-122"/>
              </a:rPr>
              <a:t>明确：第一段叙述日本学校的做法，是为正面事例；第二段后以“可是，你看看我们的学校吧”作过渡，叙述中国学校目前的做法，是为反面事例：正反对比，文章针对性大增。</a:t>
            </a:r>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图片占位符 1"/>
          <p:cNvSpPr>
            <a:spLocks noGrp="1"/>
          </p:cNvSpPr>
          <p:nvPr>
            <p:ph type="pic" idx="1"/>
          </p:nvPr>
        </p:nvSpPr>
        <p:spPr/>
        <p:txBody>
          <a:bodyPr/>
          <a:lstStyle/>
          <a:p/>
        </p:txBody>
      </p:sp>
      <p:sp>
        <p:nvSpPr>
          <p:cNvPr id="3" name="文本占位符 2"/>
          <p:cNvSpPr>
            <a:spLocks noGrp="1"/>
          </p:cNvSpPr>
          <p:nvPr>
            <p:ph type="body" sz="half" idx="2"/>
          </p:nvPr>
        </p:nvSpPr>
        <p:spPr/>
        <p:txBody>
          <a:bodyPr/>
          <a:lstStyle/>
          <a:p>
            <a:endParaRPr lang="zh-CN" altLang="en-US"/>
          </a:p>
        </p:txBody>
      </p:sp>
      <p:sp>
        <p:nvSpPr>
          <p:cNvPr id="4" name="标题 3"/>
          <p:cNvSpPr>
            <a:spLocks noGrp="1"/>
          </p:cNvSpPr>
          <p:nvPr>
            <p:ph type="title"/>
          </p:nvPr>
        </p:nvSpPr>
        <p:spPr/>
        <p:txBody>
          <a:bodyPr>
            <a:normAutofit fontScale="90000"/>
          </a:bodyPr>
          <a:lstStyle/>
          <a:p>
            <a:br>
              <a:rPr lang="zh-CN" altLang="en-US"/>
            </a:br>
            <a:br>
              <a:rPr lang="zh-CN" altLang="en-US"/>
            </a:br>
            <a:br>
              <a:rPr lang="zh-CN" altLang="en-US"/>
            </a:br>
            <a:br>
              <a:rPr lang="zh-CN" altLang="en-US"/>
            </a:br>
            <a:br>
              <a:rPr lang="zh-CN" altLang="en-US"/>
            </a:br>
            <a:br>
              <a:rPr lang="zh-CN" altLang="en-US"/>
            </a:br>
            <a:br>
              <a:rPr lang="zh-CN" altLang="en-US"/>
            </a:br>
            <a:r>
              <a:rPr lang="zh-CN" altLang="en-US">
                <a:solidFill>
                  <a:srgbClr val="FF0000"/>
                </a:solidFill>
              </a:rPr>
              <a:t>4.结尾联系个人实际，增强议论的针对性</a:t>
            </a:r>
            <a:br>
              <a:rPr lang="zh-CN" altLang="en-US"/>
            </a:br>
            <a:r>
              <a:rPr lang="zh-CN" altLang="en-US" sz="2665">
                <a:latin typeface="楷体" panose="02010609060101010101" charset="-122"/>
                <a:ea typeface="楷体" panose="02010609060101010101" charset="-122"/>
                <a:cs typeface="楷体" panose="02010609060101010101" charset="-122"/>
              </a:rPr>
              <a:t>如《沉默的大多数》的结尾：</a:t>
            </a:r>
            <a:br>
              <a:rPr lang="zh-CN" altLang="en-US" sz="2665">
                <a:latin typeface="楷体" panose="02010609060101010101" charset="-122"/>
                <a:ea typeface="楷体" panose="02010609060101010101" charset="-122"/>
                <a:cs typeface="楷体" panose="02010609060101010101" charset="-122"/>
              </a:rPr>
            </a:br>
            <a:r>
              <a:rPr lang="en-US" altLang="zh-CN" sz="2665">
                <a:latin typeface="楷体" panose="02010609060101010101" charset="-122"/>
                <a:ea typeface="楷体" panose="02010609060101010101" charset="-122"/>
                <a:cs typeface="楷体" panose="02010609060101010101" charset="-122"/>
              </a:rPr>
              <a:t>   </a:t>
            </a:r>
            <a:r>
              <a:rPr lang="zh-CN" altLang="en-US" sz="2665">
                <a:solidFill>
                  <a:srgbClr val="FF0000"/>
                </a:solidFill>
                <a:latin typeface="楷体" panose="02010609060101010101" charset="-122"/>
                <a:ea typeface="楷体" panose="02010609060101010101" charset="-122"/>
                <a:cs typeface="楷体" panose="02010609060101010101" charset="-122"/>
              </a:rPr>
              <a:t>因此，我愿意说我是沉默的大多数中的一员</a:t>
            </a:r>
            <a:r>
              <a:rPr lang="zh-CN" altLang="en-US" sz="2665">
                <a:latin typeface="楷体" panose="02010609060101010101" charset="-122"/>
                <a:ea typeface="楷体" panose="02010609060101010101" charset="-122"/>
                <a:cs typeface="楷体" panose="02010609060101010101" charset="-122"/>
              </a:rPr>
              <a:t>。沉默绝不等于道德观模糊，一切都写在心中，一切都写在行动中。我敢说：我的沉默对得起我的良心。</a:t>
            </a:r>
            <a:br>
              <a:rPr lang="zh-CN" altLang="en-US" sz="2665">
                <a:latin typeface="楷体" panose="02010609060101010101" charset="-122"/>
                <a:ea typeface="楷体" panose="02010609060101010101" charset="-122"/>
                <a:cs typeface="楷体" panose="02010609060101010101" charset="-122"/>
              </a:rPr>
            </a:br>
            <a:br>
              <a:rPr lang="zh-CN" altLang="en-US" sz="2665">
                <a:latin typeface="楷体" panose="02010609060101010101" charset="-122"/>
                <a:ea typeface="楷体" panose="02010609060101010101" charset="-122"/>
                <a:cs typeface="楷体" panose="02010609060101010101" charset="-122"/>
              </a:rPr>
            </a:br>
            <a:r>
              <a:rPr lang="zh-CN" altLang="en-US" sz="2665">
                <a:latin typeface="微软雅黑" panose="020b0503020204020204" pitchFamily="34" charset="-122"/>
                <a:cs typeface="微软雅黑" panose="020b0503020204020204" pitchFamily="34" charset="-122"/>
              </a:rPr>
              <a:t>明确：这篇文章一反人们对沉默的大多数的哀叹，表达自己独特的见解：不说自有不说的力量。文章主体以一些现实事例证明赚取吆喝的不可取，明白表示“我们只相信行动”。如果文章就此收束，给人空泛之感，于是作者联系自我，写下上面一段话。</a:t>
            </a:r>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标题 3"/>
          <p:cNvSpPr>
            <a:spLocks noGrp="1"/>
          </p:cNvSpPr>
          <p:nvPr>
            <p:ph type="title"/>
          </p:nvPr>
        </p:nvSpPr>
        <p:spPr/>
        <p:txBody>
          <a:bodyPr/>
          <a:lstStyle/>
          <a:p>
            <a:endParaRPr lang="zh-CN" altLang="en-US"/>
          </a:p>
        </p:txBody>
      </p:sp>
      <p:sp>
        <p:nvSpPr>
          <p:cNvPr id="8" name="文本框 7"/>
          <p:cNvSpPr txBox="1"/>
          <p:nvPr/>
        </p:nvSpPr>
        <p:spPr>
          <a:xfrm>
            <a:off x="132715" y="-26035"/>
            <a:ext cx="6523990" cy="922020"/>
          </a:xfrm>
          <a:prstGeom prst="rect">
            <a:avLst/>
          </a:prstGeom>
          <a:noFill/>
        </p:spPr>
        <p:txBody>
          <a:bodyPr wrap="square" rtlCol="0">
            <a:spAutoFit/>
          </a:bodyPr>
          <a:lstStyle/>
          <a:p>
            <a:pPr>
              <a:lnSpc>
                <a:spcPct val="100000"/>
              </a:lnSpc>
            </a:pPr>
            <a:r>
              <a:rPr lang="zh-CN" altLang="en-US" sz="5400" b="1">
                <a:latin typeface="楷体" panose="02010609060101010101" charset="-122"/>
                <a:ea typeface="楷体" panose="02010609060101010101" charset="-122"/>
                <a:sym typeface="+mn-ea"/>
              </a:rPr>
              <a:t>四：板书设计</a:t>
            </a:r>
            <a:endParaRPr lang="zh-CN" altLang="en-US" sz="5400" b="1">
              <a:latin typeface="楷体" panose="02010609060101010101" charset="-122"/>
              <a:ea typeface="楷体" panose="02010609060101010101" charset="-122"/>
            </a:endParaRPr>
          </a:p>
        </p:txBody>
      </p:sp>
      <p:sp>
        <p:nvSpPr>
          <p:cNvPr id="5" name="同心圆 4"/>
          <p:cNvSpPr/>
          <p:nvPr/>
        </p:nvSpPr>
        <p:spPr>
          <a:xfrm>
            <a:off x="4715510" y="2582545"/>
            <a:ext cx="2390775" cy="2103120"/>
          </a:xfrm>
          <a:prstGeom prst="don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 name="左箭头 5"/>
          <p:cNvSpPr/>
          <p:nvPr/>
        </p:nvSpPr>
        <p:spPr>
          <a:xfrm rot="15480000" flipV="1">
            <a:off x="4582795" y="1291590"/>
            <a:ext cx="2514600" cy="887095"/>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左箭头 6"/>
          <p:cNvSpPr/>
          <p:nvPr/>
        </p:nvSpPr>
        <p:spPr>
          <a:xfrm rot="21180000">
            <a:off x="6581140" y="3037205"/>
            <a:ext cx="2531745" cy="907415"/>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a:solidFill>
                  <a:schemeClr val="tx1"/>
                </a:solidFill>
                <a:sym typeface="+mn-ea"/>
              </a:rPr>
              <a:t>针对观点展开论证</a:t>
            </a:r>
          </a:p>
        </p:txBody>
      </p:sp>
      <p:sp>
        <p:nvSpPr>
          <p:cNvPr id="9" name="左箭头 8"/>
          <p:cNvSpPr/>
          <p:nvPr/>
        </p:nvSpPr>
        <p:spPr>
          <a:xfrm rot="10380000">
            <a:off x="2304415" y="3356610"/>
            <a:ext cx="2801620" cy="812165"/>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左箭头 9"/>
          <p:cNvSpPr/>
          <p:nvPr/>
        </p:nvSpPr>
        <p:spPr>
          <a:xfrm rot="5100000">
            <a:off x="4658995" y="5109210"/>
            <a:ext cx="2590165" cy="907415"/>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a:solidFill>
                  <a:schemeClr val="tx1"/>
                </a:solidFill>
                <a:sym typeface="+mn-ea"/>
              </a:rPr>
              <a:t>关注作者身份思想</a:t>
            </a:r>
          </a:p>
        </p:txBody>
      </p:sp>
      <p:sp>
        <p:nvSpPr>
          <p:cNvPr id="11" name="文本框 10"/>
          <p:cNvSpPr txBox="1"/>
          <p:nvPr/>
        </p:nvSpPr>
        <p:spPr>
          <a:xfrm>
            <a:off x="5500370" y="3173095"/>
            <a:ext cx="820420" cy="922020"/>
          </a:xfrm>
          <a:prstGeom prst="rect">
            <a:avLst/>
          </a:prstGeom>
          <a:noFill/>
        </p:spPr>
        <p:txBody>
          <a:bodyPr wrap="square" rtlCol="0">
            <a:spAutoFit/>
          </a:bodyPr>
          <a:lstStyle/>
          <a:p>
            <a:r>
              <a:rPr lang="zh-CN" altLang="en-US" sz="5400" b="1">
                <a:latin typeface="微软雅黑" panose="020b0503020204020204" pitchFamily="34" charset="-122"/>
                <a:ea typeface="微软雅黑" panose="020b0503020204020204" pitchFamily="34" charset="-122"/>
              </a:rPr>
              <a:t>时</a:t>
            </a:r>
          </a:p>
        </p:txBody>
      </p:sp>
      <p:sp>
        <p:nvSpPr>
          <p:cNvPr id="12" name="文本框 11"/>
          <p:cNvSpPr txBox="1"/>
          <p:nvPr/>
        </p:nvSpPr>
        <p:spPr>
          <a:xfrm rot="21180000">
            <a:off x="2228215" y="3562985"/>
            <a:ext cx="3348990" cy="398780"/>
          </a:xfrm>
          <a:prstGeom prst="rect">
            <a:avLst/>
          </a:prstGeom>
          <a:noFill/>
        </p:spPr>
        <p:txBody>
          <a:bodyPr wrap="square" rtlCol="0" anchor="t">
            <a:spAutoFit/>
          </a:bodyPr>
          <a:lstStyle/>
          <a:p>
            <a:r>
              <a:rPr lang="en-US" altLang="zh-CN" sz="2000" b="1">
                <a:sym typeface="+mn-ea"/>
              </a:rPr>
              <a:t>   </a:t>
            </a:r>
            <a:r>
              <a:rPr lang="zh-CN" altLang="en-US" sz="2000" b="1">
                <a:sym typeface="+mn-ea"/>
              </a:rPr>
              <a:t>针对现实问题发声</a:t>
            </a:r>
          </a:p>
        </p:txBody>
      </p:sp>
      <p:sp>
        <p:nvSpPr>
          <p:cNvPr id="13" name="文本框 12"/>
          <p:cNvSpPr txBox="1"/>
          <p:nvPr/>
        </p:nvSpPr>
        <p:spPr>
          <a:xfrm rot="4500000" flipV="1">
            <a:off x="4518025" y="1140460"/>
            <a:ext cx="2466340" cy="398780"/>
          </a:xfrm>
          <a:prstGeom prst="rect">
            <a:avLst/>
          </a:prstGeom>
          <a:noFill/>
        </p:spPr>
        <p:txBody>
          <a:bodyPr wrap="square" rtlCol="0" anchor="t">
            <a:spAutoFit/>
          </a:bodyPr>
          <a:lstStyle/>
          <a:p>
            <a:r>
              <a:rPr lang="zh-CN" altLang="en-US" sz="2000" b="1">
                <a:sym typeface="+mn-ea"/>
              </a:rPr>
              <a:t>针对特定读者论述</a:t>
            </a:r>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占位符 2"/>
          <p:cNvSpPr>
            <a:spLocks noGrp="1"/>
          </p:cNvSpPr>
          <p:nvPr>
            <p:ph type="body" sz="half" idx="2"/>
          </p:nvPr>
        </p:nvSpPr>
        <p:spPr>
          <a:xfrm>
            <a:off x="10354945" y="-26035"/>
            <a:ext cx="1723390" cy="6910705"/>
          </a:xfrm>
        </p:spPr>
        <p:txBody>
          <a:bodyPr/>
          <a:lstStyle/>
          <a:p>
            <a:endParaRPr lang="zh-CN" altLang="en-US"/>
          </a:p>
        </p:txBody>
      </p:sp>
      <p:sp>
        <p:nvSpPr>
          <p:cNvPr id="8" name="文本框 7"/>
          <p:cNvSpPr txBox="1"/>
          <p:nvPr/>
        </p:nvSpPr>
        <p:spPr>
          <a:xfrm>
            <a:off x="132715" y="-26035"/>
            <a:ext cx="6523990" cy="922020"/>
          </a:xfrm>
          <a:prstGeom prst="rect">
            <a:avLst/>
          </a:prstGeom>
          <a:noFill/>
        </p:spPr>
        <p:txBody>
          <a:bodyPr wrap="square" rtlCol="0">
            <a:spAutoFit/>
          </a:bodyPr>
          <a:lstStyle/>
          <a:p>
            <a:pPr>
              <a:lnSpc>
                <a:spcPct val="100000"/>
              </a:lnSpc>
            </a:pPr>
            <a:r>
              <a:rPr lang="zh-CN" altLang="en-US" sz="5400" b="1">
                <a:latin typeface="楷体" panose="02010609060101010101" charset="-122"/>
                <a:ea typeface="楷体" panose="02010609060101010101" charset="-122"/>
                <a:sym typeface="+mn-ea"/>
              </a:rPr>
              <a:t>五：教学反思</a:t>
            </a:r>
            <a:endParaRPr lang="zh-CN" altLang="en-US" sz="5400" b="1">
              <a:latin typeface="楷体" panose="02010609060101010101" charset="-122"/>
              <a:ea typeface="楷体" panose="02010609060101010101" charset="-122"/>
            </a:endParaRPr>
          </a:p>
        </p:txBody>
      </p:sp>
      <p:sp>
        <p:nvSpPr>
          <p:cNvPr id="2" name="标题 1"/>
          <p:cNvSpPr>
            <a:spLocks noGrp="1"/>
          </p:cNvSpPr>
          <p:nvPr>
            <p:ph type="title"/>
          </p:nvPr>
        </p:nvSpPr>
        <p:spPr>
          <a:xfrm>
            <a:off x="436880" y="3282315"/>
            <a:ext cx="10930890" cy="293370"/>
          </a:xfrm>
        </p:spPr>
        <p:txBody>
          <a:bodyPr>
            <a:normAutofit fontScale="90000"/>
          </a:bodyPr>
          <a:lstStyle/>
          <a:p>
            <a:pPr>
              <a:lnSpc>
                <a:spcPct val="150000"/>
              </a:lnSpc>
            </a:pPr>
            <a:r>
              <a:rPr lang="en-US" altLang="zh-CN"/>
              <a:t>   </a:t>
            </a:r>
            <a:r>
              <a:rPr lang="zh-CN" altLang="en-US" sz="4000">
                <a:latin typeface="楷体" panose="02010609060101010101" charset="-122"/>
                <a:ea typeface="楷体" panose="02010609060101010101" charset="-122"/>
              </a:rPr>
              <a:t>本节课从梳理两篇文章的思路开始，在对比思考两课内容异同的过程中提出论说的针对性问题，并进行深入学习，思路相对清晰。但作为一篇文言文，本课在设计的过程中对文言知识没有涉及，是一个问题。群文阅读在教学实践的过程中内容如何取舍也是一个困惑我的问题。</a:t>
            </a:r>
            <a:endParaRPr lang="en-US" altLang="zh-CN" sz="4000">
              <a:latin typeface="楷体" panose="02010609060101010101" charset="-122"/>
              <a:ea typeface="楷体" panose="02010609060101010101" charset="-122"/>
            </a:endParaRPr>
          </a:p>
        </p:txBody>
      </p:sp>
      <p:pic>
        <p:nvPicPr>
          <p:cNvPr id="9" name="New picture"/>
          <p:cNvPicPr/>
          <p:nvPr/>
        </p:nvPicPr>
        <p:blipFill>
          <a:blip r:embed="rId2"/>
          <a:stretch>
            <a:fillRect/>
          </a:stretch>
        </p:blipFill>
        <p:spPr>
          <a:xfrm>
            <a:off x="11747500" y="11696700"/>
            <a:ext cx="342900" cy="254000"/>
          </a:xfrm>
          <a:prstGeom prst="cube">
            <a:avLst/>
          </a:prstGeom>
        </p:spPr>
      </p:pic>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3" name="文本占位符 2"/>
          <p:cNvSpPr>
            <a:spLocks noGrp="1"/>
          </p:cNvSpPr>
          <p:nvPr>
            <p:ph type="body" sz="half" idx="2"/>
          </p:nvPr>
        </p:nvSpPr>
        <p:spPr>
          <a:xfrm>
            <a:off x="10354945" y="-26035"/>
            <a:ext cx="1723390" cy="6910705"/>
          </a:xfrm>
        </p:spPr>
        <p:txBody>
          <a:bodyPr/>
          <a:lstStyle/>
          <a:p>
            <a:endParaRPr lang="zh-CN" altLang="en-US"/>
          </a:p>
        </p:txBody>
      </p:sp>
      <p:sp>
        <p:nvSpPr>
          <p:cNvPr id="4" name="标题 3"/>
          <p:cNvSpPr>
            <a:spLocks noGrp="1"/>
          </p:cNvSpPr>
          <p:nvPr>
            <p:ph type="title"/>
          </p:nvPr>
        </p:nvSpPr>
        <p:spPr/>
        <p:txBody>
          <a:bodyPr>
            <a:scene3d>
              <a:camera prst="isometricLeftDown"/>
              <a:lightRig rig="threePt" dir="t"/>
            </a:scene3d>
          </a:bodyPr>
          <a:lstStyle/>
          <a:p>
            <a:endParaRPr lang="zh-CN" altLang="en-US"/>
          </a:p>
        </p:txBody>
      </p:sp>
      <p:sp>
        <p:nvSpPr>
          <p:cNvPr id="8" name="文本框 7"/>
          <p:cNvSpPr txBox="1"/>
          <p:nvPr/>
        </p:nvSpPr>
        <p:spPr>
          <a:xfrm>
            <a:off x="143510" y="-26035"/>
            <a:ext cx="6523990" cy="1753235"/>
          </a:xfrm>
          <a:prstGeom prst="rect">
            <a:avLst/>
          </a:prstGeom>
          <a:noFill/>
        </p:spPr>
        <p:txBody>
          <a:bodyPr wrap="square" rtlCol="0">
            <a:spAutoFit/>
          </a:bodyPr>
          <a:lstStyle/>
          <a:p>
            <a:pPr>
              <a:lnSpc>
                <a:spcPct val="100000"/>
              </a:lnSpc>
            </a:pPr>
            <a:r>
              <a:rPr lang="zh-CN" altLang="en-US" sz="5400" b="1">
                <a:latin typeface="楷体" panose="02010609060101010101" charset="-122"/>
                <a:ea typeface="楷体" panose="02010609060101010101" charset="-122"/>
                <a:sym typeface="+mn-ea"/>
              </a:rPr>
              <a:t>一：教材分析</a:t>
            </a:r>
            <a:endParaRPr lang="zh-CN" altLang="en-US" sz="5400" b="1">
              <a:latin typeface="楷体" panose="02010609060101010101" charset="-122"/>
              <a:ea typeface="楷体" panose="02010609060101010101" charset="-122"/>
            </a:endParaRPr>
          </a:p>
          <a:p>
            <a:pPr>
              <a:lnSpc>
                <a:spcPct val="100000"/>
              </a:lnSpc>
            </a:pPr>
            <a:endParaRPr lang="zh-CN" altLang="en-US" sz="5400" b="1">
              <a:latin typeface="楷体" panose="02010609060101010101" charset="-122"/>
              <a:ea typeface="楷体" panose="02010609060101010101" charset="-122"/>
            </a:endParaRPr>
          </a:p>
        </p:txBody>
      </p:sp>
      <p:sp>
        <p:nvSpPr>
          <p:cNvPr id="6" name="文本框 5"/>
          <p:cNvSpPr txBox="1"/>
          <p:nvPr/>
        </p:nvSpPr>
        <p:spPr>
          <a:xfrm>
            <a:off x="474980" y="1038225"/>
            <a:ext cx="11717020" cy="3230245"/>
          </a:xfrm>
          <a:prstGeom prst="rect">
            <a:avLst/>
          </a:prstGeom>
          <a:noFill/>
        </p:spPr>
        <p:txBody>
          <a:bodyPr wrap="square" rtlCol="0">
            <a:spAutoFit/>
          </a:bodyPr>
          <a:lstStyle/>
          <a:p>
            <a:r>
              <a:rPr lang="zh-CN" altLang="en-US" sz="4400" b="1">
                <a:solidFill>
                  <a:srgbClr val="FF0000"/>
                </a:solidFill>
                <a:latin typeface="楷体" panose="02010609060101010101" charset="-122"/>
                <a:ea typeface="楷体" panose="02010609060101010101" charset="-122"/>
                <a:cs typeface="楷体" panose="02010609060101010101" charset="-122"/>
              </a:rPr>
              <a:t>教材地位：</a:t>
            </a:r>
            <a:r>
              <a:rPr lang="zh-CN" altLang="en-US" sz="4000" b="1">
                <a:latin typeface="宋体" panose="02010600030101010101" pitchFamily="2" charset="-122"/>
                <a:ea typeface="宋体" panose="02010600030101010101" pitchFamily="2" charset="-122"/>
                <a:cs typeface="宋体" panose="02010600030101010101" pitchFamily="2" charset="-122"/>
              </a:rPr>
              <a:t>部编版</a:t>
            </a:r>
            <a:r>
              <a:rPr lang="zh-CN" altLang="en-US" sz="4000" b="1">
                <a:solidFill>
                  <a:srgbClr val="FF0000"/>
                </a:solidFill>
                <a:latin typeface="宋体" panose="02010600030101010101" pitchFamily="2" charset="-122"/>
                <a:ea typeface="宋体" panose="02010600030101010101" pitchFamily="2" charset="-122"/>
                <a:cs typeface="宋体" panose="02010600030101010101" pitchFamily="2" charset="-122"/>
              </a:rPr>
              <a:t>必修</a:t>
            </a:r>
            <a:r>
              <a:rPr lang="zh-CN" altLang="en-US" sz="4000" b="1">
                <a:latin typeface="宋体" panose="02010600030101010101" pitchFamily="2" charset="-122"/>
                <a:ea typeface="宋体" panose="02010600030101010101" pitchFamily="2" charset="-122"/>
                <a:cs typeface="宋体" panose="02010600030101010101" pitchFamily="2" charset="-122"/>
              </a:rPr>
              <a:t>上第六单元</a:t>
            </a:r>
          </a:p>
          <a:p>
            <a:r>
              <a:rPr lang="zh-CN" altLang="en-US" sz="4000" b="1">
                <a:latin typeface="宋体" panose="02010600030101010101" pitchFamily="2" charset="-122"/>
                <a:ea typeface="宋体" panose="02010600030101010101" pitchFamily="2" charset="-122"/>
                <a:cs typeface="宋体" panose="02010600030101010101" pitchFamily="2" charset="-122"/>
              </a:rPr>
              <a:t> </a:t>
            </a:r>
            <a:r>
              <a:rPr lang="en-US" altLang="zh-CN" sz="4000" b="1">
                <a:latin typeface="宋体" panose="02010600030101010101" pitchFamily="2" charset="-122"/>
                <a:ea typeface="宋体" panose="02010600030101010101" pitchFamily="2" charset="-122"/>
                <a:cs typeface="宋体" panose="02010600030101010101" pitchFamily="2" charset="-122"/>
              </a:rPr>
              <a:t>         </a:t>
            </a:r>
            <a:r>
              <a:rPr lang="zh-CN" altLang="en-US" sz="4000" b="1">
                <a:solidFill>
                  <a:srgbClr val="FF0000"/>
                </a:solidFill>
                <a:latin typeface="宋体" panose="02010600030101010101" pitchFamily="2" charset="-122"/>
                <a:ea typeface="宋体" panose="02010600030101010101" pitchFamily="2" charset="-122"/>
                <a:cs typeface="宋体" panose="02010600030101010101" pitchFamily="2" charset="-122"/>
              </a:rPr>
              <a:t>必修</a:t>
            </a:r>
            <a:r>
              <a:rPr lang="en-US" altLang="zh-CN" sz="4000" b="1">
                <a:solidFill>
                  <a:srgbClr val="FF0000"/>
                </a:solidFill>
                <a:latin typeface="宋体" panose="02010600030101010101" pitchFamily="2" charset="-122"/>
                <a:ea typeface="宋体" panose="02010600030101010101" pitchFamily="2" charset="-122"/>
                <a:cs typeface="宋体" panose="02010600030101010101" pitchFamily="2" charset="-122"/>
              </a:rPr>
              <a:t>8</a:t>
            </a:r>
            <a:r>
              <a:rPr lang="zh-CN" altLang="en-US" sz="4000" b="1">
                <a:latin typeface="宋体" panose="02010600030101010101" pitchFamily="2" charset="-122"/>
                <a:ea typeface="宋体" panose="02010600030101010101" pitchFamily="2" charset="-122"/>
                <a:cs typeface="宋体" panose="02010600030101010101" pitchFamily="2" charset="-122"/>
              </a:rPr>
              <a:t>个任务群中之一</a:t>
            </a:r>
            <a:endParaRPr lang="zh-CN" altLang="en-US" sz="4000" b="1">
              <a:latin typeface="宋体" panose="02010600030101010101" pitchFamily="2" charset="-122"/>
              <a:ea typeface="宋体" panose="02010600030101010101" pitchFamily="2" charset="-122"/>
              <a:cs typeface="宋体" panose="02010600030101010101" pitchFamily="2" charset="-122"/>
              <a:sym typeface="+mn-ea"/>
            </a:endParaRPr>
          </a:p>
          <a:p>
            <a:r>
              <a:rPr lang="en-US" altLang="zh-CN" sz="40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          </a:t>
            </a:r>
            <a:r>
              <a:rPr lang="zh-CN" altLang="en-US" sz="40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课程标准</a:t>
            </a:r>
            <a:r>
              <a:rPr lang="en-US" altLang="zh-CN" sz="4000" b="1">
                <a:solidFill>
                  <a:schemeClr val="tx2"/>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4000" b="1">
                <a:solidFill>
                  <a:schemeClr val="tx2"/>
                </a:solidFill>
                <a:latin typeface="宋体" panose="02010600030101010101" pitchFamily="2" charset="-122"/>
                <a:ea typeface="宋体" panose="02010600030101010101" pitchFamily="2" charset="-122"/>
                <a:cs typeface="宋体" panose="02010600030101010101" pitchFamily="2" charset="-122"/>
                <a:sym typeface="+mn-ea"/>
              </a:rPr>
              <a:t>思辨阅读与表达</a:t>
            </a:r>
            <a:r>
              <a:rPr lang="en-US" altLang="zh-CN" sz="4000" b="1">
                <a:solidFill>
                  <a:schemeClr val="tx2"/>
                </a:solidFill>
                <a:latin typeface="宋体" panose="02010600030101010101" pitchFamily="2" charset="-122"/>
                <a:ea typeface="宋体" panose="02010600030101010101" pitchFamily="2" charset="-122"/>
                <a:cs typeface="宋体" panose="02010600030101010101" pitchFamily="2" charset="-122"/>
                <a:sym typeface="+mn-ea"/>
              </a:rPr>
              <a:t>”</a:t>
            </a:r>
            <a:endParaRPr lang="zh-CN" altLang="en-US" sz="4000" b="1">
              <a:latin typeface="宋体" panose="02010600030101010101" pitchFamily="2" charset="-122"/>
              <a:ea typeface="宋体" panose="02010600030101010101" pitchFamily="2" charset="-122"/>
              <a:cs typeface="宋体" panose="02010600030101010101" pitchFamily="2" charset="-122"/>
            </a:endParaRPr>
          </a:p>
          <a:p>
            <a:endParaRPr lang="zh-CN" altLang="en-US" sz="4000" b="1">
              <a:latin typeface="宋体" panose="02010600030101010101" pitchFamily="2" charset="-122"/>
              <a:ea typeface="宋体" panose="02010600030101010101" pitchFamily="2" charset="-122"/>
              <a:cs typeface="宋体" panose="02010600030101010101" pitchFamily="2" charset="-122"/>
            </a:endParaRPr>
          </a:p>
          <a:p>
            <a:pPr algn="r"/>
            <a:r>
              <a:rPr lang="zh-CN" altLang="en-US" sz="4000" b="1">
                <a:latin typeface="宋体" panose="02010600030101010101" pitchFamily="2" charset="-122"/>
                <a:ea typeface="宋体" panose="02010600030101010101" pitchFamily="2" charset="-122"/>
                <a:cs typeface="宋体" panose="02010600030101010101" pitchFamily="2" charset="-122"/>
              </a:rPr>
              <a:t>      </a:t>
            </a:r>
          </a:p>
        </p:txBody>
      </p:sp>
      <p:sp>
        <p:nvSpPr>
          <p:cNvPr id="9" name="文本框 8"/>
          <p:cNvSpPr txBox="1"/>
          <p:nvPr/>
        </p:nvSpPr>
        <p:spPr>
          <a:xfrm>
            <a:off x="-214630" y="2735580"/>
            <a:ext cx="11717655" cy="2061210"/>
          </a:xfrm>
          <a:prstGeom prst="rect">
            <a:avLst/>
          </a:prstGeom>
          <a:noFill/>
        </p:spPr>
        <p:txBody>
          <a:bodyPr wrap="square" rtlCol="0">
            <a:spAutoFit/>
          </a:bodyPr>
          <a:lstStyle/>
          <a:p>
            <a:pPr algn="l">
              <a:buClrTx/>
              <a:buSzTx/>
              <a:buNone/>
            </a:pPr>
            <a:endParaRPr lang="zh-CN" altLang="en-US" sz="4400" b="1">
              <a:solidFill>
                <a:srgbClr val="FF0000"/>
              </a:solidFill>
              <a:latin typeface="楷体" panose="02010609060101010101" charset="-122"/>
              <a:ea typeface="楷体" panose="02010609060101010101" charset="-122"/>
              <a:cs typeface="楷体" panose="02010609060101010101" charset="-122"/>
            </a:endParaRPr>
          </a:p>
          <a:p>
            <a:pPr algn="l">
              <a:buClrTx/>
              <a:buSzTx/>
              <a:buNone/>
            </a:pPr>
            <a:r>
              <a:rPr lang="en-US" altLang="zh-CN" sz="4400" b="1">
                <a:solidFill>
                  <a:srgbClr val="FF0000"/>
                </a:solidFill>
                <a:latin typeface="楷体" panose="02010609060101010101" charset="-122"/>
                <a:ea typeface="楷体" panose="02010609060101010101" charset="-122"/>
                <a:cs typeface="楷体" panose="02010609060101010101" charset="-122"/>
              </a:rPr>
              <a:t>  </a:t>
            </a:r>
            <a:r>
              <a:rPr lang="zh-CN" altLang="en-US" sz="4400" b="1">
                <a:solidFill>
                  <a:srgbClr val="FF0000"/>
                </a:solidFill>
                <a:latin typeface="楷体" panose="02010609060101010101" charset="-122"/>
                <a:ea typeface="楷体" panose="02010609060101010101" charset="-122"/>
                <a:cs typeface="楷体" panose="02010609060101010101" charset="-122"/>
              </a:rPr>
              <a:t>篇目类型：</a:t>
            </a:r>
            <a:r>
              <a:rPr lang="zh-CN" altLang="en-US" sz="4000" b="1">
                <a:latin typeface="宋体" panose="02010600030101010101" pitchFamily="2" charset="-122"/>
                <a:ea typeface="宋体" panose="02010600030101010101" pitchFamily="2" charset="-122"/>
                <a:cs typeface="宋体" panose="02010600030101010101" pitchFamily="2" charset="-122"/>
              </a:rPr>
              <a:t>一精读，一略读</a:t>
            </a:r>
            <a:endParaRPr lang="zh-CN" altLang="en-US" sz="4000" b="1">
              <a:solidFill>
                <a:schemeClr val="tx1"/>
              </a:solidFill>
              <a:latin typeface="宋体" panose="02010600030101010101" pitchFamily="2" charset="-122"/>
              <a:ea typeface="宋体" panose="02010600030101010101" pitchFamily="2" charset="-122"/>
              <a:cs typeface="宋体" panose="02010600030101010101" pitchFamily="2" charset="-122"/>
            </a:endParaRPr>
          </a:p>
          <a:p>
            <a:pPr algn="l">
              <a:buClrTx/>
              <a:buSzTx/>
              <a:buNone/>
            </a:pPr>
            <a:r>
              <a:rPr lang="zh-CN" altLang="en-US" sz="4000" b="1">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en-US" altLang="zh-CN" sz="4000" b="1">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altLang="en-US" sz="4000" b="1">
                <a:solidFill>
                  <a:schemeClr val="tx1"/>
                </a:solidFill>
                <a:latin typeface="宋体" panose="02010600030101010101" pitchFamily="2" charset="-122"/>
                <a:ea typeface="宋体" panose="02010600030101010101" pitchFamily="2" charset="-122"/>
                <a:cs typeface="宋体" panose="02010600030101010101" pitchFamily="2" charset="-122"/>
              </a:rPr>
              <a:t>古代论说文名篇</a:t>
            </a:r>
          </a:p>
        </p:txBody>
      </p:sp>
      <p:sp>
        <p:nvSpPr>
          <p:cNvPr id="10" name="文本框 9"/>
          <p:cNvSpPr txBox="1"/>
          <p:nvPr/>
        </p:nvSpPr>
        <p:spPr>
          <a:xfrm>
            <a:off x="360680" y="5166995"/>
            <a:ext cx="11271250" cy="1383665"/>
          </a:xfrm>
          <a:prstGeom prst="rect">
            <a:avLst/>
          </a:prstGeom>
          <a:noFill/>
        </p:spPr>
        <p:txBody>
          <a:bodyPr wrap="square" rtlCol="0">
            <a:spAutoFit/>
          </a:bodyPr>
          <a:lstStyle/>
          <a:p>
            <a:pPr algn="l">
              <a:buClrTx/>
              <a:buSzTx/>
              <a:buNone/>
            </a:pPr>
            <a:r>
              <a:rPr lang="zh-CN" altLang="en-US" sz="4400" b="1">
                <a:solidFill>
                  <a:srgbClr val="FF0000"/>
                </a:solidFill>
                <a:latin typeface="楷体" panose="02010609060101010101" charset="-122"/>
                <a:ea typeface="楷体" panose="02010609060101010101" charset="-122"/>
                <a:cs typeface="楷体" panose="02010609060101010101" charset="-122"/>
              </a:rPr>
              <a:t>教材作用：</a:t>
            </a:r>
            <a:r>
              <a:rPr lang="zh-CN" altLang="en-US" sz="4000" b="1">
                <a:latin typeface="宋体" panose="02010600030101010101" pitchFamily="2" charset="-122"/>
                <a:ea typeface="宋体" panose="02010600030101010101" pitchFamily="2" charset="-122"/>
                <a:cs typeface="宋体" panose="02010600030101010101" pitchFamily="2" charset="-122"/>
              </a:rPr>
              <a:t>让学生对</a:t>
            </a:r>
            <a:r>
              <a:rPr lang="zh-CN" altLang="en-US" sz="4000" b="1">
                <a:latin typeface="宋体" panose="02010600030101010101" pitchFamily="2" charset="-122"/>
                <a:ea typeface="宋体" panose="02010600030101010101" pitchFamily="2" charset="-122"/>
                <a:cs typeface="宋体" panose="02010600030101010101" pitchFamily="2" charset="-122"/>
                <a:sym typeface="+mn-ea"/>
              </a:rPr>
              <a:t>“思辨阅读与表达”有一个</a:t>
            </a:r>
            <a:r>
              <a:rPr lang="zh-CN" altLang="en-US" sz="4000" b="1">
                <a:solidFill>
                  <a:schemeClr val="tx2"/>
                </a:solidFill>
                <a:latin typeface="宋体" panose="02010600030101010101" pitchFamily="2" charset="-122"/>
                <a:ea typeface="宋体" panose="02010600030101010101" pitchFamily="2" charset="-122"/>
                <a:cs typeface="宋体" panose="02010600030101010101" pitchFamily="2" charset="-122"/>
                <a:sym typeface="+mn-ea"/>
              </a:rPr>
              <a:t>基本认识</a:t>
            </a:r>
            <a:r>
              <a:rPr lang="zh-CN" altLang="en-US" sz="4000" b="1">
                <a:latin typeface="宋体" panose="02010600030101010101" pitchFamily="2" charset="-122"/>
                <a:ea typeface="宋体" panose="02010600030101010101" pitchFamily="2" charset="-122"/>
                <a:cs typeface="宋体" panose="02010600030101010101" pitchFamily="2" charset="-122"/>
                <a:sym typeface="+mn-ea"/>
              </a:rPr>
              <a:t>，</a:t>
            </a:r>
            <a:r>
              <a:rPr lang="zh-CN" altLang="en-US" sz="4000" b="1">
                <a:latin typeface="宋体" panose="02010600030101010101" pitchFamily="2" charset="-122"/>
                <a:ea typeface="宋体" panose="02010600030101010101" pitchFamily="2" charset="-122"/>
                <a:cs typeface="楷体" panose="02010609060101010101" charset="-122"/>
                <a:sym typeface="+mn-ea"/>
              </a:rPr>
              <a:t>为后面进一步学习</a:t>
            </a:r>
            <a:r>
              <a:rPr lang="zh-CN" altLang="en-US" sz="4000" b="1">
                <a:latin typeface="宋体" panose="02010600030101010101" pitchFamily="2" charset="-122"/>
                <a:ea typeface="宋体" panose="02010600030101010101" pitchFamily="2" charset="-122"/>
                <a:cs typeface="楷体" panose="02010609060101010101" charset="-122"/>
              </a:rPr>
              <a:t>打下良好基础</a:t>
            </a:r>
            <a:endParaRPr lang="zh-CN" altLang="en-US" sz="4000" b="1">
              <a:solidFill>
                <a:schemeClr val="tx1"/>
              </a:solidFill>
              <a:latin typeface="宋体" panose="02010600030101010101" pitchFamily="2" charset="-122"/>
              <a:ea typeface="宋体" panose="02010600030101010101" pitchFamily="2" charset="-122"/>
              <a:cs typeface="楷体" panose="02010609060101010101" charset="-122"/>
            </a:endParaRPr>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占位符 2"/>
          <p:cNvSpPr>
            <a:spLocks noGrp="1"/>
          </p:cNvSpPr>
          <p:nvPr>
            <p:ph type="body" sz="half" idx="2"/>
          </p:nvPr>
        </p:nvSpPr>
        <p:spPr>
          <a:xfrm>
            <a:off x="10354945" y="-26035"/>
            <a:ext cx="1723390" cy="6910705"/>
          </a:xfrm>
        </p:spPr>
        <p:txBody>
          <a:bodyPr/>
          <a:lstStyle/>
          <a:p>
            <a:endParaRPr lang="zh-CN" altLang="en-US"/>
          </a:p>
        </p:txBody>
      </p:sp>
      <p:sp>
        <p:nvSpPr>
          <p:cNvPr id="4" name="标题 3"/>
          <p:cNvSpPr>
            <a:spLocks noGrp="1"/>
          </p:cNvSpPr>
          <p:nvPr>
            <p:ph type="title"/>
          </p:nvPr>
        </p:nvSpPr>
        <p:spPr/>
        <p:txBody>
          <a:bodyPr>
            <a:scene3d>
              <a:camera prst="isometricLeftDown"/>
              <a:lightRig rig="threePt" dir="t"/>
            </a:scene3d>
          </a:bodyPr>
          <a:lstStyle/>
          <a:p>
            <a:endParaRPr lang="zh-CN" altLang="en-US"/>
          </a:p>
        </p:txBody>
      </p:sp>
      <p:sp>
        <p:nvSpPr>
          <p:cNvPr id="8" name="文本框 7"/>
          <p:cNvSpPr txBox="1"/>
          <p:nvPr/>
        </p:nvSpPr>
        <p:spPr>
          <a:xfrm>
            <a:off x="132715" y="-26035"/>
            <a:ext cx="6523990" cy="922020"/>
          </a:xfrm>
          <a:prstGeom prst="rect">
            <a:avLst/>
          </a:prstGeom>
          <a:noFill/>
        </p:spPr>
        <p:txBody>
          <a:bodyPr wrap="square" rtlCol="0">
            <a:spAutoFit/>
          </a:bodyPr>
          <a:lstStyle/>
          <a:p>
            <a:pPr>
              <a:lnSpc>
                <a:spcPct val="100000"/>
              </a:lnSpc>
            </a:pPr>
            <a:r>
              <a:rPr lang="zh-CN" altLang="en-US" sz="5400" b="1">
                <a:latin typeface="楷体" panose="02010609060101010101" charset="-122"/>
                <a:ea typeface="楷体" panose="02010609060101010101" charset="-122"/>
                <a:sym typeface="+mn-ea"/>
              </a:rPr>
              <a:t>二：教学目标</a:t>
            </a:r>
            <a:endParaRPr lang="zh-CN" altLang="en-US" sz="5400" b="1">
              <a:latin typeface="楷体" panose="02010609060101010101" charset="-122"/>
              <a:ea typeface="楷体" panose="02010609060101010101" charset="-122"/>
            </a:endParaRPr>
          </a:p>
        </p:txBody>
      </p:sp>
      <p:sp>
        <p:nvSpPr>
          <p:cNvPr id="5" name="文本框 4"/>
          <p:cNvSpPr txBox="1"/>
          <p:nvPr/>
        </p:nvSpPr>
        <p:spPr>
          <a:xfrm>
            <a:off x="386715" y="718820"/>
            <a:ext cx="9968230" cy="5785485"/>
          </a:xfrm>
          <a:prstGeom prst="rect">
            <a:avLst/>
          </a:prstGeom>
          <a:noFill/>
        </p:spPr>
        <p:txBody>
          <a:bodyPr wrap="square" rtlCol="0">
            <a:spAutoFit/>
          </a:bodyPr>
          <a:lstStyle/>
          <a:p>
            <a:pPr>
              <a:lnSpc>
                <a:spcPct val="125000"/>
              </a:lnSpc>
              <a:spcBef>
                <a:spcPct val="0"/>
              </a:spcBef>
              <a:spcAft>
                <a:spcPct val="0"/>
              </a:spcAft>
            </a:pPr>
            <a:r>
              <a:rPr lang="zh-CN" altLang="en-US" sz="4000" b="1">
                <a:solidFill>
                  <a:srgbClr val="FF0000"/>
                </a:solidFill>
                <a:latin typeface="楷体" panose="02010609060101010101" charset="-122"/>
                <a:ea typeface="楷体" panose="02010609060101010101" charset="-122"/>
              </a:rPr>
              <a:t>（一）设置依据：</a:t>
            </a:r>
          </a:p>
          <a:p>
            <a:pPr>
              <a:lnSpc>
                <a:spcPct val="125000"/>
              </a:lnSpc>
              <a:spcBef>
                <a:spcPct val="0"/>
              </a:spcBef>
              <a:spcAft>
                <a:spcPct val="0"/>
              </a:spcAft>
            </a:pPr>
            <a:r>
              <a:rPr lang="en-US" altLang="zh-CN" sz="2800" b="1">
                <a:solidFill>
                  <a:srgbClr val="FF0000"/>
                </a:solidFill>
                <a:latin typeface="宋体" panose="02010600030101010101" pitchFamily="2" charset="-122"/>
                <a:ea typeface="宋体" panose="02010600030101010101" pitchFamily="2" charset="-122"/>
                <a:cs typeface="宋体" panose="02010600030101010101" pitchFamily="2" charset="-122"/>
              </a:rPr>
              <a:t>1</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b="1">
                <a:solidFill>
                  <a:schemeClr val="tx1"/>
                </a:solidFill>
                <a:latin typeface="方正粗黑宋简体" panose="02000000000000000000" charset="-122"/>
                <a:ea typeface="方正粗黑宋简体" panose="02000000000000000000" charset="-122"/>
                <a:cs typeface="宋体" panose="02010600030101010101" pitchFamily="2" charset="-122"/>
              </a:rPr>
              <a:t>教材地位和学情特点</a:t>
            </a:r>
            <a:endParaRPr lang="zh-CN" altLang="en-US" sz="2800" b="1">
              <a:solidFill>
                <a:schemeClr val="tx1"/>
              </a:solidFill>
              <a:latin typeface="宋体" panose="02010600030101010101" pitchFamily="2" charset="-122"/>
              <a:ea typeface="宋体" panose="02010600030101010101" pitchFamily="2" charset="-122"/>
              <a:cs typeface="宋体" panose="02010600030101010101" pitchFamily="2" charset="-122"/>
            </a:endParaRPr>
          </a:p>
          <a:p>
            <a:pPr>
              <a:lnSpc>
                <a:spcPct val="125000"/>
              </a:lnSpc>
              <a:spcBef>
                <a:spcPct val="0"/>
              </a:spcBef>
              <a:spcAft>
                <a:spcPct val="0"/>
              </a:spcAft>
            </a:pPr>
            <a:r>
              <a:rPr lang="en-US" altLang="zh-CN" sz="2800" b="1">
                <a:solidFill>
                  <a:srgbClr val="FF0000"/>
                </a:solidFill>
                <a:latin typeface="宋体" panose="02010600030101010101" pitchFamily="2" charset="-122"/>
                <a:ea typeface="宋体" panose="02010600030101010101" pitchFamily="2" charset="-122"/>
                <a:cs typeface="宋体" panose="02010600030101010101" pitchFamily="2" charset="-122"/>
              </a:rPr>
              <a:t>2</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b="1">
                <a:solidFill>
                  <a:schemeClr val="tx2"/>
                </a:solidFill>
                <a:latin typeface="方正粗黑宋简体" panose="02000000000000000000" charset="-122"/>
                <a:ea typeface="方正粗黑宋简体" panose="02000000000000000000" charset="-122"/>
                <a:cs typeface="宋体" panose="02010600030101010101" pitchFamily="2" charset="-122"/>
              </a:rPr>
              <a:t>一核四层四翼的高考评价体系</a:t>
            </a:r>
          </a:p>
          <a:p>
            <a:pPr>
              <a:lnSpc>
                <a:spcPct val="125000"/>
              </a:lnSpc>
              <a:spcBef>
                <a:spcPct val="0"/>
              </a:spcBef>
              <a:spcAft>
                <a:spcPct val="0"/>
              </a:spcAft>
            </a:pPr>
            <a:r>
              <a:rPr lang="zh-CN" altLang="en-US" sz="2400" b="1">
                <a:solidFill>
                  <a:schemeClr val="tx1"/>
                </a:solidFill>
                <a:latin typeface="Calibri" panose="020f0502020204030204" charset="0"/>
                <a:ea typeface="宋体" panose="02010600030101010101" pitchFamily="2" charset="-122"/>
                <a:cs typeface="宋体" panose="02010600030101010101" pitchFamily="2" charset="-122"/>
              </a:rPr>
              <a:t>①一核：立德树人：弘扬优秀传统文化</a:t>
            </a:r>
            <a:endParaRPr lang="zh-CN" altLang="en-US" sz="2400" b="1">
              <a:solidFill>
                <a:schemeClr val="tx1"/>
              </a:solidFill>
              <a:latin typeface="宋体" panose="02010600030101010101" pitchFamily="2" charset="-122"/>
              <a:ea typeface="宋体" panose="02010600030101010101" pitchFamily="2" charset="-122"/>
              <a:cs typeface="宋体" panose="02010600030101010101" pitchFamily="2" charset="-122"/>
            </a:endParaRPr>
          </a:p>
          <a:p>
            <a:pPr>
              <a:lnSpc>
                <a:spcPct val="125000"/>
              </a:lnSpc>
              <a:spcBef>
                <a:spcPct val="0"/>
              </a:spcBef>
              <a:spcAft>
                <a:spcPct val="0"/>
              </a:spcAft>
            </a:pPr>
            <a:r>
              <a:rPr lang="zh-CN" altLang="en-US" sz="2400" b="1">
                <a:solidFill>
                  <a:schemeClr val="tx1"/>
                </a:solidFill>
                <a:latin typeface="Calibri" panose="020f0502020204030204" charset="0"/>
                <a:ea typeface="宋体" panose="02010600030101010101" pitchFamily="2" charset="-122"/>
                <a:cs typeface="宋体" panose="02010600030101010101" pitchFamily="2" charset="-122"/>
              </a:rPr>
              <a:t>②四层：关键能力（表达能力：语言策略与技能、写作能力）</a:t>
            </a:r>
          </a:p>
          <a:p>
            <a:pPr>
              <a:lnSpc>
                <a:spcPct val="125000"/>
              </a:lnSpc>
              <a:spcBef>
                <a:spcPct val="0"/>
              </a:spcBef>
              <a:spcAft>
                <a:spcPct val="0"/>
              </a:spcAft>
            </a:pPr>
            <a:r>
              <a:rPr lang="zh-CN" altLang="en-US" sz="2400" b="1">
                <a:solidFill>
                  <a:schemeClr val="tx1"/>
                </a:solidFill>
                <a:latin typeface="Calibri" panose="020f0502020204030204" charset="0"/>
                <a:ea typeface="宋体" panose="02010600030101010101" pitchFamily="2" charset="-122"/>
                <a:cs typeface="宋体" panose="02010600030101010101" pitchFamily="2" charset="-122"/>
              </a:rPr>
              <a:t>③四翼：应用性</a:t>
            </a:r>
          </a:p>
          <a:p>
            <a:pPr>
              <a:lnSpc>
                <a:spcPct val="125000"/>
              </a:lnSpc>
              <a:spcBef>
                <a:spcPct val="0"/>
              </a:spcBef>
              <a:spcAft>
                <a:spcPct val="0"/>
              </a:spcAft>
            </a:pPr>
            <a:r>
              <a:rPr lang="zh-CN" altLang="en-US" sz="2800" b="1">
                <a:solidFill>
                  <a:srgbClr val="FF0000"/>
                </a:solidFill>
                <a:latin typeface="方正粗黑宋简体" panose="02000000000000000000" charset="-122"/>
                <a:ea typeface="方正粗黑宋简体" panose="02000000000000000000" charset="-122"/>
                <a:cs typeface="宋体" panose="02010600030101010101" pitchFamily="2" charset="-122"/>
              </a:rPr>
              <a:t>3：</a:t>
            </a:r>
            <a:r>
              <a:rPr lang="zh-CN" altLang="en-US" sz="2800" b="1">
                <a:solidFill>
                  <a:schemeClr val="tx2"/>
                </a:solidFill>
                <a:latin typeface="方正粗黑宋简体" panose="02000000000000000000" charset="-122"/>
                <a:ea typeface="方正粗黑宋简体" panose="02000000000000000000" charset="-122"/>
                <a:cs typeface="宋体" panose="02010600030101010101" pitchFamily="2" charset="-122"/>
              </a:rPr>
              <a:t>课程标准中“思辨性阅读与表达”学习任务群的学习目标与内容：</a:t>
            </a:r>
          </a:p>
          <a:p>
            <a:pPr>
              <a:lnSpc>
                <a:spcPct val="125000"/>
              </a:lnSpc>
              <a:spcBef>
                <a:spcPct val="0"/>
              </a:spcBef>
              <a:spcAft>
                <a:spcPct val="0"/>
              </a:spcAft>
            </a:pPr>
            <a:r>
              <a:rPr lang="zh-CN" altLang="en-US" sz="2400" b="1">
                <a:solidFill>
                  <a:schemeClr val="tx2"/>
                </a:solidFill>
                <a:latin typeface="宋体" panose="02010600030101010101" pitchFamily="2" charset="-122"/>
                <a:ea typeface="宋体" panose="02010600030101010101" pitchFamily="2" charset="-122"/>
                <a:cs typeface="宋体" panose="02010600030101010101" pitchFamily="2" charset="-122"/>
              </a:rPr>
              <a:t>(1)</a:t>
            </a: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阅读古今中外论说名篇，把握作者的观点</a:t>
            </a:r>
            <a:r>
              <a:rPr lang="zh-CN" altLang="en-US" sz="2400" b="1">
                <a:solidFill>
                  <a:schemeClr val="tx2"/>
                </a:solidFill>
                <a:latin typeface="宋体" panose="02010600030101010101" pitchFamily="2" charset="-122"/>
                <a:ea typeface="宋体" panose="02010600030101010101" pitchFamily="2" charset="-122"/>
                <a:cs typeface="宋体" panose="02010600030101010101" pitchFamily="2" charset="-122"/>
              </a:rPr>
              <a:t>、态度和语言特点。</a:t>
            </a:r>
          </a:p>
          <a:p>
            <a:pPr>
              <a:lnSpc>
                <a:spcPct val="125000"/>
              </a:lnSpc>
              <a:spcBef>
                <a:spcPct val="0"/>
              </a:spcBef>
              <a:spcAft>
                <a:spcPct val="0"/>
              </a:spcAft>
            </a:pPr>
            <a:r>
              <a:rPr lang="zh-CN" altLang="en-US" sz="2400" b="1">
                <a:solidFill>
                  <a:schemeClr val="tx2"/>
                </a:solidFill>
                <a:latin typeface="宋体" panose="02010600030101010101" pitchFamily="2" charset="-122"/>
                <a:ea typeface="宋体" panose="02010600030101010101" pitchFamily="2" charset="-122"/>
                <a:cs typeface="宋体" panose="02010600030101010101" pitchFamily="2" charset="-122"/>
              </a:rPr>
              <a:t>(</a:t>
            </a:r>
            <a:r>
              <a:rPr lang="en-US" altLang="zh-CN" sz="2400" b="1">
                <a:solidFill>
                  <a:schemeClr val="tx2"/>
                </a:solidFill>
                <a:latin typeface="宋体" panose="02010600030101010101" pitchFamily="2" charset="-122"/>
                <a:ea typeface="宋体" panose="02010600030101010101" pitchFamily="2" charset="-122"/>
                <a:cs typeface="宋体" panose="02010600030101010101" pitchFamily="2" charset="-122"/>
              </a:rPr>
              <a:t>2</a:t>
            </a:r>
            <a:r>
              <a:rPr lang="zh-CN" altLang="en-US" sz="2400" b="1">
                <a:solidFill>
                  <a:schemeClr val="tx2"/>
                </a:solidFill>
                <a:latin typeface="宋体" panose="02010600030101010101" pitchFamily="2" charset="-122"/>
                <a:ea typeface="宋体" panose="02010600030101010101" pitchFamily="2" charset="-122"/>
                <a:cs typeface="宋体" panose="02010600030101010101" pitchFamily="2" charset="-122"/>
              </a:rPr>
              <a:t>)围绕感兴趣的话题开展</a:t>
            </a:r>
            <a:r>
              <a:rPr lang="zh-CN" alt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有针对性</a:t>
            </a:r>
            <a:r>
              <a:rPr lang="zh-CN" altLang="en-US" sz="2400" b="1">
                <a:solidFill>
                  <a:schemeClr val="tx2"/>
                </a:solidFill>
                <a:latin typeface="宋体" panose="02010600030101010101" pitchFamily="2" charset="-122"/>
                <a:ea typeface="宋体" panose="02010600030101010101" pitchFamily="2" charset="-122"/>
                <a:cs typeface="宋体" panose="02010600030101010101" pitchFamily="2" charset="-122"/>
              </a:rPr>
              <a:t>的论述。</a:t>
            </a:r>
          </a:p>
          <a:p>
            <a:pPr>
              <a:lnSpc>
                <a:spcPct val="125000"/>
              </a:lnSpc>
              <a:spcBef>
                <a:spcPct val="0"/>
              </a:spcBef>
              <a:spcAft>
                <a:spcPct val="0"/>
              </a:spcAft>
            </a:pPr>
            <a:endParaRPr lang="zh-CN" altLang="en-US" sz="2400" b="1">
              <a:solidFill>
                <a:schemeClr val="tx2"/>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3" name="文本占位符 2"/>
          <p:cNvSpPr>
            <a:spLocks noGrp="1"/>
          </p:cNvSpPr>
          <p:nvPr>
            <p:ph type="body" sz="half" idx="2"/>
          </p:nvPr>
        </p:nvSpPr>
        <p:spPr>
          <a:xfrm>
            <a:off x="10354945" y="-26035"/>
            <a:ext cx="1723390" cy="6910705"/>
          </a:xfrm>
        </p:spPr>
        <p:txBody>
          <a:bodyPr/>
          <a:lstStyle/>
          <a:p>
            <a:endParaRPr lang="zh-CN" altLang="en-US"/>
          </a:p>
        </p:txBody>
      </p:sp>
      <p:sp>
        <p:nvSpPr>
          <p:cNvPr id="4" name="标题 3"/>
          <p:cNvSpPr>
            <a:spLocks noGrp="1"/>
          </p:cNvSpPr>
          <p:nvPr>
            <p:ph type="title"/>
          </p:nvPr>
        </p:nvSpPr>
        <p:spPr/>
        <p:txBody>
          <a:bodyPr>
            <a:scene3d>
              <a:camera prst="isometricLeftDown"/>
              <a:lightRig rig="threePt" dir="t"/>
            </a:scene3d>
          </a:bodyPr>
          <a:lstStyle/>
          <a:p>
            <a:endParaRPr lang="zh-CN" altLang="en-US"/>
          </a:p>
        </p:txBody>
      </p:sp>
      <p:sp>
        <p:nvSpPr>
          <p:cNvPr id="8" name="文本框 7"/>
          <p:cNvSpPr txBox="1"/>
          <p:nvPr/>
        </p:nvSpPr>
        <p:spPr>
          <a:xfrm>
            <a:off x="132715" y="-26035"/>
            <a:ext cx="6523990" cy="922020"/>
          </a:xfrm>
          <a:prstGeom prst="rect">
            <a:avLst/>
          </a:prstGeom>
          <a:noFill/>
        </p:spPr>
        <p:txBody>
          <a:bodyPr wrap="square" rtlCol="0">
            <a:spAutoFit/>
          </a:bodyPr>
          <a:lstStyle/>
          <a:p>
            <a:pPr>
              <a:lnSpc>
                <a:spcPct val="100000"/>
              </a:lnSpc>
            </a:pPr>
            <a:r>
              <a:rPr lang="zh-CN" altLang="en-US" sz="5400" b="1">
                <a:latin typeface="楷体" panose="02010609060101010101" charset="-122"/>
                <a:ea typeface="楷体" panose="02010609060101010101" charset="-122"/>
                <a:sym typeface="+mn-ea"/>
              </a:rPr>
              <a:t>二：教学目标</a:t>
            </a:r>
            <a:endParaRPr lang="zh-CN" altLang="en-US" sz="5400" b="1">
              <a:latin typeface="楷体" panose="02010609060101010101" charset="-122"/>
              <a:ea typeface="楷体" panose="02010609060101010101" charset="-122"/>
            </a:endParaRPr>
          </a:p>
        </p:txBody>
      </p:sp>
      <p:sp>
        <p:nvSpPr>
          <p:cNvPr id="5" name="文本框 4"/>
          <p:cNvSpPr txBox="1"/>
          <p:nvPr/>
        </p:nvSpPr>
        <p:spPr>
          <a:xfrm>
            <a:off x="386715" y="787400"/>
            <a:ext cx="9968230" cy="5384800"/>
          </a:xfrm>
          <a:prstGeom prst="rect">
            <a:avLst/>
          </a:prstGeom>
          <a:noFill/>
        </p:spPr>
        <p:txBody>
          <a:bodyPr wrap="square" rtlCol="0">
            <a:spAutoFit/>
          </a:bodyPr>
          <a:lstStyle/>
          <a:p>
            <a:r>
              <a:rPr lang="zh-CN" altLang="en-US" sz="4400" b="1">
                <a:solidFill>
                  <a:srgbClr val="FF0000"/>
                </a:solidFill>
                <a:latin typeface="楷体" panose="02010609060101010101" charset="-122"/>
                <a:ea typeface="楷体" panose="02010609060101010101" charset="-122"/>
              </a:rPr>
              <a:t>（二）具体目标：</a:t>
            </a:r>
          </a:p>
          <a:p>
            <a:pPr>
              <a:lnSpc>
                <a:spcPct val="125000"/>
              </a:lnSpc>
              <a:spcBef>
                <a:spcPct val="0"/>
              </a:spcBef>
              <a:spcAft>
                <a:spcPct val="0"/>
              </a:spcAft>
            </a:pPr>
            <a:r>
              <a:rPr lang="en-US" sz="3600" b="1">
                <a:solidFill>
                  <a:srgbClr val="FF0000"/>
                </a:solidFill>
                <a:latin typeface="宋体" panose="02010600030101010101" pitchFamily="2" charset="-122"/>
                <a:ea typeface="宋体" panose="02010600030101010101" pitchFamily="2" charset="-122"/>
                <a:cs typeface="宋体" panose="02010600030101010101" pitchFamily="2" charset="-122"/>
              </a:rPr>
              <a:t>1</a:t>
            </a:r>
            <a:r>
              <a:rPr lang="zh-CN" altLang="en-US" sz="3600" b="1">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4000" b="1">
                <a:solidFill>
                  <a:schemeClr val="tx2"/>
                </a:solidFill>
                <a:latin typeface="宋体" panose="02010600030101010101" pitchFamily="2" charset="-122"/>
                <a:ea typeface="宋体" panose="02010600030101010101" pitchFamily="2" charset="-122"/>
                <a:cs typeface="宋体" panose="02010600030101010101" pitchFamily="2" charset="-122"/>
              </a:rPr>
              <a:t>理清文章的思路。</a:t>
            </a:r>
            <a:endParaRPr sz="3600" b="1">
              <a:solidFill>
                <a:schemeClr val="tx1"/>
              </a:solidFill>
              <a:latin typeface="宋体" panose="02010600030101010101" pitchFamily="2" charset="-122"/>
              <a:ea typeface="宋体" panose="02010600030101010101" pitchFamily="2" charset="-122"/>
              <a:cs typeface="宋体" panose="02010600030101010101" pitchFamily="2" charset="-122"/>
            </a:endParaRPr>
          </a:p>
          <a:p>
            <a:pPr>
              <a:lnSpc>
                <a:spcPct val="125000"/>
              </a:lnSpc>
              <a:spcBef>
                <a:spcPct val="0"/>
              </a:spcBef>
              <a:spcAft>
                <a:spcPct val="0"/>
              </a:spcAft>
            </a:pPr>
            <a:r>
              <a:rPr lang="en-US" sz="3600" b="1">
                <a:solidFill>
                  <a:srgbClr val="FF0000"/>
                </a:solidFill>
                <a:latin typeface="宋体" panose="02010600030101010101" pitchFamily="2" charset="-122"/>
                <a:ea typeface="宋体" panose="02010600030101010101" pitchFamily="2" charset="-122"/>
                <a:cs typeface="宋体" panose="02010600030101010101" pitchFamily="2" charset="-122"/>
              </a:rPr>
              <a:t>2</a:t>
            </a:r>
            <a:r>
              <a:rPr lang="zh-CN" altLang="en-US" sz="3600" b="1">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4000" b="1">
                <a:solidFill>
                  <a:schemeClr val="tx1"/>
                </a:solidFill>
                <a:latin typeface="宋体" panose="02010600030101010101" pitchFamily="2" charset="-122"/>
                <a:ea typeface="宋体" panose="02010600030101010101" pitchFamily="2" charset="-122"/>
                <a:cs typeface="宋体" panose="02010600030101010101" pitchFamily="2" charset="-122"/>
              </a:rPr>
              <a:t>了解议论文的针对性。</a:t>
            </a:r>
            <a:endParaRPr lang="zh-CN" altLang="en-US" sz="3600" b="1">
              <a:solidFill>
                <a:srgbClr val="FF0000"/>
              </a:solidFill>
              <a:latin typeface="宋体" panose="02010600030101010101" pitchFamily="2" charset="-122"/>
              <a:ea typeface="宋体" panose="02010600030101010101" pitchFamily="2" charset="-122"/>
              <a:cs typeface="宋体" panose="02010600030101010101" pitchFamily="2" charset="-122"/>
            </a:endParaRPr>
          </a:p>
          <a:p>
            <a:pPr>
              <a:lnSpc>
                <a:spcPct val="125000"/>
              </a:lnSpc>
              <a:spcBef>
                <a:spcPct val="0"/>
              </a:spcBef>
              <a:spcAft>
                <a:spcPct val="0"/>
              </a:spcAft>
            </a:pPr>
            <a:r>
              <a:rPr lang="en-US" altLang="zh-CN" sz="3600" b="1">
                <a:solidFill>
                  <a:srgbClr val="FF0000"/>
                </a:solidFill>
                <a:latin typeface="宋体" panose="02010600030101010101" pitchFamily="2" charset="-122"/>
                <a:ea typeface="宋体" panose="02010600030101010101" pitchFamily="2" charset="-122"/>
                <a:cs typeface="宋体" panose="02010600030101010101" pitchFamily="2" charset="-122"/>
              </a:rPr>
              <a:t>3</a:t>
            </a:r>
            <a:r>
              <a:rPr lang="zh-CN" altLang="en-US" sz="3600" b="1">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4000" b="1">
                <a:solidFill>
                  <a:schemeClr val="tx1"/>
                </a:solidFill>
                <a:latin typeface="宋体" panose="02010600030101010101" pitchFamily="2" charset="-122"/>
                <a:ea typeface="宋体" panose="02010600030101010101" pitchFamily="2" charset="-122"/>
                <a:cs typeface="宋体" panose="02010600030101010101" pitchFamily="2" charset="-122"/>
              </a:rPr>
              <a:t>掌握有针对性进行论说的方法。</a:t>
            </a:r>
            <a:endParaRPr sz="4000" b="1">
              <a:solidFill>
                <a:schemeClr val="tx1"/>
              </a:solidFill>
              <a:latin typeface="宋体" panose="02010600030101010101" pitchFamily="2" charset="-122"/>
              <a:ea typeface="宋体" panose="02010600030101010101" pitchFamily="2" charset="-122"/>
              <a:cs typeface="宋体" panose="02010600030101010101" pitchFamily="2" charset="-122"/>
            </a:endParaRPr>
          </a:p>
          <a:p>
            <a:pPr>
              <a:lnSpc>
                <a:spcPct val="125000"/>
              </a:lnSpc>
              <a:spcBef>
                <a:spcPct val="0"/>
              </a:spcBef>
              <a:spcAft>
                <a:spcPct val="0"/>
              </a:spcAft>
            </a:pPr>
            <a:r>
              <a:rPr lang="en-US" altLang="zh-CN" sz="4000" b="1">
                <a:latin typeface="宋体" panose="02010600030101010101" pitchFamily="2" charset="-122"/>
                <a:ea typeface="宋体" panose="02010600030101010101" pitchFamily="2" charset="-122"/>
                <a:cs typeface="宋体" panose="02010600030101010101" pitchFamily="2" charset="-122"/>
                <a:sym typeface="+mn-ea"/>
              </a:rPr>
              <a:t>   </a:t>
            </a:r>
            <a:r>
              <a:rPr sz="4000" b="1">
                <a:latin typeface="宋体" panose="02010600030101010101" pitchFamily="2" charset="-122"/>
                <a:ea typeface="宋体" panose="02010600030101010101" pitchFamily="2" charset="-122"/>
                <a:cs typeface="宋体" panose="02010600030101010101" pitchFamily="2" charset="-122"/>
                <a:sym typeface="+mn-ea"/>
              </a:rPr>
              <a:t>本课将通过</a:t>
            </a:r>
            <a:r>
              <a:rPr lang="zh-CN" sz="40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比较</a:t>
            </a:r>
            <a:r>
              <a:rPr sz="40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法、</a:t>
            </a:r>
            <a:r>
              <a:rPr lang="zh-CN" sz="40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讨论法</a:t>
            </a:r>
            <a:r>
              <a:rPr sz="40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a:t>
            </a:r>
            <a:r>
              <a:rPr lang="zh-CN" sz="40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讲授法</a:t>
            </a:r>
            <a:r>
              <a:rPr sz="4000" b="1">
                <a:latin typeface="宋体" panose="02010600030101010101" pitchFamily="2" charset="-122"/>
                <a:ea typeface="宋体" panose="02010600030101010101" pitchFamily="2" charset="-122"/>
                <a:cs typeface="宋体" panose="02010600030101010101" pitchFamily="2" charset="-122"/>
                <a:sym typeface="+mn-ea"/>
              </a:rPr>
              <a:t>来进行教学，学生通过</a:t>
            </a:r>
            <a:r>
              <a:rPr sz="40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自主合作探究法</a:t>
            </a:r>
            <a:r>
              <a:rPr sz="4000" b="1">
                <a:latin typeface="宋体" panose="02010600030101010101" pitchFamily="2" charset="-122"/>
                <a:ea typeface="宋体" panose="02010600030101010101" pitchFamily="2" charset="-122"/>
                <a:cs typeface="宋体" panose="02010600030101010101" pitchFamily="2" charset="-122"/>
                <a:sym typeface="+mn-ea"/>
              </a:rPr>
              <a:t>来学习。</a:t>
            </a:r>
            <a:endParaRPr sz="4000" b="1">
              <a:solidFill>
                <a:schemeClr val="tx1"/>
              </a:solidFill>
              <a:latin typeface="宋体" panose="02010600030101010101" pitchFamily="2" charset="-122"/>
              <a:ea typeface="宋体" panose="02010600030101010101" pitchFamily="2" charset="-122"/>
              <a:cs typeface="宋体" panose="02010600030101010101" pitchFamily="2" charset="-122"/>
            </a:endParaRPr>
          </a:p>
          <a:p>
            <a:pPr>
              <a:lnSpc>
                <a:spcPct val="125000"/>
              </a:lnSpc>
              <a:spcBef>
                <a:spcPct val="0"/>
              </a:spcBef>
              <a:spcAft>
                <a:spcPct val="0"/>
              </a:spcAft>
            </a:pPr>
            <a:endParaRPr sz="4000" b="1">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3" name="文本占位符 2"/>
          <p:cNvSpPr>
            <a:spLocks noGrp="1"/>
          </p:cNvSpPr>
          <p:nvPr>
            <p:ph type="body" sz="half" idx="2"/>
          </p:nvPr>
        </p:nvSpPr>
        <p:spPr>
          <a:xfrm>
            <a:off x="10354945" y="-26035"/>
            <a:ext cx="1723390" cy="6910705"/>
          </a:xfrm>
        </p:spPr>
        <p:txBody>
          <a:bodyPr/>
          <a:lstStyle/>
          <a:p>
            <a:endParaRPr lang="zh-CN" altLang="en-US"/>
          </a:p>
        </p:txBody>
      </p:sp>
      <p:sp>
        <p:nvSpPr>
          <p:cNvPr id="4" name="标题 3"/>
          <p:cNvSpPr>
            <a:spLocks noGrp="1"/>
          </p:cNvSpPr>
          <p:nvPr>
            <p:ph type="title"/>
          </p:nvPr>
        </p:nvSpPr>
        <p:spPr/>
        <p:txBody>
          <a:bodyPr>
            <a:scene3d>
              <a:camera prst="isometricLeftDown"/>
              <a:lightRig rig="threePt" dir="t"/>
            </a:scene3d>
          </a:bodyPr>
          <a:lstStyle/>
          <a:p>
            <a:endParaRPr lang="zh-CN" altLang="en-US"/>
          </a:p>
        </p:txBody>
      </p:sp>
      <p:sp>
        <p:nvSpPr>
          <p:cNvPr id="8" name="文本框 7"/>
          <p:cNvSpPr txBox="1"/>
          <p:nvPr/>
        </p:nvSpPr>
        <p:spPr>
          <a:xfrm>
            <a:off x="132715" y="-26035"/>
            <a:ext cx="6523990" cy="922020"/>
          </a:xfrm>
          <a:prstGeom prst="rect">
            <a:avLst/>
          </a:prstGeom>
          <a:noFill/>
        </p:spPr>
        <p:txBody>
          <a:bodyPr wrap="square" rtlCol="0">
            <a:spAutoFit/>
          </a:bodyPr>
          <a:lstStyle/>
          <a:p>
            <a:pPr>
              <a:lnSpc>
                <a:spcPct val="100000"/>
              </a:lnSpc>
            </a:pPr>
            <a:r>
              <a:rPr lang="zh-CN" altLang="en-US" sz="5400" b="1">
                <a:solidFill>
                  <a:schemeClr val="tx1"/>
                </a:solidFill>
                <a:latin typeface="楷体" panose="02010609060101010101" charset="-122"/>
                <a:ea typeface="楷体" panose="02010609060101010101" charset="-122"/>
                <a:sym typeface="+mn-ea"/>
              </a:rPr>
              <a:t>三：教学过程</a:t>
            </a:r>
          </a:p>
        </p:txBody>
      </p:sp>
      <p:sp>
        <p:nvSpPr>
          <p:cNvPr id="6" name="文本框 5"/>
          <p:cNvSpPr txBox="1"/>
          <p:nvPr/>
        </p:nvSpPr>
        <p:spPr>
          <a:xfrm>
            <a:off x="533400" y="1182370"/>
            <a:ext cx="10480675" cy="4323080"/>
          </a:xfrm>
          <a:prstGeom prst="rect">
            <a:avLst/>
          </a:prstGeom>
          <a:noFill/>
        </p:spPr>
        <p:txBody>
          <a:bodyPr wrap="square" rtlCol="0">
            <a:spAutoFit/>
          </a:bodyPr>
          <a:lstStyle/>
          <a:p>
            <a:pPr algn="ctr">
              <a:lnSpc>
                <a:spcPct val="125000"/>
              </a:lnSpc>
              <a:spcBef>
                <a:spcPct val="0"/>
              </a:spcBef>
              <a:spcAft>
                <a:spcPct val="0"/>
              </a:spcAft>
            </a:pPr>
            <a:r>
              <a:rPr lang="zh-CN" altLang="en-US" sz="4400" b="1">
                <a:solidFill>
                  <a:srgbClr val="FF0000"/>
                </a:solidFill>
                <a:latin typeface="楷体" panose="02010609060101010101" charset="-122"/>
                <a:ea typeface="楷体" panose="02010609060101010101" charset="-122"/>
                <a:cs typeface="楷体" panose="02010609060101010101" charset="-122"/>
              </a:rPr>
              <a:t>整体思路</a:t>
            </a:r>
          </a:p>
          <a:p>
            <a:pPr algn="ctr">
              <a:lnSpc>
                <a:spcPct val="125000"/>
              </a:lnSpc>
              <a:spcBef>
                <a:spcPct val="0"/>
              </a:spcBef>
              <a:spcAft>
                <a:spcPct val="0"/>
              </a:spcAft>
            </a:pPr>
            <a:r>
              <a:rPr lang="zh-CN" altLang="en-US" sz="4400" b="1">
                <a:latin typeface="楷体" panose="02010609060101010101" charset="-122"/>
                <a:ea typeface="楷体" panose="02010609060101010101" charset="-122"/>
                <a:cs typeface="楷体" panose="02010609060101010101" charset="-122"/>
              </a:rPr>
              <a:t>理一理</a:t>
            </a:r>
            <a:r>
              <a:rPr lang="en-US" altLang="zh-CN" sz="4400" b="1">
                <a:latin typeface="楷体" panose="02010609060101010101" charset="-122"/>
                <a:ea typeface="楷体" panose="02010609060101010101" charset="-122"/>
                <a:cs typeface="楷体" panose="02010609060101010101" charset="-122"/>
              </a:rPr>
              <a:t>------</a:t>
            </a:r>
            <a:r>
              <a:rPr lang="zh-CN" altLang="en-US" sz="4400" b="1">
                <a:latin typeface="楷体" panose="02010609060101010101" charset="-122"/>
                <a:ea typeface="楷体" panose="02010609060101010101" charset="-122"/>
                <a:cs typeface="楷体" panose="02010609060101010101" charset="-122"/>
              </a:rPr>
              <a:t>梳理文章的思路</a:t>
            </a:r>
          </a:p>
          <a:p>
            <a:pPr marL="0" lvl="0" indent="0" algn="ctr">
              <a:lnSpc>
                <a:spcPct val="125000"/>
              </a:lnSpc>
              <a:spcBef>
                <a:spcPct val="0"/>
              </a:spcBef>
              <a:spcAft>
                <a:spcPct val="0"/>
              </a:spcAft>
              <a:buNone/>
            </a:pPr>
            <a:r>
              <a:rPr lang="zh-CN" altLang="en-US" sz="4400" b="1">
                <a:latin typeface="楷体" panose="02010609060101010101" charset="-122"/>
                <a:ea typeface="楷体" panose="02010609060101010101" charset="-122"/>
                <a:cs typeface="楷体" panose="02010609060101010101" charset="-122"/>
              </a:rPr>
              <a:t>比一比</a:t>
            </a:r>
            <a:r>
              <a:rPr lang="en-US" altLang="zh-CN" sz="4400" b="1">
                <a:latin typeface="楷体" panose="02010609060101010101" charset="-122"/>
                <a:ea typeface="楷体" panose="02010609060101010101" charset="-122"/>
                <a:cs typeface="楷体" panose="02010609060101010101" charset="-122"/>
              </a:rPr>
              <a:t>------</a:t>
            </a:r>
            <a:r>
              <a:rPr lang="zh-CN" altLang="en-US" sz="4400" b="1">
                <a:latin typeface="楷体" panose="02010609060101010101" charset="-122"/>
                <a:ea typeface="楷体" panose="02010609060101010101" charset="-122"/>
                <a:cs typeface="楷体" panose="02010609060101010101" charset="-122"/>
              </a:rPr>
              <a:t>明确重点的不同</a:t>
            </a:r>
          </a:p>
          <a:p>
            <a:pPr marL="0" lvl="0" indent="0" algn="ctr">
              <a:lnSpc>
                <a:spcPct val="125000"/>
              </a:lnSpc>
              <a:spcBef>
                <a:spcPct val="0"/>
              </a:spcBef>
              <a:spcAft>
                <a:spcPct val="0"/>
              </a:spcAft>
              <a:buNone/>
            </a:pPr>
            <a:r>
              <a:rPr lang="zh-CN" altLang="en-US" sz="4400" b="1">
                <a:latin typeface="楷体" panose="02010609060101010101" charset="-122"/>
                <a:ea typeface="楷体" panose="02010609060101010101" charset="-122"/>
                <a:cs typeface="楷体" panose="02010609060101010101" charset="-122"/>
              </a:rPr>
              <a:t>思一思</a:t>
            </a:r>
            <a:r>
              <a:rPr lang="en-US" altLang="zh-CN" sz="4400" b="1">
                <a:latin typeface="楷体" panose="02010609060101010101" charset="-122"/>
                <a:ea typeface="楷体" panose="02010609060101010101" charset="-122"/>
                <a:cs typeface="楷体" panose="02010609060101010101" charset="-122"/>
              </a:rPr>
              <a:t>------</a:t>
            </a:r>
            <a:r>
              <a:rPr lang="zh-CN" altLang="en-US" sz="4400" b="1">
                <a:latin typeface="楷体" panose="02010609060101010101" charset="-122"/>
                <a:ea typeface="楷体" panose="02010609060101010101" charset="-122"/>
                <a:cs typeface="楷体" panose="02010609060101010101" charset="-122"/>
              </a:rPr>
              <a:t>了解论述针对性</a:t>
            </a:r>
          </a:p>
          <a:p>
            <a:pPr marL="0" lvl="0" indent="0" algn="ctr">
              <a:lnSpc>
                <a:spcPct val="125000"/>
              </a:lnSpc>
              <a:spcBef>
                <a:spcPct val="0"/>
              </a:spcBef>
              <a:spcAft>
                <a:spcPct val="0"/>
              </a:spcAft>
              <a:buNone/>
            </a:pPr>
            <a:r>
              <a:rPr lang="zh-CN" altLang="en-US" sz="4400" b="1">
                <a:latin typeface="楷体" panose="02010609060101010101" charset="-122"/>
                <a:ea typeface="楷体" panose="02010609060101010101" charset="-122"/>
                <a:cs typeface="楷体" panose="02010609060101010101" charset="-122"/>
              </a:rPr>
              <a:t>学一学</a:t>
            </a:r>
            <a:r>
              <a:rPr lang="en-US" altLang="zh-CN" sz="4400" b="1">
                <a:latin typeface="楷体" panose="02010609060101010101" charset="-122"/>
                <a:ea typeface="楷体" panose="02010609060101010101" charset="-122"/>
                <a:cs typeface="楷体" panose="02010609060101010101" charset="-122"/>
              </a:rPr>
              <a:t>------</a:t>
            </a:r>
            <a:r>
              <a:rPr lang="zh-CN" altLang="en-US" sz="4400" b="1">
                <a:latin typeface="楷体" panose="02010609060101010101" charset="-122"/>
                <a:ea typeface="楷体" panose="02010609060101010101" charset="-122"/>
                <a:cs typeface="楷体" panose="02010609060101010101" charset="-122"/>
              </a:rPr>
              <a:t>掌握写作的方法</a:t>
            </a:r>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占位符 2"/>
          <p:cNvSpPr>
            <a:spLocks noGrp="1"/>
          </p:cNvSpPr>
          <p:nvPr>
            <p:ph type="body" sz="half" idx="2"/>
          </p:nvPr>
        </p:nvSpPr>
        <p:spPr>
          <a:xfrm>
            <a:off x="10354945" y="-26035"/>
            <a:ext cx="1723390" cy="6910705"/>
          </a:xfrm>
        </p:spPr>
        <p:txBody>
          <a:bodyPr/>
          <a:lstStyle/>
          <a:p>
            <a:endParaRPr lang="zh-CN" altLang="en-US"/>
          </a:p>
        </p:txBody>
      </p:sp>
      <p:sp>
        <p:nvSpPr>
          <p:cNvPr id="6" name="文本框 5"/>
          <p:cNvSpPr txBox="1"/>
          <p:nvPr/>
        </p:nvSpPr>
        <p:spPr>
          <a:xfrm>
            <a:off x="247650" y="421005"/>
            <a:ext cx="11107420" cy="2122805"/>
          </a:xfrm>
          <a:prstGeom prst="rect">
            <a:avLst/>
          </a:prstGeom>
          <a:noFill/>
        </p:spPr>
        <p:txBody>
          <a:bodyPr wrap="square" rtlCol="0">
            <a:spAutoFit/>
          </a:bodyPr>
          <a:lstStyle/>
          <a:p>
            <a:pPr algn="l">
              <a:lnSpc>
                <a:spcPct val="150000"/>
              </a:lnSpc>
              <a:spcBef>
                <a:spcPct val="0"/>
              </a:spcBef>
              <a:spcAft>
                <a:spcPct val="0"/>
              </a:spcAft>
            </a:pPr>
            <a:r>
              <a:rPr lang="en-US" altLang="zh-CN" sz="4400" b="1">
                <a:solidFill>
                  <a:srgbClr val="FF0000"/>
                </a:solidFill>
                <a:latin typeface="楷体" panose="02010609060101010101" charset="-122"/>
                <a:ea typeface="楷体" panose="02010609060101010101" charset="-122"/>
                <a:cs typeface="楷体" panose="02010609060101010101" charset="-122"/>
              </a:rPr>
              <a:t>(</a:t>
            </a:r>
            <a:r>
              <a:rPr lang="zh-CN" altLang="en-US" sz="4400" b="1">
                <a:solidFill>
                  <a:srgbClr val="FF0000"/>
                </a:solidFill>
                <a:latin typeface="楷体" panose="02010609060101010101" charset="-122"/>
                <a:ea typeface="楷体" panose="02010609060101010101" charset="-122"/>
                <a:cs typeface="楷体" panose="02010609060101010101" charset="-122"/>
              </a:rPr>
              <a:t>一） </a:t>
            </a:r>
            <a:r>
              <a:rPr lang="zh-CN" altLang="en-US" sz="4400" b="1">
                <a:solidFill>
                  <a:schemeClr val="tx2"/>
                </a:solidFill>
                <a:latin typeface="楷体" panose="02010609060101010101" charset="-122"/>
                <a:ea typeface="楷体" panose="02010609060101010101" charset="-122"/>
                <a:cs typeface="楷体" panose="02010609060101010101" charset="-122"/>
                <a:sym typeface="+mn-ea"/>
              </a:rPr>
              <a:t>理一理</a:t>
            </a:r>
            <a:r>
              <a:rPr lang="en-US" altLang="zh-CN" sz="4400" b="1">
                <a:solidFill>
                  <a:schemeClr val="tx2"/>
                </a:solidFill>
                <a:latin typeface="楷体" panose="02010609060101010101" charset="-122"/>
                <a:ea typeface="楷体" panose="02010609060101010101" charset="-122"/>
                <a:cs typeface="楷体" panose="02010609060101010101" charset="-122"/>
                <a:sym typeface="+mn-ea"/>
              </a:rPr>
              <a:t>------</a:t>
            </a:r>
            <a:r>
              <a:rPr lang="zh-CN" altLang="en-US" sz="4400" b="1">
                <a:solidFill>
                  <a:schemeClr val="tx2"/>
                </a:solidFill>
                <a:latin typeface="楷体" panose="02010609060101010101" charset="-122"/>
                <a:ea typeface="楷体" panose="02010609060101010101" charset="-122"/>
                <a:cs typeface="楷体" panose="02010609060101010101" charset="-122"/>
                <a:sym typeface="+mn-ea"/>
              </a:rPr>
              <a:t>梳理文章的思路</a:t>
            </a:r>
            <a:endParaRPr lang="zh-CN" altLang="en-US" sz="4400" b="1">
              <a:solidFill>
                <a:schemeClr val="tx2"/>
              </a:solidFill>
              <a:latin typeface="楷体" panose="02010609060101010101" charset="-122"/>
              <a:ea typeface="楷体" panose="02010609060101010101" charset="-122"/>
              <a:cs typeface="楷体" panose="02010609060101010101" charset="-122"/>
            </a:endParaRPr>
          </a:p>
          <a:p>
            <a:pPr algn="l">
              <a:lnSpc>
                <a:spcPct val="150000"/>
              </a:lnSpc>
              <a:spcBef>
                <a:spcPct val="0"/>
              </a:spcBef>
              <a:spcAft>
                <a:spcPct val="0"/>
              </a:spcAft>
            </a:pPr>
            <a:r>
              <a:rPr lang="zh-CN" altLang="en-US" sz="4400" b="1">
                <a:solidFill>
                  <a:srgbClr val="FF0000"/>
                </a:solidFill>
                <a:latin typeface="楷体" panose="02010609060101010101" charset="-122"/>
                <a:ea typeface="楷体" panose="02010609060101010101" charset="-122"/>
                <a:cs typeface="楷体" panose="02010609060101010101" charset="-122"/>
              </a:rPr>
              <a:t>     </a:t>
            </a:r>
            <a:r>
              <a:rPr lang="en-US" altLang="zh-CN" sz="4400" b="1">
                <a:solidFill>
                  <a:srgbClr val="FF0000"/>
                </a:solidFill>
                <a:latin typeface="楷体" panose="02010609060101010101" charset="-122"/>
                <a:ea typeface="楷体" panose="02010609060101010101" charset="-122"/>
                <a:cs typeface="楷体" panose="02010609060101010101" charset="-122"/>
              </a:rPr>
              <a:t> </a:t>
            </a:r>
            <a:endParaRPr lang="zh-CN" altLang="en-US" sz="4400" b="1">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
        <p:nvSpPr>
          <p:cNvPr id="9" name="文本框 8"/>
          <p:cNvSpPr txBox="1"/>
          <p:nvPr/>
        </p:nvSpPr>
        <p:spPr>
          <a:xfrm>
            <a:off x="0" y="1520190"/>
            <a:ext cx="11602720" cy="5877560"/>
          </a:xfrm>
          <a:prstGeom prst="rect">
            <a:avLst/>
          </a:prstGeom>
          <a:noFill/>
        </p:spPr>
        <p:txBody>
          <a:bodyPr wrap="square" rtlCol="0">
            <a:spAutoFit/>
          </a:bodyPr>
          <a:lstStyle/>
          <a:p>
            <a:pPr algn="l"/>
            <a:r>
              <a:rPr lang="en-US" altLang="zh-CN" sz="3200"/>
              <a:t>  </a:t>
            </a:r>
            <a:r>
              <a:rPr lang="en-US" altLang="zh-CN" sz="3200" b="1">
                <a:latin typeface="宋体" panose="02010600030101010101" pitchFamily="2" charset="-122"/>
                <a:ea typeface="宋体" panose="02010600030101010101" pitchFamily="2" charset="-122"/>
                <a:cs typeface="宋体" panose="02010600030101010101" pitchFamily="2" charset="-122"/>
              </a:rPr>
              <a:t> </a:t>
            </a:r>
            <a:r>
              <a:rPr lang="zh-CN" altLang="en-US" sz="3200" b="1">
                <a:latin typeface="宋体" panose="02010600030101010101" pitchFamily="2" charset="-122"/>
                <a:ea typeface="宋体" panose="02010600030101010101" pitchFamily="2" charset="-122"/>
                <a:cs typeface="宋体" panose="02010600030101010101" pitchFamily="2" charset="-122"/>
              </a:rPr>
              <a:t>著名语文教育家叶圣陶先生说：</a:t>
            </a:r>
            <a:r>
              <a:rPr lang="zh-CN" altLang="en-US" sz="3200" b="1">
                <a:solidFill>
                  <a:srgbClr val="FF0000"/>
                </a:solidFill>
                <a:latin typeface="宋体" panose="02010600030101010101" pitchFamily="2" charset="-122"/>
                <a:ea typeface="宋体" panose="02010600030101010101" pitchFamily="2" charset="-122"/>
                <a:cs typeface="宋体" panose="02010600030101010101" pitchFamily="2" charset="-122"/>
              </a:rPr>
              <a:t>“作者思有路,遵路识斯真.</a:t>
            </a:r>
            <a:r>
              <a:rPr lang="zh-CN" altLang="en-US" sz="3200" b="1">
                <a:latin typeface="宋体" panose="02010600030101010101" pitchFamily="2" charset="-122"/>
                <a:ea typeface="宋体" panose="02010600030101010101" pitchFamily="2" charset="-122"/>
                <a:cs typeface="宋体" panose="02010600030101010101" pitchFamily="2" charset="-122"/>
              </a:rPr>
              <a:t>”理清思路是理解论说文的重要手段.请同学在理解文章内容的基础上理清文章的思路。</a:t>
            </a:r>
          </a:p>
          <a:p>
            <a:pPr algn="l"/>
            <a:r>
              <a:rPr lang="en-US" altLang="zh-CN" sz="4000" b="1">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zh-CN" altLang="en-US" sz="4000" b="1">
                <a:solidFill>
                  <a:srgbClr val="FF0000"/>
                </a:solidFill>
                <a:latin typeface="宋体" panose="02010600030101010101" pitchFamily="2" charset="-122"/>
                <a:ea typeface="宋体" panose="02010600030101010101" pitchFamily="2" charset="-122"/>
                <a:cs typeface="宋体" panose="02010600030101010101" pitchFamily="2" charset="-122"/>
              </a:rPr>
              <a:t>方法指导：</a:t>
            </a:r>
          </a:p>
          <a:p>
            <a:pPr algn="l"/>
            <a:r>
              <a:rPr lang="en-US" altLang="zh-CN" sz="4000" b="1">
                <a:latin typeface="宋体" panose="02010600030101010101" pitchFamily="2" charset="-122"/>
                <a:ea typeface="宋体" panose="02010600030101010101" pitchFamily="2" charset="-122"/>
                <a:cs typeface="宋体" panose="02010600030101010101" pitchFamily="2" charset="-122"/>
              </a:rPr>
              <a:t>   1</a:t>
            </a:r>
            <a:r>
              <a:rPr lang="zh-CN" altLang="en-US" sz="4000" b="1">
                <a:latin typeface="宋体" panose="02010600030101010101" pitchFamily="2" charset="-122"/>
                <a:ea typeface="宋体" panose="02010600030101010101" pitchFamily="2" charset="-122"/>
                <a:cs typeface="宋体" panose="02010600030101010101" pitchFamily="2" charset="-122"/>
              </a:rPr>
              <a:t>：先找出每段的中心句。</a:t>
            </a:r>
          </a:p>
          <a:p>
            <a:pPr algn="l"/>
            <a:r>
              <a:rPr lang="zh-CN" altLang="en-US" sz="4000" b="1">
                <a:latin typeface="宋体" panose="02010600030101010101" pitchFamily="2" charset="-122"/>
                <a:ea typeface="宋体" panose="02010600030101010101" pitchFamily="2" charset="-122"/>
                <a:cs typeface="宋体" panose="02010600030101010101" pitchFamily="2" charset="-122"/>
              </a:rPr>
              <a:t> </a:t>
            </a:r>
            <a:r>
              <a:rPr lang="en-US" altLang="zh-CN" sz="4000" b="1">
                <a:latin typeface="宋体" panose="02010600030101010101" pitchFamily="2" charset="-122"/>
                <a:ea typeface="宋体" panose="02010600030101010101" pitchFamily="2" charset="-122"/>
                <a:cs typeface="宋体" panose="02010600030101010101" pitchFamily="2" charset="-122"/>
              </a:rPr>
              <a:t>  2</a:t>
            </a:r>
            <a:r>
              <a:rPr lang="zh-CN" altLang="en-US" sz="4000" b="1">
                <a:latin typeface="宋体" panose="02010600030101010101" pitchFamily="2" charset="-122"/>
                <a:ea typeface="宋体" panose="02010600030101010101" pitchFamily="2" charset="-122"/>
                <a:cs typeface="宋体" panose="02010600030101010101" pitchFamily="2" charset="-122"/>
              </a:rPr>
              <a:t>：再思考每段内容间的关系，确定文章的中心论点。</a:t>
            </a:r>
          </a:p>
          <a:p>
            <a:pPr algn="l"/>
            <a:r>
              <a:rPr lang="zh-CN" altLang="en-US" sz="4000" b="1">
                <a:latin typeface="宋体" panose="02010600030101010101" pitchFamily="2" charset="-122"/>
                <a:ea typeface="宋体" panose="02010600030101010101" pitchFamily="2" charset="-122"/>
                <a:cs typeface="宋体" panose="02010600030101010101" pitchFamily="2" charset="-122"/>
              </a:rPr>
              <a:t> </a:t>
            </a:r>
            <a:r>
              <a:rPr lang="en-US" altLang="zh-CN" sz="4000" b="1">
                <a:latin typeface="宋体" panose="02010600030101010101" pitchFamily="2" charset="-122"/>
                <a:ea typeface="宋体" panose="02010600030101010101" pitchFamily="2" charset="-122"/>
                <a:cs typeface="宋体" panose="02010600030101010101" pitchFamily="2" charset="-122"/>
              </a:rPr>
              <a:t>  3</a:t>
            </a:r>
            <a:r>
              <a:rPr lang="zh-CN" altLang="en-US" sz="4000" b="1">
                <a:latin typeface="宋体" panose="02010600030101010101" pitchFamily="2" charset="-122"/>
                <a:ea typeface="宋体" panose="02010600030101010101" pitchFamily="2" charset="-122"/>
                <a:cs typeface="宋体" panose="02010600030101010101" pitchFamily="2" charset="-122"/>
              </a:rPr>
              <a:t>：最后理清文章的思路。</a:t>
            </a:r>
          </a:p>
          <a:p>
            <a:pPr algn="l"/>
            <a:r>
              <a:rPr lang="zh-CN" altLang="en-US" sz="4000" b="1">
                <a:latin typeface="宋体" panose="02010600030101010101" pitchFamily="2" charset="-122"/>
                <a:ea typeface="宋体" panose="02010600030101010101" pitchFamily="2" charset="-122"/>
                <a:cs typeface="宋体" panose="02010600030101010101" pitchFamily="2" charset="-122"/>
              </a:rPr>
              <a:t> </a:t>
            </a:r>
            <a:r>
              <a:rPr lang="en-US" altLang="zh-CN" sz="4000" b="1">
                <a:latin typeface="宋体" panose="02010600030101010101" pitchFamily="2" charset="-122"/>
                <a:ea typeface="宋体" panose="02010600030101010101" pitchFamily="2" charset="-122"/>
                <a:cs typeface="宋体" panose="02010600030101010101" pitchFamily="2" charset="-122"/>
              </a:rPr>
              <a:t> </a:t>
            </a:r>
            <a:r>
              <a:rPr lang="zh-CN" altLang="en-US" sz="4000" b="1">
                <a:latin typeface="宋体" panose="02010600030101010101" pitchFamily="2" charset="-122"/>
                <a:ea typeface="宋体" panose="02010600030101010101" pitchFamily="2" charset="-122"/>
                <a:cs typeface="宋体" panose="02010600030101010101" pitchFamily="2" charset="-122"/>
              </a:rPr>
              <a:t>（注意作者使用的</a:t>
            </a:r>
            <a:r>
              <a:rPr lang="zh-CN" altLang="en-US" sz="4000" b="1">
                <a:solidFill>
                  <a:srgbClr val="FF0000"/>
                </a:solidFill>
                <a:latin typeface="宋体" panose="02010600030101010101" pitchFamily="2" charset="-122"/>
                <a:ea typeface="宋体" panose="02010600030101010101" pitchFamily="2" charset="-122"/>
                <a:cs typeface="宋体" panose="02010600030101010101" pitchFamily="2" charset="-122"/>
              </a:rPr>
              <a:t>论证方法</a:t>
            </a:r>
            <a:r>
              <a:rPr lang="zh-CN" altLang="en-US" sz="4000" b="1">
                <a:latin typeface="宋体" panose="02010600030101010101" pitchFamily="2" charset="-122"/>
                <a:ea typeface="宋体" panose="02010600030101010101" pitchFamily="2" charset="-122"/>
                <a:cs typeface="宋体" panose="02010600030101010101" pitchFamily="2" charset="-122"/>
              </a:rPr>
              <a:t>）</a:t>
            </a:r>
          </a:p>
          <a:p>
            <a:pPr algn="l"/>
            <a:endParaRPr lang="zh-CN" altLang="en-US" sz="4000" b="1">
              <a:latin typeface="宋体" panose="02010600030101010101" pitchFamily="2" charset="-122"/>
              <a:ea typeface="宋体" panose="02010600030101010101" pitchFamily="2" charset="-122"/>
              <a:cs typeface="宋体" panose="02010600030101010101" pitchFamily="2" charset="-122"/>
            </a:endParaRPr>
          </a:p>
        </p:txBody>
      </p:sp>
      <p:sp>
        <p:nvSpPr>
          <p:cNvPr id="10" name="文本框 9"/>
          <p:cNvSpPr txBox="1"/>
          <p:nvPr/>
        </p:nvSpPr>
        <p:spPr>
          <a:xfrm>
            <a:off x="0" y="-26035"/>
            <a:ext cx="6523990" cy="922020"/>
          </a:xfrm>
          <a:prstGeom prst="rect">
            <a:avLst/>
          </a:prstGeom>
          <a:noFill/>
        </p:spPr>
        <p:txBody>
          <a:bodyPr wrap="square" rtlCol="0">
            <a:spAutoFit/>
          </a:bodyPr>
          <a:lstStyle/>
          <a:p>
            <a:pPr>
              <a:lnSpc>
                <a:spcPct val="100000"/>
              </a:lnSpc>
            </a:pPr>
            <a:r>
              <a:rPr lang="zh-CN" altLang="en-US" sz="5400" b="1">
                <a:solidFill>
                  <a:schemeClr val="tx1"/>
                </a:solidFill>
                <a:latin typeface="楷体" panose="02010609060101010101" charset="-122"/>
                <a:ea typeface="楷体" panose="02010609060101010101" charset="-122"/>
                <a:sym typeface="+mn-ea"/>
              </a:rPr>
              <a:t>三：教学过程</a:t>
            </a:r>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5" name="图片 4" descr="u=362826707,4172585059&amp;fm=26&amp;fmt=auto.webp"/>
          <p:cNvPicPr>
            <a:picLocks noChangeAspect="1"/>
          </p:cNvPicPr>
          <p:nvPr/>
        </p:nvPicPr>
        <p:blipFill>
          <a:blip r:embed="rId2"/>
          <a:stretch>
            <a:fillRect/>
          </a:stretch>
        </p:blipFill>
        <p:spPr>
          <a:xfrm>
            <a:off x="379095" y="120650"/>
            <a:ext cx="11091545" cy="6616065"/>
          </a:xfrm>
          <a:prstGeom prst="rect">
            <a:avLst/>
          </a:prstGeom>
        </p:spPr>
      </p:pic>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标题 3"/>
          <p:cNvSpPr>
            <a:spLocks noGrp="1"/>
          </p:cNvSpPr>
          <p:nvPr>
            <p:ph type="title"/>
          </p:nvPr>
        </p:nvSpPr>
        <p:spPr/>
        <p:txBody>
          <a:bodyPr/>
          <a:lstStyle/>
          <a:p>
            <a:endParaRPr lang="zh-CN" altLang="en-US"/>
          </a:p>
        </p:txBody>
      </p:sp>
      <p:pic>
        <p:nvPicPr>
          <p:cNvPr id="10" name="图片 9" descr="src=http___www.pep.com.cn_gzyw_jszx_tbjxzy_kbjc_jxsj_bx3_201104_W020110415538299069845.jpg&amp;refer=http___www.pep.com"/>
          <p:cNvPicPr>
            <a:picLocks noChangeAspect="1"/>
          </p:cNvPicPr>
          <p:nvPr/>
        </p:nvPicPr>
        <p:blipFill>
          <a:blip r:embed="rId2"/>
          <a:stretch>
            <a:fillRect/>
          </a:stretch>
        </p:blipFill>
        <p:spPr>
          <a:xfrm>
            <a:off x="635" y="46355"/>
            <a:ext cx="12190730" cy="6765290"/>
          </a:xfrm>
          <a:prstGeom prst="rect">
            <a:avLst/>
          </a:prstGeom>
        </p:spPr>
      </p:pic>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标题 3"/>
          <p:cNvSpPr>
            <a:spLocks noGrp="1"/>
          </p:cNvSpPr>
          <p:nvPr>
            <p:ph type="title"/>
          </p:nvPr>
        </p:nvSpPr>
        <p:spPr>
          <a:xfrm>
            <a:off x="611575" y="687140"/>
            <a:ext cx="10969200" cy="705600"/>
          </a:xfrm>
        </p:spPr>
        <p:txBody>
          <a:bodyPr>
            <a:normAutofit fontScale="90000"/>
          </a:bodyPr>
          <a:lstStyle/>
          <a:p>
            <a:r>
              <a:rPr lang="en-US" altLang="zh-CN" sz="4400" spc="0">
                <a:solidFill>
                  <a:srgbClr val="FF0000"/>
                </a:solidFill>
                <a:latin typeface="楷体" panose="02010609060101010101" charset="-122"/>
                <a:ea typeface="楷体" panose="02010609060101010101" charset="-122"/>
                <a:cs typeface="楷体" panose="02010609060101010101" charset="-122"/>
                <a:sym typeface="+mn-ea"/>
              </a:rPr>
              <a:t>(</a:t>
            </a:r>
            <a:r>
              <a:rPr lang="zh-CN" altLang="en-US" sz="4400" spc="0">
                <a:solidFill>
                  <a:srgbClr val="FF0000"/>
                </a:solidFill>
                <a:latin typeface="楷体" panose="02010609060101010101" charset="-122"/>
                <a:ea typeface="楷体" panose="02010609060101010101" charset="-122"/>
                <a:cs typeface="楷体" panose="02010609060101010101" charset="-122"/>
                <a:sym typeface="+mn-ea"/>
              </a:rPr>
              <a:t>二）</a:t>
            </a:r>
            <a:r>
              <a:rPr lang="en-US" altLang="zh-CN" sz="4400" spc="0">
                <a:solidFill>
                  <a:schemeClr val="tx1"/>
                </a:solidFill>
                <a:latin typeface="楷体" panose="02010609060101010101" charset="-122"/>
                <a:ea typeface="楷体" panose="02010609060101010101" charset="-122"/>
                <a:cs typeface="楷体" panose="02010609060101010101" charset="-122"/>
                <a:sym typeface="+mn-ea"/>
              </a:rPr>
              <a:t>比一比------明确重点的不同</a:t>
            </a:r>
            <a:br>
              <a:rPr lang="en-US" altLang="zh-CN" sz="4400" spc="0">
                <a:solidFill>
                  <a:schemeClr val="tx1"/>
                </a:solidFill>
                <a:latin typeface="楷体" panose="02010609060101010101" charset="-122"/>
                <a:ea typeface="楷体" panose="02010609060101010101" charset="-122"/>
                <a:cs typeface="楷体" panose="02010609060101010101" charset="-122"/>
                <a:sym typeface="+mn-ea"/>
              </a:rPr>
            </a:br>
            <a:br>
              <a:rPr lang="en-US" altLang="zh-CN" sz="4400" b="1" spc="0">
                <a:solidFill>
                  <a:srgbClr val="FF0000"/>
                </a:solidFill>
                <a:latin typeface="楷体" panose="02010609060101010101" charset="-122"/>
                <a:ea typeface="楷体" panose="02010609060101010101" charset="-122"/>
                <a:cs typeface="楷体" panose="02010609060101010101" charset="-122"/>
              </a:rPr>
            </a:br>
            <a:endParaRPr lang="zh-CN" altLang="en-US"/>
          </a:p>
        </p:txBody>
      </p:sp>
      <p:sp>
        <p:nvSpPr>
          <p:cNvPr id="7" name="文本框 6"/>
          <p:cNvSpPr txBox="1"/>
          <p:nvPr/>
        </p:nvSpPr>
        <p:spPr>
          <a:xfrm>
            <a:off x="506095" y="1271270"/>
            <a:ext cx="10748010" cy="1568450"/>
          </a:xfrm>
          <a:prstGeom prst="rect">
            <a:avLst/>
          </a:prstGeom>
          <a:noFill/>
        </p:spPr>
        <p:txBody>
          <a:bodyPr wrap="square" rtlCol="0">
            <a:spAutoFit/>
          </a:bodyPr>
          <a:lstStyle/>
          <a:p>
            <a:r>
              <a:rPr lang="en-US" altLang="zh-CN" sz="3200"/>
              <a:t>  </a:t>
            </a:r>
            <a:r>
              <a:rPr lang="zh-CN" altLang="en-US" sz="3200" b="1">
                <a:latin typeface="宋体" panose="02010600030101010101" pitchFamily="2" charset="-122"/>
                <a:ea typeface="宋体" panose="02010600030101010101" pitchFamily="2" charset="-122"/>
                <a:cs typeface="宋体" panose="02010600030101010101" pitchFamily="2" charset="-122"/>
              </a:rPr>
              <a:t>  两篇文章都是围绕想“学习”来论述的，请同学们结合我们的思路图找出</a:t>
            </a:r>
            <a:r>
              <a:rPr lang="zh-CN" altLang="en-US" sz="3200" b="1">
                <a:solidFill>
                  <a:srgbClr val="FF0000"/>
                </a:solidFill>
                <a:latin typeface="宋体" panose="02010600030101010101" pitchFamily="2" charset="-122"/>
                <a:ea typeface="宋体" panose="02010600030101010101" pitchFamily="2" charset="-122"/>
                <a:cs typeface="宋体" panose="02010600030101010101" pitchFamily="2" charset="-122"/>
              </a:rPr>
              <a:t>两篇文章侧重点</a:t>
            </a:r>
            <a:r>
              <a:rPr lang="zh-CN" altLang="en-US" sz="3200" b="1">
                <a:latin typeface="宋体" panose="02010600030101010101" pitchFamily="2" charset="-122"/>
                <a:ea typeface="宋体" panose="02010600030101010101" pitchFamily="2" charset="-122"/>
                <a:cs typeface="宋体" panose="02010600030101010101" pitchFamily="2" charset="-122"/>
              </a:rPr>
              <a:t>的不同。</a:t>
            </a:r>
            <a:endParaRPr lang="zh-CN" altLang="en-US" sz="3200"/>
          </a:p>
          <a:p>
            <a:endParaRPr lang="zh-CN" altLang="en-US" sz="3200"/>
          </a:p>
        </p:txBody>
      </p:sp>
      <p:sp>
        <p:nvSpPr>
          <p:cNvPr id="8" name="文本框 7"/>
          <p:cNvSpPr txBox="1"/>
          <p:nvPr/>
        </p:nvSpPr>
        <p:spPr>
          <a:xfrm>
            <a:off x="688975" y="4291965"/>
            <a:ext cx="9326880" cy="1198880"/>
          </a:xfrm>
          <a:prstGeom prst="rect">
            <a:avLst/>
          </a:prstGeom>
          <a:noFill/>
        </p:spPr>
        <p:txBody>
          <a:bodyPr wrap="none" rtlCol="0">
            <a:spAutoFit/>
          </a:bodyPr>
          <a:lstStyle/>
          <a:p>
            <a:r>
              <a:rPr lang="zh-CN" altLang="en-US" sz="3600" b="1">
                <a:solidFill>
                  <a:srgbClr val="FF0000"/>
                </a:solidFill>
              </a:rPr>
              <a:t>明确：</a:t>
            </a:r>
            <a:r>
              <a:rPr lang="zh-CN" altLang="en-US" sz="3600" b="1"/>
              <a:t>《劝学》侧重论述学习的意义、作用。</a:t>
            </a:r>
          </a:p>
          <a:p>
            <a:r>
              <a:rPr lang="en-US" altLang="zh-CN" sz="3600" b="1"/>
              <a:t>           </a:t>
            </a:r>
            <a:r>
              <a:rPr lang="zh-CN" altLang="en-US" sz="3600" b="1"/>
              <a:t>《师说》侧重从师学习的重要性。</a:t>
            </a:r>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tags/tag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4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7.xml><?xml version="1.0" encoding="utf-8"?>
<p:tagLst xmlns:p="http://schemas.openxmlformats.org/presentationml/2006/main">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58.xml><?xml version="1.0" encoding="utf-8"?>
<p:tagLst xmlns:p="http://schemas.openxmlformats.org/presentationml/2006/main">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5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6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2.xml><?xml version="1.0" encoding="utf-8"?>
<p:tagLst xmlns:p="http://schemas.openxmlformats.org/presentationml/2006/main">
  <p:tag name="KSO_WM_BEAUTIFY_FLAG" val="#wm#"/>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63.xml><?xml version="1.0" encoding="utf-8"?>
<p:tagLst xmlns:p="http://schemas.openxmlformats.org/presentationml/2006/main">
  <p:tag name="KSO_WM_UNIT_TABLE_BEAUTIFY" val="smartTable{a76dd120-aedc-4303-9046-d67b69d54ce5}"/>
  <p:tag name="TABLE_ENDDRAG_ORIGIN_RECT" val="912*386"/>
  <p:tag name="TABLE_ENDDRAG_RECT" val="23*129*912*386"/>
</p:tagLst>
</file>

<file path=ppt/tags/tag64.xml><?xml version="1.0" encoding="utf-8"?>
<p:tagLst xmlns:p="http://schemas.openxmlformats.org/presentationml/2006/main">
  <p:tag name="KSO_WM_UNIT_TABLE_BEAUTIFY" val="smartTable{a76dd120-aedc-4303-9046-d67b69d54ce5}"/>
  <p:tag name="TABLE_ENDDRAG_ORIGIN_RECT" val="912*386"/>
  <p:tag name="TABLE_ENDDRAG_RECT" val="23*129*912*386"/>
</p:tagLst>
</file>

<file path=ppt/tags/tag65.xml><?xml version="1.0" encoding="utf-8"?>
<p:tagLst xmlns:p="http://schemas.openxmlformats.org/presentationml/2006/main">
  <p:tag name="AS_OS" val="Unix 3.10 unknown"/>
  <p:tag name="AS_RELEASE_DATE" val="2020.11.30"/>
  <p:tag name="AS_TITLE" val="Aspose.Slides for Java"/>
  <p:tag name="AS_VERSION" val="20.11"/>
</p:tagLst>
</file>

<file path=ppt/tags/tag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heme/theme1.xml><?xml version="1.0" encoding="utf-8"?>
<a:theme xmlns:r="http://schemas.openxmlformats.org/officeDocument/2006/relationships"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72</Paragraphs>
  <Slides>19</Slides>
  <Notes>0</Notes>
  <TotalTime>0</TotalTime>
  <HiddenSlides>0</HiddenSlides>
  <MMClips>0</MMClips>
  <ScaleCrop>0</ScaleCrop>
  <HeadingPairs>
    <vt:vector baseType="variant" size="6">
      <vt:variant>
        <vt:lpstr>Fonts used</vt:lpstr>
      </vt:variant>
      <vt:variant>
        <vt:i4>7</vt:i4>
      </vt:variant>
      <vt:variant>
        <vt:lpstr>Theme</vt:lpstr>
      </vt:variant>
      <vt:variant>
        <vt:i4>1</vt:i4>
      </vt:variant>
      <vt:variant>
        <vt:lpstr>Slide Titles</vt:lpstr>
      </vt:variant>
      <vt:variant>
        <vt:i4>19</vt:i4>
      </vt:variant>
    </vt:vector>
  </HeadingPairs>
  <TitlesOfParts>
    <vt:vector baseType="lpstr" size="27">
      <vt:lpstr>Arial</vt:lpstr>
      <vt:lpstr>微软雅黑</vt:lpstr>
      <vt:lpstr>Wingdings</vt:lpstr>
      <vt:lpstr>楷体</vt:lpstr>
      <vt:lpstr>宋体</vt:lpstr>
      <vt:lpstr>方正粗黑宋简体</vt:lpstr>
      <vt:lpstr>Calibri</vt:lpstr>
      <vt:lpstr>Office 主题​​</vt:lpstr>
      <vt:lpstr>应时而作说“学习”</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(二）比一比------明确重点的不同</vt:lpstr>
      <vt:lpstr>(三）思一思------了解论述针对性</vt:lpstr>
      <vt:lpstr>(三）思一思------了解论述针对性</vt:lpstr>
      <vt:lpstr>议论的针对性：议论的针对性不是指简单的“就事论事”，而是指表达有明确的背景，有问题意识，有清晰的对象，以及有现实意义。</vt:lpstr>
      <vt:lpstr>(四）学一学------掌握写作的方法</vt:lpstr>
      <vt:lpstr>1.引述或概述材料切入，增强议论的针对性。如《百年大计，质量第一》的开头：   建筑工地上，我们常常可以看到这么一则令人信心百倍的宣传标语：“百年大计，质量第一”。这的确是一句睿智的口号！明确：作者援引材料切入，提出“这的确是一句睿智的口号”，思路清晰，有针对性。</vt:lpstr>
      <vt:lpstr>2.用当代人事来做论据，增强议论的针对性。如《情法兼顾，天下和谐》的展开段：    近几年来，执法者与市民产生冲突的事屡有发生，究其原因，往往与双方的情法失衡有关，执法者强调法理而忽视情理，市民强调情理而忽视法理，两种极端走到一起，焉有不发生冲突之理？所谓“公说公有理，婆说婆有理”，说的也是这个道理，你持情理，我持法理，你用情理揍我，我用法理揍你，谁也不是窝囊废，结果也就成了窝里斗。情和法是一根大棒的两端，持法理多想些情理，持情理者时多想法理，双方就容易走到一起，冲突就会少得多，社会和谐也就会随之而来。明确：考生把目光投向当代社会，以时下人们关注的话题或是迫切需要解决的社会问题为论题，以现实生活中的人物事迹为论据，展开实事求是的分析和议论，以增加文章的现实针对性，真正做到“文章为合时而著”。</vt:lpstr>
      <vt:lpstr>3.在正反对比中凸显反面现实，增强议论的针对性。如《请把我们放归山林》的展开段：   据说，日本很重视对青少年的意志品质教育，他们把小学五年级至高三年级的学生分期分批送到一个荒无人烟的小岛上，让他们独立生活九天。岛上无人居住，交通不便，学生们到了岛上，自己搭帐篷居住，自己准备炊具煮食，自己利用海水制盐。    可是，你看看我们学校吧。这几年各种安全事故增多，学校和家长对我们的呵护也格外周到。门卫升级，保安头戴钢盔，手拿电棍，在校园里巡逻，学堂成了军营。上学须家长护送，出校门有老师陪同。春游不游了，踏青不踏了，连清明祭扫烈士墓也取消了。我们被家长、老师反复叮嘱：“不要和陌生人说话！”明确：第一段叙述日本学校的做法，是为正面事例；第二段后以“可是，你看看我们的学校吧”作过渡，叙述中国学校目前的做法，是为反面事例：正反对比，文章针对性大增。</vt:lpstr>
      <vt:lpstr>4.结尾联系个人实际，增强议论的针对性如《沉默的大多数》的结尾：   因此，我愿意说我是沉默的大多数中的一员。沉默绝不等于道德观模糊，一切都写在心中，一切都写在行动中。我敢说：我的沉默对得起我的良心。明确：这篇文章一反人们对沉默的大多数的哀叹，表达自己独特的见解：不说自有不说的力量。文章主体以一些现实事例证明赚取吆喝的不可取，明白表示“我们只相信行动”。如果文章就此收束，给人空泛之感，于是作者联系自我，写下上面一段话。</vt:lpstr>
      <vt:lpstr>PowerPoint Presentation</vt:lpstr>
      <vt:lpstr>   本节课从梳理两篇文章的思路开始，在对比思考两课内容异同的过程中提出论说的针对性问题，并进行深入学习，思路相对清晰。但作为一篇文言文，本课在设计的过程中对文言知识没有涉及，是一个问题。群文阅读在教学实践的过程中内容如何取舍也是一个困惑我的问题。</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2022-09-06T16:05:26.506</cp:lastPrinted>
  <dcterms:created xsi:type="dcterms:W3CDTF">2022-09-06T16:05:26Z</dcterms:created>
  <dcterms:modified xsi:type="dcterms:W3CDTF">2022-09-06T08:05:26Z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