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25" r:id="rId2"/>
    <p:sldId id="508" r:id="rId3"/>
    <p:sldId id="466" r:id="rId4"/>
    <p:sldId id="512" r:id="rId5"/>
    <p:sldId id="511" r:id="rId6"/>
    <p:sldId id="510" r:id="rId7"/>
    <p:sldId id="509" r:id="rId8"/>
    <p:sldId id="516" r:id="rId9"/>
    <p:sldId id="514" r:id="rId10"/>
    <p:sldId id="521" r:id="rId11"/>
    <p:sldId id="513" r:id="rId12"/>
    <p:sldId id="520" r:id="rId13"/>
    <p:sldId id="519" r:id="rId14"/>
    <p:sldId id="518" r:id="rId15"/>
    <p:sldId id="517" r:id="rId16"/>
    <p:sldId id="524" r:id="rId17"/>
    <p:sldId id="526" r:id="rId18"/>
    <p:sldId id="531" r:id="rId19"/>
    <p:sldId id="527" r:id="rId20"/>
    <p:sldId id="528" r:id="rId21"/>
    <p:sldId id="529" r:id="rId22"/>
    <p:sldId id="530" r:id="rId23"/>
    <p:sldId id="523" r:id="rId24"/>
    <p:sldId id="532" r:id="rId25"/>
    <p:sldId id="533" r:id="rId26"/>
    <p:sldId id="534" r:id="rId27"/>
    <p:sldId id="535" r:id="rId28"/>
    <p:sldId id="536" r:id="rId29"/>
    <p:sldId id="537" r:id="rId30"/>
    <p:sldId id="538" r:id="rId31"/>
  </p:sldIdLst>
  <p:sldSz cx="9144000" cy="5143500" type="screen16x9"/>
  <p:notesSz cx="9942513" cy="67611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2D7"/>
    <a:srgbClr val="A50021"/>
    <a:srgbClr val="DE7538"/>
    <a:srgbClr val="A73904"/>
    <a:srgbClr val="6FB52F"/>
    <a:srgbClr val="99CA6C"/>
    <a:srgbClr val="316A2C"/>
    <a:srgbClr val="5AB430"/>
    <a:srgbClr val="B18147"/>
    <a:srgbClr val="7F4E2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518" y="-7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pPr/>
              <a:t>2020/3/25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62807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pPr/>
              <a:t>2020/3/25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516412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A9239-D668-474B-AEC1-AED18A126247}" type="datetimeFigureOut">
              <a:rPr lang="zh-CN" altLang="en-US" smtClean="0"/>
              <a:pPr/>
              <a:t>2020/3/25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67442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3179295E-B0A6-4C81-B6F1-A77751C28B01}"/>
              </a:ext>
            </a:extLst>
          </p:cNvPr>
          <p:cNvSpPr/>
          <p:nvPr/>
        </p:nvSpPr>
        <p:spPr>
          <a:xfrm>
            <a:off x="2" y="1263377"/>
            <a:ext cx="9143999" cy="2555629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B518AFB5-FF02-44D5-8A70-26A5D1098360}"/>
              </a:ext>
            </a:extLst>
          </p:cNvPr>
          <p:cNvGrpSpPr/>
          <p:nvPr/>
        </p:nvGrpSpPr>
        <p:grpSpPr>
          <a:xfrm>
            <a:off x="426527" y="1727983"/>
            <a:ext cx="8406064" cy="1477328"/>
            <a:chOff x="497304" y="2256383"/>
            <a:chExt cx="8406064" cy="1477328"/>
          </a:xfrm>
        </p:grpSpPr>
        <p:sp>
          <p:nvSpPr>
            <p:cNvPr id="5" name="文本框 5">
              <a:extLst>
                <a:ext uri="{FF2B5EF4-FFF2-40B4-BE49-F238E27FC236}">
                  <a16:creationId xmlns="" xmlns:a16="http://schemas.microsoft.com/office/drawing/2014/main" id="{4AEF47EF-F135-4636-88E9-813C31DEE478}"/>
                </a:ext>
              </a:extLst>
            </p:cNvPr>
            <p:cNvSpPr txBox="1"/>
            <p:nvPr/>
          </p:nvSpPr>
          <p:spPr>
            <a:xfrm>
              <a:off x="497304" y="2256383"/>
              <a:ext cx="8406064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专题六</a:t>
              </a:r>
              <a:endParaRPr lang="en-US" altLang="zh-CN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记叙文阅读</a:t>
              </a:r>
              <a:endPara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0CDB0040-BE67-423A-8963-5D774797B21A}"/>
                </a:ext>
              </a:extLst>
            </p:cNvPr>
            <p:cNvCxnSpPr>
              <a:cxnSpLocks/>
            </p:cNvCxnSpPr>
            <p:nvPr/>
          </p:nvCxnSpPr>
          <p:spPr>
            <a:xfrm>
              <a:off x="1191125" y="3029180"/>
              <a:ext cx="695024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文本框 5">
            <a:extLst>
              <a:ext uri="{FF2B5EF4-FFF2-40B4-BE49-F238E27FC236}">
                <a16:creationId xmlns="" xmlns:a16="http://schemas.microsoft.com/office/drawing/2014/main" id="{AC661369-7F35-4FB2-A688-71209A56C55B}"/>
              </a:ext>
            </a:extLst>
          </p:cNvPr>
          <p:cNvSpPr txBox="1"/>
          <p:nvPr/>
        </p:nvSpPr>
        <p:spPr>
          <a:xfrm>
            <a:off x="6903879" y="861797"/>
            <a:ext cx="19287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spc="100" dirty="0" smtClean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第二篇　专题精讲</a:t>
            </a:r>
            <a:endParaRPr lang="zh-CN" altLang="en-US" sz="1600" spc="100" dirty="0">
              <a:solidFill>
                <a:srgbClr val="0092D7">
                  <a:alpha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718407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40829" y="370625"/>
            <a:ext cx="7809186" cy="39702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700" dirty="0" smtClean="0">
                <a:solidFill>
                  <a:srgbClr val="A50021"/>
                </a:solidFill>
              </a:rPr>
              <a:t>[</a:t>
            </a:r>
            <a:r>
              <a:rPr lang="zh-CN" altLang="en-US" sz="1700" dirty="0" smtClean="0">
                <a:solidFill>
                  <a:srgbClr val="A50021"/>
                </a:solidFill>
              </a:rPr>
              <a:t>答案</a:t>
            </a:r>
            <a:r>
              <a:rPr lang="en-US" sz="1700" dirty="0" smtClean="0">
                <a:solidFill>
                  <a:srgbClr val="A50021"/>
                </a:solidFill>
              </a:rPr>
              <a:t>] (1)</a:t>
            </a:r>
            <a:r>
              <a:rPr lang="zh-CN" altLang="en-US" sz="1700" dirty="0" smtClean="0">
                <a:solidFill>
                  <a:srgbClr val="A50021"/>
                </a:solidFill>
              </a:rPr>
              <a:t>运用夸张的修辞方法</a:t>
            </a:r>
            <a:r>
              <a:rPr lang="en-US" sz="1700" dirty="0" smtClean="0">
                <a:solidFill>
                  <a:srgbClr val="A50021"/>
                </a:solidFill>
              </a:rPr>
              <a:t>,</a:t>
            </a:r>
            <a:r>
              <a:rPr lang="zh-CN" altLang="en-US" sz="1700" dirty="0" smtClean="0">
                <a:solidFill>
                  <a:srgbClr val="A50021"/>
                </a:solidFill>
              </a:rPr>
              <a:t>逼真地表达了“我”听到歪儿叫唤、去玩游戏的急切心情。</a:t>
            </a:r>
            <a:r>
              <a:rPr lang="en-US" sz="1700" dirty="0" smtClean="0">
                <a:solidFill>
                  <a:srgbClr val="A50021"/>
                </a:solidFill>
              </a:rPr>
              <a:t>(2)</a:t>
            </a:r>
            <a:r>
              <a:rPr lang="zh-CN" altLang="en-US" sz="1700" dirty="0" smtClean="0">
                <a:solidFill>
                  <a:srgbClr val="A50021"/>
                </a:solidFill>
              </a:rPr>
              <a:t>运用排比的修辞方法</a:t>
            </a:r>
            <a:r>
              <a:rPr lang="en-US" sz="1700" dirty="0" smtClean="0">
                <a:solidFill>
                  <a:srgbClr val="A50021"/>
                </a:solidFill>
              </a:rPr>
              <a:t>,</a:t>
            </a:r>
            <a:r>
              <a:rPr lang="zh-CN" altLang="en-US" sz="1700" dirty="0" smtClean="0">
                <a:solidFill>
                  <a:srgbClr val="A50021"/>
                </a:solidFill>
              </a:rPr>
              <a:t>增强语势</a:t>
            </a:r>
            <a:r>
              <a:rPr lang="en-US" sz="1700" dirty="0" smtClean="0">
                <a:solidFill>
                  <a:srgbClr val="A50021"/>
                </a:solidFill>
              </a:rPr>
              <a:t>,</a:t>
            </a:r>
            <a:r>
              <a:rPr lang="zh-CN" altLang="en-US" sz="1700" dirty="0" smtClean="0">
                <a:solidFill>
                  <a:srgbClr val="A50021"/>
                </a:solidFill>
              </a:rPr>
              <a:t>体现了歪儿</a:t>
            </a:r>
            <a:r>
              <a:rPr lang="en-US" sz="1700" dirty="0" smtClean="0">
                <a:solidFill>
                  <a:srgbClr val="A50021"/>
                </a:solidFill>
              </a:rPr>
              <a:t>(</a:t>
            </a:r>
            <a:r>
              <a:rPr lang="zh-CN" altLang="en-US" sz="1700" dirty="0" smtClean="0">
                <a:solidFill>
                  <a:srgbClr val="A50021"/>
                </a:solidFill>
              </a:rPr>
              <a:t>他</a:t>
            </a:r>
            <a:r>
              <a:rPr lang="en-US" sz="1700" dirty="0" smtClean="0">
                <a:solidFill>
                  <a:srgbClr val="A50021"/>
                </a:solidFill>
              </a:rPr>
              <a:t>)</a:t>
            </a:r>
            <a:r>
              <a:rPr lang="zh-CN" altLang="en-US" sz="1700" dirty="0" smtClean="0">
                <a:solidFill>
                  <a:srgbClr val="A50021"/>
                </a:solidFill>
              </a:rPr>
              <a:t>对玩“踢罐电报”这种游戏的喜爱和痴迷。</a:t>
            </a:r>
          </a:p>
          <a:p>
            <a:pPr algn="just">
              <a:lnSpc>
                <a:spcPct val="150000"/>
              </a:lnSpc>
            </a:pPr>
            <a:r>
              <a:rPr lang="en-US" sz="1700" dirty="0" smtClean="0">
                <a:solidFill>
                  <a:srgbClr val="A50021"/>
                </a:solidFill>
              </a:rPr>
              <a:t>[</a:t>
            </a:r>
            <a:r>
              <a:rPr lang="zh-CN" altLang="en-US" sz="1700" dirty="0" smtClean="0">
                <a:solidFill>
                  <a:srgbClr val="A50021"/>
                </a:solidFill>
              </a:rPr>
              <a:t>解析</a:t>
            </a:r>
            <a:r>
              <a:rPr lang="en-US" sz="1700" dirty="0" smtClean="0">
                <a:solidFill>
                  <a:srgbClr val="A50021"/>
                </a:solidFill>
              </a:rPr>
              <a:t>]</a:t>
            </a:r>
            <a:r>
              <a:rPr lang="zh-CN" altLang="en-US" sz="1700" dirty="0" smtClean="0">
                <a:solidFill>
                  <a:srgbClr val="A50021"/>
                </a:solidFill>
              </a:rPr>
              <a:t>本题考查品味词语的表达效果。无论哪种文体的作品</a:t>
            </a:r>
            <a:r>
              <a:rPr lang="en-US" sz="1700" dirty="0" smtClean="0">
                <a:solidFill>
                  <a:srgbClr val="A50021"/>
                </a:solidFill>
              </a:rPr>
              <a:t>,</a:t>
            </a:r>
            <a:r>
              <a:rPr lang="zh-CN" altLang="en-US" sz="1700" dirty="0" smtClean="0">
                <a:solidFill>
                  <a:srgbClr val="A50021"/>
                </a:solidFill>
              </a:rPr>
              <a:t>为了追求语言的微妙、妥帖、得体</a:t>
            </a:r>
            <a:r>
              <a:rPr lang="en-US" sz="1700" dirty="0" smtClean="0">
                <a:solidFill>
                  <a:srgbClr val="A50021"/>
                </a:solidFill>
              </a:rPr>
              <a:t>,</a:t>
            </a:r>
            <a:r>
              <a:rPr lang="zh-CN" altLang="en-US" sz="1700" dirty="0" smtClean="0">
                <a:solidFill>
                  <a:srgbClr val="A50021"/>
                </a:solidFill>
              </a:rPr>
              <a:t>都会讲究词语的选择。品析时</a:t>
            </a:r>
            <a:r>
              <a:rPr lang="en-US" sz="1700" dirty="0" smtClean="0">
                <a:solidFill>
                  <a:srgbClr val="A50021"/>
                </a:solidFill>
              </a:rPr>
              <a:t>,</a:t>
            </a:r>
            <a:r>
              <a:rPr lang="zh-CN" altLang="en-US" sz="1700" dirty="0" smtClean="0">
                <a:solidFill>
                  <a:srgbClr val="A50021"/>
                </a:solidFill>
              </a:rPr>
              <a:t>我们可以从形象性、准确性、情感性、音乐性、结构性等角度</a:t>
            </a:r>
            <a:r>
              <a:rPr lang="en-US" sz="1700" dirty="0" smtClean="0">
                <a:solidFill>
                  <a:srgbClr val="A50021"/>
                </a:solidFill>
              </a:rPr>
              <a:t>,</a:t>
            </a:r>
            <a:r>
              <a:rPr lang="zh-CN" altLang="en-US" sz="1700" dirty="0" smtClean="0">
                <a:solidFill>
                  <a:srgbClr val="A50021"/>
                </a:solidFill>
              </a:rPr>
              <a:t>结合具体的语境探幽析微。可以结合语境</a:t>
            </a:r>
            <a:r>
              <a:rPr lang="en-US" sz="1700" dirty="0" smtClean="0">
                <a:solidFill>
                  <a:srgbClr val="A50021"/>
                </a:solidFill>
              </a:rPr>
              <a:t>,</a:t>
            </a:r>
            <a:r>
              <a:rPr lang="zh-CN" altLang="en-US" sz="1700" dirty="0" smtClean="0">
                <a:solidFill>
                  <a:srgbClr val="A50021"/>
                </a:solidFill>
              </a:rPr>
              <a:t>选择回答的角度。对于本题</a:t>
            </a:r>
            <a:r>
              <a:rPr lang="en-US" sz="1700" dirty="0" smtClean="0">
                <a:solidFill>
                  <a:srgbClr val="A50021"/>
                </a:solidFill>
              </a:rPr>
              <a:t>,</a:t>
            </a:r>
            <a:r>
              <a:rPr lang="zh-CN" altLang="en-US" sz="1700" dirty="0" smtClean="0">
                <a:solidFill>
                  <a:srgbClr val="A50021"/>
                </a:solidFill>
              </a:rPr>
              <a:t>抓住关键词“飞”“宁愿</a:t>
            </a:r>
            <a:r>
              <a:rPr lang="en-US" altLang="zh-CN" sz="1700" dirty="0" smtClean="0">
                <a:solidFill>
                  <a:srgbClr val="A50021"/>
                </a:solidFill>
              </a:rPr>
              <a:t>……</a:t>
            </a:r>
            <a:r>
              <a:rPr lang="zh-CN" altLang="en-US" sz="1700" dirty="0" smtClean="0">
                <a:solidFill>
                  <a:srgbClr val="A50021"/>
                </a:solidFill>
              </a:rPr>
              <a:t>宁愿</a:t>
            </a:r>
            <a:r>
              <a:rPr lang="en-US" altLang="zh-CN" sz="1700" dirty="0" smtClean="0">
                <a:solidFill>
                  <a:srgbClr val="A50021"/>
                </a:solidFill>
              </a:rPr>
              <a:t>……</a:t>
            </a:r>
            <a:r>
              <a:rPr lang="zh-CN" altLang="en-US" sz="1700" dirty="0" smtClean="0">
                <a:solidFill>
                  <a:srgbClr val="A50021"/>
                </a:solidFill>
              </a:rPr>
              <a:t>宁愿”</a:t>
            </a:r>
            <a:r>
              <a:rPr lang="en-US" sz="1700" dirty="0" smtClean="0">
                <a:solidFill>
                  <a:srgbClr val="A50021"/>
                </a:solidFill>
              </a:rPr>
              <a:t>,</a:t>
            </a:r>
            <a:r>
              <a:rPr lang="zh-CN" altLang="en-US" sz="1700" dirty="0" smtClean="0">
                <a:solidFill>
                  <a:srgbClr val="A50021"/>
                </a:solidFill>
              </a:rPr>
              <a:t>可以看出</a:t>
            </a:r>
            <a:r>
              <a:rPr lang="en-US" sz="1700" dirty="0" smtClean="0">
                <a:solidFill>
                  <a:srgbClr val="A50021"/>
                </a:solidFill>
              </a:rPr>
              <a:t>,</a:t>
            </a:r>
            <a:r>
              <a:rPr lang="zh-CN" altLang="en-US" sz="1700" dirty="0" smtClean="0">
                <a:solidFill>
                  <a:srgbClr val="A50021"/>
                </a:solidFill>
              </a:rPr>
              <a:t>这两句都可以从修辞的角度进行品析。答题格式</a:t>
            </a:r>
            <a:r>
              <a:rPr lang="en-US" sz="1700" dirty="0" smtClean="0">
                <a:solidFill>
                  <a:srgbClr val="A50021"/>
                </a:solidFill>
              </a:rPr>
              <a:t>:</a:t>
            </a:r>
            <a:r>
              <a:rPr lang="zh-CN" altLang="en-US" sz="1700" dirty="0" smtClean="0">
                <a:solidFill>
                  <a:srgbClr val="A50021"/>
                </a:solidFill>
              </a:rPr>
              <a:t>修辞方法</a:t>
            </a:r>
            <a:r>
              <a:rPr lang="en-US" sz="1700" dirty="0" smtClean="0">
                <a:solidFill>
                  <a:srgbClr val="A50021"/>
                </a:solidFill>
              </a:rPr>
              <a:t>+</a:t>
            </a:r>
            <a:r>
              <a:rPr lang="zh-CN" altLang="en-US" sz="1700" dirty="0" smtClean="0">
                <a:solidFill>
                  <a:srgbClr val="A50021"/>
                </a:solidFill>
              </a:rPr>
              <a:t>一般作用</a:t>
            </a:r>
            <a:r>
              <a:rPr lang="en-US" sz="1700" dirty="0" smtClean="0">
                <a:solidFill>
                  <a:srgbClr val="A50021"/>
                </a:solidFill>
              </a:rPr>
              <a:t>+</a:t>
            </a:r>
            <a:r>
              <a:rPr lang="zh-CN" altLang="en-US" sz="1700" dirty="0" smtClean="0">
                <a:solidFill>
                  <a:srgbClr val="A50021"/>
                </a:solidFill>
              </a:rPr>
              <a:t>特殊作用。第</a:t>
            </a:r>
            <a:r>
              <a:rPr lang="en-US" sz="1700" dirty="0" smtClean="0">
                <a:solidFill>
                  <a:srgbClr val="A50021"/>
                </a:solidFill>
              </a:rPr>
              <a:t>(1)</a:t>
            </a:r>
            <a:r>
              <a:rPr lang="zh-CN" altLang="en-US" sz="1700" dirty="0" smtClean="0">
                <a:solidFill>
                  <a:srgbClr val="A50021"/>
                </a:solidFill>
              </a:rPr>
              <a:t>题中</a:t>
            </a:r>
            <a:r>
              <a:rPr lang="en-US" sz="1700" dirty="0" smtClean="0">
                <a:solidFill>
                  <a:srgbClr val="A50021"/>
                </a:solidFill>
              </a:rPr>
              <a:t>,</a:t>
            </a:r>
            <a:r>
              <a:rPr lang="zh-CN" altLang="en-US" sz="1700" dirty="0" smtClean="0">
                <a:solidFill>
                  <a:srgbClr val="A50021"/>
                </a:solidFill>
              </a:rPr>
              <a:t>“飞”运用了夸张</a:t>
            </a:r>
            <a:r>
              <a:rPr lang="en-US" sz="1700" dirty="0" smtClean="0">
                <a:solidFill>
                  <a:srgbClr val="A50021"/>
                </a:solidFill>
              </a:rPr>
              <a:t>,</a:t>
            </a:r>
            <a:r>
              <a:rPr lang="zh-CN" altLang="en-US" sz="1700" dirty="0" smtClean="0">
                <a:solidFill>
                  <a:srgbClr val="A50021"/>
                </a:solidFill>
              </a:rPr>
              <a:t>表达“我”想去玩“踢罐电报”游戏的急切心情</a:t>
            </a:r>
            <a:r>
              <a:rPr lang="en-US" sz="1700" dirty="0" smtClean="0">
                <a:solidFill>
                  <a:srgbClr val="A50021"/>
                </a:solidFill>
              </a:rPr>
              <a:t>;</a:t>
            </a:r>
            <a:r>
              <a:rPr lang="zh-CN" altLang="en-US" sz="1700" dirty="0" smtClean="0">
                <a:solidFill>
                  <a:srgbClr val="A50021"/>
                </a:solidFill>
              </a:rPr>
              <a:t>第</a:t>
            </a:r>
            <a:r>
              <a:rPr lang="en-US" sz="1700" dirty="0" smtClean="0">
                <a:solidFill>
                  <a:srgbClr val="A50021"/>
                </a:solidFill>
              </a:rPr>
              <a:t>(2)</a:t>
            </a:r>
            <a:r>
              <a:rPr lang="zh-CN" altLang="en-US" sz="1700" dirty="0" smtClean="0">
                <a:solidFill>
                  <a:srgbClr val="A50021"/>
                </a:solidFill>
              </a:rPr>
              <a:t>题中</a:t>
            </a:r>
            <a:r>
              <a:rPr lang="en-US" sz="1700" dirty="0" smtClean="0">
                <a:solidFill>
                  <a:srgbClr val="A50021"/>
                </a:solidFill>
              </a:rPr>
              <a:t>,</a:t>
            </a:r>
            <a:r>
              <a:rPr lang="zh-CN" altLang="en-US" sz="1700" dirty="0" smtClean="0">
                <a:solidFill>
                  <a:srgbClr val="A50021"/>
                </a:solidFill>
              </a:rPr>
              <a:t>三个“宁愿”构成排比</a:t>
            </a:r>
            <a:r>
              <a:rPr lang="en-US" sz="1700" dirty="0" smtClean="0">
                <a:solidFill>
                  <a:srgbClr val="A50021"/>
                </a:solidFill>
              </a:rPr>
              <a:t>,</a:t>
            </a:r>
            <a:r>
              <a:rPr lang="zh-CN" altLang="en-US" sz="1700" dirty="0" smtClean="0">
                <a:solidFill>
                  <a:srgbClr val="A50021"/>
                </a:solidFill>
              </a:rPr>
              <a:t>表现出歪儿对玩“踢罐电报”这种游戏的喜爱。</a:t>
            </a:r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38552" y="351459"/>
            <a:ext cx="81153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3.</a:t>
            </a:r>
            <a:r>
              <a:rPr lang="zh-CN" altLang="en-US" dirty="0" smtClean="0"/>
              <a:t>第</a:t>
            </a:r>
            <a:r>
              <a:rPr lang="en-US" dirty="0" smtClean="0"/>
              <a:t>⑥</a:t>
            </a:r>
            <a:r>
              <a:rPr lang="zh-CN" altLang="en-US" dirty="0" smtClean="0"/>
              <a:t>段独句成段</a:t>
            </a:r>
            <a:r>
              <a:rPr lang="en-US" dirty="0" smtClean="0"/>
              <a:t>,</a:t>
            </a:r>
            <a:r>
              <a:rPr lang="zh-CN" altLang="en-US" dirty="0" smtClean="0"/>
              <a:t>在结构上的作用是</a:t>
            </a:r>
            <a:r>
              <a:rPr lang="zh-CN" altLang="en-US" u="sng" dirty="0" smtClean="0"/>
              <a:t>　　　　</a:t>
            </a:r>
            <a:r>
              <a:rPr lang="en-US" dirty="0" smtClean="0"/>
              <a:t>,</a:t>
            </a:r>
            <a:r>
              <a:rPr lang="zh-CN" altLang="en-US" dirty="0" smtClean="0"/>
              <a:t>在内容上的作用是</a:t>
            </a:r>
            <a:r>
              <a:rPr lang="zh-CN" altLang="en-US" u="sng" dirty="0" smtClean="0"/>
              <a:t>　</a:t>
            </a:r>
            <a:r>
              <a:rPr lang="en-US" u="sng" dirty="0" smtClean="0"/>
              <a:t> </a:t>
            </a:r>
            <a:r>
              <a:rPr lang="zh-CN" altLang="en-US" u="sng" dirty="0" smtClean="0"/>
              <a:t>　</a:t>
            </a:r>
            <a:r>
              <a:rPr lang="zh-CN" altLang="en-US" dirty="0" smtClean="0"/>
              <a:t>。</a:t>
            </a:r>
            <a:r>
              <a:rPr lang="en-US" dirty="0" smtClean="0"/>
              <a:t>(4</a:t>
            </a:r>
            <a:r>
              <a:rPr lang="zh-CN" altLang="en-US" dirty="0" smtClean="0"/>
              <a:t>分</a:t>
            </a:r>
            <a:r>
              <a:rPr lang="en-US" dirty="0" smtClean="0"/>
              <a:t>)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840829" y="845411"/>
            <a:ext cx="7809186" cy="258532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答案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承上启下</a:t>
            </a:r>
            <a:r>
              <a:rPr lang="en-US" dirty="0" smtClean="0">
                <a:solidFill>
                  <a:srgbClr val="A50021"/>
                </a:solidFill>
              </a:rPr>
              <a:t>(</a:t>
            </a:r>
            <a:r>
              <a:rPr lang="zh-CN" altLang="en-US" dirty="0" smtClean="0">
                <a:solidFill>
                  <a:srgbClr val="A50021"/>
                </a:solidFill>
              </a:rPr>
              <a:t>过渡</a:t>
            </a:r>
            <a:r>
              <a:rPr lang="en-US" dirty="0" smtClean="0">
                <a:solidFill>
                  <a:srgbClr val="A50021"/>
                </a:solidFill>
              </a:rPr>
              <a:t>)</a:t>
            </a:r>
            <a:r>
              <a:rPr lang="zh-CN" altLang="en-US" dirty="0" smtClean="0">
                <a:solidFill>
                  <a:srgbClr val="A50021"/>
                </a:solidFill>
              </a:rPr>
              <a:t>　承接上文写歪儿沉醉于玩“踢罐电报”的经过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引起下文大家对歪儿的理解与友爱</a:t>
            </a:r>
          </a:p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解析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题考查把握重点语段的作用。答题时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可以根据段落所在的位置</a:t>
            </a:r>
            <a:r>
              <a:rPr lang="en-US" dirty="0" smtClean="0">
                <a:solidFill>
                  <a:srgbClr val="A50021"/>
                </a:solidFill>
              </a:rPr>
              <a:t>(</a:t>
            </a:r>
            <a:r>
              <a:rPr lang="zh-CN" altLang="en-US" dirty="0" smtClean="0">
                <a:solidFill>
                  <a:srgbClr val="A50021"/>
                </a:solidFill>
              </a:rPr>
              <a:t>开头、中间、结尾</a:t>
            </a:r>
            <a:r>
              <a:rPr lang="en-US" dirty="0" smtClean="0">
                <a:solidFill>
                  <a:srgbClr val="A50021"/>
                </a:solidFill>
              </a:rPr>
              <a:t>),</a:t>
            </a:r>
            <a:r>
              <a:rPr lang="zh-CN" altLang="en-US" dirty="0" smtClean="0">
                <a:solidFill>
                  <a:srgbClr val="A50021"/>
                </a:solidFill>
              </a:rPr>
              <a:t>从结构和内容上把握其作用。这里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第</a:t>
            </a:r>
            <a:r>
              <a:rPr lang="en-US" dirty="0" smtClean="0">
                <a:solidFill>
                  <a:srgbClr val="A50021"/>
                </a:solidFill>
              </a:rPr>
              <a:t>⑥</a:t>
            </a:r>
            <a:r>
              <a:rPr lang="zh-CN" altLang="en-US" dirty="0" smtClean="0">
                <a:solidFill>
                  <a:srgbClr val="A50021"/>
                </a:solidFill>
              </a:rPr>
              <a:t>段位于中间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故可以从过渡段的角度进行分析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分别概括出“上”</a:t>
            </a:r>
            <a:r>
              <a:rPr lang="en-US" dirty="0" smtClean="0">
                <a:solidFill>
                  <a:srgbClr val="A50021"/>
                </a:solidFill>
              </a:rPr>
              <a:t>(</a:t>
            </a:r>
            <a:r>
              <a:rPr lang="zh-CN" altLang="en-US" dirty="0" smtClean="0">
                <a:solidFill>
                  <a:srgbClr val="A50021"/>
                </a:solidFill>
              </a:rPr>
              <a:t>歪儿沉醉于玩“踢罐电报”的经过</a:t>
            </a:r>
            <a:r>
              <a:rPr lang="en-US" dirty="0" smtClean="0">
                <a:solidFill>
                  <a:srgbClr val="A50021"/>
                </a:solidFill>
              </a:rPr>
              <a:t>)</a:t>
            </a:r>
            <a:r>
              <a:rPr lang="zh-CN" altLang="en-US" dirty="0" smtClean="0">
                <a:solidFill>
                  <a:srgbClr val="A50021"/>
                </a:solidFill>
              </a:rPr>
              <a:t>和“下”</a:t>
            </a:r>
            <a:r>
              <a:rPr lang="en-US" dirty="0" smtClean="0">
                <a:solidFill>
                  <a:srgbClr val="A50021"/>
                </a:solidFill>
              </a:rPr>
              <a:t>(</a:t>
            </a:r>
            <a:r>
              <a:rPr lang="zh-CN" altLang="en-US" dirty="0" smtClean="0">
                <a:solidFill>
                  <a:srgbClr val="A50021"/>
                </a:solidFill>
              </a:rPr>
              <a:t>大家对歪儿的理解与友爱</a:t>
            </a:r>
            <a:r>
              <a:rPr lang="en-US" dirty="0" smtClean="0">
                <a:solidFill>
                  <a:srgbClr val="A50021"/>
                </a:solidFill>
              </a:rPr>
              <a:t>)</a:t>
            </a:r>
            <a:r>
              <a:rPr lang="zh-CN" altLang="en-US" dirty="0" smtClean="0">
                <a:solidFill>
                  <a:srgbClr val="A50021"/>
                </a:solidFill>
              </a:rPr>
              <a:t>的内容。</a:t>
            </a:r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21322" y="379756"/>
            <a:ext cx="7886700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/>
              <a:t>4.</a:t>
            </a:r>
            <a:r>
              <a:rPr lang="zh-CN" altLang="en-US" dirty="0" smtClean="0"/>
              <a:t>第</a:t>
            </a:r>
            <a:r>
              <a:rPr lang="en-US" dirty="0" smtClean="0"/>
              <a:t>⑦</a:t>
            </a:r>
            <a:r>
              <a:rPr lang="zh-CN" altLang="en-US" dirty="0" smtClean="0"/>
              <a:t>段说“一切都奇妙又美好地发生了变化”</a:t>
            </a:r>
            <a:r>
              <a:rPr lang="en-US" dirty="0" smtClean="0"/>
              <a:t>,</a:t>
            </a:r>
            <a:r>
              <a:rPr lang="zh-CN" altLang="en-US" dirty="0" smtClean="0"/>
              <a:t>请联系上下文概括发生了哪些变化。</a:t>
            </a:r>
            <a:r>
              <a:rPr lang="en-US" dirty="0" smtClean="0"/>
              <a:t>(6</a:t>
            </a:r>
            <a:r>
              <a:rPr lang="zh-CN" altLang="en-US" dirty="0" smtClean="0"/>
              <a:t>分</a:t>
            </a:r>
            <a:r>
              <a:rPr lang="en-US" dirty="0" smtClean="0"/>
              <a:t>)</a:t>
            </a:r>
            <a:r>
              <a:rPr lang="en-US" altLang="zh-CN" dirty="0" smtClean="0"/>
              <a:t>【</a:t>
            </a:r>
            <a:r>
              <a:rPr lang="zh-CN" altLang="en-US" dirty="0" smtClean="0"/>
              <a:t>考点</a:t>
            </a:r>
            <a:r>
              <a:rPr lang="en-US" dirty="0" smtClean="0"/>
              <a:t>:</a:t>
            </a:r>
            <a:r>
              <a:rPr lang="zh-CN" altLang="en-US" dirty="0" smtClean="0"/>
              <a:t>理解并概括内容</a:t>
            </a:r>
            <a:r>
              <a:rPr lang="en-US" altLang="zh-CN" dirty="0" smtClean="0"/>
              <a:t>】</a:t>
            </a:r>
          </a:p>
        </p:txBody>
      </p:sp>
      <p:sp>
        <p:nvSpPr>
          <p:cNvPr id="3" name="矩形 2"/>
          <p:cNvSpPr/>
          <p:nvPr/>
        </p:nvSpPr>
        <p:spPr>
          <a:xfrm>
            <a:off x="774534" y="1303014"/>
            <a:ext cx="8103473" cy="295189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  <a:latin typeface="+mn-ea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+mn-ea"/>
              </a:rPr>
              <a:t>答案</a:t>
            </a:r>
            <a:r>
              <a:rPr lang="en-US" dirty="0" smtClean="0">
                <a:solidFill>
                  <a:srgbClr val="A50021"/>
                </a:solidFill>
                <a:latin typeface="+mn-ea"/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  <a:latin typeface="+mn-ea"/>
              </a:rPr>
              <a:t>大家不约而同、齐心合力地等待着这位小伙伴的到来。大家做假成真</a:t>
            </a:r>
            <a:r>
              <a:rPr lang="en-US" dirty="0" smtClean="0">
                <a:solidFill>
                  <a:srgbClr val="A50021"/>
                </a:solidFill>
                <a:latin typeface="+mn-ea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+mn-ea"/>
              </a:rPr>
              <a:t>情愿被他捉住</a:t>
            </a:r>
            <a:r>
              <a:rPr lang="en-US" dirty="0" smtClean="0">
                <a:solidFill>
                  <a:srgbClr val="A50021"/>
                </a:solidFill>
                <a:latin typeface="+mn-ea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+mn-ea"/>
              </a:rPr>
              <a:t>尽力不叫他坐庄。我们又像先前一样兴奋、亲热、满足。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  <a:latin typeface="+mn-ea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+mn-ea"/>
              </a:rPr>
              <a:t>解析</a:t>
            </a:r>
            <a:r>
              <a:rPr lang="en-US" dirty="0" smtClean="0">
                <a:solidFill>
                  <a:srgbClr val="A50021"/>
                </a:solidFill>
                <a:latin typeface="+mn-ea"/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  <a:latin typeface="+mn-ea"/>
              </a:rPr>
              <a:t>本题考查概括内容能力。答题时</a:t>
            </a:r>
            <a:r>
              <a:rPr lang="en-US" dirty="0" smtClean="0">
                <a:solidFill>
                  <a:srgbClr val="A50021"/>
                </a:solidFill>
                <a:latin typeface="+mn-ea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+mn-ea"/>
              </a:rPr>
              <a:t>可以扣住题干中的“奇妙又美好地发生了变化”“联系上下文概括”</a:t>
            </a:r>
            <a:r>
              <a:rPr lang="en-US" dirty="0" smtClean="0">
                <a:solidFill>
                  <a:srgbClr val="A50021"/>
                </a:solidFill>
                <a:latin typeface="+mn-ea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+mn-ea"/>
              </a:rPr>
              <a:t>把握概括的内容、范围</a:t>
            </a:r>
            <a:r>
              <a:rPr lang="en-US" dirty="0" smtClean="0">
                <a:solidFill>
                  <a:srgbClr val="A50021"/>
                </a:solidFill>
                <a:latin typeface="+mn-ea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+mn-ea"/>
              </a:rPr>
              <a:t>再结合分值</a:t>
            </a:r>
            <a:r>
              <a:rPr lang="en-US" dirty="0" smtClean="0">
                <a:solidFill>
                  <a:srgbClr val="A50021"/>
                </a:solidFill>
                <a:latin typeface="+mn-ea"/>
              </a:rPr>
              <a:t>(6</a:t>
            </a:r>
            <a:r>
              <a:rPr lang="zh-CN" altLang="en-US" dirty="0" smtClean="0">
                <a:solidFill>
                  <a:srgbClr val="A50021"/>
                </a:solidFill>
                <a:latin typeface="+mn-ea"/>
              </a:rPr>
              <a:t>分</a:t>
            </a:r>
            <a:r>
              <a:rPr lang="en-US" dirty="0" smtClean="0">
                <a:solidFill>
                  <a:srgbClr val="A50021"/>
                </a:solidFill>
                <a:latin typeface="+mn-ea"/>
              </a:rPr>
              <a:t>),</a:t>
            </a:r>
            <a:r>
              <a:rPr lang="zh-CN" altLang="en-US" dirty="0" smtClean="0">
                <a:solidFill>
                  <a:srgbClr val="A50021"/>
                </a:solidFill>
                <a:latin typeface="+mn-ea"/>
              </a:rPr>
              <a:t>从三个方面进行梳理。如“我迫不及待地朝他招手</a:t>
            </a:r>
            <a:r>
              <a:rPr lang="en-US" dirty="0" smtClean="0">
                <a:solidFill>
                  <a:srgbClr val="A50021"/>
                </a:solidFill>
                <a:latin typeface="+mn-ea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+mn-ea"/>
              </a:rPr>
              <a:t>叫他来玩儿”“大家并没有商定什么</a:t>
            </a:r>
            <a:r>
              <a:rPr lang="en-US" dirty="0" smtClean="0">
                <a:solidFill>
                  <a:srgbClr val="A50021"/>
                </a:solidFill>
                <a:latin typeface="+mn-ea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+mn-ea"/>
              </a:rPr>
              <a:t>却不约而同地不叫他坐庄”“我忽然见他的眼睛竟然睁得很大</a:t>
            </a:r>
            <a:r>
              <a:rPr lang="en-US" dirty="0" smtClean="0">
                <a:solidFill>
                  <a:srgbClr val="A50021"/>
                </a:solidFill>
                <a:latin typeface="+mn-ea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+mn-ea"/>
              </a:rPr>
              <a:t>目光兴奋、亲热、满足”。</a:t>
            </a:r>
            <a:endParaRPr lang="zh-CN" altLang="en-US" dirty="0">
              <a:solidFill>
                <a:srgbClr val="A50021"/>
              </a:solidFill>
              <a:latin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52853" y="369044"/>
            <a:ext cx="78867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5.</a:t>
            </a:r>
            <a:r>
              <a:rPr lang="zh-CN" altLang="en-US" dirty="0" smtClean="0"/>
              <a:t>请给选文拟一个恰当的标题</a:t>
            </a:r>
            <a:r>
              <a:rPr lang="en-US" dirty="0" smtClean="0"/>
              <a:t>,</a:t>
            </a:r>
            <a:r>
              <a:rPr lang="zh-CN" altLang="en-US" dirty="0" smtClean="0"/>
              <a:t>并简述理由。</a:t>
            </a:r>
            <a:r>
              <a:rPr lang="en-US" dirty="0" smtClean="0"/>
              <a:t>(4</a:t>
            </a:r>
            <a:r>
              <a:rPr lang="zh-CN" altLang="en-US" dirty="0" smtClean="0"/>
              <a:t>分</a:t>
            </a:r>
            <a:r>
              <a:rPr lang="en-US" dirty="0" smtClean="0"/>
              <a:t>)</a:t>
            </a:r>
            <a:r>
              <a:rPr lang="en-US" altLang="zh-CN" dirty="0" smtClean="0"/>
              <a:t>【</a:t>
            </a:r>
            <a:r>
              <a:rPr lang="zh-CN" altLang="en-US" dirty="0" smtClean="0"/>
              <a:t>考点</a:t>
            </a:r>
            <a:r>
              <a:rPr lang="en-US" dirty="0" smtClean="0"/>
              <a:t>:</a:t>
            </a:r>
            <a:r>
              <a:rPr lang="zh-CN" altLang="en-US" dirty="0" smtClean="0"/>
              <a:t>分析标题</a:t>
            </a:r>
            <a:r>
              <a:rPr lang="en-US" dirty="0" smtClean="0"/>
              <a:t>,</a:t>
            </a:r>
            <a:r>
              <a:rPr lang="zh-CN" altLang="en-US" dirty="0" smtClean="0"/>
              <a:t>把握主旨</a:t>
            </a:r>
            <a:r>
              <a:rPr lang="en-US" altLang="zh-CN" dirty="0" smtClean="0"/>
              <a:t>】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848107" y="1024895"/>
            <a:ext cx="7998370" cy="336739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答案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示例</a:t>
            </a:r>
            <a:r>
              <a:rPr lang="en-US" dirty="0" smtClean="0">
                <a:solidFill>
                  <a:srgbClr val="A50021"/>
                </a:solidFill>
              </a:rPr>
              <a:t>:</a:t>
            </a:r>
            <a:r>
              <a:rPr lang="zh-CN" altLang="en-US" dirty="0" smtClean="0">
                <a:solidFill>
                  <a:srgbClr val="A50021"/>
                </a:solidFill>
              </a:rPr>
              <a:t>歪儿。因为本文通过写“我们”同歪儿一起玩“踢罐电报”的游戏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表现了孩童时代天真、纯洁的友谊与快乐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重点突出了歪儿的形象特点。</a:t>
            </a:r>
          </a:p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解析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本题考查拟写文章标题。标题是文章的眼睛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好的题目能引起读者的注意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能给读者无穷的联想。拟写标题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可以从以下几个角度思考</a:t>
            </a:r>
            <a:r>
              <a:rPr lang="en-US" dirty="0" smtClean="0">
                <a:solidFill>
                  <a:srgbClr val="A50021"/>
                </a:solidFill>
              </a:rPr>
              <a:t>:①</a:t>
            </a:r>
            <a:r>
              <a:rPr lang="zh-CN" altLang="en-US" dirty="0" smtClean="0">
                <a:solidFill>
                  <a:srgbClr val="A50021"/>
                </a:solidFill>
              </a:rPr>
              <a:t>从主要的人、物、景、主要事件入手</a:t>
            </a:r>
            <a:r>
              <a:rPr lang="en-US" dirty="0" smtClean="0">
                <a:solidFill>
                  <a:srgbClr val="A50021"/>
                </a:solidFill>
              </a:rPr>
              <a:t>;②</a:t>
            </a:r>
            <a:r>
              <a:rPr lang="zh-CN" altLang="en-US" dirty="0" smtClean="0">
                <a:solidFill>
                  <a:srgbClr val="A50021"/>
                </a:solidFill>
              </a:rPr>
              <a:t>从文章主题入手</a:t>
            </a:r>
            <a:r>
              <a:rPr lang="en-US" dirty="0" smtClean="0">
                <a:solidFill>
                  <a:srgbClr val="A50021"/>
                </a:solidFill>
              </a:rPr>
              <a:t>;③</a:t>
            </a:r>
            <a:r>
              <a:rPr lang="zh-CN" altLang="en-US" dirty="0" smtClean="0">
                <a:solidFill>
                  <a:srgbClr val="A50021"/>
                </a:solidFill>
              </a:rPr>
              <a:t>从文章线索入手</a:t>
            </a:r>
            <a:r>
              <a:rPr lang="en-US" dirty="0" smtClean="0">
                <a:solidFill>
                  <a:srgbClr val="A50021"/>
                </a:solidFill>
              </a:rPr>
              <a:t>;④</a:t>
            </a:r>
            <a:r>
              <a:rPr lang="zh-CN" altLang="en-US" dirty="0" smtClean="0">
                <a:solidFill>
                  <a:srgbClr val="A50021"/>
                </a:solidFill>
              </a:rPr>
              <a:t>从人物形象入手。这篇文章重点写歪儿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由此表现孩童时代天真、纯洁的友谊与快乐。因此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可以从人物形象的角度来拟题。当然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如果从事件等角度来拟题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也是可以的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但要给出恰当的理由。</a:t>
            </a:r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910761" y="1187738"/>
            <a:ext cx="788670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b="1" dirty="0" smtClean="0"/>
              <a:t>角度</a:t>
            </a:r>
            <a:r>
              <a:rPr lang="en-US" b="1" dirty="0" smtClean="0"/>
              <a:t>1</a:t>
            </a:r>
            <a:r>
              <a:rPr lang="zh-CN" altLang="en-US" b="1" i="1" dirty="0" smtClean="0"/>
              <a:t>　</a:t>
            </a:r>
            <a:r>
              <a:rPr lang="zh-CN" altLang="en-US" b="1" dirty="0" smtClean="0"/>
              <a:t>分析理解内容</a:t>
            </a:r>
            <a:r>
              <a:rPr lang="en-US" dirty="0" smtClean="0"/>
              <a:t>10</a:t>
            </a:r>
            <a:r>
              <a:rPr lang="zh-CN" altLang="en-US" dirty="0" smtClean="0"/>
              <a:t>年</a:t>
            </a:r>
            <a:r>
              <a:rPr lang="en-US" dirty="0" smtClean="0"/>
              <a:t>4</a:t>
            </a:r>
            <a:r>
              <a:rPr lang="zh-CN" altLang="en-US" dirty="0" smtClean="0"/>
              <a:t>考</a:t>
            </a:r>
          </a:p>
          <a:p>
            <a:pPr algn="just"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常见题型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1. </a:t>
            </a:r>
            <a:r>
              <a:rPr lang="en-US" dirty="0" smtClean="0">
                <a:solidFill>
                  <a:srgbClr val="0092D7"/>
                </a:solidFill>
              </a:rPr>
              <a:t>[2014</a:t>
            </a:r>
            <a:r>
              <a:rPr lang="en-US" altLang="zh-CN" dirty="0" smtClean="0">
                <a:solidFill>
                  <a:srgbClr val="0092D7"/>
                </a:solidFill>
              </a:rPr>
              <a:t>·</a:t>
            </a:r>
            <a:r>
              <a:rPr lang="en-US" dirty="0" smtClean="0">
                <a:solidFill>
                  <a:srgbClr val="0092D7"/>
                </a:solidFill>
              </a:rPr>
              <a:t>5]</a:t>
            </a:r>
            <a:r>
              <a:rPr lang="zh-CN" altLang="en-US" dirty="0" smtClean="0"/>
              <a:t>为什么</a:t>
            </a:r>
            <a:r>
              <a:rPr lang="en-US" dirty="0" smtClean="0"/>
              <a:t>××</a:t>
            </a:r>
            <a:r>
              <a:rPr lang="zh-CN" altLang="en-US" dirty="0" smtClean="0"/>
              <a:t>会</a:t>
            </a:r>
            <a:r>
              <a:rPr lang="en-US" altLang="zh-CN" dirty="0" smtClean="0"/>
              <a:t>……</a:t>
            </a:r>
            <a:r>
              <a:rPr lang="en-US" dirty="0" smtClean="0"/>
              <a:t>?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2.</a:t>
            </a:r>
            <a:r>
              <a:rPr lang="zh-CN" altLang="en-US" dirty="0" smtClean="0"/>
              <a:t>文中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指什么</a:t>
            </a:r>
            <a:r>
              <a:rPr lang="en-US" dirty="0" smtClean="0"/>
              <a:t>?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3. 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的原因是什么</a:t>
            </a:r>
            <a:r>
              <a:rPr lang="en-US" dirty="0" smtClean="0"/>
              <a:t>?</a:t>
            </a:r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75CE02DD-70B6-497F-B0BD-8BA8DBE969A4}"/>
              </a:ext>
            </a:extLst>
          </p:cNvPr>
          <p:cNvGrpSpPr/>
          <p:nvPr/>
        </p:nvGrpSpPr>
        <p:grpSpPr>
          <a:xfrm>
            <a:off x="4165541" y="353685"/>
            <a:ext cx="1197805" cy="439278"/>
            <a:chOff x="4149152" y="706582"/>
            <a:chExt cx="1025921" cy="439278"/>
          </a:xfrm>
        </p:grpSpPr>
        <p:sp>
          <p:nvSpPr>
            <p:cNvPr id="4" name="文本框 14">
              <a:extLst>
                <a:ext uri="{FF2B5EF4-FFF2-40B4-BE49-F238E27FC236}">
                  <a16:creationId xmlns="" xmlns:a16="http://schemas.microsoft.com/office/drawing/2014/main" id="{0E212731-39CB-4A88-BE94-BB6F287DDC6F}"/>
                </a:ext>
              </a:extLst>
            </p:cNvPr>
            <p:cNvSpPr txBox="1"/>
            <p:nvPr/>
          </p:nvSpPr>
          <p:spPr>
            <a:xfrm>
              <a:off x="4149152" y="706582"/>
              <a:ext cx="853103" cy="439278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b="1" dirty="0" smtClean="0">
                  <a:solidFill>
                    <a:srgbClr val="0092D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技法</a:t>
              </a: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精讲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5" name="直接箭头连接符 4">
              <a:extLst>
                <a:ext uri="{FF2B5EF4-FFF2-40B4-BE49-F238E27FC236}">
                  <a16:creationId xmlns="" xmlns:a16="http://schemas.microsoft.com/office/drawing/2014/main" id="{DA0F7700-D1EE-4F7C-93E3-F781CEB61530}"/>
                </a:ext>
              </a:extLst>
            </p:cNvPr>
            <p:cNvCxnSpPr>
              <a:cxnSpLocks/>
            </p:cNvCxnSpPr>
            <p:nvPr/>
          </p:nvCxnSpPr>
          <p:spPr>
            <a:xfrm>
              <a:off x="5020377" y="921218"/>
              <a:ext cx="154696" cy="140733"/>
            </a:xfrm>
            <a:prstGeom prst="straightConnector1">
              <a:avLst/>
            </a:prstGeom>
            <a:ln w="25400">
              <a:solidFill>
                <a:srgbClr val="0092D7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/>
        </p:nvSpPr>
        <p:spPr>
          <a:xfrm>
            <a:off x="919430" y="800022"/>
            <a:ext cx="38443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0092D7"/>
                </a:solidFill>
              </a:rPr>
              <a:t>考点三</a:t>
            </a:r>
            <a:r>
              <a:rPr lang="zh-CN" altLang="en-US" b="1" i="1" dirty="0" smtClean="0">
                <a:solidFill>
                  <a:srgbClr val="0092D7"/>
                </a:solidFill>
              </a:rPr>
              <a:t>　</a:t>
            </a:r>
            <a:r>
              <a:rPr lang="zh-CN" altLang="en-US" b="1" dirty="0" smtClean="0">
                <a:solidFill>
                  <a:srgbClr val="0092D7"/>
                </a:solidFill>
              </a:rPr>
              <a:t>理解并概括内容</a:t>
            </a:r>
            <a:r>
              <a:rPr lang="en-US" altLang="zh-CN" b="1" dirty="0" smtClean="0">
                <a:solidFill>
                  <a:srgbClr val="0092D7"/>
                </a:solidFill>
              </a:rPr>
              <a:t>	</a:t>
            </a:r>
            <a:r>
              <a:rPr lang="en-US" sz="1600" dirty="0" smtClean="0"/>
              <a:t>10</a:t>
            </a:r>
            <a:r>
              <a:rPr lang="zh-CN" altLang="en-US" sz="1600" dirty="0" smtClean="0"/>
              <a:t>年</a:t>
            </a:r>
            <a:r>
              <a:rPr lang="en-US" sz="1600" dirty="0" smtClean="0"/>
              <a:t>7</a:t>
            </a:r>
            <a:r>
              <a:rPr lang="zh-CN" altLang="en-US" sz="1600" dirty="0" smtClean="0"/>
              <a:t>考</a:t>
            </a:r>
            <a:endParaRPr lang="zh-CN" altLang="en-US" sz="1600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08892" y="377836"/>
            <a:ext cx="8001000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/>
              <a:t>【</a:t>
            </a:r>
            <a:r>
              <a:rPr lang="zh-CN" altLang="en-US" b="1" dirty="0" smtClean="0"/>
              <a:t>答题思路</a:t>
            </a:r>
            <a:r>
              <a:rPr lang="en-US" altLang="zh-CN" b="1" dirty="0" smtClean="0"/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/>
              <a:t>       整体把握文章内容要从下面几方面入手</a:t>
            </a:r>
            <a:r>
              <a:rPr lang="en-US" dirty="0" smtClean="0"/>
              <a:t>:</a:t>
            </a:r>
            <a:r>
              <a:rPr lang="zh-CN" altLang="en-US" dirty="0" smtClean="0"/>
              <a:t>找出行文线索、划分段落层次、概括内容要点、梳理故事情节、理解标题内涵。并按下列六步进行</a:t>
            </a:r>
            <a:r>
              <a:rPr lang="en-US" dirty="0" smtClean="0"/>
              <a:t>: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(1)</a:t>
            </a:r>
            <a:r>
              <a:rPr lang="zh-CN" altLang="en-US" dirty="0" smtClean="0"/>
              <a:t>读文本</a:t>
            </a:r>
            <a:r>
              <a:rPr lang="en-US" dirty="0" smtClean="0"/>
              <a:t>,</a:t>
            </a:r>
            <a:r>
              <a:rPr lang="zh-CN" altLang="en-US" dirty="0" smtClean="0"/>
              <a:t>了解文章大致内容。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(2)</a:t>
            </a:r>
            <a:r>
              <a:rPr lang="zh-CN" altLang="en-US" dirty="0" smtClean="0"/>
              <a:t>读懂题干</a:t>
            </a:r>
            <a:r>
              <a:rPr lang="en-US" dirty="0" smtClean="0"/>
              <a:t>,</a:t>
            </a:r>
            <a:r>
              <a:rPr lang="zh-CN" altLang="en-US" dirty="0" smtClean="0"/>
              <a:t>找到题干暗示的已知内容。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(3)</a:t>
            </a:r>
            <a:r>
              <a:rPr lang="zh-CN" altLang="en-US" dirty="0" smtClean="0"/>
              <a:t>对应主体</a:t>
            </a:r>
            <a:r>
              <a:rPr lang="en-US" dirty="0" smtClean="0"/>
              <a:t>,</a:t>
            </a:r>
            <a:r>
              <a:rPr lang="zh-CN" altLang="en-US" dirty="0" smtClean="0"/>
              <a:t>锁定答案来源的文章段落。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(4)</a:t>
            </a:r>
            <a:r>
              <a:rPr lang="zh-CN" altLang="en-US" dirty="0" smtClean="0"/>
              <a:t>分好层次</a:t>
            </a:r>
            <a:r>
              <a:rPr lang="en-US" dirty="0" smtClean="0"/>
              <a:t>,</a:t>
            </a:r>
            <a:r>
              <a:rPr lang="zh-CN" altLang="en-US" dirty="0" smtClean="0"/>
              <a:t>理清文脉的前后联系。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(5)</a:t>
            </a:r>
            <a:r>
              <a:rPr lang="zh-CN" altLang="en-US" dirty="0" smtClean="0"/>
              <a:t>选择语句</a:t>
            </a:r>
            <a:r>
              <a:rPr lang="en-US" dirty="0" smtClean="0"/>
              <a:t>,</a:t>
            </a:r>
            <a:r>
              <a:rPr lang="zh-CN" altLang="en-US" dirty="0" smtClean="0"/>
              <a:t>找到或概括出答案需要的词语。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(6)</a:t>
            </a:r>
            <a:r>
              <a:rPr lang="zh-CN" altLang="en-US" dirty="0" smtClean="0"/>
              <a:t>通读检验</a:t>
            </a:r>
            <a:r>
              <a:rPr lang="en-US" dirty="0" smtClean="0"/>
              <a:t>,</a:t>
            </a:r>
            <a:r>
              <a:rPr lang="zh-CN" altLang="en-US" dirty="0" smtClean="0"/>
              <a:t>将题目和答案连起来读一遍</a:t>
            </a:r>
            <a:r>
              <a:rPr lang="en-US" dirty="0" smtClean="0"/>
              <a:t>,</a:t>
            </a:r>
            <a:r>
              <a:rPr lang="zh-CN" altLang="en-US" dirty="0" smtClean="0"/>
              <a:t>看衔接是否顺畅</a:t>
            </a:r>
            <a:r>
              <a:rPr lang="en-US" dirty="0" smtClean="0"/>
              <a:t>,</a:t>
            </a:r>
            <a:r>
              <a:rPr lang="zh-CN" altLang="en-US" dirty="0" smtClean="0"/>
              <a:t>答案是否全面准确。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26678" y="397948"/>
            <a:ext cx="78867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/>
              <a:t> 角度</a:t>
            </a:r>
            <a:r>
              <a:rPr lang="en-US" b="1" dirty="0" smtClean="0"/>
              <a:t>2</a:t>
            </a:r>
            <a:r>
              <a:rPr lang="zh-CN" altLang="en-US" b="1" dirty="0" smtClean="0"/>
              <a:t>　概括内容要点</a:t>
            </a:r>
            <a:r>
              <a:rPr lang="en-US" sz="1600" dirty="0" smtClean="0"/>
              <a:t>5</a:t>
            </a:r>
            <a:r>
              <a:rPr lang="zh-CN" altLang="en-US" sz="1600" dirty="0" smtClean="0"/>
              <a:t>年</a:t>
            </a:r>
            <a:r>
              <a:rPr lang="en-US" sz="1600" dirty="0" smtClean="0"/>
              <a:t>2</a:t>
            </a:r>
            <a:r>
              <a:rPr lang="zh-CN" altLang="en-US" sz="1600" dirty="0" smtClean="0"/>
              <a:t>考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常见题型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1. </a:t>
            </a:r>
            <a:r>
              <a:rPr lang="en-US" dirty="0" smtClean="0">
                <a:solidFill>
                  <a:srgbClr val="0092D7"/>
                </a:solidFill>
              </a:rPr>
              <a:t>[2018</a:t>
            </a:r>
            <a:r>
              <a:rPr lang="en-US" altLang="zh-CN" dirty="0" smtClean="0">
                <a:solidFill>
                  <a:srgbClr val="0092D7"/>
                </a:solidFill>
              </a:rPr>
              <a:t>·</a:t>
            </a:r>
            <a:r>
              <a:rPr lang="en-US" dirty="0" smtClean="0">
                <a:solidFill>
                  <a:srgbClr val="0092D7"/>
                </a:solidFill>
              </a:rPr>
              <a:t>13]</a:t>
            </a:r>
            <a:r>
              <a:rPr lang="zh-CN" altLang="en-US" dirty="0" smtClean="0"/>
              <a:t>请联系上下文概括发生了哪些变化。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2. </a:t>
            </a:r>
            <a:r>
              <a:rPr lang="en-US" dirty="0" smtClean="0">
                <a:solidFill>
                  <a:srgbClr val="0092D7"/>
                </a:solidFill>
              </a:rPr>
              <a:t>[2015</a:t>
            </a:r>
            <a:r>
              <a:rPr lang="en-US" altLang="zh-CN" dirty="0" smtClean="0">
                <a:solidFill>
                  <a:srgbClr val="0092D7"/>
                </a:solidFill>
              </a:rPr>
              <a:t>·</a:t>
            </a:r>
            <a:r>
              <a:rPr lang="en-US" dirty="0" smtClean="0">
                <a:solidFill>
                  <a:srgbClr val="0092D7"/>
                </a:solidFill>
              </a:rPr>
              <a:t>10]</a:t>
            </a:r>
            <a:r>
              <a:rPr lang="zh-CN" altLang="en-US" dirty="0" smtClean="0"/>
              <a:t>文章第</a:t>
            </a:r>
            <a:r>
              <a:rPr lang="en-US" dirty="0" smtClean="0"/>
              <a:t>×</a:t>
            </a:r>
            <a:r>
              <a:rPr lang="zh-CN" altLang="en-US" dirty="0" smtClean="0"/>
              <a:t>段至第</a:t>
            </a:r>
            <a:r>
              <a:rPr lang="en-US" dirty="0" smtClean="0"/>
              <a:t>×</a:t>
            </a:r>
            <a:r>
              <a:rPr lang="zh-CN" altLang="en-US" dirty="0" smtClean="0"/>
              <a:t>段写了两件事</a:t>
            </a:r>
            <a:r>
              <a:rPr lang="en-US" dirty="0" smtClean="0"/>
              <a:t>,</a:t>
            </a:r>
            <a:r>
              <a:rPr lang="zh-CN" altLang="en-US" dirty="0" smtClean="0"/>
              <a:t>请用简洁的语言分别加以概括。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3. </a:t>
            </a:r>
            <a:r>
              <a:rPr lang="zh-CN" altLang="en-US" dirty="0" smtClean="0"/>
              <a:t>请以“</a:t>
            </a:r>
            <a:r>
              <a:rPr lang="en-US" dirty="0" smtClean="0"/>
              <a:t>××</a:t>
            </a:r>
            <a:r>
              <a:rPr lang="zh-CN" altLang="en-US" dirty="0" smtClean="0"/>
              <a:t>”为线索</a:t>
            </a:r>
            <a:r>
              <a:rPr lang="en-US" dirty="0" smtClean="0"/>
              <a:t>,</a:t>
            </a:r>
            <a:r>
              <a:rPr lang="zh-CN" altLang="en-US" dirty="0" smtClean="0"/>
              <a:t>概括故事的主要情节。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4. </a:t>
            </a:r>
            <a:r>
              <a:rPr lang="zh-CN" altLang="en-US" dirty="0" smtClean="0"/>
              <a:t>简要概括某段</a:t>
            </a:r>
            <a:r>
              <a:rPr lang="en-US" dirty="0" smtClean="0"/>
              <a:t>(</a:t>
            </a:r>
            <a:r>
              <a:rPr lang="zh-CN" altLang="en-US" dirty="0" smtClean="0"/>
              <a:t>或某段到某段</a:t>
            </a:r>
            <a:r>
              <a:rPr lang="en-US" dirty="0" smtClean="0"/>
              <a:t>)</a:t>
            </a:r>
            <a:r>
              <a:rPr lang="zh-CN" altLang="en-US" dirty="0" smtClean="0"/>
              <a:t>的内容。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56138" y="281121"/>
            <a:ext cx="78867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答题思路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对文章内容要点的概括分为局部概括</a:t>
            </a:r>
            <a:r>
              <a:rPr lang="en-US" dirty="0" smtClean="0"/>
              <a:t>(</a:t>
            </a:r>
            <a:r>
              <a:rPr lang="zh-CN" altLang="en-US" dirty="0" smtClean="0"/>
              <a:t>针对段落</a:t>
            </a:r>
            <a:r>
              <a:rPr lang="en-US" dirty="0" smtClean="0"/>
              <a:t>)</a:t>
            </a:r>
            <a:r>
              <a:rPr lang="zh-CN" altLang="en-US" dirty="0" smtClean="0"/>
              <a:t>和整体概括</a:t>
            </a:r>
            <a:r>
              <a:rPr lang="en-US" dirty="0" smtClean="0"/>
              <a:t>(</a:t>
            </a:r>
            <a:r>
              <a:rPr lang="zh-CN" altLang="en-US" dirty="0" smtClean="0"/>
              <a:t>针对全文</a:t>
            </a:r>
            <a:r>
              <a:rPr lang="en-US" dirty="0" smtClean="0"/>
              <a:t>)</a:t>
            </a:r>
            <a:r>
              <a:rPr lang="zh-CN" altLang="en-US" dirty="0" smtClean="0"/>
              <a:t>。局部内容要点概括既指概括一个段落内容要点</a:t>
            </a:r>
            <a:r>
              <a:rPr lang="en-US" dirty="0" smtClean="0"/>
              <a:t>,</a:t>
            </a:r>
            <a:r>
              <a:rPr lang="zh-CN" altLang="en-US" dirty="0" smtClean="0"/>
              <a:t>也指多个段落</a:t>
            </a:r>
            <a:r>
              <a:rPr lang="en-US" dirty="0" smtClean="0"/>
              <a:t>(</a:t>
            </a:r>
            <a:r>
              <a:rPr lang="zh-CN" altLang="en-US" dirty="0" smtClean="0"/>
              <a:t>层次</a:t>
            </a:r>
            <a:r>
              <a:rPr lang="en-US" dirty="0" smtClean="0"/>
              <a:t>)</a:t>
            </a:r>
            <a:r>
              <a:rPr lang="zh-CN" altLang="en-US" dirty="0" smtClean="0"/>
              <a:t>内容要点。内容要点概括涵盖层意概括、原因概括、特点概括等。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1.</a:t>
            </a:r>
            <a:r>
              <a:rPr lang="zh-CN" altLang="en-US" b="1" dirty="0" smtClean="0"/>
              <a:t>局部概括。</a:t>
            </a:r>
            <a:r>
              <a:rPr lang="zh-CN" altLang="en-US" dirty="0" smtClean="0"/>
              <a:t>看题干要将求概括的事件在相应段落进行定位</a:t>
            </a:r>
            <a:r>
              <a:rPr lang="en-US" dirty="0" smtClean="0"/>
              <a:t>,</a:t>
            </a:r>
            <a:r>
              <a:rPr lang="zh-CN" altLang="en-US" dirty="0" smtClean="0"/>
              <a:t>概括段意。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(1)</a:t>
            </a:r>
            <a:r>
              <a:rPr lang="zh-CN" altLang="en-US" dirty="0" smtClean="0"/>
              <a:t>摘句法</a:t>
            </a:r>
            <a:r>
              <a:rPr lang="en-US" dirty="0" smtClean="0"/>
              <a:t>:</a:t>
            </a:r>
            <a:r>
              <a:rPr lang="zh-CN" altLang="en-US" dirty="0" smtClean="0"/>
              <a:t>在文中找出中心句作为段意</a:t>
            </a:r>
            <a:r>
              <a:rPr lang="en-US" dirty="0" smtClean="0"/>
              <a:t>(</a:t>
            </a:r>
            <a:r>
              <a:rPr lang="zh-CN" altLang="en-US" dirty="0" smtClean="0"/>
              <a:t>有时要将中心句进行适当的删改</a:t>
            </a:r>
            <a:r>
              <a:rPr lang="en-US" dirty="0" smtClean="0"/>
              <a:t>)</a:t>
            </a:r>
            <a:r>
              <a:rPr lang="zh-CN" altLang="en-US" dirty="0" smtClean="0"/>
              <a:t>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(2)</a:t>
            </a:r>
            <a:r>
              <a:rPr lang="zh-CN" altLang="en-US" dirty="0" smtClean="0"/>
              <a:t>概括法</a:t>
            </a:r>
            <a:r>
              <a:rPr lang="en-US" dirty="0" smtClean="0"/>
              <a:t>:</a:t>
            </a:r>
            <a:r>
              <a:rPr lang="zh-CN" altLang="en-US" dirty="0" smtClean="0"/>
              <a:t>记叙的段落</a:t>
            </a:r>
            <a:r>
              <a:rPr lang="en-US" dirty="0" smtClean="0"/>
              <a:t>:</a:t>
            </a:r>
            <a:r>
              <a:rPr lang="zh-CN" altLang="en-US" dirty="0" smtClean="0"/>
              <a:t>记叙了</a:t>
            </a:r>
            <a:r>
              <a:rPr lang="en-US" dirty="0" smtClean="0"/>
              <a:t>+</a:t>
            </a:r>
            <a:r>
              <a:rPr lang="zh-CN" altLang="en-US" dirty="0" smtClean="0"/>
              <a:t>人</a:t>
            </a:r>
            <a:r>
              <a:rPr lang="en-US" dirty="0" smtClean="0"/>
              <a:t>(</a:t>
            </a:r>
            <a:r>
              <a:rPr lang="zh-CN" altLang="en-US" dirty="0" smtClean="0"/>
              <a:t>组织或单位</a:t>
            </a:r>
            <a:r>
              <a:rPr lang="en-US" dirty="0" smtClean="0"/>
              <a:t>)+</a:t>
            </a:r>
            <a:r>
              <a:rPr lang="zh-CN" altLang="en-US" dirty="0" smtClean="0"/>
              <a:t>时间、地点</a:t>
            </a:r>
            <a:r>
              <a:rPr lang="en-US" dirty="0" smtClean="0"/>
              <a:t>+</a:t>
            </a:r>
            <a:r>
              <a:rPr lang="zh-CN" altLang="en-US" dirty="0" smtClean="0"/>
              <a:t>何种情况下</a:t>
            </a:r>
            <a:r>
              <a:rPr lang="en-US" dirty="0" smtClean="0"/>
              <a:t>+</a:t>
            </a:r>
            <a:r>
              <a:rPr lang="zh-CN" altLang="en-US" dirty="0" smtClean="0"/>
              <a:t>做</a:t>
            </a:r>
            <a:r>
              <a:rPr lang="zh-CN" altLang="en-US" u="sng" dirty="0" smtClean="0"/>
              <a:t>　　　</a:t>
            </a:r>
            <a:r>
              <a:rPr lang="en-US" dirty="0" smtClean="0"/>
              <a:t>+</a:t>
            </a:r>
            <a:r>
              <a:rPr lang="zh-CN" altLang="en-US" dirty="0" smtClean="0"/>
              <a:t>结果。</a:t>
            </a:r>
            <a:r>
              <a:rPr lang="en-US" dirty="0" smtClean="0"/>
              <a:t>(</a:t>
            </a:r>
            <a:r>
              <a:rPr lang="zh-CN" altLang="en-US" dirty="0" smtClean="0"/>
              <a:t>注意原文强调的是什么</a:t>
            </a:r>
            <a:r>
              <a:rPr lang="en-US" dirty="0" smtClean="0"/>
              <a:t>) </a:t>
            </a:r>
            <a:endParaRPr lang="zh-CN" alt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91307" y="386629"/>
            <a:ext cx="788670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 smtClean="0"/>
              <a:t>描写的段落</a:t>
            </a:r>
            <a:r>
              <a:rPr lang="en-US" dirty="0" smtClean="0"/>
              <a:t>:</a:t>
            </a:r>
            <a:r>
              <a:rPr lang="zh-CN" altLang="en-US" dirty="0" smtClean="0"/>
              <a:t>描写了</a:t>
            </a:r>
            <a:r>
              <a:rPr lang="en-US" dirty="0" smtClean="0"/>
              <a:t>+</a:t>
            </a:r>
            <a:r>
              <a:rPr lang="zh-CN" altLang="en-US" dirty="0" smtClean="0"/>
              <a:t>景物</a:t>
            </a:r>
            <a:r>
              <a:rPr lang="en-US" dirty="0" smtClean="0"/>
              <a:t>+</a:t>
            </a:r>
            <a:r>
              <a:rPr lang="zh-CN" altLang="en-US" dirty="0" smtClean="0"/>
              <a:t>特征。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议论的段落</a:t>
            </a:r>
            <a:r>
              <a:rPr lang="en-US" dirty="0" smtClean="0"/>
              <a:t>:</a:t>
            </a:r>
            <a:r>
              <a:rPr lang="zh-CN" altLang="en-US" dirty="0" smtClean="0"/>
              <a:t>运用论证方法</a:t>
            </a:r>
            <a:r>
              <a:rPr lang="en-US" dirty="0" smtClean="0"/>
              <a:t>(</a:t>
            </a:r>
            <a:r>
              <a:rPr lang="zh-CN" altLang="en-US" dirty="0" smtClean="0"/>
              <a:t>或论据</a:t>
            </a:r>
            <a:r>
              <a:rPr lang="en-US" dirty="0" smtClean="0"/>
              <a:t>)+</a:t>
            </a:r>
            <a:r>
              <a:rPr lang="zh-CN" altLang="en-US" dirty="0" smtClean="0"/>
              <a:t>从角度</a:t>
            </a:r>
            <a:r>
              <a:rPr lang="en-US" dirty="0" smtClean="0"/>
              <a:t>(</a:t>
            </a:r>
            <a:r>
              <a:rPr lang="zh-CN" altLang="en-US" dirty="0" smtClean="0"/>
              <a:t>方面</a:t>
            </a:r>
            <a:r>
              <a:rPr lang="en-US" dirty="0" smtClean="0"/>
              <a:t>)+</a:t>
            </a:r>
            <a:r>
              <a:rPr lang="zh-CN" altLang="en-US" dirty="0" smtClean="0"/>
              <a:t>论证了观点。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抒情的段落</a:t>
            </a:r>
            <a:r>
              <a:rPr lang="en-US" dirty="0" smtClean="0"/>
              <a:t>:</a:t>
            </a:r>
            <a:r>
              <a:rPr lang="zh-CN" altLang="en-US" dirty="0" smtClean="0"/>
              <a:t>抒发了什么样的感情。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(3)</a:t>
            </a:r>
            <a:r>
              <a:rPr lang="zh-CN" altLang="en-US" dirty="0" smtClean="0"/>
              <a:t>合并法</a:t>
            </a:r>
            <a:r>
              <a:rPr lang="en-US" dirty="0" smtClean="0"/>
              <a:t>:</a:t>
            </a:r>
            <a:r>
              <a:rPr lang="zh-CN" altLang="en-US" dirty="0" smtClean="0"/>
              <a:t>有些文段有两个以上的主要内容</a:t>
            </a:r>
            <a:r>
              <a:rPr lang="en-US" dirty="0" smtClean="0"/>
              <a:t>,</a:t>
            </a:r>
            <a:r>
              <a:rPr lang="zh-CN" altLang="en-US" dirty="0" smtClean="0"/>
              <a:t>就要把表达这些内容的短语组合成句。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79230" y="430590"/>
            <a:ext cx="7886700" cy="336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 smtClean="0"/>
              <a:t>　</a:t>
            </a:r>
            <a:r>
              <a:rPr lang="en-US" b="1" dirty="0" smtClean="0"/>
              <a:t> 2.</a:t>
            </a:r>
            <a:r>
              <a:rPr lang="zh-CN" altLang="en-US" b="1" dirty="0" smtClean="0"/>
              <a:t>概括全文主要内容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     通读全文</a:t>
            </a:r>
            <a:r>
              <a:rPr lang="en-US" dirty="0" smtClean="0"/>
              <a:t>,</a:t>
            </a:r>
            <a:r>
              <a:rPr lang="zh-CN" altLang="en-US" dirty="0" smtClean="0"/>
              <a:t>筛选以下信息</a:t>
            </a:r>
            <a:r>
              <a:rPr lang="en-US" dirty="0" smtClean="0"/>
              <a:t>:</a:t>
            </a:r>
            <a:r>
              <a:rPr lang="zh-CN" altLang="en-US" dirty="0" smtClean="0"/>
              <a:t>何时、何地、何人、做何事、结果如何。然后按照“何时</a:t>
            </a:r>
            <a:r>
              <a:rPr lang="en-US" dirty="0" smtClean="0"/>
              <a:t>+</a:t>
            </a:r>
            <a:r>
              <a:rPr lang="zh-CN" altLang="en-US" dirty="0" smtClean="0"/>
              <a:t>何地</a:t>
            </a:r>
            <a:r>
              <a:rPr lang="en-US" dirty="0" smtClean="0"/>
              <a:t>+</a:t>
            </a:r>
            <a:r>
              <a:rPr lang="zh-CN" altLang="en-US" dirty="0" smtClean="0"/>
              <a:t>何人</a:t>
            </a:r>
            <a:r>
              <a:rPr lang="en-US" dirty="0" smtClean="0"/>
              <a:t>+</a:t>
            </a:r>
            <a:r>
              <a:rPr lang="zh-CN" altLang="en-US" dirty="0" smtClean="0"/>
              <a:t>做何事</a:t>
            </a:r>
            <a:r>
              <a:rPr lang="en-US" dirty="0" smtClean="0"/>
              <a:t>+</a:t>
            </a:r>
            <a:r>
              <a:rPr lang="zh-CN" altLang="en-US" dirty="0" smtClean="0"/>
              <a:t>结果如何”的顺序进行语言表述。有字数限制时</a:t>
            </a:r>
            <a:r>
              <a:rPr lang="en-US" dirty="0" smtClean="0"/>
              <a:t>,</a:t>
            </a:r>
            <a:r>
              <a:rPr lang="zh-CN" altLang="en-US" dirty="0" smtClean="0"/>
              <a:t>次要成分可以省略</a:t>
            </a:r>
            <a:r>
              <a:rPr lang="en-US" dirty="0" smtClean="0"/>
              <a:t>,</a:t>
            </a:r>
            <a:r>
              <a:rPr lang="zh-CN" altLang="en-US" dirty="0" smtClean="0"/>
              <a:t>但一般要保留“何人</a:t>
            </a:r>
            <a:r>
              <a:rPr lang="en-US" dirty="0" smtClean="0"/>
              <a:t>,</a:t>
            </a:r>
            <a:r>
              <a:rPr lang="zh-CN" altLang="en-US" dirty="0" smtClean="0"/>
              <a:t>做何事</a:t>
            </a:r>
            <a:r>
              <a:rPr lang="en-US" dirty="0" smtClean="0"/>
              <a:t>,</a:t>
            </a:r>
            <a:r>
              <a:rPr lang="zh-CN" altLang="en-US" dirty="0" smtClean="0"/>
              <a:t>结果如何”三个要素。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(1)</a:t>
            </a:r>
            <a:r>
              <a:rPr lang="zh-CN" altLang="en-US" dirty="0" smtClean="0"/>
              <a:t>标题归纳法</a:t>
            </a:r>
            <a:r>
              <a:rPr lang="en-US" dirty="0" smtClean="0"/>
              <a:t>:</a:t>
            </a:r>
            <a:r>
              <a:rPr lang="zh-CN" altLang="en-US" dirty="0" smtClean="0"/>
              <a:t>有的题目高度概括了文章内容</a:t>
            </a:r>
            <a:r>
              <a:rPr lang="en-US" dirty="0" smtClean="0"/>
              <a:t>,</a:t>
            </a:r>
            <a:r>
              <a:rPr lang="zh-CN" altLang="en-US" dirty="0" smtClean="0"/>
              <a:t>对其稍加扩展就是文章主要故事情节。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(2)</a:t>
            </a:r>
            <a:r>
              <a:rPr lang="zh-CN" altLang="en-US" dirty="0" smtClean="0"/>
              <a:t>要素整合法</a:t>
            </a:r>
            <a:r>
              <a:rPr lang="en-US" dirty="0" smtClean="0"/>
              <a:t>:</a:t>
            </a:r>
            <a:r>
              <a:rPr lang="zh-CN" altLang="en-US" dirty="0" smtClean="0"/>
              <a:t>找出文中记叙的六要素</a:t>
            </a:r>
            <a:r>
              <a:rPr lang="en-US" dirty="0" smtClean="0"/>
              <a:t>,</a:t>
            </a:r>
            <a:r>
              <a:rPr lang="zh-CN" altLang="en-US" dirty="0" smtClean="0"/>
              <a:t>将其合理组织起来就是文章主要内容或主要故事情节。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4">
            <a:extLst>
              <a:ext uri="{FF2B5EF4-FFF2-40B4-BE49-F238E27FC236}">
                <a16:creationId xmlns="" xmlns:a16="http://schemas.microsoft.com/office/drawing/2014/main" id="{641BDB65-E442-4DE9-BC6B-C7A97B0F5C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2465" y="352238"/>
            <a:ext cx="7898396" cy="56142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92D7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400" b="1" dirty="0" smtClean="0">
                <a:solidFill>
                  <a:srgbClr val="0092D7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b="1" dirty="0" smtClean="0">
                <a:solidFill>
                  <a:srgbClr val="0092D7"/>
                </a:solidFill>
                <a:latin typeface="微软雅黑" pitchFamily="34" charset="-122"/>
                <a:ea typeface="微软雅黑" pitchFamily="34" charset="-122"/>
              </a:rPr>
              <a:t>讲</a:t>
            </a:r>
            <a:r>
              <a:rPr lang="zh-CN" altLang="en-US" sz="2400" b="1" dirty="0">
                <a:solidFill>
                  <a:srgbClr val="0092D7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en-US" sz="2400" b="1" dirty="0" smtClean="0">
                <a:solidFill>
                  <a:srgbClr val="0092D7"/>
                </a:solidFill>
                <a:latin typeface="微软雅黑" pitchFamily="34" charset="-122"/>
                <a:ea typeface="微软雅黑" pitchFamily="34" charset="-122"/>
              </a:rPr>
              <a:t>概括文意　分析主旨</a:t>
            </a:r>
          </a:p>
        </p:txBody>
      </p:sp>
      <p:sp>
        <p:nvSpPr>
          <p:cNvPr id="4" name="矩形 3"/>
          <p:cNvSpPr/>
          <p:nvPr/>
        </p:nvSpPr>
        <p:spPr>
          <a:xfrm>
            <a:off x="835269" y="1065649"/>
            <a:ext cx="7895492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0092D7"/>
                </a:solidFill>
              </a:rPr>
              <a:t>[2018</a:t>
            </a:r>
            <a:r>
              <a:rPr lang="en-US" altLang="zh-CN" dirty="0" smtClean="0">
                <a:solidFill>
                  <a:srgbClr val="0092D7"/>
                </a:solidFill>
              </a:rPr>
              <a:t>·</a:t>
            </a:r>
            <a:r>
              <a:rPr lang="zh-CN" altLang="en-US" dirty="0" smtClean="0">
                <a:solidFill>
                  <a:srgbClr val="0092D7"/>
                </a:solidFill>
              </a:rPr>
              <a:t>安徽</a:t>
            </a:r>
            <a:r>
              <a:rPr lang="en-US" dirty="0" smtClean="0">
                <a:solidFill>
                  <a:srgbClr val="0092D7"/>
                </a:solidFill>
              </a:rPr>
              <a:t>10~14</a:t>
            </a:r>
            <a:r>
              <a:rPr lang="zh-CN" altLang="en-US" dirty="0" smtClean="0">
                <a:solidFill>
                  <a:srgbClr val="0092D7"/>
                </a:solidFill>
              </a:rPr>
              <a:t>题</a:t>
            </a:r>
            <a:r>
              <a:rPr lang="en-US" dirty="0" smtClean="0">
                <a:solidFill>
                  <a:srgbClr val="0092D7"/>
                </a:solidFill>
              </a:rPr>
              <a:t>]</a:t>
            </a:r>
            <a:r>
              <a:rPr lang="zh-CN" altLang="en-US" dirty="0" smtClean="0"/>
              <a:t>阅读下文</a:t>
            </a:r>
            <a:r>
              <a:rPr lang="en-US" dirty="0" smtClean="0"/>
              <a:t>,</a:t>
            </a:r>
            <a:r>
              <a:rPr lang="zh-CN" altLang="en-US" dirty="0" smtClean="0"/>
              <a:t>回答问题。</a:t>
            </a:r>
            <a:r>
              <a:rPr lang="en-US" dirty="0" smtClean="0"/>
              <a:t>(21</a:t>
            </a:r>
            <a:r>
              <a:rPr lang="zh-CN" altLang="en-US" dirty="0" smtClean="0"/>
              <a:t>分</a:t>
            </a:r>
            <a:r>
              <a:rPr lang="en-US" dirty="0" smtClean="0"/>
              <a:t>)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dirty="0" smtClean="0"/>
              <a:t>       ①</a:t>
            </a:r>
            <a:r>
              <a:rPr lang="zh-CN" altLang="en-US" dirty="0" smtClean="0"/>
              <a:t>那个暑假</a:t>
            </a:r>
            <a:r>
              <a:rPr lang="en-US" dirty="0" smtClean="0"/>
              <a:t>,</a:t>
            </a:r>
            <a:r>
              <a:rPr lang="zh-CN" altLang="en-US" dirty="0" smtClean="0"/>
              <a:t>天刚擦黑</a:t>
            </a:r>
            <a:r>
              <a:rPr lang="en-US" dirty="0" smtClean="0"/>
              <a:t>,</a:t>
            </a:r>
            <a:r>
              <a:rPr lang="zh-CN" altLang="en-US" dirty="0" smtClean="0"/>
              <a:t>晚饭吃了一半</a:t>
            </a:r>
            <a:r>
              <a:rPr lang="en-US" dirty="0" smtClean="0"/>
              <a:t>,</a:t>
            </a:r>
            <a:r>
              <a:rPr lang="zh-CN" altLang="en-US" dirty="0" smtClean="0"/>
              <a:t>我的心就</a:t>
            </a:r>
            <a:r>
              <a:rPr lang="zh-CN" altLang="en-US" b="1" dirty="0" smtClean="0">
                <a:solidFill>
                  <a:srgbClr val="0092D7"/>
                </a:solidFill>
              </a:rPr>
              <a:t>飞</a:t>
            </a:r>
            <a:r>
              <a:rPr lang="zh-CN" altLang="en-US" dirty="0" smtClean="0"/>
              <a:t>出去了。因为我又听到歪儿那尖细的召唤声</a:t>
            </a:r>
            <a:r>
              <a:rPr lang="en-US" dirty="0" smtClean="0"/>
              <a:t>:</a:t>
            </a:r>
            <a:r>
              <a:rPr lang="zh-CN" altLang="en-US" dirty="0" smtClean="0"/>
              <a:t>“来玩踢罐电报呀</a:t>
            </a:r>
            <a:r>
              <a:rPr lang="en-US" altLang="zh-CN" dirty="0" smtClean="0"/>
              <a:t>——”</a:t>
            </a:r>
          </a:p>
        </p:txBody>
      </p:sp>
    </p:spTree>
    <p:extLst>
      <p:ext uri="{BB962C8B-B14F-4D97-AF65-F5344CB8AC3E}">
        <p14:creationId xmlns="" xmlns:p14="http://schemas.microsoft.com/office/powerpoint/2010/main" val="345846565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79230" y="430590"/>
            <a:ext cx="7886700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/>
              <a:t>(3)</a:t>
            </a:r>
            <a:r>
              <a:rPr lang="zh-CN" altLang="en-US" dirty="0" smtClean="0"/>
              <a:t>段意合并法</a:t>
            </a:r>
            <a:r>
              <a:rPr lang="en-US" dirty="0" smtClean="0"/>
              <a:t>:</a:t>
            </a:r>
            <a:r>
              <a:rPr lang="zh-CN" altLang="en-US" dirty="0" smtClean="0"/>
              <a:t>一个段落的大意概括的是一个段落的主要内容</a:t>
            </a:r>
            <a:r>
              <a:rPr lang="en-US" dirty="0" smtClean="0"/>
              <a:t>,</a:t>
            </a:r>
            <a:r>
              <a:rPr lang="zh-CN" altLang="en-US" dirty="0" smtClean="0"/>
              <a:t>将其合并即可概括出文章主要内容或主要故事情节。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(4)</a:t>
            </a:r>
            <a:r>
              <a:rPr lang="zh-CN" altLang="en-US" dirty="0" smtClean="0"/>
              <a:t>结构划分法</a:t>
            </a:r>
            <a:r>
              <a:rPr lang="en-US" dirty="0" smtClean="0"/>
              <a:t>:</a:t>
            </a:r>
            <a:r>
              <a:rPr lang="zh-CN" altLang="en-US" dirty="0" smtClean="0"/>
              <a:t>即按照情节的开端、发展、高潮和结局这种结构构成</a:t>
            </a:r>
            <a:r>
              <a:rPr lang="en-US" dirty="0" smtClean="0"/>
              <a:t>,</a:t>
            </a:r>
            <a:r>
              <a:rPr lang="zh-CN" altLang="en-US" dirty="0" smtClean="0"/>
              <a:t>分别归纳各环节主要内容或主要故事情节。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(5)</a:t>
            </a:r>
            <a:r>
              <a:rPr lang="zh-CN" altLang="en-US" dirty="0" smtClean="0"/>
              <a:t>关键词分析法</a:t>
            </a:r>
            <a:r>
              <a:rPr lang="en-US" dirty="0" smtClean="0"/>
              <a:t>:</a:t>
            </a:r>
            <a:r>
              <a:rPr lang="zh-CN" altLang="en-US" dirty="0" smtClean="0"/>
              <a:t>即通过分析文中的关键词来把握文章内容或语段大意的方法。因为关键词通常是对内容的高度概括</a:t>
            </a:r>
            <a:r>
              <a:rPr lang="en-US" dirty="0" smtClean="0"/>
              <a:t>,</a:t>
            </a:r>
            <a:r>
              <a:rPr lang="zh-CN" altLang="en-US" dirty="0" smtClean="0"/>
              <a:t>抓住了它也就把握住了文义。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(6)</a:t>
            </a:r>
            <a:r>
              <a:rPr lang="zh-CN" altLang="en-US" dirty="0" smtClean="0"/>
              <a:t>分值验证法</a:t>
            </a:r>
            <a:r>
              <a:rPr lang="en-US" dirty="0" smtClean="0"/>
              <a:t>:</a:t>
            </a:r>
            <a:r>
              <a:rPr lang="zh-CN" altLang="en-US" dirty="0" smtClean="0"/>
              <a:t>根据题干分值验证答案要点是否全面</a:t>
            </a:r>
            <a:r>
              <a:rPr lang="en-US" dirty="0" smtClean="0"/>
              <a:t>:</a:t>
            </a:r>
            <a:r>
              <a:rPr lang="zh-CN" altLang="en-US" dirty="0" smtClean="0"/>
              <a:t>如果分值是奇数</a:t>
            </a:r>
            <a:r>
              <a:rPr lang="en-US" dirty="0" smtClean="0"/>
              <a:t>,</a:t>
            </a:r>
            <a:r>
              <a:rPr lang="zh-CN" altLang="en-US" dirty="0" smtClean="0"/>
              <a:t>如</a:t>
            </a:r>
            <a:r>
              <a:rPr lang="en-US" dirty="0" smtClean="0"/>
              <a:t>1</a:t>
            </a:r>
            <a:r>
              <a:rPr lang="zh-CN" altLang="en-US" dirty="0" smtClean="0"/>
              <a:t>分、</a:t>
            </a:r>
            <a:r>
              <a:rPr lang="en-US" dirty="0" smtClean="0"/>
              <a:t>3</a:t>
            </a:r>
            <a:r>
              <a:rPr lang="zh-CN" altLang="en-US" dirty="0" smtClean="0"/>
              <a:t>分等</a:t>
            </a:r>
            <a:r>
              <a:rPr lang="en-US" dirty="0" smtClean="0"/>
              <a:t>,</a:t>
            </a:r>
            <a:r>
              <a:rPr lang="zh-CN" altLang="en-US" dirty="0" smtClean="0"/>
              <a:t>答案可能是一点或三点</a:t>
            </a:r>
            <a:r>
              <a:rPr lang="en-US" dirty="0" smtClean="0"/>
              <a:t>;</a:t>
            </a:r>
            <a:r>
              <a:rPr lang="zh-CN" altLang="en-US" dirty="0" smtClean="0"/>
              <a:t>如果分值是</a:t>
            </a:r>
            <a:r>
              <a:rPr lang="en-US" dirty="0" smtClean="0"/>
              <a:t>2</a:t>
            </a:r>
            <a:r>
              <a:rPr lang="zh-CN" altLang="en-US" dirty="0" smtClean="0"/>
              <a:t>分或</a:t>
            </a:r>
            <a:r>
              <a:rPr lang="en-US" dirty="0" smtClean="0"/>
              <a:t>4</a:t>
            </a:r>
            <a:r>
              <a:rPr lang="zh-CN" altLang="en-US" dirty="0" smtClean="0"/>
              <a:t>分</a:t>
            </a:r>
            <a:r>
              <a:rPr lang="en-US" dirty="0" smtClean="0"/>
              <a:t>,</a:t>
            </a:r>
            <a:r>
              <a:rPr lang="zh-CN" altLang="en-US" dirty="0" smtClean="0"/>
              <a:t>答案可能是一点、两点或四点。</a:t>
            </a:r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58209" y="314976"/>
            <a:ext cx="7886700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 smtClean="0"/>
              <a:t>　</a:t>
            </a:r>
            <a:r>
              <a:rPr lang="en-US" dirty="0" smtClean="0"/>
              <a:t> </a:t>
            </a:r>
            <a:r>
              <a:rPr lang="en-US" b="1" dirty="0" smtClean="0"/>
              <a:t>3.</a:t>
            </a:r>
            <a:r>
              <a:rPr lang="zh-CN" altLang="en-US" b="1" dirty="0" smtClean="0"/>
              <a:t>概括多个事件、多个原因、特点等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(1)</a:t>
            </a:r>
            <a:r>
              <a:rPr lang="zh-CN" altLang="en-US" dirty="0" smtClean="0"/>
              <a:t>划分层次</a:t>
            </a:r>
            <a:r>
              <a:rPr lang="en-US" dirty="0" smtClean="0"/>
              <a:t>,</a:t>
            </a:r>
            <a:r>
              <a:rPr lang="zh-CN" altLang="en-US" dirty="0" smtClean="0"/>
              <a:t>概括各段、各层主要内容。分层时可以按照事件发生、发展的先后顺序来分</a:t>
            </a:r>
            <a:r>
              <a:rPr lang="en-US" dirty="0" smtClean="0"/>
              <a:t>,</a:t>
            </a:r>
            <a:r>
              <a:rPr lang="zh-CN" altLang="en-US" dirty="0" smtClean="0"/>
              <a:t>也可以按照事件发生、发展的地点转换来分</a:t>
            </a:r>
            <a:r>
              <a:rPr lang="en-US" dirty="0" smtClean="0"/>
              <a:t>,</a:t>
            </a:r>
            <a:r>
              <a:rPr lang="zh-CN" altLang="en-US" dirty="0" smtClean="0"/>
              <a:t>还可以按照事情的发展阶段来分。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(2)</a:t>
            </a:r>
            <a:r>
              <a:rPr lang="zh-CN" altLang="en-US" dirty="0" smtClean="0"/>
              <a:t>筛选合并各段、各层意思</a:t>
            </a:r>
            <a:r>
              <a:rPr lang="en-US" dirty="0" smtClean="0"/>
              <a:t>,</a:t>
            </a:r>
            <a:r>
              <a:rPr lang="zh-CN" altLang="en-US" dirty="0" smtClean="0"/>
              <a:t>围绕文中对相关人物、事物或事件的描述</a:t>
            </a:r>
            <a:r>
              <a:rPr lang="en-US" dirty="0" smtClean="0"/>
              <a:t>,</a:t>
            </a:r>
            <a:r>
              <a:rPr lang="zh-CN" altLang="en-US" dirty="0" smtClean="0"/>
              <a:t>抓住其中的关键词句</a:t>
            </a:r>
            <a:r>
              <a:rPr lang="en-US" dirty="0" smtClean="0"/>
              <a:t>,</a:t>
            </a:r>
            <a:r>
              <a:rPr lang="zh-CN" altLang="en-US" dirty="0" smtClean="0"/>
              <a:t>归纳出符合要求的要点。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(3)</a:t>
            </a:r>
            <a:r>
              <a:rPr lang="zh-CN" altLang="en-US" dirty="0" smtClean="0"/>
              <a:t>注意分条罗列。将每层的内容按照人物</a:t>
            </a:r>
            <a:r>
              <a:rPr lang="en-US" dirty="0" smtClean="0"/>
              <a:t>+</a:t>
            </a:r>
            <a:r>
              <a:rPr lang="zh-CN" altLang="en-US" dirty="0" smtClean="0"/>
              <a:t>事件的形式归纳</a:t>
            </a:r>
            <a:r>
              <a:rPr lang="en-US" dirty="0" smtClean="0"/>
              <a:t>,</a:t>
            </a:r>
            <a:r>
              <a:rPr lang="zh-CN" altLang="en-US" dirty="0" smtClean="0"/>
              <a:t>分条整理出来。</a:t>
            </a:r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79230" y="430590"/>
            <a:ext cx="78867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　</a:t>
            </a:r>
            <a:r>
              <a:rPr lang="en-US" dirty="0" smtClean="0"/>
              <a:t> </a:t>
            </a:r>
            <a:r>
              <a:rPr lang="en-US" b="1" dirty="0" smtClean="0"/>
              <a:t>4.</a:t>
            </a:r>
            <a:r>
              <a:rPr lang="zh-CN" altLang="en-US" b="1" dirty="0" smtClean="0"/>
              <a:t>概括文章故事情节</a:t>
            </a:r>
            <a:r>
              <a:rPr lang="en-US" b="1" dirty="0" smtClean="0"/>
              <a:t>(</a:t>
            </a:r>
            <a:r>
              <a:rPr lang="zh-CN" altLang="en-US" b="1" dirty="0" smtClean="0"/>
              <a:t>复述故事情节</a:t>
            </a:r>
            <a:r>
              <a:rPr lang="en-US" b="1" dirty="0" smtClean="0"/>
              <a:t>)</a:t>
            </a:r>
            <a:endParaRPr lang="zh-CN" altLang="en-US" b="1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(1)</a:t>
            </a:r>
            <a:r>
              <a:rPr lang="zh-CN" altLang="en-US" dirty="0" smtClean="0"/>
              <a:t>理清故事情节和行文思路</a:t>
            </a:r>
            <a:r>
              <a:rPr lang="en-US" dirty="0" smtClean="0"/>
              <a:t>;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(2)</a:t>
            </a:r>
            <a:r>
              <a:rPr lang="zh-CN" altLang="en-US" dirty="0" smtClean="0"/>
              <a:t>抓住表明情感变化的词句</a:t>
            </a:r>
            <a:r>
              <a:rPr lang="en-US" dirty="0" smtClean="0"/>
              <a:t>;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(3)</a:t>
            </a:r>
            <a:r>
              <a:rPr lang="zh-CN" altLang="en-US" dirty="0" smtClean="0"/>
              <a:t>注意文章的情感线索。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002323" y="2235355"/>
            <a:ext cx="7535008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考点专练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  <a:r>
              <a:rPr lang="zh-CN" altLang="en-US" dirty="0" smtClean="0"/>
              <a:t>满分训练</a:t>
            </a:r>
            <a:r>
              <a:rPr lang="en-US" dirty="0" smtClean="0"/>
              <a:t>(</a:t>
            </a:r>
            <a:r>
              <a:rPr lang="zh-CN" altLang="en-US" dirty="0" smtClean="0"/>
              <a:t>六</a:t>
            </a:r>
            <a:r>
              <a:rPr lang="en-US" dirty="0" smtClean="0"/>
              <a:t>):</a:t>
            </a:r>
            <a:r>
              <a:rPr lang="zh-CN" altLang="en-US" dirty="0" smtClean="0"/>
              <a:t>第二题</a:t>
            </a:r>
            <a:r>
              <a:rPr lang="en-US" dirty="0" smtClean="0"/>
              <a:t>4</a:t>
            </a:r>
            <a:r>
              <a:rPr lang="zh-CN" altLang="en-US" dirty="0" smtClean="0"/>
              <a:t>小题、第五题</a:t>
            </a:r>
            <a:r>
              <a:rPr lang="en-US" dirty="0" smtClean="0"/>
              <a:t>1</a:t>
            </a:r>
            <a:r>
              <a:rPr lang="zh-CN" altLang="en-US" dirty="0" smtClean="0"/>
              <a:t>小题、第六题</a:t>
            </a:r>
            <a:r>
              <a:rPr lang="en-US" dirty="0" smtClean="0"/>
              <a:t>1</a:t>
            </a:r>
            <a:r>
              <a:rPr lang="zh-CN" altLang="en-US" dirty="0" smtClean="0"/>
              <a:t>小题、第八题</a:t>
            </a:r>
            <a:r>
              <a:rPr lang="en-US" dirty="0" smtClean="0"/>
              <a:t>3</a:t>
            </a:r>
            <a:r>
              <a:rPr lang="zh-CN" altLang="en-US" dirty="0" smtClean="0"/>
              <a:t>小题、第九题</a:t>
            </a:r>
            <a:r>
              <a:rPr lang="en-US" dirty="0" smtClean="0"/>
              <a:t>4</a:t>
            </a:r>
            <a:r>
              <a:rPr lang="zh-CN" altLang="en-US" dirty="0" smtClean="0"/>
              <a:t>小题、第十题</a:t>
            </a:r>
            <a:r>
              <a:rPr lang="en-US" dirty="0" smtClean="0"/>
              <a:t>3</a:t>
            </a:r>
            <a:r>
              <a:rPr lang="zh-CN" altLang="en-US" dirty="0" smtClean="0"/>
              <a:t>小题、第十一题</a:t>
            </a:r>
            <a:r>
              <a:rPr lang="en-US" dirty="0" smtClean="0"/>
              <a:t>3</a:t>
            </a:r>
            <a:r>
              <a:rPr lang="zh-CN" altLang="en-US" dirty="0" smtClean="0"/>
              <a:t>小题、第十三题</a:t>
            </a:r>
            <a:r>
              <a:rPr lang="en-US" dirty="0" smtClean="0"/>
              <a:t>4</a:t>
            </a:r>
            <a:r>
              <a:rPr lang="zh-CN" altLang="en-US" dirty="0" smtClean="0"/>
              <a:t>小题、第十四题</a:t>
            </a:r>
            <a:r>
              <a:rPr lang="en-US" dirty="0" smtClean="0"/>
              <a:t>2</a:t>
            </a:r>
            <a:r>
              <a:rPr lang="zh-CN" altLang="en-US" dirty="0" smtClean="0"/>
              <a:t>小题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50957" y="408815"/>
            <a:ext cx="3010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0092D7"/>
                </a:solidFill>
              </a:rPr>
              <a:t>考点四　分析标题</a:t>
            </a:r>
            <a:r>
              <a:rPr lang="en-US" b="1" dirty="0" smtClean="0">
                <a:solidFill>
                  <a:srgbClr val="0092D7"/>
                </a:solidFill>
              </a:rPr>
              <a:t>,</a:t>
            </a:r>
            <a:r>
              <a:rPr lang="zh-CN" altLang="en-US" b="1" dirty="0" smtClean="0">
                <a:solidFill>
                  <a:srgbClr val="0092D7"/>
                </a:solidFill>
              </a:rPr>
              <a:t>把握主旨</a:t>
            </a:r>
            <a:endParaRPr lang="zh-CN" altLang="en-US" b="1" dirty="0">
              <a:solidFill>
                <a:srgbClr val="0092D7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967153" y="927479"/>
            <a:ext cx="768447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/>
              <a:t>角度</a:t>
            </a:r>
            <a:r>
              <a:rPr lang="en-US" b="1" dirty="0" smtClean="0"/>
              <a:t>1</a:t>
            </a:r>
            <a:r>
              <a:rPr lang="zh-CN" altLang="en-US" b="1" dirty="0" smtClean="0"/>
              <a:t>　给文章拟合适的标题</a:t>
            </a:r>
            <a:r>
              <a:rPr lang="en-US" sz="1400" dirty="0" smtClean="0"/>
              <a:t>5</a:t>
            </a:r>
            <a:r>
              <a:rPr lang="zh-CN" altLang="en-US" sz="1400" dirty="0" smtClean="0"/>
              <a:t>年</a:t>
            </a:r>
            <a:r>
              <a:rPr lang="en-US" sz="1400" dirty="0" smtClean="0"/>
              <a:t>1</a:t>
            </a:r>
            <a:r>
              <a:rPr lang="zh-CN" altLang="en-US" sz="1400" dirty="0" smtClean="0"/>
              <a:t>考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常见题型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1.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0092D7"/>
                </a:solidFill>
              </a:rPr>
              <a:t>[2018</a:t>
            </a:r>
            <a:r>
              <a:rPr lang="en-US" altLang="zh-CN" dirty="0" smtClean="0">
                <a:solidFill>
                  <a:srgbClr val="0092D7"/>
                </a:solidFill>
              </a:rPr>
              <a:t>·</a:t>
            </a:r>
            <a:r>
              <a:rPr lang="en-US" dirty="0" smtClean="0">
                <a:solidFill>
                  <a:srgbClr val="0092D7"/>
                </a:solidFill>
              </a:rPr>
              <a:t>14]</a:t>
            </a:r>
            <a:r>
              <a:rPr lang="zh-CN" altLang="en-US" dirty="0" smtClean="0"/>
              <a:t>请给选文拟一个恰当的标题</a:t>
            </a:r>
            <a:r>
              <a:rPr lang="en-US" dirty="0" smtClean="0"/>
              <a:t>,</a:t>
            </a:r>
            <a:r>
              <a:rPr lang="zh-CN" altLang="en-US" dirty="0" smtClean="0"/>
              <a:t>并简述理由。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2.</a:t>
            </a:r>
            <a:r>
              <a:rPr lang="en-US" dirty="0" smtClean="0"/>
              <a:t> </a:t>
            </a:r>
            <a:r>
              <a:rPr lang="zh-CN" altLang="en-US" dirty="0" smtClean="0"/>
              <a:t>围绕“</a:t>
            </a:r>
            <a:r>
              <a:rPr lang="en-US" dirty="0" smtClean="0"/>
              <a:t>××</a:t>
            </a:r>
            <a:r>
              <a:rPr lang="zh-CN" altLang="en-US" dirty="0" smtClean="0"/>
              <a:t>”</a:t>
            </a:r>
            <a:r>
              <a:rPr lang="en-US" dirty="0" smtClean="0"/>
              <a:t>,</a:t>
            </a:r>
            <a:r>
              <a:rPr lang="zh-CN" altLang="en-US" dirty="0" smtClean="0"/>
              <a:t>给文章拟一个恰当的标题。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58209" y="314976"/>
            <a:ext cx="7886700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答题步骤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1.</a:t>
            </a:r>
            <a:r>
              <a:rPr lang="zh-CN" altLang="en-US" b="1" dirty="0" smtClean="0"/>
              <a:t>从标题的作用入手</a:t>
            </a:r>
            <a:r>
              <a:rPr lang="en-US" b="1" dirty="0" smtClean="0"/>
              <a:t>:</a:t>
            </a:r>
            <a:endParaRPr lang="zh-CN" altLang="en-US" b="1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(1)</a:t>
            </a:r>
            <a:r>
              <a:rPr lang="zh-CN" altLang="en-US" dirty="0" smtClean="0"/>
              <a:t>以贯穿文章的线索为题。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(2)</a:t>
            </a:r>
            <a:r>
              <a:rPr lang="zh-CN" altLang="en-US" dirty="0" smtClean="0"/>
              <a:t>以写作对象</a:t>
            </a:r>
            <a:r>
              <a:rPr lang="en-US" dirty="0" smtClean="0"/>
              <a:t>(</a:t>
            </a:r>
            <a:r>
              <a:rPr lang="zh-CN" altLang="en-US" dirty="0" smtClean="0"/>
              <a:t>即关键的人、物</a:t>
            </a:r>
            <a:r>
              <a:rPr lang="en-US" dirty="0" smtClean="0"/>
              <a:t>)</a:t>
            </a:r>
            <a:r>
              <a:rPr lang="zh-CN" altLang="en-US" dirty="0" smtClean="0"/>
              <a:t>为题。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(3)</a:t>
            </a:r>
            <a:r>
              <a:rPr lang="zh-CN" altLang="en-US" dirty="0" smtClean="0"/>
              <a:t>以文章的主旨为题。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(4)</a:t>
            </a:r>
            <a:r>
              <a:rPr lang="zh-CN" altLang="en-US" dirty="0" smtClean="0"/>
              <a:t>以主要情节为题等。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2.</a:t>
            </a:r>
            <a:r>
              <a:rPr lang="zh-CN" altLang="en-US" dirty="0" smtClean="0"/>
              <a:t>注意标题的特点</a:t>
            </a:r>
            <a:r>
              <a:rPr lang="en-US" dirty="0" smtClean="0"/>
              <a:t>,</a:t>
            </a:r>
            <a:r>
              <a:rPr lang="zh-CN" altLang="en-US" dirty="0" smtClean="0"/>
              <a:t>要紧扣文本</a:t>
            </a:r>
            <a:r>
              <a:rPr lang="en-US" dirty="0" smtClean="0"/>
              <a:t>,</a:t>
            </a:r>
            <a:r>
              <a:rPr lang="zh-CN" altLang="en-US" dirty="0" smtClean="0"/>
              <a:t>言简意赅。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14247" y="306184"/>
            <a:ext cx="7960475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b="1" dirty="0" smtClean="0"/>
              <a:t>角度</a:t>
            </a:r>
            <a:r>
              <a:rPr lang="en-US" b="1" dirty="0" smtClean="0"/>
              <a:t>2</a:t>
            </a:r>
            <a:r>
              <a:rPr lang="zh-CN" altLang="en-US" b="1" dirty="0" smtClean="0"/>
              <a:t>　理解标题的含义</a:t>
            </a:r>
          </a:p>
          <a:p>
            <a:pPr algn="just"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常见题型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1. </a:t>
            </a:r>
            <a:r>
              <a:rPr lang="en-US" dirty="0" smtClean="0">
                <a:solidFill>
                  <a:srgbClr val="0092D7"/>
                </a:solidFill>
              </a:rPr>
              <a:t>[2017</a:t>
            </a:r>
            <a:r>
              <a:rPr lang="en-US" altLang="zh-CN" dirty="0" smtClean="0">
                <a:solidFill>
                  <a:srgbClr val="0092D7"/>
                </a:solidFill>
              </a:rPr>
              <a:t>·</a:t>
            </a:r>
            <a:r>
              <a:rPr lang="en-US" dirty="0" smtClean="0">
                <a:solidFill>
                  <a:srgbClr val="0092D7"/>
                </a:solidFill>
              </a:rPr>
              <a:t>14] </a:t>
            </a:r>
            <a:r>
              <a:rPr lang="en-US" altLang="zh-CN" dirty="0" smtClean="0"/>
              <a:t>……</a:t>
            </a:r>
            <a:r>
              <a:rPr lang="en-US" dirty="0" smtClean="0"/>
              <a:t>(</a:t>
            </a:r>
            <a:r>
              <a:rPr lang="zh-CN" altLang="en-US" dirty="0" smtClean="0"/>
              <a:t>标题或标题中的字词</a:t>
            </a:r>
            <a:r>
              <a:rPr lang="en-US" dirty="0" smtClean="0"/>
              <a:t>)</a:t>
            </a:r>
            <a:r>
              <a:rPr lang="zh-CN" altLang="en-US" dirty="0" smtClean="0"/>
              <a:t>在文中有着丰富的内涵</a:t>
            </a:r>
            <a:r>
              <a:rPr lang="en-US" dirty="0" smtClean="0"/>
              <a:t>,</a:t>
            </a:r>
            <a:r>
              <a:rPr lang="zh-CN" altLang="en-US" dirty="0" smtClean="0"/>
              <a:t>请结合全文谈谈你的理解。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2. </a:t>
            </a:r>
            <a:r>
              <a:rPr lang="en-US" dirty="0" smtClean="0">
                <a:solidFill>
                  <a:srgbClr val="0092D7"/>
                </a:solidFill>
              </a:rPr>
              <a:t>[2013</a:t>
            </a:r>
            <a:r>
              <a:rPr lang="en-US" altLang="zh-CN" dirty="0" smtClean="0">
                <a:solidFill>
                  <a:srgbClr val="0092D7"/>
                </a:solidFill>
              </a:rPr>
              <a:t>·</a:t>
            </a:r>
            <a:r>
              <a:rPr lang="en-US" dirty="0" smtClean="0">
                <a:solidFill>
                  <a:srgbClr val="0092D7"/>
                </a:solidFill>
              </a:rPr>
              <a:t>14]</a:t>
            </a:r>
            <a:r>
              <a:rPr lang="zh-CN" altLang="en-US" dirty="0" smtClean="0"/>
              <a:t>结合全文</a:t>
            </a:r>
            <a:r>
              <a:rPr lang="en-US" dirty="0" smtClean="0"/>
              <a:t>,</a:t>
            </a:r>
            <a:r>
              <a:rPr lang="zh-CN" altLang="en-US" dirty="0" smtClean="0"/>
              <a:t>说说你对题目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的理解。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3. </a:t>
            </a:r>
            <a:r>
              <a:rPr lang="en-US" dirty="0" smtClean="0">
                <a:solidFill>
                  <a:srgbClr val="0092D7"/>
                </a:solidFill>
              </a:rPr>
              <a:t>[2012</a:t>
            </a:r>
            <a:r>
              <a:rPr lang="en-US" altLang="zh-CN" dirty="0" smtClean="0">
                <a:solidFill>
                  <a:srgbClr val="0092D7"/>
                </a:solidFill>
              </a:rPr>
              <a:t>·</a:t>
            </a:r>
            <a:r>
              <a:rPr lang="en-US" dirty="0" smtClean="0">
                <a:solidFill>
                  <a:srgbClr val="0092D7"/>
                </a:solidFill>
              </a:rPr>
              <a:t>13]</a:t>
            </a:r>
            <a:r>
              <a:rPr lang="zh-CN" altLang="en-US" dirty="0" smtClean="0"/>
              <a:t>题目是</a:t>
            </a:r>
            <a:r>
              <a:rPr lang="en-US" altLang="zh-CN" dirty="0" smtClean="0"/>
              <a:t>……</a:t>
            </a:r>
            <a:r>
              <a:rPr lang="en-US" dirty="0" smtClean="0"/>
              <a:t>,</a:t>
            </a:r>
            <a:r>
              <a:rPr lang="zh-CN" altLang="en-US" dirty="0" smtClean="0"/>
              <a:t>请结合内容</a:t>
            </a:r>
            <a:r>
              <a:rPr lang="en-US" dirty="0" smtClean="0"/>
              <a:t>,</a:t>
            </a:r>
            <a:r>
              <a:rPr lang="zh-CN" altLang="en-US" dirty="0" smtClean="0"/>
              <a:t>具体说说文中表现了哪些方面的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。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4. </a:t>
            </a:r>
            <a:r>
              <a:rPr lang="zh-CN" altLang="en-US" dirty="0" smtClean="0"/>
              <a:t>标题换成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好不好</a:t>
            </a:r>
            <a:r>
              <a:rPr lang="en-US" dirty="0" smtClean="0"/>
              <a:t>?</a:t>
            </a:r>
            <a:r>
              <a:rPr lang="zh-CN" altLang="en-US" dirty="0" smtClean="0"/>
              <a:t>为什么</a:t>
            </a:r>
            <a:r>
              <a:rPr lang="en-US" dirty="0" smtClean="0"/>
              <a:t>?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14247" y="306184"/>
            <a:ext cx="796047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答题步骤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1.</a:t>
            </a:r>
            <a:r>
              <a:rPr lang="zh-CN" altLang="en-US" b="1" dirty="0" smtClean="0"/>
              <a:t>标题有两层含义。</a:t>
            </a:r>
            <a:r>
              <a:rPr lang="zh-CN" altLang="en-US" dirty="0" smtClean="0"/>
              <a:t>表层含义即标题的字面义、常用义。深层含义即标题的比喻义、象征义、引申义等</a:t>
            </a:r>
            <a:r>
              <a:rPr lang="en-US" dirty="0" smtClean="0"/>
              <a:t>,</a:t>
            </a:r>
            <a:r>
              <a:rPr lang="zh-CN" altLang="en-US" dirty="0" smtClean="0"/>
              <a:t>往往是抽象的精神品质之类</a:t>
            </a:r>
            <a:r>
              <a:rPr lang="en-US" dirty="0" smtClean="0"/>
              <a:t>,</a:t>
            </a:r>
            <a:r>
              <a:rPr lang="zh-CN" altLang="en-US" dirty="0" smtClean="0"/>
              <a:t>常常是文章要揭示的中心。如何把握深层含义</a:t>
            </a:r>
            <a:r>
              <a:rPr lang="en-US" dirty="0" smtClean="0"/>
              <a:t>?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dirty="0" smtClean="0"/>
              <a:t>(1)</a:t>
            </a:r>
            <a:r>
              <a:rPr lang="zh-CN" altLang="en-US" dirty="0" smtClean="0"/>
              <a:t>答题前</a:t>
            </a:r>
            <a:r>
              <a:rPr lang="en-US" dirty="0" smtClean="0"/>
              <a:t>,</a:t>
            </a:r>
            <a:r>
              <a:rPr lang="zh-CN" altLang="en-US" dirty="0" smtClean="0"/>
              <a:t>我们要推敲该文所表达的主旨</a:t>
            </a:r>
            <a:r>
              <a:rPr lang="en-US" dirty="0" smtClean="0"/>
              <a:t>,</a:t>
            </a:r>
            <a:r>
              <a:rPr lang="zh-CN" altLang="en-US" dirty="0" smtClean="0"/>
              <a:t>然后在此基础上把握题目的深层含义。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(2)</a:t>
            </a:r>
            <a:r>
              <a:rPr lang="zh-CN" altLang="en-US" dirty="0" smtClean="0"/>
              <a:t>答题时</a:t>
            </a:r>
            <a:r>
              <a:rPr lang="en-US" dirty="0" smtClean="0"/>
              <a:t>,</a:t>
            </a:r>
            <a:r>
              <a:rPr lang="zh-CN" altLang="en-US" dirty="0" smtClean="0"/>
              <a:t>由浅入深</a:t>
            </a:r>
            <a:r>
              <a:rPr lang="en-US" dirty="0" smtClean="0"/>
              <a:t>,</a:t>
            </a:r>
            <a:r>
              <a:rPr lang="zh-CN" altLang="en-US" dirty="0" smtClean="0"/>
              <a:t>先答表层含义</a:t>
            </a:r>
            <a:r>
              <a:rPr lang="en-US" dirty="0" smtClean="0"/>
              <a:t>,</a:t>
            </a:r>
            <a:r>
              <a:rPr lang="zh-CN" altLang="en-US" dirty="0" smtClean="0"/>
              <a:t>再联系文章宗旨</a:t>
            </a:r>
            <a:r>
              <a:rPr lang="en-US" dirty="0" smtClean="0"/>
              <a:t>,</a:t>
            </a:r>
            <a:r>
              <a:rPr lang="zh-CN" altLang="en-US" dirty="0" smtClean="0"/>
              <a:t>答出深层含义。答题格式如</a:t>
            </a:r>
            <a:r>
              <a:rPr lang="en-US" dirty="0" smtClean="0"/>
              <a:t>:</a:t>
            </a:r>
            <a:r>
              <a:rPr lang="zh-CN" altLang="en-US" dirty="0" smtClean="0"/>
              <a:t>这个标题不仅指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还</a:t>
            </a:r>
            <a:r>
              <a:rPr lang="en-US" altLang="zh-CN" dirty="0" smtClean="0"/>
              <a:t>……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(3)</a:t>
            </a:r>
            <a:r>
              <a:rPr lang="zh-CN" altLang="en-US" dirty="0" smtClean="0"/>
              <a:t>标题如果是比喻义的</a:t>
            </a:r>
            <a:r>
              <a:rPr lang="en-US" dirty="0" smtClean="0"/>
              <a:t>,</a:t>
            </a:r>
            <a:r>
              <a:rPr lang="zh-CN" altLang="en-US" dirty="0" smtClean="0"/>
              <a:t>但文中不是从标题的字面含义来展开叙述的</a:t>
            </a:r>
            <a:r>
              <a:rPr lang="en-US" dirty="0" smtClean="0"/>
              <a:t>,</a:t>
            </a:r>
            <a:r>
              <a:rPr lang="zh-CN" altLang="en-US" dirty="0" smtClean="0"/>
              <a:t>那么我们就应该联系文章的具体内容</a:t>
            </a:r>
            <a:r>
              <a:rPr lang="en-US" dirty="0" smtClean="0"/>
              <a:t>,</a:t>
            </a:r>
            <a:r>
              <a:rPr lang="zh-CN" altLang="en-US" dirty="0" smtClean="0"/>
              <a:t>弄清比喻义</a:t>
            </a:r>
            <a:r>
              <a:rPr lang="en-US" dirty="0" smtClean="0"/>
              <a:t>,</a:t>
            </a:r>
            <a:r>
              <a:rPr lang="zh-CN" altLang="en-US" dirty="0" smtClean="0"/>
              <a:t>这样我们就可以领悟出标题的深刻含义。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14247" y="306184"/>
            <a:ext cx="796047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/>
              <a:t>2.</a:t>
            </a:r>
            <a:r>
              <a:rPr lang="zh-CN" altLang="en-US" dirty="0" smtClean="0"/>
              <a:t>标题的作用可以从以下几个方面入手</a:t>
            </a:r>
            <a:r>
              <a:rPr lang="en-US" dirty="0" smtClean="0"/>
              <a:t>:</a:t>
            </a:r>
            <a:r>
              <a:rPr lang="zh-CN" altLang="en-US" dirty="0" smtClean="0"/>
              <a:t>先看标题的本义</a:t>
            </a:r>
            <a:r>
              <a:rPr lang="en-US" dirty="0" smtClean="0"/>
              <a:t>,</a:t>
            </a:r>
            <a:r>
              <a:rPr lang="zh-CN" altLang="en-US" dirty="0" smtClean="0"/>
              <a:t>再思考深层含义。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(1)</a:t>
            </a:r>
            <a:r>
              <a:rPr lang="zh-CN" altLang="en-US" dirty="0" smtClean="0"/>
              <a:t>内容上表明写作对象</a:t>
            </a:r>
            <a:r>
              <a:rPr lang="en-US" dirty="0" smtClean="0"/>
              <a:t>,</a:t>
            </a:r>
            <a:r>
              <a:rPr lang="zh-CN" altLang="en-US" dirty="0" smtClean="0"/>
              <a:t>如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落难的王子</a:t>
            </a:r>
            <a:r>
              <a:rPr lang="en-US" altLang="zh-CN" dirty="0" smtClean="0"/>
              <a:t>》</a:t>
            </a:r>
            <a:r>
              <a:rPr lang="en-US" dirty="0" smtClean="0"/>
              <a:t>;</a:t>
            </a:r>
            <a:r>
              <a:rPr lang="zh-CN" altLang="en-US" dirty="0" smtClean="0"/>
              <a:t>概括主要内容、情节</a:t>
            </a:r>
            <a:r>
              <a:rPr lang="en-US" dirty="0" smtClean="0"/>
              <a:t>,</a:t>
            </a:r>
            <a:r>
              <a:rPr lang="zh-CN" altLang="en-US" dirty="0" smtClean="0"/>
              <a:t>如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范进中举</a:t>
            </a:r>
            <a:r>
              <a:rPr lang="en-US" altLang="zh-CN" dirty="0" smtClean="0"/>
              <a:t>》</a:t>
            </a:r>
            <a:r>
              <a:rPr lang="zh-CN" altLang="en-US" dirty="0" smtClean="0"/>
              <a:t>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(2)</a:t>
            </a:r>
            <a:r>
              <a:rPr lang="zh-CN" altLang="en-US" dirty="0" smtClean="0"/>
              <a:t>结构上贯穿全文线索</a:t>
            </a:r>
            <a:r>
              <a:rPr lang="en-US" dirty="0" smtClean="0"/>
              <a:t>,</a:t>
            </a:r>
            <a:r>
              <a:rPr lang="zh-CN" altLang="en-US" dirty="0" smtClean="0"/>
              <a:t>如</a:t>
            </a:r>
            <a:r>
              <a:rPr lang="en-US" altLang="zh-CN" dirty="0" smtClean="0"/>
              <a:t>《</a:t>
            </a:r>
            <a:r>
              <a:rPr lang="zh-CN" altLang="en-US" dirty="0" smtClean="0"/>
              <a:t>羚羊木雕</a:t>
            </a:r>
            <a:r>
              <a:rPr lang="en-US" altLang="zh-CN" dirty="0" smtClean="0"/>
              <a:t>》《</a:t>
            </a:r>
            <a:r>
              <a:rPr lang="zh-CN" altLang="en-US" dirty="0" smtClean="0"/>
              <a:t>背影</a:t>
            </a:r>
            <a:r>
              <a:rPr lang="en-US" altLang="zh-CN" dirty="0" smtClean="0"/>
              <a:t>》</a:t>
            </a:r>
            <a:r>
              <a:rPr lang="en-US" dirty="0" smtClean="0"/>
              <a:t>;</a:t>
            </a:r>
            <a:r>
              <a:rPr lang="zh-CN" altLang="en-US" dirty="0" smtClean="0"/>
              <a:t>设置悬念</a:t>
            </a:r>
            <a:r>
              <a:rPr lang="en-US" dirty="0" smtClean="0"/>
              <a:t>,</a:t>
            </a:r>
            <a:r>
              <a:rPr lang="zh-CN" altLang="en-US" dirty="0" smtClean="0"/>
              <a:t>吸引读者</a:t>
            </a:r>
            <a:r>
              <a:rPr lang="en-US" dirty="0" smtClean="0"/>
              <a:t>,</a:t>
            </a:r>
            <a:r>
              <a:rPr lang="zh-CN" altLang="en-US" dirty="0" smtClean="0"/>
              <a:t>如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落难的王子</a:t>
            </a:r>
            <a:r>
              <a:rPr lang="en-US" altLang="zh-CN" dirty="0" smtClean="0"/>
              <a:t>》《</a:t>
            </a:r>
            <a:r>
              <a:rPr lang="zh-CN" altLang="en-US" dirty="0" smtClean="0"/>
              <a:t>星期五</a:t>
            </a:r>
            <a:r>
              <a:rPr lang="en-US" dirty="0" smtClean="0"/>
              <a:t>,</a:t>
            </a:r>
            <a:r>
              <a:rPr lang="zh-CN" altLang="en-US" dirty="0" smtClean="0"/>
              <a:t>我不想吃饭</a:t>
            </a:r>
            <a:r>
              <a:rPr lang="en-US" altLang="zh-CN" dirty="0" smtClean="0"/>
              <a:t>》</a:t>
            </a:r>
            <a:r>
              <a:rPr lang="zh-CN" altLang="en-US" dirty="0" smtClean="0"/>
              <a:t>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(3)</a:t>
            </a:r>
            <a:r>
              <a:rPr lang="zh-CN" altLang="en-US" dirty="0" smtClean="0"/>
              <a:t>主旨上</a:t>
            </a:r>
            <a:r>
              <a:rPr lang="en-US" dirty="0" smtClean="0"/>
              <a:t>,</a:t>
            </a:r>
            <a:r>
              <a:rPr lang="zh-CN" altLang="en-US" dirty="0" smtClean="0"/>
              <a:t>揭示</a:t>
            </a:r>
            <a:r>
              <a:rPr lang="en-US" dirty="0" smtClean="0"/>
              <a:t>(</a:t>
            </a:r>
            <a:r>
              <a:rPr lang="zh-CN" altLang="en-US" dirty="0" smtClean="0"/>
              <a:t>透露、点明</a:t>
            </a:r>
            <a:r>
              <a:rPr lang="en-US" dirty="0" smtClean="0"/>
              <a:t>)</a:t>
            </a:r>
            <a:r>
              <a:rPr lang="zh-CN" altLang="en-US" dirty="0" smtClean="0"/>
              <a:t>主旨</a:t>
            </a:r>
            <a:r>
              <a:rPr lang="en-US" dirty="0" smtClean="0"/>
              <a:t>,</a:t>
            </a:r>
            <a:r>
              <a:rPr lang="zh-CN" altLang="en-US" dirty="0" smtClean="0"/>
              <a:t>如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我爱这土地</a:t>
            </a:r>
            <a:r>
              <a:rPr lang="en-US" altLang="zh-CN" dirty="0" smtClean="0"/>
              <a:t>》《</a:t>
            </a:r>
            <a:r>
              <a:rPr lang="zh-CN" altLang="en-US" dirty="0" smtClean="0"/>
              <a:t>祖国啊</a:t>
            </a:r>
            <a:r>
              <a:rPr lang="en-US" dirty="0" smtClean="0"/>
              <a:t>,</a:t>
            </a:r>
            <a:r>
              <a:rPr lang="zh-CN" altLang="en-US" dirty="0" smtClean="0"/>
              <a:t>我亲爱的祖国</a:t>
            </a:r>
            <a:r>
              <a:rPr lang="en-US" altLang="zh-CN" dirty="0" smtClean="0"/>
              <a:t>》</a:t>
            </a:r>
            <a:r>
              <a:rPr lang="zh-CN" altLang="en-US" dirty="0" smtClean="0"/>
              <a:t>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(4)</a:t>
            </a:r>
            <a:r>
              <a:rPr lang="zh-CN" altLang="en-US" dirty="0" smtClean="0"/>
              <a:t>人物方面</a:t>
            </a:r>
            <a:r>
              <a:rPr lang="en-US" dirty="0" smtClean="0"/>
              <a:t>,</a:t>
            </a:r>
            <a:r>
              <a:rPr lang="zh-CN" altLang="en-US" dirty="0" smtClean="0"/>
              <a:t>表明人物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性格</a:t>
            </a:r>
            <a:r>
              <a:rPr lang="en-US" dirty="0" smtClean="0"/>
              <a:t>(</a:t>
            </a:r>
            <a:r>
              <a:rPr lang="zh-CN" altLang="en-US" dirty="0" smtClean="0"/>
              <a:t>品质</a:t>
            </a:r>
            <a:r>
              <a:rPr lang="en-US" dirty="0" smtClean="0"/>
              <a:t>),</a:t>
            </a:r>
            <a:r>
              <a:rPr lang="zh-CN" altLang="en-US" dirty="0" smtClean="0"/>
              <a:t>表明作者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的情感与态度</a:t>
            </a:r>
            <a:r>
              <a:rPr lang="en-US" dirty="0" smtClean="0"/>
              <a:t>,</a:t>
            </a:r>
            <a:r>
              <a:rPr lang="zh-CN" altLang="en-US" dirty="0" smtClean="0"/>
              <a:t>是作者情感的触发点</a:t>
            </a:r>
            <a:r>
              <a:rPr lang="en-US" dirty="0" smtClean="0"/>
              <a:t>,</a:t>
            </a:r>
            <a:r>
              <a:rPr lang="zh-CN" altLang="en-US" dirty="0" smtClean="0"/>
              <a:t>如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变色龙</a:t>
            </a:r>
            <a:r>
              <a:rPr lang="en-US" altLang="zh-CN" dirty="0" smtClean="0"/>
              <a:t>》</a:t>
            </a:r>
            <a:r>
              <a:rPr lang="zh-CN" altLang="en-US" dirty="0" smtClean="0"/>
              <a:t>。</a:t>
            </a:r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14247" y="306184"/>
            <a:ext cx="7960475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/>
              <a:t>(5)</a:t>
            </a:r>
            <a:r>
              <a:rPr lang="zh-CN" altLang="en-US" dirty="0" smtClean="0"/>
              <a:t>写法方面</a:t>
            </a:r>
            <a:r>
              <a:rPr lang="en-US" dirty="0" smtClean="0"/>
              <a:t>,</a:t>
            </a:r>
            <a:r>
              <a:rPr lang="zh-CN" altLang="en-US" dirty="0" smtClean="0"/>
              <a:t>可以从修辞方法方面分析。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①</a:t>
            </a:r>
            <a:r>
              <a:rPr lang="zh-CN" altLang="en-US" dirty="0" smtClean="0"/>
              <a:t>用了比喻的修辞方法</a:t>
            </a:r>
            <a:r>
              <a:rPr lang="en-US" dirty="0" smtClean="0"/>
              <a:t>,</a:t>
            </a:r>
            <a:r>
              <a:rPr lang="zh-CN" altLang="en-US" dirty="0" smtClean="0"/>
              <a:t>生动形象地写出了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如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变色龙</a:t>
            </a:r>
            <a:r>
              <a:rPr lang="en-US" altLang="zh-CN" dirty="0" smtClean="0"/>
              <a:t>》</a:t>
            </a:r>
            <a:r>
              <a:rPr lang="zh-CN" altLang="en-US" dirty="0" smtClean="0"/>
              <a:t>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②</a:t>
            </a:r>
            <a:r>
              <a:rPr lang="zh-CN" altLang="en-US" dirty="0" smtClean="0"/>
              <a:t>一语双关</a:t>
            </a:r>
            <a:r>
              <a:rPr lang="en-US" dirty="0" smtClean="0"/>
              <a:t>,</a:t>
            </a:r>
            <a:r>
              <a:rPr lang="zh-CN" altLang="en-US" dirty="0" smtClean="0"/>
              <a:t>既指</a:t>
            </a:r>
            <a:r>
              <a:rPr lang="en-US" altLang="zh-CN" dirty="0" smtClean="0"/>
              <a:t>……</a:t>
            </a:r>
            <a:r>
              <a:rPr lang="en-US" dirty="0" smtClean="0"/>
              <a:t>,</a:t>
            </a:r>
            <a:r>
              <a:rPr lang="zh-CN" altLang="en-US" dirty="0" smtClean="0"/>
              <a:t>又指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如</a:t>
            </a:r>
            <a:r>
              <a:rPr lang="en-US" altLang="zh-CN" dirty="0" smtClean="0"/>
              <a:t>《</a:t>
            </a:r>
            <a:r>
              <a:rPr lang="zh-CN" altLang="en-US" dirty="0" smtClean="0"/>
              <a:t>爸爸的花儿落了</a:t>
            </a:r>
            <a:r>
              <a:rPr lang="en-US" altLang="zh-CN" dirty="0" smtClean="0"/>
              <a:t>》</a:t>
            </a:r>
            <a:r>
              <a:rPr lang="zh-CN" altLang="en-US" dirty="0" smtClean="0"/>
              <a:t>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(6)</a:t>
            </a:r>
            <a:r>
              <a:rPr lang="zh-CN" altLang="en-US" dirty="0" smtClean="0"/>
              <a:t>最后分析其效果</a:t>
            </a:r>
            <a:r>
              <a:rPr lang="en-US" dirty="0" smtClean="0"/>
              <a:t>:</a:t>
            </a:r>
            <a:r>
              <a:rPr lang="zh-CN" altLang="en-US" dirty="0" smtClean="0"/>
              <a:t>生动形象、新颖含蓄、言简意丰、发人深思、引起读者阅读兴趣。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14247" y="306184"/>
            <a:ext cx="796047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/>
              <a:t>3.</a:t>
            </a:r>
            <a:r>
              <a:rPr lang="zh-CN" altLang="en-US" b="1" dirty="0" smtClean="0"/>
              <a:t>题目类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(1)</a:t>
            </a:r>
            <a:r>
              <a:rPr lang="zh-CN" altLang="en-US" dirty="0" smtClean="0"/>
              <a:t>为什么以此为标题</a:t>
            </a:r>
            <a:r>
              <a:rPr lang="en-US" dirty="0" smtClean="0"/>
              <a:t>?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答题步骤</a:t>
            </a:r>
            <a:r>
              <a:rPr lang="en-US" dirty="0" smtClean="0"/>
              <a:t>:</a:t>
            </a:r>
            <a:r>
              <a:rPr lang="zh-CN" altLang="en-US" dirty="0" smtClean="0"/>
              <a:t>第一步</a:t>
            </a:r>
            <a:r>
              <a:rPr lang="en-US" dirty="0" smtClean="0"/>
              <a:t>:</a:t>
            </a:r>
            <a:r>
              <a:rPr lang="zh-CN" altLang="en-US" dirty="0" smtClean="0"/>
              <a:t>答文章主要内容</a:t>
            </a:r>
            <a:r>
              <a:rPr lang="en-US" dirty="0" smtClean="0"/>
              <a:t>;</a:t>
            </a:r>
            <a:r>
              <a:rPr lang="zh-CN" altLang="en-US" dirty="0" smtClean="0"/>
              <a:t>第二步</a:t>
            </a:r>
            <a:r>
              <a:rPr lang="en-US" dirty="0" smtClean="0"/>
              <a:t>:</a:t>
            </a:r>
            <a:r>
              <a:rPr lang="zh-CN" altLang="en-US" dirty="0" smtClean="0"/>
              <a:t>答标题的含义</a:t>
            </a:r>
            <a:r>
              <a:rPr lang="en-US" dirty="0" smtClean="0"/>
              <a:t>(</a:t>
            </a:r>
            <a:r>
              <a:rPr lang="zh-CN" altLang="en-US" dirty="0" smtClean="0"/>
              <a:t>有时可不答</a:t>
            </a:r>
            <a:r>
              <a:rPr lang="en-US" dirty="0" smtClean="0"/>
              <a:t>);</a:t>
            </a:r>
            <a:r>
              <a:rPr lang="zh-CN" altLang="en-US" dirty="0" smtClean="0"/>
              <a:t>第三步</a:t>
            </a:r>
            <a:r>
              <a:rPr lang="en-US" dirty="0" smtClean="0"/>
              <a:t>:</a:t>
            </a:r>
            <a:r>
              <a:rPr lang="zh-CN" altLang="en-US" dirty="0" smtClean="0"/>
              <a:t>答标题的作用。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注</a:t>
            </a:r>
            <a:r>
              <a:rPr lang="en-US" dirty="0" smtClean="0"/>
              <a:t>:</a:t>
            </a:r>
            <a:r>
              <a:rPr lang="zh-CN" altLang="en-US" dirty="0" smtClean="0"/>
              <a:t>当标题没有深层含义时</a:t>
            </a:r>
            <a:r>
              <a:rPr lang="en-US" dirty="0" smtClean="0"/>
              <a:t>,</a:t>
            </a:r>
            <a:r>
              <a:rPr lang="zh-CN" altLang="en-US" dirty="0" smtClean="0"/>
              <a:t>写出文章的主要内容就可以了</a:t>
            </a:r>
            <a:r>
              <a:rPr lang="en-US" dirty="0" smtClean="0"/>
              <a:t>,</a:t>
            </a:r>
            <a:r>
              <a:rPr lang="zh-CN" altLang="en-US" dirty="0" smtClean="0"/>
              <a:t>不需再答标题的含义。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(2)</a:t>
            </a:r>
            <a:r>
              <a:rPr lang="zh-CN" altLang="en-US" dirty="0" smtClean="0"/>
              <a:t>能否换成另一个标题</a:t>
            </a:r>
            <a:r>
              <a:rPr lang="en-US" dirty="0" smtClean="0"/>
              <a:t>?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答题步骤</a:t>
            </a:r>
            <a:r>
              <a:rPr lang="en-US" dirty="0" smtClean="0"/>
              <a:t>:</a:t>
            </a:r>
            <a:r>
              <a:rPr lang="zh-CN" altLang="en-US" dirty="0" smtClean="0"/>
              <a:t>第一步</a:t>
            </a:r>
            <a:r>
              <a:rPr lang="en-US" dirty="0" smtClean="0"/>
              <a:t>,</a:t>
            </a:r>
            <a:r>
              <a:rPr lang="zh-CN" altLang="en-US" dirty="0" smtClean="0"/>
              <a:t>表明观点</a:t>
            </a:r>
            <a:r>
              <a:rPr lang="en-US" dirty="0" smtClean="0"/>
              <a:t>(</a:t>
            </a:r>
            <a:r>
              <a:rPr lang="zh-CN" altLang="en-US" dirty="0" smtClean="0"/>
              <a:t>如</a:t>
            </a:r>
            <a:r>
              <a:rPr lang="en-US" dirty="0" smtClean="0"/>
              <a:t>:</a:t>
            </a:r>
            <a:r>
              <a:rPr lang="zh-CN" altLang="en-US" dirty="0" smtClean="0"/>
              <a:t>不可</a:t>
            </a:r>
            <a:r>
              <a:rPr lang="en-US" dirty="0" smtClean="0"/>
              <a:t>);</a:t>
            </a:r>
            <a:r>
              <a:rPr lang="zh-CN" altLang="en-US" dirty="0" smtClean="0"/>
              <a:t>第二步</a:t>
            </a:r>
            <a:r>
              <a:rPr lang="en-US" dirty="0" smtClean="0"/>
              <a:t>,</a:t>
            </a:r>
            <a:r>
              <a:rPr lang="zh-CN" altLang="en-US" dirty="0" smtClean="0"/>
              <a:t>说出理由</a:t>
            </a:r>
            <a:r>
              <a:rPr lang="en-US" dirty="0" smtClean="0"/>
              <a:t>,</a:t>
            </a:r>
            <a:r>
              <a:rPr lang="zh-CN" altLang="en-US" dirty="0" smtClean="0"/>
              <a:t>即回答为什么以此为标题</a:t>
            </a:r>
            <a:r>
              <a:rPr lang="en-US" dirty="0" smtClean="0"/>
              <a:t>(</a:t>
            </a:r>
            <a:r>
              <a:rPr lang="zh-CN" altLang="en-US" dirty="0" smtClean="0"/>
              <a:t>文章主要内容</a:t>
            </a:r>
            <a:r>
              <a:rPr lang="en-US" dirty="0" smtClean="0"/>
              <a:t>+</a:t>
            </a:r>
            <a:r>
              <a:rPr lang="zh-CN" altLang="en-US" dirty="0" smtClean="0"/>
              <a:t>原标题的含义</a:t>
            </a:r>
            <a:r>
              <a:rPr lang="en-US" dirty="0" smtClean="0"/>
              <a:t>+</a:t>
            </a:r>
            <a:r>
              <a:rPr lang="zh-CN" altLang="en-US" dirty="0" smtClean="0"/>
              <a:t>作用</a:t>
            </a:r>
            <a:r>
              <a:rPr lang="en-US" dirty="0" smtClean="0"/>
              <a:t>);</a:t>
            </a:r>
            <a:r>
              <a:rPr lang="zh-CN" altLang="en-US" dirty="0" smtClean="0"/>
              <a:t>第三步</a:t>
            </a:r>
            <a:r>
              <a:rPr lang="en-US" dirty="0" smtClean="0"/>
              <a:t>,</a:t>
            </a:r>
            <a:r>
              <a:rPr lang="zh-CN" altLang="en-US" dirty="0" smtClean="0"/>
              <a:t>说出改后的标题的不足。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70438" y="518513"/>
            <a:ext cx="7886700" cy="336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 smtClean="0"/>
              <a:t>　　</a:t>
            </a:r>
            <a:r>
              <a:rPr lang="en-US" dirty="0" smtClean="0"/>
              <a:t>②</a:t>
            </a:r>
            <a:r>
              <a:rPr lang="zh-CN" altLang="en-US" dirty="0" smtClean="0"/>
              <a:t>“踢罐电报”是那时男孩子们最喜欢的游戏。它不但需要快速、机敏</a:t>
            </a:r>
            <a:r>
              <a:rPr lang="en-US" dirty="0" smtClean="0"/>
              <a:t>,</a:t>
            </a:r>
            <a:r>
              <a:rPr lang="zh-CN" altLang="en-US" dirty="0" smtClean="0"/>
              <a:t>还带着刺激的冒险滋味。它的玩法简单易学</a:t>
            </a:r>
            <a:r>
              <a:rPr lang="en-US" dirty="0" smtClean="0"/>
              <a:t>,</a:t>
            </a:r>
            <a:r>
              <a:rPr lang="zh-CN" altLang="en-US" dirty="0" smtClean="0"/>
              <a:t>谁都可以参加。先是在街中央用白粉笔粗粗画一个圈儿</a:t>
            </a:r>
            <a:r>
              <a:rPr lang="en-US" dirty="0" smtClean="0"/>
              <a:t>,</a:t>
            </a:r>
            <a:r>
              <a:rPr lang="zh-CN" altLang="en-US" dirty="0" smtClean="0"/>
              <a:t>将一个空铁罐儿摆在圈里</a:t>
            </a:r>
            <a:r>
              <a:rPr lang="en-US" dirty="0" smtClean="0"/>
              <a:t>,</a:t>
            </a:r>
            <a:r>
              <a:rPr lang="zh-CN" altLang="en-US" dirty="0" smtClean="0"/>
              <a:t>然后大家聚拢一起“手心手背”分批淘汰</a:t>
            </a:r>
            <a:r>
              <a:rPr lang="en-US" dirty="0" smtClean="0"/>
              <a:t>,</a:t>
            </a:r>
            <a:r>
              <a:rPr lang="zh-CN" altLang="en-US" dirty="0" smtClean="0"/>
              <a:t>最后剩下的人坐庄。坐庄可不易</a:t>
            </a:r>
            <a:r>
              <a:rPr lang="en-US" dirty="0" smtClean="0"/>
              <a:t>,</a:t>
            </a:r>
            <a:r>
              <a:rPr lang="zh-CN" altLang="en-US" dirty="0" smtClean="0"/>
              <a:t>他必须极快地把伙伴们踢得远远的罐儿捡回来</a:t>
            </a:r>
            <a:r>
              <a:rPr lang="en-US" dirty="0" smtClean="0"/>
              <a:t>,</a:t>
            </a:r>
            <a:r>
              <a:rPr lang="zh-CN" altLang="en-US" dirty="0" smtClean="0"/>
              <a:t>放到原处</a:t>
            </a:r>
            <a:r>
              <a:rPr lang="en-US" dirty="0" smtClean="0"/>
              <a:t>,</a:t>
            </a:r>
            <a:r>
              <a:rPr lang="zh-CN" altLang="en-US" dirty="0" smtClean="0"/>
              <a:t>再去捉住一个乘机躲藏的孩子顶替他</a:t>
            </a:r>
            <a:r>
              <a:rPr lang="en-US" dirty="0" smtClean="0"/>
              <a:t>,</a:t>
            </a:r>
            <a:r>
              <a:rPr lang="zh-CN" altLang="en-US" dirty="0" smtClean="0"/>
              <a:t>才能下庄。可是就在他四处去捉那些藏身的孩子时</a:t>
            </a:r>
            <a:r>
              <a:rPr lang="en-US" dirty="0" smtClean="0"/>
              <a:t>,</a:t>
            </a:r>
            <a:r>
              <a:rPr lang="zh-CN" altLang="en-US" dirty="0" smtClean="0"/>
              <a:t>冷不防从什么地方会蹿出一人</a:t>
            </a:r>
            <a:r>
              <a:rPr lang="en-US" dirty="0" smtClean="0"/>
              <a:t>,</a:t>
            </a:r>
            <a:r>
              <a:rPr lang="zh-CN" altLang="en-US" dirty="0" smtClean="0"/>
              <a:t>“叭”地将罐儿踢得老远</a:t>
            </a:r>
            <a:r>
              <a:rPr lang="en-US" dirty="0" smtClean="0"/>
              <a:t>,</a:t>
            </a:r>
            <a:r>
              <a:rPr lang="zh-CN" altLang="en-US" dirty="0" smtClean="0"/>
              <a:t>倒霉</a:t>
            </a:r>
            <a:r>
              <a:rPr lang="en-US" dirty="0" smtClean="0"/>
              <a:t>,</a:t>
            </a:r>
            <a:r>
              <a:rPr lang="zh-CN" altLang="en-US" dirty="0" smtClean="0"/>
              <a:t>又得重新开始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一边要捉人</a:t>
            </a:r>
            <a:r>
              <a:rPr lang="en-US" dirty="0" smtClean="0"/>
              <a:t>,</a:t>
            </a:r>
            <a:r>
              <a:rPr lang="zh-CN" altLang="en-US" dirty="0" smtClean="0"/>
              <a:t>一边还得防备罐儿再次被踢跑</a:t>
            </a:r>
            <a:r>
              <a:rPr lang="en-US" dirty="0" smtClean="0"/>
              <a:t>,</a:t>
            </a:r>
            <a:r>
              <a:rPr lang="zh-CN" altLang="en-US" dirty="0" smtClean="0"/>
              <a:t>这真是个苦差事</a:t>
            </a:r>
            <a:r>
              <a:rPr lang="en-US" dirty="0" smtClean="0"/>
              <a:t>,</a:t>
            </a:r>
            <a:r>
              <a:rPr lang="zh-CN" altLang="en-US" dirty="0" smtClean="0"/>
              <a:t>然而最苦的还要算歪儿</a:t>
            </a:r>
            <a:r>
              <a:rPr lang="en-US" dirty="0" smtClean="0"/>
              <a:t>!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14247" y="306184"/>
            <a:ext cx="7960475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/>
              <a:t>(3)</a:t>
            </a:r>
            <a:r>
              <a:rPr lang="zh-CN" altLang="en-US" dirty="0" smtClean="0"/>
              <a:t>以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为标题</a:t>
            </a:r>
            <a:r>
              <a:rPr lang="en-US" dirty="0" smtClean="0"/>
              <a:t>,</a:t>
            </a:r>
            <a:r>
              <a:rPr lang="zh-CN" altLang="en-US" dirty="0" smtClean="0"/>
              <a:t>好在哪里</a:t>
            </a:r>
            <a:r>
              <a:rPr lang="en-US" dirty="0" smtClean="0"/>
              <a:t>?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答题格式</a:t>
            </a:r>
            <a:r>
              <a:rPr lang="en-US" dirty="0" smtClean="0"/>
              <a:t>:</a:t>
            </a:r>
            <a:r>
              <a:rPr lang="zh-CN" altLang="en-US" dirty="0" smtClean="0"/>
              <a:t>标题风格</a:t>
            </a:r>
            <a:r>
              <a:rPr lang="en-US" dirty="0" smtClean="0"/>
              <a:t>+(</a:t>
            </a:r>
            <a:r>
              <a:rPr lang="zh-CN" altLang="en-US" dirty="0" smtClean="0"/>
              <a:t>标题特点</a:t>
            </a:r>
            <a:r>
              <a:rPr lang="en-US" dirty="0" smtClean="0"/>
              <a:t>)+</a:t>
            </a:r>
            <a:r>
              <a:rPr lang="zh-CN" altLang="en-US" dirty="0" smtClean="0"/>
              <a:t>标题作用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答题步骤</a:t>
            </a:r>
            <a:r>
              <a:rPr lang="en-US" dirty="0" smtClean="0"/>
              <a:t>:</a:t>
            </a:r>
            <a:r>
              <a:rPr lang="zh-CN" altLang="en-US" dirty="0" smtClean="0"/>
              <a:t>第一步</a:t>
            </a:r>
            <a:r>
              <a:rPr lang="en-US" dirty="0" smtClean="0"/>
              <a:t>,</a:t>
            </a:r>
            <a:r>
              <a:rPr lang="zh-CN" altLang="en-US" dirty="0" smtClean="0"/>
              <a:t>写出标题风格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准确鲜明、新颖巧妙、简洁凝练、含蓄隽永</a:t>
            </a:r>
            <a:r>
              <a:rPr lang="en-US" dirty="0" smtClean="0"/>
              <a:t>;</a:t>
            </a:r>
            <a:r>
              <a:rPr lang="zh-CN" altLang="en-US" dirty="0" smtClean="0"/>
              <a:t>第二步</a:t>
            </a:r>
            <a:r>
              <a:rPr lang="en-US" dirty="0" smtClean="0"/>
              <a:t>,</a:t>
            </a:r>
            <a:r>
              <a:rPr lang="zh-CN" altLang="en-US" dirty="0" smtClean="0"/>
              <a:t>写出标题特点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运用某种手法</a:t>
            </a:r>
            <a:r>
              <a:rPr lang="en-US" dirty="0" smtClean="0"/>
              <a:t>,</a:t>
            </a:r>
            <a:r>
              <a:rPr lang="zh-CN" altLang="en-US" dirty="0" smtClean="0"/>
              <a:t>比如修辞、符号等。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931983" y="2035309"/>
            <a:ext cx="7772401" cy="1289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考点专练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  <a:r>
              <a:rPr lang="zh-CN" altLang="en-US" dirty="0" smtClean="0"/>
              <a:t>满分训练</a:t>
            </a:r>
            <a:r>
              <a:rPr lang="en-US" dirty="0" smtClean="0"/>
              <a:t>(</a:t>
            </a:r>
            <a:r>
              <a:rPr lang="zh-CN" altLang="en-US" dirty="0" smtClean="0"/>
              <a:t>六</a:t>
            </a:r>
            <a:r>
              <a:rPr lang="en-US" dirty="0" smtClean="0"/>
              <a:t>):</a:t>
            </a:r>
            <a:r>
              <a:rPr lang="zh-CN" altLang="en-US" dirty="0" smtClean="0"/>
              <a:t>第一题</a:t>
            </a:r>
            <a:r>
              <a:rPr lang="en-US" dirty="0" smtClean="0"/>
              <a:t>5</a:t>
            </a:r>
            <a:r>
              <a:rPr lang="zh-CN" altLang="en-US" dirty="0" smtClean="0"/>
              <a:t>小题、第二题</a:t>
            </a:r>
            <a:r>
              <a:rPr lang="en-US" dirty="0" smtClean="0"/>
              <a:t>5</a:t>
            </a:r>
            <a:r>
              <a:rPr lang="zh-CN" altLang="en-US" dirty="0" smtClean="0"/>
              <a:t>小题、第三题</a:t>
            </a:r>
            <a:r>
              <a:rPr lang="en-US" dirty="0" smtClean="0"/>
              <a:t>4</a:t>
            </a:r>
            <a:r>
              <a:rPr lang="zh-CN" altLang="en-US" dirty="0" smtClean="0"/>
              <a:t>小题、第四题</a:t>
            </a:r>
            <a:r>
              <a:rPr lang="en-US" dirty="0" smtClean="0"/>
              <a:t>5</a:t>
            </a:r>
            <a:r>
              <a:rPr lang="zh-CN" altLang="en-US" dirty="0" smtClean="0"/>
              <a:t>小题、第六题</a:t>
            </a:r>
            <a:r>
              <a:rPr lang="en-US" dirty="0" smtClean="0"/>
              <a:t>3</a:t>
            </a:r>
            <a:r>
              <a:rPr lang="zh-CN" altLang="en-US" dirty="0" smtClean="0"/>
              <a:t>小题、第七题</a:t>
            </a:r>
            <a:r>
              <a:rPr lang="en-US" dirty="0" smtClean="0"/>
              <a:t>2</a:t>
            </a:r>
            <a:r>
              <a:rPr lang="zh-CN" altLang="en-US" dirty="0" smtClean="0"/>
              <a:t>小题、第八题</a:t>
            </a:r>
            <a:r>
              <a:rPr lang="en-US" dirty="0" smtClean="0"/>
              <a:t>1</a:t>
            </a:r>
            <a:r>
              <a:rPr lang="zh-CN" altLang="en-US" dirty="0" smtClean="0"/>
              <a:t>小题、第十题</a:t>
            </a:r>
            <a:r>
              <a:rPr lang="en-US" dirty="0" smtClean="0"/>
              <a:t>4</a:t>
            </a:r>
            <a:r>
              <a:rPr lang="zh-CN" altLang="en-US" dirty="0" smtClean="0"/>
              <a:t>小题、第十四题</a:t>
            </a:r>
            <a:r>
              <a:rPr lang="en-US" dirty="0" smtClean="0"/>
              <a:t>5</a:t>
            </a:r>
            <a:r>
              <a:rPr lang="zh-CN" altLang="en-US" dirty="0" smtClean="0"/>
              <a:t>小题、第十六题</a:t>
            </a:r>
            <a:r>
              <a:rPr lang="en-US" dirty="0" smtClean="0"/>
              <a:t>1</a:t>
            </a:r>
            <a:r>
              <a:rPr lang="zh-CN" altLang="en-US" dirty="0" smtClean="0"/>
              <a:t>小题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70438" y="518513"/>
            <a:ext cx="78867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 smtClean="0"/>
              <a:t>　　</a:t>
            </a:r>
            <a:r>
              <a:rPr lang="en-US" dirty="0" smtClean="0"/>
              <a:t>③</a:t>
            </a:r>
            <a:r>
              <a:rPr lang="zh-CN" altLang="en-US" dirty="0" smtClean="0"/>
              <a:t>歪儿站在街中央</a:t>
            </a:r>
            <a:r>
              <a:rPr lang="en-US" dirty="0" smtClean="0"/>
              <a:t>,</a:t>
            </a:r>
            <a:r>
              <a:rPr lang="zh-CN" altLang="en-US" dirty="0" smtClean="0"/>
              <a:t>寻看空铁罐左盼右盼</a:t>
            </a:r>
            <a:r>
              <a:rPr lang="en-US" dirty="0" smtClean="0"/>
              <a:t>,</a:t>
            </a:r>
            <a:r>
              <a:rPr lang="zh-CN" altLang="en-US" dirty="0" smtClean="0"/>
              <a:t>活像一个蒸熟了的小红薯。他细小</a:t>
            </a:r>
            <a:r>
              <a:rPr lang="en-US" dirty="0" smtClean="0"/>
              <a:t>,</a:t>
            </a:r>
            <a:r>
              <a:rPr lang="zh-CN" altLang="en-US" dirty="0" smtClean="0"/>
              <a:t>软绵绵</a:t>
            </a:r>
            <a:r>
              <a:rPr lang="en-US" dirty="0" smtClean="0"/>
              <a:t>,</a:t>
            </a:r>
            <a:r>
              <a:rPr lang="zh-CN" altLang="en-US" dirty="0" smtClean="0"/>
              <a:t>歪歪扭扭</a:t>
            </a:r>
            <a:r>
              <a:rPr lang="en-US" dirty="0" smtClean="0"/>
              <a:t>,</a:t>
            </a:r>
            <a:r>
              <a:rPr lang="zh-CN" altLang="en-US" dirty="0" smtClean="0"/>
              <a:t>眼睛总像睁不开</a:t>
            </a:r>
            <a:r>
              <a:rPr lang="en-US" dirty="0" smtClean="0"/>
              <a:t>,</a:t>
            </a:r>
            <a:r>
              <a:rPr lang="zh-CN" altLang="en-US" dirty="0" smtClean="0"/>
              <a:t>薄薄的嘴唇有点斜。他妈妈四十岁才生下这个有点残疾的儿子</a:t>
            </a:r>
            <a:r>
              <a:rPr lang="en-US" dirty="0" smtClean="0"/>
              <a:t>,</a:t>
            </a:r>
            <a:r>
              <a:rPr lang="zh-CN" altLang="en-US" dirty="0" smtClean="0"/>
              <a:t>取名叫“弯儿”。我们每天都能听到她呼唤儿子的声音</a:t>
            </a:r>
            <a:r>
              <a:rPr lang="en-US" dirty="0" smtClean="0"/>
              <a:t>,</a:t>
            </a:r>
            <a:r>
              <a:rPr lang="zh-CN" altLang="en-US" dirty="0" smtClean="0"/>
              <a:t>却把“弯儿”错听成“歪儿”。由于他身子歪</a:t>
            </a:r>
            <a:r>
              <a:rPr lang="en-US" dirty="0" smtClean="0"/>
              <a:t>,</a:t>
            </a:r>
            <a:r>
              <a:rPr lang="zh-CN" altLang="en-US" dirty="0" smtClean="0"/>
              <a:t>跑起来就打斜</a:t>
            </a:r>
            <a:r>
              <a:rPr lang="en-US" dirty="0" smtClean="0"/>
              <a:t>,</a:t>
            </a:r>
            <a:r>
              <a:rPr lang="zh-CN" altLang="en-US" dirty="0" smtClean="0"/>
              <a:t>玩“踢罐电报”便十分吃亏。可他太热爱这游戏了</a:t>
            </a:r>
            <a:r>
              <a:rPr lang="en-US" dirty="0" smtClean="0"/>
              <a:t>,</a:t>
            </a:r>
            <a:r>
              <a:rPr lang="zh-CN" altLang="en-US" dirty="0" smtClean="0"/>
              <a:t>他</a:t>
            </a:r>
            <a:r>
              <a:rPr lang="zh-CN" altLang="en-US" b="1" dirty="0" smtClean="0">
                <a:solidFill>
                  <a:srgbClr val="0092D7"/>
                </a:solidFill>
              </a:rPr>
              <a:t>宁愿</a:t>
            </a:r>
            <a:r>
              <a:rPr lang="zh-CN" altLang="en-US" dirty="0" smtClean="0"/>
              <a:t>坐庄</a:t>
            </a:r>
            <a:r>
              <a:rPr lang="en-US" dirty="0" smtClean="0"/>
              <a:t>,</a:t>
            </a:r>
            <a:r>
              <a:rPr lang="zh-CN" altLang="en-US" b="1" dirty="0" smtClean="0">
                <a:solidFill>
                  <a:srgbClr val="0092D7"/>
                </a:solidFill>
              </a:rPr>
              <a:t>宁愿</a:t>
            </a:r>
            <a:r>
              <a:rPr lang="zh-CN" altLang="en-US" dirty="0" smtClean="0"/>
              <a:t>徒自奔跑</a:t>
            </a:r>
            <a:r>
              <a:rPr lang="en-US" dirty="0" smtClean="0"/>
              <a:t>,</a:t>
            </a:r>
            <a:r>
              <a:rPr lang="zh-CN" altLang="en-US" b="1" dirty="0" smtClean="0">
                <a:solidFill>
                  <a:srgbClr val="0092D7"/>
                </a:solidFill>
              </a:rPr>
              <a:t>宁愿</a:t>
            </a:r>
            <a:r>
              <a:rPr lang="zh-CN" altLang="en-US" dirty="0" smtClean="0"/>
              <a:t>一直累得跌跌撞撞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大家玩的罐儿还是他家的呢</a:t>
            </a:r>
            <a:r>
              <a:rPr lang="en-US" dirty="0" smtClean="0"/>
              <a:t>!</a:t>
            </a:r>
            <a:r>
              <a:rPr lang="zh-CN" altLang="en-US" dirty="0" smtClean="0"/>
              <a:t>只有他家才有这装芦笋的长长的铁罐</a:t>
            </a:r>
            <a:r>
              <a:rPr lang="en-US" dirty="0" smtClean="0"/>
              <a:t>,</a:t>
            </a:r>
            <a:r>
              <a:rPr lang="zh-CN" altLang="en-US" dirty="0" smtClean="0"/>
              <a:t>立在地上很好踢</a:t>
            </a:r>
            <a:r>
              <a:rPr lang="en-US" dirty="0" smtClean="0"/>
              <a:t>,</a:t>
            </a:r>
            <a:r>
              <a:rPr lang="zh-CN" altLang="en-US" dirty="0" smtClean="0"/>
              <a:t>要没有这宝贝罐儿</a:t>
            </a:r>
            <a:r>
              <a:rPr lang="en-US" dirty="0" smtClean="0"/>
              <a:t>,</a:t>
            </a:r>
            <a:r>
              <a:rPr lang="zh-CN" altLang="en-US" dirty="0" smtClean="0"/>
              <a:t>说不定大家嫌他累赘</a:t>
            </a:r>
            <a:r>
              <a:rPr lang="en-US" dirty="0" smtClean="0"/>
              <a:t>,</a:t>
            </a:r>
            <a:r>
              <a:rPr lang="zh-CN" altLang="en-US" dirty="0" smtClean="0"/>
              <a:t>不带他玩了呢</a:t>
            </a:r>
            <a:r>
              <a:rPr lang="en-US" dirty="0" smtClean="0"/>
              <a:t>!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29761" y="307498"/>
            <a:ext cx="8036170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 smtClean="0"/>
              <a:t>　　</a:t>
            </a:r>
            <a:r>
              <a:rPr lang="en-US" dirty="0" smtClean="0"/>
              <a:t>④</a:t>
            </a:r>
            <a:r>
              <a:rPr lang="zh-CN" altLang="en-US" dirty="0" smtClean="0"/>
              <a:t>这游戏简直就是为我发明的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我个子比同龄的孩子高一头</a:t>
            </a:r>
            <a:r>
              <a:rPr lang="en-US" dirty="0" smtClean="0"/>
              <a:t>,</a:t>
            </a:r>
            <a:r>
              <a:rPr lang="zh-CN" altLang="en-US" dirty="0" smtClean="0"/>
              <a:t>腿也几乎长一截</a:t>
            </a:r>
            <a:r>
              <a:rPr lang="en-US" dirty="0" smtClean="0"/>
              <a:t>,</a:t>
            </a:r>
            <a:r>
              <a:rPr lang="zh-CN" altLang="en-US" dirty="0" smtClean="0"/>
              <a:t>跑起来真像骑摩托送电报的邮差那样风驰电掣</a:t>
            </a:r>
            <a:r>
              <a:rPr lang="en-US" dirty="0" smtClean="0"/>
              <a:t>,</a:t>
            </a:r>
            <a:r>
              <a:rPr lang="zh-CN" altLang="en-US" dirty="0" smtClean="0"/>
              <a:t>谁也甭想逃脱我的追逐。尤其我踢罐儿那一脚</a:t>
            </a:r>
            <a:r>
              <a:rPr lang="en-US" dirty="0" smtClean="0"/>
              <a:t>,</a:t>
            </a:r>
            <a:r>
              <a:rPr lang="zh-CN" altLang="en-US" dirty="0" smtClean="0"/>
              <a:t>“叭”的一声过后</a:t>
            </a:r>
            <a:r>
              <a:rPr lang="en-US" dirty="0" smtClean="0"/>
              <a:t>,</a:t>
            </a:r>
            <a:r>
              <a:rPr lang="zh-CN" altLang="en-US" dirty="0" smtClean="0"/>
              <a:t>只能在远处朦胧的暮色里去听它丁零当啷的声音了</a:t>
            </a:r>
            <a:r>
              <a:rPr lang="en-US" dirty="0" smtClean="0"/>
              <a:t>,</a:t>
            </a:r>
            <a:r>
              <a:rPr lang="zh-CN" altLang="en-US" dirty="0" smtClean="0"/>
              <a:t>要找到它可费点劲呢</a:t>
            </a:r>
            <a:r>
              <a:rPr lang="en-US" dirty="0" smtClean="0"/>
              <a:t>!</a:t>
            </a:r>
            <a:r>
              <a:rPr lang="zh-CN" altLang="en-US" dirty="0" smtClean="0"/>
              <a:t>这时最让大家兴奋的是瞅着歪儿去追罐儿那样子</a:t>
            </a:r>
            <a:r>
              <a:rPr lang="en-US" dirty="0" smtClean="0"/>
              <a:t>,</a:t>
            </a:r>
            <a:r>
              <a:rPr lang="zh-CN" altLang="en-US" dirty="0" smtClean="0"/>
              <a:t>他一忽儿斜向左</a:t>
            </a:r>
            <a:r>
              <a:rPr lang="en-US" dirty="0" smtClean="0"/>
              <a:t>,</a:t>
            </a:r>
            <a:r>
              <a:rPr lang="zh-CN" altLang="en-US" dirty="0" smtClean="0"/>
              <a:t>一忽儿斜向右</a:t>
            </a:r>
            <a:r>
              <a:rPr lang="en-US" dirty="0" smtClean="0"/>
              <a:t>,</a:t>
            </a:r>
            <a:r>
              <a:rPr lang="zh-CN" altLang="en-US" dirty="0" smtClean="0"/>
              <a:t>像脱了轨的车</a:t>
            </a:r>
            <a:r>
              <a:rPr lang="en-US" dirty="0" smtClean="0"/>
              <a:t>,</a:t>
            </a:r>
            <a:r>
              <a:rPr lang="zh-CN" altLang="en-US" dirty="0" smtClean="0"/>
              <a:t>逗得大家捂着肚子笑。当歪儿正要发现一个藏身的孩子时</a:t>
            </a:r>
            <a:r>
              <a:rPr lang="en-US" dirty="0" smtClean="0"/>
              <a:t>,</a:t>
            </a:r>
            <a:r>
              <a:rPr lang="zh-CN" altLang="en-US" dirty="0" smtClean="0"/>
              <a:t>我又会闪电般冲出来</a:t>
            </a:r>
            <a:r>
              <a:rPr lang="en-US" dirty="0" smtClean="0"/>
              <a:t>,</a:t>
            </a:r>
            <a:r>
              <a:rPr lang="zh-CN" altLang="en-US" dirty="0" smtClean="0"/>
              <a:t>一脚把罐儿赐到视线之外</a:t>
            </a:r>
            <a:r>
              <a:rPr lang="en-US" dirty="0" smtClean="0"/>
              <a:t>,</a:t>
            </a:r>
            <a:r>
              <a:rPr lang="zh-CN" altLang="en-US" dirty="0" smtClean="0"/>
              <a:t>可笑的场面便再次出现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就这样</a:t>
            </a:r>
            <a:r>
              <a:rPr lang="en-US" dirty="0" smtClean="0"/>
              <a:t>,</a:t>
            </a:r>
            <a:r>
              <a:rPr lang="zh-CN" altLang="en-US" dirty="0" smtClean="0"/>
              <a:t>我成了当然的英雄</a:t>
            </a:r>
            <a:r>
              <a:rPr lang="en-US" dirty="0" smtClean="0"/>
              <a:t>,</a:t>
            </a:r>
            <a:r>
              <a:rPr lang="zh-CN" altLang="en-US" dirty="0" smtClean="0"/>
              <a:t>得意非凡。歪儿怕我</a:t>
            </a:r>
            <a:r>
              <a:rPr lang="en-US" dirty="0" smtClean="0"/>
              <a:t>,</a:t>
            </a:r>
            <a:r>
              <a:rPr lang="zh-CN" altLang="en-US" dirty="0" smtClean="0"/>
              <a:t>见到我总是一脸懊丧。天天黄昏</a:t>
            </a:r>
            <a:r>
              <a:rPr lang="en-US" dirty="0" smtClean="0"/>
              <a:t>,</a:t>
            </a:r>
            <a:r>
              <a:rPr lang="zh-CN" altLang="en-US" dirty="0" smtClean="0"/>
              <a:t>这条小街上充满着我的迅猛威风和歪儿的疲于奔命。终于有一天</a:t>
            </a:r>
            <a:r>
              <a:rPr lang="en-US" dirty="0" smtClean="0"/>
              <a:t>,</a:t>
            </a:r>
            <a:r>
              <a:rPr lang="zh-CN" altLang="en-US" dirty="0" smtClean="0"/>
              <a:t>歪儿一屁股坐在地上</a:t>
            </a:r>
            <a:r>
              <a:rPr lang="en-US" dirty="0" smtClean="0"/>
              <a:t>,</a:t>
            </a:r>
            <a:r>
              <a:rPr lang="zh-CN" altLang="en-US" dirty="0" smtClean="0"/>
              <a:t>怏怏无奈地痛哭不止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他妈妈跑出来</a:t>
            </a:r>
            <a:r>
              <a:rPr lang="en-US" dirty="0" smtClean="0"/>
              <a:t>,</a:t>
            </a:r>
            <a:r>
              <a:rPr lang="zh-CN" altLang="en-US" dirty="0" smtClean="0"/>
              <a:t>叫着骂着</a:t>
            </a:r>
            <a:r>
              <a:rPr lang="en-US" dirty="0" smtClean="0"/>
              <a:t>,</a:t>
            </a:r>
            <a:r>
              <a:rPr lang="zh-CN" altLang="en-US" dirty="0" smtClean="0"/>
              <a:t>扯他胳膊回家。</a:t>
            </a:r>
            <a:r>
              <a:rPr lang="en-US" dirty="0" smtClean="0"/>
              <a:t>[</a:t>
            </a:r>
            <a:r>
              <a:rPr lang="zh-CN" altLang="en-US" dirty="0" smtClean="0"/>
              <a:t>甲</a:t>
            </a:r>
            <a:r>
              <a:rPr lang="en-US" dirty="0" smtClean="0"/>
              <a:t>]</a:t>
            </a:r>
            <a:r>
              <a:rPr lang="zh-CN" altLang="en-US" dirty="0" smtClean="0"/>
              <a:t>我们都感觉自己做了什么不好的事</a:t>
            </a:r>
            <a:r>
              <a:rPr lang="en-US" dirty="0" smtClean="0"/>
              <a:t>,</a:t>
            </a:r>
            <a:r>
              <a:rPr lang="zh-CN" altLang="en-US" dirty="0" smtClean="0"/>
              <a:t>默默站了一会儿才散。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52853" y="456967"/>
            <a:ext cx="7886700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 smtClean="0"/>
              <a:t>　</a:t>
            </a:r>
            <a:r>
              <a:rPr lang="en-US" dirty="0" smtClean="0"/>
              <a:t>⑤</a:t>
            </a:r>
            <a:r>
              <a:rPr lang="zh-CN" altLang="en-US" dirty="0" smtClean="0"/>
              <a:t>歪儿不来玩“踢罐电报”了。</a:t>
            </a:r>
            <a:r>
              <a:rPr lang="en-US" dirty="0" smtClean="0"/>
              <a:t>[</a:t>
            </a:r>
            <a:r>
              <a:rPr lang="zh-CN" altLang="en-US" dirty="0" smtClean="0"/>
              <a:t>乙</a:t>
            </a:r>
            <a:r>
              <a:rPr lang="en-US" dirty="0" smtClean="0"/>
              <a:t>]</a:t>
            </a:r>
            <a:r>
              <a:rPr lang="zh-CN" altLang="en-US" dirty="0" smtClean="0"/>
              <a:t>他不来</a:t>
            </a:r>
            <a:r>
              <a:rPr lang="en-US" dirty="0" smtClean="0"/>
              <a:t>,</a:t>
            </a:r>
            <a:r>
              <a:rPr lang="zh-CN" altLang="en-US" dirty="0" smtClean="0"/>
              <a:t>罐儿自然也变了</a:t>
            </a:r>
            <a:r>
              <a:rPr lang="en-US" dirty="0" smtClean="0"/>
              <a:t>,</a:t>
            </a:r>
            <a:r>
              <a:rPr lang="zh-CN" altLang="en-US" dirty="0" smtClean="0"/>
              <a:t>我从家里拿来装草莓酱的小铁罐</a:t>
            </a:r>
            <a:r>
              <a:rPr lang="en-US" dirty="0" smtClean="0"/>
              <a:t>,</a:t>
            </a:r>
            <a:r>
              <a:rPr lang="zh-CN" altLang="en-US" dirty="0" smtClean="0"/>
              <a:t>短粗</a:t>
            </a:r>
            <a:r>
              <a:rPr lang="en-US" dirty="0" smtClean="0"/>
              <a:t>,</a:t>
            </a:r>
            <a:r>
              <a:rPr lang="zh-CN" altLang="en-US" dirty="0" smtClean="0"/>
              <a:t>又轻</a:t>
            </a:r>
            <a:r>
              <a:rPr lang="en-US" dirty="0" smtClean="0"/>
              <a:t>,</a:t>
            </a:r>
            <a:r>
              <a:rPr lang="zh-CN" altLang="en-US" dirty="0" smtClean="0"/>
              <a:t>不但踢不远</a:t>
            </a:r>
            <a:r>
              <a:rPr lang="en-US" dirty="0" smtClean="0"/>
              <a:t>,</a:t>
            </a:r>
            <a:r>
              <a:rPr lang="zh-CN" altLang="en-US" dirty="0" smtClean="0"/>
              <a:t>有时还踢不上</a:t>
            </a:r>
            <a:r>
              <a:rPr lang="en-US" dirty="0" smtClean="0"/>
              <a:t>,</a:t>
            </a:r>
            <a:r>
              <a:rPr lang="zh-CN" altLang="en-US" dirty="0" smtClean="0"/>
              <a:t>游戏的快乐便减色许多。那么失去快乐的歪儿呢</a:t>
            </a:r>
            <a:r>
              <a:rPr lang="en-US" dirty="0" smtClean="0"/>
              <a:t>?</a:t>
            </a:r>
            <a:r>
              <a:rPr lang="zh-CN" altLang="en-US" dirty="0" smtClean="0"/>
              <a:t>我望着他家二楼那扇黑黑的玻璃窗</a:t>
            </a:r>
            <a:r>
              <a:rPr lang="en-US" dirty="0" smtClean="0"/>
              <a:t>,</a:t>
            </a:r>
            <a:r>
              <a:rPr lang="zh-CN" altLang="en-US" dirty="0" smtClean="0"/>
              <a:t>心想他正在窗后边眼巴巴瞧着我们玩吧。</a:t>
            </a:r>
            <a:r>
              <a:rPr lang="en-US" dirty="0" smtClean="0"/>
              <a:t>[</a:t>
            </a:r>
            <a:r>
              <a:rPr lang="zh-CN" altLang="en-US" dirty="0" smtClean="0"/>
              <a:t>丙</a:t>
            </a:r>
            <a:r>
              <a:rPr lang="en-US" dirty="0" smtClean="0"/>
              <a:t>]</a:t>
            </a:r>
            <a:r>
              <a:rPr lang="zh-CN" altLang="en-US" dirty="0" smtClean="0"/>
              <a:t>这时忽见窗子一点点开启</a:t>
            </a:r>
            <a:r>
              <a:rPr lang="en-US" dirty="0" smtClean="0"/>
              <a:t>,</a:t>
            </a:r>
            <a:r>
              <a:rPr lang="zh-CN" altLang="en-US" dirty="0" smtClean="0"/>
              <a:t>跟着一个东西扔下来。这东西掉在地上的声音那么熟悉、那么悦耳</a:t>
            </a:r>
            <a:r>
              <a:rPr lang="en-US" dirty="0" smtClean="0"/>
              <a:t>,</a:t>
            </a:r>
            <a:r>
              <a:rPr lang="zh-CN" altLang="en-US" dirty="0" smtClean="0"/>
              <a:t>那么刺激</a:t>
            </a:r>
            <a:r>
              <a:rPr lang="en-US" dirty="0" smtClean="0"/>
              <a:t>,</a:t>
            </a:r>
            <a:r>
              <a:rPr lang="zh-CN" altLang="en-US" dirty="0" smtClean="0"/>
              <a:t>原来正是歪儿那长长的罐儿。</a:t>
            </a:r>
            <a:r>
              <a:rPr lang="en-US" dirty="0" smtClean="0"/>
              <a:t>[</a:t>
            </a:r>
            <a:r>
              <a:rPr lang="zh-CN" altLang="en-US" dirty="0" smtClean="0"/>
              <a:t>丁</a:t>
            </a:r>
            <a:r>
              <a:rPr lang="en-US" dirty="0" smtClean="0"/>
              <a:t>]</a:t>
            </a:r>
            <a:r>
              <a:rPr lang="zh-CN" altLang="en-US" dirty="0" smtClean="0"/>
              <a:t>我迫不及待地朝他招手</a:t>
            </a:r>
            <a:r>
              <a:rPr lang="en-US" dirty="0" smtClean="0"/>
              <a:t>,</a:t>
            </a:r>
            <a:r>
              <a:rPr lang="zh-CN" altLang="en-US" dirty="0" smtClean="0"/>
              <a:t>叫他来玩儿。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      ⑥</a:t>
            </a:r>
            <a:r>
              <a:rPr lang="zh-CN" altLang="en-US" dirty="0" smtClean="0"/>
              <a:t>歪儿回到了我们中间。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20968" y="404213"/>
            <a:ext cx="8036169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 smtClean="0"/>
              <a:t>　</a:t>
            </a:r>
            <a:r>
              <a:rPr lang="en-US" dirty="0" smtClean="0"/>
              <a:t>⑦</a:t>
            </a:r>
            <a:r>
              <a:rPr lang="zh-CN" altLang="en-US" u="sng" dirty="0" smtClean="0"/>
              <a:t>一切都奇妙又美好地发生了变化</a:t>
            </a:r>
            <a:r>
              <a:rPr lang="zh-CN" altLang="en-US" dirty="0" smtClean="0"/>
              <a:t>。大家并没有商定什么</a:t>
            </a:r>
            <a:r>
              <a:rPr lang="en-US" dirty="0" smtClean="0"/>
              <a:t>,</a:t>
            </a:r>
            <a:r>
              <a:rPr lang="zh-CN" altLang="en-US" dirty="0" smtClean="0"/>
              <a:t>却不约而同地不叫他坐庄。有时他“手心手背”输了</a:t>
            </a:r>
            <a:r>
              <a:rPr lang="en-US" dirty="0" smtClean="0"/>
              <a:t>,</a:t>
            </a:r>
            <a:r>
              <a:rPr lang="zh-CN" altLang="en-US" dirty="0" smtClean="0"/>
              <a:t>也很快有人情愿被他捉住</a:t>
            </a:r>
            <a:r>
              <a:rPr lang="en-US" dirty="0" smtClean="0"/>
              <a:t>,</a:t>
            </a:r>
            <a:r>
              <a:rPr lang="zh-CN" altLang="en-US" dirty="0" smtClean="0"/>
              <a:t>好顶替他。大家相互配合</a:t>
            </a:r>
            <a:r>
              <a:rPr lang="en-US" dirty="0" smtClean="0"/>
              <a:t>,</a:t>
            </a:r>
            <a:r>
              <a:rPr lang="zh-CN" altLang="en-US" dirty="0" smtClean="0"/>
              <a:t>心领神会</a:t>
            </a:r>
            <a:r>
              <a:rPr lang="en-US" dirty="0" smtClean="0"/>
              <a:t>,</a:t>
            </a:r>
            <a:r>
              <a:rPr lang="zh-CN" altLang="en-US" dirty="0" smtClean="0"/>
              <a:t>做假成真。一次</a:t>
            </a:r>
            <a:r>
              <a:rPr lang="en-US" dirty="0" smtClean="0"/>
              <a:t>,</a:t>
            </a:r>
            <a:r>
              <a:rPr lang="zh-CN" altLang="en-US" dirty="0" smtClean="0"/>
              <a:t>我看见歪儿躲在一棵大槐树后正要被发现</a:t>
            </a:r>
            <a:r>
              <a:rPr lang="en-US" dirty="0" smtClean="0"/>
              <a:t>,</a:t>
            </a:r>
            <a:r>
              <a:rPr lang="zh-CN" altLang="en-US" dirty="0" smtClean="0"/>
              <a:t>便飞身上去</a:t>
            </a:r>
            <a:r>
              <a:rPr lang="en-US" dirty="0" smtClean="0"/>
              <a:t>,</a:t>
            </a:r>
            <a:r>
              <a:rPr lang="zh-CN" altLang="en-US" dirty="0" smtClean="0"/>
              <a:t>一脚把罐儿踢得好远好远</a:t>
            </a:r>
            <a:r>
              <a:rPr lang="en-US" dirty="0" smtClean="0"/>
              <a:t>,</a:t>
            </a:r>
            <a:r>
              <a:rPr lang="zh-CN" altLang="en-US" dirty="0" smtClean="0"/>
              <a:t>解救了歪儿</a:t>
            </a:r>
            <a:r>
              <a:rPr lang="en-US" dirty="0" smtClean="0"/>
              <a:t>,</a:t>
            </a:r>
            <a:r>
              <a:rPr lang="zh-CN" altLang="en-US" dirty="0" smtClean="0"/>
              <a:t>又过去拉着他</a:t>
            </a:r>
            <a:r>
              <a:rPr lang="en-US" dirty="0" smtClean="0"/>
              <a:t>,</a:t>
            </a:r>
            <a:r>
              <a:rPr lang="zh-CN" altLang="en-US" dirty="0" smtClean="0"/>
              <a:t>急忙藏进一家院内的杂物堆里。我俩蜷缩在一张破桌案下边</a:t>
            </a:r>
            <a:r>
              <a:rPr lang="en-US" dirty="0" smtClean="0"/>
              <a:t>,</a:t>
            </a:r>
            <a:r>
              <a:rPr lang="zh-CN" altLang="en-US" dirty="0" smtClean="0"/>
              <a:t>紧紧挤在一起</a:t>
            </a:r>
            <a:r>
              <a:rPr lang="en-US" dirty="0" smtClean="0"/>
              <a:t>,</a:t>
            </a:r>
            <a:r>
              <a:rPr lang="zh-CN" altLang="en-US" dirty="0" smtClean="0"/>
              <a:t>屏住呼吸</a:t>
            </a:r>
            <a:r>
              <a:rPr lang="en-US" dirty="0" smtClean="0"/>
              <a:t>,</a:t>
            </a:r>
            <a:r>
              <a:rPr lang="zh-CN" altLang="en-US" dirty="0" smtClean="0"/>
              <a:t>互相都能感到对方急促的心跳</a:t>
            </a:r>
            <a:r>
              <a:rPr lang="en-US" dirty="0" smtClean="0"/>
              <a:t>,</a:t>
            </a:r>
            <a:r>
              <a:rPr lang="zh-CN" altLang="en-US" dirty="0" smtClean="0"/>
              <a:t>这紧张充满异常的快乐啊</a:t>
            </a:r>
            <a:r>
              <a:rPr lang="en-US" dirty="0" smtClean="0"/>
              <a:t>!</a:t>
            </a:r>
            <a:r>
              <a:rPr lang="zh-CN" altLang="en-US" dirty="0" smtClean="0"/>
              <a:t>我忽然见他的眼睛竟然睁得很大</a:t>
            </a:r>
            <a:r>
              <a:rPr lang="en-US" dirty="0" smtClean="0"/>
              <a:t>,</a:t>
            </a:r>
            <a:r>
              <a:rPr lang="zh-CN" altLang="en-US" dirty="0" smtClean="0"/>
              <a:t>目光兴奋、亲热、满足</a:t>
            </a:r>
            <a:r>
              <a:rPr lang="en-US" dirty="0" smtClean="0"/>
              <a:t>,</a:t>
            </a:r>
            <a:r>
              <a:rPr lang="zh-CN" altLang="en-US" dirty="0" smtClean="0"/>
              <a:t>像晨星一样光亮</a:t>
            </a:r>
            <a:r>
              <a:rPr lang="en-US" dirty="0" smtClean="0"/>
              <a:t>!</a:t>
            </a:r>
            <a:r>
              <a:rPr lang="zh-CN" altLang="en-US" dirty="0" smtClean="0"/>
              <a:t>原来他有这样一双又美又动人的眼睛。是不是每个人都有这样一双眼睛</a:t>
            </a:r>
            <a:r>
              <a:rPr lang="en-US" dirty="0" smtClean="0"/>
              <a:t>,</a:t>
            </a:r>
            <a:r>
              <a:rPr lang="zh-CN" altLang="en-US" dirty="0" smtClean="0"/>
              <a:t>就看我们能不能把它点亮</a:t>
            </a:r>
            <a:r>
              <a:rPr lang="en-US" dirty="0" smtClean="0"/>
              <a:t>?</a:t>
            </a:r>
            <a:endParaRPr lang="zh-CN" altLang="en-US" dirty="0" smtClean="0"/>
          </a:p>
          <a:p>
            <a:pPr algn="r">
              <a:lnSpc>
                <a:spcPct val="150000"/>
              </a:lnSpc>
            </a:pPr>
            <a:r>
              <a:rPr lang="en-US" dirty="0" smtClean="0"/>
              <a:t>(</a:t>
            </a:r>
            <a:r>
              <a:rPr lang="zh-CN" altLang="en-US" dirty="0" smtClean="0"/>
              <a:t>选自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冯骥才散文精选</a:t>
            </a:r>
            <a:r>
              <a:rPr lang="en-US" altLang="zh-CN" dirty="0" smtClean="0"/>
              <a:t>》</a:t>
            </a:r>
            <a:r>
              <a:rPr lang="en-US" dirty="0" smtClean="0"/>
              <a:t>,</a:t>
            </a:r>
            <a:r>
              <a:rPr lang="zh-CN" altLang="en-US" dirty="0" smtClean="0"/>
              <a:t>有改动</a:t>
            </a:r>
            <a:r>
              <a:rPr lang="en-US" dirty="0" smtClean="0"/>
              <a:t>)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52853" y="395421"/>
            <a:ext cx="36400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 smtClean="0">
                <a:latin typeface="+mn-ea"/>
              </a:rPr>
              <a:t>　</a:t>
            </a:r>
            <a:r>
              <a:rPr lang="en-US" b="1" dirty="0" smtClean="0">
                <a:latin typeface="+mn-ea"/>
              </a:rPr>
              <a:t>1.</a:t>
            </a:r>
            <a:r>
              <a:rPr lang="zh-CN" altLang="en-US" dirty="0" smtClean="0">
                <a:latin typeface="+mn-ea"/>
              </a:rPr>
              <a:t>下面的句子出自原文</a:t>
            </a:r>
            <a:r>
              <a:rPr lang="en-US" dirty="0" smtClean="0">
                <a:latin typeface="+mn-ea"/>
              </a:rPr>
              <a:t>,</a:t>
            </a:r>
            <a:r>
              <a:rPr lang="zh-CN" altLang="en-US" dirty="0" smtClean="0">
                <a:latin typeface="+mn-ea"/>
              </a:rPr>
              <a:t>它在文中的位置应该是</a:t>
            </a:r>
            <a:r>
              <a:rPr lang="en-US" dirty="0" smtClean="0">
                <a:latin typeface="+mn-ea"/>
              </a:rPr>
              <a:t>(</a:t>
            </a:r>
            <a:r>
              <a:rPr lang="zh-CN" altLang="en-US" dirty="0" smtClean="0">
                <a:latin typeface="+mn-ea"/>
              </a:rPr>
              <a:t>　　</a:t>
            </a:r>
            <a:r>
              <a:rPr lang="en-US" dirty="0" smtClean="0">
                <a:latin typeface="+mn-ea"/>
              </a:rPr>
              <a:t>)(3</a:t>
            </a:r>
            <a:r>
              <a:rPr lang="zh-CN" altLang="en-US" dirty="0" smtClean="0">
                <a:latin typeface="+mn-ea"/>
              </a:rPr>
              <a:t>分</a:t>
            </a:r>
            <a:r>
              <a:rPr lang="en-US" dirty="0" smtClean="0">
                <a:latin typeface="+mn-ea"/>
              </a:rPr>
              <a:t>)</a:t>
            </a:r>
            <a:endParaRPr lang="zh-CN" altLang="en-US" dirty="0" smtClean="0"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dirty="0" smtClean="0">
                <a:latin typeface="+mn-ea"/>
              </a:rPr>
              <a:t>我的心被一种内疚深深地刺痛了。</a:t>
            </a:r>
          </a:p>
          <a:p>
            <a:pPr algn="just">
              <a:lnSpc>
                <a:spcPct val="150000"/>
              </a:lnSpc>
            </a:pPr>
            <a:r>
              <a:rPr lang="en-US" dirty="0" smtClean="0">
                <a:latin typeface="+mn-ea"/>
              </a:rPr>
              <a:t>A.[</a:t>
            </a:r>
            <a:r>
              <a:rPr lang="zh-CN" altLang="en-US" dirty="0" smtClean="0">
                <a:latin typeface="+mn-ea"/>
              </a:rPr>
              <a:t>甲</a:t>
            </a:r>
            <a:r>
              <a:rPr lang="en-US" dirty="0" smtClean="0">
                <a:latin typeface="+mn-ea"/>
              </a:rPr>
              <a:t>]</a:t>
            </a:r>
            <a:r>
              <a:rPr lang="zh-CN" altLang="en-US" dirty="0" smtClean="0">
                <a:latin typeface="+mn-ea"/>
              </a:rPr>
              <a:t>　　</a:t>
            </a:r>
            <a:r>
              <a:rPr lang="en-US" dirty="0" smtClean="0">
                <a:latin typeface="+mn-ea"/>
              </a:rPr>
              <a:t>B.[</a:t>
            </a:r>
            <a:r>
              <a:rPr lang="zh-CN" altLang="en-US" dirty="0" smtClean="0">
                <a:latin typeface="+mn-ea"/>
              </a:rPr>
              <a:t>乙</a:t>
            </a:r>
            <a:r>
              <a:rPr lang="en-US" dirty="0" smtClean="0">
                <a:latin typeface="+mn-ea"/>
              </a:rPr>
              <a:t>]</a:t>
            </a:r>
            <a:r>
              <a:rPr lang="zh-CN" altLang="en-US" dirty="0" smtClean="0">
                <a:latin typeface="+mn-ea"/>
              </a:rPr>
              <a:t>　　</a:t>
            </a:r>
            <a:endParaRPr lang="en-US" altLang="zh-CN" smtClean="0"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lang="en-US" smtClean="0">
                <a:latin typeface="+mn-ea"/>
              </a:rPr>
              <a:t>C</a:t>
            </a:r>
            <a:r>
              <a:rPr lang="en-US" dirty="0" smtClean="0">
                <a:latin typeface="+mn-ea"/>
              </a:rPr>
              <a:t>.[</a:t>
            </a:r>
            <a:r>
              <a:rPr lang="zh-CN" altLang="en-US" dirty="0" smtClean="0">
                <a:latin typeface="+mn-ea"/>
              </a:rPr>
              <a:t>丙</a:t>
            </a:r>
            <a:r>
              <a:rPr lang="en-US" dirty="0" smtClean="0">
                <a:latin typeface="+mn-ea"/>
              </a:rPr>
              <a:t>]</a:t>
            </a:r>
            <a:r>
              <a:rPr lang="zh-CN" altLang="en-US" dirty="0" smtClean="0">
                <a:latin typeface="+mn-ea"/>
              </a:rPr>
              <a:t>　　</a:t>
            </a:r>
            <a:r>
              <a:rPr lang="en-US" dirty="0" smtClean="0">
                <a:latin typeface="+mn-ea"/>
              </a:rPr>
              <a:t>D.[</a:t>
            </a:r>
            <a:r>
              <a:rPr lang="zh-CN" altLang="en-US" dirty="0" smtClean="0">
                <a:latin typeface="+mn-ea"/>
              </a:rPr>
              <a:t>丁</a:t>
            </a:r>
            <a:r>
              <a:rPr lang="en-US" dirty="0" smtClean="0">
                <a:latin typeface="+mn-ea"/>
              </a:rPr>
              <a:t>]</a:t>
            </a:r>
            <a:endParaRPr lang="zh-CN" altLang="en-US" dirty="0"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19246" y="339094"/>
            <a:ext cx="4237891" cy="30008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答案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en-US" altLang="zh-CN" dirty="0" smtClean="0">
                <a:solidFill>
                  <a:srgbClr val="A50021"/>
                </a:solidFill>
              </a:rPr>
              <a:t>D</a:t>
            </a:r>
            <a:endParaRPr lang="zh-CN" altLang="en-US" dirty="0" smtClean="0">
              <a:solidFill>
                <a:srgbClr val="A50021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解析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本题考查还原句子。答题时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可以紧扣“内疚”一词的含义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采用瞻前顾后的方法。“内疚”意思为“心中惭愧不安”。文中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“我们”戏弄了歪儿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他却不以为意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还把自己家的罐儿给我们玩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这让“我”深感内疚。故应放在</a:t>
            </a: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丁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处。</a:t>
            </a:r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79230" y="430590"/>
            <a:ext cx="788670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/>
              <a:t>2.</a:t>
            </a:r>
            <a:r>
              <a:rPr lang="zh-CN" altLang="en-US" dirty="0" smtClean="0"/>
              <a:t>揣摩下面句子中加点的词语</a:t>
            </a:r>
            <a:r>
              <a:rPr lang="en-US" dirty="0" smtClean="0"/>
              <a:t>,</a:t>
            </a:r>
            <a:r>
              <a:rPr lang="zh-CN" altLang="en-US" dirty="0" smtClean="0"/>
              <a:t>品味其表达效果。</a:t>
            </a:r>
            <a:r>
              <a:rPr lang="en-US" dirty="0" smtClean="0"/>
              <a:t>(4</a:t>
            </a:r>
            <a:r>
              <a:rPr lang="zh-CN" altLang="en-US" dirty="0" smtClean="0"/>
              <a:t>分</a:t>
            </a:r>
            <a:r>
              <a:rPr lang="en-US" dirty="0" smtClean="0"/>
              <a:t>)</a:t>
            </a:r>
            <a:r>
              <a:rPr lang="en-US" altLang="zh-CN" dirty="0" smtClean="0"/>
              <a:t>【</a:t>
            </a:r>
            <a:r>
              <a:rPr lang="zh-CN" altLang="en-US" dirty="0" smtClean="0"/>
              <a:t>考点</a:t>
            </a:r>
            <a:r>
              <a:rPr lang="en-US" dirty="0" smtClean="0"/>
              <a:t>:</a:t>
            </a:r>
            <a:r>
              <a:rPr lang="zh-CN" altLang="en-US" dirty="0" smtClean="0"/>
              <a:t>语言鉴赏</a:t>
            </a:r>
            <a:r>
              <a:rPr lang="en-US" altLang="zh-CN" dirty="0" smtClean="0"/>
              <a:t>】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(1)</a:t>
            </a:r>
            <a:r>
              <a:rPr lang="zh-CN" altLang="en-US" dirty="0" smtClean="0"/>
              <a:t>那个暑假</a:t>
            </a:r>
            <a:r>
              <a:rPr lang="en-US" dirty="0" smtClean="0"/>
              <a:t>,</a:t>
            </a:r>
            <a:r>
              <a:rPr lang="zh-CN" altLang="en-US" dirty="0" smtClean="0"/>
              <a:t>天刚擦黑</a:t>
            </a:r>
            <a:r>
              <a:rPr lang="en-US" dirty="0" smtClean="0"/>
              <a:t>,</a:t>
            </a:r>
            <a:r>
              <a:rPr lang="zh-CN" altLang="en-US" dirty="0" smtClean="0"/>
              <a:t>晚饭吃了一半</a:t>
            </a:r>
            <a:r>
              <a:rPr lang="en-US" dirty="0" smtClean="0"/>
              <a:t>,</a:t>
            </a:r>
            <a:r>
              <a:rPr lang="zh-CN" altLang="en-US" dirty="0" smtClean="0"/>
              <a:t>我的心就</a:t>
            </a:r>
            <a:r>
              <a:rPr lang="zh-CN" altLang="en-US" b="1" dirty="0" smtClean="0">
                <a:solidFill>
                  <a:srgbClr val="0092D7"/>
                </a:solidFill>
              </a:rPr>
              <a:t>飞</a:t>
            </a:r>
            <a:r>
              <a:rPr lang="zh-CN" altLang="en-US" dirty="0" smtClean="0"/>
              <a:t>出去了。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 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dirty="0" smtClean="0"/>
              <a:t> 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dirty="0" smtClean="0"/>
              <a:t>(2)</a:t>
            </a:r>
            <a:r>
              <a:rPr lang="zh-CN" altLang="en-US" dirty="0" smtClean="0"/>
              <a:t>他</a:t>
            </a:r>
            <a:r>
              <a:rPr lang="zh-CN" altLang="en-US" b="1" dirty="0" smtClean="0">
                <a:solidFill>
                  <a:srgbClr val="0092D7"/>
                </a:solidFill>
              </a:rPr>
              <a:t>宁愿</a:t>
            </a:r>
            <a:r>
              <a:rPr lang="zh-CN" altLang="en-US" dirty="0" smtClean="0"/>
              <a:t>坐庄</a:t>
            </a:r>
            <a:r>
              <a:rPr lang="en-US" dirty="0" smtClean="0"/>
              <a:t>,</a:t>
            </a:r>
            <a:r>
              <a:rPr lang="zh-CN" altLang="en-US" b="1" dirty="0" smtClean="0">
                <a:solidFill>
                  <a:srgbClr val="0092D7"/>
                </a:solidFill>
              </a:rPr>
              <a:t>宁愿</a:t>
            </a:r>
            <a:r>
              <a:rPr lang="zh-CN" altLang="en-US" dirty="0" smtClean="0"/>
              <a:t>徒自奔跑</a:t>
            </a:r>
            <a:r>
              <a:rPr lang="en-US" dirty="0" smtClean="0"/>
              <a:t>,</a:t>
            </a:r>
            <a:r>
              <a:rPr lang="zh-CN" altLang="en-US" b="1" dirty="0" smtClean="0">
                <a:solidFill>
                  <a:srgbClr val="0092D7"/>
                </a:solidFill>
              </a:rPr>
              <a:t>宁愿</a:t>
            </a:r>
            <a:r>
              <a:rPr lang="zh-CN" altLang="en-US" dirty="0" smtClean="0"/>
              <a:t>一直累得跌跌撞撞</a:t>
            </a:r>
            <a:r>
              <a:rPr lang="en-US" altLang="zh-CN" dirty="0" smtClean="0"/>
              <a:t>……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课件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lIns="36000" tIns="36000" rIns="36000" bIns="36000" rtlCol="0">
        <a:spAutoFit/>
      </a:bodyPr>
      <a:lstStyle>
        <a:defPPr>
          <a:lnSpc>
            <a:spcPct val="150000"/>
          </a:lnSpc>
          <a:defRPr sz="1400" dirty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2952</TotalTime>
  <Words>2116</Words>
  <Application>Microsoft Office PowerPoint</Application>
  <PresentationFormat>全屏显示(16:9)</PresentationFormat>
  <Paragraphs>124</Paragraphs>
  <Slides>30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</cp:lastModifiedBy>
  <cp:revision>476</cp:revision>
  <cp:lastPrinted>2019-07-27T07:43:24Z</cp:lastPrinted>
  <dcterms:created xsi:type="dcterms:W3CDTF">2018-08-24T06:22:56Z</dcterms:created>
  <dcterms:modified xsi:type="dcterms:W3CDTF">2020-03-25T02:00:14Z</dcterms:modified>
</cp:coreProperties>
</file>