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72" r:id="rId11"/>
    <p:sldId id="27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48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4.jpeg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10" Type="http://schemas.openxmlformats.org/officeDocument/2006/relationships/tags" Target="../tags/tag3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image" Target="../media/image5.jpeg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image" Target="../media/image5.jpeg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image" Target="../media/image5.jpeg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image" Target="../media/image6.jpeg" /><Relationship Id="rId9" Type="http://schemas.openxmlformats.org/officeDocument/2006/relationships/tags" Target="../tags/tag8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10" Type="http://schemas.openxmlformats.org/officeDocument/2006/relationships/tags" Target="../tags/tag11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08.xml" /><Relationship Id="rId3" Type="http://schemas.openxmlformats.org/officeDocument/2006/relationships/image" Target="../media/image7.jpeg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635" y="0"/>
            <a:ext cx="12193270" cy="68586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2618740" y="2108835"/>
            <a:ext cx="6954520" cy="109347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spc="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3282950" y="3273425"/>
            <a:ext cx="5637530" cy="896620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497265" y="2551430"/>
            <a:ext cx="5197470" cy="624845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497265" y="3244850"/>
            <a:ext cx="5197470" cy="1077985"/>
          </a:xfrm>
        </p:spPr>
        <p:txBody>
          <a:bodyPr lIns="90000" tIns="46800" rIns="90000" bIns="46800" anchor="t" anchorCtr="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170" tIns="46990" rIns="90170" bIns="4699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3972342" y="1929766"/>
            <a:ext cx="4247316" cy="1049048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13970" y="-4445"/>
            <a:ext cx="508698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02377" y="3268378"/>
            <a:ext cx="6862445" cy="316800"/>
          </a:xfrm>
          <a:custGeom>
            <a:gdLst>
              <a:gd name="connsiteX0" fmla="*/ 0 w 6862445"/>
              <a:gd name="connsiteY0" fmla="*/ 316800 h 316800"/>
              <a:gd name="connsiteX1" fmla="*/ 0 w 6862445"/>
              <a:gd name="connsiteY1" fmla="*/ 0 h 316800"/>
              <a:gd name="connsiteX2" fmla="*/ 6862445 w 6862445"/>
              <a:gd name="connsiteY2" fmla="*/ 0 h 316800"/>
              <a:gd name="connsiteX3" fmla="*/ 6862445 w 6862445"/>
              <a:gd name="connsiteY3" fmla="*/ 316800 h 316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62445" h="316800">
                <a:moveTo>
                  <a:pt x="0" y="316800"/>
                </a:moveTo>
                <a:lnTo>
                  <a:pt x="0" y="0"/>
                </a:lnTo>
                <a:lnTo>
                  <a:pt x="6862445" y="0"/>
                </a:lnTo>
                <a:lnTo>
                  <a:pt x="6862445" y="3168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168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200"/>
            <a:ext cx="12192000" cy="3168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41135"/>
            <a:ext cx="12192000" cy="316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31686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16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17.xml" /><Relationship Id="rId21" Type="http://schemas.openxmlformats.org/officeDocument/2006/relationships/tags" Target="../tags/tag118.xml" /><Relationship Id="rId22" Type="http://schemas.openxmlformats.org/officeDocument/2006/relationships/tags" Target="../tags/tag119.xml" /><Relationship Id="rId23" Type="http://schemas.openxmlformats.org/officeDocument/2006/relationships/tags" Target="../tags/tag120.xml" /><Relationship Id="rId24" Type="http://schemas.openxmlformats.org/officeDocument/2006/relationships/tags" Target="../tags/tag121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image" Target="../media/image4.jpeg" /><Relationship Id="rId28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4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4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png" /><Relationship Id="rId3" Type="http://schemas.openxmlformats.org/officeDocument/2006/relationships/tags" Target="../tags/tag14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2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2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31850" y="2108835"/>
            <a:ext cx="10906760" cy="109347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《短歌行》《观沧海》《龟虽寿》</a:t>
            </a:r>
            <a:endParaRPr lang="zh-CN" altLang="en-US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200" b="1">
                <a:solidFill>
                  <a:schemeClr val="dk1">
                    <a:lumMod val="75000"/>
                    <a:lumOff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群文阅读</a:t>
            </a:r>
            <a:endParaRPr sz="3200" b="1">
              <a:solidFill>
                <a:schemeClr val="dk1">
                  <a:lumMod val="75000"/>
                  <a:lumOff val="25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改四言为七言，体会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短歌行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对酒当歌生几何！譬如朝露去日多。慨当以慷忧难忘。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唯有杜康以解忧。青青子衿我心悠。但为君故至今吟。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呦呦鹿鸣食野苹。我有嘉宾鼓瑟笙。明明如月何时掇。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忧从中来不断绝。越陌度阡枉相存。契阔谈讌念旧恩。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月明星稀鹊南飞。绕树三匝何枝依？山海不厌高与深。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周公吐哺天下归。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对比写作背景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《观沧海》是曹操乐府组诗《步出夏门行》中的第一章,写于建安十二年(207)北征乌桓途中。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北征乌桓,对曹操来说是一次大获全胜、具有重要意义的战争。为清除边患,巩固后方,实现统一中国的宏愿,曹操于建安十二年八月出奇兵袭击乌桓,大破乌桓于柳城。九月胜利回师,路经碣石,诗人乘兴登临,即景抒情,写下了这篇豪迈的诗章。诗篇描绘了一幅波澜壮阔的大海图景,亦暗含了诗人削平割据、统一全国的壮志宏图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对比写作背景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龟虽寿》是曹操乐府组诗《步出夏门行》的第四首,约作于公元208年初他平定乌桓叛乱、消灭袁绍残余势力之后，南下征讨荆、吴之前。此时曹操已经五十三岁了，不由想起了人生的路程，所以诗一开头便无限感慨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对比写作背景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建安十三年（公元208年），曹操率大军南下，列阵长江，欲一举荡平孙刘势力。这年冬天十一月十五日夜，皎月当空，江面风平浪静。曹操乘船查看水寨，后置酒宴请诸将，酒至兴处，“忽闻鸦声往南飞鸣而去”，曹操感此景而横槊赋诗，写下了《短歌行》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对比写作背景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《观沧海》《龟虽寿》《短歌行》创作时间相近，都作于诗人五十二三岁，诗人此时在统一北方的路上接连取得胜利，意气风发，却年岁渐老，遂发出一系列感慨。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对比诗歌内容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《观沧海》写了自己站在山顶看到的大海景象。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《龟虽寿》写了自己虽然年老但仍要积极进取的精神。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《短歌行》写了自己忧虑人生易逝、贤才难得，要建功立业的精神。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对比诗歌手法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《观沧海》《龟虽寿》是同一组诗的诗，最后两句都是为了合乐而加。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《观沧海》中，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澹澹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使用了叠词，富有音韵又质朴，写出了海水的波涛摇动的样子，生动形象。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《龟虽寿》使用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神龟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腾蛇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的比喻形象说明了世间万物都不是永恒存在的，也反衬了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烈士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壮心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的可贵。使用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老骥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的比喻形象说明了诗人虽然年老但仍积极进取、乐观奋发、永不停歇。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对比诗歌手法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《观沧海》借景抒情，融情于景。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《龟虽寿》借喻抒怀。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《观沧海》以空间阔大表现诗人心胸的阔大，《龟虽寿》以时间的长久反衬诗人精神的积极进取。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《短歌行》中使用比喻，将人生比作朝露，表达了诗人对人生易逝的感慨。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《短歌行》中有多个叠词，富有音韵又质朴，生动形象地写出了对贤才的渴望。（青青、悠悠、呦呦）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挖空背诵《观沧海》《龟虽寿》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69925" y="1300480"/>
            <a:ext cx="5283200" cy="5040630"/>
          </a:xfrm>
        </p:spPr>
        <p:txBody>
          <a:bodyPr>
            <a:normAutofit fontScale="90000"/>
          </a:bodyPr>
          <a:lstStyle/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东临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碣石，以观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沧海。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水何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），山岛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树木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丛生，百草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秋风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），洪波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日月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之行，若出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星汉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），若出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幸甚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至哉，歌以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咏志。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6238877" y="1300488"/>
            <a:ext cx="5283242" cy="5388907"/>
          </a:xfrm>
        </p:spPr>
        <p:txBody>
          <a:bodyPr>
            <a:normAutofit lnSpcReduction="20000"/>
          </a:bodyPr>
          <a:lstStyle/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神龟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），犹有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腾蛇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乘雾，（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土灰。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老（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伏（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），（）在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千里；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暮年，壮心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不（）。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之期，不（）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在天；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养（）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之福，可得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（）。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幸甚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至哉，歌以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咏志。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挖空背诵《短歌行》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69925" y="1300480"/>
            <a:ext cx="5283200" cy="5040630"/>
          </a:xfrm>
        </p:spPr>
        <p:txBody>
          <a:bodyPr>
            <a:normAutofit fontScale="90000" lnSpcReduction="10000"/>
          </a:bodyPr>
          <a:lstStyle/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对酒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（）歌，人生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朝露，去日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多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慨当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（），忧思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难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忘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何以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（）忧？（）有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杜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康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青青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子（），（）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我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心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（）为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君故，沉吟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至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今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鹿鸣，食野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之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我有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嘉宾，（）瑟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吹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笙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6190615" y="1029335"/>
            <a:ext cx="5283200" cy="582930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明明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如月，何时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可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忧从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中来，不可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断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越（）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度（），枉用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相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契阔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谈（），心念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旧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恩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月明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星稀，乌鹊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南飞。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绕树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三（），何枝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可依？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山不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（）高，海不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深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周公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（），天下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归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心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导入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88720"/>
            <a:ext cx="10852150" cy="515239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“风骨”是中国文学批评史上的一个重要的概念，自南朝至唐，它一直是文学品评的主要标准。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风骨一词最早大量应用于魏、晋、南朝的人物评论，大体上“风”偏重指精神气质，“骨”偏重于指骨骼形态，二者密不可分，合二为一为风骨。后引用到书画理论和文学评论之中。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补充《步出夏门行</a:t>
            </a:r>
            <a:r>
              <a:rPr lang="en-US" altLang="zh-CN" sz="4400">
                <a:latin typeface="华文新魏" panose="02010800040101010101" charset="-122"/>
                <a:ea typeface="华文新魏" panose="02010800040101010101" charset="-122"/>
              </a:rPr>
              <a:t>·</a:t>
            </a:r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冬十月》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4310380"/>
          </a:xfrm>
        </p:spPr>
        <p:txBody>
          <a:bodyPr>
            <a:spAutoFit/>
          </a:bodyPr>
          <a:lstStyle/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孟冬十月，北风徘徊，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天气肃清，繁霜霏霏。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鵾kūn鸡晨鸣，鸿雁南飞，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鸷鸟潜藏，熊罴pí窟kū栖qī。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钱镈bó停置，农收积场，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逆旅整设，以通贾商。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幸甚至哉！歌以咏志。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补充《步出夏门行</a:t>
            </a:r>
            <a:r>
              <a:rPr lang="en-US" altLang="zh-CN" sz="4400">
                <a:latin typeface="华文新魏" panose="02010800040101010101" charset="-122"/>
                <a:ea typeface="华文新魏" panose="02010800040101010101" charset="-122"/>
              </a:rPr>
              <a:t>·</a:t>
            </a:r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冬十月》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4802505"/>
          </a:xfrm>
        </p:spPr>
        <p:txBody>
          <a:bodyPr>
            <a:sp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初冬十月，北风呼呼地吹着，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气氛肃杀，天气寒冷，寒霜又厚又密。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鹍鸡鸟在清晨鸣叫着，大雁向南方远去，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猛禽也都藏身匿迹起来，就连熊也都入洞安眠了。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农民放下了农具不再劳作，收获的庄稼堆满了谷场。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旅店正在整理布置，以供来往的客商住宿。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我能到这里是多么的幸运啊，高诵诗歌来表达自己的这种感情。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补充《步出夏门行</a:t>
            </a:r>
            <a:r>
              <a:rPr lang="en-US" altLang="zh-CN" sz="4400">
                <a:latin typeface="华文新魏" panose="02010800040101010101" charset="-122"/>
                <a:ea typeface="华文新魏" panose="02010800040101010101" charset="-122"/>
              </a:rPr>
              <a:t>·</a:t>
            </a:r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土不同》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4310380"/>
          </a:xfrm>
        </p:spPr>
        <p:txBody>
          <a:bodyPr>
            <a:spAutoFit/>
          </a:bodyPr>
          <a:lstStyle/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乡土不同，河朔隆寒。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流澌sī浮漂，舟船行难。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锥不入地，蘴藾fenglai深奥。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水竭不流，冰坚可蹈。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士隐者贫，勇侠轻非。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心常叹怨，戚戚多悲。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幸甚至哉！歌以咏志。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补充《步出夏门行</a:t>
            </a:r>
            <a:r>
              <a:rPr lang="en-US" altLang="zh-CN" sz="4400">
                <a:latin typeface="华文新魏" panose="02010800040101010101" charset="-122"/>
                <a:ea typeface="华文新魏" panose="02010800040101010101" charset="-122"/>
              </a:rPr>
              <a:t>·</a:t>
            </a:r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土不同》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295265"/>
          </a:xfrm>
        </p:spPr>
        <p:txBody>
          <a:bodyPr>
            <a:sp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各地的风土人情有很大的不同，此时此刻，黄河以北的地区正值寒冬。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河中漂浮着冰块，舟船难以行走。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地被冻得用锥子都扎不进去，田地荒芜长满干枯厚密的蔓菁和蒿草。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河水冻结不流动，上面由坚硬的冰覆盖，人都可以行走。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有识之士穷困潦倒，而好勇斗狠的人却不在乎随意犯法。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我为此叹息怨恨，心中充满了悲伤和忧愁。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真是幸运极了，用歌唱来表达自己的思想感情吧。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740" y="443230"/>
            <a:ext cx="11728450" cy="441960"/>
          </a:xfrm>
        </p:spPr>
        <p:txBody>
          <a:bodyPr>
            <a:noAutofit/>
          </a:bodyPr>
          <a:lstStyle/>
          <a:p>
            <a:pPr algn="just"/>
            <a:r>
              <a:rPr sz="4000">
                <a:latin typeface="华文新魏" panose="02010800040101010101" charset="-122"/>
                <a:ea typeface="华文新魏" panose="02010800040101010101" charset="-122"/>
              </a:rPr>
              <a:t>《步出夏门行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</a:rPr>
              <a:t>·</a:t>
            </a:r>
            <a:r>
              <a:rPr sz="4000">
                <a:latin typeface="华文新魏" panose="02010800040101010101" charset="-122"/>
                <a:ea typeface="华文新魏" panose="02010800040101010101" charset="-122"/>
              </a:rPr>
              <a:t>冬十月》《步出夏门行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</a:rPr>
              <a:t>·</a:t>
            </a:r>
            <a:r>
              <a:rPr sz="4000">
                <a:latin typeface="华文新魏" panose="02010800040101010101" charset="-122"/>
                <a:ea typeface="华文新魏" panose="02010800040101010101" charset="-122"/>
              </a:rPr>
              <a:t>土不同》</a:t>
            </a:r>
            <a:endParaRPr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2320290"/>
          </a:xfrm>
        </p:spPr>
        <p:txBody>
          <a:bodyPr>
            <a:sp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《冬十月》反映了战后在局部地区人民过上的安居乐业的生活，及诗人要求国家统一、政治安定和经济繁荣的理想。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《土不同》表达了哀怨悲伤的情感。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都反映了社会现实，表达了诗人的情感理想。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10900" y="11137900"/>
            <a:ext cx="342900" cy="2540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导入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88720"/>
            <a:ext cx="10852150" cy="5152390"/>
          </a:xfrm>
        </p:spPr>
        <p:txBody>
          <a:bodyPr>
            <a:normAutofit fontScale="90000"/>
          </a:bodyPr>
          <a:lstStyle/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风，就是文章的生命力，是一种内在的、能感染人的精神力量，有了风，文章才能鲜明而生动，当然，“风”始终比较虚化，它与作品的内容和情感有关，但并非指内容和情感自身。骨是指文章的表现力，也就是说文章应该表现的刚健有力，“骨”是一个比较实的概念，直接体现在语言的运用上；语言准确、简练、明晰，文章就能表现得有力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今天，我们通过阅读曹操的《短歌行》《观沧海》《龟虽寿》，感受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建安风骨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学习目标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88720"/>
            <a:ext cx="10852150" cy="5152390"/>
          </a:xfrm>
        </p:spPr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有感情朗读《短歌行》《观沧海》《龟虽寿》，把握四言诗的语言特点；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比较三首诗歌思想感情、艺术手法的异同；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比较三首诗歌写作背景的异同；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4.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体会诗人在诗歌中表达的古直悲凉的情感。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朗读《观沧海》《龟虽寿》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69925" y="1300480"/>
            <a:ext cx="5283200" cy="5040630"/>
          </a:xfrm>
        </p:spPr>
        <p:txBody>
          <a:bodyPr>
            <a:normAutofit fontScale="90000"/>
          </a:bodyPr>
          <a:lstStyle/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东临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碣石，以观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沧海。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水何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澹澹，山岛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竦峙。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树木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丛生，百草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丰茂。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秋风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萧瑟，洪波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涌起。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日月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之行，若出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其中；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星汉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灿烂，若出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其里。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幸甚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至哉，歌以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咏志。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6238877" y="1300488"/>
            <a:ext cx="5283242" cy="5388907"/>
          </a:xfrm>
        </p:spPr>
        <p:txBody>
          <a:bodyPr>
            <a:normAutofit lnSpcReduction="20000"/>
          </a:bodyPr>
          <a:lstStyle/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神龟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虽寿，犹有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竟时；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腾蛇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乘雾，终为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土灰。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老骥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伏枥，志在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千里；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烈士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暮年，壮心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不已。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盈缩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之期，不但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在天；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养怡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之福，可得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永年。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 algn="just">
              <a:buClrTx/>
              <a:buSzTx/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幸甚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至哉，歌以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咏志。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>
                <a:latin typeface="华文新魏" panose="02010800040101010101" charset="-122"/>
                <a:ea typeface="华文新魏" panose="02010800040101010101" charset="-122"/>
              </a:rPr>
              <a:t>朗读《短歌行》</a:t>
            </a:r>
            <a:endParaRPr lang="zh-CN" altLang="en-US"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69925" y="1300480"/>
            <a:ext cx="5283200" cy="5040630"/>
          </a:xfrm>
        </p:spPr>
        <p:txBody>
          <a:bodyPr>
            <a:normAutofit lnSpcReduction="20000"/>
          </a:bodyPr>
          <a:lstStyle/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对酒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当歌，人生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几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何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譬如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朝露，去日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苦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多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慨当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以慷，忧思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难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忘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何以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解忧？唯有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杜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康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青青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子衿，悠悠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我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心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但为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君故，沉吟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至</a:t>
            </a:r>
            <a:r>
              <a:rPr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今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sz="320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呦呦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鹿鸣，食野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之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苹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我有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嘉宾，鼓瑟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吹</a:t>
            </a:r>
            <a:r>
              <a:rPr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笙</a:t>
            </a:r>
            <a:r>
              <a:rPr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6190615" y="1029335"/>
            <a:ext cx="5283200" cy="582930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明明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如月，何时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可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掇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忧从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中来，不可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断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绝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越陌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度阡，枉用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相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存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契阔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谈讌，心念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旧</a:t>
            </a:r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恩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月明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星稀，乌鹊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南飞。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绕树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三匝，何枝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可依？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山不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厌高，海不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深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pPr marL="0" indent="0" algn="just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周公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吐哺，天下</a:t>
            </a:r>
            <a:r>
              <a:rPr lang="en-US" altLang="zh-CN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/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归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心</a:t>
            </a:r>
            <a:r>
              <a:rPr lang="zh-CN" altLang="en-US" sz="320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对比语言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都是四言诗；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风格都是古直（古拙质直）悲凉，断句都是二二式；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just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四言诗，诗体名。全篇每句四字或以四字为主。为古代诗歌中最早形成的体式。初见于上古歌谣及《周易》韵语,集中保存在我国最早的诗歌总集《诗经》中。西汉民谣多为五言,文士则作四言诗为多,其中以韦孟《讽谏诗》最为著称。然因文繁意少,变化不多,故东汉以后为五言诗所代替,虽曹操、曹植、嵇康和陶渊明等不断创作,终不能挽其颓势。所谓“数极而迁,虽才士弗能以为美”(章太炎《国故论衡》)。唐代间有作四言诗者,以韩愈《元和圣德诗》与柳宗元《平淮夷雅》为最有名,此后虽作者未绝,然大多意在拟古炫博,并无佳什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改四言为七言，体会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观沧海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东临碣石观沧海。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山岛竦峙</a:t>
            </a:r>
            <a:r>
              <a:rPr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水澹澹。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树木丛生百草丰。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秋风萧瑟洪波涌。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日月之行出其中；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星汉灿烂出其里。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幸甚至哉歌咏志。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4400">
                <a:latin typeface="华文新魏" panose="02010800040101010101" charset="-122"/>
                <a:ea typeface="华文新魏" panose="02010800040101010101" charset="-122"/>
              </a:rPr>
              <a:t>改四言为七言，体会</a:t>
            </a:r>
            <a:endParaRPr sz="44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810" y="1124585"/>
            <a:ext cx="11677015" cy="5152390"/>
          </a:xfrm>
        </p:spPr>
        <p:txBody>
          <a:bodyPr>
            <a:noAutofit/>
          </a:bodyPr>
          <a:lstStyle/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龟虽寿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神龟虽寿犹有竟；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腾蛇乘雾终为土。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老骥伏枥志千里；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烈士暮年壮心在。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盈缩之期不在天；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养怡之福可得永。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457200" algn="ctr">
              <a:lnSpc>
                <a:spcPct val="100000"/>
              </a:lnSpc>
              <a:buNone/>
            </a:pPr>
            <a:r>
              <a:rPr sz="3200">
                <a:latin typeface="华文楷体" panose="02010600040101010101" charset="-122"/>
                <a:ea typeface="华文楷体" panose="02010600040101010101" charset="-122"/>
              </a:rPr>
              <a:t>幸甚至哉歌咏志。</a:t>
            </a:r>
            <a:endParaRPr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641"/>
  <p:tag name="KSO_WM_TEMPLATE_MASTER_THUMB_INDEX" val="12"/>
  <p:tag name="KSO_WM_TEMPLATE_MASTER_TYPE" val="1"/>
  <p:tag name="KSO_WM_TEMPLATE_SUBCATEGORY" val="0"/>
  <p:tag name="KSO_WM_TEMPLATE_THUMBS_INDEX" val="1、6、7、8、9、10、11、12、13、14、15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1"/>
  <p:tag name="KSO_WM_UNIT_COMPATIBLE" val="0"/>
  <p:tag name="KSO_WM_UNIT_DIAGRAM_ISNUMVISUAL" val="0"/>
  <p:tag name="KSO_WM_UNIT_DIAGRAM_ISREFERUNIT" val="0"/>
  <p:tag name="KSO_WM_UNIT_HIGHLIGHT" val="0"/>
  <p:tag name="KSO_WM_UNIT_ID" val="custom20202641_1*a*1"/>
  <p:tag name="KSO_WM_UNIT_INDEX" val="1"/>
  <p:tag name="KSO_WM_UNIT_ISCONTENTSTITLE" val="0"/>
  <p:tag name="KSO_WM_UNIT_LAYERLEVEL" val="1"/>
  <p:tag name="KSO_WM_UNIT_NOCLEAR" val="0"/>
  <p:tag name="KSO_WM_UNIT_PRESET_TEXT" val="中国古韵文化通用"/>
  <p:tag name="KSO_WM_UNIT_TYPE" val="a"/>
  <p:tag name="KSO_WM_UNIT_VALUE" val="9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641"/>
  <p:tag name="KSO_WM_UNIT_COMPATIBLE" val="0"/>
  <p:tag name="KSO_WM_UNIT_DIAGRAM_ISNUMVISUAL" val="0"/>
  <p:tag name="KSO_WM_UNIT_DIAGRAM_ISREFERUNIT" val="0"/>
  <p:tag name="KSO_WM_UNIT_HIGHLIGHT" val="0"/>
  <p:tag name="KSO_WM_UNIT_ID" val="custom20202641_1*b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21"/>
</p:tagLst>
</file>

<file path=ppt/tags/tag124.xml><?xml version="1.0" encoding="utf-8"?>
<p:tagLst xmlns:p="http://schemas.openxmlformats.org/presentationml/2006/main">
  <p:tag name="KSO_WM_BEAUTIFY_FLAG" val="#wm#"/>
  <p:tag name="KSO_WM_SLIDE_ID" val="custom20202641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641"/>
  <p:tag name="KSO_WM_TEMPLATE_MASTER_THUMB_INDEX" val="12"/>
  <p:tag name="KSO_WM_TEMPLATE_MASTER_TYPE" val="1"/>
  <p:tag name="KSO_WM_TEMPLATE_SUBCATEGORY" val="0"/>
  <p:tag name="KSO_WM_TEMPLATE_THUMBS_INDEX" val="1、6、7、8、9、10、11、12、13、14、15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2641"/>
</p:tagLst>
</file>

<file path=ppt/tags/tag14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E4MmJiNjk4MjQ1YThiNTdjZTdkYTE2ODA4NDk0NzIifQ==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45">
      <a:dk1>
        <a:srgbClr val="000000"/>
      </a:dk1>
      <a:lt1>
        <a:srgbClr val="FFFFFF"/>
      </a:lt1>
      <a:dk2>
        <a:srgbClr val="DEEBF7"/>
      </a:dk2>
      <a:lt2>
        <a:srgbClr val="FFFFFF"/>
      </a:lt2>
      <a:accent1>
        <a:srgbClr val="447CA0"/>
      </a:accent1>
      <a:accent2>
        <a:srgbClr val="528592"/>
      </a:accent2>
      <a:accent3>
        <a:srgbClr val="588D86"/>
      </a:accent3>
      <a:accent4>
        <a:srgbClr val="5E947A"/>
      </a:accent4>
      <a:accent5>
        <a:srgbClr val="649C6F"/>
      </a:accent5>
      <a:accent6>
        <a:srgbClr val="6CA56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166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3">
      <vt:lpstr>Arial</vt:lpstr>
      <vt:lpstr>Calibri</vt:lpstr>
      <vt:lpstr>隶书</vt:lpstr>
      <vt:lpstr>汉仪尚巍手书W</vt:lpstr>
      <vt:lpstr>微软雅黑</vt:lpstr>
      <vt:lpstr>华文新魏</vt:lpstr>
      <vt:lpstr>华文楷体</vt:lpstr>
      <vt:lpstr>楷体</vt:lpstr>
      <vt:lpstr>Office 主题</vt:lpstr>
      <vt:lpstr>《短歌行》《观沧海》《龟虽寿》</vt:lpstr>
      <vt:lpstr>导入</vt:lpstr>
      <vt:lpstr>导入</vt:lpstr>
      <vt:lpstr>学习目标</vt:lpstr>
      <vt:lpstr>朗读《观沧海》《龟虽寿》</vt:lpstr>
      <vt:lpstr>朗读《短歌行》</vt:lpstr>
      <vt:lpstr>对比语言</vt:lpstr>
      <vt:lpstr>改四言为七言，体会</vt:lpstr>
      <vt:lpstr>改四言为七言，体会</vt:lpstr>
      <vt:lpstr>改四言为七言，体会</vt:lpstr>
      <vt:lpstr>对比写作背景</vt:lpstr>
      <vt:lpstr>对比写作背景</vt:lpstr>
      <vt:lpstr>对比写作背景</vt:lpstr>
      <vt:lpstr>对比写作背景</vt:lpstr>
      <vt:lpstr>对比诗歌内容</vt:lpstr>
      <vt:lpstr>对比诗歌手法</vt:lpstr>
      <vt:lpstr>对比诗歌手法</vt:lpstr>
      <vt:lpstr>挖空背诵《观沧海》《龟虽寿》</vt:lpstr>
      <vt:lpstr>挖空背诵《短歌行》</vt:lpstr>
      <vt:lpstr>补充《步出夏门行·冬十月》</vt:lpstr>
      <vt:lpstr>补充《步出夏门行·冬十月》</vt:lpstr>
      <vt:lpstr>补充《步出夏门行·土不同》</vt:lpstr>
      <vt:lpstr>补充《步出夏门行·土不同》</vt:lpstr>
      <vt:lpstr>《步出夏门行·冬十月》《步出夏门行·土不同》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2022-08-23T19:09:03.615</cp:lastPrinted>
  <dcterms:created xsi:type="dcterms:W3CDTF">2022-08-23T19:09:03Z</dcterms:created>
  <dcterms:modified xsi:type="dcterms:W3CDTF">2022-08-23T11:09:04Z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