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slideLayouts/slideLayout32.xml" ContentType="application/vnd.openxmlformats-officedocument.presentationml.slideLayout+xml"/>
  <Override PartName="/ppt/theme/theme32.xml" ContentType="application/vnd.openxmlformats-officedocument.theme+xml"/>
  <Override PartName="/ppt/slideLayouts/slideLayout33.xml" ContentType="application/vnd.openxmlformats-officedocument.presentationml.slideLayout+xml"/>
  <Override PartName="/ppt/theme/theme33.xml" ContentType="application/vnd.openxmlformats-officedocument.theme+xml"/>
  <Override PartName="/ppt/slideLayouts/slideLayout34.xml" ContentType="application/vnd.openxmlformats-officedocument.presentationml.slideLayout+xml"/>
  <Override PartName="/ppt/theme/theme34.xml" ContentType="application/vnd.openxmlformats-officedocument.theme+xml"/>
  <Override PartName="/ppt/slideLayouts/slideLayout35.xml" ContentType="application/vnd.openxmlformats-officedocument.presentationml.slideLayout+xml"/>
  <Override PartName="/ppt/theme/theme35.xml" ContentType="application/vnd.openxmlformats-officedocument.theme+xml"/>
  <Override PartName="/ppt/slideLayouts/slideLayout36.xml" ContentType="application/vnd.openxmlformats-officedocument.presentationml.slideLayout+xml"/>
  <Override PartName="/ppt/theme/theme36.xml" ContentType="application/vnd.openxmlformats-officedocument.theme+xml"/>
  <Override PartName="/ppt/slideLayouts/slideLayout37.xml" ContentType="application/vnd.openxmlformats-officedocument.presentationml.slideLayout+xml"/>
  <Override PartName="/ppt/theme/theme37.xml" ContentType="application/vnd.openxmlformats-officedocument.theme+xml"/>
  <Override PartName="/ppt/slideLayouts/slideLayout38.xml" ContentType="application/vnd.openxmlformats-officedocument.presentationml.slideLayout+xml"/>
  <Override PartName="/ppt/theme/theme38.xml" ContentType="application/vnd.openxmlformats-officedocument.theme+xml"/>
  <Override PartName="/ppt/slideLayouts/slideLayout39.xml" ContentType="application/vnd.openxmlformats-officedocument.presentationml.slideLayout+xml"/>
  <Override PartName="/ppt/theme/theme39.xml" ContentType="application/vnd.openxmlformats-officedocument.theme+xml"/>
  <Override PartName="/ppt/slideLayouts/slideLayout40.xml" ContentType="application/vnd.openxmlformats-officedocument.presentationml.slideLayout+xml"/>
  <Override PartName="/ppt/theme/theme40.xml" ContentType="application/vnd.openxmlformats-officedocument.theme+xml"/>
  <Override PartName="/ppt/slideLayouts/slideLayout41.xml" ContentType="application/vnd.openxmlformats-officedocument.presentationml.slideLayout+xml"/>
  <Override PartName="/ppt/theme/theme41.xml" ContentType="application/vnd.openxmlformats-officedocument.theme+xml"/>
  <Override PartName="/ppt/slideLayouts/slideLayout42.xml" ContentType="application/vnd.openxmlformats-officedocument.presentationml.slideLayout+xml"/>
  <Override PartName="/ppt/theme/theme42.xml" ContentType="application/vnd.openxmlformats-officedocument.theme+xml"/>
  <Override PartName="/ppt/slideLayouts/slideLayout43.xml" ContentType="application/vnd.openxmlformats-officedocument.presentationml.slideLayout+xml"/>
  <Override PartName="/ppt/theme/theme43.xml" ContentType="application/vnd.openxmlformats-officedocument.theme+xml"/>
  <Override PartName="/ppt/slideLayouts/slideLayout44.xml" ContentType="application/vnd.openxmlformats-officedocument.presentationml.slideLayout+xml"/>
  <Override PartName="/ppt/theme/theme44.xml" ContentType="application/vnd.openxmlformats-officedocument.theme+xml"/>
  <Override PartName="/ppt/slideLayouts/slideLayout45.xml" ContentType="application/vnd.openxmlformats-officedocument.presentationml.slideLayout+xml"/>
  <Override PartName="/ppt/theme/theme45.xml" ContentType="application/vnd.openxmlformats-officedocument.theme+xml"/>
  <Override PartName="/ppt/slideLayouts/slideLayout46.xml" ContentType="application/vnd.openxmlformats-officedocument.presentationml.slideLayout+xml"/>
  <Override PartName="/ppt/theme/theme46.xml" ContentType="application/vnd.openxmlformats-officedocument.theme+xml"/>
  <Override PartName="/ppt/slideLayouts/slideLayout47.xml" ContentType="application/vnd.openxmlformats-officedocument.presentationml.slideLayout+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slideLayouts/slideLayout49.xml" ContentType="application/vnd.openxmlformats-officedocument.presentationml.slideLayout+xml"/>
  <Override PartName="/ppt/theme/theme49.xml" ContentType="application/vnd.openxmlformats-officedocument.theme+xml"/>
  <Override PartName="/ppt/slideLayouts/slideLayout50.xml" ContentType="application/vnd.openxmlformats-officedocument.presentationml.slideLayout+xml"/>
  <Override PartName="/ppt/theme/theme50.xml" ContentType="application/vnd.openxmlformats-officedocument.theme+xml"/>
  <Override PartName="/ppt/slideLayouts/slideLayout51.xml" ContentType="application/vnd.openxmlformats-officedocument.presentationml.slideLayout+xml"/>
  <Override PartName="/ppt/theme/theme51.xml" ContentType="application/vnd.openxmlformats-officedocument.theme+xml"/>
  <Override PartName="/ppt/slideLayouts/slideLayout52.xml" ContentType="application/vnd.openxmlformats-officedocument.presentationml.slideLayout+xml"/>
  <Override PartName="/ppt/theme/theme52.xml" ContentType="application/vnd.openxmlformats-officedocument.theme+xml"/>
  <Override PartName="/ppt/slideLayouts/slideLayout53.xml" ContentType="application/vnd.openxmlformats-officedocument.presentationml.slideLayout+xml"/>
  <Override PartName="/ppt/theme/theme53.xml" ContentType="application/vnd.openxmlformats-officedocument.theme+xml"/>
  <Override PartName="/ppt/slideLayouts/slideLayout54.xml" ContentType="application/vnd.openxmlformats-officedocument.presentationml.slideLayout+xml"/>
  <Override PartName="/ppt/theme/theme54.xml" ContentType="application/vnd.openxmlformats-officedocument.theme+xml"/>
  <Override PartName="/ppt/slideLayouts/slideLayout55.xml" ContentType="application/vnd.openxmlformats-officedocument.presentationml.slideLayout+xml"/>
  <Override PartName="/ppt/theme/theme55.xml" ContentType="application/vnd.openxmlformats-officedocument.theme+xml"/>
  <Override PartName="/ppt/slideLayouts/slideLayout56.xml" ContentType="application/vnd.openxmlformats-officedocument.presentationml.slideLayout+xml"/>
  <Override PartName="/ppt/theme/theme56.xml" ContentType="application/vnd.openxmlformats-officedocument.theme+xml"/>
  <Override PartName="/ppt/slideLayouts/slideLayout57.xml" ContentType="application/vnd.openxmlformats-officedocument.presentationml.slideLayout+xml"/>
  <Override PartName="/ppt/theme/theme57.xml" ContentType="application/vnd.openxmlformats-officedocument.theme+xml"/>
  <Override PartName="/ppt/slideLayouts/slideLayout58.xml" ContentType="application/vnd.openxmlformats-officedocument.presentationml.slideLayout+xml"/>
  <Override PartName="/ppt/theme/theme58.xml" ContentType="application/vnd.openxmlformats-officedocument.theme+xml"/>
  <Override PartName="/ppt/slideLayouts/slideLayout59.xml" ContentType="application/vnd.openxmlformats-officedocument.presentationml.slideLayout+xml"/>
  <Override PartName="/ppt/theme/theme59.xml" ContentType="application/vnd.openxmlformats-officedocument.theme+xml"/>
  <Override PartName="/ppt/slideLayouts/slideLayout60.xml" ContentType="application/vnd.openxmlformats-officedocument.presentationml.slideLayout+xml"/>
  <Override PartName="/ppt/theme/theme60.xml" ContentType="application/vnd.openxmlformats-officedocument.theme+xml"/>
  <Override PartName="/ppt/slideLayouts/slideLayout61.xml" ContentType="application/vnd.openxmlformats-officedocument.presentationml.slideLayout+xml"/>
  <Override PartName="/ppt/theme/theme61.xml" ContentType="application/vnd.openxmlformats-officedocument.theme+xml"/>
  <Override PartName="/ppt/slideLayouts/slideLayout62.xml" ContentType="application/vnd.openxmlformats-officedocument.presentationml.slideLayout+xml"/>
  <Override PartName="/ppt/theme/theme62.xml" ContentType="application/vnd.openxmlformats-officedocument.theme+xml"/>
  <Override PartName="/ppt/slideLayouts/slideLayout63.xml" ContentType="application/vnd.openxmlformats-officedocument.presentationml.slideLayout+xml"/>
  <Override PartName="/ppt/theme/theme63.xml" ContentType="application/vnd.openxmlformats-officedocument.theme+xml"/>
  <Override PartName="/ppt/slideLayouts/slideLayout64.xml" ContentType="application/vnd.openxmlformats-officedocument.presentationml.slideLayout+xml"/>
  <Override PartName="/ppt/theme/theme64.xml" ContentType="application/vnd.openxmlformats-officedocument.theme+xml"/>
  <Override PartName="/ppt/slideLayouts/slideLayout65.xml" ContentType="application/vnd.openxmlformats-officedocument.presentationml.slideLayout+xml"/>
  <Override PartName="/ppt/theme/theme65.xml" ContentType="application/vnd.openxmlformats-officedocument.theme+xml"/>
  <Override PartName="/ppt/slideLayouts/slideLayout66.xml" ContentType="application/vnd.openxmlformats-officedocument.presentationml.slideLayout+xml"/>
  <Override PartName="/ppt/theme/theme6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3" r:id="rId2"/>
    <p:sldMasterId id="2147483665" r:id="rId3"/>
    <p:sldMasterId id="2147483667" r:id="rId4"/>
    <p:sldMasterId id="2147483669" r:id="rId5"/>
    <p:sldMasterId id="2147483671" r:id="rId6"/>
    <p:sldMasterId id="2147483673" r:id="rId7"/>
    <p:sldMasterId id="2147483675" r:id="rId8"/>
    <p:sldMasterId id="2147483677" r:id="rId9"/>
    <p:sldMasterId id="2147483679" r:id="rId10"/>
    <p:sldMasterId id="2147483681" r:id="rId11"/>
    <p:sldMasterId id="2147483683" r:id="rId12"/>
    <p:sldMasterId id="2147483685" r:id="rId13"/>
    <p:sldMasterId id="2147483687" r:id="rId14"/>
    <p:sldMasterId id="2147483689" r:id="rId15"/>
    <p:sldMasterId id="2147483691" r:id="rId16"/>
    <p:sldMasterId id="2147483693" r:id="rId17"/>
    <p:sldMasterId id="2147483695" r:id="rId18"/>
    <p:sldMasterId id="2147483697" r:id="rId19"/>
    <p:sldMasterId id="2147483699" r:id="rId20"/>
    <p:sldMasterId id="2147483701" r:id="rId21"/>
    <p:sldMasterId id="2147483703" r:id="rId22"/>
    <p:sldMasterId id="2147483705" r:id="rId23"/>
    <p:sldMasterId id="2147483707" r:id="rId24"/>
    <p:sldMasterId id="2147483709" r:id="rId25"/>
    <p:sldMasterId id="2147483711" r:id="rId26"/>
    <p:sldMasterId id="2147483713" r:id="rId27"/>
    <p:sldMasterId id="2147483715" r:id="rId28"/>
    <p:sldMasterId id="2147483717" r:id="rId29"/>
    <p:sldMasterId id="2147483719" r:id="rId30"/>
    <p:sldMasterId id="2147483721" r:id="rId31"/>
    <p:sldMasterId id="2147483723" r:id="rId32"/>
    <p:sldMasterId id="2147483725" r:id="rId33"/>
    <p:sldMasterId id="2147483727" r:id="rId34"/>
    <p:sldMasterId id="2147483729" r:id="rId35"/>
    <p:sldMasterId id="2147483731" r:id="rId36"/>
    <p:sldMasterId id="2147483733" r:id="rId37"/>
    <p:sldMasterId id="2147483735" r:id="rId38"/>
    <p:sldMasterId id="2147483737" r:id="rId39"/>
    <p:sldMasterId id="2147483739" r:id="rId40"/>
    <p:sldMasterId id="2147483741" r:id="rId41"/>
    <p:sldMasterId id="2147483743" r:id="rId42"/>
    <p:sldMasterId id="2147483745" r:id="rId43"/>
    <p:sldMasterId id="2147483747" r:id="rId44"/>
    <p:sldMasterId id="2147483749" r:id="rId45"/>
    <p:sldMasterId id="2147483751" r:id="rId46"/>
    <p:sldMasterId id="2147483753" r:id="rId47"/>
    <p:sldMasterId id="2147483755" r:id="rId48"/>
    <p:sldMasterId id="2147483757" r:id="rId49"/>
    <p:sldMasterId id="2147483759" r:id="rId50"/>
    <p:sldMasterId id="2147483761" r:id="rId51"/>
    <p:sldMasterId id="2147483763" r:id="rId52"/>
    <p:sldMasterId id="2147483765" r:id="rId53"/>
    <p:sldMasterId id="2147483767" r:id="rId54"/>
    <p:sldMasterId id="2147483769" r:id="rId55"/>
    <p:sldMasterId id="2147483771" r:id="rId56"/>
    <p:sldMasterId id="2147483773" r:id="rId57"/>
    <p:sldMasterId id="2147483775" r:id="rId58"/>
    <p:sldMasterId id="2147483777" r:id="rId59"/>
    <p:sldMasterId id="2147483779" r:id="rId60"/>
    <p:sldMasterId id="2147483781" r:id="rId61"/>
    <p:sldMasterId id="2147483783" r:id="rId62"/>
    <p:sldMasterId id="2147483785" r:id="rId63"/>
    <p:sldMasterId id="2147483787" r:id="rId64"/>
    <p:sldMasterId id="2147483789" r:id="rId65"/>
    <p:sldMasterId id="2147483791" r:id="rId66"/>
  </p:sldMasterIdLst>
  <p:sldIdLst>
    <p:sldId id="259" r:id="rId67"/>
    <p:sldId id="262" r:id="rId68"/>
    <p:sldId id="265" r:id="rId69"/>
    <p:sldId id="268" r:id="rId70"/>
    <p:sldId id="271" r:id="rId71"/>
    <p:sldId id="274" r:id="rId72"/>
    <p:sldId id="277" r:id="rId73"/>
    <p:sldId id="280" r:id="rId74"/>
    <p:sldId id="283" r:id="rId75"/>
    <p:sldId id="286" r:id="rId76"/>
    <p:sldId id="289" r:id="rId77"/>
    <p:sldId id="292" r:id="rId78"/>
    <p:sldId id="295" r:id="rId79"/>
    <p:sldId id="298" r:id="rId80"/>
    <p:sldId id="301" r:id="rId81"/>
    <p:sldId id="304" r:id="rId82"/>
    <p:sldId id="307" r:id="rId83"/>
    <p:sldId id="310" r:id="rId84"/>
    <p:sldId id="313" r:id="rId85"/>
    <p:sldId id="316" r:id="rId86"/>
    <p:sldId id="319" r:id="rId87"/>
    <p:sldId id="322" r:id="rId88"/>
    <p:sldId id="325" r:id="rId89"/>
    <p:sldId id="328" r:id="rId90"/>
    <p:sldId id="331" r:id="rId91"/>
    <p:sldId id="334" r:id="rId92"/>
    <p:sldId id="337" r:id="rId93"/>
    <p:sldId id="340" r:id="rId94"/>
    <p:sldId id="343" r:id="rId95"/>
    <p:sldId id="346" r:id="rId96"/>
    <p:sldId id="349" r:id="rId97"/>
    <p:sldId id="352" r:id="rId98"/>
    <p:sldId id="355" r:id="rId99"/>
    <p:sldId id="358" r:id="rId100"/>
    <p:sldId id="361" r:id="rId101"/>
    <p:sldId id="364" r:id="rId102"/>
    <p:sldId id="367" r:id="rId103"/>
    <p:sldId id="370" r:id="rId104"/>
    <p:sldId id="373" r:id="rId105"/>
    <p:sldId id="376" r:id="rId106"/>
    <p:sldId id="379" r:id="rId107"/>
    <p:sldId id="382" r:id="rId108"/>
    <p:sldId id="385" r:id="rId109"/>
    <p:sldId id="388" r:id="rId110"/>
    <p:sldId id="391" r:id="rId111"/>
    <p:sldId id="394" r:id="rId112"/>
    <p:sldId id="397" r:id="rId113"/>
    <p:sldId id="400" r:id="rId114"/>
    <p:sldId id="403" r:id="rId115"/>
    <p:sldId id="406" r:id="rId116"/>
    <p:sldId id="409" r:id="rId117"/>
    <p:sldId id="412" r:id="rId118"/>
    <p:sldId id="415" r:id="rId119"/>
    <p:sldId id="418" r:id="rId120"/>
    <p:sldId id="421" r:id="rId121"/>
    <p:sldId id="424" r:id="rId122"/>
    <p:sldId id="427" r:id="rId123"/>
    <p:sldId id="430" r:id="rId124"/>
    <p:sldId id="433" r:id="rId125"/>
    <p:sldId id="436" r:id="rId126"/>
    <p:sldId id="439" r:id="rId127"/>
    <p:sldId id="442" r:id="rId128"/>
    <p:sldId id="445" r:id="rId129"/>
    <p:sldId id="448" r:id="rId130"/>
    <p:sldId id="451" r:id="rId131"/>
    <p:sldId id="454" r:id="rId132"/>
  </p:sldIdLst>
  <p:sldSz cx="9144000" cy="6858000" type="screen4x3"/>
  <p:notesSz cx="6858000" cy="9144000"/>
  <p:custDataLst>
    <p:tags r:id="rId133"/>
  </p:custDataLst>
  <p:defaultText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51.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 Target="slides/slide2.xml"/><Relationship Id="rId84" Type="http://schemas.openxmlformats.org/officeDocument/2006/relationships/slide" Target="slides/slide18.xml"/><Relationship Id="rId89" Type="http://schemas.openxmlformats.org/officeDocument/2006/relationships/slide" Target="slides/slide23.xml"/><Relationship Id="rId112" Type="http://schemas.openxmlformats.org/officeDocument/2006/relationships/slide" Target="slides/slide46.xml"/><Relationship Id="rId133" Type="http://schemas.openxmlformats.org/officeDocument/2006/relationships/tags" Target="tags/tag1.xml"/><Relationship Id="rId16" Type="http://schemas.openxmlformats.org/officeDocument/2006/relationships/slideMaster" Target="slideMasters/slideMaster16.xml"/><Relationship Id="rId107" Type="http://schemas.openxmlformats.org/officeDocument/2006/relationships/slide" Target="slides/slide41.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 Target="slides/slide8.xml"/><Relationship Id="rId79" Type="http://schemas.openxmlformats.org/officeDocument/2006/relationships/slide" Target="slides/slide13.xml"/><Relationship Id="rId102" Type="http://schemas.openxmlformats.org/officeDocument/2006/relationships/slide" Target="slides/slide36.xml"/><Relationship Id="rId123" Type="http://schemas.openxmlformats.org/officeDocument/2006/relationships/slide" Target="slides/slide57.xml"/><Relationship Id="rId128" Type="http://schemas.openxmlformats.org/officeDocument/2006/relationships/slide" Target="slides/slide62.xml"/><Relationship Id="rId5" Type="http://schemas.openxmlformats.org/officeDocument/2006/relationships/slideMaster" Target="slideMasters/slideMaster5.xml"/><Relationship Id="rId90" Type="http://schemas.openxmlformats.org/officeDocument/2006/relationships/slide" Target="slides/slide24.xml"/><Relationship Id="rId95" Type="http://schemas.openxmlformats.org/officeDocument/2006/relationships/slide" Target="slides/slide2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Master" Target="slideMasters/slideMaster56.xml"/><Relationship Id="rId64" Type="http://schemas.openxmlformats.org/officeDocument/2006/relationships/slideMaster" Target="slideMasters/slideMaster64.xml"/><Relationship Id="rId69" Type="http://schemas.openxmlformats.org/officeDocument/2006/relationships/slide" Target="slides/slide3.xml"/><Relationship Id="rId77" Type="http://schemas.openxmlformats.org/officeDocument/2006/relationships/slide" Target="slides/slide11.xml"/><Relationship Id="rId100" Type="http://schemas.openxmlformats.org/officeDocument/2006/relationships/slide" Target="slides/slide34.xml"/><Relationship Id="rId105" Type="http://schemas.openxmlformats.org/officeDocument/2006/relationships/slide" Target="slides/slide39.xml"/><Relationship Id="rId113" Type="http://schemas.openxmlformats.org/officeDocument/2006/relationships/slide" Target="slides/slide47.xml"/><Relationship Id="rId118" Type="http://schemas.openxmlformats.org/officeDocument/2006/relationships/slide" Target="slides/slide52.xml"/><Relationship Id="rId126" Type="http://schemas.openxmlformats.org/officeDocument/2006/relationships/slide" Target="slides/slide60.xml"/><Relationship Id="rId134"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6.xml"/><Relationship Id="rId80" Type="http://schemas.openxmlformats.org/officeDocument/2006/relationships/slide" Target="slides/slide14.xml"/><Relationship Id="rId85" Type="http://schemas.openxmlformats.org/officeDocument/2006/relationships/slide" Target="slides/slide19.xml"/><Relationship Id="rId93" Type="http://schemas.openxmlformats.org/officeDocument/2006/relationships/slide" Target="slides/slide27.xml"/><Relationship Id="rId98" Type="http://schemas.openxmlformats.org/officeDocument/2006/relationships/slide" Target="slides/slide32.xml"/><Relationship Id="rId121" Type="http://schemas.openxmlformats.org/officeDocument/2006/relationships/slide" Target="slides/slide5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 Target="slides/slide1.xml"/><Relationship Id="rId103" Type="http://schemas.openxmlformats.org/officeDocument/2006/relationships/slide" Target="slides/slide37.xml"/><Relationship Id="rId108" Type="http://schemas.openxmlformats.org/officeDocument/2006/relationships/slide" Target="slides/slide42.xml"/><Relationship Id="rId116" Type="http://schemas.openxmlformats.org/officeDocument/2006/relationships/slide" Target="slides/slide50.xml"/><Relationship Id="rId124" Type="http://schemas.openxmlformats.org/officeDocument/2006/relationships/slide" Target="slides/slide58.xml"/><Relationship Id="rId129" Type="http://schemas.openxmlformats.org/officeDocument/2006/relationships/slide" Target="slides/slide63.xml"/><Relationship Id="rId137" Type="http://schemas.openxmlformats.org/officeDocument/2006/relationships/tableStyles" Target="tableStyles.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Master" Target="slideMasters/slideMaster62.xml"/><Relationship Id="rId70" Type="http://schemas.openxmlformats.org/officeDocument/2006/relationships/slide" Target="slides/slide4.xml"/><Relationship Id="rId75" Type="http://schemas.openxmlformats.org/officeDocument/2006/relationships/slide" Target="slides/slide9.xml"/><Relationship Id="rId83" Type="http://schemas.openxmlformats.org/officeDocument/2006/relationships/slide" Target="slides/slide17.xml"/><Relationship Id="rId88" Type="http://schemas.openxmlformats.org/officeDocument/2006/relationships/slide" Target="slides/slide22.xml"/><Relationship Id="rId91" Type="http://schemas.openxmlformats.org/officeDocument/2006/relationships/slide" Target="slides/slide25.xml"/><Relationship Id="rId96" Type="http://schemas.openxmlformats.org/officeDocument/2006/relationships/slide" Target="slides/slide30.xml"/><Relationship Id="rId111" Type="http://schemas.openxmlformats.org/officeDocument/2006/relationships/slide" Target="slides/slide45.xml"/><Relationship Id="rId132" Type="http://schemas.openxmlformats.org/officeDocument/2006/relationships/slide" Target="slides/slide6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40.xml"/><Relationship Id="rId114" Type="http://schemas.openxmlformats.org/officeDocument/2006/relationships/slide" Target="slides/slide48.xml"/><Relationship Id="rId119" Type="http://schemas.openxmlformats.org/officeDocument/2006/relationships/slide" Target="slides/slide53.xml"/><Relationship Id="rId127" Type="http://schemas.openxmlformats.org/officeDocument/2006/relationships/slide" Target="slides/slide61.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73" Type="http://schemas.openxmlformats.org/officeDocument/2006/relationships/slide" Target="slides/slide7.xml"/><Relationship Id="rId78" Type="http://schemas.openxmlformats.org/officeDocument/2006/relationships/slide" Target="slides/slide12.xml"/><Relationship Id="rId81" Type="http://schemas.openxmlformats.org/officeDocument/2006/relationships/slide" Target="slides/slide15.xml"/><Relationship Id="rId86" Type="http://schemas.openxmlformats.org/officeDocument/2006/relationships/slide" Target="slides/slide20.xml"/><Relationship Id="rId94" Type="http://schemas.openxmlformats.org/officeDocument/2006/relationships/slide" Target="slides/slide28.xml"/><Relationship Id="rId99" Type="http://schemas.openxmlformats.org/officeDocument/2006/relationships/slide" Target="slides/slide33.xml"/><Relationship Id="rId101" Type="http://schemas.openxmlformats.org/officeDocument/2006/relationships/slide" Target="slides/slide35.xml"/><Relationship Id="rId122" Type="http://schemas.openxmlformats.org/officeDocument/2006/relationships/slide" Target="slides/slide56.xml"/><Relationship Id="rId130" Type="http://schemas.openxmlformats.org/officeDocument/2006/relationships/slide" Target="slides/slide64.xml"/><Relationship Id="rId13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43.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10.xml"/><Relationship Id="rId97" Type="http://schemas.openxmlformats.org/officeDocument/2006/relationships/slide" Target="slides/slide31.xml"/><Relationship Id="rId104" Type="http://schemas.openxmlformats.org/officeDocument/2006/relationships/slide" Target="slides/slide38.xml"/><Relationship Id="rId120" Type="http://schemas.openxmlformats.org/officeDocument/2006/relationships/slide" Target="slides/slide54.xml"/><Relationship Id="rId125" Type="http://schemas.openxmlformats.org/officeDocument/2006/relationships/slide" Target="slides/slide59.xml"/><Relationship Id="rId7" Type="http://schemas.openxmlformats.org/officeDocument/2006/relationships/slideMaster" Target="slideMasters/slideMaster7.xml"/><Relationship Id="rId71" Type="http://schemas.openxmlformats.org/officeDocument/2006/relationships/slide" Target="slides/slide5.xml"/><Relationship Id="rId92" Type="http://schemas.openxmlformats.org/officeDocument/2006/relationships/slide" Target="slides/slide26.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21.xml"/><Relationship Id="rId110" Type="http://schemas.openxmlformats.org/officeDocument/2006/relationships/slide" Target="slides/slide44.xml"/><Relationship Id="rId115" Type="http://schemas.openxmlformats.org/officeDocument/2006/relationships/slide" Target="slides/slide49.xml"/><Relationship Id="rId131" Type="http://schemas.openxmlformats.org/officeDocument/2006/relationships/slide" Target="slides/slide65.xml"/><Relationship Id="rId136" Type="http://schemas.openxmlformats.org/officeDocument/2006/relationships/theme" Target="theme/theme1.xml"/><Relationship Id="rId61" Type="http://schemas.openxmlformats.org/officeDocument/2006/relationships/slideMaster" Target="slideMasters/slideMaster61.xml"/><Relationship Id="rId82" Type="http://schemas.openxmlformats.org/officeDocument/2006/relationships/slide" Target="slides/slide16.xml"/><Relationship Id="rId19" Type="http://schemas.openxmlformats.org/officeDocument/2006/relationships/slideMaster" Target="slideMasters/slideMaster1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3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3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3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3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3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3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3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4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4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4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4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4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4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4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4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4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5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5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5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5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54.xml"/></Relationships>
</file>

<file path=ppt/slideMasters/_rels/slideMaster55.xml.rels><?xml version="1.0" encoding="UTF-8" standalone="yes"?>
<Relationships xmlns="http://schemas.openxmlformats.org/package/2006/relationships"><Relationship Id="rId2" Type="http://schemas.openxmlformats.org/officeDocument/2006/relationships/theme" Target="../theme/theme55.xml"/><Relationship Id="rId1" Type="http://schemas.openxmlformats.org/officeDocument/2006/relationships/slideLayout" Target="../slideLayouts/slideLayout55.xml"/></Relationships>
</file>

<file path=ppt/slideMasters/_rels/slideMaster56.xml.rels><?xml version="1.0" encoding="UTF-8" standalone="yes"?>
<Relationships xmlns="http://schemas.openxmlformats.org/package/2006/relationships"><Relationship Id="rId2" Type="http://schemas.openxmlformats.org/officeDocument/2006/relationships/theme" Target="../theme/theme56.xml"/><Relationship Id="rId1" Type="http://schemas.openxmlformats.org/officeDocument/2006/relationships/slideLayout" Target="../slideLayouts/slideLayout5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5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5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6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61.xml"/></Relationships>
</file>

<file path=ppt/slideMasters/_rels/slideMaster62.xml.rels><?xml version="1.0" encoding="UTF-8" standalone="yes"?>
<Relationships xmlns="http://schemas.openxmlformats.org/package/2006/relationships"><Relationship Id="rId2" Type="http://schemas.openxmlformats.org/officeDocument/2006/relationships/theme" Target="../theme/theme62.xml"/><Relationship Id="rId1" Type="http://schemas.openxmlformats.org/officeDocument/2006/relationships/slideLayout" Target="../slideLayouts/slideLayout62.xml"/></Relationships>
</file>

<file path=ppt/slideMasters/_rels/slideMaster63.xml.rels><?xml version="1.0" encoding="UTF-8" standalone="yes"?>
<Relationships xmlns="http://schemas.openxmlformats.org/package/2006/relationships"><Relationship Id="rId2" Type="http://schemas.openxmlformats.org/officeDocument/2006/relationships/theme" Target="../theme/theme63.xml"/><Relationship Id="rId1" Type="http://schemas.openxmlformats.org/officeDocument/2006/relationships/slideLayout" Target="../slideLayouts/slideLayout63.xml"/></Relationships>
</file>

<file path=ppt/slideMasters/_rels/slideMaster64.xml.rels><?xml version="1.0" encoding="UTF-8" standalone="yes"?>
<Relationships xmlns="http://schemas.openxmlformats.org/package/2006/relationships"><Relationship Id="rId2" Type="http://schemas.openxmlformats.org/officeDocument/2006/relationships/theme" Target="../theme/theme64.xml"/><Relationship Id="rId1" Type="http://schemas.openxmlformats.org/officeDocument/2006/relationships/slideLayout" Target="../slideLayouts/slideLayout64.xml"/></Relationships>
</file>

<file path=ppt/slideMasters/_rels/slideMaster65.xml.rels><?xml version="1.0" encoding="UTF-8" standalone="yes"?>
<Relationships xmlns="http://schemas.openxmlformats.org/package/2006/relationships"><Relationship Id="rId2" Type="http://schemas.openxmlformats.org/officeDocument/2006/relationships/theme" Target="../theme/theme65.xml"/><Relationship Id="rId1" Type="http://schemas.openxmlformats.org/officeDocument/2006/relationships/slideLayout" Target="../slideLayouts/slideLayout65.xml"/></Relationships>
</file>

<file path=ppt/slideMasters/_rels/slideMaster66.xml.rels><?xml version="1.0" encoding="UTF-8" standalone="yes"?>
<Relationships xmlns="http://schemas.openxmlformats.org/package/2006/relationships"><Relationship Id="rId2" Type="http://schemas.openxmlformats.org/officeDocument/2006/relationships/theme" Target="../theme/theme66.xml"/><Relationship Id="rId1"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9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1.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2.xml"/></Relationships>
</file>

<file path=ppt/slides/_rels/slide6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420113" y="1682668"/>
            <a:ext cx="7079101" cy="14744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010"/>
              </a:lnSpc>
              <a:spcBef>
                <a:spcPct val="0"/>
              </a:spcBef>
              <a:spcAft>
                <a:spcPct val="0"/>
              </a:spcAft>
            </a:pPr>
            <a:r>
              <a:rPr sz="4400">
                <a:solidFill>
                  <a:srgbClr val="404040"/>
                </a:solidFill>
                <a:latin typeface="JCQTDT+STZhongsong"/>
                <a:cs typeface="JCQTDT+STZhongsong"/>
              </a:rPr>
              <a:t>传记新闻核心考点突破五</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40669"/>
            <a:ext cx="9500494" cy="123203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445008" marR="0">
              <a:lnSpc>
                <a:spcPts val="2400"/>
              </a:lnSpc>
              <a:spcBef>
                <a:spcPts val="1298"/>
              </a:spcBef>
              <a:spcAft>
                <a:spcPct val="0"/>
              </a:spcAft>
            </a:pPr>
            <a:r>
              <a:rPr sz="2400" spc="11">
                <a:solidFill>
                  <a:srgbClr val="000000"/>
                </a:solidFill>
                <a:latin typeface="FangSong"/>
                <a:cs typeface="FangSong"/>
              </a:rPr>
              <a:t>“天舟一号”货运飞船由3.35</a:t>
            </a:r>
            <a:r>
              <a:rPr sz="2400" spc="12">
                <a:solidFill>
                  <a:srgbClr val="000000"/>
                </a:solidFill>
                <a:latin typeface="FangSong"/>
                <a:cs typeface="FangSong"/>
              </a:rPr>
              <a:t>米直径的货物舱和</a:t>
            </a:r>
            <a:r>
              <a:rPr sz="2400" spc="11">
                <a:solidFill>
                  <a:srgbClr val="000000"/>
                </a:solidFill>
                <a:latin typeface="FangSong"/>
                <a:cs typeface="FangSong"/>
              </a:rPr>
              <a:t>2.8米直径</a:t>
            </a:r>
          </a:p>
        </p:txBody>
      </p:sp>
      <p:sp>
        <p:nvSpPr>
          <p:cNvPr id="4" name="object 4"/>
          <p:cNvSpPr txBox="1"/>
          <p:nvPr/>
        </p:nvSpPr>
        <p:spPr>
          <a:xfrm>
            <a:off x="326440" y="1200848"/>
            <a:ext cx="9689482"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的推进舱组成。货物舱用于装载货物,而推进舱为整个飞船提供</a:t>
            </a:r>
          </a:p>
          <a:p>
            <a:pPr marL="0" marR="0">
              <a:lnSpc>
                <a:spcPts val="2400"/>
              </a:lnSpc>
              <a:spcBef>
                <a:spcPts val="480"/>
              </a:spcBef>
              <a:spcAft>
                <a:spcPct val="0"/>
              </a:spcAft>
            </a:pPr>
            <a:r>
              <a:rPr sz="2400" spc="12">
                <a:solidFill>
                  <a:srgbClr val="000000"/>
                </a:solidFill>
                <a:latin typeface="FangSong"/>
                <a:cs typeface="FangSong"/>
              </a:rPr>
              <a:t>动力与电力</a:t>
            </a:r>
            <a:r>
              <a:rPr sz="2400" spc="11">
                <a:solidFill>
                  <a:srgbClr val="000000"/>
                </a:solidFill>
                <a:latin typeface="FangSong"/>
                <a:cs typeface="FangSong"/>
              </a:rPr>
              <a:t>,推进舱两倒各有一翼太阳能帆板(</a:t>
            </a:r>
            <a:r>
              <a:rPr sz="2400" spc="12">
                <a:solidFill>
                  <a:srgbClr val="000000"/>
                </a:solidFill>
                <a:latin typeface="FangSong"/>
                <a:cs typeface="FangSong"/>
              </a:rPr>
              <a:t>共三板</a:t>
            </a:r>
            <a:r>
              <a:rPr sz="2400" spc="11">
                <a:solidFill>
                  <a:srgbClr val="000000"/>
                </a:solidFill>
                <a:latin typeface="FangSong"/>
                <a:cs typeface="FangSong"/>
              </a:rPr>
              <a:t>),后部安</a:t>
            </a:r>
          </a:p>
          <a:p>
            <a:pPr marL="0" marR="0">
              <a:lnSpc>
                <a:spcPts val="2400"/>
              </a:lnSpc>
              <a:spcBef>
                <a:spcPts val="481"/>
              </a:spcBef>
              <a:spcAft>
                <a:spcPct val="0"/>
              </a:spcAft>
            </a:pPr>
            <a:r>
              <a:rPr sz="2400" spc="11">
                <a:solidFill>
                  <a:srgbClr val="000000"/>
                </a:solidFill>
                <a:latin typeface="FangSong"/>
                <a:cs typeface="FangSong"/>
              </a:rPr>
              <a:t>装了4台变轨用主发动机。此外飞船还安装了24台姿控发动机。</a:t>
            </a:r>
          </a:p>
        </p:txBody>
      </p:sp>
      <p:sp>
        <p:nvSpPr>
          <p:cNvPr id="5" name="object 5"/>
          <p:cNvSpPr txBox="1"/>
          <p:nvPr/>
        </p:nvSpPr>
        <p:spPr>
          <a:xfrm>
            <a:off x="326440" y="2402014"/>
            <a:ext cx="9681012" cy="15164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“天舟一号”货运飞船全长10.6</a:t>
            </a:r>
            <a:r>
              <a:rPr sz="2400" spc="15">
                <a:solidFill>
                  <a:srgbClr val="000000"/>
                </a:solidFill>
                <a:latin typeface="FangSong"/>
                <a:cs typeface="FangSong"/>
              </a:rPr>
              <a:t>米</a:t>
            </a:r>
            <a:r>
              <a:rPr sz="2400" spc="11">
                <a:solidFill>
                  <a:srgbClr val="000000"/>
                </a:solidFill>
                <a:latin typeface="FangSong"/>
                <a:cs typeface="FangSong"/>
              </a:rPr>
              <a:t>,最大直径3.35米,质量13</a:t>
            </a:r>
          </a:p>
          <a:p>
            <a:pPr marL="0" marR="0">
              <a:lnSpc>
                <a:spcPts val="2400"/>
              </a:lnSpc>
              <a:spcBef>
                <a:spcPts val="659"/>
              </a:spcBef>
              <a:spcAft>
                <a:spcPct val="0"/>
              </a:spcAft>
            </a:pPr>
            <a:r>
              <a:rPr sz="2400" spc="11">
                <a:solidFill>
                  <a:srgbClr val="000000"/>
                </a:solidFill>
                <a:latin typeface="FangSong"/>
                <a:cs typeface="FangSong"/>
              </a:rPr>
              <a:t>吨,最大上行货物运载量约6.5吨。无论是直径、质量还是运载</a:t>
            </a:r>
          </a:p>
          <a:p>
            <a:pPr marL="0" marR="0">
              <a:lnSpc>
                <a:spcPts val="2402"/>
              </a:lnSpc>
              <a:spcBef>
                <a:spcPts val="427"/>
              </a:spcBef>
              <a:spcAft>
                <a:spcPct val="0"/>
              </a:spcAft>
            </a:pPr>
            <a:r>
              <a:rPr sz="2400" spc="11">
                <a:solidFill>
                  <a:srgbClr val="000000"/>
                </a:solidFill>
                <a:latin typeface="FangSong"/>
                <a:cs typeface="FangSong"/>
              </a:rPr>
              <a:t>能力,</a:t>
            </a:r>
            <a:r>
              <a:rPr sz="2400" spc="14">
                <a:solidFill>
                  <a:srgbClr val="000000"/>
                </a:solidFill>
                <a:latin typeface="FangSong"/>
                <a:cs typeface="FangSong"/>
              </a:rPr>
              <a:t>“天舟一号”都将达到世界先进水平。</a:t>
            </a:r>
          </a:p>
        </p:txBody>
      </p:sp>
      <p:sp>
        <p:nvSpPr>
          <p:cNvPr id="6" name="object 6"/>
          <p:cNvSpPr txBox="1"/>
          <p:nvPr/>
        </p:nvSpPr>
        <p:spPr>
          <a:xfrm>
            <a:off x="326440" y="3626040"/>
            <a:ext cx="9687731" cy="261401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“天舟一号”货运飞船的近地轨道上行运载能力约为6.5吨</a:t>
            </a:r>
            <a:r>
              <a:rPr sz="2400">
                <a:solidFill>
                  <a:srgbClr val="000000"/>
                </a:solidFill>
                <a:latin typeface="FangSong"/>
                <a:cs typeface="FangSong"/>
              </a:rPr>
              <a:t>,</a:t>
            </a:r>
          </a:p>
          <a:p>
            <a:pPr marL="0" marR="0">
              <a:lnSpc>
                <a:spcPts val="2400"/>
              </a:lnSpc>
              <a:spcBef>
                <a:spcPts val="659"/>
              </a:spcBef>
              <a:spcAft>
                <a:spcPct val="0"/>
              </a:spcAft>
            </a:pPr>
            <a:r>
              <a:rPr sz="2400" spc="11">
                <a:solidFill>
                  <a:srgbClr val="000000"/>
                </a:solidFill>
                <a:latin typeface="FangSong"/>
                <a:cs typeface="FangSong"/>
              </a:rPr>
              <a:t>高于俄罗斯联邦航天局研制的进步号M型(2.5吨)以及日本航空</a:t>
            </a:r>
          </a:p>
          <a:p>
            <a:pPr marL="0" marR="0">
              <a:lnSpc>
                <a:spcPts val="2400"/>
              </a:lnSpc>
              <a:spcBef>
                <a:spcPts val="429"/>
              </a:spcBef>
              <a:spcAft>
                <a:spcPct val="0"/>
              </a:spcAft>
            </a:pPr>
            <a:r>
              <a:rPr sz="2400" spc="11">
                <a:solidFill>
                  <a:srgbClr val="000000"/>
                </a:solidFill>
                <a:latin typeface="FangSong"/>
                <a:cs typeface="FangSong"/>
              </a:rPr>
              <a:t>研究研发机构的H-Ⅱ运载飞船(6.0</a:t>
            </a:r>
            <a:r>
              <a:rPr sz="2400" spc="15">
                <a:solidFill>
                  <a:srgbClr val="000000"/>
                </a:solidFill>
                <a:latin typeface="FangSong"/>
                <a:cs typeface="FangSong"/>
              </a:rPr>
              <a:t>吨</a:t>
            </a:r>
            <a:r>
              <a:rPr sz="2400" spc="11">
                <a:solidFill>
                  <a:srgbClr val="000000"/>
                </a:solidFill>
                <a:latin typeface="FangSong"/>
                <a:cs typeface="FangSong"/>
              </a:rPr>
              <a:t>),低于欧洲空间局的自动</a:t>
            </a:r>
          </a:p>
          <a:p>
            <a:pPr marL="0" marR="0">
              <a:lnSpc>
                <a:spcPts val="2400"/>
              </a:lnSpc>
              <a:spcBef>
                <a:spcPts val="483"/>
              </a:spcBef>
              <a:spcAft>
                <a:spcPct val="0"/>
              </a:spcAft>
            </a:pPr>
            <a:r>
              <a:rPr sz="2400" spc="12">
                <a:solidFill>
                  <a:srgbClr val="000000"/>
                </a:solidFill>
                <a:latin typeface="FangSong"/>
                <a:cs typeface="FangSong"/>
              </a:rPr>
              <a:t>运载飞船</a:t>
            </a:r>
            <a:r>
              <a:rPr sz="2400" spc="11">
                <a:solidFill>
                  <a:srgbClr val="000000"/>
                </a:solidFill>
                <a:latin typeface="FangSong"/>
                <a:cs typeface="FangSong"/>
              </a:rPr>
              <a:t>(7.6吨)</a:t>
            </a:r>
            <a:r>
              <a:rPr sz="2400" spc="12">
                <a:solidFill>
                  <a:srgbClr val="000000"/>
                </a:solidFill>
                <a:latin typeface="FangSong"/>
                <a:cs typeface="FangSong"/>
              </a:rPr>
              <a:t>。下行运载能力约为</a:t>
            </a:r>
            <a:r>
              <a:rPr sz="2400" spc="11">
                <a:solidFill>
                  <a:srgbClr val="000000"/>
                </a:solidFill>
                <a:latin typeface="FangSong"/>
                <a:cs typeface="FangSong"/>
              </a:rPr>
              <a:t>6.0吨。载荷比即运载货</a:t>
            </a:r>
          </a:p>
          <a:p>
            <a:pPr marL="0" marR="0">
              <a:lnSpc>
                <a:spcPts val="2400"/>
              </a:lnSpc>
              <a:spcBef>
                <a:spcPts val="479"/>
              </a:spcBef>
              <a:spcAft>
                <a:spcPct val="0"/>
              </a:spcAft>
            </a:pPr>
            <a:r>
              <a:rPr sz="2400" spc="11">
                <a:solidFill>
                  <a:srgbClr val="000000"/>
                </a:solidFill>
                <a:latin typeface="FangSong"/>
                <a:cs typeface="FangSong"/>
              </a:rPr>
              <a:t>物的质量与货运飞船船体本身的质量之比,“天舟一号”货运飞</a:t>
            </a:r>
          </a:p>
          <a:p>
            <a:pPr marL="0" marR="0">
              <a:lnSpc>
                <a:spcPts val="2400"/>
              </a:lnSpc>
              <a:spcBef>
                <a:spcPts val="479"/>
              </a:spcBef>
              <a:spcAft>
                <a:spcPct val="0"/>
              </a:spcAft>
            </a:pPr>
            <a:r>
              <a:rPr sz="2400" spc="11">
                <a:solidFill>
                  <a:srgbClr val="000000"/>
                </a:solidFill>
                <a:latin typeface="FangSong"/>
                <a:cs typeface="FangSong"/>
              </a:rPr>
              <a:t>船的载荷比高达48%,</a:t>
            </a:r>
            <a:r>
              <a:rPr sz="2400" spc="14">
                <a:solidFill>
                  <a:srgbClr val="000000"/>
                </a:solidFill>
                <a:latin typeface="FangSong"/>
                <a:cs typeface="FangSong"/>
              </a:rPr>
              <a:t>高于日欧的货运飞船。</a:t>
            </a:r>
          </a:p>
        </p:txBody>
      </p:sp>
      <p:sp>
        <p:nvSpPr>
          <p:cNvPr id="7" name="object 7"/>
          <p:cNvSpPr txBox="1"/>
          <p:nvPr/>
        </p:nvSpPr>
        <p:spPr>
          <a:xfrm>
            <a:off x="5440426" y="5971569"/>
            <a:ext cx="3875465" cy="762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(摘编自《中国航天报》</a:t>
            </a:r>
            <a:r>
              <a:rPr sz="2400">
                <a:solidFill>
                  <a:srgbClr val="000000"/>
                </a:solidFill>
                <a:latin typeface="FangSong"/>
                <a:cs typeface="FangSong"/>
              </a:rPr>
              <a:t>)</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410773"/>
            <a:ext cx="9502247" cy="140119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材料四</a:t>
            </a:r>
          </a:p>
          <a:p>
            <a:pPr marL="598931" marR="0">
              <a:lnSpc>
                <a:spcPts val="2400"/>
              </a:lnSpc>
              <a:spcBef>
                <a:spcPts val="2630"/>
              </a:spcBef>
              <a:spcAft>
                <a:spcPct val="0"/>
              </a:spcAft>
            </a:pPr>
            <a:r>
              <a:rPr sz="2400" spc="12">
                <a:solidFill>
                  <a:srgbClr val="000000"/>
                </a:solidFill>
                <a:latin typeface="FangSong"/>
                <a:cs typeface="FangSong"/>
              </a:rPr>
              <a:t>2017</a:t>
            </a:r>
            <a:r>
              <a:rPr sz="2400" spc="11">
                <a:solidFill>
                  <a:srgbClr val="000000"/>
                </a:solidFill>
                <a:latin typeface="FangSong"/>
                <a:cs typeface="FangSong"/>
              </a:rPr>
              <a:t>年7月2日晚</a:t>
            </a:r>
            <a:r>
              <a:rPr sz="2400" spc="14">
                <a:solidFill>
                  <a:srgbClr val="000000"/>
                </a:solidFill>
                <a:latin typeface="FangSong"/>
                <a:cs typeface="FangSong"/>
              </a:rPr>
              <a:t>,</a:t>
            </a:r>
            <a:r>
              <a:rPr sz="2400" spc="11">
                <a:solidFill>
                  <a:srgbClr val="000000"/>
                </a:solidFill>
                <a:latin typeface="FangSong"/>
                <a:cs typeface="FangSong"/>
              </a:rPr>
              <a:t>长征五号遥二火箭飞行出现异常,发射任</a:t>
            </a:r>
          </a:p>
        </p:txBody>
      </p:sp>
      <p:sp>
        <p:nvSpPr>
          <p:cNvPr id="4" name="object 4"/>
          <p:cNvSpPr txBox="1"/>
          <p:nvPr/>
        </p:nvSpPr>
        <p:spPr>
          <a:xfrm>
            <a:off x="326440" y="1562036"/>
            <a:ext cx="686911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务失利。消息一经披露,人们不禁扼腕痛惜。</a:t>
            </a:r>
          </a:p>
        </p:txBody>
      </p:sp>
      <p:sp>
        <p:nvSpPr>
          <p:cNvPr id="5" name="object 5"/>
          <p:cNvSpPr txBox="1"/>
          <p:nvPr/>
        </p:nvSpPr>
        <p:spPr>
          <a:xfrm>
            <a:off x="326440" y="2202370"/>
            <a:ext cx="9687731" cy="17861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1">
                <a:solidFill>
                  <a:srgbClr val="000000"/>
                </a:solidFill>
                <a:latin typeface="FangSong"/>
                <a:cs typeface="FangSong"/>
              </a:rPr>
              <a:t>航天试验从来没有平坦大道,</a:t>
            </a:r>
            <a:r>
              <a:rPr sz="2400" spc="12">
                <a:solidFill>
                  <a:srgbClr val="000000"/>
                </a:solidFill>
                <a:latin typeface="FangSong"/>
                <a:cs typeface="FangSong"/>
              </a:rPr>
              <a:t>总是与高风险为伴</a:t>
            </a:r>
            <a:r>
              <a:rPr sz="2400" spc="11">
                <a:solidFill>
                  <a:srgbClr val="000000"/>
                </a:solidFill>
                <a:latin typeface="FangSong"/>
                <a:cs typeface="FangSong"/>
              </a:rPr>
              <a:t>,可谓“刀</a:t>
            </a:r>
          </a:p>
          <a:p>
            <a:pPr marL="0" marR="0">
              <a:lnSpc>
                <a:spcPts val="2400"/>
              </a:lnSpc>
              <a:spcBef>
                <a:spcPts val="1631"/>
              </a:spcBef>
              <a:spcAft>
                <a:spcPct val="0"/>
              </a:spcAft>
            </a:pPr>
            <a:r>
              <a:rPr sz="2400" spc="11">
                <a:solidFill>
                  <a:srgbClr val="000000"/>
                </a:solidFill>
                <a:latin typeface="FangSong"/>
                <a:cs typeface="FangSong"/>
              </a:rPr>
              <a:t>尖上的舞蹈”。每每遇到瓶颈和挫折,航天人都承受着常人难以</a:t>
            </a:r>
          </a:p>
          <a:p>
            <a:pPr marL="0" marR="0">
              <a:lnSpc>
                <a:spcPts val="2402"/>
              </a:lnSpc>
              <a:spcBef>
                <a:spcPts val="1679"/>
              </a:spcBef>
              <a:spcAft>
                <a:spcPct val="0"/>
              </a:spcAft>
            </a:pPr>
            <a:r>
              <a:rPr sz="2400" spc="11">
                <a:solidFill>
                  <a:srgbClr val="000000"/>
                </a:solidFill>
                <a:latin typeface="FangSong"/>
                <a:cs typeface="FangSong"/>
              </a:rPr>
              <a:t>想象的巨大压力,有时甚至会为航天事业献出宝贵的生命。</a:t>
            </a:r>
          </a:p>
        </p:txBody>
      </p:sp>
      <p:sp>
        <p:nvSpPr>
          <p:cNvPr id="6" name="object 6"/>
          <p:cNvSpPr txBox="1"/>
          <p:nvPr/>
        </p:nvSpPr>
        <p:spPr>
          <a:xfrm>
            <a:off x="326440" y="3865308"/>
            <a:ext cx="9865035" cy="17865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2">
                <a:solidFill>
                  <a:srgbClr val="000000"/>
                </a:solidFill>
                <a:latin typeface="FangSong"/>
                <a:cs typeface="FangSong"/>
              </a:rPr>
              <a:t>惟其艰难</a:t>
            </a:r>
            <a:r>
              <a:rPr sz="2400" spc="11">
                <a:solidFill>
                  <a:srgbClr val="000000"/>
                </a:solidFill>
                <a:latin typeface="FangSong"/>
                <a:cs typeface="FangSong"/>
              </a:rPr>
              <a:t>,方显勇毅;惟其磨砺,</a:t>
            </a:r>
            <a:r>
              <a:rPr sz="2400" spc="14">
                <a:solidFill>
                  <a:srgbClr val="000000"/>
                </a:solidFill>
                <a:latin typeface="FangSong"/>
                <a:cs typeface="FangSong"/>
              </a:rPr>
              <a:t>始得玉成。航天探索是勇敢</a:t>
            </a:r>
          </a:p>
          <a:p>
            <a:pPr marL="0" marR="0">
              <a:lnSpc>
                <a:spcPts val="2400"/>
              </a:lnSpc>
              <a:spcBef>
                <a:spcPts val="1632"/>
              </a:spcBef>
              <a:spcAft>
                <a:spcPct val="0"/>
              </a:spcAft>
            </a:pPr>
            <a:r>
              <a:rPr sz="2400" spc="12">
                <a:solidFill>
                  <a:srgbClr val="000000"/>
                </a:solidFill>
                <a:latin typeface="FangSong"/>
                <a:cs typeface="FangSong"/>
              </a:rPr>
              <a:t>者的事业</a:t>
            </a:r>
            <a:r>
              <a:rPr sz="2400" spc="11">
                <a:solidFill>
                  <a:srgbClr val="000000"/>
                </a:solidFill>
                <a:latin typeface="FangSong"/>
                <a:cs typeface="FangSong"/>
              </a:rPr>
              <a:t>,只有不惧失败、跌倒后重新爬起、继续砥砺前行的人</a:t>
            </a:r>
            <a:r>
              <a:rPr sz="2400">
                <a:solidFill>
                  <a:srgbClr val="000000"/>
                </a:solidFill>
                <a:latin typeface="FangSong"/>
                <a:cs typeface="FangSong"/>
              </a:rPr>
              <a:t>,</a:t>
            </a:r>
          </a:p>
          <a:p>
            <a:pPr marL="0" marR="0">
              <a:lnSpc>
                <a:spcPts val="2400"/>
              </a:lnSpc>
              <a:spcBef>
                <a:spcPts val="1685"/>
              </a:spcBef>
              <a:spcAft>
                <a:spcPct val="0"/>
              </a:spcAft>
            </a:pPr>
            <a:r>
              <a:rPr sz="2400" spc="11">
                <a:solidFill>
                  <a:srgbClr val="000000"/>
                </a:solidFill>
                <a:latin typeface="FangSong"/>
                <a:cs typeface="FangSong"/>
              </a:rPr>
              <a:t>才能摘得世界科技高峰上的明珠。</a:t>
            </a:r>
          </a:p>
        </p:txBody>
      </p:sp>
      <p:sp>
        <p:nvSpPr>
          <p:cNvPr id="7" name="object 7"/>
          <p:cNvSpPr txBox="1"/>
          <p:nvPr/>
        </p:nvSpPr>
        <p:spPr>
          <a:xfrm>
            <a:off x="844600" y="5528348"/>
            <a:ext cx="916048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(摘编自《中国航天报》评论员文章《惟其艰难方显勇毅》</a:t>
            </a:r>
            <a:r>
              <a:rPr sz="2400">
                <a:solidFill>
                  <a:srgbClr val="000000"/>
                </a:solidFill>
                <a:latin typeface="FangSong"/>
                <a:cs typeface="FangSong"/>
              </a:rPr>
              <a:t>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44803" y="410233"/>
            <a:ext cx="8417984" cy="21247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1.</a:t>
            </a:r>
            <a:r>
              <a:rPr sz="2800" spc="11">
                <a:solidFill>
                  <a:srgbClr val="000000"/>
                </a:solidFill>
                <a:latin typeface="FangSong"/>
                <a:cs typeface="FangSong"/>
              </a:rPr>
              <a:t>下列对材料相关内容的梳理</a:t>
            </a:r>
            <a:r>
              <a:rPr sz="2800">
                <a:solidFill>
                  <a:srgbClr val="000000"/>
                </a:solidFill>
                <a:latin typeface="FangSong"/>
                <a:cs typeface="FangSong"/>
              </a:rPr>
              <a:t>,不正确的一项是</a:t>
            </a:r>
          </a:p>
          <a:p>
            <a:pPr marL="0" marR="0">
              <a:lnSpc>
                <a:spcPts val="2795"/>
              </a:lnSpc>
              <a:spcBef>
                <a:spcPts val="6938"/>
              </a:spcBef>
              <a:spcAft>
                <a:spcPct val="0"/>
              </a:spcAft>
            </a:pPr>
            <a:r>
              <a:rPr sz="2800" spc="15">
                <a:solidFill>
                  <a:srgbClr val="000000"/>
                </a:solidFill>
                <a:latin typeface="FangSong"/>
                <a:cs typeface="FangSong"/>
              </a:rPr>
              <a:t>A.</a:t>
            </a:r>
            <a:r>
              <a:rPr sz="2800" spc="12">
                <a:solidFill>
                  <a:srgbClr val="000000"/>
                </a:solidFill>
                <a:latin typeface="FangSong"/>
                <a:cs typeface="FangSong"/>
              </a:rPr>
              <a:t>“天宫二号”发射成功</a:t>
            </a:r>
            <a:r>
              <a:rPr sz="2800">
                <a:solidFill>
                  <a:srgbClr val="000000"/>
                </a:solidFill>
                <a:latin typeface="FangSong"/>
                <a:cs typeface="FangSong"/>
              </a:rPr>
              <a:t>,标志着我周全面进入</a:t>
            </a:r>
          </a:p>
        </p:txBody>
      </p:sp>
      <p:sp>
        <p:nvSpPr>
          <p:cNvPr id="4" name="object 4"/>
          <p:cNvSpPr txBox="1"/>
          <p:nvPr/>
        </p:nvSpPr>
        <p:spPr>
          <a:xfrm>
            <a:off x="330403" y="964969"/>
            <a:ext cx="139369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a:t>
            </a:r>
            <a:r>
              <a:rPr sz="2800" spc="3275">
                <a:solidFill>
                  <a:srgbClr val="000000"/>
                </a:solidFill>
                <a:latin typeface="Times New Roman"/>
                <a:cs typeface="Times New Roman"/>
              </a:rPr>
              <a:t> </a:t>
            </a:r>
            <a:r>
              <a:rPr sz="2800">
                <a:solidFill>
                  <a:srgbClr val="000000"/>
                </a:solidFill>
                <a:latin typeface="FangSong"/>
                <a:cs typeface="FangSong"/>
              </a:rPr>
              <a:t> )</a:t>
            </a:r>
          </a:p>
        </p:txBody>
      </p:sp>
      <p:sp>
        <p:nvSpPr>
          <p:cNvPr id="5" name="object 5"/>
          <p:cNvSpPr txBox="1"/>
          <p:nvPr/>
        </p:nvSpPr>
        <p:spPr>
          <a:xfrm>
            <a:off x="330403" y="2201187"/>
            <a:ext cx="6969817"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空间实验室和空间站任务的实施阶段。</a:t>
            </a:r>
          </a:p>
        </p:txBody>
      </p:sp>
      <p:sp>
        <p:nvSpPr>
          <p:cNvPr id="6" name="object 6"/>
          <p:cNvSpPr txBox="1"/>
          <p:nvPr/>
        </p:nvSpPr>
        <p:spPr>
          <a:xfrm>
            <a:off x="330403" y="2884321"/>
            <a:ext cx="9665834" cy="14432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795"/>
              </a:lnSpc>
              <a:spcBef>
                <a:spcPct val="0"/>
              </a:spcBef>
              <a:spcAft>
                <a:spcPct val="0"/>
              </a:spcAft>
            </a:pPr>
            <a:r>
              <a:rPr sz="2800" spc="15">
                <a:solidFill>
                  <a:srgbClr val="000000"/>
                </a:solidFill>
                <a:latin typeface="FangSong"/>
                <a:cs typeface="FangSong"/>
              </a:rPr>
              <a:t>B.</a:t>
            </a:r>
            <a:r>
              <a:rPr sz="2800">
                <a:solidFill>
                  <a:srgbClr val="000000"/>
                </a:solidFill>
                <a:latin typeface="FangSong"/>
                <a:cs typeface="FangSong"/>
              </a:rPr>
              <a:t>“天舟一号”货运飞船基于神舟飞船和“天官</a:t>
            </a:r>
          </a:p>
          <a:p>
            <a:pPr marL="0" marR="0">
              <a:lnSpc>
                <a:spcPts val="2795"/>
              </a:lnSpc>
              <a:spcBef>
                <a:spcPts val="1571"/>
              </a:spcBef>
              <a:spcAft>
                <a:spcPct val="0"/>
              </a:spcAft>
            </a:pPr>
            <a:r>
              <a:rPr sz="2800" spc="10">
                <a:solidFill>
                  <a:srgbClr val="000000"/>
                </a:solidFill>
                <a:latin typeface="FangSong"/>
                <a:cs typeface="FangSong"/>
              </a:rPr>
              <a:t>一号”的技术研发</a:t>
            </a:r>
            <a:r>
              <a:rPr sz="2800" spc="15">
                <a:solidFill>
                  <a:srgbClr val="000000"/>
                </a:solidFill>
                <a:latin typeface="FangSong"/>
                <a:cs typeface="FangSong"/>
              </a:rPr>
              <a:t>,</a:t>
            </a:r>
            <a:r>
              <a:rPr sz="2800">
                <a:solidFill>
                  <a:srgbClr val="000000"/>
                </a:solidFill>
                <a:latin typeface="FangSong"/>
                <a:cs typeface="FangSong"/>
              </a:rPr>
              <a:t>是中国首个货运飞船。</a:t>
            </a:r>
          </a:p>
        </p:txBody>
      </p:sp>
      <p:sp>
        <p:nvSpPr>
          <p:cNvPr id="7" name="object 7"/>
          <p:cNvSpPr txBox="1"/>
          <p:nvPr/>
        </p:nvSpPr>
        <p:spPr>
          <a:xfrm>
            <a:off x="1244803" y="4120023"/>
            <a:ext cx="8613548"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5">
                <a:solidFill>
                  <a:srgbClr val="000000"/>
                </a:solidFill>
                <a:latin typeface="FangSong"/>
                <a:cs typeface="FangSong"/>
              </a:rPr>
              <a:t>C.</a:t>
            </a:r>
            <a:r>
              <a:rPr sz="2800">
                <a:solidFill>
                  <a:srgbClr val="000000"/>
                </a:solidFill>
                <a:latin typeface="FangSong"/>
                <a:cs typeface="FangSong"/>
              </a:rPr>
              <a:t>“天舟一号”货运飞船由用于装载货物的货物</a:t>
            </a:r>
          </a:p>
        </p:txBody>
      </p:sp>
      <p:sp>
        <p:nvSpPr>
          <p:cNvPr id="8" name="object 8"/>
          <p:cNvSpPr txBox="1"/>
          <p:nvPr/>
        </p:nvSpPr>
        <p:spPr>
          <a:xfrm>
            <a:off x="330403" y="4675274"/>
            <a:ext cx="984096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舱和为整个飞船提供动力与电力的推进舱两部分组成。</a:t>
            </a:r>
          </a:p>
        </p:txBody>
      </p:sp>
      <p:sp>
        <p:nvSpPr>
          <p:cNvPr id="9" name="object 9"/>
          <p:cNvSpPr txBox="1"/>
          <p:nvPr/>
        </p:nvSpPr>
        <p:spPr>
          <a:xfrm>
            <a:off x="1244803" y="5356240"/>
            <a:ext cx="8420043"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5">
                <a:solidFill>
                  <a:srgbClr val="000000"/>
                </a:solidFill>
                <a:latin typeface="FangSong"/>
                <a:cs typeface="FangSong"/>
              </a:rPr>
              <a:t>D.</a:t>
            </a:r>
            <a:r>
              <a:rPr sz="2800" spc="11">
                <a:solidFill>
                  <a:srgbClr val="000000"/>
                </a:solidFill>
                <a:latin typeface="FangSong"/>
                <a:cs typeface="FangSong"/>
              </a:rPr>
              <a:t>“天舟一号”货运飞船只运货不运人</a:t>
            </a:r>
            <a:r>
              <a:rPr sz="2800">
                <a:solidFill>
                  <a:srgbClr val="000000"/>
                </a:solidFill>
                <a:latin typeface="FangSong"/>
                <a:cs typeface="FangSong"/>
              </a:rPr>
              <a:t>,</a:t>
            </a:r>
            <a:r>
              <a:rPr sz="2800" spc="10">
                <a:solidFill>
                  <a:srgbClr val="000000"/>
                </a:solidFill>
                <a:latin typeface="FangSong"/>
                <a:cs typeface="FangSong"/>
              </a:rPr>
              <a:t>因为货</a:t>
            </a:r>
          </a:p>
        </p:txBody>
      </p:sp>
      <p:sp>
        <p:nvSpPr>
          <p:cNvPr id="10" name="object 10"/>
          <p:cNvSpPr txBox="1"/>
          <p:nvPr/>
        </p:nvSpPr>
        <p:spPr>
          <a:xfrm>
            <a:off x="330403" y="5911543"/>
            <a:ext cx="984096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运系统是中国建成空间站需要突破和掌握的关键技术。</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4429" y="432117"/>
            <a:ext cx="1004140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a:t>
            </a:r>
            <a:r>
              <a:rPr sz="2400" spc="12">
                <a:solidFill>
                  <a:srgbClr val="000000"/>
                </a:solidFill>
                <a:latin typeface="FangSong"/>
                <a:cs typeface="FangSong"/>
              </a:rPr>
              <a:t>“天宫二号”发射成功</a:t>
            </a:r>
            <a:r>
              <a:rPr sz="2400" spc="11">
                <a:solidFill>
                  <a:srgbClr val="000000"/>
                </a:solidFill>
                <a:latin typeface="FangSong"/>
                <a:cs typeface="FangSong"/>
              </a:rPr>
              <a:t>,标志着我周全面进入空间实验室和空间</a:t>
            </a:r>
          </a:p>
        </p:txBody>
      </p:sp>
      <p:sp>
        <p:nvSpPr>
          <p:cNvPr id="4" name="object 4"/>
          <p:cNvSpPr txBox="1"/>
          <p:nvPr/>
        </p:nvSpPr>
        <p:spPr>
          <a:xfrm>
            <a:off x="84429" y="944435"/>
            <a:ext cx="9827473" cy="9320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站任务的实施阶段。</a:t>
            </a:r>
          </a:p>
          <a:p>
            <a:pPr marL="242011" marR="0">
              <a:lnSpc>
                <a:spcPts val="1695"/>
              </a:lnSpc>
              <a:spcBef>
                <a:spcPct val="0"/>
              </a:spcBef>
              <a:spcAft>
                <a:spcPct val="0"/>
              </a:spcAft>
            </a:pPr>
            <a:r>
              <a:rPr sz="2000" spc="12">
                <a:solidFill>
                  <a:srgbClr val="000000"/>
                </a:solidFill>
                <a:latin typeface="FangSong"/>
                <a:cs typeface="FangSong"/>
              </a:rPr>
              <a:t>站研制阶段。而在空间实验室阶段</a:t>
            </a:r>
            <a:r>
              <a:rPr sz="2000">
                <a:solidFill>
                  <a:srgbClr val="000000"/>
                </a:solidFill>
                <a:latin typeface="FangSong"/>
                <a:cs typeface="FangSong"/>
              </a:rPr>
              <a:t>,</a:t>
            </a:r>
            <a:r>
              <a:rPr sz="2000" spc="10">
                <a:solidFill>
                  <a:srgbClr val="000000"/>
                </a:solidFill>
                <a:latin typeface="FangSong"/>
                <a:cs typeface="FangSong"/>
              </a:rPr>
              <a:t>将突破并验证推进剂补加技术、再生式</a:t>
            </a:r>
          </a:p>
        </p:txBody>
      </p:sp>
      <p:sp>
        <p:nvSpPr>
          <p:cNvPr id="5" name="object 5"/>
          <p:cNvSpPr txBox="1"/>
          <p:nvPr/>
        </p:nvSpPr>
        <p:spPr>
          <a:xfrm>
            <a:off x="326440" y="1568680"/>
            <a:ext cx="661267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环控生保技术等关键技术</a:t>
            </a:r>
            <a:r>
              <a:rPr sz="2000">
                <a:solidFill>
                  <a:srgbClr val="000000"/>
                </a:solidFill>
                <a:latin typeface="FangSong"/>
                <a:cs typeface="FangSong"/>
              </a:rPr>
              <a:t>,</a:t>
            </a:r>
            <a:r>
              <a:rPr sz="2000" spc="11">
                <a:solidFill>
                  <a:srgbClr val="000000"/>
                </a:solidFill>
                <a:latin typeface="FangSong"/>
                <a:cs typeface="FangSong"/>
              </a:rPr>
              <a:t>为空间站建造奠定基础。</a:t>
            </a:r>
          </a:p>
        </p:txBody>
      </p:sp>
      <p:sp>
        <p:nvSpPr>
          <p:cNvPr id="6" name="object 6"/>
          <p:cNvSpPr txBox="1"/>
          <p:nvPr/>
        </p:nvSpPr>
        <p:spPr>
          <a:xfrm>
            <a:off x="326440" y="2062710"/>
            <a:ext cx="9555025" cy="1367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20">
                <a:solidFill>
                  <a:srgbClr val="000000"/>
                </a:solidFill>
                <a:latin typeface="FangSong"/>
                <a:cs typeface="FangSong"/>
              </a:rPr>
              <a:t>2016</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spc="14">
                <a:solidFill>
                  <a:srgbClr val="000000"/>
                </a:solidFill>
                <a:latin typeface="FangSong"/>
                <a:cs typeface="FangSong"/>
              </a:rPr>
              <a:t>15</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“天宫二号”发射成功</a:t>
            </a:r>
            <a:r>
              <a:rPr sz="2000">
                <a:solidFill>
                  <a:srgbClr val="000000"/>
                </a:solidFill>
                <a:latin typeface="FangSong"/>
                <a:cs typeface="FangSong"/>
              </a:rPr>
              <a:t>,</a:t>
            </a:r>
            <a:r>
              <a:rPr sz="2000" spc="11">
                <a:solidFill>
                  <a:srgbClr val="000000"/>
                </a:solidFill>
                <a:latin typeface="FangSong"/>
                <a:cs typeface="FangSong"/>
              </a:rPr>
              <a:t>用于进一步验证空间交会对接</a:t>
            </a:r>
          </a:p>
          <a:p>
            <a:pPr marL="0" marR="0">
              <a:lnSpc>
                <a:spcPts val="2004"/>
              </a:lnSpc>
              <a:spcBef>
                <a:spcPts val="875"/>
              </a:spcBef>
              <a:spcAft>
                <a:spcPct val="0"/>
              </a:spcAft>
            </a:pPr>
            <a:r>
              <a:rPr sz="2000" spc="14">
                <a:solidFill>
                  <a:srgbClr val="000000"/>
                </a:solidFill>
                <a:latin typeface="FangSong"/>
                <a:cs typeface="FangSong"/>
              </a:rPr>
              <a:t>技术及一系列空间试验</a:t>
            </a:r>
            <a:r>
              <a:rPr sz="2000">
                <a:solidFill>
                  <a:srgbClr val="000000"/>
                </a:solidFill>
                <a:latin typeface="FangSong"/>
                <a:cs typeface="FangSong"/>
              </a:rPr>
              <a:t>,</a:t>
            </a:r>
            <a:r>
              <a:rPr sz="2000" spc="12">
                <a:solidFill>
                  <a:srgbClr val="000000"/>
                </a:solidFill>
                <a:latin typeface="FangSong"/>
                <a:cs typeface="FangSong"/>
              </a:rPr>
              <a:t>这标志着我国全面进入空间实验室和空间站任务实</a:t>
            </a:r>
          </a:p>
          <a:p>
            <a:pPr marL="0" marR="0">
              <a:lnSpc>
                <a:spcPts val="2004"/>
              </a:lnSpc>
              <a:spcBef>
                <a:spcPts val="875"/>
              </a:spcBef>
              <a:spcAft>
                <a:spcPct val="0"/>
              </a:spcAft>
            </a:pPr>
            <a:r>
              <a:rPr sz="2000" spc="15">
                <a:solidFill>
                  <a:srgbClr val="000000"/>
                </a:solidFill>
                <a:latin typeface="FangSong"/>
                <a:cs typeface="FangSong"/>
              </a:rPr>
              <a:t>拖阶段。</a:t>
            </a:r>
          </a:p>
        </p:txBody>
      </p:sp>
      <p:sp>
        <p:nvSpPr>
          <p:cNvPr id="7" name="object 7"/>
          <p:cNvSpPr txBox="1"/>
          <p:nvPr/>
        </p:nvSpPr>
        <p:spPr>
          <a:xfrm>
            <a:off x="326440" y="3286220"/>
            <a:ext cx="9702520" cy="20994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4">
                <a:solidFill>
                  <a:srgbClr val="000000"/>
                </a:solidFill>
                <a:latin typeface="FangSong"/>
                <a:cs typeface="FangSong"/>
              </a:rPr>
              <a:t>为了对空间实验室中航天员长期驻留和空间科学实验进行支持</a:t>
            </a:r>
            <a:r>
              <a:rPr sz="2000">
                <a:solidFill>
                  <a:srgbClr val="000000"/>
                </a:solidFill>
                <a:latin typeface="FangSong"/>
                <a:cs typeface="FangSong"/>
              </a:rPr>
              <a:t>,</a:t>
            </a:r>
            <a:r>
              <a:rPr sz="2000" spc="15">
                <a:solidFill>
                  <a:srgbClr val="000000"/>
                </a:solidFill>
                <a:latin typeface="FangSong"/>
                <a:cs typeface="FangSong"/>
              </a:rPr>
              <a:t>要通过</a:t>
            </a:r>
          </a:p>
          <a:p>
            <a:pPr marL="0" marR="0">
              <a:lnSpc>
                <a:spcPts val="2004"/>
              </a:lnSpc>
              <a:spcBef>
                <a:spcPts val="878"/>
              </a:spcBef>
              <a:spcAft>
                <a:spcPct val="0"/>
              </a:spcAft>
            </a:pPr>
            <a:r>
              <a:rPr sz="2000" spc="12">
                <a:solidFill>
                  <a:srgbClr val="000000"/>
                </a:solidFill>
                <a:latin typeface="FangSong"/>
                <a:cs typeface="FangSong"/>
              </a:rPr>
              <a:t>货运飞船进行货物补给。如果说载人飞船是天地往返的载人工具</a:t>
            </a:r>
            <a:r>
              <a:rPr sz="2000">
                <a:solidFill>
                  <a:srgbClr val="000000"/>
                </a:solidFill>
                <a:latin typeface="FangSong"/>
                <a:cs typeface="FangSong"/>
              </a:rPr>
              <a:t>,</a:t>
            </a:r>
            <a:r>
              <a:rPr sz="2000" spc="10">
                <a:solidFill>
                  <a:srgbClr val="000000"/>
                </a:solidFill>
                <a:latin typeface="FangSong"/>
                <a:cs typeface="FangSong"/>
              </a:rPr>
              <a:t>那么货运</a:t>
            </a:r>
          </a:p>
          <a:p>
            <a:pPr marL="0" marR="0">
              <a:lnSpc>
                <a:spcPts val="2004"/>
              </a:lnSpc>
              <a:spcBef>
                <a:spcPts val="875"/>
              </a:spcBef>
              <a:spcAft>
                <a:spcPct val="0"/>
              </a:spcAft>
            </a:pPr>
            <a:r>
              <a:rPr sz="2000" spc="11">
                <a:solidFill>
                  <a:srgbClr val="000000"/>
                </a:solidFill>
                <a:latin typeface="FangSong"/>
                <a:cs typeface="FangSong"/>
              </a:rPr>
              <a:t>飞船就是天地间运货的工具。中国的“天舟一号”货运飞船基于神舟飞船和</a:t>
            </a:r>
          </a:p>
          <a:p>
            <a:pPr marL="0" marR="0">
              <a:lnSpc>
                <a:spcPts val="2004"/>
              </a:lnSpc>
              <a:spcBef>
                <a:spcPts val="825"/>
              </a:spcBef>
              <a:spcAft>
                <a:spcPct val="0"/>
              </a:spcAft>
            </a:pPr>
            <a:r>
              <a:rPr sz="2000" spc="14">
                <a:solidFill>
                  <a:srgbClr val="000000"/>
                </a:solidFill>
                <a:latin typeface="FangSong"/>
                <a:cs typeface="FangSong"/>
              </a:rPr>
              <a:t>“天宫一号”的技术研发</a:t>
            </a:r>
            <a:r>
              <a:rPr sz="2000">
                <a:solidFill>
                  <a:srgbClr val="000000"/>
                </a:solidFill>
                <a:latin typeface="FangSong"/>
                <a:cs typeface="FangSong"/>
              </a:rPr>
              <a:t>,</a:t>
            </a:r>
            <a:r>
              <a:rPr sz="2000" spc="11">
                <a:solidFill>
                  <a:srgbClr val="000000"/>
                </a:solidFill>
                <a:latin typeface="FangSong"/>
                <a:cs typeface="FangSong"/>
              </a:rPr>
              <a:t>只运货不运人</a:t>
            </a:r>
            <a:r>
              <a:rPr sz="2000">
                <a:solidFill>
                  <a:srgbClr val="000000"/>
                </a:solidFill>
                <a:latin typeface="FangSong"/>
                <a:cs typeface="FangSong"/>
              </a:rPr>
              <a:t>,</a:t>
            </a:r>
            <a:r>
              <a:rPr sz="2000" spc="14">
                <a:solidFill>
                  <a:srgbClr val="000000"/>
                </a:solidFill>
                <a:latin typeface="FangSong"/>
                <a:cs typeface="FangSong"/>
              </a:rPr>
              <a:t>货物运载量将是俄罗斯进步号无人</a:t>
            </a:r>
          </a:p>
          <a:p>
            <a:pPr marL="0" marR="0">
              <a:lnSpc>
                <a:spcPts val="2004"/>
              </a:lnSpc>
              <a:spcBef>
                <a:spcPts val="879"/>
              </a:spcBef>
              <a:spcAft>
                <a:spcPct val="0"/>
              </a:spcAft>
            </a:pPr>
            <a:r>
              <a:rPr sz="2000" spc="17">
                <a:solidFill>
                  <a:srgbClr val="000000"/>
                </a:solidFill>
                <a:latin typeface="FangSong"/>
                <a:cs typeface="FangSong"/>
              </a:rPr>
              <a:t>货运飞船的</a:t>
            </a:r>
            <a:r>
              <a:rPr sz="2000">
                <a:solidFill>
                  <a:srgbClr val="000000"/>
                </a:solidFill>
                <a:latin typeface="FangSong"/>
                <a:cs typeface="FangSong"/>
              </a:rPr>
              <a:t>3</a:t>
            </a:r>
            <a:r>
              <a:rPr sz="2000" spc="15">
                <a:solidFill>
                  <a:srgbClr val="000000"/>
                </a:solidFill>
                <a:latin typeface="FangSong"/>
                <a:cs typeface="FangSong"/>
              </a:rPr>
              <a:t>倍</a:t>
            </a:r>
            <a:r>
              <a:rPr sz="2000">
                <a:solidFill>
                  <a:srgbClr val="000000"/>
                </a:solidFill>
                <a:latin typeface="FangSong"/>
                <a:cs typeface="FangSong"/>
              </a:rPr>
              <a:t>,</a:t>
            </a:r>
            <a:r>
              <a:rPr sz="2000" spc="10">
                <a:solidFill>
                  <a:srgbClr val="000000"/>
                </a:solidFill>
                <a:latin typeface="FangSong"/>
                <a:cs typeface="FangSong"/>
              </a:rPr>
              <a:t>在功能、性能上都处于国际先进水平。</a:t>
            </a:r>
          </a:p>
        </p:txBody>
      </p:sp>
      <p:sp>
        <p:nvSpPr>
          <p:cNvPr id="8" name="object 8"/>
          <p:cNvSpPr txBox="1"/>
          <p:nvPr/>
        </p:nvSpPr>
        <p:spPr>
          <a:xfrm>
            <a:off x="84429" y="5385092"/>
            <a:ext cx="1039469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B.“天舟一号”货运飞船基于神舟飞船和“天官一号”的技术研发</a:t>
            </a:r>
            <a:r>
              <a:rPr sz="2400">
                <a:solidFill>
                  <a:srgbClr val="000000"/>
                </a:solidFill>
                <a:latin typeface="FangSong"/>
                <a:cs typeface="FangSong"/>
              </a:rPr>
              <a:t> ,</a:t>
            </a:r>
          </a:p>
        </p:txBody>
      </p:sp>
      <p:sp>
        <p:nvSpPr>
          <p:cNvPr id="9" name="object 9"/>
          <p:cNvSpPr txBox="1"/>
          <p:nvPr/>
        </p:nvSpPr>
        <p:spPr>
          <a:xfrm>
            <a:off x="84429" y="5897155"/>
            <a:ext cx="352097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是中国首个货运飞船。</a:t>
            </a:r>
          </a:p>
        </p:txBody>
      </p:sp>
      <p:sp>
        <p:nvSpPr>
          <p:cNvPr id="10" name="object 10"/>
          <p:cNvSpPr txBox="1"/>
          <p:nvPr/>
        </p:nvSpPr>
        <p:spPr>
          <a:xfrm>
            <a:off x="6508750" y="6318037"/>
            <a:ext cx="264671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(摘编自《光明日报》</a:t>
            </a:r>
            <a:r>
              <a:rPr sz="1800">
                <a:solidFill>
                  <a:srgbClr val="000000"/>
                </a:solidFill>
                <a:latin typeface="FangSong"/>
                <a:cs typeface="FangSong"/>
              </a:rPr>
              <a: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0403" y="366585"/>
            <a:ext cx="137464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材料一</a:t>
            </a:r>
          </a:p>
        </p:txBody>
      </p:sp>
      <p:sp>
        <p:nvSpPr>
          <p:cNvPr id="4" name="object 4"/>
          <p:cNvSpPr txBox="1"/>
          <p:nvPr/>
        </p:nvSpPr>
        <p:spPr>
          <a:xfrm>
            <a:off x="85648" y="840549"/>
            <a:ext cx="1039461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B.“天舟一号”货运飞船基于神舟飞船和“天官一号”的技术研发</a:t>
            </a:r>
            <a:r>
              <a:rPr sz="2400">
                <a:solidFill>
                  <a:srgbClr val="000000"/>
                </a:solidFill>
                <a:latin typeface="FangSong"/>
                <a:cs typeface="FangSong"/>
              </a:rPr>
              <a:t> ,</a:t>
            </a:r>
          </a:p>
        </p:txBody>
      </p:sp>
      <p:sp>
        <p:nvSpPr>
          <p:cNvPr id="5" name="object 5"/>
          <p:cNvSpPr txBox="1"/>
          <p:nvPr/>
        </p:nvSpPr>
        <p:spPr>
          <a:xfrm>
            <a:off x="85648" y="1352351"/>
            <a:ext cx="3521323" cy="121971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是中国首个货运飞船。</a:t>
            </a:r>
          </a:p>
          <a:p>
            <a:pPr marL="244754" marR="0">
              <a:lnSpc>
                <a:spcPts val="2400"/>
              </a:lnSpc>
              <a:spcBef>
                <a:spcPts val="1201"/>
              </a:spcBef>
              <a:spcAft>
                <a:spcPct val="0"/>
              </a:spcAft>
            </a:pPr>
            <a:r>
              <a:rPr sz="2400" spc="11">
                <a:solidFill>
                  <a:srgbClr val="000000"/>
                </a:solidFill>
                <a:latin typeface="FangSong"/>
                <a:cs typeface="FangSong"/>
              </a:rPr>
              <a:t>发射获得圆满成功。</a:t>
            </a:r>
          </a:p>
        </p:txBody>
      </p:sp>
      <p:sp>
        <p:nvSpPr>
          <p:cNvPr id="6" name="object 6"/>
          <p:cNvSpPr txBox="1"/>
          <p:nvPr/>
        </p:nvSpPr>
        <p:spPr>
          <a:xfrm>
            <a:off x="330403" y="2376995"/>
            <a:ext cx="9671927" cy="20791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u="sng" spc="11">
                <a:solidFill>
                  <a:srgbClr val="000000"/>
                </a:solidFill>
                <a:latin typeface="FangSong"/>
                <a:cs typeface="FangSong"/>
              </a:rPr>
              <a:t>“天舟一号”货运飞船,是由中国空间技术研究院(中国航天</a:t>
            </a:r>
          </a:p>
          <a:p>
            <a:pPr marL="0" marR="0">
              <a:lnSpc>
                <a:spcPts val="2400"/>
              </a:lnSpc>
              <a:spcBef>
                <a:spcPts val="1055"/>
              </a:spcBef>
              <a:spcAft>
                <a:spcPct val="0"/>
              </a:spcAft>
            </a:pPr>
            <a:r>
              <a:rPr sz="2400" u="sng" spc="11">
                <a:solidFill>
                  <a:srgbClr val="000000"/>
                </a:solidFill>
                <a:latin typeface="FangSong"/>
                <a:cs typeface="FangSong"/>
              </a:rPr>
              <a:t>科技集团五院</a:t>
            </a:r>
            <a:r>
              <a:rPr sz="2400" u="sng" spc="14">
                <a:solidFill>
                  <a:srgbClr val="000000"/>
                </a:solidFill>
                <a:latin typeface="FangSong"/>
                <a:cs typeface="FangSong"/>
              </a:rPr>
              <a:t>)</a:t>
            </a:r>
            <a:r>
              <a:rPr sz="2400" u="sng" spc="11">
                <a:solidFill>
                  <a:srgbClr val="000000"/>
                </a:solidFill>
                <a:latin typeface="FangSong"/>
                <a:cs typeface="FangSong"/>
              </a:rPr>
              <a:t>研制的一款货运飞船,也是中国首个货运飞船。</a:t>
            </a:r>
          </a:p>
          <a:p>
            <a:pPr marL="0" marR="0">
              <a:lnSpc>
                <a:spcPts val="2400"/>
              </a:lnSpc>
              <a:spcBef>
                <a:spcPts val="1008"/>
              </a:spcBef>
              <a:spcAft>
                <a:spcPct val="0"/>
              </a:spcAft>
            </a:pPr>
            <a:r>
              <a:rPr sz="2400" spc="11">
                <a:solidFill>
                  <a:srgbClr val="000000"/>
                </a:solidFill>
                <a:latin typeface="FangSong"/>
                <a:cs typeface="FangSong"/>
              </a:rPr>
              <a:t>“天舟一号”具有与“天宫二号”空间实验室交会对接、实施</a:t>
            </a:r>
          </a:p>
          <a:p>
            <a:pPr marL="0" marR="0">
              <a:lnSpc>
                <a:spcPts val="2400"/>
              </a:lnSpc>
              <a:spcBef>
                <a:spcPts val="1055"/>
              </a:spcBef>
              <a:spcAft>
                <a:spcPct val="0"/>
              </a:spcAft>
            </a:pPr>
            <a:r>
              <a:rPr sz="2400" spc="11">
                <a:solidFill>
                  <a:srgbClr val="000000"/>
                </a:solidFill>
                <a:latin typeface="FangSong"/>
                <a:cs typeface="FangSong"/>
              </a:rPr>
              <a:t>推进剂在轨补加、开展空间科学实验和技术实验等功能。</a:t>
            </a:r>
          </a:p>
        </p:txBody>
      </p:sp>
      <p:sp>
        <p:nvSpPr>
          <p:cNvPr id="7" name="object 7"/>
          <p:cNvSpPr txBox="1"/>
          <p:nvPr/>
        </p:nvSpPr>
        <p:spPr>
          <a:xfrm>
            <a:off x="330403" y="4259770"/>
            <a:ext cx="9686619" cy="20787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货运系统是中国建成空间站需要突破和掌握的关键技</a:t>
            </a:r>
          </a:p>
          <a:p>
            <a:pPr marL="0" marR="0">
              <a:lnSpc>
                <a:spcPts val="2400"/>
              </a:lnSpc>
              <a:spcBef>
                <a:spcPts val="1056"/>
              </a:spcBef>
              <a:spcAft>
                <a:spcPct val="0"/>
              </a:spcAft>
            </a:pPr>
            <a:r>
              <a:rPr sz="2400" spc="11">
                <a:solidFill>
                  <a:srgbClr val="000000"/>
                </a:solidFill>
                <a:latin typeface="FangSong"/>
                <a:cs typeface="FangSong"/>
              </a:rPr>
              <a:t>术,“天舟一号”将使中国具备向在轨运行航天器补给物资、补</a:t>
            </a:r>
          </a:p>
          <a:p>
            <a:pPr marL="0" marR="0">
              <a:lnSpc>
                <a:spcPts val="2400"/>
              </a:lnSpc>
              <a:spcBef>
                <a:spcPts val="1005"/>
              </a:spcBef>
              <a:spcAft>
                <a:spcPct val="0"/>
              </a:spcAft>
            </a:pPr>
            <a:r>
              <a:rPr sz="2400" spc="11">
                <a:solidFill>
                  <a:srgbClr val="000000"/>
                </a:solidFill>
                <a:latin typeface="FangSong"/>
                <a:cs typeface="FangSong"/>
              </a:rPr>
              <a:t>加推进剂的能力,这一能力,</a:t>
            </a:r>
            <a:r>
              <a:rPr sz="2400" spc="14">
                <a:solidFill>
                  <a:srgbClr val="000000"/>
                </a:solidFill>
                <a:latin typeface="FangSong"/>
                <a:cs typeface="FangSong"/>
              </a:rPr>
              <a:t>是确保未来中国空间站在轨长期载</a:t>
            </a:r>
          </a:p>
          <a:p>
            <a:pPr marL="0" marR="0">
              <a:lnSpc>
                <a:spcPts val="2402"/>
              </a:lnSpc>
              <a:spcBef>
                <a:spcPts val="1053"/>
              </a:spcBef>
              <a:spcAft>
                <a:spcPct val="0"/>
              </a:spcAft>
            </a:pPr>
            <a:r>
              <a:rPr sz="2400" spc="11">
                <a:solidFill>
                  <a:srgbClr val="000000"/>
                </a:solidFill>
                <a:latin typeface="FangSong"/>
                <a:cs typeface="FangSong"/>
              </a:rPr>
              <a:t>人飞行的基本前提。</a:t>
            </a:r>
          </a:p>
        </p:txBody>
      </p:sp>
      <p:sp>
        <p:nvSpPr>
          <p:cNvPr id="8" name="object 8"/>
          <p:cNvSpPr txBox="1"/>
          <p:nvPr/>
        </p:nvSpPr>
        <p:spPr>
          <a:xfrm>
            <a:off x="3753611" y="6142215"/>
            <a:ext cx="581965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t>
            </a:r>
            <a:r>
              <a:rPr sz="2400" spc="12">
                <a:solidFill>
                  <a:srgbClr val="000000"/>
                </a:solidFill>
                <a:latin typeface="FangSong"/>
                <a:cs typeface="FangSong"/>
              </a:rPr>
              <a:t>摘编自《人民日报》</a:t>
            </a:r>
            <a:r>
              <a:rPr sz="2400" spc="11">
                <a:solidFill>
                  <a:srgbClr val="000000"/>
                </a:solidFill>
                <a:latin typeface="FangSong"/>
                <a:cs typeface="FangSong"/>
              </a:rPr>
              <a:t>2017年4</a:t>
            </a:r>
            <a:r>
              <a:rPr sz="2400" spc="14">
                <a:solidFill>
                  <a:srgbClr val="000000"/>
                </a:solidFill>
                <a:latin typeface="FangSong"/>
                <a:cs typeface="FangSong"/>
              </a:rPr>
              <a:t>月</a:t>
            </a:r>
            <a:r>
              <a:rPr sz="2400" spc="11">
                <a:solidFill>
                  <a:srgbClr val="000000"/>
                </a:solidFill>
                <a:latin typeface="FangSong"/>
                <a:cs typeface="FangSong"/>
              </a:rPr>
              <a:t>21日</a:t>
            </a:r>
            <a:r>
              <a:rPr sz="2400">
                <a:solidFill>
                  <a:srgbClr val="000000"/>
                </a:solidFill>
                <a:latin typeface="FangSong"/>
                <a:cs typeface="FangSong"/>
              </a:rPr>
              <a: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3268" y="42608"/>
            <a:ext cx="10225369"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a:t>
            </a:r>
            <a:r>
              <a:rPr sz="2400" spc="14">
                <a:solidFill>
                  <a:srgbClr val="000000"/>
                </a:solidFill>
                <a:latin typeface="FangSong"/>
                <a:cs typeface="FangSong"/>
              </a:rPr>
              <a:t>“天舟一号”货运飞船由用于装载货物的货物舱和为整个飞船提</a:t>
            </a:r>
          </a:p>
          <a:p>
            <a:pPr marL="0" marR="0">
              <a:lnSpc>
                <a:spcPts val="2400"/>
              </a:lnSpc>
              <a:spcBef>
                <a:spcPts val="480"/>
              </a:spcBef>
              <a:spcAft>
                <a:spcPct val="0"/>
              </a:spcAft>
            </a:pPr>
            <a:r>
              <a:rPr sz="2400" spc="11">
                <a:solidFill>
                  <a:srgbClr val="000000"/>
                </a:solidFill>
                <a:latin typeface="FangSong"/>
                <a:cs typeface="FangSong"/>
              </a:rPr>
              <a:t>供动力与电力的推进舱两部分组成。</a:t>
            </a:r>
          </a:p>
        </p:txBody>
      </p:sp>
      <p:sp>
        <p:nvSpPr>
          <p:cNvPr id="4" name="object 4"/>
          <p:cNvSpPr txBox="1"/>
          <p:nvPr/>
        </p:nvSpPr>
        <p:spPr>
          <a:xfrm>
            <a:off x="326440" y="810704"/>
            <a:ext cx="9689482" cy="188391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“天舟一号”货运飞船由3.35</a:t>
            </a:r>
            <a:r>
              <a:rPr sz="2400" spc="12">
                <a:solidFill>
                  <a:srgbClr val="000000"/>
                </a:solidFill>
                <a:latin typeface="FangSong"/>
                <a:cs typeface="FangSong"/>
              </a:rPr>
              <a:t>米直径的货物舱和</a:t>
            </a:r>
            <a:r>
              <a:rPr sz="2400" spc="11">
                <a:solidFill>
                  <a:srgbClr val="000000"/>
                </a:solidFill>
                <a:latin typeface="FangSong"/>
                <a:cs typeface="FangSong"/>
              </a:rPr>
              <a:t>2.8米直径</a:t>
            </a:r>
          </a:p>
          <a:p>
            <a:pPr marL="0" marR="0">
              <a:lnSpc>
                <a:spcPts val="2400"/>
              </a:lnSpc>
              <a:spcBef>
                <a:spcPts val="672"/>
              </a:spcBef>
              <a:spcAft>
                <a:spcPct val="0"/>
              </a:spcAft>
            </a:pPr>
            <a:r>
              <a:rPr sz="2400" spc="11">
                <a:solidFill>
                  <a:srgbClr val="000000"/>
                </a:solidFill>
                <a:latin typeface="FangSong"/>
                <a:cs typeface="FangSong"/>
              </a:rPr>
              <a:t>的推进舱组成。货物舱用于装载货物,而推进舱为整个飞船提供</a:t>
            </a:r>
          </a:p>
          <a:p>
            <a:pPr marL="0" marR="0">
              <a:lnSpc>
                <a:spcPts val="2400"/>
              </a:lnSpc>
              <a:spcBef>
                <a:spcPts val="480"/>
              </a:spcBef>
              <a:spcAft>
                <a:spcPct val="0"/>
              </a:spcAft>
            </a:pPr>
            <a:r>
              <a:rPr sz="2400" spc="12">
                <a:solidFill>
                  <a:srgbClr val="000000"/>
                </a:solidFill>
                <a:latin typeface="FangSong"/>
                <a:cs typeface="FangSong"/>
              </a:rPr>
              <a:t>动力与电力</a:t>
            </a:r>
            <a:r>
              <a:rPr sz="2400" spc="11">
                <a:solidFill>
                  <a:srgbClr val="000000"/>
                </a:solidFill>
                <a:latin typeface="FangSong"/>
                <a:cs typeface="FangSong"/>
              </a:rPr>
              <a:t>,推进舱两倒各有一翼太阳能帆板(</a:t>
            </a:r>
            <a:r>
              <a:rPr sz="2400" spc="12">
                <a:solidFill>
                  <a:srgbClr val="000000"/>
                </a:solidFill>
                <a:latin typeface="FangSong"/>
                <a:cs typeface="FangSong"/>
              </a:rPr>
              <a:t>共三板</a:t>
            </a:r>
            <a:r>
              <a:rPr sz="2400" spc="11">
                <a:solidFill>
                  <a:srgbClr val="000000"/>
                </a:solidFill>
                <a:latin typeface="FangSong"/>
                <a:cs typeface="FangSong"/>
              </a:rPr>
              <a:t>),后部安</a:t>
            </a:r>
          </a:p>
          <a:p>
            <a:pPr marL="0" marR="0">
              <a:lnSpc>
                <a:spcPts val="2400"/>
              </a:lnSpc>
              <a:spcBef>
                <a:spcPts val="431"/>
              </a:spcBef>
              <a:spcAft>
                <a:spcPct val="0"/>
              </a:spcAft>
            </a:pPr>
            <a:r>
              <a:rPr sz="2400" spc="11">
                <a:solidFill>
                  <a:srgbClr val="000000"/>
                </a:solidFill>
                <a:latin typeface="FangSong"/>
                <a:cs typeface="FangSong"/>
              </a:rPr>
              <a:t>装了4台变轨用主发动机。此外飞船还安装了24台姿控发动机。</a:t>
            </a:r>
          </a:p>
        </p:txBody>
      </p:sp>
      <p:sp>
        <p:nvSpPr>
          <p:cNvPr id="5" name="object 5"/>
          <p:cNvSpPr txBox="1"/>
          <p:nvPr/>
        </p:nvSpPr>
        <p:spPr>
          <a:xfrm>
            <a:off x="326440" y="2402014"/>
            <a:ext cx="9681012" cy="15164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“天舟一号”货运飞船全长10.6</a:t>
            </a:r>
            <a:r>
              <a:rPr sz="2400" spc="15">
                <a:solidFill>
                  <a:srgbClr val="000000"/>
                </a:solidFill>
                <a:latin typeface="FangSong"/>
                <a:cs typeface="FangSong"/>
              </a:rPr>
              <a:t>米</a:t>
            </a:r>
            <a:r>
              <a:rPr sz="2400" spc="11">
                <a:solidFill>
                  <a:srgbClr val="000000"/>
                </a:solidFill>
                <a:latin typeface="FangSong"/>
                <a:cs typeface="FangSong"/>
              </a:rPr>
              <a:t>,最大直径3.35米,质量13</a:t>
            </a:r>
          </a:p>
          <a:p>
            <a:pPr marL="0" marR="0">
              <a:lnSpc>
                <a:spcPts val="2400"/>
              </a:lnSpc>
              <a:spcBef>
                <a:spcPts val="659"/>
              </a:spcBef>
              <a:spcAft>
                <a:spcPct val="0"/>
              </a:spcAft>
            </a:pPr>
            <a:r>
              <a:rPr sz="2400" spc="11">
                <a:solidFill>
                  <a:srgbClr val="000000"/>
                </a:solidFill>
                <a:latin typeface="FangSong"/>
                <a:cs typeface="FangSong"/>
              </a:rPr>
              <a:t>吨,最大上行货物运载量约6.5吨。无论是直径、质量还是运载</a:t>
            </a:r>
          </a:p>
          <a:p>
            <a:pPr marL="0" marR="0">
              <a:lnSpc>
                <a:spcPts val="2402"/>
              </a:lnSpc>
              <a:spcBef>
                <a:spcPts val="427"/>
              </a:spcBef>
              <a:spcAft>
                <a:spcPct val="0"/>
              </a:spcAft>
            </a:pPr>
            <a:r>
              <a:rPr sz="2400" spc="11">
                <a:solidFill>
                  <a:srgbClr val="000000"/>
                </a:solidFill>
                <a:latin typeface="FangSong"/>
                <a:cs typeface="FangSong"/>
              </a:rPr>
              <a:t>能力,</a:t>
            </a:r>
            <a:r>
              <a:rPr sz="2400" spc="14">
                <a:solidFill>
                  <a:srgbClr val="000000"/>
                </a:solidFill>
                <a:latin typeface="FangSong"/>
                <a:cs typeface="FangSong"/>
              </a:rPr>
              <a:t>“天舟一号”都将达到世界先进水平。</a:t>
            </a:r>
          </a:p>
        </p:txBody>
      </p:sp>
      <p:sp>
        <p:nvSpPr>
          <p:cNvPr id="6" name="object 6"/>
          <p:cNvSpPr txBox="1"/>
          <p:nvPr/>
        </p:nvSpPr>
        <p:spPr>
          <a:xfrm>
            <a:off x="326440" y="3626040"/>
            <a:ext cx="9687731" cy="261401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“天舟一号”货运飞船的近地轨道上行运载能力约为6.5吨</a:t>
            </a:r>
            <a:r>
              <a:rPr sz="2400">
                <a:solidFill>
                  <a:srgbClr val="000000"/>
                </a:solidFill>
                <a:latin typeface="FangSong"/>
                <a:cs typeface="FangSong"/>
              </a:rPr>
              <a:t>,</a:t>
            </a:r>
          </a:p>
          <a:p>
            <a:pPr marL="0" marR="0">
              <a:lnSpc>
                <a:spcPts val="2400"/>
              </a:lnSpc>
              <a:spcBef>
                <a:spcPts val="659"/>
              </a:spcBef>
              <a:spcAft>
                <a:spcPct val="0"/>
              </a:spcAft>
            </a:pPr>
            <a:r>
              <a:rPr sz="2400" spc="11">
                <a:solidFill>
                  <a:srgbClr val="000000"/>
                </a:solidFill>
                <a:latin typeface="FangSong"/>
                <a:cs typeface="FangSong"/>
              </a:rPr>
              <a:t>高于俄罗斯联邦航天局研制的进步号M型(2.5吨)以及日本航空</a:t>
            </a:r>
          </a:p>
          <a:p>
            <a:pPr marL="0" marR="0">
              <a:lnSpc>
                <a:spcPts val="2400"/>
              </a:lnSpc>
              <a:spcBef>
                <a:spcPts val="429"/>
              </a:spcBef>
              <a:spcAft>
                <a:spcPct val="0"/>
              </a:spcAft>
            </a:pPr>
            <a:r>
              <a:rPr sz="2400" spc="11">
                <a:solidFill>
                  <a:srgbClr val="000000"/>
                </a:solidFill>
                <a:latin typeface="FangSong"/>
                <a:cs typeface="FangSong"/>
              </a:rPr>
              <a:t>研究研发机构的H-Ⅱ运载飞船(6.0</a:t>
            </a:r>
            <a:r>
              <a:rPr sz="2400" spc="15">
                <a:solidFill>
                  <a:srgbClr val="000000"/>
                </a:solidFill>
                <a:latin typeface="FangSong"/>
                <a:cs typeface="FangSong"/>
              </a:rPr>
              <a:t>吨</a:t>
            </a:r>
            <a:r>
              <a:rPr sz="2400" spc="11">
                <a:solidFill>
                  <a:srgbClr val="000000"/>
                </a:solidFill>
                <a:latin typeface="FangSong"/>
                <a:cs typeface="FangSong"/>
              </a:rPr>
              <a:t>),低于欧洲空间局的自动</a:t>
            </a:r>
          </a:p>
          <a:p>
            <a:pPr marL="0" marR="0">
              <a:lnSpc>
                <a:spcPts val="2400"/>
              </a:lnSpc>
              <a:spcBef>
                <a:spcPts val="483"/>
              </a:spcBef>
              <a:spcAft>
                <a:spcPct val="0"/>
              </a:spcAft>
            </a:pPr>
            <a:r>
              <a:rPr sz="2400" spc="12">
                <a:solidFill>
                  <a:srgbClr val="000000"/>
                </a:solidFill>
                <a:latin typeface="FangSong"/>
                <a:cs typeface="FangSong"/>
              </a:rPr>
              <a:t>运载飞船</a:t>
            </a:r>
            <a:r>
              <a:rPr sz="2400" spc="11">
                <a:solidFill>
                  <a:srgbClr val="000000"/>
                </a:solidFill>
                <a:latin typeface="FangSong"/>
                <a:cs typeface="FangSong"/>
              </a:rPr>
              <a:t>(7.6吨)</a:t>
            </a:r>
            <a:r>
              <a:rPr sz="2400" spc="12">
                <a:solidFill>
                  <a:srgbClr val="000000"/>
                </a:solidFill>
                <a:latin typeface="FangSong"/>
                <a:cs typeface="FangSong"/>
              </a:rPr>
              <a:t>。下行运载能力约为</a:t>
            </a:r>
            <a:r>
              <a:rPr sz="2400" spc="11">
                <a:solidFill>
                  <a:srgbClr val="000000"/>
                </a:solidFill>
                <a:latin typeface="FangSong"/>
                <a:cs typeface="FangSong"/>
              </a:rPr>
              <a:t>6.0吨。载荷比即运载货</a:t>
            </a:r>
          </a:p>
          <a:p>
            <a:pPr marL="0" marR="0">
              <a:lnSpc>
                <a:spcPts val="2400"/>
              </a:lnSpc>
              <a:spcBef>
                <a:spcPts val="479"/>
              </a:spcBef>
              <a:spcAft>
                <a:spcPct val="0"/>
              </a:spcAft>
            </a:pPr>
            <a:r>
              <a:rPr sz="2400" spc="11">
                <a:solidFill>
                  <a:srgbClr val="000000"/>
                </a:solidFill>
                <a:latin typeface="FangSong"/>
                <a:cs typeface="FangSong"/>
              </a:rPr>
              <a:t>物的质量与货运飞船船体本身的质量之比,“天舟一号”货运飞</a:t>
            </a:r>
          </a:p>
          <a:p>
            <a:pPr marL="0" marR="0">
              <a:lnSpc>
                <a:spcPts val="2400"/>
              </a:lnSpc>
              <a:spcBef>
                <a:spcPts val="479"/>
              </a:spcBef>
              <a:spcAft>
                <a:spcPct val="0"/>
              </a:spcAft>
            </a:pPr>
            <a:r>
              <a:rPr sz="2400" spc="11">
                <a:solidFill>
                  <a:srgbClr val="000000"/>
                </a:solidFill>
                <a:latin typeface="FangSong"/>
                <a:cs typeface="FangSong"/>
              </a:rPr>
              <a:t>船的载荷比高达48%,</a:t>
            </a:r>
            <a:r>
              <a:rPr sz="2400" spc="14">
                <a:solidFill>
                  <a:srgbClr val="000000"/>
                </a:solidFill>
                <a:latin typeface="FangSong"/>
                <a:cs typeface="FangSong"/>
              </a:rPr>
              <a:t>高于日欧的货运飞船。</a:t>
            </a:r>
          </a:p>
        </p:txBody>
      </p:sp>
      <p:sp>
        <p:nvSpPr>
          <p:cNvPr id="7" name="object 7"/>
          <p:cNvSpPr txBox="1"/>
          <p:nvPr/>
        </p:nvSpPr>
        <p:spPr>
          <a:xfrm>
            <a:off x="5440426" y="5971569"/>
            <a:ext cx="3875465" cy="7623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(摘编自《中国航天报》</a:t>
            </a:r>
            <a:r>
              <a:rPr sz="2400">
                <a:solidFill>
                  <a:srgbClr val="000000"/>
                </a:solidFill>
                <a:latin typeface="FangSong"/>
                <a:cs typeface="FangSong"/>
              </a:rPr>
              <a:t>)</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8392" y="221543"/>
            <a:ext cx="1004523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D.“天舟一号”货运飞船只运货不运人,</a:t>
            </a:r>
            <a:r>
              <a:rPr sz="2400" spc="14">
                <a:solidFill>
                  <a:srgbClr val="000000"/>
                </a:solidFill>
                <a:latin typeface="FangSong"/>
                <a:cs typeface="FangSong"/>
              </a:rPr>
              <a:t>因为货运系统是中国建成</a:t>
            </a:r>
          </a:p>
        </p:txBody>
      </p:sp>
      <p:sp>
        <p:nvSpPr>
          <p:cNvPr id="4" name="object 4"/>
          <p:cNvSpPr txBox="1"/>
          <p:nvPr/>
        </p:nvSpPr>
        <p:spPr>
          <a:xfrm>
            <a:off x="88392" y="734123"/>
            <a:ext cx="563460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空间站需要突破和掌握的关键技术。</a:t>
            </a:r>
          </a:p>
        </p:txBody>
      </p:sp>
      <p:sp>
        <p:nvSpPr>
          <p:cNvPr id="5" name="object 5"/>
          <p:cNvSpPr txBox="1"/>
          <p:nvPr/>
        </p:nvSpPr>
        <p:spPr>
          <a:xfrm>
            <a:off x="330403" y="1370639"/>
            <a:ext cx="968805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昌航天发射场由长征七号遥二运载火箭发射升空,“天舟一号”</a:t>
            </a:r>
          </a:p>
        </p:txBody>
      </p:sp>
      <p:sp>
        <p:nvSpPr>
          <p:cNvPr id="6" name="object 6"/>
          <p:cNvSpPr txBox="1"/>
          <p:nvPr/>
        </p:nvSpPr>
        <p:spPr>
          <a:xfrm>
            <a:off x="330403" y="1810067"/>
            <a:ext cx="321259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发射获得圆满成功。</a:t>
            </a:r>
          </a:p>
        </p:txBody>
      </p:sp>
      <p:sp>
        <p:nvSpPr>
          <p:cNvPr id="7" name="object 7"/>
          <p:cNvSpPr txBox="1"/>
          <p:nvPr/>
        </p:nvSpPr>
        <p:spPr>
          <a:xfrm>
            <a:off x="330403" y="2376995"/>
            <a:ext cx="9671927" cy="20791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“天舟一号”货运飞船,是由中国空间技术研究院(中国航天</a:t>
            </a:r>
          </a:p>
          <a:p>
            <a:pPr marL="0" marR="0">
              <a:lnSpc>
                <a:spcPts val="2402"/>
              </a:lnSpc>
              <a:spcBef>
                <a:spcPts val="1053"/>
              </a:spcBef>
              <a:spcAft>
                <a:spcPct val="0"/>
              </a:spcAft>
            </a:pPr>
            <a:r>
              <a:rPr sz="2400" spc="11">
                <a:solidFill>
                  <a:srgbClr val="000000"/>
                </a:solidFill>
                <a:latin typeface="FangSong"/>
                <a:cs typeface="FangSong"/>
              </a:rPr>
              <a:t>科技集团五院</a:t>
            </a:r>
            <a:r>
              <a:rPr sz="2400" spc="14">
                <a:solidFill>
                  <a:srgbClr val="000000"/>
                </a:solidFill>
                <a:latin typeface="FangSong"/>
                <a:cs typeface="FangSong"/>
              </a:rPr>
              <a:t>)</a:t>
            </a:r>
            <a:r>
              <a:rPr sz="2400" spc="11">
                <a:solidFill>
                  <a:srgbClr val="000000"/>
                </a:solidFill>
                <a:latin typeface="FangSong"/>
                <a:cs typeface="FangSong"/>
              </a:rPr>
              <a:t>研制的一款货运飞船,也是中国首个货运飞船。</a:t>
            </a:r>
          </a:p>
          <a:p>
            <a:pPr marL="0" marR="0">
              <a:lnSpc>
                <a:spcPts val="2400"/>
              </a:lnSpc>
              <a:spcBef>
                <a:spcPts val="1008"/>
              </a:spcBef>
              <a:spcAft>
                <a:spcPct val="0"/>
              </a:spcAft>
            </a:pPr>
            <a:r>
              <a:rPr sz="2400" spc="11">
                <a:solidFill>
                  <a:srgbClr val="000000"/>
                </a:solidFill>
                <a:latin typeface="FangSong"/>
                <a:cs typeface="FangSong"/>
              </a:rPr>
              <a:t>“天舟一号”具有与“天宫二号”空间实验室交会对接、实施</a:t>
            </a:r>
          </a:p>
          <a:p>
            <a:pPr marL="0" marR="0">
              <a:lnSpc>
                <a:spcPts val="2400"/>
              </a:lnSpc>
              <a:spcBef>
                <a:spcPts val="1055"/>
              </a:spcBef>
              <a:spcAft>
                <a:spcPct val="0"/>
              </a:spcAft>
            </a:pPr>
            <a:r>
              <a:rPr sz="2400" spc="11">
                <a:solidFill>
                  <a:srgbClr val="000000"/>
                </a:solidFill>
                <a:latin typeface="FangSong"/>
                <a:cs typeface="FangSong"/>
              </a:rPr>
              <a:t>推进剂在轨补加、开展空间科学实验和技术实验等功能。</a:t>
            </a:r>
          </a:p>
        </p:txBody>
      </p:sp>
      <p:sp>
        <p:nvSpPr>
          <p:cNvPr id="8" name="object 8"/>
          <p:cNvSpPr txBox="1"/>
          <p:nvPr/>
        </p:nvSpPr>
        <p:spPr>
          <a:xfrm>
            <a:off x="330403" y="4259770"/>
            <a:ext cx="9686619" cy="20787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货运系统是中国建成空间站需要突破和掌握的关键技</a:t>
            </a:r>
          </a:p>
          <a:p>
            <a:pPr marL="0" marR="0">
              <a:lnSpc>
                <a:spcPts val="2400"/>
              </a:lnSpc>
              <a:spcBef>
                <a:spcPts val="1056"/>
              </a:spcBef>
              <a:spcAft>
                <a:spcPct val="0"/>
              </a:spcAft>
            </a:pPr>
            <a:r>
              <a:rPr sz="2400" spc="11">
                <a:solidFill>
                  <a:srgbClr val="000000"/>
                </a:solidFill>
                <a:latin typeface="FangSong"/>
                <a:cs typeface="FangSong"/>
              </a:rPr>
              <a:t>术,“天舟一号”将使中国具备向在轨运行航天器补给物资、补</a:t>
            </a:r>
          </a:p>
          <a:p>
            <a:pPr marL="0" marR="0">
              <a:lnSpc>
                <a:spcPts val="2400"/>
              </a:lnSpc>
              <a:spcBef>
                <a:spcPts val="1005"/>
              </a:spcBef>
              <a:spcAft>
                <a:spcPct val="0"/>
              </a:spcAft>
            </a:pPr>
            <a:r>
              <a:rPr sz="2400" spc="11">
                <a:solidFill>
                  <a:srgbClr val="000000"/>
                </a:solidFill>
                <a:latin typeface="FangSong"/>
                <a:cs typeface="FangSong"/>
              </a:rPr>
              <a:t>加推进剂的能力,这一能力,</a:t>
            </a:r>
            <a:r>
              <a:rPr sz="2400" spc="14">
                <a:solidFill>
                  <a:srgbClr val="000000"/>
                </a:solidFill>
                <a:latin typeface="FangSong"/>
                <a:cs typeface="FangSong"/>
              </a:rPr>
              <a:t>是确保未来中国空间站在轨长期载</a:t>
            </a:r>
          </a:p>
          <a:p>
            <a:pPr marL="0" marR="0">
              <a:lnSpc>
                <a:spcPts val="2402"/>
              </a:lnSpc>
              <a:spcBef>
                <a:spcPts val="1053"/>
              </a:spcBef>
              <a:spcAft>
                <a:spcPct val="0"/>
              </a:spcAft>
            </a:pPr>
            <a:r>
              <a:rPr sz="2400" spc="11">
                <a:solidFill>
                  <a:srgbClr val="000000"/>
                </a:solidFill>
                <a:latin typeface="FangSong"/>
                <a:cs typeface="FangSong"/>
              </a:rPr>
              <a:t>人飞行的基本前提。</a:t>
            </a:r>
          </a:p>
        </p:txBody>
      </p:sp>
      <p:sp>
        <p:nvSpPr>
          <p:cNvPr id="9" name="object 9"/>
          <p:cNvSpPr txBox="1"/>
          <p:nvPr/>
        </p:nvSpPr>
        <p:spPr>
          <a:xfrm>
            <a:off x="3753611" y="6142215"/>
            <a:ext cx="581965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t>
            </a:r>
            <a:r>
              <a:rPr sz="2400" spc="12">
                <a:solidFill>
                  <a:srgbClr val="000000"/>
                </a:solidFill>
                <a:latin typeface="FangSong"/>
                <a:cs typeface="FangSong"/>
              </a:rPr>
              <a:t>摘编自《人民日报》</a:t>
            </a:r>
            <a:r>
              <a:rPr sz="2400" spc="11">
                <a:solidFill>
                  <a:srgbClr val="000000"/>
                </a:solidFill>
                <a:latin typeface="FangSong"/>
                <a:cs typeface="FangSong"/>
              </a:rPr>
              <a:t>2017年4</a:t>
            </a:r>
            <a:r>
              <a:rPr sz="2400" spc="14">
                <a:solidFill>
                  <a:srgbClr val="000000"/>
                </a:solidFill>
                <a:latin typeface="FangSong"/>
                <a:cs typeface="FangSong"/>
              </a:rPr>
              <a:t>月</a:t>
            </a:r>
            <a:r>
              <a:rPr sz="2400" spc="11">
                <a:solidFill>
                  <a:srgbClr val="000000"/>
                </a:solidFill>
                <a:latin typeface="FangSong"/>
                <a:cs typeface="FangSong"/>
              </a:rPr>
              <a:t>21日</a:t>
            </a:r>
            <a:r>
              <a:rPr sz="2400">
                <a:solidFill>
                  <a:srgbClr val="000000"/>
                </a:solidFill>
                <a:latin typeface="FangSong"/>
                <a:cs typeface="FangSong"/>
              </a:rPr>
              <a:t>)</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8392" y="221543"/>
            <a:ext cx="1004523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D.“天舟一号”货运飞船只运货不运人,</a:t>
            </a:r>
            <a:r>
              <a:rPr sz="2400" spc="14">
                <a:solidFill>
                  <a:srgbClr val="000000"/>
                </a:solidFill>
                <a:latin typeface="FangSong"/>
                <a:cs typeface="FangSong"/>
              </a:rPr>
              <a:t>因为货运系统是中国建成</a:t>
            </a:r>
          </a:p>
        </p:txBody>
      </p:sp>
      <p:sp>
        <p:nvSpPr>
          <p:cNvPr id="4" name="object 4"/>
          <p:cNvSpPr txBox="1"/>
          <p:nvPr/>
        </p:nvSpPr>
        <p:spPr>
          <a:xfrm>
            <a:off x="88392" y="734123"/>
            <a:ext cx="563460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空间站需要突破和掌握的关键技术。</a:t>
            </a:r>
          </a:p>
        </p:txBody>
      </p:sp>
      <p:sp>
        <p:nvSpPr>
          <p:cNvPr id="5" name="object 5"/>
          <p:cNvSpPr txBox="1"/>
          <p:nvPr/>
        </p:nvSpPr>
        <p:spPr>
          <a:xfrm>
            <a:off x="326440" y="1202920"/>
            <a:ext cx="9549160" cy="10012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站研制阶段。而在空间实验室阶段</a:t>
            </a:r>
            <a:r>
              <a:rPr sz="2000">
                <a:solidFill>
                  <a:srgbClr val="000000"/>
                </a:solidFill>
                <a:latin typeface="FangSong"/>
                <a:cs typeface="FangSong"/>
              </a:rPr>
              <a:t>,</a:t>
            </a:r>
            <a:r>
              <a:rPr sz="2000" spc="10">
                <a:solidFill>
                  <a:srgbClr val="000000"/>
                </a:solidFill>
                <a:latin typeface="FangSong"/>
                <a:cs typeface="FangSong"/>
              </a:rPr>
              <a:t>将突破并验证推进剂补加技术、再生式</a:t>
            </a:r>
          </a:p>
          <a:p>
            <a:pPr marL="0" marR="0">
              <a:lnSpc>
                <a:spcPts val="2004"/>
              </a:lnSpc>
              <a:spcBef>
                <a:spcPts val="875"/>
              </a:spcBef>
              <a:spcAft>
                <a:spcPct val="0"/>
              </a:spcAft>
            </a:pPr>
            <a:r>
              <a:rPr sz="2000" spc="14">
                <a:solidFill>
                  <a:srgbClr val="000000"/>
                </a:solidFill>
                <a:latin typeface="FangSong"/>
                <a:cs typeface="FangSong"/>
              </a:rPr>
              <a:t>环控生保技术等关键技术</a:t>
            </a:r>
            <a:r>
              <a:rPr sz="2000">
                <a:solidFill>
                  <a:srgbClr val="000000"/>
                </a:solidFill>
                <a:latin typeface="FangSong"/>
                <a:cs typeface="FangSong"/>
              </a:rPr>
              <a:t>,</a:t>
            </a:r>
            <a:r>
              <a:rPr sz="2000" spc="11">
                <a:solidFill>
                  <a:srgbClr val="000000"/>
                </a:solidFill>
                <a:latin typeface="FangSong"/>
                <a:cs typeface="FangSong"/>
              </a:rPr>
              <a:t>为空间站建造奠定基础。</a:t>
            </a:r>
          </a:p>
        </p:txBody>
      </p:sp>
      <p:sp>
        <p:nvSpPr>
          <p:cNvPr id="6" name="object 6"/>
          <p:cNvSpPr txBox="1"/>
          <p:nvPr/>
        </p:nvSpPr>
        <p:spPr>
          <a:xfrm>
            <a:off x="326440" y="2062710"/>
            <a:ext cx="9555025" cy="1367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20">
                <a:solidFill>
                  <a:srgbClr val="000000"/>
                </a:solidFill>
                <a:latin typeface="FangSong"/>
                <a:cs typeface="FangSong"/>
              </a:rPr>
              <a:t>2016</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spc="14">
                <a:solidFill>
                  <a:srgbClr val="000000"/>
                </a:solidFill>
                <a:latin typeface="FangSong"/>
                <a:cs typeface="FangSong"/>
              </a:rPr>
              <a:t>15</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“天宫二号”发射成功</a:t>
            </a:r>
            <a:r>
              <a:rPr sz="2000">
                <a:solidFill>
                  <a:srgbClr val="000000"/>
                </a:solidFill>
                <a:latin typeface="FangSong"/>
                <a:cs typeface="FangSong"/>
              </a:rPr>
              <a:t>,</a:t>
            </a:r>
            <a:r>
              <a:rPr sz="2000" spc="11">
                <a:solidFill>
                  <a:srgbClr val="000000"/>
                </a:solidFill>
                <a:latin typeface="FangSong"/>
                <a:cs typeface="FangSong"/>
              </a:rPr>
              <a:t>用于进一步验证空间交会对接</a:t>
            </a:r>
          </a:p>
          <a:p>
            <a:pPr marL="0" marR="0">
              <a:lnSpc>
                <a:spcPts val="2004"/>
              </a:lnSpc>
              <a:spcBef>
                <a:spcPts val="875"/>
              </a:spcBef>
              <a:spcAft>
                <a:spcPct val="0"/>
              </a:spcAft>
            </a:pPr>
            <a:r>
              <a:rPr sz="2000" spc="14">
                <a:solidFill>
                  <a:srgbClr val="000000"/>
                </a:solidFill>
                <a:latin typeface="FangSong"/>
                <a:cs typeface="FangSong"/>
              </a:rPr>
              <a:t>技术及一系列空间试验</a:t>
            </a:r>
            <a:r>
              <a:rPr sz="2000">
                <a:solidFill>
                  <a:srgbClr val="000000"/>
                </a:solidFill>
                <a:latin typeface="FangSong"/>
                <a:cs typeface="FangSong"/>
              </a:rPr>
              <a:t>,</a:t>
            </a:r>
            <a:r>
              <a:rPr sz="2000" spc="12">
                <a:solidFill>
                  <a:srgbClr val="000000"/>
                </a:solidFill>
                <a:latin typeface="FangSong"/>
                <a:cs typeface="FangSong"/>
              </a:rPr>
              <a:t>这标志着我国全面进入空间实验室和空间站任务实</a:t>
            </a:r>
          </a:p>
          <a:p>
            <a:pPr marL="0" marR="0">
              <a:lnSpc>
                <a:spcPts val="2004"/>
              </a:lnSpc>
              <a:spcBef>
                <a:spcPts val="875"/>
              </a:spcBef>
              <a:spcAft>
                <a:spcPct val="0"/>
              </a:spcAft>
            </a:pPr>
            <a:r>
              <a:rPr sz="2000" spc="15">
                <a:solidFill>
                  <a:srgbClr val="000000"/>
                </a:solidFill>
                <a:latin typeface="FangSong"/>
                <a:cs typeface="FangSong"/>
              </a:rPr>
              <a:t>拖阶段。</a:t>
            </a:r>
          </a:p>
        </p:txBody>
      </p:sp>
      <p:sp>
        <p:nvSpPr>
          <p:cNvPr id="7" name="object 7"/>
          <p:cNvSpPr txBox="1"/>
          <p:nvPr/>
        </p:nvSpPr>
        <p:spPr>
          <a:xfrm>
            <a:off x="326440" y="3286220"/>
            <a:ext cx="9702520" cy="20994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4">
                <a:solidFill>
                  <a:srgbClr val="000000"/>
                </a:solidFill>
                <a:latin typeface="FangSong"/>
                <a:cs typeface="FangSong"/>
              </a:rPr>
              <a:t>为了对空间实验室中航天员长期驻留和空间科学实验进行支持</a:t>
            </a:r>
            <a:r>
              <a:rPr sz="2000">
                <a:solidFill>
                  <a:srgbClr val="000000"/>
                </a:solidFill>
                <a:latin typeface="FangSong"/>
                <a:cs typeface="FangSong"/>
              </a:rPr>
              <a:t>,</a:t>
            </a:r>
            <a:r>
              <a:rPr sz="2000" spc="15">
                <a:solidFill>
                  <a:srgbClr val="000000"/>
                </a:solidFill>
                <a:latin typeface="FangSong"/>
                <a:cs typeface="FangSong"/>
              </a:rPr>
              <a:t>要通过</a:t>
            </a:r>
          </a:p>
          <a:p>
            <a:pPr marL="0" marR="0">
              <a:lnSpc>
                <a:spcPts val="2004"/>
              </a:lnSpc>
              <a:spcBef>
                <a:spcPts val="878"/>
              </a:spcBef>
              <a:spcAft>
                <a:spcPct val="0"/>
              </a:spcAft>
            </a:pPr>
            <a:r>
              <a:rPr sz="2000" spc="12">
                <a:solidFill>
                  <a:srgbClr val="000000"/>
                </a:solidFill>
                <a:latin typeface="FangSong"/>
                <a:cs typeface="FangSong"/>
              </a:rPr>
              <a:t>货运飞船进行货物补给。如果说载人飞船是天地往返的载人工具</a:t>
            </a:r>
            <a:r>
              <a:rPr sz="2000">
                <a:solidFill>
                  <a:srgbClr val="000000"/>
                </a:solidFill>
                <a:latin typeface="FangSong"/>
                <a:cs typeface="FangSong"/>
              </a:rPr>
              <a:t>,</a:t>
            </a:r>
            <a:r>
              <a:rPr sz="2000" spc="10">
                <a:solidFill>
                  <a:srgbClr val="000000"/>
                </a:solidFill>
                <a:latin typeface="FangSong"/>
                <a:cs typeface="FangSong"/>
              </a:rPr>
              <a:t>那么货运</a:t>
            </a:r>
          </a:p>
          <a:p>
            <a:pPr marL="0" marR="0">
              <a:lnSpc>
                <a:spcPts val="2004"/>
              </a:lnSpc>
              <a:spcBef>
                <a:spcPts val="875"/>
              </a:spcBef>
              <a:spcAft>
                <a:spcPct val="0"/>
              </a:spcAft>
            </a:pPr>
            <a:r>
              <a:rPr sz="2000" spc="11">
                <a:solidFill>
                  <a:srgbClr val="000000"/>
                </a:solidFill>
                <a:latin typeface="FangSong"/>
                <a:cs typeface="FangSong"/>
              </a:rPr>
              <a:t>飞船就是天地间运货的工具。中国的“天舟一号”货运飞船基于神舟飞船和</a:t>
            </a:r>
          </a:p>
          <a:p>
            <a:pPr marL="0" marR="0">
              <a:lnSpc>
                <a:spcPts val="2004"/>
              </a:lnSpc>
              <a:spcBef>
                <a:spcPts val="825"/>
              </a:spcBef>
              <a:spcAft>
                <a:spcPct val="0"/>
              </a:spcAft>
            </a:pPr>
            <a:r>
              <a:rPr sz="2000" spc="14">
                <a:solidFill>
                  <a:srgbClr val="000000"/>
                </a:solidFill>
                <a:latin typeface="FangSong"/>
                <a:cs typeface="FangSong"/>
              </a:rPr>
              <a:t>“天宫一号”的技术研发</a:t>
            </a:r>
            <a:r>
              <a:rPr sz="2000">
                <a:solidFill>
                  <a:srgbClr val="000000"/>
                </a:solidFill>
                <a:latin typeface="FangSong"/>
                <a:cs typeface="FangSong"/>
              </a:rPr>
              <a:t>,</a:t>
            </a:r>
            <a:r>
              <a:rPr sz="2000" spc="11">
                <a:solidFill>
                  <a:srgbClr val="000000"/>
                </a:solidFill>
                <a:latin typeface="FangSong"/>
                <a:cs typeface="FangSong"/>
              </a:rPr>
              <a:t>只运货不运人</a:t>
            </a:r>
            <a:r>
              <a:rPr sz="2000">
                <a:solidFill>
                  <a:srgbClr val="000000"/>
                </a:solidFill>
                <a:latin typeface="FangSong"/>
                <a:cs typeface="FangSong"/>
              </a:rPr>
              <a:t>,</a:t>
            </a:r>
            <a:r>
              <a:rPr sz="2000" spc="14">
                <a:solidFill>
                  <a:srgbClr val="000000"/>
                </a:solidFill>
                <a:latin typeface="FangSong"/>
                <a:cs typeface="FangSong"/>
              </a:rPr>
              <a:t>货物运载量将是俄罗斯进步号无人</a:t>
            </a:r>
          </a:p>
          <a:p>
            <a:pPr marL="0" marR="0">
              <a:lnSpc>
                <a:spcPts val="2004"/>
              </a:lnSpc>
              <a:spcBef>
                <a:spcPts val="879"/>
              </a:spcBef>
              <a:spcAft>
                <a:spcPct val="0"/>
              </a:spcAft>
            </a:pPr>
            <a:r>
              <a:rPr sz="2000" spc="17">
                <a:solidFill>
                  <a:srgbClr val="000000"/>
                </a:solidFill>
                <a:latin typeface="FangSong"/>
                <a:cs typeface="FangSong"/>
              </a:rPr>
              <a:t>货运飞船的</a:t>
            </a:r>
            <a:r>
              <a:rPr sz="2000">
                <a:solidFill>
                  <a:srgbClr val="000000"/>
                </a:solidFill>
                <a:latin typeface="FangSong"/>
                <a:cs typeface="FangSong"/>
              </a:rPr>
              <a:t>3</a:t>
            </a:r>
            <a:r>
              <a:rPr sz="2000" spc="15">
                <a:solidFill>
                  <a:srgbClr val="000000"/>
                </a:solidFill>
                <a:latin typeface="FangSong"/>
                <a:cs typeface="FangSong"/>
              </a:rPr>
              <a:t>倍</a:t>
            </a:r>
            <a:r>
              <a:rPr sz="2000">
                <a:solidFill>
                  <a:srgbClr val="000000"/>
                </a:solidFill>
                <a:latin typeface="FangSong"/>
                <a:cs typeface="FangSong"/>
              </a:rPr>
              <a:t>,</a:t>
            </a:r>
            <a:r>
              <a:rPr sz="2000" spc="10">
                <a:solidFill>
                  <a:srgbClr val="000000"/>
                </a:solidFill>
                <a:latin typeface="FangSong"/>
                <a:cs typeface="FangSong"/>
              </a:rPr>
              <a:t>在功能、性能上都处于国际先进水平。</a:t>
            </a:r>
          </a:p>
        </p:txBody>
      </p:sp>
      <p:sp>
        <p:nvSpPr>
          <p:cNvPr id="8" name="object 8"/>
          <p:cNvSpPr txBox="1"/>
          <p:nvPr/>
        </p:nvSpPr>
        <p:spPr>
          <a:xfrm>
            <a:off x="698296" y="5242409"/>
            <a:ext cx="910891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“天舟一号”货运飞船旨在补给空间实验室以及未来中国空间站的推进</a:t>
            </a:r>
          </a:p>
        </p:txBody>
      </p:sp>
      <p:sp>
        <p:nvSpPr>
          <p:cNvPr id="9" name="object 9"/>
          <p:cNvSpPr txBox="1"/>
          <p:nvPr/>
        </p:nvSpPr>
        <p:spPr>
          <a:xfrm>
            <a:off x="326440" y="5608143"/>
            <a:ext cx="955220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剂、空气、航天员的饮料食物以及用于维修空间站的更换设备</a:t>
            </a:r>
            <a:r>
              <a:rPr sz="2000">
                <a:solidFill>
                  <a:srgbClr val="000000"/>
                </a:solidFill>
                <a:latin typeface="FangSong"/>
                <a:cs typeface="FangSong"/>
              </a:rPr>
              <a:t>,</a:t>
            </a:r>
            <a:r>
              <a:rPr sz="2000" spc="11">
                <a:solidFill>
                  <a:srgbClr val="000000"/>
                </a:solidFill>
                <a:latin typeface="FangSong"/>
                <a:cs typeface="FangSong"/>
              </a:rPr>
              <a:t>以延长空间</a:t>
            </a:r>
          </a:p>
        </p:txBody>
      </p:sp>
      <p:sp>
        <p:nvSpPr>
          <p:cNvPr id="10" name="object 10"/>
          <p:cNvSpPr txBox="1"/>
          <p:nvPr/>
        </p:nvSpPr>
        <p:spPr>
          <a:xfrm>
            <a:off x="326440" y="5973641"/>
            <a:ext cx="3818242"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0">
                <a:solidFill>
                  <a:srgbClr val="000000"/>
                </a:solidFill>
                <a:latin typeface="FangSong"/>
                <a:cs typeface="FangSong"/>
              </a:rPr>
              <a:t>实验室和空间站的运行寿命。</a:t>
            </a:r>
          </a:p>
        </p:txBody>
      </p:sp>
      <p:sp>
        <p:nvSpPr>
          <p:cNvPr id="11" name="object 11"/>
          <p:cNvSpPr txBox="1"/>
          <p:nvPr/>
        </p:nvSpPr>
        <p:spPr>
          <a:xfrm>
            <a:off x="6508750" y="6318037"/>
            <a:ext cx="264671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(摘编自《光明日报》</a:t>
            </a:r>
            <a:r>
              <a:rPr sz="1800">
                <a:solidFill>
                  <a:srgbClr val="000000"/>
                </a:solidFill>
                <a:latin typeface="FangSong"/>
                <a:cs typeface="FangSong"/>
              </a:rPr>
              <a:t>)</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41145" y="383341"/>
            <a:ext cx="8457347" cy="18401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2.下列对材料相关内容的概括和分析,</a:t>
            </a:r>
            <a:r>
              <a:rPr sz="2400" spc="12">
                <a:solidFill>
                  <a:srgbClr val="FF0000"/>
                </a:solidFill>
                <a:latin typeface="FangSong"/>
                <a:cs typeface="FangSong"/>
              </a:rPr>
              <a:t>不正确</a:t>
            </a:r>
            <a:r>
              <a:rPr sz="2400" spc="11">
                <a:solidFill>
                  <a:srgbClr val="000000"/>
                </a:solidFill>
                <a:latin typeface="FangSong"/>
                <a:cs typeface="FangSong"/>
              </a:rPr>
              <a:t>的两项是</a:t>
            </a:r>
          </a:p>
          <a:p>
            <a:pPr marL="0" marR="0">
              <a:lnSpc>
                <a:spcPts val="2400"/>
              </a:lnSpc>
              <a:spcBef>
                <a:spcPts val="6087"/>
              </a:spcBef>
              <a:spcAft>
                <a:spcPct val="0"/>
              </a:spcAft>
            </a:pPr>
            <a:r>
              <a:rPr sz="2400" spc="11">
                <a:solidFill>
                  <a:srgbClr val="000000"/>
                </a:solidFill>
                <a:latin typeface="FangSong"/>
                <a:cs typeface="FangSong"/>
              </a:rPr>
              <a:t>A.航天是高风险事业,航天人承受着巨大压力,甚至献出</a:t>
            </a:r>
          </a:p>
        </p:txBody>
      </p:sp>
      <p:sp>
        <p:nvSpPr>
          <p:cNvPr id="4" name="object 4"/>
          <p:cNvSpPr txBox="1"/>
          <p:nvPr/>
        </p:nvSpPr>
        <p:spPr>
          <a:xfrm>
            <a:off x="326440" y="859472"/>
            <a:ext cx="112166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r>
              <a:rPr sz="2400" spc="2231">
                <a:solidFill>
                  <a:srgbClr val="000000"/>
                </a:solidFill>
                <a:latin typeface="Times New Roman"/>
                <a:cs typeface="Times New Roman"/>
              </a:rPr>
              <a:t> </a:t>
            </a:r>
            <a:r>
              <a:rPr sz="2400">
                <a:solidFill>
                  <a:srgbClr val="000000"/>
                </a:solidFill>
                <a:latin typeface="FangSong"/>
                <a:cs typeface="FangSong"/>
              </a:rPr>
              <a:t> )</a:t>
            </a:r>
          </a:p>
        </p:txBody>
      </p:sp>
      <p:sp>
        <p:nvSpPr>
          <p:cNvPr id="5" name="object 5"/>
          <p:cNvSpPr txBox="1"/>
          <p:nvPr/>
        </p:nvSpPr>
        <p:spPr>
          <a:xfrm>
            <a:off x="326440" y="1937194"/>
            <a:ext cx="8982747"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宝贵的生命。在失败中砥砺前行,方可登顶世界科技之巅。</a:t>
            </a:r>
          </a:p>
        </p:txBody>
      </p:sp>
      <p:sp>
        <p:nvSpPr>
          <p:cNvPr id="6" name="object 6"/>
          <p:cNvSpPr txBox="1"/>
          <p:nvPr/>
        </p:nvSpPr>
        <p:spPr>
          <a:xfrm>
            <a:off x="326440" y="2540698"/>
            <a:ext cx="9686270" cy="12374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B.运载“天舟一号”飞船的长征七号遥二火箭今年4月20</a:t>
            </a:r>
          </a:p>
          <a:p>
            <a:pPr marL="0" marR="0">
              <a:lnSpc>
                <a:spcPts val="2400"/>
              </a:lnSpc>
              <a:spcBef>
                <a:spcPts val="1344"/>
              </a:spcBef>
              <a:spcAft>
                <a:spcPct val="0"/>
              </a:spcAft>
            </a:pPr>
            <a:r>
              <a:rPr sz="2400" spc="12">
                <a:solidFill>
                  <a:srgbClr val="000000"/>
                </a:solidFill>
                <a:latin typeface="FangSong"/>
                <a:cs typeface="FangSong"/>
              </a:rPr>
              <a:t>日发射成功</a:t>
            </a:r>
            <a:r>
              <a:rPr sz="2400" spc="11">
                <a:solidFill>
                  <a:srgbClr val="000000"/>
                </a:solidFill>
                <a:latin typeface="FangSong"/>
                <a:cs typeface="FangSong"/>
              </a:rPr>
              <a:t>,长征五号遥二火箭今年</a:t>
            </a:r>
            <a:r>
              <a:rPr sz="2400" spc="15">
                <a:solidFill>
                  <a:srgbClr val="000000"/>
                </a:solidFill>
                <a:latin typeface="FangSong"/>
                <a:cs typeface="FangSong"/>
              </a:rPr>
              <a:t>7</a:t>
            </a:r>
            <a:r>
              <a:rPr sz="2400" spc="11">
                <a:solidFill>
                  <a:srgbClr val="000000"/>
                </a:solidFill>
                <a:latin typeface="FangSong"/>
                <a:cs typeface="FangSong"/>
              </a:rPr>
              <a:t>月2日发射失利。</a:t>
            </a:r>
          </a:p>
        </p:txBody>
      </p:sp>
      <p:sp>
        <p:nvSpPr>
          <p:cNvPr id="7" name="object 7"/>
          <p:cNvSpPr txBox="1"/>
          <p:nvPr/>
        </p:nvSpPr>
        <p:spPr>
          <a:xfrm>
            <a:off x="1241145" y="3618420"/>
            <a:ext cx="845457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C.推进剂补加技术等是中国载人航天工程全面进人空间</a:t>
            </a:r>
          </a:p>
        </p:txBody>
      </p:sp>
      <p:sp>
        <p:nvSpPr>
          <p:cNvPr id="8" name="object 8"/>
          <p:cNvSpPr txBox="1"/>
          <p:nvPr/>
        </p:nvSpPr>
        <p:spPr>
          <a:xfrm>
            <a:off x="326440" y="4093908"/>
            <a:ext cx="845278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实验室和空间站研制阶段需要突破并验证的关键技术。</a:t>
            </a:r>
          </a:p>
        </p:txBody>
      </p:sp>
      <p:sp>
        <p:nvSpPr>
          <p:cNvPr id="9" name="object 9"/>
          <p:cNvSpPr txBox="1"/>
          <p:nvPr/>
        </p:nvSpPr>
        <p:spPr>
          <a:xfrm>
            <a:off x="326440" y="4695626"/>
            <a:ext cx="9506833" cy="123813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2"/>
              </a:lnSpc>
              <a:spcBef>
                <a:spcPct val="0"/>
              </a:spcBef>
              <a:spcAft>
                <a:spcPct val="0"/>
              </a:spcAft>
            </a:pPr>
            <a:r>
              <a:rPr sz="2400" spc="11">
                <a:solidFill>
                  <a:srgbClr val="000000"/>
                </a:solidFill>
                <a:latin typeface="FangSong"/>
                <a:cs typeface="FangSong"/>
              </a:rPr>
              <a:t>D.如果能及时补给推进剂、空气以及用于维修空间站的</a:t>
            </a:r>
          </a:p>
          <a:p>
            <a:pPr marL="0" marR="0">
              <a:lnSpc>
                <a:spcPts val="2400"/>
              </a:lnSpc>
              <a:spcBef>
                <a:spcPts val="1347"/>
              </a:spcBef>
              <a:spcAft>
                <a:spcPct val="0"/>
              </a:spcAft>
            </a:pPr>
            <a:r>
              <a:rPr sz="2400" spc="12">
                <a:solidFill>
                  <a:srgbClr val="000000"/>
                </a:solidFill>
                <a:latin typeface="FangSong"/>
                <a:cs typeface="FangSong"/>
              </a:rPr>
              <a:t>更换设备</a:t>
            </a:r>
            <a:r>
              <a:rPr sz="2400" spc="11">
                <a:solidFill>
                  <a:srgbClr val="000000"/>
                </a:solidFill>
                <a:latin typeface="FangSong"/>
                <a:cs typeface="FangSong"/>
              </a:rPr>
              <a:t>,就能延长空间实验室和空间站的运行寿命。</a:t>
            </a:r>
          </a:p>
        </p:txBody>
      </p:sp>
      <p:sp>
        <p:nvSpPr>
          <p:cNvPr id="10" name="object 10"/>
          <p:cNvSpPr txBox="1"/>
          <p:nvPr/>
        </p:nvSpPr>
        <p:spPr>
          <a:xfrm>
            <a:off x="326440" y="5775235"/>
            <a:ext cx="9509258" cy="12377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E.“天舟一号”的近地轨道上行运载能力介于日本H-</a:t>
            </a:r>
            <a:r>
              <a:rPr sz="2400">
                <a:solidFill>
                  <a:srgbClr val="000000"/>
                </a:solidFill>
                <a:latin typeface="FangSong"/>
                <a:cs typeface="FangSong"/>
              </a:rPr>
              <a:t>Ⅱ</a:t>
            </a:r>
          </a:p>
          <a:p>
            <a:pPr marL="0" marR="0">
              <a:lnSpc>
                <a:spcPts val="2400"/>
              </a:lnSpc>
              <a:spcBef>
                <a:spcPts val="1346"/>
              </a:spcBef>
              <a:spcAft>
                <a:spcPct val="0"/>
              </a:spcAft>
            </a:pPr>
            <a:r>
              <a:rPr sz="2400" spc="11">
                <a:solidFill>
                  <a:srgbClr val="000000"/>
                </a:solidFill>
                <a:latin typeface="FangSong"/>
                <a:cs typeface="FangSong"/>
              </a:rPr>
              <a:t>运载飞船与俄罗斯联邦航天局进步号M型运载飞船之间。</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3631" y="140136"/>
            <a:ext cx="10044209" cy="12380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B.运载“天舟一号”飞船的长征七号遥二火箭今年4月</a:t>
            </a:r>
            <a:r>
              <a:rPr sz="2400" spc="14">
                <a:solidFill>
                  <a:srgbClr val="000000"/>
                </a:solidFill>
                <a:latin typeface="FangSong"/>
                <a:cs typeface="FangSong"/>
              </a:rPr>
              <a:t>20</a:t>
            </a:r>
            <a:r>
              <a:rPr sz="2400" spc="11">
                <a:solidFill>
                  <a:srgbClr val="000000"/>
                </a:solidFill>
                <a:latin typeface="FangSong"/>
                <a:cs typeface="FangSong"/>
              </a:rPr>
              <a:t>日发射成</a:t>
            </a:r>
          </a:p>
          <a:p>
            <a:pPr marL="0" marR="0">
              <a:lnSpc>
                <a:spcPts val="2400"/>
              </a:lnSpc>
              <a:spcBef>
                <a:spcPts val="1346"/>
              </a:spcBef>
              <a:spcAft>
                <a:spcPct val="0"/>
              </a:spcAft>
            </a:pPr>
            <a:r>
              <a:rPr sz="2400" spc="11">
                <a:solidFill>
                  <a:srgbClr val="000000"/>
                </a:solidFill>
                <a:latin typeface="FangSong"/>
                <a:cs typeface="FangSong"/>
              </a:rPr>
              <a:t>功,长征五号遥二火箭今年</a:t>
            </a:r>
            <a:r>
              <a:rPr sz="2400" spc="15">
                <a:solidFill>
                  <a:srgbClr val="000000"/>
                </a:solidFill>
                <a:latin typeface="FangSong"/>
                <a:cs typeface="FangSong"/>
              </a:rPr>
              <a:t>7</a:t>
            </a:r>
            <a:r>
              <a:rPr sz="2400" spc="11">
                <a:solidFill>
                  <a:srgbClr val="000000"/>
                </a:solidFill>
                <a:latin typeface="FangSong"/>
                <a:cs typeface="FangSong"/>
              </a:rPr>
              <a:t>月2日发射失利。</a:t>
            </a:r>
          </a:p>
        </p:txBody>
      </p:sp>
      <p:sp>
        <p:nvSpPr>
          <p:cNvPr id="4" name="object 4"/>
          <p:cNvSpPr txBox="1"/>
          <p:nvPr/>
        </p:nvSpPr>
        <p:spPr>
          <a:xfrm>
            <a:off x="925372" y="1049972"/>
            <a:ext cx="881347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2017</a:t>
            </a:r>
            <a:r>
              <a:rPr sz="2400" spc="11">
                <a:solidFill>
                  <a:srgbClr val="000000"/>
                </a:solidFill>
                <a:latin typeface="FangSong"/>
                <a:cs typeface="FangSong"/>
              </a:rPr>
              <a:t>年7月2日晚</a:t>
            </a:r>
            <a:r>
              <a:rPr sz="2400" spc="14">
                <a:solidFill>
                  <a:srgbClr val="000000"/>
                </a:solidFill>
                <a:latin typeface="FangSong"/>
                <a:cs typeface="FangSong"/>
              </a:rPr>
              <a:t>,</a:t>
            </a:r>
            <a:r>
              <a:rPr sz="2400" spc="11">
                <a:solidFill>
                  <a:srgbClr val="000000"/>
                </a:solidFill>
                <a:latin typeface="FangSong"/>
                <a:cs typeface="FangSong"/>
              </a:rPr>
              <a:t>长征五号遥二火箭飞行出现异常,发射任</a:t>
            </a:r>
          </a:p>
        </p:txBody>
      </p:sp>
      <p:sp>
        <p:nvSpPr>
          <p:cNvPr id="5" name="object 5"/>
          <p:cNvSpPr txBox="1"/>
          <p:nvPr/>
        </p:nvSpPr>
        <p:spPr>
          <a:xfrm>
            <a:off x="326440" y="1562036"/>
            <a:ext cx="6869110"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务失利。消息一经披露,人们不禁扼腕痛惜。</a:t>
            </a:r>
          </a:p>
        </p:txBody>
      </p:sp>
      <p:sp>
        <p:nvSpPr>
          <p:cNvPr id="6" name="object 6"/>
          <p:cNvSpPr txBox="1"/>
          <p:nvPr/>
        </p:nvSpPr>
        <p:spPr>
          <a:xfrm>
            <a:off x="91439" y="2169429"/>
            <a:ext cx="10078472" cy="12308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4007" marR="0">
              <a:lnSpc>
                <a:spcPts val="1959"/>
              </a:lnSpc>
              <a:spcBef>
                <a:spcPct val="0"/>
              </a:spcBef>
              <a:spcAft>
                <a:spcPct val="0"/>
              </a:spcAft>
            </a:pPr>
            <a:r>
              <a:rPr sz="1800">
                <a:solidFill>
                  <a:srgbClr val="000000"/>
                </a:solidFill>
                <a:latin typeface="SimSun"/>
                <a:cs typeface="SimSun"/>
              </a:rPr>
              <a:t>材料一：“天舟一号”货运飞船于</a:t>
            </a:r>
            <a:r>
              <a:rPr sz="1800">
                <a:solidFill>
                  <a:srgbClr val="000000"/>
                </a:solidFill>
                <a:latin typeface="PQDRSW+TwCenMT-Regular"/>
                <a:cs typeface="PQDRSW+TwCenMT-Regular"/>
              </a:rPr>
              <a:t>2017</a:t>
            </a:r>
            <a:r>
              <a:rPr sz="1800">
                <a:solidFill>
                  <a:srgbClr val="000000"/>
                </a:solidFill>
                <a:latin typeface="SimSun"/>
                <a:cs typeface="SimSun"/>
              </a:rPr>
              <a:t>年</a:t>
            </a:r>
            <a:r>
              <a:rPr sz="1800">
                <a:solidFill>
                  <a:srgbClr val="000000"/>
                </a:solidFill>
                <a:latin typeface="PQDRSW+TwCenMT-Regular"/>
                <a:cs typeface="PQDRSW+TwCenMT-Regular"/>
              </a:rPr>
              <a:t>4</a:t>
            </a:r>
            <a:r>
              <a:rPr sz="1800">
                <a:solidFill>
                  <a:srgbClr val="000000"/>
                </a:solidFill>
                <a:latin typeface="SimSun"/>
                <a:cs typeface="SimSun"/>
              </a:rPr>
              <a:t>月</a:t>
            </a:r>
            <a:r>
              <a:rPr sz="1800">
                <a:solidFill>
                  <a:srgbClr val="000000"/>
                </a:solidFill>
                <a:latin typeface="PQDRSW+TwCenMT-Regular"/>
                <a:cs typeface="PQDRSW+TwCenMT-Regular"/>
              </a:rPr>
              <a:t>20</a:t>
            </a:r>
            <a:r>
              <a:rPr sz="1800">
                <a:solidFill>
                  <a:srgbClr val="000000"/>
                </a:solidFill>
                <a:latin typeface="SimSun"/>
                <a:cs typeface="SimSun"/>
              </a:rPr>
              <a:t>日</a:t>
            </a:r>
            <a:r>
              <a:rPr sz="1800">
                <a:solidFill>
                  <a:srgbClr val="000000"/>
                </a:solidFill>
                <a:latin typeface="PQDRSW+TwCenMT-Regular"/>
                <a:cs typeface="PQDRSW+TwCenMT-Regular"/>
              </a:rPr>
              <a:t>19</a:t>
            </a:r>
            <a:r>
              <a:rPr sz="1800">
                <a:solidFill>
                  <a:srgbClr val="000000"/>
                </a:solidFill>
                <a:latin typeface="SimSun"/>
                <a:cs typeface="SimSun"/>
              </a:rPr>
              <a:t>时</a:t>
            </a:r>
            <a:r>
              <a:rPr sz="1800">
                <a:solidFill>
                  <a:srgbClr val="000000"/>
                </a:solidFill>
                <a:latin typeface="PQDRSW+TwCenMT-Regular"/>
                <a:cs typeface="PQDRSW+TwCenMT-Regular"/>
              </a:rPr>
              <a:t>41</a:t>
            </a:r>
            <a:r>
              <a:rPr sz="1800">
                <a:solidFill>
                  <a:srgbClr val="000000"/>
                </a:solidFill>
                <a:latin typeface="SimSun"/>
                <a:cs typeface="SimSun"/>
              </a:rPr>
              <a:t>分在海南文昌航天发射场由长</a:t>
            </a:r>
          </a:p>
          <a:p>
            <a:pPr marL="0" marR="0">
              <a:lnSpc>
                <a:spcPts val="1959"/>
              </a:lnSpc>
              <a:spcBef>
                <a:spcPts val="152"/>
              </a:spcBef>
              <a:spcAft>
                <a:spcPct val="0"/>
              </a:spcAft>
            </a:pPr>
            <a:r>
              <a:rPr sz="1800">
                <a:solidFill>
                  <a:srgbClr val="000000"/>
                </a:solidFill>
                <a:latin typeface="SimSun"/>
                <a:cs typeface="SimSun"/>
              </a:rPr>
              <a:t>征七号遥二运载火箭发射升空</a:t>
            </a:r>
            <a:r>
              <a:rPr sz="1800">
                <a:solidFill>
                  <a:srgbClr val="000000"/>
                </a:solidFill>
                <a:latin typeface="HHWQOR+TwCenMT-Regular"/>
                <a:cs typeface="HHWQOR+TwCenMT-Regular"/>
              </a:rPr>
              <a:t>,“</a:t>
            </a:r>
            <a:r>
              <a:rPr sz="1800">
                <a:solidFill>
                  <a:srgbClr val="000000"/>
                </a:solidFill>
                <a:latin typeface="SimSun"/>
                <a:cs typeface="SimSun"/>
              </a:rPr>
              <a:t>天舟一号”发射获得圆满成功。</a:t>
            </a:r>
          </a:p>
          <a:p>
            <a:pPr marL="235000" marR="0">
              <a:lnSpc>
                <a:spcPts val="2400"/>
              </a:lnSpc>
              <a:spcBef>
                <a:spcPts val="294"/>
              </a:spcBef>
              <a:spcAft>
                <a:spcPct val="0"/>
              </a:spcAft>
            </a:pPr>
            <a:r>
              <a:rPr sz="2400" spc="11">
                <a:solidFill>
                  <a:srgbClr val="000000"/>
                </a:solidFill>
                <a:latin typeface="FangSong"/>
                <a:cs typeface="FangSong"/>
              </a:rPr>
              <a:t>尖上的舞蹈”。每每遇到瓶颈和挫折,航天人都承受着常人难以</a:t>
            </a:r>
          </a:p>
        </p:txBody>
      </p:sp>
      <p:sp>
        <p:nvSpPr>
          <p:cNvPr id="7" name="object 7"/>
          <p:cNvSpPr txBox="1"/>
          <p:nvPr/>
        </p:nvSpPr>
        <p:spPr>
          <a:xfrm>
            <a:off x="326440" y="3226236"/>
            <a:ext cx="8982805"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想象的巨大压力,有时甚至会为航天事业献出宝贵的生命。</a:t>
            </a:r>
          </a:p>
        </p:txBody>
      </p:sp>
      <p:sp>
        <p:nvSpPr>
          <p:cNvPr id="8" name="object 8"/>
          <p:cNvSpPr txBox="1"/>
          <p:nvPr/>
        </p:nvSpPr>
        <p:spPr>
          <a:xfrm>
            <a:off x="326440" y="3865308"/>
            <a:ext cx="9865035" cy="17865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98931" marR="0">
              <a:lnSpc>
                <a:spcPts val="2400"/>
              </a:lnSpc>
              <a:spcBef>
                <a:spcPct val="0"/>
              </a:spcBef>
              <a:spcAft>
                <a:spcPct val="0"/>
              </a:spcAft>
            </a:pPr>
            <a:r>
              <a:rPr sz="2400" spc="12">
                <a:solidFill>
                  <a:srgbClr val="000000"/>
                </a:solidFill>
                <a:latin typeface="FangSong"/>
                <a:cs typeface="FangSong"/>
              </a:rPr>
              <a:t>惟其艰难</a:t>
            </a:r>
            <a:r>
              <a:rPr sz="2400" spc="11">
                <a:solidFill>
                  <a:srgbClr val="000000"/>
                </a:solidFill>
                <a:latin typeface="FangSong"/>
                <a:cs typeface="FangSong"/>
              </a:rPr>
              <a:t>,方显勇毅;惟其磨砺,始得玉成。航天探索是勇敢</a:t>
            </a:r>
          </a:p>
          <a:p>
            <a:pPr marL="0" marR="0">
              <a:lnSpc>
                <a:spcPts val="2400"/>
              </a:lnSpc>
              <a:spcBef>
                <a:spcPts val="1632"/>
              </a:spcBef>
              <a:spcAft>
                <a:spcPct val="0"/>
              </a:spcAft>
            </a:pPr>
            <a:r>
              <a:rPr sz="2400" spc="12">
                <a:solidFill>
                  <a:srgbClr val="000000"/>
                </a:solidFill>
                <a:latin typeface="FangSong"/>
                <a:cs typeface="FangSong"/>
              </a:rPr>
              <a:t>者的事业</a:t>
            </a:r>
            <a:r>
              <a:rPr sz="2400" spc="11">
                <a:solidFill>
                  <a:srgbClr val="000000"/>
                </a:solidFill>
                <a:latin typeface="FangSong"/>
                <a:cs typeface="FangSong"/>
              </a:rPr>
              <a:t>,只有不惧失败、跌倒后重新爬起、继续砥砺前行的人</a:t>
            </a:r>
            <a:r>
              <a:rPr sz="2400">
                <a:solidFill>
                  <a:srgbClr val="000000"/>
                </a:solidFill>
                <a:latin typeface="FangSong"/>
                <a:cs typeface="FangSong"/>
              </a:rPr>
              <a:t>,</a:t>
            </a:r>
          </a:p>
          <a:p>
            <a:pPr marL="0" marR="0">
              <a:lnSpc>
                <a:spcPts val="2400"/>
              </a:lnSpc>
              <a:spcBef>
                <a:spcPts val="1685"/>
              </a:spcBef>
              <a:spcAft>
                <a:spcPct val="0"/>
              </a:spcAft>
            </a:pPr>
            <a:r>
              <a:rPr sz="2400" spc="11">
                <a:solidFill>
                  <a:srgbClr val="000000"/>
                </a:solidFill>
                <a:latin typeface="FangSong"/>
                <a:cs typeface="FangSong"/>
              </a:rPr>
              <a:t>才能摘得世界科技高峰上的明珠。</a:t>
            </a:r>
          </a:p>
        </p:txBody>
      </p:sp>
      <p:sp>
        <p:nvSpPr>
          <p:cNvPr id="9" name="object 9"/>
          <p:cNvSpPr txBox="1"/>
          <p:nvPr/>
        </p:nvSpPr>
        <p:spPr>
          <a:xfrm>
            <a:off x="93878" y="5462206"/>
            <a:ext cx="10571360"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A.</a:t>
            </a:r>
            <a:r>
              <a:rPr sz="2400" spc="11">
                <a:solidFill>
                  <a:srgbClr val="000000"/>
                </a:solidFill>
                <a:latin typeface="FangSong"/>
                <a:cs typeface="FangSong"/>
              </a:rPr>
              <a:t>航天是高风险事业,</a:t>
            </a:r>
            <a:r>
              <a:rPr sz="2400" spc="12">
                <a:solidFill>
                  <a:srgbClr val="000000"/>
                </a:solidFill>
                <a:latin typeface="FangSong"/>
                <a:cs typeface="FangSong"/>
              </a:rPr>
              <a:t>航天人承受着巨大压力</a:t>
            </a:r>
            <a:r>
              <a:rPr sz="2400" spc="11">
                <a:solidFill>
                  <a:srgbClr val="000000"/>
                </a:solidFill>
                <a:latin typeface="FangSong"/>
                <a:cs typeface="FangSong"/>
              </a:rPr>
              <a:t>,甚至献出宝贵的生命。</a:t>
            </a:r>
          </a:p>
          <a:p>
            <a:pPr marL="0" marR="0">
              <a:lnSpc>
                <a:spcPts val="2400"/>
              </a:lnSpc>
              <a:spcBef>
                <a:spcPts val="479"/>
              </a:spcBef>
              <a:spcAft>
                <a:spcPct val="0"/>
              </a:spcAft>
            </a:pPr>
            <a:r>
              <a:rPr sz="2400" spc="12">
                <a:solidFill>
                  <a:srgbClr val="000000"/>
                </a:solidFill>
                <a:latin typeface="FangSong"/>
                <a:cs typeface="FangSong"/>
              </a:rPr>
              <a:t>在失败中砥砺前行</a:t>
            </a:r>
            <a:r>
              <a:rPr sz="2400" spc="11">
                <a:solidFill>
                  <a:srgbClr val="000000"/>
                </a:solidFill>
                <a:latin typeface="FangSong"/>
                <a:cs typeface="FangSong"/>
              </a:rPr>
              <a:t>,方可登顶世界科技之巅。</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904"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GVHJDE+å¾®è½¯é�»,Bold"/>
                <a:cs typeface="GVHJDE+å¾®è½¯é�»,Bold"/>
              </a:rPr>
              <a:t>课程回顾</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GVHJDE+å¾®è½¯é�»,Bold"/>
                <a:cs typeface="GVHJDE+å¾®è½¯é�»,Bold"/>
              </a:rPr>
              <a:t>一</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33787"/>
            <a:ext cx="9551903" cy="10956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2"/>
              </a:lnSpc>
              <a:spcBef>
                <a:spcPct val="0"/>
              </a:spcBef>
              <a:spcAft>
                <a:spcPct val="0"/>
              </a:spcAft>
            </a:pPr>
            <a:r>
              <a:rPr sz="2100" spc="11">
                <a:solidFill>
                  <a:srgbClr val="000000"/>
                </a:solidFill>
                <a:latin typeface="FangSong"/>
                <a:cs typeface="FangSong"/>
              </a:rPr>
              <a:t>材料二</a:t>
            </a:r>
          </a:p>
          <a:p>
            <a:pPr marL="390143" marR="0">
              <a:lnSpc>
                <a:spcPts val="2100"/>
              </a:lnSpc>
              <a:spcBef>
                <a:spcPts val="1275"/>
              </a:spcBef>
              <a:spcAft>
                <a:spcPct val="0"/>
              </a:spcAft>
            </a:pPr>
            <a:r>
              <a:rPr sz="2100" spc="17">
                <a:solidFill>
                  <a:srgbClr val="000000"/>
                </a:solidFill>
                <a:latin typeface="FangSong"/>
                <a:cs typeface="FangSong"/>
              </a:rPr>
              <a:t>“神舟十号”任务完成后</a:t>
            </a:r>
            <a:r>
              <a:rPr sz="2100">
                <a:solidFill>
                  <a:srgbClr val="000000"/>
                </a:solidFill>
                <a:latin typeface="FangSong"/>
                <a:cs typeface="FangSong"/>
              </a:rPr>
              <a:t>,</a:t>
            </a:r>
            <a:r>
              <a:rPr sz="2100" spc="10">
                <a:solidFill>
                  <a:srgbClr val="000000"/>
                </a:solidFill>
                <a:latin typeface="FangSong"/>
                <a:cs typeface="FangSong"/>
              </a:rPr>
              <a:t>中国载人航天工程全面进入空间实验室和</a:t>
            </a:r>
          </a:p>
        </p:txBody>
      </p:sp>
      <p:sp>
        <p:nvSpPr>
          <p:cNvPr id="4" name="object 4"/>
          <p:cNvSpPr txBox="1"/>
          <p:nvPr/>
        </p:nvSpPr>
        <p:spPr>
          <a:xfrm>
            <a:off x="326440" y="1102526"/>
            <a:ext cx="9721643" cy="986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2">
                <a:solidFill>
                  <a:srgbClr val="000000"/>
                </a:solidFill>
                <a:latin typeface="FangSong"/>
                <a:cs typeface="FangSong"/>
              </a:rPr>
              <a:t>空间站研制阶段。而在空间实验室阶段</a:t>
            </a:r>
            <a:r>
              <a:rPr sz="2100">
                <a:solidFill>
                  <a:srgbClr val="000000"/>
                </a:solidFill>
                <a:latin typeface="FangSong"/>
                <a:cs typeface="FangSong"/>
              </a:rPr>
              <a:t>,</a:t>
            </a:r>
            <a:r>
              <a:rPr sz="2100" spc="14">
                <a:solidFill>
                  <a:srgbClr val="000000"/>
                </a:solidFill>
                <a:latin typeface="FangSong"/>
                <a:cs typeface="FangSong"/>
              </a:rPr>
              <a:t>将突破并验证推进剂补加技术、</a:t>
            </a:r>
          </a:p>
          <a:p>
            <a:pPr marL="0" marR="0">
              <a:lnSpc>
                <a:spcPts val="2100"/>
              </a:lnSpc>
              <a:spcBef>
                <a:spcPts val="420"/>
              </a:spcBef>
              <a:spcAft>
                <a:spcPct val="0"/>
              </a:spcAft>
            </a:pPr>
            <a:r>
              <a:rPr sz="2100" spc="12">
                <a:solidFill>
                  <a:srgbClr val="000000"/>
                </a:solidFill>
                <a:latin typeface="FangSong"/>
                <a:cs typeface="FangSong"/>
              </a:rPr>
              <a:t>再生式环控生保技术等关键技术</a:t>
            </a:r>
            <a:r>
              <a:rPr sz="2100">
                <a:solidFill>
                  <a:srgbClr val="000000"/>
                </a:solidFill>
                <a:latin typeface="FangSong"/>
                <a:cs typeface="FangSong"/>
              </a:rPr>
              <a:t>,</a:t>
            </a:r>
            <a:r>
              <a:rPr sz="2100" spc="11">
                <a:solidFill>
                  <a:srgbClr val="000000"/>
                </a:solidFill>
                <a:latin typeface="FangSong"/>
                <a:cs typeface="FangSong"/>
              </a:rPr>
              <a:t>为空间站建造奠定基础。</a:t>
            </a:r>
          </a:p>
        </p:txBody>
      </p:sp>
      <p:sp>
        <p:nvSpPr>
          <p:cNvPr id="5" name="object 5"/>
          <p:cNvSpPr txBox="1"/>
          <p:nvPr/>
        </p:nvSpPr>
        <p:spPr>
          <a:xfrm>
            <a:off x="326440" y="1849024"/>
            <a:ext cx="9717496" cy="13271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25779" marR="0">
              <a:lnSpc>
                <a:spcPts val="2102"/>
              </a:lnSpc>
              <a:spcBef>
                <a:spcPct val="0"/>
              </a:spcBef>
              <a:spcAft>
                <a:spcPct val="0"/>
              </a:spcAft>
            </a:pPr>
            <a:r>
              <a:rPr sz="2100" spc="18">
                <a:solidFill>
                  <a:srgbClr val="000000"/>
                </a:solidFill>
                <a:latin typeface="FangSong"/>
                <a:cs typeface="FangSong"/>
              </a:rPr>
              <a:t>2016</a:t>
            </a:r>
            <a:r>
              <a:rPr sz="2100" spc="23">
                <a:solidFill>
                  <a:srgbClr val="000000"/>
                </a:solidFill>
                <a:latin typeface="FangSong"/>
                <a:cs typeface="FangSong"/>
              </a:rPr>
              <a:t>年</a:t>
            </a:r>
            <a:r>
              <a:rPr sz="2100" spc="18">
                <a:solidFill>
                  <a:srgbClr val="000000"/>
                </a:solidFill>
                <a:latin typeface="FangSong"/>
                <a:cs typeface="FangSong"/>
              </a:rPr>
              <a:t>9</a:t>
            </a:r>
            <a:r>
              <a:rPr sz="2100" spc="11">
                <a:solidFill>
                  <a:srgbClr val="000000"/>
                </a:solidFill>
                <a:latin typeface="FangSong"/>
                <a:cs typeface="FangSong"/>
              </a:rPr>
              <a:t>月15日</a:t>
            </a:r>
            <a:r>
              <a:rPr sz="2100">
                <a:solidFill>
                  <a:srgbClr val="000000"/>
                </a:solidFill>
                <a:latin typeface="FangSong"/>
                <a:cs typeface="FangSong"/>
              </a:rPr>
              <a:t>,</a:t>
            </a:r>
            <a:r>
              <a:rPr sz="2100" spc="14">
                <a:solidFill>
                  <a:srgbClr val="000000"/>
                </a:solidFill>
                <a:latin typeface="FangSong"/>
                <a:cs typeface="FangSong"/>
              </a:rPr>
              <a:t>“天宫二号”发射成功</a:t>
            </a:r>
            <a:r>
              <a:rPr sz="2100">
                <a:solidFill>
                  <a:srgbClr val="000000"/>
                </a:solidFill>
                <a:latin typeface="FangSong"/>
                <a:cs typeface="FangSong"/>
              </a:rPr>
              <a:t>,</a:t>
            </a:r>
            <a:r>
              <a:rPr sz="2100" spc="11">
                <a:solidFill>
                  <a:srgbClr val="000000"/>
                </a:solidFill>
                <a:latin typeface="FangSong"/>
                <a:cs typeface="FangSong"/>
              </a:rPr>
              <a:t>用于进一步验证空间交会对</a:t>
            </a:r>
          </a:p>
          <a:p>
            <a:pPr marL="0" marR="0">
              <a:lnSpc>
                <a:spcPts val="2100"/>
              </a:lnSpc>
              <a:spcBef>
                <a:spcPts val="577"/>
              </a:spcBef>
              <a:spcAft>
                <a:spcPct val="0"/>
              </a:spcAft>
            </a:pPr>
            <a:r>
              <a:rPr sz="2100" spc="14">
                <a:solidFill>
                  <a:srgbClr val="000000"/>
                </a:solidFill>
                <a:latin typeface="FangSong"/>
                <a:cs typeface="FangSong"/>
              </a:rPr>
              <a:t>接技术及一系列空间试验</a:t>
            </a:r>
            <a:r>
              <a:rPr sz="2100">
                <a:solidFill>
                  <a:srgbClr val="000000"/>
                </a:solidFill>
                <a:latin typeface="FangSong"/>
                <a:cs typeface="FangSong"/>
              </a:rPr>
              <a:t>,</a:t>
            </a:r>
            <a:r>
              <a:rPr sz="2100" spc="11">
                <a:solidFill>
                  <a:srgbClr val="000000"/>
                </a:solidFill>
                <a:latin typeface="FangSong"/>
                <a:cs typeface="FangSong"/>
              </a:rPr>
              <a:t>这标志着我国全面进入空间实验室和空间站任</a:t>
            </a:r>
          </a:p>
          <a:p>
            <a:pPr marL="0" marR="0">
              <a:lnSpc>
                <a:spcPts val="2100"/>
              </a:lnSpc>
              <a:spcBef>
                <a:spcPts val="420"/>
              </a:spcBef>
              <a:spcAft>
                <a:spcPct val="0"/>
              </a:spcAft>
            </a:pPr>
            <a:r>
              <a:rPr sz="2100" spc="11">
                <a:solidFill>
                  <a:srgbClr val="000000"/>
                </a:solidFill>
                <a:latin typeface="FangSong"/>
                <a:cs typeface="FangSong"/>
              </a:rPr>
              <a:t>务实拖阶段。</a:t>
            </a:r>
          </a:p>
        </p:txBody>
      </p:sp>
      <p:sp>
        <p:nvSpPr>
          <p:cNvPr id="6" name="object 6"/>
          <p:cNvSpPr txBox="1"/>
          <p:nvPr/>
        </p:nvSpPr>
        <p:spPr>
          <a:xfrm>
            <a:off x="95402" y="2656268"/>
            <a:ext cx="1021590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C.推进剂补加技术等是中国载人航天工程全面进人空间实验室和空</a:t>
            </a:r>
          </a:p>
        </p:txBody>
      </p:sp>
      <p:sp>
        <p:nvSpPr>
          <p:cNvPr id="7" name="object 7"/>
          <p:cNvSpPr txBox="1"/>
          <p:nvPr/>
        </p:nvSpPr>
        <p:spPr>
          <a:xfrm>
            <a:off x="95402" y="3022028"/>
            <a:ext cx="9983861" cy="9493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间站研制阶段需要突破并验证的关键技术。</a:t>
            </a:r>
          </a:p>
          <a:p>
            <a:pPr marL="231038" marR="0">
              <a:lnSpc>
                <a:spcPts val="1742"/>
              </a:lnSpc>
              <a:spcBef>
                <a:spcPct val="0"/>
              </a:spcBef>
              <a:spcAft>
                <a:spcPct val="0"/>
              </a:spcAft>
            </a:pPr>
            <a:r>
              <a:rPr sz="2100" spc="12">
                <a:solidFill>
                  <a:srgbClr val="000000"/>
                </a:solidFill>
                <a:latin typeface="FangSong"/>
                <a:cs typeface="FangSong"/>
              </a:rPr>
              <a:t>过货运飞船进行货物补给。如果说载人飞船是天地往返的载人工具</a:t>
            </a:r>
            <a:r>
              <a:rPr sz="2100">
                <a:solidFill>
                  <a:srgbClr val="000000"/>
                </a:solidFill>
                <a:latin typeface="FangSong"/>
                <a:cs typeface="FangSong"/>
              </a:rPr>
              <a:t>,</a:t>
            </a:r>
            <a:r>
              <a:rPr sz="2100" spc="11">
                <a:solidFill>
                  <a:srgbClr val="000000"/>
                </a:solidFill>
                <a:latin typeface="FangSong"/>
                <a:cs typeface="FangSong"/>
              </a:rPr>
              <a:t>那么</a:t>
            </a:r>
          </a:p>
        </p:txBody>
      </p:sp>
      <p:sp>
        <p:nvSpPr>
          <p:cNvPr id="8" name="object 8"/>
          <p:cNvSpPr txBox="1"/>
          <p:nvPr/>
        </p:nvSpPr>
        <p:spPr>
          <a:xfrm>
            <a:off x="326440" y="3596298"/>
            <a:ext cx="9565048" cy="130682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1">
                <a:solidFill>
                  <a:srgbClr val="000000"/>
                </a:solidFill>
                <a:latin typeface="FangSong"/>
                <a:cs typeface="FangSong"/>
              </a:rPr>
              <a:t>货运飞船就是天地间运货的工具。中国的“天舟一号”货运飞船基于神</a:t>
            </a:r>
          </a:p>
          <a:p>
            <a:pPr marL="0" marR="0">
              <a:lnSpc>
                <a:spcPts val="2100"/>
              </a:lnSpc>
              <a:spcBef>
                <a:spcPts val="419"/>
              </a:spcBef>
              <a:spcAft>
                <a:spcPct val="0"/>
              </a:spcAft>
            </a:pPr>
            <a:r>
              <a:rPr sz="2100" spc="12">
                <a:solidFill>
                  <a:srgbClr val="000000"/>
                </a:solidFill>
                <a:latin typeface="FangSong"/>
                <a:cs typeface="FangSong"/>
              </a:rPr>
              <a:t>舟飞船和“天宫一号”的技术研发</a:t>
            </a:r>
            <a:r>
              <a:rPr sz="2100">
                <a:solidFill>
                  <a:srgbClr val="000000"/>
                </a:solidFill>
                <a:latin typeface="FangSong"/>
                <a:cs typeface="FangSong"/>
              </a:rPr>
              <a:t>,</a:t>
            </a:r>
            <a:r>
              <a:rPr sz="2100" spc="14">
                <a:solidFill>
                  <a:srgbClr val="000000"/>
                </a:solidFill>
                <a:latin typeface="FangSong"/>
                <a:cs typeface="FangSong"/>
              </a:rPr>
              <a:t>只运货不运人</a:t>
            </a:r>
            <a:r>
              <a:rPr sz="2100">
                <a:solidFill>
                  <a:srgbClr val="000000"/>
                </a:solidFill>
                <a:latin typeface="FangSong"/>
                <a:cs typeface="FangSong"/>
              </a:rPr>
              <a:t>,</a:t>
            </a:r>
            <a:r>
              <a:rPr sz="2100" spc="11">
                <a:solidFill>
                  <a:srgbClr val="000000"/>
                </a:solidFill>
                <a:latin typeface="FangSong"/>
                <a:cs typeface="FangSong"/>
              </a:rPr>
              <a:t>货物运载量将是俄罗</a:t>
            </a:r>
          </a:p>
          <a:p>
            <a:pPr marL="0" marR="0">
              <a:lnSpc>
                <a:spcPts val="2100"/>
              </a:lnSpc>
              <a:spcBef>
                <a:spcPts val="420"/>
              </a:spcBef>
              <a:spcAft>
                <a:spcPct val="0"/>
              </a:spcAft>
            </a:pPr>
            <a:r>
              <a:rPr sz="2100" spc="14">
                <a:solidFill>
                  <a:srgbClr val="000000"/>
                </a:solidFill>
                <a:latin typeface="FangSong"/>
                <a:cs typeface="FangSong"/>
              </a:rPr>
              <a:t>斯进步号无人货运飞船的</a:t>
            </a:r>
            <a:r>
              <a:rPr sz="2100">
                <a:solidFill>
                  <a:srgbClr val="000000"/>
                </a:solidFill>
                <a:latin typeface="FangSong"/>
                <a:cs typeface="FangSong"/>
              </a:rPr>
              <a:t>3</a:t>
            </a:r>
            <a:r>
              <a:rPr sz="2100" spc="11">
                <a:solidFill>
                  <a:srgbClr val="000000"/>
                </a:solidFill>
                <a:latin typeface="FangSong"/>
                <a:cs typeface="FangSong"/>
              </a:rPr>
              <a:t>倍</a:t>
            </a:r>
            <a:r>
              <a:rPr sz="2100">
                <a:solidFill>
                  <a:srgbClr val="000000"/>
                </a:solidFill>
                <a:latin typeface="FangSong"/>
                <a:cs typeface="FangSong"/>
              </a:rPr>
              <a:t>,</a:t>
            </a:r>
            <a:r>
              <a:rPr sz="2100" spc="11">
                <a:solidFill>
                  <a:srgbClr val="000000"/>
                </a:solidFill>
                <a:latin typeface="FangSong"/>
                <a:cs typeface="FangSong"/>
              </a:rPr>
              <a:t>在功能、性能上都处于国际先进水平。</a:t>
            </a:r>
          </a:p>
        </p:txBody>
      </p:sp>
      <p:sp>
        <p:nvSpPr>
          <p:cNvPr id="9" name="object 9"/>
          <p:cNvSpPr txBox="1"/>
          <p:nvPr/>
        </p:nvSpPr>
        <p:spPr>
          <a:xfrm>
            <a:off x="326440" y="4664360"/>
            <a:ext cx="9717816" cy="132728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90143" marR="0">
              <a:lnSpc>
                <a:spcPts val="2102"/>
              </a:lnSpc>
              <a:spcBef>
                <a:spcPct val="0"/>
              </a:spcBef>
              <a:spcAft>
                <a:spcPct val="0"/>
              </a:spcAft>
            </a:pPr>
            <a:r>
              <a:rPr sz="2100" spc="11">
                <a:solidFill>
                  <a:srgbClr val="000000"/>
                </a:solidFill>
                <a:latin typeface="FangSong"/>
                <a:cs typeface="FangSong"/>
              </a:rPr>
              <a:t>“天舟一号”货运飞船旨在补给空间实验室以及未来中国空间站的推</a:t>
            </a:r>
          </a:p>
          <a:p>
            <a:pPr marL="0" marR="0">
              <a:lnSpc>
                <a:spcPts val="2100"/>
              </a:lnSpc>
              <a:spcBef>
                <a:spcPts val="579"/>
              </a:spcBef>
              <a:spcAft>
                <a:spcPct val="0"/>
              </a:spcAft>
            </a:pPr>
            <a:r>
              <a:rPr sz="2100" spc="12">
                <a:solidFill>
                  <a:srgbClr val="000000"/>
                </a:solidFill>
                <a:latin typeface="FangSong"/>
                <a:cs typeface="FangSong"/>
              </a:rPr>
              <a:t>进剂、空气、航天员的饮料食物以及用于维修空间站的更换设备</a:t>
            </a:r>
            <a:r>
              <a:rPr sz="2100">
                <a:solidFill>
                  <a:srgbClr val="000000"/>
                </a:solidFill>
                <a:latin typeface="FangSong"/>
                <a:cs typeface="FangSong"/>
              </a:rPr>
              <a:t>,</a:t>
            </a:r>
            <a:r>
              <a:rPr sz="2100" spc="11">
                <a:solidFill>
                  <a:srgbClr val="000000"/>
                </a:solidFill>
                <a:latin typeface="FangSong"/>
                <a:cs typeface="FangSong"/>
              </a:rPr>
              <a:t>以延长</a:t>
            </a:r>
          </a:p>
          <a:p>
            <a:pPr marL="0" marR="0">
              <a:lnSpc>
                <a:spcPts val="2100"/>
              </a:lnSpc>
              <a:spcBef>
                <a:spcPts val="420"/>
              </a:spcBef>
              <a:spcAft>
                <a:spcPct val="0"/>
              </a:spcAft>
            </a:pPr>
            <a:r>
              <a:rPr sz="2100" spc="11">
                <a:solidFill>
                  <a:srgbClr val="000000"/>
                </a:solidFill>
                <a:latin typeface="FangSong"/>
                <a:cs typeface="FangSong"/>
              </a:rPr>
              <a:t>空间实验室和空间站的运行寿命。</a:t>
            </a:r>
          </a:p>
        </p:txBody>
      </p:sp>
      <p:sp>
        <p:nvSpPr>
          <p:cNvPr id="10" name="object 10"/>
          <p:cNvSpPr txBox="1"/>
          <p:nvPr/>
        </p:nvSpPr>
        <p:spPr>
          <a:xfrm>
            <a:off x="6126226" y="5771402"/>
            <a:ext cx="3087497" cy="6667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8">
                <a:solidFill>
                  <a:srgbClr val="000000"/>
                </a:solidFill>
                <a:latin typeface="FangSong"/>
                <a:cs typeface="FangSong"/>
              </a:rPr>
              <a:t>(</a:t>
            </a:r>
            <a:r>
              <a:rPr sz="2100" spc="14">
                <a:solidFill>
                  <a:srgbClr val="000000"/>
                </a:solidFill>
                <a:latin typeface="FangSong"/>
                <a:cs typeface="FangSong"/>
              </a:rPr>
              <a:t>摘编自《光明日报》</a:t>
            </a:r>
            <a:r>
              <a:rPr sz="2100">
                <a:solidFill>
                  <a:srgbClr val="000000"/>
                </a:solidFill>
                <a:latin typeface="FangSong"/>
                <a:cs typeface="FangSong"/>
              </a:rPr>
              <a: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44527"/>
            <a:ext cx="9687037" cy="11281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材料二</a:t>
            </a:r>
          </a:p>
          <a:p>
            <a:pPr marL="371856" marR="0">
              <a:lnSpc>
                <a:spcPts val="2004"/>
              </a:lnSpc>
              <a:spcBef>
                <a:spcPts val="1875"/>
              </a:spcBef>
              <a:spcAft>
                <a:spcPct val="0"/>
              </a:spcAft>
            </a:pPr>
            <a:r>
              <a:rPr sz="2000" spc="15">
                <a:solidFill>
                  <a:srgbClr val="000000"/>
                </a:solidFill>
                <a:latin typeface="FangSong"/>
                <a:cs typeface="FangSong"/>
              </a:rPr>
              <a:t>“神舟十号”任务完成后</a:t>
            </a:r>
            <a:r>
              <a:rPr sz="2000">
                <a:solidFill>
                  <a:srgbClr val="000000"/>
                </a:solidFill>
                <a:latin typeface="FangSong"/>
                <a:cs typeface="FangSong"/>
              </a:rPr>
              <a:t>,</a:t>
            </a:r>
            <a:r>
              <a:rPr sz="2000" spc="10">
                <a:solidFill>
                  <a:srgbClr val="000000"/>
                </a:solidFill>
                <a:latin typeface="FangSong"/>
                <a:cs typeface="FangSong"/>
              </a:rPr>
              <a:t>中国载人航天工程全面进入空间实验室和空间</a:t>
            </a:r>
          </a:p>
        </p:txBody>
      </p:sp>
      <p:sp>
        <p:nvSpPr>
          <p:cNvPr id="4" name="object 4"/>
          <p:cNvSpPr txBox="1"/>
          <p:nvPr/>
        </p:nvSpPr>
        <p:spPr>
          <a:xfrm>
            <a:off x="326440" y="1202920"/>
            <a:ext cx="9549160" cy="10012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站研制阶段。而在空间实验室阶段</a:t>
            </a:r>
            <a:r>
              <a:rPr sz="2000">
                <a:solidFill>
                  <a:srgbClr val="000000"/>
                </a:solidFill>
                <a:latin typeface="FangSong"/>
                <a:cs typeface="FangSong"/>
              </a:rPr>
              <a:t>,</a:t>
            </a:r>
            <a:r>
              <a:rPr sz="2000" spc="10">
                <a:solidFill>
                  <a:srgbClr val="000000"/>
                </a:solidFill>
                <a:latin typeface="FangSong"/>
                <a:cs typeface="FangSong"/>
              </a:rPr>
              <a:t>将突破并验证推进剂补加技术、再生式</a:t>
            </a:r>
          </a:p>
          <a:p>
            <a:pPr marL="0" marR="0">
              <a:lnSpc>
                <a:spcPts val="2004"/>
              </a:lnSpc>
              <a:spcBef>
                <a:spcPts val="875"/>
              </a:spcBef>
              <a:spcAft>
                <a:spcPct val="0"/>
              </a:spcAft>
            </a:pPr>
            <a:r>
              <a:rPr sz="2000" spc="14">
                <a:solidFill>
                  <a:srgbClr val="000000"/>
                </a:solidFill>
                <a:latin typeface="FangSong"/>
                <a:cs typeface="FangSong"/>
              </a:rPr>
              <a:t>环控生保技术等关键技术</a:t>
            </a:r>
            <a:r>
              <a:rPr sz="2000">
                <a:solidFill>
                  <a:srgbClr val="000000"/>
                </a:solidFill>
                <a:latin typeface="FangSong"/>
                <a:cs typeface="FangSong"/>
              </a:rPr>
              <a:t>,</a:t>
            </a:r>
            <a:r>
              <a:rPr sz="2000" spc="11">
                <a:solidFill>
                  <a:srgbClr val="000000"/>
                </a:solidFill>
                <a:latin typeface="FangSong"/>
                <a:cs typeface="FangSong"/>
              </a:rPr>
              <a:t>为空间站建造奠定基础。</a:t>
            </a:r>
          </a:p>
        </p:txBody>
      </p:sp>
      <p:sp>
        <p:nvSpPr>
          <p:cNvPr id="5" name="object 5"/>
          <p:cNvSpPr txBox="1"/>
          <p:nvPr/>
        </p:nvSpPr>
        <p:spPr>
          <a:xfrm>
            <a:off x="326440" y="2062710"/>
            <a:ext cx="9555025" cy="1367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20">
                <a:solidFill>
                  <a:srgbClr val="000000"/>
                </a:solidFill>
                <a:latin typeface="FangSong"/>
                <a:cs typeface="FangSong"/>
              </a:rPr>
              <a:t>2016</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spc="14">
                <a:solidFill>
                  <a:srgbClr val="000000"/>
                </a:solidFill>
                <a:latin typeface="FangSong"/>
                <a:cs typeface="FangSong"/>
              </a:rPr>
              <a:t>15</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“天宫二号”发射成功</a:t>
            </a:r>
            <a:r>
              <a:rPr sz="2000">
                <a:solidFill>
                  <a:srgbClr val="000000"/>
                </a:solidFill>
                <a:latin typeface="FangSong"/>
                <a:cs typeface="FangSong"/>
              </a:rPr>
              <a:t>,</a:t>
            </a:r>
            <a:r>
              <a:rPr sz="2000" spc="11">
                <a:solidFill>
                  <a:srgbClr val="000000"/>
                </a:solidFill>
                <a:latin typeface="FangSong"/>
                <a:cs typeface="FangSong"/>
              </a:rPr>
              <a:t>用于进一步验证空间交会对接</a:t>
            </a:r>
          </a:p>
          <a:p>
            <a:pPr marL="0" marR="0">
              <a:lnSpc>
                <a:spcPts val="2004"/>
              </a:lnSpc>
              <a:spcBef>
                <a:spcPts val="875"/>
              </a:spcBef>
              <a:spcAft>
                <a:spcPct val="0"/>
              </a:spcAft>
            </a:pPr>
            <a:r>
              <a:rPr sz="2000" spc="14">
                <a:solidFill>
                  <a:srgbClr val="000000"/>
                </a:solidFill>
                <a:latin typeface="FangSong"/>
                <a:cs typeface="FangSong"/>
              </a:rPr>
              <a:t>技术及一系列空间试验</a:t>
            </a:r>
            <a:r>
              <a:rPr sz="2000">
                <a:solidFill>
                  <a:srgbClr val="000000"/>
                </a:solidFill>
                <a:latin typeface="FangSong"/>
                <a:cs typeface="FangSong"/>
              </a:rPr>
              <a:t>,</a:t>
            </a:r>
            <a:r>
              <a:rPr sz="2000" spc="12">
                <a:solidFill>
                  <a:srgbClr val="000000"/>
                </a:solidFill>
                <a:latin typeface="FangSong"/>
                <a:cs typeface="FangSong"/>
              </a:rPr>
              <a:t>这标志着我国全面进入空间实验室和空间站任务实</a:t>
            </a:r>
          </a:p>
          <a:p>
            <a:pPr marL="0" marR="0">
              <a:lnSpc>
                <a:spcPts val="2004"/>
              </a:lnSpc>
              <a:spcBef>
                <a:spcPts val="875"/>
              </a:spcBef>
              <a:spcAft>
                <a:spcPct val="0"/>
              </a:spcAft>
            </a:pPr>
            <a:r>
              <a:rPr sz="2000" spc="15">
                <a:solidFill>
                  <a:srgbClr val="000000"/>
                </a:solidFill>
                <a:latin typeface="FangSong"/>
                <a:cs typeface="FangSong"/>
              </a:rPr>
              <a:t>拖阶段。</a:t>
            </a:r>
          </a:p>
        </p:txBody>
      </p:sp>
      <p:sp>
        <p:nvSpPr>
          <p:cNvPr id="6" name="object 6"/>
          <p:cNvSpPr txBox="1"/>
          <p:nvPr/>
        </p:nvSpPr>
        <p:spPr>
          <a:xfrm>
            <a:off x="326440" y="3286220"/>
            <a:ext cx="9552493" cy="100178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4">
                <a:solidFill>
                  <a:srgbClr val="000000"/>
                </a:solidFill>
                <a:latin typeface="FangSong"/>
                <a:cs typeface="FangSong"/>
              </a:rPr>
              <a:t>为了对空间实验室中航天员长期驻留和空间科学实验进行支持</a:t>
            </a:r>
            <a:r>
              <a:rPr sz="2000">
                <a:solidFill>
                  <a:srgbClr val="000000"/>
                </a:solidFill>
                <a:latin typeface="FangSong"/>
                <a:cs typeface="FangSong"/>
              </a:rPr>
              <a:t>,</a:t>
            </a:r>
            <a:r>
              <a:rPr sz="2000" spc="15">
                <a:solidFill>
                  <a:srgbClr val="000000"/>
                </a:solidFill>
                <a:latin typeface="FangSong"/>
                <a:cs typeface="FangSong"/>
              </a:rPr>
              <a:t>要通过</a:t>
            </a:r>
          </a:p>
          <a:p>
            <a:pPr marL="0" marR="0">
              <a:lnSpc>
                <a:spcPts val="2004"/>
              </a:lnSpc>
              <a:spcBef>
                <a:spcPts val="878"/>
              </a:spcBef>
              <a:spcAft>
                <a:spcPct val="0"/>
              </a:spcAft>
            </a:pPr>
            <a:r>
              <a:rPr sz="2000" spc="12">
                <a:solidFill>
                  <a:srgbClr val="000000"/>
                </a:solidFill>
                <a:latin typeface="FangSong"/>
                <a:cs typeface="FangSong"/>
              </a:rPr>
              <a:t>货运飞船进行货物补给。如果说载人飞船是天地往返的载人工具</a:t>
            </a:r>
            <a:r>
              <a:rPr sz="2000">
                <a:solidFill>
                  <a:srgbClr val="000000"/>
                </a:solidFill>
                <a:latin typeface="FangSong"/>
                <a:cs typeface="FangSong"/>
              </a:rPr>
              <a:t>,</a:t>
            </a:r>
            <a:r>
              <a:rPr sz="2000" spc="10">
                <a:solidFill>
                  <a:srgbClr val="000000"/>
                </a:solidFill>
                <a:latin typeface="FangSong"/>
                <a:cs typeface="FangSong"/>
              </a:rPr>
              <a:t>那么货运</a:t>
            </a:r>
          </a:p>
        </p:txBody>
      </p:sp>
      <p:sp>
        <p:nvSpPr>
          <p:cNvPr id="7" name="object 7"/>
          <p:cNvSpPr txBox="1"/>
          <p:nvPr/>
        </p:nvSpPr>
        <p:spPr>
          <a:xfrm>
            <a:off x="98450" y="4101274"/>
            <a:ext cx="1004207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D.如果能及时补给推进剂、空气以及用于维修空间站的更换设备</a:t>
            </a:r>
            <a:r>
              <a:rPr sz="2400">
                <a:solidFill>
                  <a:srgbClr val="000000"/>
                </a:solidFill>
                <a:latin typeface="FangSong"/>
                <a:cs typeface="FangSong"/>
              </a:rPr>
              <a:t> ,</a:t>
            </a:r>
          </a:p>
        </p:txBody>
      </p:sp>
      <p:sp>
        <p:nvSpPr>
          <p:cNvPr id="8" name="object 8"/>
          <p:cNvSpPr txBox="1"/>
          <p:nvPr/>
        </p:nvSpPr>
        <p:spPr>
          <a:xfrm>
            <a:off x="98450" y="4576762"/>
            <a:ext cx="669142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就能延长空间实验室和空间站的运行寿命。</a:t>
            </a:r>
          </a:p>
        </p:txBody>
      </p:sp>
      <p:sp>
        <p:nvSpPr>
          <p:cNvPr id="9" name="object 9"/>
          <p:cNvSpPr txBox="1"/>
          <p:nvPr/>
        </p:nvSpPr>
        <p:spPr>
          <a:xfrm>
            <a:off x="698296" y="5242409"/>
            <a:ext cx="910891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“天舟一号”货运飞船旨在补给空间实验室以及未来中国空间站的推进</a:t>
            </a:r>
          </a:p>
        </p:txBody>
      </p:sp>
      <p:sp>
        <p:nvSpPr>
          <p:cNvPr id="10" name="object 10"/>
          <p:cNvSpPr txBox="1"/>
          <p:nvPr/>
        </p:nvSpPr>
        <p:spPr>
          <a:xfrm>
            <a:off x="326440" y="5608143"/>
            <a:ext cx="955220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剂、空气、航天员的饮料食物以及用于维修空间站的更换设备</a:t>
            </a:r>
            <a:r>
              <a:rPr sz="2000">
                <a:solidFill>
                  <a:srgbClr val="000000"/>
                </a:solidFill>
                <a:latin typeface="FangSong"/>
                <a:cs typeface="FangSong"/>
              </a:rPr>
              <a:t>,</a:t>
            </a:r>
            <a:r>
              <a:rPr sz="2000" spc="11">
                <a:solidFill>
                  <a:srgbClr val="000000"/>
                </a:solidFill>
                <a:latin typeface="FangSong"/>
                <a:cs typeface="FangSong"/>
              </a:rPr>
              <a:t>以延长空间</a:t>
            </a:r>
          </a:p>
        </p:txBody>
      </p:sp>
      <p:sp>
        <p:nvSpPr>
          <p:cNvPr id="11" name="object 11"/>
          <p:cNvSpPr txBox="1"/>
          <p:nvPr/>
        </p:nvSpPr>
        <p:spPr>
          <a:xfrm>
            <a:off x="326440" y="5973641"/>
            <a:ext cx="3818242"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0">
                <a:solidFill>
                  <a:srgbClr val="000000"/>
                </a:solidFill>
                <a:latin typeface="FangSong"/>
                <a:cs typeface="FangSong"/>
              </a:rPr>
              <a:t>实验室和空间站的运行寿命。</a:t>
            </a:r>
          </a:p>
        </p:txBody>
      </p:sp>
      <p:sp>
        <p:nvSpPr>
          <p:cNvPr id="12" name="object 12"/>
          <p:cNvSpPr txBox="1"/>
          <p:nvPr/>
        </p:nvSpPr>
        <p:spPr>
          <a:xfrm>
            <a:off x="6508750" y="6318037"/>
            <a:ext cx="264671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(摘编自《光明日报》</a:t>
            </a:r>
            <a:r>
              <a:rPr sz="1800">
                <a:solidFill>
                  <a:srgbClr val="000000"/>
                </a:solidFill>
                <a:latin typeface="FangSong"/>
                <a:cs typeface="FangSong"/>
              </a:rPr>
              <a: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40669"/>
            <a:ext cx="9500494" cy="123203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445008" marR="0">
              <a:lnSpc>
                <a:spcPts val="2400"/>
              </a:lnSpc>
              <a:spcBef>
                <a:spcPts val="1298"/>
              </a:spcBef>
              <a:spcAft>
                <a:spcPct val="0"/>
              </a:spcAft>
            </a:pPr>
            <a:r>
              <a:rPr sz="2400" spc="11">
                <a:solidFill>
                  <a:srgbClr val="000000"/>
                </a:solidFill>
                <a:latin typeface="FangSong"/>
                <a:cs typeface="FangSong"/>
              </a:rPr>
              <a:t>“天舟一号”货运飞船由3.35</a:t>
            </a:r>
            <a:r>
              <a:rPr sz="2400" spc="12">
                <a:solidFill>
                  <a:srgbClr val="000000"/>
                </a:solidFill>
                <a:latin typeface="FangSong"/>
                <a:cs typeface="FangSong"/>
              </a:rPr>
              <a:t>米直径的货物舱和</a:t>
            </a:r>
            <a:r>
              <a:rPr sz="2400" spc="11">
                <a:solidFill>
                  <a:srgbClr val="000000"/>
                </a:solidFill>
                <a:latin typeface="FangSong"/>
                <a:cs typeface="FangSong"/>
              </a:rPr>
              <a:t>2.8米直径</a:t>
            </a:r>
          </a:p>
        </p:txBody>
      </p:sp>
      <p:sp>
        <p:nvSpPr>
          <p:cNvPr id="4" name="object 4"/>
          <p:cNvSpPr txBox="1"/>
          <p:nvPr/>
        </p:nvSpPr>
        <p:spPr>
          <a:xfrm>
            <a:off x="326440" y="1200848"/>
            <a:ext cx="9689482"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的推进舱组成。货物舱用于装载货物,而推进舱为整个飞船提供</a:t>
            </a:r>
          </a:p>
          <a:p>
            <a:pPr marL="0" marR="0">
              <a:lnSpc>
                <a:spcPts val="2400"/>
              </a:lnSpc>
              <a:spcBef>
                <a:spcPts val="480"/>
              </a:spcBef>
              <a:spcAft>
                <a:spcPct val="0"/>
              </a:spcAft>
            </a:pPr>
            <a:r>
              <a:rPr sz="2400" spc="12">
                <a:solidFill>
                  <a:srgbClr val="000000"/>
                </a:solidFill>
                <a:latin typeface="FangSong"/>
                <a:cs typeface="FangSong"/>
              </a:rPr>
              <a:t>动力与电力</a:t>
            </a:r>
            <a:r>
              <a:rPr sz="2400" spc="11">
                <a:solidFill>
                  <a:srgbClr val="000000"/>
                </a:solidFill>
                <a:latin typeface="FangSong"/>
                <a:cs typeface="FangSong"/>
              </a:rPr>
              <a:t>,推进舱两倒各有一翼太阳能帆板(</a:t>
            </a:r>
            <a:r>
              <a:rPr sz="2400" spc="12">
                <a:solidFill>
                  <a:srgbClr val="000000"/>
                </a:solidFill>
                <a:latin typeface="FangSong"/>
                <a:cs typeface="FangSong"/>
              </a:rPr>
              <a:t>共三板</a:t>
            </a:r>
            <a:r>
              <a:rPr sz="2400" spc="11">
                <a:solidFill>
                  <a:srgbClr val="000000"/>
                </a:solidFill>
                <a:latin typeface="FangSong"/>
                <a:cs typeface="FangSong"/>
              </a:rPr>
              <a:t>),后部安</a:t>
            </a:r>
          </a:p>
          <a:p>
            <a:pPr marL="0" marR="0">
              <a:lnSpc>
                <a:spcPts val="2400"/>
              </a:lnSpc>
              <a:spcBef>
                <a:spcPts val="481"/>
              </a:spcBef>
              <a:spcAft>
                <a:spcPct val="0"/>
              </a:spcAft>
            </a:pPr>
            <a:r>
              <a:rPr sz="2400" spc="11">
                <a:solidFill>
                  <a:srgbClr val="000000"/>
                </a:solidFill>
                <a:latin typeface="FangSong"/>
                <a:cs typeface="FangSong"/>
              </a:rPr>
              <a:t>装了4台变轨用主发动机。此外飞船还安装了24台姿控发动机。</a:t>
            </a:r>
          </a:p>
        </p:txBody>
      </p:sp>
      <p:sp>
        <p:nvSpPr>
          <p:cNvPr id="5" name="object 5"/>
          <p:cNvSpPr txBox="1"/>
          <p:nvPr/>
        </p:nvSpPr>
        <p:spPr>
          <a:xfrm>
            <a:off x="326440" y="2402014"/>
            <a:ext cx="9681012" cy="15164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“天舟一号”货运飞船全长10.6</a:t>
            </a:r>
            <a:r>
              <a:rPr sz="2400" spc="15">
                <a:solidFill>
                  <a:srgbClr val="000000"/>
                </a:solidFill>
                <a:latin typeface="FangSong"/>
                <a:cs typeface="FangSong"/>
              </a:rPr>
              <a:t>米</a:t>
            </a:r>
            <a:r>
              <a:rPr sz="2400" spc="11">
                <a:solidFill>
                  <a:srgbClr val="000000"/>
                </a:solidFill>
                <a:latin typeface="FangSong"/>
                <a:cs typeface="FangSong"/>
              </a:rPr>
              <a:t>,最大直径3.35米,质量13</a:t>
            </a:r>
          </a:p>
          <a:p>
            <a:pPr marL="0" marR="0">
              <a:lnSpc>
                <a:spcPts val="2400"/>
              </a:lnSpc>
              <a:spcBef>
                <a:spcPts val="659"/>
              </a:spcBef>
              <a:spcAft>
                <a:spcPct val="0"/>
              </a:spcAft>
            </a:pPr>
            <a:r>
              <a:rPr sz="2400" spc="11">
                <a:solidFill>
                  <a:srgbClr val="000000"/>
                </a:solidFill>
                <a:latin typeface="FangSong"/>
                <a:cs typeface="FangSong"/>
              </a:rPr>
              <a:t>吨,最大上行货物运载量约6.5吨。无论是直径、质量还是运载</a:t>
            </a:r>
          </a:p>
          <a:p>
            <a:pPr marL="0" marR="0">
              <a:lnSpc>
                <a:spcPts val="2402"/>
              </a:lnSpc>
              <a:spcBef>
                <a:spcPts val="427"/>
              </a:spcBef>
              <a:spcAft>
                <a:spcPct val="0"/>
              </a:spcAft>
            </a:pPr>
            <a:r>
              <a:rPr sz="2400" spc="11">
                <a:solidFill>
                  <a:srgbClr val="000000"/>
                </a:solidFill>
                <a:latin typeface="FangSong"/>
                <a:cs typeface="FangSong"/>
              </a:rPr>
              <a:t>能力,</a:t>
            </a:r>
            <a:r>
              <a:rPr sz="2400" spc="14">
                <a:solidFill>
                  <a:srgbClr val="000000"/>
                </a:solidFill>
                <a:latin typeface="FangSong"/>
                <a:cs typeface="FangSong"/>
              </a:rPr>
              <a:t>“天舟一号”都将达到世界先进水平。</a:t>
            </a:r>
          </a:p>
        </p:txBody>
      </p:sp>
      <p:sp>
        <p:nvSpPr>
          <p:cNvPr id="6" name="object 6"/>
          <p:cNvSpPr txBox="1"/>
          <p:nvPr/>
        </p:nvSpPr>
        <p:spPr>
          <a:xfrm>
            <a:off x="326440" y="3626040"/>
            <a:ext cx="9687731" cy="261401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“天舟一号”货运飞船的近地轨道上行运载能力约为6.5吨</a:t>
            </a:r>
            <a:r>
              <a:rPr sz="2400">
                <a:solidFill>
                  <a:srgbClr val="000000"/>
                </a:solidFill>
                <a:latin typeface="FangSong"/>
                <a:cs typeface="FangSong"/>
              </a:rPr>
              <a:t>,</a:t>
            </a:r>
          </a:p>
          <a:p>
            <a:pPr marL="0" marR="0">
              <a:lnSpc>
                <a:spcPts val="2400"/>
              </a:lnSpc>
              <a:spcBef>
                <a:spcPts val="659"/>
              </a:spcBef>
              <a:spcAft>
                <a:spcPct val="0"/>
              </a:spcAft>
            </a:pPr>
            <a:r>
              <a:rPr sz="2400" spc="11">
                <a:solidFill>
                  <a:srgbClr val="000000"/>
                </a:solidFill>
                <a:latin typeface="FangSong"/>
                <a:cs typeface="FangSong"/>
              </a:rPr>
              <a:t>高于俄罗斯联邦航天局研制的进步号M型(2.5吨)以及日本航空</a:t>
            </a:r>
          </a:p>
          <a:p>
            <a:pPr marL="0" marR="0">
              <a:lnSpc>
                <a:spcPts val="2400"/>
              </a:lnSpc>
              <a:spcBef>
                <a:spcPts val="429"/>
              </a:spcBef>
              <a:spcAft>
                <a:spcPct val="0"/>
              </a:spcAft>
            </a:pPr>
            <a:r>
              <a:rPr sz="2400" spc="11">
                <a:solidFill>
                  <a:srgbClr val="000000"/>
                </a:solidFill>
                <a:latin typeface="FangSong"/>
                <a:cs typeface="FangSong"/>
              </a:rPr>
              <a:t>研究研发机构的H-Ⅱ运载飞船(6.0</a:t>
            </a:r>
            <a:r>
              <a:rPr sz="2400" spc="15">
                <a:solidFill>
                  <a:srgbClr val="000000"/>
                </a:solidFill>
                <a:latin typeface="FangSong"/>
                <a:cs typeface="FangSong"/>
              </a:rPr>
              <a:t>吨</a:t>
            </a:r>
            <a:r>
              <a:rPr sz="2400" spc="11">
                <a:solidFill>
                  <a:srgbClr val="000000"/>
                </a:solidFill>
                <a:latin typeface="FangSong"/>
                <a:cs typeface="FangSong"/>
              </a:rPr>
              <a:t>),低于欧洲空间局的自动</a:t>
            </a:r>
          </a:p>
          <a:p>
            <a:pPr marL="0" marR="0">
              <a:lnSpc>
                <a:spcPts val="2400"/>
              </a:lnSpc>
              <a:spcBef>
                <a:spcPts val="483"/>
              </a:spcBef>
              <a:spcAft>
                <a:spcPct val="0"/>
              </a:spcAft>
            </a:pPr>
            <a:r>
              <a:rPr sz="2400" spc="12">
                <a:solidFill>
                  <a:srgbClr val="000000"/>
                </a:solidFill>
                <a:latin typeface="FangSong"/>
                <a:cs typeface="FangSong"/>
              </a:rPr>
              <a:t>运载飞船</a:t>
            </a:r>
            <a:r>
              <a:rPr sz="2400" spc="11">
                <a:solidFill>
                  <a:srgbClr val="000000"/>
                </a:solidFill>
                <a:latin typeface="FangSong"/>
                <a:cs typeface="FangSong"/>
              </a:rPr>
              <a:t>(7.6吨)</a:t>
            </a:r>
            <a:r>
              <a:rPr sz="2400" spc="12">
                <a:solidFill>
                  <a:srgbClr val="000000"/>
                </a:solidFill>
                <a:latin typeface="FangSong"/>
                <a:cs typeface="FangSong"/>
              </a:rPr>
              <a:t>。下行运载能力约为</a:t>
            </a:r>
            <a:r>
              <a:rPr sz="2400" spc="11">
                <a:solidFill>
                  <a:srgbClr val="000000"/>
                </a:solidFill>
                <a:latin typeface="FangSong"/>
                <a:cs typeface="FangSong"/>
              </a:rPr>
              <a:t>6.0吨。载荷比即运载货</a:t>
            </a:r>
          </a:p>
          <a:p>
            <a:pPr marL="0" marR="0">
              <a:lnSpc>
                <a:spcPts val="2400"/>
              </a:lnSpc>
              <a:spcBef>
                <a:spcPts val="479"/>
              </a:spcBef>
              <a:spcAft>
                <a:spcPct val="0"/>
              </a:spcAft>
            </a:pPr>
            <a:r>
              <a:rPr sz="2400" spc="11">
                <a:solidFill>
                  <a:srgbClr val="000000"/>
                </a:solidFill>
                <a:latin typeface="FangSong"/>
                <a:cs typeface="FangSong"/>
              </a:rPr>
              <a:t>物的质量与货运飞船船体本身的质量之比,“天舟一号”货运飞</a:t>
            </a:r>
          </a:p>
          <a:p>
            <a:pPr marL="0" marR="0">
              <a:lnSpc>
                <a:spcPts val="2400"/>
              </a:lnSpc>
              <a:spcBef>
                <a:spcPts val="479"/>
              </a:spcBef>
              <a:spcAft>
                <a:spcPct val="0"/>
              </a:spcAft>
            </a:pPr>
            <a:r>
              <a:rPr sz="2400" spc="11">
                <a:solidFill>
                  <a:srgbClr val="000000"/>
                </a:solidFill>
                <a:latin typeface="FangSong"/>
                <a:cs typeface="FangSong"/>
              </a:rPr>
              <a:t>船的载荷比高达48%,</a:t>
            </a:r>
            <a:r>
              <a:rPr sz="2400" spc="14">
                <a:solidFill>
                  <a:srgbClr val="000000"/>
                </a:solidFill>
                <a:latin typeface="FangSong"/>
                <a:cs typeface="FangSong"/>
              </a:rPr>
              <a:t>高于日欧的货运飞船。</a:t>
            </a:r>
          </a:p>
        </p:txBody>
      </p:sp>
      <p:sp>
        <p:nvSpPr>
          <p:cNvPr id="7" name="object 7"/>
          <p:cNvSpPr txBox="1"/>
          <p:nvPr/>
        </p:nvSpPr>
        <p:spPr>
          <a:xfrm>
            <a:off x="79247" y="6027001"/>
            <a:ext cx="10219118" cy="12374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E.</a:t>
            </a:r>
            <a:r>
              <a:rPr sz="2400" spc="11">
                <a:solidFill>
                  <a:srgbClr val="000000"/>
                </a:solidFill>
                <a:latin typeface="FangSong"/>
                <a:cs typeface="FangSong"/>
              </a:rPr>
              <a:t>“天舟一号”的近地轨道上行运载能力介于日本H-Ⅱ运载飞船与</a:t>
            </a:r>
          </a:p>
          <a:p>
            <a:pPr marL="0" marR="0">
              <a:lnSpc>
                <a:spcPts val="2400"/>
              </a:lnSpc>
              <a:spcBef>
                <a:spcPts val="1344"/>
              </a:spcBef>
              <a:spcAft>
                <a:spcPct val="0"/>
              </a:spcAft>
            </a:pPr>
            <a:r>
              <a:rPr sz="2400" spc="11">
                <a:solidFill>
                  <a:srgbClr val="000000"/>
                </a:solidFill>
                <a:latin typeface="FangSong"/>
                <a:cs typeface="FangSong"/>
              </a:rPr>
              <a:t>俄罗斯联邦航天局进步号M型运载飞船之间。</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38707" y="1765712"/>
            <a:ext cx="8178274" cy="1143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0"/>
              </a:lnSpc>
              <a:spcBef>
                <a:spcPct val="0"/>
              </a:spcBef>
              <a:spcAft>
                <a:spcPct val="0"/>
              </a:spcAft>
            </a:pPr>
            <a:r>
              <a:rPr sz="3600" spc="12">
                <a:solidFill>
                  <a:srgbClr val="000000"/>
                </a:solidFill>
                <a:latin typeface="FangSong"/>
                <a:cs typeface="FangSong"/>
              </a:rPr>
              <a:t>3.</a:t>
            </a:r>
            <a:r>
              <a:rPr sz="3600" spc="11">
                <a:solidFill>
                  <a:srgbClr val="000000"/>
                </a:solidFill>
                <a:latin typeface="FangSong"/>
                <a:cs typeface="FangSong"/>
              </a:rPr>
              <a:t>根据上述材料,概括说明“天舟一</a:t>
            </a:r>
          </a:p>
        </p:txBody>
      </p:sp>
      <p:sp>
        <p:nvSpPr>
          <p:cNvPr id="4" name="object 4"/>
          <p:cNvSpPr txBox="1"/>
          <p:nvPr/>
        </p:nvSpPr>
        <p:spPr>
          <a:xfrm>
            <a:off x="318211" y="2423818"/>
            <a:ext cx="6856521" cy="1143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2"/>
              </a:lnSpc>
              <a:spcBef>
                <a:spcPct val="0"/>
              </a:spcBef>
              <a:spcAft>
                <a:spcPct val="0"/>
              </a:spcAft>
            </a:pPr>
            <a:r>
              <a:rPr sz="3600" spc="11">
                <a:solidFill>
                  <a:srgbClr val="000000"/>
                </a:solidFill>
                <a:latin typeface="FangSong"/>
                <a:cs typeface="FangSong"/>
              </a:rPr>
              <a:t>号”的主要任务及现实意义。</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44527"/>
            <a:ext cx="9687037" cy="11281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材料二</a:t>
            </a:r>
          </a:p>
          <a:p>
            <a:pPr marL="371856" marR="0">
              <a:lnSpc>
                <a:spcPts val="2004"/>
              </a:lnSpc>
              <a:spcBef>
                <a:spcPts val="1875"/>
              </a:spcBef>
              <a:spcAft>
                <a:spcPct val="0"/>
              </a:spcAft>
            </a:pPr>
            <a:r>
              <a:rPr sz="2000" spc="15">
                <a:solidFill>
                  <a:srgbClr val="000000"/>
                </a:solidFill>
                <a:latin typeface="FangSong"/>
                <a:cs typeface="FangSong"/>
              </a:rPr>
              <a:t>“神舟十号”任务完成后</a:t>
            </a:r>
            <a:r>
              <a:rPr sz="2000">
                <a:solidFill>
                  <a:srgbClr val="000000"/>
                </a:solidFill>
                <a:latin typeface="FangSong"/>
                <a:cs typeface="FangSong"/>
              </a:rPr>
              <a:t>,</a:t>
            </a:r>
            <a:r>
              <a:rPr sz="2000" spc="10">
                <a:solidFill>
                  <a:srgbClr val="000000"/>
                </a:solidFill>
                <a:latin typeface="FangSong"/>
                <a:cs typeface="FangSong"/>
              </a:rPr>
              <a:t>中国载人航天工程全面进入空间实验室和空间</a:t>
            </a:r>
          </a:p>
        </p:txBody>
      </p:sp>
      <p:sp>
        <p:nvSpPr>
          <p:cNvPr id="4" name="object 4"/>
          <p:cNvSpPr txBox="1"/>
          <p:nvPr/>
        </p:nvSpPr>
        <p:spPr>
          <a:xfrm>
            <a:off x="326440" y="1202920"/>
            <a:ext cx="9549160" cy="10012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站研制阶段。而在空间实验室阶段</a:t>
            </a:r>
            <a:r>
              <a:rPr sz="2000">
                <a:solidFill>
                  <a:srgbClr val="000000"/>
                </a:solidFill>
                <a:latin typeface="FangSong"/>
                <a:cs typeface="FangSong"/>
              </a:rPr>
              <a:t>,</a:t>
            </a:r>
            <a:r>
              <a:rPr sz="2000" spc="10">
                <a:solidFill>
                  <a:srgbClr val="000000"/>
                </a:solidFill>
                <a:latin typeface="FangSong"/>
                <a:cs typeface="FangSong"/>
              </a:rPr>
              <a:t>将突破并验证推进剂补加技术、再生式</a:t>
            </a:r>
          </a:p>
          <a:p>
            <a:pPr marL="0" marR="0">
              <a:lnSpc>
                <a:spcPts val="2004"/>
              </a:lnSpc>
              <a:spcBef>
                <a:spcPts val="875"/>
              </a:spcBef>
              <a:spcAft>
                <a:spcPct val="0"/>
              </a:spcAft>
            </a:pPr>
            <a:r>
              <a:rPr sz="2000" spc="14">
                <a:solidFill>
                  <a:srgbClr val="000000"/>
                </a:solidFill>
                <a:latin typeface="FangSong"/>
                <a:cs typeface="FangSong"/>
              </a:rPr>
              <a:t>环控生保技术等关键技术</a:t>
            </a:r>
            <a:r>
              <a:rPr sz="2000">
                <a:solidFill>
                  <a:srgbClr val="000000"/>
                </a:solidFill>
                <a:latin typeface="FangSong"/>
                <a:cs typeface="FangSong"/>
              </a:rPr>
              <a:t>,</a:t>
            </a:r>
            <a:r>
              <a:rPr sz="2000" spc="11">
                <a:solidFill>
                  <a:srgbClr val="000000"/>
                </a:solidFill>
                <a:latin typeface="FangSong"/>
                <a:cs typeface="FangSong"/>
              </a:rPr>
              <a:t>为空间站建造奠定基础。</a:t>
            </a:r>
          </a:p>
        </p:txBody>
      </p:sp>
      <p:sp>
        <p:nvSpPr>
          <p:cNvPr id="5" name="object 5"/>
          <p:cNvSpPr txBox="1"/>
          <p:nvPr/>
        </p:nvSpPr>
        <p:spPr>
          <a:xfrm>
            <a:off x="326440" y="2062710"/>
            <a:ext cx="9555025" cy="1367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20">
                <a:solidFill>
                  <a:srgbClr val="000000"/>
                </a:solidFill>
                <a:latin typeface="FangSong"/>
                <a:cs typeface="FangSong"/>
              </a:rPr>
              <a:t>2016</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spc="14">
                <a:solidFill>
                  <a:srgbClr val="000000"/>
                </a:solidFill>
                <a:latin typeface="FangSong"/>
                <a:cs typeface="FangSong"/>
              </a:rPr>
              <a:t>15</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“天宫二号”发射成功</a:t>
            </a:r>
            <a:r>
              <a:rPr sz="2000">
                <a:solidFill>
                  <a:srgbClr val="000000"/>
                </a:solidFill>
                <a:latin typeface="FangSong"/>
                <a:cs typeface="FangSong"/>
              </a:rPr>
              <a:t>,</a:t>
            </a:r>
            <a:r>
              <a:rPr sz="2000" spc="11">
                <a:solidFill>
                  <a:srgbClr val="000000"/>
                </a:solidFill>
                <a:latin typeface="FangSong"/>
                <a:cs typeface="FangSong"/>
              </a:rPr>
              <a:t>用于进一步验证空间交会对接</a:t>
            </a:r>
          </a:p>
          <a:p>
            <a:pPr marL="0" marR="0">
              <a:lnSpc>
                <a:spcPts val="2004"/>
              </a:lnSpc>
              <a:spcBef>
                <a:spcPts val="875"/>
              </a:spcBef>
              <a:spcAft>
                <a:spcPct val="0"/>
              </a:spcAft>
            </a:pPr>
            <a:r>
              <a:rPr sz="2000" spc="14">
                <a:solidFill>
                  <a:srgbClr val="000000"/>
                </a:solidFill>
                <a:latin typeface="FangSong"/>
                <a:cs typeface="FangSong"/>
              </a:rPr>
              <a:t>技术及一系列空间试验</a:t>
            </a:r>
            <a:r>
              <a:rPr sz="2000">
                <a:solidFill>
                  <a:srgbClr val="000000"/>
                </a:solidFill>
                <a:latin typeface="FangSong"/>
                <a:cs typeface="FangSong"/>
              </a:rPr>
              <a:t>,</a:t>
            </a:r>
            <a:r>
              <a:rPr sz="2000" spc="12">
                <a:solidFill>
                  <a:srgbClr val="000000"/>
                </a:solidFill>
                <a:latin typeface="FangSong"/>
                <a:cs typeface="FangSong"/>
              </a:rPr>
              <a:t>这标志着我国全面进入空间实验室和空间站任务实</a:t>
            </a:r>
          </a:p>
          <a:p>
            <a:pPr marL="0" marR="0">
              <a:lnSpc>
                <a:spcPts val="2004"/>
              </a:lnSpc>
              <a:spcBef>
                <a:spcPts val="875"/>
              </a:spcBef>
              <a:spcAft>
                <a:spcPct val="0"/>
              </a:spcAft>
            </a:pPr>
            <a:r>
              <a:rPr sz="2000" spc="15">
                <a:solidFill>
                  <a:srgbClr val="000000"/>
                </a:solidFill>
                <a:latin typeface="FangSong"/>
                <a:cs typeface="FangSong"/>
              </a:rPr>
              <a:t>拖阶段。</a:t>
            </a:r>
          </a:p>
        </p:txBody>
      </p:sp>
      <p:sp>
        <p:nvSpPr>
          <p:cNvPr id="6" name="object 6"/>
          <p:cNvSpPr txBox="1"/>
          <p:nvPr/>
        </p:nvSpPr>
        <p:spPr>
          <a:xfrm>
            <a:off x="326440" y="3286220"/>
            <a:ext cx="9702520" cy="20994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4">
                <a:solidFill>
                  <a:srgbClr val="000000"/>
                </a:solidFill>
                <a:latin typeface="FangSong"/>
                <a:cs typeface="FangSong"/>
              </a:rPr>
              <a:t>为了对空间实验室中航天员长期驻留和空间科学实验进行支持</a:t>
            </a:r>
            <a:r>
              <a:rPr sz="2000">
                <a:solidFill>
                  <a:srgbClr val="000000"/>
                </a:solidFill>
                <a:latin typeface="FangSong"/>
                <a:cs typeface="FangSong"/>
              </a:rPr>
              <a:t>,</a:t>
            </a:r>
            <a:r>
              <a:rPr sz="2000" spc="15">
                <a:solidFill>
                  <a:srgbClr val="000000"/>
                </a:solidFill>
                <a:latin typeface="FangSong"/>
                <a:cs typeface="FangSong"/>
              </a:rPr>
              <a:t>要通过</a:t>
            </a:r>
          </a:p>
          <a:p>
            <a:pPr marL="0" marR="0">
              <a:lnSpc>
                <a:spcPts val="2004"/>
              </a:lnSpc>
              <a:spcBef>
                <a:spcPts val="878"/>
              </a:spcBef>
              <a:spcAft>
                <a:spcPct val="0"/>
              </a:spcAft>
            </a:pPr>
            <a:r>
              <a:rPr sz="2000" spc="12">
                <a:solidFill>
                  <a:srgbClr val="000000"/>
                </a:solidFill>
                <a:latin typeface="FangSong"/>
                <a:cs typeface="FangSong"/>
              </a:rPr>
              <a:t>货运飞船进行货物补给。如果说载人飞船是天地往返的载人工具</a:t>
            </a:r>
            <a:r>
              <a:rPr sz="2000">
                <a:solidFill>
                  <a:srgbClr val="000000"/>
                </a:solidFill>
                <a:latin typeface="FangSong"/>
                <a:cs typeface="FangSong"/>
              </a:rPr>
              <a:t>,</a:t>
            </a:r>
            <a:r>
              <a:rPr sz="2000" spc="10">
                <a:solidFill>
                  <a:srgbClr val="000000"/>
                </a:solidFill>
                <a:latin typeface="FangSong"/>
                <a:cs typeface="FangSong"/>
              </a:rPr>
              <a:t>那么货运</a:t>
            </a:r>
          </a:p>
          <a:p>
            <a:pPr marL="0" marR="0">
              <a:lnSpc>
                <a:spcPts val="2004"/>
              </a:lnSpc>
              <a:spcBef>
                <a:spcPts val="875"/>
              </a:spcBef>
              <a:spcAft>
                <a:spcPct val="0"/>
              </a:spcAft>
            </a:pPr>
            <a:r>
              <a:rPr sz="2000" spc="10">
                <a:solidFill>
                  <a:srgbClr val="000000"/>
                </a:solidFill>
                <a:latin typeface="FangSong"/>
                <a:cs typeface="FangSong"/>
              </a:rPr>
              <a:t>飞船就是天地间运货的工具。中国的“天舟一号”货运飞船基于神舟飞船和</a:t>
            </a:r>
          </a:p>
          <a:p>
            <a:pPr marL="0" marR="0">
              <a:lnSpc>
                <a:spcPts val="2004"/>
              </a:lnSpc>
              <a:spcBef>
                <a:spcPts val="825"/>
              </a:spcBef>
              <a:spcAft>
                <a:spcPct val="0"/>
              </a:spcAft>
            </a:pPr>
            <a:r>
              <a:rPr sz="2000" spc="14">
                <a:solidFill>
                  <a:srgbClr val="000000"/>
                </a:solidFill>
                <a:latin typeface="FangSong"/>
                <a:cs typeface="FangSong"/>
              </a:rPr>
              <a:t>“天宫一号”的技术研发</a:t>
            </a:r>
            <a:r>
              <a:rPr sz="2000">
                <a:solidFill>
                  <a:srgbClr val="000000"/>
                </a:solidFill>
                <a:latin typeface="FangSong"/>
                <a:cs typeface="FangSong"/>
              </a:rPr>
              <a:t>,</a:t>
            </a:r>
            <a:r>
              <a:rPr sz="2000" spc="11">
                <a:solidFill>
                  <a:srgbClr val="000000"/>
                </a:solidFill>
                <a:latin typeface="FangSong"/>
                <a:cs typeface="FangSong"/>
              </a:rPr>
              <a:t>只运货不运人</a:t>
            </a:r>
            <a:r>
              <a:rPr sz="2000">
                <a:solidFill>
                  <a:srgbClr val="000000"/>
                </a:solidFill>
                <a:latin typeface="FangSong"/>
                <a:cs typeface="FangSong"/>
              </a:rPr>
              <a:t>,</a:t>
            </a:r>
            <a:r>
              <a:rPr sz="2000" spc="14">
                <a:solidFill>
                  <a:srgbClr val="000000"/>
                </a:solidFill>
                <a:latin typeface="FangSong"/>
                <a:cs typeface="FangSong"/>
              </a:rPr>
              <a:t>货物运载量将是俄罗斯进步号无人</a:t>
            </a:r>
          </a:p>
          <a:p>
            <a:pPr marL="0" marR="0">
              <a:lnSpc>
                <a:spcPts val="2004"/>
              </a:lnSpc>
              <a:spcBef>
                <a:spcPts val="879"/>
              </a:spcBef>
              <a:spcAft>
                <a:spcPct val="0"/>
              </a:spcAft>
            </a:pPr>
            <a:r>
              <a:rPr sz="2000" spc="17">
                <a:solidFill>
                  <a:srgbClr val="000000"/>
                </a:solidFill>
                <a:latin typeface="FangSong"/>
                <a:cs typeface="FangSong"/>
              </a:rPr>
              <a:t>货运飞船的</a:t>
            </a:r>
            <a:r>
              <a:rPr sz="2000">
                <a:solidFill>
                  <a:srgbClr val="000000"/>
                </a:solidFill>
                <a:latin typeface="FangSong"/>
                <a:cs typeface="FangSong"/>
              </a:rPr>
              <a:t>3</a:t>
            </a:r>
            <a:r>
              <a:rPr sz="2000" spc="15">
                <a:solidFill>
                  <a:srgbClr val="000000"/>
                </a:solidFill>
                <a:latin typeface="FangSong"/>
                <a:cs typeface="FangSong"/>
              </a:rPr>
              <a:t>倍</a:t>
            </a:r>
            <a:r>
              <a:rPr sz="2000">
                <a:solidFill>
                  <a:srgbClr val="000000"/>
                </a:solidFill>
                <a:latin typeface="FangSong"/>
                <a:cs typeface="FangSong"/>
              </a:rPr>
              <a:t>,</a:t>
            </a:r>
            <a:r>
              <a:rPr sz="2000" spc="10">
                <a:solidFill>
                  <a:srgbClr val="000000"/>
                </a:solidFill>
                <a:latin typeface="FangSong"/>
                <a:cs typeface="FangSong"/>
              </a:rPr>
              <a:t>在功能、性能上都处于国际先进水平。</a:t>
            </a:r>
          </a:p>
        </p:txBody>
      </p:sp>
      <p:sp>
        <p:nvSpPr>
          <p:cNvPr id="7" name="object 7"/>
          <p:cNvSpPr txBox="1"/>
          <p:nvPr/>
        </p:nvSpPr>
        <p:spPr>
          <a:xfrm>
            <a:off x="698296" y="5242409"/>
            <a:ext cx="910891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“天舟一号”货运飞船旨在补给空间实验室以及未来中国空间站的推进</a:t>
            </a:r>
          </a:p>
        </p:txBody>
      </p:sp>
      <p:sp>
        <p:nvSpPr>
          <p:cNvPr id="8" name="object 8"/>
          <p:cNvSpPr txBox="1"/>
          <p:nvPr/>
        </p:nvSpPr>
        <p:spPr>
          <a:xfrm>
            <a:off x="326440" y="5608143"/>
            <a:ext cx="955220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剂、空气、航天员的饮料食物以及用于维修空间站的更换设备</a:t>
            </a:r>
            <a:r>
              <a:rPr sz="2000">
                <a:solidFill>
                  <a:srgbClr val="000000"/>
                </a:solidFill>
                <a:latin typeface="FangSong"/>
                <a:cs typeface="FangSong"/>
              </a:rPr>
              <a:t>,</a:t>
            </a:r>
            <a:r>
              <a:rPr sz="2000" spc="11">
                <a:solidFill>
                  <a:srgbClr val="000000"/>
                </a:solidFill>
                <a:latin typeface="FangSong"/>
                <a:cs typeface="FangSong"/>
              </a:rPr>
              <a:t>以延长空间</a:t>
            </a:r>
          </a:p>
        </p:txBody>
      </p:sp>
      <p:sp>
        <p:nvSpPr>
          <p:cNvPr id="9" name="object 9"/>
          <p:cNvSpPr txBox="1"/>
          <p:nvPr/>
        </p:nvSpPr>
        <p:spPr>
          <a:xfrm>
            <a:off x="326440" y="5973641"/>
            <a:ext cx="3818242"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0">
                <a:solidFill>
                  <a:srgbClr val="000000"/>
                </a:solidFill>
                <a:latin typeface="FangSong"/>
                <a:cs typeface="FangSong"/>
              </a:rPr>
              <a:t>实验室和空间站的运行寿命。</a:t>
            </a:r>
          </a:p>
        </p:txBody>
      </p:sp>
      <p:sp>
        <p:nvSpPr>
          <p:cNvPr id="10" name="object 10"/>
          <p:cNvSpPr txBox="1"/>
          <p:nvPr/>
        </p:nvSpPr>
        <p:spPr>
          <a:xfrm>
            <a:off x="6508750" y="6318037"/>
            <a:ext cx="264671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(摘编自《光明日报》</a:t>
            </a:r>
            <a:r>
              <a:rPr sz="1800">
                <a:solidFill>
                  <a:srgbClr val="000000"/>
                </a:solidFill>
                <a:latin typeface="FangSong"/>
                <a:cs typeface="FangSong"/>
              </a:rPr>
              <a: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0403" y="366585"/>
            <a:ext cx="9503678" cy="13274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材料一</a:t>
            </a:r>
          </a:p>
          <a:p>
            <a:pPr marL="445008" marR="0">
              <a:lnSpc>
                <a:spcPts val="2400"/>
              </a:lnSpc>
              <a:spcBef>
                <a:spcPts val="2052"/>
              </a:spcBef>
              <a:spcAft>
                <a:spcPct val="0"/>
              </a:spcAft>
            </a:pPr>
            <a:r>
              <a:rPr sz="2400" spc="11">
                <a:solidFill>
                  <a:srgbClr val="000000"/>
                </a:solidFill>
                <a:latin typeface="FangSong"/>
                <a:cs typeface="FangSong"/>
              </a:rPr>
              <a:t>“天舟一号”货运飞船于2017年4月20</a:t>
            </a:r>
            <a:r>
              <a:rPr sz="2400" spc="15">
                <a:solidFill>
                  <a:srgbClr val="000000"/>
                </a:solidFill>
                <a:latin typeface="FangSong"/>
                <a:cs typeface="FangSong"/>
              </a:rPr>
              <a:t>日</a:t>
            </a:r>
            <a:r>
              <a:rPr sz="2400" spc="11">
                <a:solidFill>
                  <a:srgbClr val="000000"/>
                </a:solidFill>
                <a:latin typeface="FangSong"/>
                <a:cs typeface="FangSong"/>
              </a:rPr>
              <a:t>19时41分在海南文</a:t>
            </a:r>
          </a:p>
        </p:txBody>
      </p:sp>
      <p:sp>
        <p:nvSpPr>
          <p:cNvPr id="4" name="object 4"/>
          <p:cNvSpPr txBox="1"/>
          <p:nvPr/>
        </p:nvSpPr>
        <p:spPr>
          <a:xfrm>
            <a:off x="330403" y="1370639"/>
            <a:ext cx="968805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昌航天发射场由长征七号遥二运载火箭发射升空,“天舟一号”</a:t>
            </a:r>
          </a:p>
        </p:txBody>
      </p:sp>
      <p:sp>
        <p:nvSpPr>
          <p:cNvPr id="5" name="object 5"/>
          <p:cNvSpPr txBox="1"/>
          <p:nvPr/>
        </p:nvSpPr>
        <p:spPr>
          <a:xfrm>
            <a:off x="330403" y="1810067"/>
            <a:ext cx="321259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发射获得圆满成功。</a:t>
            </a:r>
          </a:p>
        </p:txBody>
      </p:sp>
      <p:sp>
        <p:nvSpPr>
          <p:cNvPr id="6" name="object 6"/>
          <p:cNvSpPr txBox="1"/>
          <p:nvPr/>
        </p:nvSpPr>
        <p:spPr>
          <a:xfrm>
            <a:off x="330403" y="2376995"/>
            <a:ext cx="9671927" cy="20791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“天舟一号”货运飞船,是由中国空间技术研究院(中国航天</a:t>
            </a:r>
          </a:p>
          <a:p>
            <a:pPr marL="0" marR="0">
              <a:lnSpc>
                <a:spcPts val="2402"/>
              </a:lnSpc>
              <a:spcBef>
                <a:spcPts val="1053"/>
              </a:spcBef>
              <a:spcAft>
                <a:spcPct val="0"/>
              </a:spcAft>
            </a:pPr>
            <a:r>
              <a:rPr sz="2400" spc="11">
                <a:solidFill>
                  <a:srgbClr val="000000"/>
                </a:solidFill>
                <a:latin typeface="FangSong"/>
                <a:cs typeface="FangSong"/>
              </a:rPr>
              <a:t>科技集团五院</a:t>
            </a:r>
            <a:r>
              <a:rPr sz="2400" spc="14">
                <a:solidFill>
                  <a:srgbClr val="000000"/>
                </a:solidFill>
                <a:latin typeface="FangSong"/>
                <a:cs typeface="FangSong"/>
              </a:rPr>
              <a:t>)</a:t>
            </a:r>
            <a:r>
              <a:rPr sz="2400" spc="11">
                <a:solidFill>
                  <a:srgbClr val="000000"/>
                </a:solidFill>
                <a:latin typeface="FangSong"/>
                <a:cs typeface="FangSong"/>
              </a:rPr>
              <a:t>研制的一款货运飞船,也是中国首个货运飞船。</a:t>
            </a:r>
          </a:p>
          <a:p>
            <a:pPr marL="0" marR="0">
              <a:lnSpc>
                <a:spcPts val="2400"/>
              </a:lnSpc>
              <a:spcBef>
                <a:spcPts val="1008"/>
              </a:spcBef>
              <a:spcAft>
                <a:spcPct val="0"/>
              </a:spcAft>
            </a:pPr>
            <a:r>
              <a:rPr sz="2400" spc="11">
                <a:solidFill>
                  <a:srgbClr val="000000"/>
                </a:solidFill>
                <a:latin typeface="FangSong"/>
                <a:cs typeface="FangSong"/>
              </a:rPr>
              <a:t>“天舟一号”具有与“天宫二号”空间实验室交会对接、实施</a:t>
            </a:r>
          </a:p>
          <a:p>
            <a:pPr marL="0" marR="0">
              <a:lnSpc>
                <a:spcPts val="2400"/>
              </a:lnSpc>
              <a:spcBef>
                <a:spcPts val="1055"/>
              </a:spcBef>
              <a:spcAft>
                <a:spcPct val="0"/>
              </a:spcAft>
            </a:pPr>
            <a:r>
              <a:rPr sz="2400" spc="11">
                <a:solidFill>
                  <a:srgbClr val="000000"/>
                </a:solidFill>
                <a:latin typeface="FangSong"/>
                <a:cs typeface="FangSong"/>
              </a:rPr>
              <a:t>推进剂在轨补加、开展空间科学实验和技术实验等功能。</a:t>
            </a:r>
          </a:p>
        </p:txBody>
      </p:sp>
      <p:sp>
        <p:nvSpPr>
          <p:cNvPr id="7" name="object 7"/>
          <p:cNvSpPr txBox="1"/>
          <p:nvPr/>
        </p:nvSpPr>
        <p:spPr>
          <a:xfrm>
            <a:off x="330403" y="4259770"/>
            <a:ext cx="9686619" cy="20787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货运系统是中国建成空间站需要突破和掌握的关键技</a:t>
            </a:r>
          </a:p>
          <a:p>
            <a:pPr marL="0" marR="0">
              <a:lnSpc>
                <a:spcPts val="2400"/>
              </a:lnSpc>
              <a:spcBef>
                <a:spcPts val="1056"/>
              </a:spcBef>
              <a:spcAft>
                <a:spcPct val="0"/>
              </a:spcAft>
            </a:pPr>
            <a:r>
              <a:rPr sz="2400" spc="11">
                <a:solidFill>
                  <a:srgbClr val="000000"/>
                </a:solidFill>
                <a:latin typeface="FangSong"/>
                <a:cs typeface="FangSong"/>
              </a:rPr>
              <a:t>术,“天舟一号”将使中国具备向在轨运行航天器补给物资、补</a:t>
            </a:r>
          </a:p>
          <a:p>
            <a:pPr marL="0" marR="0">
              <a:lnSpc>
                <a:spcPts val="2400"/>
              </a:lnSpc>
              <a:spcBef>
                <a:spcPts val="1005"/>
              </a:spcBef>
              <a:spcAft>
                <a:spcPct val="0"/>
              </a:spcAft>
            </a:pPr>
            <a:r>
              <a:rPr sz="2400" spc="11">
                <a:solidFill>
                  <a:srgbClr val="000000"/>
                </a:solidFill>
                <a:latin typeface="FangSong"/>
                <a:cs typeface="FangSong"/>
              </a:rPr>
              <a:t>加推进剂的能力,这一能力,</a:t>
            </a:r>
            <a:r>
              <a:rPr sz="2400" spc="14">
                <a:solidFill>
                  <a:srgbClr val="000000"/>
                </a:solidFill>
                <a:latin typeface="FangSong"/>
                <a:cs typeface="FangSong"/>
              </a:rPr>
              <a:t>是确保未来中国空间站在轨长期载</a:t>
            </a:r>
          </a:p>
          <a:p>
            <a:pPr marL="0" marR="0">
              <a:lnSpc>
                <a:spcPts val="2402"/>
              </a:lnSpc>
              <a:spcBef>
                <a:spcPts val="1053"/>
              </a:spcBef>
              <a:spcAft>
                <a:spcPct val="0"/>
              </a:spcAft>
            </a:pPr>
            <a:r>
              <a:rPr sz="2400" spc="11">
                <a:solidFill>
                  <a:srgbClr val="000000"/>
                </a:solidFill>
                <a:latin typeface="FangSong"/>
                <a:cs typeface="FangSong"/>
              </a:rPr>
              <a:t>人飞行的基本前提。</a:t>
            </a:r>
          </a:p>
        </p:txBody>
      </p:sp>
      <p:sp>
        <p:nvSpPr>
          <p:cNvPr id="8" name="object 8"/>
          <p:cNvSpPr txBox="1"/>
          <p:nvPr/>
        </p:nvSpPr>
        <p:spPr>
          <a:xfrm>
            <a:off x="3753611" y="6142215"/>
            <a:ext cx="581965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t>
            </a:r>
            <a:r>
              <a:rPr sz="2400" spc="12">
                <a:solidFill>
                  <a:srgbClr val="000000"/>
                </a:solidFill>
                <a:latin typeface="FangSong"/>
                <a:cs typeface="FangSong"/>
              </a:rPr>
              <a:t>摘编自《人民日报》</a:t>
            </a:r>
            <a:r>
              <a:rPr sz="2400" spc="11">
                <a:solidFill>
                  <a:srgbClr val="000000"/>
                </a:solidFill>
                <a:latin typeface="FangSong"/>
                <a:cs typeface="FangSong"/>
              </a:rPr>
              <a:t>2017年4</a:t>
            </a:r>
            <a:r>
              <a:rPr sz="2400" spc="14">
                <a:solidFill>
                  <a:srgbClr val="000000"/>
                </a:solidFill>
                <a:latin typeface="FangSong"/>
                <a:cs typeface="FangSong"/>
              </a:rPr>
              <a:t>月</a:t>
            </a:r>
            <a:r>
              <a:rPr sz="2400" spc="11">
                <a:solidFill>
                  <a:srgbClr val="000000"/>
                </a:solidFill>
                <a:latin typeface="FangSong"/>
                <a:cs typeface="FangSong"/>
              </a:rPr>
              <a:t>21日</a:t>
            </a:r>
            <a:r>
              <a:rPr sz="2400">
                <a:solidFill>
                  <a:srgbClr val="000000"/>
                </a:solidFill>
                <a:latin typeface="FangSong"/>
                <a:cs typeface="FangSong"/>
              </a:rPr>
              <a:t>)</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1090239"/>
            <a:ext cx="9729137" cy="17297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5">
                <a:solidFill>
                  <a:srgbClr val="000000"/>
                </a:solidFill>
                <a:latin typeface="FangSong"/>
                <a:cs typeface="FangSong"/>
              </a:rPr>
              <a:t>答案：</a:t>
            </a:r>
          </a:p>
          <a:p>
            <a:pPr marL="914704" marR="0">
              <a:lnSpc>
                <a:spcPts val="3206"/>
              </a:lnSpc>
              <a:spcBef>
                <a:spcPts val="2409"/>
              </a:spcBef>
              <a:spcAft>
                <a:spcPct val="0"/>
              </a:spcAft>
            </a:pPr>
            <a:r>
              <a:rPr sz="3200" spc="14">
                <a:solidFill>
                  <a:srgbClr val="000000"/>
                </a:solidFill>
                <a:latin typeface="FangSong"/>
                <a:cs typeface="FangSong"/>
              </a:rPr>
              <a:t>①主要任务</a:t>
            </a:r>
            <a:r>
              <a:rPr sz="3200">
                <a:solidFill>
                  <a:srgbClr val="000000"/>
                </a:solidFill>
                <a:latin typeface="FangSong"/>
                <a:cs typeface="FangSong"/>
              </a:rPr>
              <a:t>:</a:t>
            </a:r>
            <a:r>
              <a:rPr sz="3200" spc="10">
                <a:solidFill>
                  <a:srgbClr val="000000"/>
                </a:solidFill>
                <a:latin typeface="FangSong"/>
                <a:cs typeface="FangSong"/>
              </a:rPr>
              <a:t>补给空间实验室以及未来中国</a:t>
            </a:r>
          </a:p>
        </p:txBody>
      </p:sp>
      <p:sp>
        <p:nvSpPr>
          <p:cNvPr id="4" name="object 4"/>
          <p:cNvSpPr txBox="1"/>
          <p:nvPr/>
        </p:nvSpPr>
        <p:spPr>
          <a:xfrm>
            <a:off x="326440" y="2388941"/>
            <a:ext cx="9616816" cy="21871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0">
                <a:solidFill>
                  <a:srgbClr val="000000"/>
                </a:solidFill>
                <a:latin typeface="FangSong"/>
                <a:cs typeface="FangSong"/>
              </a:rPr>
              <a:t>空间站的推进剂、空气、航天员的饮料食物以</a:t>
            </a:r>
          </a:p>
          <a:p>
            <a:pPr marL="0" marR="0">
              <a:lnSpc>
                <a:spcPts val="3206"/>
              </a:lnSpc>
              <a:spcBef>
                <a:spcPts val="1401"/>
              </a:spcBef>
              <a:spcAft>
                <a:spcPct val="0"/>
              </a:spcAft>
            </a:pPr>
            <a:r>
              <a:rPr sz="3200" spc="12">
                <a:solidFill>
                  <a:srgbClr val="000000"/>
                </a:solidFill>
                <a:latin typeface="FangSong"/>
                <a:cs typeface="FangSong"/>
              </a:rPr>
              <a:t>及用于维修空间站的更换设备</a:t>
            </a:r>
            <a:r>
              <a:rPr sz="3200">
                <a:solidFill>
                  <a:srgbClr val="000000"/>
                </a:solidFill>
                <a:latin typeface="FangSong"/>
                <a:cs typeface="FangSong"/>
              </a:rPr>
              <a:t>,</a:t>
            </a:r>
            <a:r>
              <a:rPr sz="3200" spc="10">
                <a:solidFill>
                  <a:srgbClr val="000000"/>
                </a:solidFill>
                <a:latin typeface="FangSong"/>
                <a:cs typeface="FangSong"/>
              </a:rPr>
              <a:t>以延长空间实验</a:t>
            </a:r>
          </a:p>
          <a:p>
            <a:pPr marL="0" marR="0">
              <a:lnSpc>
                <a:spcPts val="3204"/>
              </a:lnSpc>
              <a:spcBef>
                <a:spcPts val="1406"/>
              </a:spcBef>
              <a:spcAft>
                <a:spcPct val="0"/>
              </a:spcAft>
            </a:pPr>
            <a:r>
              <a:rPr sz="3200" spc="10">
                <a:solidFill>
                  <a:srgbClr val="000000"/>
                </a:solidFill>
                <a:latin typeface="FangSong"/>
                <a:cs typeface="FangSong"/>
              </a:rPr>
              <a:t>室和空间站的运行寿命。</a:t>
            </a:r>
          </a:p>
        </p:txBody>
      </p:sp>
      <p:sp>
        <p:nvSpPr>
          <p:cNvPr id="5" name="object 5"/>
          <p:cNvSpPr txBox="1"/>
          <p:nvPr/>
        </p:nvSpPr>
        <p:spPr>
          <a:xfrm>
            <a:off x="326440" y="4271073"/>
            <a:ext cx="9846481" cy="218755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3206"/>
              </a:lnSpc>
              <a:spcBef>
                <a:spcPct val="0"/>
              </a:spcBef>
              <a:spcAft>
                <a:spcPct val="0"/>
              </a:spcAft>
            </a:pPr>
            <a:r>
              <a:rPr sz="3200" spc="14">
                <a:solidFill>
                  <a:srgbClr val="000000"/>
                </a:solidFill>
                <a:latin typeface="FangSong"/>
                <a:cs typeface="FangSong"/>
              </a:rPr>
              <a:t>②现实意义</a:t>
            </a:r>
            <a:r>
              <a:rPr sz="3200">
                <a:solidFill>
                  <a:srgbClr val="000000"/>
                </a:solidFill>
                <a:latin typeface="FangSong"/>
                <a:cs typeface="FangSong"/>
              </a:rPr>
              <a:t>:</a:t>
            </a:r>
            <a:r>
              <a:rPr sz="3200" spc="10">
                <a:solidFill>
                  <a:srgbClr val="000000"/>
                </a:solidFill>
                <a:latin typeface="FangSong"/>
                <a:cs typeface="FangSong"/>
              </a:rPr>
              <a:t>使中国具备向在轨运行航天器</a:t>
            </a:r>
          </a:p>
          <a:p>
            <a:pPr marL="0" marR="0">
              <a:lnSpc>
                <a:spcPts val="3204"/>
              </a:lnSpc>
              <a:spcBef>
                <a:spcPts val="1407"/>
              </a:spcBef>
              <a:spcAft>
                <a:spcPct val="0"/>
              </a:spcAft>
            </a:pPr>
            <a:r>
              <a:rPr sz="3200" spc="12">
                <a:solidFill>
                  <a:srgbClr val="000000"/>
                </a:solidFill>
                <a:latin typeface="FangSong"/>
                <a:cs typeface="FangSong"/>
              </a:rPr>
              <a:t>补给物资、补加推进剂的能力</a:t>
            </a:r>
            <a:r>
              <a:rPr sz="3200">
                <a:solidFill>
                  <a:srgbClr val="000000"/>
                </a:solidFill>
                <a:latin typeface="FangSong"/>
                <a:cs typeface="FangSong"/>
              </a:rPr>
              <a:t>,</a:t>
            </a:r>
            <a:r>
              <a:rPr sz="3200" spc="10">
                <a:solidFill>
                  <a:srgbClr val="000000"/>
                </a:solidFill>
                <a:latin typeface="FangSong"/>
                <a:cs typeface="FangSong"/>
              </a:rPr>
              <a:t>这一能力是确保</a:t>
            </a:r>
          </a:p>
          <a:p>
            <a:pPr marL="0" marR="0">
              <a:lnSpc>
                <a:spcPts val="3204"/>
              </a:lnSpc>
              <a:spcBef>
                <a:spcPts val="1403"/>
              </a:spcBef>
              <a:spcAft>
                <a:spcPct val="0"/>
              </a:spcAft>
            </a:pPr>
            <a:r>
              <a:rPr sz="3200" spc="10">
                <a:solidFill>
                  <a:srgbClr val="000000"/>
                </a:solidFill>
                <a:latin typeface="FangSong"/>
                <a:cs typeface="FangSong"/>
              </a:rPr>
              <a:t>未来中国空间站在轨长期载人飞行的基本前提。</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76522" y="2169195"/>
            <a:ext cx="2058314" cy="1289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4"/>
              </a:lnSpc>
              <a:spcBef>
                <a:spcPct val="0"/>
              </a:spcBef>
              <a:spcAft>
                <a:spcPct val="0"/>
              </a:spcAft>
            </a:pPr>
            <a:r>
              <a:rPr sz="3600">
                <a:solidFill>
                  <a:srgbClr val="000000"/>
                </a:solidFill>
                <a:latin typeface="LQQGIR+MicrosoftYaHei"/>
                <a:cs typeface="LQQGIR+MicrosoftYaHei"/>
              </a:rPr>
              <a:t>例题八</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280265"/>
            <a:ext cx="9774090" cy="14950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材料一</a:t>
            </a:r>
          </a:p>
          <a:p>
            <a:pPr marL="487679" marR="0">
              <a:lnSpc>
                <a:spcPts val="2195"/>
              </a:lnSpc>
              <a:spcBef>
                <a:spcPts val="1271"/>
              </a:spcBef>
              <a:spcAft>
                <a:spcPct val="0"/>
              </a:spcAft>
            </a:pPr>
            <a:r>
              <a:rPr sz="2200" spc="14">
                <a:solidFill>
                  <a:srgbClr val="000000"/>
                </a:solidFill>
                <a:latin typeface="FangSong"/>
                <a:cs typeface="FangSong"/>
              </a:rPr>
              <a:t>2013</a:t>
            </a:r>
            <a:r>
              <a:rPr sz="2200" spc="20">
                <a:solidFill>
                  <a:srgbClr val="000000"/>
                </a:solidFill>
                <a:latin typeface="FangSong"/>
                <a:cs typeface="FangSong"/>
              </a:rPr>
              <a:t>年</a:t>
            </a:r>
            <a:r>
              <a:rPr sz="2200">
                <a:solidFill>
                  <a:srgbClr val="000000"/>
                </a:solidFill>
                <a:latin typeface="FangSong"/>
                <a:cs typeface="FangSong"/>
              </a:rPr>
              <a:t>9</a:t>
            </a:r>
            <a:r>
              <a:rPr sz="2200" spc="14">
                <a:solidFill>
                  <a:srgbClr val="000000"/>
                </a:solidFill>
                <a:latin typeface="FangSong"/>
                <a:cs typeface="FangSong"/>
              </a:rPr>
              <a:t>月、</a:t>
            </a:r>
            <a:r>
              <a:rPr sz="2200" spc="15">
                <a:solidFill>
                  <a:srgbClr val="000000"/>
                </a:solidFill>
                <a:latin typeface="FangSong"/>
                <a:cs typeface="FangSong"/>
              </a:rPr>
              <a:t>10</a:t>
            </a:r>
            <a:r>
              <a:rPr sz="2200">
                <a:solidFill>
                  <a:srgbClr val="000000"/>
                </a:solidFill>
                <a:latin typeface="FangSong"/>
                <a:cs typeface="FangSong"/>
              </a:rPr>
              <a:t>月</a:t>
            </a:r>
            <a:r>
              <a:rPr sz="2200" spc="15">
                <a:solidFill>
                  <a:srgbClr val="000000"/>
                </a:solidFill>
                <a:latin typeface="FangSong"/>
                <a:cs typeface="FangSong"/>
              </a:rPr>
              <a:t>,</a:t>
            </a:r>
            <a:r>
              <a:rPr sz="2200" spc="12">
                <a:solidFill>
                  <a:srgbClr val="000000"/>
                </a:solidFill>
                <a:latin typeface="FangSong"/>
                <a:cs typeface="FangSong"/>
              </a:rPr>
              <a:t>习近平主席提出</a:t>
            </a:r>
            <a:r>
              <a:rPr sz="2200">
                <a:solidFill>
                  <a:srgbClr val="000000"/>
                </a:solidFill>
                <a:latin typeface="FangSong"/>
                <a:cs typeface="FangSong"/>
              </a:rPr>
              <a:t>,</a:t>
            </a:r>
            <a:r>
              <a:rPr sz="2200" spc="10">
                <a:solidFill>
                  <a:srgbClr val="000000"/>
                </a:solidFill>
                <a:latin typeface="FangSong"/>
                <a:cs typeface="FangSong"/>
              </a:rPr>
              <a:t>共同建设“丝绸之路经济带”</a:t>
            </a:r>
          </a:p>
          <a:p>
            <a:pPr marL="0" marR="0">
              <a:lnSpc>
                <a:spcPts val="2198"/>
              </a:lnSpc>
              <a:spcBef>
                <a:spcPts val="609"/>
              </a:spcBef>
              <a:spcAft>
                <a:spcPct val="0"/>
              </a:spcAft>
            </a:pPr>
            <a:r>
              <a:rPr sz="2200" spc="20">
                <a:solidFill>
                  <a:srgbClr val="000000"/>
                </a:solidFill>
                <a:latin typeface="FangSong"/>
                <a:cs typeface="FangSong"/>
              </a:rPr>
              <a:t>和</a:t>
            </a:r>
            <a:r>
              <a:rPr sz="2200" spc="10">
                <a:solidFill>
                  <a:srgbClr val="000000"/>
                </a:solidFill>
                <a:latin typeface="FangSong"/>
                <a:cs typeface="FangSong"/>
              </a:rPr>
              <a:t>21世纪“海上丝绸之路”。</a:t>
            </a:r>
          </a:p>
        </p:txBody>
      </p:sp>
      <p:sp>
        <p:nvSpPr>
          <p:cNvPr id="4" name="object 4"/>
          <p:cNvSpPr txBox="1"/>
          <p:nvPr/>
        </p:nvSpPr>
        <p:spPr>
          <a:xfrm>
            <a:off x="326440" y="1519658"/>
            <a:ext cx="9860829" cy="23959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2015</a:t>
            </a:r>
            <a:r>
              <a:rPr sz="2200" spc="20">
                <a:solidFill>
                  <a:srgbClr val="000000"/>
                </a:solidFill>
                <a:latin typeface="FangSong"/>
                <a:cs typeface="FangSong"/>
              </a:rPr>
              <a:t>年</a:t>
            </a:r>
            <a:r>
              <a:rPr sz="2200" spc="15">
                <a:solidFill>
                  <a:srgbClr val="000000"/>
                </a:solidFill>
                <a:latin typeface="FangSong"/>
                <a:cs typeface="FangSong"/>
              </a:rPr>
              <a:t>12</a:t>
            </a:r>
            <a:r>
              <a:rPr sz="2200" spc="20">
                <a:solidFill>
                  <a:srgbClr val="000000"/>
                </a:solidFill>
                <a:latin typeface="FangSong"/>
                <a:cs typeface="FangSong"/>
              </a:rPr>
              <a:t>月</a:t>
            </a:r>
            <a:r>
              <a:rPr sz="2200" spc="10">
                <a:solidFill>
                  <a:srgbClr val="000000"/>
                </a:solidFill>
                <a:latin typeface="FangSong"/>
                <a:cs typeface="FangSong"/>
              </a:rPr>
              <a:t>22</a:t>
            </a:r>
            <a:r>
              <a:rPr sz="2200" spc="20">
                <a:solidFill>
                  <a:srgbClr val="000000"/>
                </a:solidFill>
                <a:latin typeface="FangSong"/>
                <a:cs typeface="FangSong"/>
              </a:rPr>
              <a:t>日</a:t>
            </a:r>
            <a:r>
              <a:rPr sz="2200">
                <a:solidFill>
                  <a:srgbClr val="000000"/>
                </a:solidFill>
                <a:latin typeface="FangSong"/>
                <a:cs typeface="FangSong"/>
              </a:rPr>
              <a:t>,</a:t>
            </a:r>
            <a:r>
              <a:rPr sz="2200" spc="12">
                <a:solidFill>
                  <a:srgbClr val="000000"/>
                </a:solidFill>
                <a:latin typeface="FangSong"/>
                <a:cs typeface="FangSong"/>
              </a:rPr>
              <a:t>习近平主席致信祝贺中国中医科学院成立</a:t>
            </a:r>
            <a:r>
              <a:rPr sz="2200" spc="10">
                <a:solidFill>
                  <a:srgbClr val="000000"/>
                </a:solidFill>
                <a:latin typeface="FangSong"/>
                <a:cs typeface="FangSong"/>
              </a:rPr>
              <a:t>60</a:t>
            </a:r>
            <a:r>
              <a:rPr sz="2200">
                <a:solidFill>
                  <a:srgbClr val="000000"/>
                </a:solidFill>
                <a:latin typeface="FangSong"/>
                <a:cs typeface="FangSong"/>
              </a:rPr>
              <a:t>周</a:t>
            </a:r>
          </a:p>
          <a:p>
            <a:pPr marL="0" marR="0">
              <a:lnSpc>
                <a:spcPts val="2195"/>
              </a:lnSpc>
              <a:spcBef>
                <a:spcPts val="611"/>
              </a:spcBef>
              <a:spcAft>
                <a:spcPct val="0"/>
              </a:spcAft>
            </a:pPr>
            <a:r>
              <a:rPr sz="2200" spc="14">
                <a:solidFill>
                  <a:srgbClr val="000000"/>
                </a:solidFill>
                <a:latin typeface="FangSong"/>
                <a:cs typeface="FangSong"/>
              </a:rPr>
              <a:t>年。习近平强调</a:t>
            </a:r>
            <a:r>
              <a:rPr sz="2200" spc="15">
                <a:solidFill>
                  <a:srgbClr val="000000"/>
                </a:solidFill>
                <a:latin typeface="FangSong"/>
                <a:cs typeface="FangSong"/>
              </a:rPr>
              <a:t>,</a:t>
            </a:r>
            <a:r>
              <a:rPr sz="2200" spc="14">
                <a:solidFill>
                  <a:srgbClr val="000000"/>
                </a:solidFill>
                <a:latin typeface="FangSong"/>
                <a:cs typeface="FangSong"/>
              </a:rPr>
              <a:t>当前</a:t>
            </a:r>
            <a:r>
              <a:rPr sz="2200">
                <a:solidFill>
                  <a:srgbClr val="000000"/>
                </a:solidFill>
                <a:latin typeface="FangSong"/>
                <a:cs typeface="FangSong"/>
              </a:rPr>
              <a:t>,</a:t>
            </a:r>
            <a:r>
              <a:rPr sz="2200" spc="14">
                <a:solidFill>
                  <a:srgbClr val="000000"/>
                </a:solidFill>
                <a:latin typeface="FangSong"/>
                <a:cs typeface="FangSong"/>
              </a:rPr>
              <a:t>中医药振兴发展迎来天时、地利、人和的大好</a:t>
            </a:r>
          </a:p>
          <a:p>
            <a:pPr marL="0" marR="0">
              <a:lnSpc>
                <a:spcPts val="2195"/>
              </a:lnSpc>
              <a:spcBef>
                <a:spcPts val="444"/>
              </a:spcBef>
              <a:spcAft>
                <a:spcPct val="0"/>
              </a:spcAft>
            </a:pPr>
            <a:r>
              <a:rPr sz="2200" spc="14">
                <a:solidFill>
                  <a:srgbClr val="000000"/>
                </a:solidFill>
                <a:latin typeface="FangSong"/>
                <a:cs typeface="FangSong"/>
              </a:rPr>
              <a:t>时机</a:t>
            </a:r>
            <a:r>
              <a:rPr sz="2200" spc="15">
                <a:solidFill>
                  <a:srgbClr val="000000"/>
                </a:solidFill>
                <a:latin typeface="FangSong"/>
                <a:cs typeface="FangSong"/>
              </a:rPr>
              <a:t>,</a:t>
            </a:r>
            <a:r>
              <a:rPr sz="2200" spc="14">
                <a:solidFill>
                  <a:srgbClr val="000000"/>
                </a:solidFill>
                <a:latin typeface="FangSong"/>
                <a:cs typeface="FangSong"/>
              </a:rPr>
              <a:t>希望广大中医药工作者增强民族自信</a:t>
            </a:r>
            <a:r>
              <a:rPr sz="2200">
                <a:solidFill>
                  <a:srgbClr val="000000"/>
                </a:solidFill>
                <a:latin typeface="FangSong"/>
                <a:cs typeface="FangSong"/>
              </a:rPr>
              <a:t>,</a:t>
            </a:r>
            <a:r>
              <a:rPr sz="2200" spc="14">
                <a:solidFill>
                  <a:srgbClr val="000000"/>
                </a:solidFill>
                <a:latin typeface="FangSong"/>
                <a:cs typeface="FangSong"/>
              </a:rPr>
              <a:t>勇攀医学高峰</a:t>
            </a:r>
            <a:r>
              <a:rPr sz="2200" spc="15">
                <a:solidFill>
                  <a:srgbClr val="000000"/>
                </a:solidFill>
                <a:latin typeface="FangSong"/>
                <a:cs typeface="FangSong"/>
              </a:rPr>
              <a:t>,</a:t>
            </a:r>
            <a:r>
              <a:rPr sz="2200">
                <a:solidFill>
                  <a:srgbClr val="000000"/>
                </a:solidFill>
                <a:latin typeface="FangSong"/>
                <a:cs typeface="FangSong"/>
              </a:rPr>
              <a:t>深入发掘</a:t>
            </a:r>
          </a:p>
          <a:p>
            <a:pPr marL="0" marR="0">
              <a:lnSpc>
                <a:spcPts val="2198"/>
              </a:lnSpc>
              <a:spcBef>
                <a:spcPts val="491"/>
              </a:spcBef>
              <a:spcAft>
                <a:spcPct val="0"/>
              </a:spcAft>
            </a:pPr>
            <a:r>
              <a:rPr sz="2200" spc="14">
                <a:solidFill>
                  <a:srgbClr val="000000"/>
                </a:solidFill>
                <a:latin typeface="FangSong"/>
                <a:cs typeface="FangSong"/>
              </a:rPr>
              <a:t>中医药宝库中的精华</a:t>
            </a:r>
            <a:r>
              <a:rPr sz="2200" spc="15">
                <a:solidFill>
                  <a:srgbClr val="000000"/>
                </a:solidFill>
                <a:latin typeface="FangSong"/>
                <a:cs typeface="FangSong"/>
              </a:rPr>
              <a:t>,</a:t>
            </a:r>
            <a:r>
              <a:rPr sz="2200" spc="12">
                <a:solidFill>
                  <a:srgbClr val="000000"/>
                </a:solidFill>
                <a:latin typeface="FangSong"/>
                <a:cs typeface="FangSong"/>
              </a:rPr>
              <a:t>充分发挥中医药的独特优势</a:t>
            </a:r>
            <a:r>
              <a:rPr sz="2200">
                <a:solidFill>
                  <a:srgbClr val="000000"/>
                </a:solidFill>
                <a:latin typeface="FangSong"/>
                <a:cs typeface="FangSong"/>
              </a:rPr>
              <a:t>,</a:t>
            </a:r>
            <a:r>
              <a:rPr sz="2200" spc="14">
                <a:solidFill>
                  <a:srgbClr val="000000"/>
                </a:solidFill>
                <a:latin typeface="FangSong"/>
                <a:cs typeface="FangSong"/>
              </a:rPr>
              <a:t>推进中医药现代化</a:t>
            </a:r>
            <a:r>
              <a:rPr sz="2200">
                <a:solidFill>
                  <a:srgbClr val="000000"/>
                </a:solidFill>
                <a:latin typeface="FangSong"/>
                <a:cs typeface="FangSong"/>
              </a:rPr>
              <a:t>,</a:t>
            </a:r>
          </a:p>
          <a:p>
            <a:pPr marL="0" marR="0">
              <a:lnSpc>
                <a:spcPts val="2195"/>
              </a:lnSpc>
              <a:spcBef>
                <a:spcPts val="445"/>
              </a:spcBef>
              <a:spcAft>
                <a:spcPct val="0"/>
              </a:spcAft>
            </a:pPr>
            <a:r>
              <a:rPr sz="2200" spc="14">
                <a:solidFill>
                  <a:srgbClr val="000000"/>
                </a:solidFill>
                <a:latin typeface="FangSong"/>
                <a:cs typeface="FangSong"/>
              </a:rPr>
              <a:t>推动中医药走向世界</a:t>
            </a:r>
            <a:r>
              <a:rPr sz="2200" spc="15">
                <a:solidFill>
                  <a:srgbClr val="000000"/>
                </a:solidFill>
                <a:latin typeface="FangSong"/>
                <a:cs typeface="FangSong"/>
              </a:rPr>
              <a:t>,</a:t>
            </a:r>
            <a:r>
              <a:rPr sz="2200" spc="12">
                <a:solidFill>
                  <a:srgbClr val="000000"/>
                </a:solidFill>
                <a:latin typeface="FangSong"/>
                <a:cs typeface="FangSong"/>
              </a:rPr>
              <a:t>切实把中医药这一祖先留给我们的宝贵财富继</a:t>
            </a:r>
          </a:p>
          <a:p>
            <a:pPr marL="0" marR="0">
              <a:lnSpc>
                <a:spcPts val="2195"/>
              </a:lnSpc>
              <a:spcBef>
                <a:spcPts val="494"/>
              </a:spcBef>
              <a:spcAft>
                <a:spcPct val="0"/>
              </a:spcAft>
            </a:pPr>
            <a:r>
              <a:rPr sz="2200" spc="10">
                <a:solidFill>
                  <a:srgbClr val="000000"/>
                </a:solidFill>
                <a:latin typeface="FangSong"/>
                <a:cs typeface="FangSong"/>
              </a:rPr>
              <a:t>承好、发展好、利用好。</a:t>
            </a:r>
          </a:p>
        </p:txBody>
      </p:sp>
      <p:sp>
        <p:nvSpPr>
          <p:cNvPr id="5" name="object 5"/>
          <p:cNvSpPr txBox="1"/>
          <p:nvPr/>
        </p:nvSpPr>
        <p:spPr>
          <a:xfrm>
            <a:off x="326440" y="3658084"/>
            <a:ext cx="9696785" cy="34022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2017</a:t>
            </a:r>
            <a:r>
              <a:rPr sz="2200" spc="20">
                <a:solidFill>
                  <a:srgbClr val="000000"/>
                </a:solidFill>
                <a:latin typeface="FangSong"/>
                <a:cs typeface="FangSong"/>
              </a:rPr>
              <a:t>年</a:t>
            </a:r>
            <a:r>
              <a:rPr sz="2200" spc="15">
                <a:solidFill>
                  <a:srgbClr val="000000"/>
                </a:solidFill>
                <a:latin typeface="FangSong"/>
                <a:cs typeface="FangSong"/>
              </a:rPr>
              <a:t>1</a:t>
            </a:r>
            <a:r>
              <a:rPr sz="2200" spc="20">
                <a:solidFill>
                  <a:srgbClr val="000000"/>
                </a:solidFill>
                <a:latin typeface="FangSong"/>
                <a:cs typeface="FangSong"/>
              </a:rPr>
              <a:t>月</a:t>
            </a:r>
            <a:r>
              <a:rPr sz="2200" spc="15">
                <a:solidFill>
                  <a:srgbClr val="000000"/>
                </a:solidFill>
                <a:latin typeface="FangSong"/>
                <a:cs typeface="FangSong"/>
              </a:rPr>
              <a:t>18</a:t>
            </a:r>
            <a:r>
              <a:rPr sz="2200">
                <a:solidFill>
                  <a:srgbClr val="000000"/>
                </a:solidFill>
                <a:latin typeface="FangSong"/>
                <a:cs typeface="FangSong"/>
              </a:rPr>
              <a:t>日</a:t>
            </a:r>
            <a:r>
              <a:rPr sz="2200" spc="15">
                <a:solidFill>
                  <a:srgbClr val="000000"/>
                </a:solidFill>
                <a:latin typeface="FangSong"/>
                <a:cs typeface="FangSong"/>
              </a:rPr>
              <a:t>,</a:t>
            </a:r>
            <a:r>
              <a:rPr sz="2200">
                <a:solidFill>
                  <a:srgbClr val="000000"/>
                </a:solidFill>
                <a:latin typeface="FangSong"/>
                <a:cs typeface="FangSong"/>
              </a:rPr>
              <a:t>习近平主席在瑞士日内瓦访问世界卫生组织并会</a:t>
            </a:r>
          </a:p>
          <a:p>
            <a:pPr marL="0" marR="0">
              <a:lnSpc>
                <a:spcPts val="2198"/>
              </a:lnSpc>
              <a:spcBef>
                <a:spcPts val="609"/>
              </a:spcBef>
              <a:spcAft>
                <a:spcPct val="0"/>
              </a:spcAft>
            </a:pPr>
            <a:r>
              <a:rPr sz="2200" spc="12">
                <a:solidFill>
                  <a:srgbClr val="000000"/>
                </a:solidFill>
                <a:latin typeface="FangSong"/>
                <a:cs typeface="FangSong"/>
              </a:rPr>
              <a:t>见陈冯富珍总干事。习近平强调</a:t>
            </a:r>
            <a:r>
              <a:rPr sz="2200" spc="15">
                <a:solidFill>
                  <a:srgbClr val="000000"/>
                </a:solidFill>
                <a:latin typeface="FangSong"/>
                <a:cs typeface="FangSong"/>
              </a:rPr>
              <a:t>,</a:t>
            </a:r>
            <a:r>
              <a:rPr sz="2200" spc="10">
                <a:solidFill>
                  <a:srgbClr val="000000"/>
                </a:solidFill>
                <a:latin typeface="FangSong"/>
                <a:cs typeface="FangSong"/>
              </a:rPr>
              <a:t>中国同世界卫生组织的合作堪称典</a:t>
            </a:r>
          </a:p>
          <a:p>
            <a:pPr marL="0" marR="0">
              <a:lnSpc>
                <a:spcPts val="2195"/>
              </a:lnSpc>
              <a:spcBef>
                <a:spcPts val="446"/>
              </a:spcBef>
              <a:spcAft>
                <a:spcPct val="0"/>
              </a:spcAft>
            </a:pPr>
            <a:r>
              <a:rPr sz="2200" spc="12">
                <a:solidFill>
                  <a:srgbClr val="000000"/>
                </a:solidFill>
                <a:latin typeface="FangSong"/>
                <a:cs typeface="FangSong"/>
              </a:rPr>
              <a:t>范。中国欢迎世界卫生组织积极参与“一带一路”建设</a:t>
            </a:r>
            <a:r>
              <a:rPr sz="2200" spc="15">
                <a:solidFill>
                  <a:srgbClr val="000000"/>
                </a:solidFill>
                <a:latin typeface="FangSong"/>
                <a:cs typeface="FangSong"/>
              </a:rPr>
              <a:t>,</a:t>
            </a:r>
            <a:r>
              <a:rPr sz="2200">
                <a:solidFill>
                  <a:srgbClr val="000000"/>
                </a:solidFill>
                <a:latin typeface="FangSong"/>
                <a:cs typeface="FangSong"/>
              </a:rPr>
              <a:t>共建“健康</a:t>
            </a:r>
          </a:p>
          <a:p>
            <a:pPr marL="0" marR="0">
              <a:lnSpc>
                <a:spcPts val="2195"/>
              </a:lnSpc>
              <a:spcBef>
                <a:spcPts val="494"/>
              </a:spcBef>
              <a:spcAft>
                <a:spcPct val="0"/>
              </a:spcAft>
            </a:pPr>
            <a:r>
              <a:rPr sz="2200" spc="14">
                <a:solidFill>
                  <a:srgbClr val="000000"/>
                </a:solidFill>
                <a:latin typeface="FangSong"/>
                <a:cs typeface="FangSong"/>
              </a:rPr>
              <a:t>丝绸之路”。中国愿同世界卫生组织加强协作</a:t>
            </a:r>
            <a:r>
              <a:rPr sz="2200">
                <a:solidFill>
                  <a:srgbClr val="000000"/>
                </a:solidFill>
                <a:latin typeface="FangSong"/>
                <a:cs typeface="FangSong"/>
              </a:rPr>
              <a:t>,</a:t>
            </a:r>
            <a:r>
              <a:rPr sz="2200" spc="10">
                <a:solidFill>
                  <a:srgbClr val="000000"/>
                </a:solidFill>
                <a:latin typeface="FangSong"/>
                <a:cs typeface="FangSong"/>
              </a:rPr>
              <a:t>为建设人类命运共同</a:t>
            </a:r>
          </a:p>
          <a:p>
            <a:pPr marL="0" marR="0">
              <a:lnSpc>
                <a:spcPts val="2195"/>
              </a:lnSpc>
              <a:spcBef>
                <a:spcPts val="443"/>
              </a:spcBef>
              <a:spcAft>
                <a:spcPct val="0"/>
              </a:spcAft>
            </a:pPr>
            <a:r>
              <a:rPr sz="2200" spc="12">
                <a:solidFill>
                  <a:srgbClr val="000000"/>
                </a:solidFill>
                <a:latin typeface="FangSong"/>
                <a:cs typeface="FangSong"/>
              </a:rPr>
              <a:t>体共同作出努力。陈冯富珍表示</a:t>
            </a:r>
            <a:r>
              <a:rPr sz="2200" spc="15">
                <a:solidFill>
                  <a:srgbClr val="000000"/>
                </a:solidFill>
                <a:latin typeface="FangSong"/>
                <a:cs typeface="FangSong"/>
              </a:rPr>
              <a:t>,</a:t>
            </a:r>
            <a:r>
              <a:rPr sz="2200">
                <a:solidFill>
                  <a:srgbClr val="000000"/>
                </a:solidFill>
                <a:latin typeface="FangSong"/>
                <a:cs typeface="FangSong"/>
              </a:rPr>
              <a:t>世界卫生组织赞赏中国在全球卫生</a:t>
            </a:r>
          </a:p>
          <a:p>
            <a:pPr marL="0" marR="0">
              <a:lnSpc>
                <a:spcPts val="2198"/>
              </a:lnSpc>
              <a:spcBef>
                <a:spcPts val="491"/>
              </a:spcBef>
              <a:spcAft>
                <a:spcPct val="0"/>
              </a:spcAft>
            </a:pPr>
            <a:r>
              <a:rPr sz="2200" spc="12">
                <a:solidFill>
                  <a:srgbClr val="000000"/>
                </a:solidFill>
                <a:latin typeface="FangSong"/>
                <a:cs typeface="FangSong"/>
              </a:rPr>
              <a:t>安全和卫生治理领域的领导能力</a:t>
            </a:r>
            <a:r>
              <a:rPr sz="2200" spc="15">
                <a:solidFill>
                  <a:srgbClr val="000000"/>
                </a:solidFill>
                <a:latin typeface="FangSong"/>
                <a:cs typeface="FangSong"/>
              </a:rPr>
              <a:t>,</a:t>
            </a:r>
            <a:r>
              <a:rPr sz="2200" spc="10">
                <a:solidFill>
                  <a:srgbClr val="000000"/>
                </a:solidFill>
                <a:latin typeface="FangSong"/>
                <a:cs typeface="FangSong"/>
              </a:rPr>
              <a:t>愿加强同中方在“一带一路”框架</a:t>
            </a:r>
          </a:p>
          <a:p>
            <a:pPr marL="0" marR="0">
              <a:lnSpc>
                <a:spcPts val="2195"/>
              </a:lnSpc>
              <a:spcBef>
                <a:spcPts val="446"/>
              </a:spcBef>
              <a:spcAft>
                <a:spcPct val="0"/>
              </a:spcAft>
            </a:pPr>
            <a:r>
              <a:rPr sz="2200" spc="15">
                <a:solidFill>
                  <a:srgbClr val="000000"/>
                </a:solidFill>
                <a:latin typeface="FangSong"/>
                <a:cs typeface="FangSong"/>
              </a:rPr>
              <a:t>下的合作,</a:t>
            </a:r>
            <a:r>
              <a:rPr sz="2200" spc="12">
                <a:solidFill>
                  <a:srgbClr val="000000"/>
                </a:solidFill>
                <a:latin typeface="FangSong"/>
                <a:cs typeface="FangSong"/>
              </a:rPr>
              <a:t>以提高“一带一路”沿线国家健康卫生水平。会见后</a:t>
            </a:r>
            <a:r>
              <a:rPr sz="2200" spc="15">
                <a:solidFill>
                  <a:srgbClr val="000000"/>
                </a:solidFill>
                <a:latin typeface="FangSong"/>
                <a:cs typeface="FangSong"/>
              </a:rPr>
              <a:t>,</a:t>
            </a:r>
            <a:r>
              <a:rPr sz="2200">
                <a:solidFill>
                  <a:srgbClr val="000000"/>
                </a:solidFill>
                <a:latin typeface="FangSong"/>
                <a:cs typeface="FangSong"/>
              </a:rPr>
              <a:t>习近</a:t>
            </a:r>
          </a:p>
          <a:p>
            <a:pPr marL="0" marR="0">
              <a:lnSpc>
                <a:spcPts val="2195"/>
              </a:lnSpc>
              <a:spcBef>
                <a:spcPts val="443"/>
              </a:spcBef>
              <a:spcAft>
                <a:spcPct val="0"/>
              </a:spcAft>
            </a:pPr>
            <a:r>
              <a:rPr sz="2200" spc="10">
                <a:solidFill>
                  <a:srgbClr val="000000"/>
                </a:solidFill>
                <a:latin typeface="FangSong"/>
                <a:cs typeface="FangSong"/>
              </a:rPr>
              <a:t>平和陈冯富珍共同见证了《中华人民共和国政府和世界卫生组织关于</a:t>
            </a:r>
          </a:p>
          <a:p>
            <a:pPr marL="0" marR="0">
              <a:lnSpc>
                <a:spcPts val="2195"/>
              </a:lnSpc>
              <a:spcBef>
                <a:spcPts val="494"/>
              </a:spcBef>
              <a:spcAft>
                <a:spcPct val="0"/>
              </a:spcAft>
            </a:pPr>
            <a:r>
              <a:rPr sz="2200" spc="10">
                <a:solidFill>
                  <a:srgbClr val="000000"/>
                </a:solidFill>
                <a:latin typeface="FangSong"/>
                <a:cs typeface="FangSong"/>
              </a:rPr>
              <a:t>“一带一路”卫生领域合作的谅解备忘录》等协议的签署。</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3090"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材料二</a:t>
            </a:r>
          </a:p>
          <a:p>
            <a:pPr marL="530351" marR="0">
              <a:lnSpc>
                <a:spcPts val="2400"/>
              </a:lnSpc>
              <a:spcBef>
                <a:spcPts val="1766"/>
              </a:spcBef>
              <a:spcAft>
                <a:spcPct val="0"/>
              </a:spcAft>
            </a:pPr>
            <a:r>
              <a:rPr sz="2400" spc="11">
                <a:solidFill>
                  <a:srgbClr val="000000"/>
                </a:solidFill>
                <a:latin typeface="FangSong"/>
                <a:cs typeface="FangSong"/>
              </a:rPr>
              <a:t>荷兰一位叫哈利的肝癌患者陷入深度昏迷,西医几乎已无能</a:t>
            </a:r>
          </a:p>
        </p:txBody>
      </p:sp>
      <p:sp>
        <p:nvSpPr>
          <p:cNvPr id="4" name="object 4"/>
          <p:cNvSpPr txBox="1"/>
          <p:nvPr/>
        </p:nvSpPr>
        <p:spPr>
          <a:xfrm>
            <a:off x="326440" y="1260284"/>
            <a:ext cx="10039564" cy="27739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为力,</a:t>
            </a:r>
            <a:r>
              <a:rPr sz="2400" spc="14">
                <a:solidFill>
                  <a:srgbClr val="000000"/>
                </a:solidFill>
                <a:latin typeface="FangSong"/>
                <a:cs typeface="FangSong"/>
              </a:rPr>
              <a:t>家人情急之下把哈利送到了林国明的诊所。林国明诊断后</a:t>
            </a:r>
          </a:p>
          <a:p>
            <a:pPr marL="0" marR="0">
              <a:lnSpc>
                <a:spcPts val="2402"/>
              </a:lnSpc>
              <a:spcBef>
                <a:spcPts val="765"/>
              </a:spcBef>
              <a:spcAft>
                <a:spcPct val="0"/>
              </a:spcAft>
            </a:pPr>
            <a:r>
              <a:rPr sz="2400" spc="11">
                <a:solidFill>
                  <a:srgbClr val="000000"/>
                </a:solidFill>
                <a:latin typeface="FangSong"/>
                <a:cs typeface="FangSong"/>
              </a:rPr>
              <a:t>开出中药处方,哈利连服三剂后,奇迹般地苏醒了。此事轰动了</a:t>
            </a:r>
          </a:p>
          <a:p>
            <a:pPr marL="0" marR="0">
              <a:lnSpc>
                <a:spcPts val="2400"/>
              </a:lnSpc>
              <a:spcBef>
                <a:spcPts val="719"/>
              </a:spcBef>
              <a:spcAft>
                <a:spcPct val="0"/>
              </a:spcAft>
            </a:pPr>
            <a:r>
              <a:rPr sz="2400" spc="12">
                <a:solidFill>
                  <a:srgbClr val="000000"/>
                </a:solidFill>
                <a:latin typeface="FangSong"/>
                <a:cs typeface="FangSong"/>
              </a:rPr>
              <a:t>布鲁塞尔</a:t>
            </a:r>
            <a:r>
              <a:rPr sz="2400" spc="11">
                <a:solidFill>
                  <a:srgbClr val="000000"/>
                </a:solidFill>
                <a:latin typeface="FangSong"/>
                <a:cs typeface="FangSong"/>
              </a:rPr>
              <a:t>,林国明诊所一炮打响。长期受腰痛困扰的比利时前国</a:t>
            </a:r>
          </a:p>
          <a:p>
            <a:pPr marL="0" marR="0">
              <a:lnSpc>
                <a:spcPts val="2400"/>
              </a:lnSpc>
              <a:spcBef>
                <a:spcPts val="768"/>
              </a:spcBef>
              <a:spcAft>
                <a:spcPct val="0"/>
              </a:spcAft>
            </a:pPr>
            <a:r>
              <a:rPr sz="2400" spc="11">
                <a:solidFill>
                  <a:srgbClr val="000000"/>
                </a:solidFill>
                <a:latin typeface="FangSong"/>
                <a:cs typeface="FangSong"/>
              </a:rPr>
              <a:t>王阿尔贝二世听闻此事,专门致信表达了想尝试中医治疗的愿望。</a:t>
            </a:r>
          </a:p>
          <a:p>
            <a:pPr marL="0" marR="0">
              <a:lnSpc>
                <a:spcPts val="2400"/>
              </a:lnSpc>
              <a:spcBef>
                <a:spcPts val="767"/>
              </a:spcBef>
              <a:spcAft>
                <a:spcPct val="0"/>
              </a:spcAft>
            </a:pPr>
            <a:r>
              <a:rPr sz="2400" spc="11">
                <a:solidFill>
                  <a:srgbClr val="000000"/>
                </a:solidFill>
                <a:latin typeface="FangSong"/>
                <a:cs typeface="FangSong"/>
              </a:rPr>
              <a:t>如今,林国明的诊所早已得到比利时医学会的承认</a:t>
            </a:r>
            <a:r>
              <a:rPr sz="2400" spc="14">
                <a:solidFill>
                  <a:srgbClr val="000000"/>
                </a:solidFill>
                <a:latin typeface="FangSong"/>
                <a:cs typeface="FangSong"/>
              </a:rPr>
              <a:t>,</a:t>
            </a:r>
            <a:r>
              <a:rPr sz="2400" spc="11">
                <a:solidFill>
                  <a:srgbClr val="000000"/>
                </a:solidFill>
                <a:latin typeface="FangSong"/>
                <a:cs typeface="FangSong"/>
              </a:rPr>
              <a:t>并列入了医</a:t>
            </a:r>
          </a:p>
          <a:p>
            <a:pPr marL="0" marR="0">
              <a:lnSpc>
                <a:spcPts val="2402"/>
              </a:lnSpc>
              <a:spcBef>
                <a:spcPts val="715"/>
              </a:spcBef>
              <a:spcAft>
                <a:spcPct val="0"/>
              </a:spcAft>
            </a:pPr>
            <a:r>
              <a:rPr sz="2400" spc="11">
                <a:solidFill>
                  <a:srgbClr val="000000"/>
                </a:solidFill>
                <a:latin typeface="FangSong"/>
                <a:cs typeface="FangSong"/>
              </a:rPr>
              <a:t>保名录。</a:t>
            </a:r>
          </a:p>
        </p:txBody>
      </p:sp>
      <p:sp>
        <p:nvSpPr>
          <p:cNvPr id="5" name="object 5"/>
          <p:cNvSpPr txBox="1"/>
          <p:nvPr/>
        </p:nvSpPr>
        <p:spPr>
          <a:xfrm>
            <a:off x="326440" y="3802824"/>
            <a:ext cx="9687642" cy="27740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84275" marR="0">
              <a:lnSpc>
                <a:spcPts val="2400"/>
              </a:lnSpc>
              <a:spcBef>
                <a:spcPct val="0"/>
              </a:spcBef>
              <a:spcAft>
                <a:spcPct val="0"/>
              </a:spcAft>
            </a:pPr>
            <a:r>
              <a:rPr sz="2400" spc="12">
                <a:solidFill>
                  <a:srgbClr val="000000"/>
                </a:solidFill>
                <a:latin typeface="FangSong"/>
                <a:cs typeface="FangSong"/>
              </a:rPr>
              <a:t>从“将信将疑”到“国王想预约”</a:t>
            </a:r>
            <a:r>
              <a:rPr sz="2400" spc="11">
                <a:solidFill>
                  <a:srgbClr val="000000"/>
                </a:solidFill>
                <a:latin typeface="FangSong"/>
                <a:cs typeface="FangSong"/>
              </a:rPr>
              <a:t>,随着健康观念和医学</a:t>
            </a:r>
          </a:p>
          <a:p>
            <a:pPr marL="0" marR="0">
              <a:lnSpc>
                <a:spcPts val="2400"/>
              </a:lnSpc>
              <a:spcBef>
                <a:spcPts val="767"/>
              </a:spcBef>
              <a:spcAft>
                <a:spcPct val="0"/>
              </a:spcAft>
            </a:pPr>
            <a:r>
              <a:rPr sz="2400" spc="12">
                <a:solidFill>
                  <a:srgbClr val="000000"/>
                </a:solidFill>
                <a:latin typeface="FangSong"/>
                <a:cs typeface="FangSong"/>
              </a:rPr>
              <a:t>模式的转变</a:t>
            </a:r>
            <a:r>
              <a:rPr sz="2400" spc="11">
                <a:solidFill>
                  <a:srgbClr val="000000"/>
                </a:solidFill>
                <a:latin typeface="FangSong"/>
                <a:cs typeface="FangSong"/>
              </a:rPr>
              <a:t>,中医辨证论治、疗效显著且副作用小等优势正为越</a:t>
            </a:r>
          </a:p>
          <a:p>
            <a:pPr marL="0" marR="0">
              <a:lnSpc>
                <a:spcPts val="2402"/>
              </a:lnSpc>
              <a:spcBef>
                <a:spcPts val="715"/>
              </a:spcBef>
              <a:spcAft>
                <a:spcPct val="0"/>
              </a:spcAft>
            </a:pPr>
            <a:r>
              <a:rPr sz="2400" spc="11">
                <a:solidFill>
                  <a:srgbClr val="000000"/>
                </a:solidFill>
                <a:latin typeface="FangSong"/>
                <a:cs typeface="FangSong"/>
              </a:rPr>
              <a:t>来越多的外国人所了解并接受,中医药在防治常见病、多发病、</a:t>
            </a:r>
          </a:p>
          <a:p>
            <a:pPr marL="0" marR="0">
              <a:lnSpc>
                <a:spcPts val="2400"/>
              </a:lnSpc>
              <a:spcBef>
                <a:spcPts val="771"/>
              </a:spcBef>
              <a:spcAft>
                <a:spcPct val="0"/>
              </a:spcAft>
            </a:pPr>
            <a:r>
              <a:rPr sz="2400" spc="11">
                <a:solidFill>
                  <a:srgbClr val="000000"/>
                </a:solidFill>
                <a:latin typeface="FangSong"/>
                <a:cs typeface="FangSong"/>
              </a:rPr>
              <a:t>慢性病及重大疾病中的疗效和作用日益得到“一带一路”沿线</a:t>
            </a:r>
          </a:p>
          <a:p>
            <a:pPr marL="0" marR="0">
              <a:lnSpc>
                <a:spcPts val="2400"/>
              </a:lnSpc>
              <a:spcBef>
                <a:spcPts val="767"/>
              </a:spcBef>
              <a:spcAft>
                <a:spcPct val="0"/>
              </a:spcAft>
            </a:pPr>
            <a:r>
              <a:rPr sz="2400" spc="11">
                <a:solidFill>
                  <a:srgbClr val="000000"/>
                </a:solidFill>
                <a:latin typeface="FangSong"/>
                <a:cs typeface="FangSong"/>
              </a:rPr>
              <a:t>国家社会的认可和接受。如青蒿素快速防治疟疾技术方案在东</a:t>
            </a:r>
          </a:p>
          <a:p>
            <a:pPr marL="0" marR="0">
              <a:lnSpc>
                <a:spcPts val="2400"/>
              </a:lnSpc>
              <a:spcBef>
                <a:spcPts val="718"/>
              </a:spcBef>
              <a:spcAft>
                <a:spcPct val="0"/>
              </a:spcAft>
            </a:pPr>
            <a:r>
              <a:rPr sz="2400" spc="11">
                <a:solidFill>
                  <a:srgbClr val="000000"/>
                </a:solidFill>
                <a:latin typeface="FangSong"/>
                <a:cs typeface="FangSong"/>
              </a:rPr>
              <a:t>南亚、非洲等疟疾高发地区的应用,</a:t>
            </a:r>
            <a:r>
              <a:rPr sz="2400" spc="14">
                <a:solidFill>
                  <a:srgbClr val="000000"/>
                </a:solidFill>
                <a:latin typeface="FangSong"/>
                <a:cs typeface="FangSong"/>
              </a:rPr>
              <a:t>挽救了无数病人的生命。</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718561" y="1732258"/>
            <a:ext cx="4679442"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RKSKTE+MicrosoftYaHei"/>
                <a:cs typeface="RKSKTE+MicrosoftYaHei"/>
              </a:rPr>
              <a:t>实用类文本答题口诀：</a:t>
            </a:r>
          </a:p>
        </p:txBody>
      </p:sp>
      <p:sp>
        <p:nvSpPr>
          <p:cNvPr id="4" name="object 4"/>
          <p:cNvSpPr txBox="1"/>
          <p:nvPr/>
        </p:nvSpPr>
        <p:spPr>
          <a:xfrm>
            <a:off x="933602" y="2667103"/>
            <a:ext cx="8367963" cy="23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816" marR="0">
              <a:lnSpc>
                <a:spcPts val="5274"/>
              </a:lnSpc>
              <a:spcBef>
                <a:spcPct val="0"/>
              </a:spcBef>
              <a:spcAft>
                <a:spcPct val="0"/>
              </a:spcAft>
            </a:pPr>
            <a:r>
              <a:rPr sz="4000">
                <a:solidFill>
                  <a:srgbClr val="000000"/>
                </a:solidFill>
                <a:latin typeface="UCAFIS+MicrosoftYaHei"/>
                <a:cs typeface="UCAFIS+MicrosoftYaHei"/>
              </a:rPr>
              <a:t>1.</a:t>
            </a:r>
            <a:r>
              <a:rPr sz="4000">
                <a:solidFill>
                  <a:srgbClr val="000000"/>
                </a:solidFill>
                <a:latin typeface="RKSKTE+MicrosoftYaHei"/>
                <a:cs typeface="RKSKTE+MicrosoftYaHei"/>
              </a:rPr>
              <a:t>准备工作：</a:t>
            </a:r>
            <a:r>
              <a:rPr sz="4000" spc="226">
                <a:solidFill>
                  <a:srgbClr val="000000"/>
                </a:solidFill>
                <a:latin typeface="Times New Roman"/>
                <a:cs typeface="Times New Roman"/>
              </a:rPr>
              <a:t> </a:t>
            </a:r>
            <a:r>
              <a:rPr sz="4000">
                <a:solidFill>
                  <a:srgbClr val="000000"/>
                </a:solidFill>
                <a:latin typeface="RKSKTE+MicrosoftYaHei"/>
                <a:cs typeface="RKSKTE+MicrosoftYaHei"/>
              </a:rPr>
              <a:t>速读、标注、</a:t>
            </a:r>
            <a:r>
              <a:rPr sz="4000">
                <a:solidFill>
                  <a:srgbClr val="FF0000"/>
                </a:solidFill>
                <a:latin typeface="RKSKTE+MicrosoftYaHei"/>
                <a:cs typeface="RKSKTE+MicrosoftYaHei"/>
              </a:rPr>
              <a:t>题型</a:t>
            </a:r>
          </a:p>
          <a:p>
            <a:pPr marL="0" marR="0">
              <a:lnSpc>
                <a:spcPts val="5815"/>
              </a:lnSpc>
              <a:spcBef>
                <a:spcPts val="1384"/>
              </a:spcBef>
              <a:spcAft>
                <a:spcPct val="0"/>
              </a:spcAft>
            </a:pPr>
            <a:r>
              <a:rPr sz="4000">
                <a:solidFill>
                  <a:srgbClr val="000000"/>
                </a:solidFill>
                <a:latin typeface="UCAFIS+MicrosoftYaHei"/>
                <a:cs typeface="UCAFIS+MicrosoftYaHei"/>
              </a:rPr>
              <a:t>2.</a:t>
            </a:r>
            <a:r>
              <a:rPr sz="4000">
                <a:solidFill>
                  <a:srgbClr val="000000"/>
                </a:solidFill>
                <a:latin typeface="RKSKTE+MicrosoftYaHei"/>
                <a:cs typeface="RKSKTE+MicrosoftYaHei"/>
              </a:rPr>
              <a:t>答题核心：</a:t>
            </a:r>
            <a:r>
              <a:rPr sz="4000" spc="226">
                <a:solidFill>
                  <a:srgbClr val="000000"/>
                </a:solidFill>
                <a:latin typeface="Times New Roman"/>
                <a:cs typeface="Times New Roman"/>
              </a:rPr>
              <a:t> </a:t>
            </a:r>
            <a:r>
              <a:rPr sz="4400">
                <a:solidFill>
                  <a:srgbClr val="FF0000"/>
                </a:solidFill>
                <a:latin typeface="RKSKTE+MicrosoftYaHei"/>
                <a:cs typeface="RKSKTE+MicrosoftYaHei"/>
              </a:rPr>
              <a:t>分析</a:t>
            </a:r>
            <a:r>
              <a:rPr sz="4000">
                <a:solidFill>
                  <a:srgbClr val="000000"/>
                </a:solidFill>
                <a:latin typeface="RKSKTE+MicrosoftYaHei"/>
                <a:cs typeface="RKSKTE+MicrosoftYaHei"/>
              </a:rPr>
              <a:t>、踩点、规范</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8639"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530351" marR="0">
              <a:lnSpc>
                <a:spcPts val="2400"/>
              </a:lnSpc>
              <a:spcBef>
                <a:spcPts val="1766"/>
              </a:spcBef>
              <a:spcAft>
                <a:spcPct val="0"/>
              </a:spcAft>
            </a:pPr>
            <a:r>
              <a:rPr sz="2400" spc="12">
                <a:solidFill>
                  <a:srgbClr val="000000"/>
                </a:solidFill>
                <a:latin typeface="FangSong"/>
                <a:cs typeface="FangSong"/>
              </a:rPr>
              <a:t>2016</a:t>
            </a:r>
            <a:r>
              <a:rPr sz="2400" spc="11">
                <a:solidFill>
                  <a:srgbClr val="000000"/>
                </a:solidFill>
                <a:latin typeface="FangSong"/>
                <a:cs typeface="FangSong"/>
              </a:rPr>
              <a:t>年12月发布的《中国的中医药》白皮书显示,中医药已</a:t>
            </a:r>
          </a:p>
        </p:txBody>
      </p:sp>
      <p:sp>
        <p:nvSpPr>
          <p:cNvPr id="4" name="object 4"/>
          <p:cNvSpPr txBox="1"/>
          <p:nvPr/>
        </p:nvSpPr>
        <p:spPr>
          <a:xfrm>
            <a:off x="326440" y="1260284"/>
            <a:ext cx="9692988" cy="35788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经传播到</a:t>
            </a:r>
            <a:r>
              <a:rPr sz="2400" spc="11">
                <a:solidFill>
                  <a:srgbClr val="000000"/>
                </a:solidFill>
                <a:latin typeface="FangSong"/>
                <a:cs typeface="FangSong"/>
              </a:rPr>
              <a:t>183个国家和地区。目前,</a:t>
            </a:r>
            <a:r>
              <a:rPr sz="2400" spc="14">
                <a:solidFill>
                  <a:srgbClr val="000000"/>
                </a:solidFill>
                <a:latin typeface="FangSong"/>
                <a:cs typeface="FangSong"/>
              </a:rPr>
              <a:t>中外政府已签署专门的中医</a:t>
            </a:r>
          </a:p>
          <a:p>
            <a:pPr marL="0" marR="0">
              <a:lnSpc>
                <a:spcPts val="2402"/>
              </a:lnSpc>
              <a:spcBef>
                <a:spcPts val="765"/>
              </a:spcBef>
              <a:spcAft>
                <a:spcPct val="0"/>
              </a:spcAft>
            </a:pPr>
            <a:r>
              <a:rPr sz="2400" spc="12">
                <a:solidFill>
                  <a:srgbClr val="000000"/>
                </a:solidFill>
                <a:latin typeface="FangSong"/>
                <a:cs typeface="FangSong"/>
              </a:rPr>
              <a:t>药合作协议</a:t>
            </a:r>
            <a:r>
              <a:rPr sz="2400" spc="11">
                <a:solidFill>
                  <a:srgbClr val="000000"/>
                </a:solidFill>
                <a:latin typeface="FangSong"/>
                <a:cs typeface="FangSong"/>
              </a:rPr>
              <a:t>86个,中国政府支持已经在“一带一路”沿线国家建</a:t>
            </a:r>
          </a:p>
          <a:p>
            <a:pPr marL="0" marR="0">
              <a:lnSpc>
                <a:spcPts val="2400"/>
              </a:lnSpc>
              <a:spcBef>
                <a:spcPts val="719"/>
              </a:spcBef>
              <a:spcAft>
                <a:spcPct val="0"/>
              </a:spcAft>
            </a:pPr>
            <a:r>
              <a:rPr sz="2400" spc="11">
                <a:solidFill>
                  <a:srgbClr val="000000"/>
                </a:solidFill>
                <a:latin typeface="FangSong"/>
                <a:cs typeface="FangSong"/>
              </a:rPr>
              <a:t>设了</a:t>
            </a:r>
            <a:r>
              <a:rPr sz="2400" spc="12">
                <a:solidFill>
                  <a:srgbClr val="000000"/>
                </a:solidFill>
                <a:latin typeface="FangSong"/>
                <a:cs typeface="FangSong"/>
              </a:rPr>
              <a:t>16</a:t>
            </a:r>
            <a:r>
              <a:rPr sz="2400" spc="11">
                <a:solidFill>
                  <a:srgbClr val="000000"/>
                </a:solidFill>
                <a:latin typeface="FangSong"/>
                <a:cs typeface="FangSong"/>
              </a:rPr>
              <a:t>个中医药海外中心。每年约</a:t>
            </a:r>
            <a:r>
              <a:rPr sz="2400" spc="12">
                <a:solidFill>
                  <a:srgbClr val="000000"/>
                </a:solidFill>
                <a:latin typeface="FangSong"/>
                <a:cs typeface="FangSong"/>
              </a:rPr>
              <a:t>13000</a:t>
            </a:r>
            <a:r>
              <a:rPr sz="2400" spc="11">
                <a:solidFill>
                  <a:srgbClr val="000000"/>
                </a:solidFill>
                <a:latin typeface="FangSong"/>
                <a:cs typeface="FangSong"/>
              </a:rPr>
              <a:t>多名留学生来华学习中</a:t>
            </a:r>
          </a:p>
          <a:p>
            <a:pPr marL="0" marR="0">
              <a:lnSpc>
                <a:spcPts val="2400"/>
              </a:lnSpc>
              <a:spcBef>
                <a:spcPts val="768"/>
              </a:spcBef>
              <a:spcAft>
                <a:spcPct val="0"/>
              </a:spcAft>
            </a:pPr>
            <a:r>
              <a:rPr sz="2400" spc="11">
                <a:solidFill>
                  <a:srgbClr val="000000"/>
                </a:solidFill>
                <a:latin typeface="FangSong"/>
                <a:cs typeface="FangSong"/>
              </a:rPr>
              <a:t>医药,</a:t>
            </a:r>
            <a:r>
              <a:rPr sz="2400" spc="15">
                <a:solidFill>
                  <a:srgbClr val="000000"/>
                </a:solidFill>
                <a:latin typeface="FangSong"/>
                <a:cs typeface="FangSong"/>
              </a:rPr>
              <a:t>约</a:t>
            </a:r>
            <a:r>
              <a:rPr sz="2400" spc="11">
                <a:solidFill>
                  <a:srgbClr val="000000"/>
                </a:solidFill>
                <a:latin typeface="FangSong"/>
                <a:cs typeface="FangSong"/>
              </a:rPr>
              <a:t>20万人次境外患者来华接受中医药服务。</a:t>
            </a:r>
            <a:r>
              <a:rPr sz="2400" spc="12">
                <a:solidFill>
                  <a:srgbClr val="000000"/>
                </a:solidFill>
                <a:latin typeface="FangSong"/>
                <a:cs typeface="FangSong"/>
              </a:rPr>
              <a:t>30</a:t>
            </a:r>
            <a:r>
              <a:rPr sz="2400" spc="11">
                <a:solidFill>
                  <a:srgbClr val="000000"/>
                </a:solidFill>
                <a:latin typeface="FangSong"/>
                <a:cs typeface="FangSong"/>
              </a:rPr>
              <a:t>多个国家和</a:t>
            </a:r>
          </a:p>
          <a:p>
            <a:pPr marL="0" marR="0">
              <a:lnSpc>
                <a:spcPts val="2400"/>
              </a:lnSpc>
              <a:spcBef>
                <a:spcPts val="767"/>
              </a:spcBef>
              <a:spcAft>
                <a:spcPct val="0"/>
              </a:spcAft>
            </a:pPr>
            <a:r>
              <a:rPr sz="2400" spc="11">
                <a:solidFill>
                  <a:srgbClr val="000000"/>
                </a:solidFill>
                <a:latin typeface="FangSong"/>
                <a:cs typeface="FangSong"/>
              </a:rPr>
              <a:t>地区开办了数百所中医药院校。据世界卫生组织统计,目前103</a:t>
            </a:r>
          </a:p>
          <a:p>
            <a:pPr marL="0" marR="0">
              <a:lnSpc>
                <a:spcPts val="2402"/>
              </a:lnSpc>
              <a:spcBef>
                <a:spcPts val="715"/>
              </a:spcBef>
              <a:spcAft>
                <a:spcPct val="0"/>
              </a:spcAft>
            </a:pPr>
            <a:r>
              <a:rPr sz="2400" spc="11">
                <a:solidFill>
                  <a:srgbClr val="000000"/>
                </a:solidFill>
                <a:latin typeface="FangSong"/>
                <a:cs typeface="FangSong"/>
              </a:rPr>
              <a:t>个会员国认可使用针灸</a:t>
            </a:r>
            <a:r>
              <a:rPr sz="2400">
                <a:solidFill>
                  <a:srgbClr val="000000"/>
                </a:solidFill>
                <a:latin typeface="FangSong"/>
                <a:cs typeface="FangSong"/>
              </a:rPr>
              <a:t>,</a:t>
            </a:r>
            <a:r>
              <a:rPr sz="2400" spc="23">
                <a:solidFill>
                  <a:srgbClr val="000000"/>
                </a:solidFill>
                <a:latin typeface="FangSong"/>
                <a:cs typeface="FangSong"/>
              </a:rPr>
              <a:t> </a:t>
            </a:r>
            <a:r>
              <a:rPr sz="2400" spc="11">
                <a:solidFill>
                  <a:srgbClr val="000000"/>
                </a:solidFill>
                <a:latin typeface="FangSong"/>
                <a:cs typeface="FangSong"/>
              </a:rPr>
              <a:t>18个国家和地区将针灸纳入医疗保险</a:t>
            </a:r>
          </a:p>
          <a:p>
            <a:pPr marL="0" marR="0">
              <a:lnSpc>
                <a:spcPts val="2400"/>
              </a:lnSpc>
              <a:spcBef>
                <a:spcPts val="769"/>
              </a:spcBef>
              <a:spcAft>
                <a:spcPct val="0"/>
              </a:spcAft>
            </a:pPr>
            <a:r>
              <a:rPr sz="2400" spc="11">
                <a:solidFill>
                  <a:srgbClr val="000000"/>
                </a:solidFill>
                <a:latin typeface="FangSong"/>
                <a:cs typeface="FangSong"/>
              </a:rPr>
              <a:t>体系。中药逐步进入国际医药体系,</a:t>
            </a:r>
            <a:r>
              <a:rPr sz="2400" spc="14">
                <a:solidFill>
                  <a:srgbClr val="000000"/>
                </a:solidFill>
                <a:latin typeface="FangSong"/>
                <a:cs typeface="FangSong"/>
              </a:rPr>
              <a:t>已在俄罗斯、古巴、越南、</a:t>
            </a:r>
          </a:p>
          <a:p>
            <a:pPr marL="0" marR="0">
              <a:lnSpc>
                <a:spcPts val="2400"/>
              </a:lnSpc>
              <a:spcBef>
                <a:spcPts val="768"/>
              </a:spcBef>
              <a:spcAft>
                <a:spcPct val="0"/>
              </a:spcAft>
            </a:pPr>
            <a:r>
              <a:rPr sz="2400" spc="11">
                <a:solidFill>
                  <a:srgbClr val="000000"/>
                </a:solidFill>
                <a:latin typeface="FangSong"/>
                <a:cs typeface="FangSong"/>
              </a:rPr>
              <a:t>新加坡和阿联酋等国以药品形式注册。</a:t>
            </a:r>
          </a:p>
        </p:txBody>
      </p:sp>
      <p:sp>
        <p:nvSpPr>
          <p:cNvPr id="5" name="object 5"/>
          <p:cNvSpPr txBox="1"/>
          <p:nvPr/>
        </p:nvSpPr>
        <p:spPr>
          <a:xfrm>
            <a:off x="326440" y="4569134"/>
            <a:ext cx="9864743" cy="24225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71500" marR="0">
              <a:lnSpc>
                <a:spcPts val="2402"/>
              </a:lnSpc>
              <a:spcBef>
                <a:spcPct val="0"/>
              </a:spcBef>
              <a:spcAft>
                <a:spcPct val="0"/>
              </a:spcAft>
            </a:pPr>
            <a:r>
              <a:rPr sz="2400" spc="12">
                <a:solidFill>
                  <a:srgbClr val="000000"/>
                </a:solidFill>
                <a:latin typeface="FangSong"/>
                <a:cs typeface="FangSong"/>
              </a:rPr>
              <a:t>2015</a:t>
            </a:r>
            <a:r>
              <a:rPr sz="2400" spc="11">
                <a:solidFill>
                  <a:srgbClr val="000000"/>
                </a:solidFill>
                <a:latin typeface="FangSong"/>
                <a:cs typeface="FangSong"/>
              </a:rPr>
              <a:t>年屠呦呦研究员因发现青蒿素荣获诺贝尔生理学或医</a:t>
            </a:r>
          </a:p>
          <a:p>
            <a:pPr marL="0" marR="0">
              <a:lnSpc>
                <a:spcPts val="2400"/>
              </a:lnSpc>
              <a:spcBef>
                <a:spcPts val="303"/>
              </a:spcBef>
              <a:spcAft>
                <a:spcPct val="0"/>
              </a:spcAft>
            </a:pPr>
            <a:r>
              <a:rPr sz="2400" spc="12">
                <a:solidFill>
                  <a:srgbClr val="000000"/>
                </a:solidFill>
                <a:latin typeface="FangSong"/>
                <a:cs typeface="FangSong"/>
              </a:rPr>
              <a:t>学奖。</a:t>
            </a:r>
            <a:r>
              <a:rPr sz="2400" spc="11">
                <a:solidFill>
                  <a:srgbClr val="000000"/>
                </a:solidFill>
                <a:latin typeface="FangSong"/>
                <a:cs typeface="FangSong"/>
              </a:rPr>
              <a:t>2010年针灸列入世界非物质文化遗产名录,2011年《黄帝</a:t>
            </a:r>
          </a:p>
          <a:p>
            <a:pPr marL="0" marR="0">
              <a:lnSpc>
                <a:spcPts val="2400"/>
              </a:lnSpc>
              <a:spcBef>
                <a:spcPts val="191"/>
              </a:spcBef>
              <a:spcAft>
                <a:spcPct val="0"/>
              </a:spcAft>
            </a:pPr>
            <a:r>
              <a:rPr sz="2400" spc="11">
                <a:solidFill>
                  <a:srgbClr val="000000"/>
                </a:solidFill>
                <a:latin typeface="FangSong"/>
                <a:cs typeface="FangSong"/>
              </a:rPr>
              <a:t>内经》《本草纲目》列入世界记忆名录。2009年国际标准化组</a:t>
            </a:r>
          </a:p>
          <a:p>
            <a:pPr marL="0" marR="0">
              <a:lnSpc>
                <a:spcPts val="2400"/>
              </a:lnSpc>
              <a:spcBef>
                <a:spcPts val="191"/>
              </a:spcBef>
              <a:spcAft>
                <a:spcPct val="0"/>
              </a:spcAft>
            </a:pPr>
            <a:r>
              <a:rPr sz="2400" spc="11">
                <a:solidFill>
                  <a:srgbClr val="000000"/>
                </a:solidFill>
                <a:latin typeface="FangSong"/>
                <a:cs typeface="FangSong"/>
              </a:rPr>
              <a:t>织成立中医药技术委员会,已陆续制定颁布7项中医药国际标准。</a:t>
            </a:r>
          </a:p>
          <a:p>
            <a:pPr marL="0" marR="0">
              <a:lnSpc>
                <a:spcPts val="2402"/>
              </a:lnSpc>
              <a:spcBef>
                <a:spcPts val="189"/>
              </a:spcBef>
              <a:spcAft>
                <a:spcPct val="0"/>
              </a:spcAft>
            </a:pPr>
            <a:r>
              <a:rPr sz="2400" spc="11">
                <a:solidFill>
                  <a:srgbClr val="000000"/>
                </a:solidFill>
                <a:latin typeface="FangSong"/>
                <a:cs typeface="FangSong"/>
              </a:rPr>
              <a:t>2012年以中医药为代表的传统医学首次纳入世界卫生组织国际</a:t>
            </a:r>
          </a:p>
          <a:p>
            <a:pPr marL="0" marR="0">
              <a:lnSpc>
                <a:spcPts val="2400"/>
              </a:lnSpc>
              <a:spcBef>
                <a:spcPts val="194"/>
              </a:spcBef>
              <a:spcAft>
                <a:spcPct val="0"/>
              </a:spcAft>
            </a:pPr>
            <a:r>
              <a:rPr sz="2400" spc="11">
                <a:solidFill>
                  <a:srgbClr val="000000"/>
                </a:solidFill>
                <a:latin typeface="FangSong"/>
                <a:cs typeface="FangSong"/>
              </a:rPr>
              <a:t>疾病分类代码。</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684136" cy="116497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2"/>
              </a:lnSpc>
              <a:spcBef>
                <a:spcPct val="0"/>
              </a:spcBef>
              <a:spcAft>
                <a:spcPct val="0"/>
              </a:spcAft>
            </a:pPr>
            <a:r>
              <a:rPr sz="2400" spc="11">
                <a:solidFill>
                  <a:srgbClr val="000000"/>
                </a:solidFill>
                <a:latin typeface="FangSong"/>
                <a:cs typeface="FangSong"/>
              </a:rPr>
              <a:t>1.阅读材料三</a:t>
            </a:r>
            <a:r>
              <a:rPr sz="2400" spc="14">
                <a:solidFill>
                  <a:srgbClr val="000000"/>
                </a:solidFill>
                <a:latin typeface="FangSong"/>
                <a:cs typeface="FangSong"/>
              </a:rPr>
              <a:t>,</a:t>
            </a:r>
            <a:r>
              <a:rPr sz="2400" spc="11">
                <a:solidFill>
                  <a:srgbClr val="000000"/>
                </a:solidFill>
                <a:latin typeface="FangSong"/>
                <a:cs typeface="FangSong"/>
              </a:rPr>
              <a:t>找出下列关于中医药“一带一路”建设发</a:t>
            </a:r>
          </a:p>
          <a:p>
            <a:pPr marL="0" marR="0">
              <a:lnSpc>
                <a:spcPts val="2400"/>
              </a:lnSpc>
              <a:spcBef>
                <a:spcPts val="770"/>
              </a:spcBef>
              <a:spcAft>
                <a:spcPct val="0"/>
              </a:spcAft>
            </a:pPr>
            <a:r>
              <a:rPr sz="2400" spc="11">
                <a:solidFill>
                  <a:srgbClr val="000000"/>
                </a:solidFill>
                <a:latin typeface="FangSong"/>
                <a:cs typeface="FangSong"/>
              </a:rPr>
              <a:t>展相关情况的理解不正确的一项</a:t>
            </a:r>
            <a:r>
              <a:rPr sz="2400">
                <a:solidFill>
                  <a:srgbClr val="000000"/>
                </a:solidFill>
                <a:latin typeface="FangSong"/>
                <a:cs typeface="FangSong"/>
              </a:rPr>
              <a:t>(</a:t>
            </a:r>
            <a:r>
              <a:rPr sz="2400" spc="2246">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326440" y="1260284"/>
            <a:ext cx="9514134" cy="15669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A.中医药"</a:t>
            </a:r>
            <a:r>
              <a:rPr sz="2400" spc="12">
                <a:solidFill>
                  <a:srgbClr val="000000"/>
                </a:solidFill>
                <a:latin typeface="FangSong"/>
                <a:cs typeface="FangSong"/>
              </a:rPr>
              <a:t>一带一路</a:t>
            </a:r>
            <a:r>
              <a:rPr sz="2400" spc="11">
                <a:solidFill>
                  <a:srgbClr val="000000"/>
                </a:solidFill>
                <a:latin typeface="FangSong"/>
                <a:cs typeface="FangSong"/>
              </a:rPr>
              <a:t>"建设突破思维定势,不只采用"走出</a:t>
            </a:r>
          </a:p>
          <a:p>
            <a:pPr marL="0" marR="0">
              <a:lnSpc>
                <a:spcPts val="2402"/>
              </a:lnSpc>
              <a:spcBef>
                <a:spcPts val="765"/>
              </a:spcBef>
              <a:spcAft>
                <a:spcPct val="0"/>
              </a:spcAft>
            </a:pPr>
            <a:r>
              <a:rPr sz="2400" spc="11">
                <a:solidFill>
                  <a:srgbClr val="000000"/>
                </a:solidFill>
                <a:latin typeface="FangSong"/>
                <a:cs typeface="FangSong"/>
              </a:rPr>
              <a:t>去"</a:t>
            </a:r>
            <a:r>
              <a:rPr sz="2400" spc="12">
                <a:solidFill>
                  <a:srgbClr val="000000"/>
                </a:solidFill>
                <a:latin typeface="FangSong"/>
                <a:cs typeface="FangSong"/>
              </a:rPr>
              <a:t>的方式</a:t>
            </a:r>
            <a:r>
              <a:rPr sz="2400" spc="11">
                <a:solidFill>
                  <a:srgbClr val="000000"/>
                </a:solidFill>
                <a:latin typeface="FangSong"/>
                <a:cs typeface="FangSong"/>
              </a:rPr>
              <a:t>,也采用"</a:t>
            </a:r>
            <a:r>
              <a:rPr sz="2400" spc="12">
                <a:solidFill>
                  <a:srgbClr val="000000"/>
                </a:solidFill>
                <a:latin typeface="FangSong"/>
                <a:cs typeface="FangSong"/>
              </a:rPr>
              <a:t>请进来</a:t>
            </a:r>
            <a:r>
              <a:rPr sz="2400" spc="11">
                <a:solidFill>
                  <a:srgbClr val="000000"/>
                </a:solidFill>
                <a:latin typeface="FangSong"/>
                <a:cs typeface="FangSong"/>
              </a:rPr>
              <a:t>"的方式。不只让中国中医药人才去</a:t>
            </a:r>
          </a:p>
          <a:p>
            <a:pPr marL="0" marR="0">
              <a:lnSpc>
                <a:spcPts val="2400"/>
              </a:lnSpc>
              <a:spcBef>
                <a:spcPts val="719"/>
              </a:spcBef>
              <a:spcAft>
                <a:spcPct val="0"/>
              </a:spcAft>
            </a:pPr>
            <a:r>
              <a:rPr sz="2400" spc="11">
                <a:solidFill>
                  <a:srgbClr val="000000"/>
                </a:solidFill>
                <a:latin typeface="FangSong"/>
                <a:cs typeface="FangSong"/>
              </a:rPr>
              <a:t>传播,</a:t>
            </a:r>
            <a:r>
              <a:rPr sz="2400" spc="14">
                <a:solidFill>
                  <a:srgbClr val="000000"/>
                </a:solidFill>
                <a:latin typeface="FangSong"/>
                <a:cs typeface="FangSong"/>
              </a:rPr>
              <a:t>也让外国民众来体验去传播。</a:t>
            </a:r>
          </a:p>
        </p:txBody>
      </p:sp>
      <p:sp>
        <p:nvSpPr>
          <p:cNvPr id="5" name="object 5"/>
          <p:cNvSpPr txBox="1"/>
          <p:nvPr/>
        </p:nvSpPr>
        <p:spPr>
          <a:xfrm>
            <a:off x="326440" y="2595562"/>
            <a:ext cx="9688023" cy="15669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B.中医药"</a:t>
            </a:r>
            <a:r>
              <a:rPr sz="2400" spc="12">
                <a:solidFill>
                  <a:srgbClr val="000000"/>
                </a:solidFill>
                <a:latin typeface="FangSong"/>
                <a:cs typeface="FangSong"/>
              </a:rPr>
              <a:t>一带一路</a:t>
            </a:r>
            <a:r>
              <a:rPr sz="2400" spc="11">
                <a:solidFill>
                  <a:srgbClr val="000000"/>
                </a:solidFill>
                <a:latin typeface="FangSong"/>
                <a:cs typeface="FangSong"/>
              </a:rPr>
              <a:t>"建设不仅建了16个中医药海外中心</a:t>
            </a:r>
            <a:r>
              <a:rPr sz="2400">
                <a:solidFill>
                  <a:srgbClr val="000000"/>
                </a:solidFill>
                <a:latin typeface="FangSong"/>
                <a:cs typeface="FangSong"/>
              </a:rPr>
              <a:t>,</a:t>
            </a:r>
          </a:p>
          <a:p>
            <a:pPr marL="0" marR="0">
              <a:lnSpc>
                <a:spcPts val="2400"/>
              </a:lnSpc>
              <a:spcBef>
                <a:spcPts val="767"/>
              </a:spcBef>
              <a:spcAft>
                <a:spcPct val="0"/>
              </a:spcAft>
            </a:pPr>
            <a:r>
              <a:rPr sz="2400" spc="11">
                <a:solidFill>
                  <a:srgbClr val="000000"/>
                </a:solidFill>
                <a:latin typeface="FangSong"/>
                <a:cs typeface="FangSong"/>
              </a:rPr>
              <a:t>还使中医药传播到了</a:t>
            </a:r>
            <a:r>
              <a:rPr sz="2400" spc="12">
                <a:solidFill>
                  <a:srgbClr val="000000"/>
                </a:solidFill>
                <a:latin typeface="FangSong"/>
                <a:cs typeface="FangSong"/>
              </a:rPr>
              <a:t>183</a:t>
            </a:r>
            <a:r>
              <a:rPr sz="2400" spc="11">
                <a:solidFill>
                  <a:srgbClr val="000000"/>
                </a:solidFill>
                <a:latin typeface="FangSong"/>
                <a:cs typeface="FangSong"/>
              </a:rPr>
              <a:t>个国家和地区,103个国家认可使用针</a:t>
            </a:r>
          </a:p>
          <a:p>
            <a:pPr marL="0" marR="0">
              <a:lnSpc>
                <a:spcPts val="2400"/>
              </a:lnSpc>
              <a:spcBef>
                <a:spcPts val="720"/>
              </a:spcBef>
              <a:spcAft>
                <a:spcPct val="0"/>
              </a:spcAft>
            </a:pPr>
            <a:r>
              <a:rPr sz="2400" spc="11">
                <a:solidFill>
                  <a:srgbClr val="000000"/>
                </a:solidFill>
                <a:latin typeface="FangSong"/>
                <a:cs typeface="FangSong"/>
              </a:rPr>
              <a:t>灸,18</a:t>
            </a:r>
            <a:r>
              <a:rPr sz="2400" spc="14">
                <a:solidFill>
                  <a:srgbClr val="000000"/>
                </a:solidFill>
                <a:latin typeface="FangSong"/>
                <a:cs typeface="FangSong"/>
              </a:rPr>
              <a:t>个国家和地区将针灸纳入医疗保险体系。</a:t>
            </a:r>
          </a:p>
        </p:txBody>
      </p:sp>
      <p:sp>
        <p:nvSpPr>
          <p:cNvPr id="6" name="object 6"/>
          <p:cNvSpPr txBox="1"/>
          <p:nvPr/>
        </p:nvSpPr>
        <p:spPr>
          <a:xfrm>
            <a:off x="326440" y="3929316"/>
            <a:ext cx="9686270" cy="11643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C.中医药"</a:t>
            </a:r>
            <a:r>
              <a:rPr sz="2400" spc="12">
                <a:solidFill>
                  <a:srgbClr val="000000"/>
                </a:solidFill>
                <a:latin typeface="FangSong"/>
                <a:cs typeface="FangSong"/>
              </a:rPr>
              <a:t>一带一路</a:t>
            </a:r>
            <a:r>
              <a:rPr sz="2400" spc="11">
                <a:solidFill>
                  <a:srgbClr val="000000"/>
                </a:solidFill>
                <a:latin typeface="FangSong"/>
                <a:cs typeface="FangSong"/>
              </a:rPr>
              <a:t>"建设发展要有中国政府的大力支持</a:t>
            </a:r>
            <a:r>
              <a:rPr sz="2400">
                <a:solidFill>
                  <a:srgbClr val="000000"/>
                </a:solidFill>
                <a:latin typeface="FangSong"/>
                <a:cs typeface="FangSong"/>
              </a:rPr>
              <a:t>,</a:t>
            </a:r>
          </a:p>
          <a:p>
            <a:pPr marL="0" marR="0">
              <a:lnSpc>
                <a:spcPts val="2400"/>
              </a:lnSpc>
              <a:spcBef>
                <a:spcPts val="767"/>
              </a:spcBef>
              <a:spcAft>
                <a:spcPct val="0"/>
              </a:spcAft>
            </a:pPr>
            <a:r>
              <a:rPr sz="2400" spc="11">
                <a:solidFill>
                  <a:srgbClr val="000000"/>
                </a:solidFill>
                <a:latin typeface="FangSong"/>
                <a:cs typeface="FangSong"/>
              </a:rPr>
              <a:t>也要得到沿线各国政府的认可和配合,要加强国与国的合作。</a:t>
            </a:r>
          </a:p>
        </p:txBody>
      </p:sp>
      <p:sp>
        <p:nvSpPr>
          <p:cNvPr id="7" name="object 7"/>
          <p:cNvSpPr txBox="1"/>
          <p:nvPr/>
        </p:nvSpPr>
        <p:spPr>
          <a:xfrm>
            <a:off x="326440" y="4860861"/>
            <a:ext cx="9689774" cy="19690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D.屠呦呦因青蒿素的发现荣获诺贝尔生理学或医学奖,</a:t>
            </a:r>
            <a:r>
              <a:rPr sz="2400">
                <a:solidFill>
                  <a:srgbClr val="000000"/>
                </a:solidFill>
                <a:latin typeface="FangSong"/>
                <a:cs typeface="FangSong"/>
              </a:rPr>
              <a:t>针</a:t>
            </a:r>
          </a:p>
          <a:p>
            <a:pPr marL="0" marR="0">
              <a:lnSpc>
                <a:spcPts val="2400"/>
              </a:lnSpc>
              <a:spcBef>
                <a:spcPts val="767"/>
              </a:spcBef>
              <a:spcAft>
                <a:spcPct val="0"/>
              </a:spcAft>
            </a:pPr>
            <a:r>
              <a:rPr sz="2400" spc="11">
                <a:solidFill>
                  <a:srgbClr val="000000"/>
                </a:solidFill>
                <a:latin typeface="FangSong"/>
                <a:cs typeface="FangSong"/>
              </a:rPr>
              <a:t>灸列入世界非物质文化遗产名录,既表明了国际社会对中医药精</a:t>
            </a:r>
          </a:p>
          <a:p>
            <a:pPr marL="0" marR="0">
              <a:lnSpc>
                <a:spcPts val="2400"/>
              </a:lnSpc>
              <a:spcBef>
                <a:spcPts val="717"/>
              </a:spcBef>
              <a:spcAft>
                <a:spcPct val="0"/>
              </a:spcAft>
            </a:pPr>
            <a:r>
              <a:rPr sz="2400" spc="11">
                <a:solidFill>
                  <a:srgbClr val="000000"/>
                </a:solidFill>
                <a:latin typeface="FangSong"/>
                <a:cs typeface="FangSong"/>
              </a:rPr>
              <a:t>华的认可和接受,也直接或间接地影响中医药"一带一路"的建设</a:t>
            </a:r>
          </a:p>
          <a:p>
            <a:pPr marL="0" marR="0">
              <a:lnSpc>
                <a:spcPts val="2402"/>
              </a:lnSpc>
              <a:spcBef>
                <a:spcPts val="765"/>
              </a:spcBef>
              <a:spcAft>
                <a:spcPct val="0"/>
              </a:spcAft>
            </a:pPr>
            <a:r>
              <a:rPr sz="2400" spc="11">
                <a:solidFill>
                  <a:srgbClr val="000000"/>
                </a:solidFill>
                <a:latin typeface="FangSong"/>
                <a:cs typeface="FangSong"/>
              </a:rPr>
              <a:t>发展。</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6258" y="179133"/>
            <a:ext cx="10222886" cy="1493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A.</a:t>
            </a:r>
            <a:r>
              <a:rPr sz="2400" spc="11">
                <a:solidFill>
                  <a:srgbClr val="000000"/>
                </a:solidFill>
                <a:latin typeface="FangSong"/>
                <a:cs typeface="FangSong"/>
              </a:rPr>
              <a:t>中医药"一带一路"建设突破思维定势,</a:t>
            </a:r>
            <a:r>
              <a:rPr sz="2400" spc="12">
                <a:solidFill>
                  <a:srgbClr val="000000"/>
                </a:solidFill>
                <a:latin typeface="FangSong"/>
                <a:cs typeface="FangSong"/>
              </a:rPr>
              <a:t>不只采用</a:t>
            </a:r>
            <a:r>
              <a:rPr sz="2400" spc="11">
                <a:solidFill>
                  <a:srgbClr val="000000"/>
                </a:solidFill>
                <a:latin typeface="FangSong"/>
                <a:cs typeface="FangSong"/>
              </a:rPr>
              <a:t>"走出去"</a:t>
            </a:r>
            <a:r>
              <a:rPr sz="2400" spc="12">
                <a:solidFill>
                  <a:srgbClr val="000000"/>
                </a:solidFill>
                <a:latin typeface="FangSong"/>
                <a:cs typeface="FangSong"/>
              </a:rPr>
              <a:t>的方式</a:t>
            </a:r>
            <a:r>
              <a:rPr sz="2400">
                <a:solidFill>
                  <a:srgbClr val="000000"/>
                </a:solidFill>
                <a:latin typeface="FangSong"/>
                <a:cs typeface="FangSong"/>
              </a:rPr>
              <a:t>,</a:t>
            </a:r>
          </a:p>
          <a:p>
            <a:pPr marL="0" marR="0">
              <a:lnSpc>
                <a:spcPts val="2400"/>
              </a:lnSpc>
              <a:spcBef>
                <a:spcPts val="479"/>
              </a:spcBef>
              <a:spcAft>
                <a:spcPct val="0"/>
              </a:spcAft>
            </a:pPr>
            <a:r>
              <a:rPr sz="2400" spc="12">
                <a:solidFill>
                  <a:srgbClr val="000000"/>
                </a:solidFill>
                <a:latin typeface="FangSong"/>
                <a:cs typeface="FangSong"/>
              </a:rPr>
              <a:t>也采用</a:t>
            </a:r>
            <a:r>
              <a:rPr sz="2400" spc="11">
                <a:solidFill>
                  <a:srgbClr val="000000"/>
                </a:solidFill>
                <a:latin typeface="FangSong"/>
                <a:cs typeface="FangSong"/>
              </a:rPr>
              <a:t>"请进来</a:t>
            </a:r>
            <a:r>
              <a:rPr sz="2400" spc="14">
                <a:solidFill>
                  <a:srgbClr val="000000"/>
                </a:solidFill>
                <a:latin typeface="FangSong"/>
                <a:cs typeface="FangSong"/>
              </a:rPr>
              <a:t>"</a:t>
            </a:r>
            <a:r>
              <a:rPr sz="2400" spc="11">
                <a:solidFill>
                  <a:srgbClr val="000000"/>
                </a:solidFill>
                <a:latin typeface="FangSong"/>
                <a:cs typeface="FangSong"/>
              </a:rPr>
              <a:t>的方式。不只让中国中医药人才去传播,也让外国</a:t>
            </a:r>
          </a:p>
          <a:p>
            <a:pPr marL="0" marR="0">
              <a:lnSpc>
                <a:spcPts val="2400"/>
              </a:lnSpc>
              <a:spcBef>
                <a:spcPts val="482"/>
              </a:spcBef>
              <a:spcAft>
                <a:spcPct val="0"/>
              </a:spcAft>
            </a:pPr>
            <a:r>
              <a:rPr sz="2400" spc="14">
                <a:solidFill>
                  <a:srgbClr val="000000"/>
                </a:solidFill>
                <a:latin typeface="FangSong"/>
                <a:cs typeface="FangSong"/>
              </a:rPr>
              <a:t>民众来体验去传播。</a:t>
            </a:r>
          </a:p>
        </p:txBody>
      </p:sp>
      <p:sp>
        <p:nvSpPr>
          <p:cNvPr id="4" name="object 4"/>
          <p:cNvSpPr txBox="1"/>
          <p:nvPr/>
        </p:nvSpPr>
        <p:spPr>
          <a:xfrm>
            <a:off x="326440" y="1260284"/>
            <a:ext cx="969503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为力,</a:t>
            </a:r>
            <a:r>
              <a:rPr sz="2400" spc="14">
                <a:solidFill>
                  <a:srgbClr val="000000"/>
                </a:solidFill>
                <a:latin typeface="FangSong"/>
                <a:cs typeface="FangSong"/>
              </a:rPr>
              <a:t>家人情急之下把哈利送到了林国明的诊所。林国明诊断后</a:t>
            </a:r>
          </a:p>
        </p:txBody>
      </p:sp>
      <p:sp>
        <p:nvSpPr>
          <p:cNvPr id="5" name="object 5"/>
          <p:cNvSpPr txBox="1"/>
          <p:nvPr/>
        </p:nvSpPr>
        <p:spPr>
          <a:xfrm>
            <a:off x="326440" y="1662358"/>
            <a:ext cx="10039564" cy="23719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开出中药处方,哈利连服三剂后,奇迹般地苏醒了。此事轰动了</a:t>
            </a:r>
          </a:p>
          <a:p>
            <a:pPr marL="0" marR="0">
              <a:lnSpc>
                <a:spcPts val="2400"/>
              </a:lnSpc>
              <a:spcBef>
                <a:spcPts val="769"/>
              </a:spcBef>
              <a:spcAft>
                <a:spcPct val="0"/>
              </a:spcAft>
            </a:pPr>
            <a:r>
              <a:rPr sz="2400" spc="12">
                <a:solidFill>
                  <a:srgbClr val="000000"/>
                </a:solidFill>
                <a:latin typeface="FangSong"/>
                <a:cs typeface="FangSong"/>
              </a:rPr>
              <a:t>布鲁塞尔</a:t>
            </a:r>
            <a:r>
              <a:rPr sz="2400" spc="11">
                <a:solidFill>
                  <a:srgbClr val="000000"/>
                </a:solidFill>
                <a:latin typeface="FangSong"/>
                <a:cs typeface="FangSong"/>
              </a:rPr>
              <a:t>,林国明诊所一炮打响。长期受腰痛困扰的比利时前国</a:t>
            </a:r>
          </a:p>
          <a:p>
            <a:pPr marL="0" marR="0">
              <a:lnSpc>
                <a:spcPts val="2400"/>
              </a:lnSpc>
              <a:spcBef>
                <a:spcPts val="718"/>
              </a:spcBef>
              <a:spcAft>
                <a:spcPct val="0"/>
              </a:spcAft>
            </a:pPr>
            <a:r>
              <a:rPr sz="2400" spc="11">
                <a:solidFill>
                  <a:srgbClr val="000000"/>
                </a:solidFill>
                <a:latin typeface="FangSong"/>
                <a:cs typeface="FangSong"/>
              </a:rPr>
              <a:t>王阿尔贝二世听闻此事,专门致信表达了想尝试中医治疗的愿望。</a:t>
            </a:r>
          </a:p>
          <a:p>
            <a:pPr marL="0" marR="0">
              <a:lnSpc>
                <a:spcPts val="2400"/>
              </a:lnSpc>
              <a:spcBef>
                <a:spcPts val="767"/>
              </a:spcBef>
              <a:spcAft>
                <a:spcPct val="0"/>
              </a:spcAft>
            </a:pPr>
            <a:r>
              <a:rPr sz="2400" spc="11">
                <a:solidFill>
                  <a:srgbClr val="000000"/>
                </a:solidFill>
                <a:latin typeface="FangSong"/>
                <a:cs typeface="FangSong"/>
              </a:rPr>
              <a:t>如今,林国明的诊所早已得到比利时医学会的承认</a:t>
            </a:r>
            <a:r>
              <a:rPr sz="2400" spc="14">
                <a:solidFill>
                  <a:srgbClr val="000000"/>
                </a:solidFill>
                <a:latin typeface="FangSong"/>
                <a:cs typeface="FangSong"/>
              </a:rPr>
              <a:t>,</a:t>
            </a:r>
            <a:r>
              <a:rPr sz="2400" spc="11">
                <a:solidFill>
                  <a:srgbClr val="000000"/>
                </a:solidFill>
                <a:latin typeface="FangSong"/>
                <a:cs typeface="FangSong"/>
              </a:rPr>
              <a:t>并列入了医</a:t>
            </a:r>
          </a:p>
          <a:p>
            <a:pPr marL="0" marR="0">
              <a:lnSpc>
                <a:spcPts val="2402"/>
              </a:lnSpc>
              <a:spcBef>
                <a:spcPts val="765"/>
              </a:spcBef>
              <a:spcAft>
                <a:spcPct val="0"/>
              </a:spcAft>
            </a:pPr>
            <a:r>
              <a:rPr sz="2400" spc="11">
                <a:solidFill>
                  <a:srgbClr val="000000"/>
                </a:solidFill>
                <a:latin typeface="FangSong"/>
                <a:cs typeface="FangSong"/>
              </a:rPr>
              <a:t>保名录。</a:t>
            </a:r>
          </a:p>
        </p:txBody>
      </p:sp>
      <p:sp>
        <p:nvSpPr>
          <p:cNvPr id="6" name="object 6"/>
          <p:cNvSpPr txBox="1"/>
          <p:nvPr/>
        </p:nvSpPr>
        <p:spPr>
          <a:xfrm>
            <a:off x="326440" y="3802824"/>
            <a:ext cx="9687642" cy="27740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84275" marR="0">
              <a:lnSpc>
                <a:spcPts val="2400"/>
              </a:lnSpc>
              <a:spcBef>
                <a:spcPct val="0"/>
              </a:spcBef>
              <a:spcAft>
                <a:spcPct val="0"/>
              </a:spcAft>
            </a:pPr>
            <a:r>
              <a:rPr sz="2400" spc="12">
                <a:solidFill>
                  <a:srgbClr val="000000"/>
                </a:solidFill>
                <a:latin typeface="FangSong"/>
                <a:cs typeface="FangSong"/>
              </a:rPr>
              <a:t>从“将信将疑”到“国王想预约”</a:t>
            </a:r>
            <a:r>
              <a:rPr sz="2400" spc="11">
                <a:solidFill>
                  <a:srgbClr val="000000"/>
                </a:solidFill>
                <a:latin typeface="FangSong"/>
                <a:cs typeface="FangSong"/>
              </a:rPr>
              <a:t>,随着健康观念和医学</a:t>
            </a:r>
          </a:p>
          <a:p>
            <a:pPr marL="0" marR="0">
              <a:lnSpc>
                <a:spcPts val="2400"/>
              </a:lnSpc>
              <a:spcBef>
                <a:spcPts val="767"/>
              </a:spcBef>
              <a:spcAft>
                <a:spcPct val="0"/>
              </a:spcAft>
            </a:pPr>
            <a:r>
              <a:rPr sz="2400" spc="12">
                <a:solidFill>
                  <a:srgbClr val="000000"/>
                </a:solidFill>
                <a:latin typeface="FangSong"/>
                <a:cs typeface="FangSong"/>
              </a:rPr>
              <a:t>模式的转变</a:t>
            </a:r>
            <a:r>
              <a:rPr sz="2400" spc="11">
                <a:solidFill>
                  <a:srgbClr val="000000"/>
                </a:solidFill>
                <a:latin typeface="FangSong"/>
                <a:cs typeface="FangSong"/>
              </a:rPr>
              <a:t>,中医辨证论治、疗效显著且副作用小等优势正为越</a:t>
            </a:r>
          </a:p>
          <a:p>
            <a:pPr marL="0" marR="0">
              <a:lnSpc>
                <a:spcPts val="2402"/>
              </a:lnSpc>
              <a:spcBef>
                <a:spcPts val="715"/>
              </a:spcBef>
              <a:spcAft>
                <a:spcPct val="0"/>
              </a:spcAft>
            </a:pPr>
            <a:r>
              <a:rPr sz="2400" spc="11">
                <a:solidFill>
                  <a:srgbClr val="000000"/>
                </a:solidFill>
                <a:latin typeface="FangSong"/>
                <a:cs typeface="FangSong"/>
              </a:rPr>
              <a:t>来越多的外国人所了解并接受,中医药在防治常见病、多发病、</a:t>
            </a:r>
          </a:p>
          <a:p>
            <a:pPr marL="0" marR="0">
              <a:lnSpc>
                <a:spcPts val="2400"/>
              </a:lnSpc>
              <a:spcBef>
                <a:spcPts val="771"/>
              </a:spcBef>
              <a:spcAft>
                <a:spcPct val="0"/>
              </a:spcAft>
            </a:pPr>
            <a:r>
              <a:rPr sz="2400" spc="11">
                <a:solidFill>
                  <a:srgbClr val="000000"/>
                </a:solidFill>
                <a:latin typeface="FangSong"/>
                <a:cs typeface="FangSong"/>
              </a:rPr>
              <a:t>慢性病及重大疾病中的疗效和作用日益得到“一带一路”沿线</a:t>
            </a:r>
          </a:p>
          <a:p>
            <a:pPr marL="0" marR="0">
              <a:lnSpc>
                <a:spcPts val="2400"/>
              </a:lnSpc>
              <a:spcBef>
                <a:spcPts val="767"/>
              </a:spcBef>
              <a:spcAft>
                <a:spcPct val="0"/>
              </a:spcAft>
            </a:pPr>
            <a:r>
              <a:rPr sz="2400" spc="11">
                <a:solidFill>
                  <a:srgbClr val="000000"/>
                </a:solidFill>
                <a:latin typeface="FangSong"/>
                <a:cs typeface="FangSong"/>
              </a:rPr>
              <a:t>国家社会的认可和接受。如青蒿素快速防治疟疾技术方案在东</a:t>
            </a:r>
          </a:p>
          <a:p>
            <a:pPr marL="0" marR="0">
              <a:lnSpc>
                <a:spcPts val="2400"/>
              </a:lnSpc>
              <a:spcBef>
                <a:spcPts val="718"/>
              </a:spcBef>
              <a:spcAft>
                <a:spcPct val="0"/>
              </a:spcAft>
            </a:pPr>
            <a:r>
              <a:rPr sz="2400" spc="11">
                <a:solidFill>
                  <a:srgbClr val="000000"/>
                </a:solidFill>
                <a:latin typeface="FangSong"/>
                <a:cs typeface="FangSong"/>
              </a:rPr>
              <a:t>南亚、非洲等疟疾高发地区的应用,</a:t>
            </a:r>
            <a:r>
              <a:rPr sz="2400" spc="14">
                <a:solidFill>
                  <a:srgbClr val="000000"/>
                </a:solidFill>
                <a:latin typeface="FangSong"/>
                <a:cs typeface="FangSong"/>
              </a:rPr>
              <a:t>挽救了无数病人的生命。</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8639"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530351" marR="0">
              <a:lnSpc>
                <a:spcPts val="2400"/>
              </a:lnSpc>
              <a:spcBef>
                <a:spcPts val="1766"/>
              </a:spcBef>
              <a:spcAft>
                <a:spcPct val="0"/>
              </a:spcAft>
            </a:pPr>
            <a:r>
              <a:rPr sz="2400" spc="12">
                <a:solidFill>
                  <a:srgbClr val="000000"/>
                </a:solidFill>
                <a:latin typeface="FangSong"/>
                <a:cs typeface="FangSong"/>
              </a:rPr>
              <a:t>2016</a:t>
            </a:r>
            <a:r>
              <a:rPr sz="2400" spc="11">
                <a:solidFill>
                  <a:srgbClr val="000000"/>
                </a:solidFill>
                <a:latin typeface="FangSong"/>
                <a:cs typeface="FangSong"/>
              </a:rPr>
              <a:t>年12月发布的《中国的中医药》白皮书显示,中医药已</a:t>
            </a:r>
          </a:p>
        </p:txBody>
      </p:sp>
      <p:sp>
        <p:nvSpPr>
          <p:cNvPr id="4" name="object 4"/>
          <p:cNvSpPr txBox="1"/>
          <p:nvPr/>
        </p:nvSpPr>
        <p:spPr>
          <a:xfrm>
            <a:off x="326440" y="1260284"/>
            <a:ext cx="9692988" cy="35788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经传播到</a:t>
            </a:r>
            <a:r>
              <a:rPr sz="2400" spc="11">
                <a:solidFill>
                  <a:srgbClr val="000000"/>
                </a:solidFill>
                <a:latin typeface="FangSong"/>
                <a:cs typeface="FangSong"/>
              </a:rPr>
              <a:t>183个国家和地区。目前,</a:t>
            </a:r>
            <a:r>
              <a:rPr sz="2400" spc="14">
                <a:solidFill>
                  <a:srgbClr val="000000"/>
                </a:solidFill>
                <a:latin typeface="FangSong"/>
                <a:cs typeface="FangSong"/>
              </a:rPr>
              <a:t>中外政府已签署专门的中医</a:t>
            </a:r>
          </a:p>
          <a:p>
            <a:pPr marL="0" marR="0">
              <a:lnSpc>
                <a:spcPts val="2402"/>
              </a:lnSpc>
              <a:spcBef>
                <a:spcPts val="765"/>
              </a:spcBef>
              <a:spcAft>
                <a:spcPct val="0"/>
              </a:spcAft>
            </a:pPr>
            <a:r>
              <a:rPr sz="2400" spc="12">
                <a:solidFill>
                  <a:srgbClr val="000000"/>
                </a:solidFill>
                <a:latin typeface="FangSong"/>
                <a:cs typeface="FangSong"/>
              </a:rPr>
              <a:t>药合作协议</a:t>
            </a:r>
            <a:r>
              <a:rPr sz="2400" spc="11">
                <a:solidFill>
                  <a:srgbClr val="000000"/>
                </a:solidFill>
                <a:latin typeface="FangSong"/>
                <a:cs typeface="FangSong"/>
              </a:rPr>
              <a:t>86个,中国政府支持已经在“一带一路”沿线国家建</a:t>
            </a:r>
          </a:p>
          <a:p>
            <a:pPr marL="0" marR="0">
              <a:lnSpc>
                <a:spcPts val="2400"/>
              </a:lnSpc>
              <a:spcBef>
                <a:spcPts val="719"/>
              </a:spcBef>
              <a:spcAft>
                <a:spcPct val="0"/>
              </a:spcAft>
            </a:pPr>
            <a:r>
              <a:rPr sz="2400" spc="11">
                <a:solidFill>
                  <a:srgbClr val="000000"/>
                </a:solidFill>
                <a:latin typeface="FangSong"/>
                <a:cs typeface="FangSong"/>
              </a:rPr>
              <a:t>设了</a:t>
            </a:r>
            <a:r>
              <a:rPr sz="2400" spc="12">
                <a:solidFill>
                  <a:srgbClr val="000000"/>
                </a:solidFill>
                <a:latin typeface="FangSong"/>
                <a:cs typeface="FangSong"/>
              </a:rPr>
              <a:t>16</a:t>
            </a:r>
            <a:r>
              <a:rPr sz="2400" spc="11">
                <a:solidFill>
                  <a:srgbClr val="000000"/>
                </a:solidFill>
                <a:latin typeface="FangSong"/>
                <a:cs typeface="FangSong"/>
              </a:rPr>
              <a:t>个中医药海外中心。每年约</a:t>
            </a:r>
            <a:r>
              <a:rPr sz="2400" spc="12">
                <a:solidFill>
                  <a:srgbClr val="000000"/>
                </a:solidFill>
                <a:latin typeface="FangSong"/>
                <a:cs typeface="FangSong"/>
              </a:rPr>
              <a:t>13000</a:t>
            </a:r>
            <a:r>
              <a:rPr sz="2400" spc="11">
                <a:solidFill>
                  <a:srgbClr val="000000"/>
                </a:solidFill>
                <a:latin typeface="FangSong"/>
                <a:cs typeface="FangSong"/>
              </a:rPr>
              <a:t>多名留学生来华学习中</a:t>
            </a:r>
          </a:p>
          <a:p>
            <a:pPr marL="0" marR="0">
              <a:lnSpc>
                <a:spcPts val="2400"/>
              </a:lnSpc>
              <a:spcBef>
                <a:spcPts val="768"/>
              </a:spcBef>
              <a:spcAft>
                <a:spcPct val="0"/>
              </a:spcAft>
            </a:pPr>
            <a:r>
              <a:rPr sz="2400" spc="11">
                <a:solidFill>
                  <a:srgbClr val="000000"/>
                </a:solidFill>
                <a:latin typeface="FangSong"/>
                <a:cs typeface="FangSong"/>
              </a:rPr>
              <a:t>医药,</a:t>
            </a:r>
            <a:r>
              <a:rPr sz="2400" spc="15">
                <a:solidFill>
                  <a:srgbClr val="000000"/>
                </a:solidFill>
                <a:latin typeface="FangSong"/>
                <a:cs typeface="FangSong"/>
              </a:rPr>
              <a:t>约</a:t>
            </a:r>
            <a:r>
              <a:rPr sz="2400" spc="11">
                <a:solidFill>
                  <a:srgbClr val="000000"/>
                </a:solidFill>
                <a:latin typeface="FangSong"/>
                <a:cs typeface="FangSong"/>
              </a:rPr>
              <a:t>20万人次境外患者来华接受中医药服务。</a:t>
            </a:r>
            <a:r>
              <a:rPr sz="2400" spc="12">
                <a:solidFill>
                  <a:srgbClr val="000000"/>
                </a:solidFill>
                <a:latin typeface="FangSong"/>
                <a:cs typeface="FangSong"/>
              </a:rPr>
              <a:t>30</a:t>
            </a:r>
            <a:r>
              <a:rPr sz="2400" spc="11">
                <a:solidFill>
                  <a:srgbClr val="000000"/>
                </a:solidFill>
                <a:latin typeface="FangSong"/>
                <a:cs typeface="FangSong"/>
              </a:rPr>
              <a:t>多个国家和</a:t>
            </a:r>
          </a:p>
          <a:p>
            <a:pPr marL="0" marR="0">
              <a:lnSpc>
                <a:spcPts val="2400"/>
              </a:lnSpc>
              <a:spcBef>
                <a:spcPts val="767"/>
              </a:spcBef>
              <a:spcAft>
                <a:spcPct val="0"/>
              </a:spcAft>
            </a:pPr>
            <a:r>
              <a:rPr sz="2400" spc="11">
                <a:solidFill>
                  <a:srgbClr val="000000"/>
                </a:solidFill>
                <a:latin typeface="FangSong"/>
                <a:cs typeface="FangSong"/>
              </a:rPr>
              <a:t>地区开办了数百所中医药院校。据世界卫生组织统计,目前103</a:t>
            </a:r>
          </a:p>
          <a:p>
            <a:pPr marL="0" marR="0">
              <a:lnSpc>
                <a:spcPts val="2402"/>
              </a:lnSpc>
              <a:spcBef>
                <a:spcPts val="715"/>
              </a:spcBef>
              <a:spcAft>
                <a:spcPct val="0"/>
              </a:spcAft>
            </a:pPr>
            <a:r>
              <a:rPr sz="2400" spc="11">
                <a:solidFill>
                  <a:srgbClr val="000000"/>
                </a:solidFill>
                <a:latin typeface="FangSong"/>
                <a:cs typeface="FangSong"/>
              </a:rPr>
              <a:t>个会员国认可使用针灸</a:t>
            </a:r>
            <a:r>
              <a:rPr sz="2400">
                <a:solidFill>
                  <a:srgbClr val="000000"/>
                </a:solidFill>
                <a:latin typeface="FangSong"/>
                <a:cs typeface="FangSong"/>
              </a:rPr>
              <a:t>,</a:t>
            </a:r>
            <a:r>
              <a:rPr sz="2400" spc="23">
                <a:solidFill>
                  <a:srgbClr val="000000"/>
                </a:solidFill>
                <a:latin typeface="FangSong"/>
                <a:cs typeface="FangSong"/>
              </a:rPr>
              <a:t> </a:t>
            </a:r>
            <a:r>
              <a:rPr sz="2400" spc="11">
                <a:solidFill>
                  <a:srgbClr val="000000"/>
                </a:solidFill>
                <a:latin typeface="FangSong"/>
                <a:cs typeface="FangSong"/>
              </a:rPr>
              <a:t>18个国家和地区将针灸纳入医疗保险</a:t>
            </a:r>
          </a:p>
          <a:p>
            <a:pPr marL="0" marR="0">
              <a:lnSpc>
                <a:spcPts val="2400"/>
              </a:lnSpc>
              <a:spcBef>
                <a:spcPts val="769"/>
              </a:spcBef>
              <a:spcAft>
                <a:spcPct val="0"/>
              </a:spcAft>
            </a:pPr>
            <a:r>
              <a:rPr sz="2400" spc="11">
                <a:solidFill>
                  <a:srgbClr val="000000"/>
                </a:solidFill>
                <a:latin typeface="FangSong"/>
                <a:cs typeface="FangSong"/>
              </a:rPr>
              <a:t>体系。中药逐步进入国际医药体系,</a:t>
            </a:r>
            <a:r>
              <a:rPr sz="2400" spc="14">
                <a:solidFill>
                  <a:srgbClr val="000000"/>
                </a:solidFill>
                <a:latin typeface="FangSong"/>
                <a:cs typeface="FangSong"/>
              </a:rPr>
              <a:t>已在俄罗斯、古巴、越南、</a:t>
            </a:r>
          </a:p>
          <a:p>
            <a:pPr marL="0" marR="0">
              <a:lnSpc>
                <a:spcPts val="2400"/>
              </a:lnSpc>
              <a:spcBef>
                <a:spcPts val="768"/>
              </a:spcBef>
              <a:spcAft>
                <a:spcPct val="0"/>
              </a:spcAft>
            </a:pPr>
            <a:r>
              <a:rPr sz="2400" spc="11">
                <a:solidFill>
                  <a:srgbClr val="000000"/>
                </a:solidFill>
                <a:latin typeface="FangSong"/>
                <a:cs typeface="FangSong"/>
              </a:rPr>
              <a:t>新加坡和阿联酋等国以药品形式注册。</a:t>
            </a:r>
          </a:p>
        </p:txBody>
      </p:sp>
      <p:sp>
        <p:nvSpPr>
          <p:cNvPr id="5" name="object 5"/>
          <p:cNvSpPr txBox="1"/>
          <p:nvPr/>
        </p:nvSpPr>
        <p:spPr>
          <a:xfrm>
            <a:off x="85039" y="4569134"/>
            <a:ext cx="10224639" cy="24871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12901" marR="0">
              <a:lnSpc>
                <a:spcPts val="2402"/>
              </a:lnSpc>
              <a:spcBef>
                <a:spcPct val="0"/>
              </a:spcBef>
              <a:spcAft>
                <a:spcPct val="0"/>
              </a:spcAft>
            </a:pPr>
            <a:r>
              <a:rPr sz="2400" spc="12">
                <a:solidFill>
                  <a:srgbClr val="000000"/>
                </a:solidFill>
                <a:latin typeface="FangSong"/>
                <a:cs typeface="FangSong"/>
              </a:rPr>
              <a:t>2015</a:t>
            </a:r>
            <a:r>
              <a:rPr sz="2400" spc="11">
                <a:solidFill>
                  <a:srgbClr val="000000"/>
                </a:solidFill>
                <a:latin typeface="FangSong"/>
                <a:cs typeface="FangSong"/>
              </a:rPr>
              <a:t>年屠呦呦研究员因发现青蒿素荣获诺贝尔生理学或医</a:t>
            </a:r>
          </a:p>
          <a:p>
            <a:pPr marL="241401" marR="0">
              <a:lnSpc>
                <a:spcPts val="2400"/>
              </a:lnSpc>
              <a:spcBef>
                <a:spcPts val="303"/>
              </a:spcBef>
              <a:spcAft>
                <a:spcPct val="0"/>
              </a:spcAft>
            </a:pPr>
            <a:r>
              <a:rPr sz="2400" spc="12">
                <a:solidFill>
                  <a:srgbClr val="000000"/>
                </a:solidFill>
                <a:latin typeface="FangSong"/>
                <a:cs typeface="FangSong"/>
              </a:rPr>
              <a:t>学奖。</a:t>
            </a:r>
            <a:r>
              <a:rPr sz="2400" spc="11">
                <a:solidFill>
                  <a:srgbClr val="000000"/>
                </a:solidFill>
                <a:latin typeface="FangSong"/>
                <a:cs typeface="FangSong"/>
              </a:rPr>
              <a:t>2010年针灸列入世界非物质文化遗产名录,2011年《黄帝</a:t>
            </a:r>
          </a:p>
          <a:p>
            <a:pPr marL="241401" marR="0">
              <a:lnSpc>
                <a:spcPts val="2400"/>
              </a:lnSpc>
              <a:spcBef>
                <a:spcPts val="191"/>
              </a:spcBef>
              <a:spcAft>
                <a:spcPct val="0"/>
              </a:spcAft>
            </a:pPr>
            <a:r>
              <a:rPr sz="2400" spc="11">
                <a:solidFill>
                  <a:srgbClr val="000000"/>
                </a:solidFill>
                <a:latin typeface="FangSong"/>
                <a:cs typeface="FangSong"/>
              </a:rPr>
              <a:t>内经》《本草纲目》列入世界记忆名录。2009年国际标准化组</a:t>
            </a:r>
          </a:p>
          <a:p>
            <a:pPr marL="0" marR="0">
              <a:lnSpc>
                <a:spcPts val="2400"/>
              </a:lnSpc>
              <a:spcBef>
                <a:spcPts val="124"/>
              </a:spcBef>
              <a:spcAft>
                <a:spcPct val="0"/>
              </a:spcAft>
            </a:pPr>
            <a:r>
              <a:rPr sz="2400" spc="11">
                <a:solidFill>
                  <a:srgbClr val="000000"/>
                </a:solidFill>
                <a:latin typeface="FangSong"/>
                <a:cs typeface="FangSong"/>
              </a:rPr>
              <a:t>B.</a:t>
            </a:r>
            <a:r>
              <a:rPr sz="2400" spc="12">
                <a:solidFill>
                  <a:srgbClr val="000000"/>
                </a:solidFill>
                <a:latin typeface="FangSong"/>
                <a:cs typeface="FangSong"/>
              </a:rPr>
              <a:t>中医药</a:t>
            </a:r>
            <a:r>
              <a:rPr sz="2400" spc="11">
                <a:solidFill>
                  <a:srgbClr val="000000"/>
                </a:solidFill>
                <a:latin typeface="FangSong"/>
                <a:cs typeface="FangSong"/>
              </a:rPr>
              <a:t>"一带一路"建设不仅建了16个中医药海外中心,还使中医</a:t>
            </a:r>
          </a:p>
          <a:p>
            <a:pPr marL="0" marR="0">
              <a:lnSpc>
                <a:spcPts val="2402"/>
              </a:lnSpc>
              <a:spcBef>
                <a:spcPts val="477"/>
              </a:spcBef>
              <a:spcAft>
                <a:spcPct val="0"/>
              </a:spcAft>
            </a:pPr>
            <a:r>
              <a:rPr sz="2400" spc="11">
                <a:solidFill>
                  <a:srgbClr val="000000"/>
                </a:solidFill>
                <a:latin typeface="FangSong"/>
                <a:cs typeface="FangSong"/>
              </a:rPr>
              <a:t>药传播到了183个国家和地区</a:t>
            </a:r>
            <a:r>
              <a:rPr sz="2400" spc="12">
                <a:solidFill>
                  <a:srgbClr val="000000"/>
                </a:solidFill>
                <a:latin typeface="FangSong"/>
                <a:cs typeface="FangSong"/>
              </a:rPr>
              <a:t>,103</a:t>
            </a:r>
            <a:r>
              <a:rPr sz="2400" spc="11">
                <a:solidFill>
                  <a:srgbClr val="000000"/>
                </a:solidFill>
                <a:latin typeface="FangSong"/>
                <a:cs typeface="FangSong"/>
              </a:rPr>
              <a:t>个国家认可使用针灸,18个国家和</a:t>
            </a:r>
          </a:p>
          <a:p>
            <a:pPr marL="0" marR="0">
              <a:lnSpc>
                <a:spcPts val="2400"/>
              </a:lnSpc>
              <a:spcBef>
                <a:spcPts val="482"/>
              </a:spcBef>
              <a:spcAft>
                <a:spcPct val="0"/>
              </a:spcAft>
            </a:pPr>
            <a:r>
              <a:rPr sz="2400" spc="11">
                <a:solidFill>
                  <a:srgbClr val="000000"/>
                </a:solidFill>
                <a:latin typeface="FangSong"/>
                <a:cs typeface="FangSong"/>
              </a:rPr>
              <a:t>地区将针灸纳入医疗保险体系。</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39359"/>
            <a:ext cx="103174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材料一</a:t>
            </a:r>
          </a:p>
        </p:txBody>
      </p:sp>
      <p:sp>
        <p:nvSpPr>
          <p:cNvPr id="4" name="object 4"/>
          <p:cNvSpPr txBox="1"/>
          <p:nvPr/>
        </p:nvSpPr>
        <p:spPr>
          <a:xfrm>
            <a:off x="769924" y="800584"/>
            <a:ext cx="897909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2013</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a:solidFill>
                  <a:srgbClr val="000000"/>
                </a:solidFill>
                <a:latin typeface="FangSong"/>
                <a:cs typeface="FangSong"/>
              </a:rPr>
              <a:t>10</a:t>
            </a:r>
            <a:r>
              <a:rPr sz="2000" spc="15">
                <a:solidFill>
                  <a:srgbClr val="000000"/>
                </a:solidFill>
                <a:latin typeface="FangSong"/>
                <a:cs typeface="FangSong"/>
              </a:rPr>
              <a:t>月</a:t>
            </a:r>
            <a:r>
              <a:rPr sz="2000">
                <a:solidFill>
                  <a:srgbClr val="000000"/>
                </a:solidFill>
                <a:latin typeface="FangSong"/>
                <a:cs typeface="FangSong"/>
              </a:rPr>
              <a:t>,</a:t>
            </a:r>
            <a:r>
              <a:rPr sz="2000" spc="12">
                <a:solidFill>
                  <a:srgbClr val="000000"/>
                </a:solidFill>
                <a:latin typeface="FangSong"/>
                <a:cs typeface="FangSong"/>
              </a:rPr>
              <a:t>习近平主席提出</a:t>
            </a:r>
            <a:r>
              <a:rPr sz="2000" spc="20">
                <a:solidFill>
                  <a:srgbClr val="000000"/>
                </a:solidFill>
                <a:latin typeface="FangSong"/>
                <a:cs typeface="FangSong"/>
              </a:rPr>
              <a:t>,</a:t>
            </a:r>
            <a:r>
              <a:rPr sz="2000" spc="12">
                <a:solidFill>
                  <a:srgbClr val="000000"/>
                </a:solidFill>
                <a:latin typeface="FangSong"/>
                <a:cs typeface="FangSong"/>
              </a:rPr>
              <a:t>共同建设“丝绸之路经济带”和</a:t>
            </a:r>
            <a:r>
              <a:rPr sz="2000">
                <a:solidFill>
                  <a:srgbClr val="000000"/>
                </a:solidFill>
                <a:latin typeface="FangSong"/>
                <a:cs typeface="FangSong"/>
              </a:rPr>
              <a:t>21</a:t>
            </a:r>
          </a:p>
        </p:txBody>
      </p:sp>
      <p:sp>
        <p:nvSpPr>
          <p:cNvPr id="5" name="object 5"/>
          <p:cNvSpPr txBox="1"/>
          <p:nvPr/>
        </p:nvSpPr>
        <p:spPr>
          <a:xfrm>
            <a:off x="326440" y="1166344"/>
            <a:ext cx="323123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世纪“海上丝绸之路”。</a:t>
            </a:r>
          </a:p>
        </p:txBody>
      </p:sp>
      <p:sp>
        <p:nvSpPr>
          <p:cNvPr id="6" name="object 6"/>
          <p:cNvSpPr txBox="1"/>
          <p:nvPr/>
        </p:nvSpPr>
        <p:spPr>
          <a:xfrm>
            <a:off x="326440" y="1660120"/>
            <a:ext cx="9554824" cy="10015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0">
                <a:solidFill>
                  <a:srgbClr val="000000"/>
                </a:solidFill>
                <a:latin typeface="FangSong"/>
                <a:cs typeface="FangSong"/>
              </a:rPr>
              <a:t>2015</a:t>
            </a:r>
            <a:r>
              <a:rPr sz="2000" spc="15">
                <a:solidFill>
                  <a:srgbClr val="000000"/>
                </a:solidFill>
                <a:latin typeface="FangSong"/>
                <a:cs typeface="FangSong"/>
              </a:rPr>
              <a:t>年</a:t>
            </a:r>
            <a:r>
              <a:rPr sz="2000">
                <a:solidFill>
                  <a:srgbClr val="000000"/>
                </a:solidFill>
                <a:latin typeface="FangSong"/>
                <a:cs typeface="FangSong"/>
              </a:rPr>
              <a:t>12</a:t>
            </a:r>
            <a:r>
              <a:rPr sz="2000" spc="15">
                <a:solidFill>
                  <a:srgbClr val="000000"/>
                </a:solidFill>
                <a:latin typeface="FangSong"/>
                <a:cs typeface="FangSong"/>
              </a:rPr>
              <a:t>月</a:t>
            </a:r>
            <a:r>
              <a:rPr sz="2000" spc="14">
                <a:solidFill>
                  <a:srgbClr val="000000"/>
                </a:solidFill>
                <a:latin typeface="FangSong"/>
                <a:cs typeface="FangSong"/>
              </a:rPr>
              <a:t>22</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习近平主席致信祝贺中国中医科学院成立</a:t>
            </a:r>
            <a:r>
              <a:rPr sz="2000">
                <a:solidFill>
                  <a:srgbClr val="000000"/>
                </a:solidFill>
                <a:latin typeface="FangSong"/>
                <a:cs typeface="FangSong"/>
              </a:rPr>
              <a:t>60</a:t>
            </a:r>
            <a:r>
              <a:rPr sz="2000" spc="15">
                <a:solidFill>
                  <a:srgbClr val="000000"/>
                </a:solidFill>
                <a:latin typeface="FangSong"/>
                <a:cs typeface="FangSong"/>
              </a:rPr>
              <a:t>周年。习</a:t>
            </a:r>
          </a:p>
          <a:p>
            <a:pPr marL="0" marR="0">
              <a:lnSpc>
                <a:spcPts val="2004"/>
              </a:lnSpc>
              <a:spcBef>
                <a:spcPts val="878"/>
              </a:spcBef>
              <a:spcAft>
                <a:spcPct val="0"/>
              </a:spcAft>
            </a:pPr>
            <a:r>
              <a:rPr sz="2000" spc="17">
                <a:solidFill>
                  <a:srgbClr val="000000"/>
                </a:solidFill>
                <a:latin typeface="FangSong"/>
                <a:cs typeface="FangSong"/>
              </a:rPr>
              <a:t>近平强调</a:t>
            </a:r>
            <a:r>
              <a:rPr sz="2000">
                <a:solidFill>
                  <a:srgbClr val="000000"/>
                </a:solidFill>
                <a:latin typeface="FangSong"/>
                <a:cs typeface="FangSong"/>
              </a:rPr>
              <a:t>,</a:t>
            </a:r>
            <a:r>
              <a:rPr sz="2000" spc="10">
                <a:solidFill>
                  <a:srgbClr val="000000"/>
                </a:solidFill>
                <a:latin typeface="FangSong"/>
                <a:cs typeface="FangSong"/>
              </a:rPr>
              <a:t>当前</a:t>
            </a:r>
            <a:r>
              <a:rPr sz="2000">
                <a:solidFill>
                  <a:srgbClr val="000000"/>
                </a:solidFill>
                <a:latin typeface="FangSong"/>
                <a:cs typeface="FangSong"/>
              </a:rPr>
              <a:t>,</a:t>
            </a:r>
            <a:r>
              <a:rPr sz="2000" spc="11">
                <a:solidFill>
                  <a:srgbClr val="000000"/>
                </a:solidFill>
                <a:latin typeface="FangSong"/>
                <a:cs typeface="FangSong"/>
              </a:rPr>
              <a:t>中医药振兴发展迎来天时、地利、人和的大好时机</a:t>
            </a:r>
            <a:r>
              <a:rPr sz="2000">
                <a:solidFill>
                  <a:srgbClr val="000000"/>
                </a:solidFill>
                <a:latin typeface="FangSong"/>
                <a:cs typeface="FangSong"/>
              </a:rPr>
              <a:t>,</a:t>
            </a:r>
            <a:r>
              <a:rPr sz="2000" spc="15">
                <a:solidFill>
                  <a:srgbClr val="000000"/>
                </a:solidFill>
                <a:latin typeface="FangSong"/>
                <a:cs typeface="FangSong"/>
              </a:rPr>
              <a:t>希望广</a:t>
            </a:r>
          </a:p>
        </p:txBody>
      </p:sp>
      <p:sp>
        <p:nvSpPr>
          <p:cNvPr id="7" name="object 7"/>
          <p:cNvSpPr txBox="1"/>
          <p:nvPr/>
        </p:nvSpPr>
        <p:spPr>
          <a:xfrm>
            <a:off x="80162" y="2453576"/>
            <a:ext cx="10044442" cy="11278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C.中医药"</a:t>
            </a:r>
            <a:r>
              <a:rPr sz="2400" spc="12">
                <a:solidFill>
                  <a:srgbClr val="000000"/>
                </a:solidFill>
                <a:latin typeface="FangSong"/>
                <a:cs typeface="FangSong"/>
              </a:rPr>
              <a:t>一带一路</a:t>
            </a:r>
            <a:r>
              <a:rPr sz="2400" spc="11">
                <a:solidFill>
                  <a:srgbClr val="000000"/>
                </a:solidFill>
                <a:latin typeface="FangSong"/>
                <a:cs typeface="FangSong"/>
              </a:rPr>
              <a:t>"建设发展要有中国政府的大力支持,</a:t>
            </a:r>
            <a:r>
              <a:rPr sz="2400" spc="14">
                <a:solidFill>
                  <a:srgbClr val="000000"/>
                </a:solidFill>
                <a:latin typeface="FangSong"/>
                <a:cs typeface="FangSong"/>
              </a:rPr>
              <a:t>也要得到</a:t>
            </a:r>
          </a:p>
          <a:p>
            <a:pPr marL="0" marR="0">
              <a:lnSpc>
                <a:spcPts val="2402"/>
              </a:lnSpc>
              <a:spcBef>
                <a:spcPts val="477"/>
              </a:spcBef>
              <a:spcAft>
                <a:spcPct val="0"/>
              </a:spcAft>
            </a:pPr>
            <a:r>
              <a:rPr sz="2400" spc="11">
                <a:solidFill>
                  <a:srgbClr val="000000"/>
                </a:solidFill>
                <a:latin typeface="FangSong"/>
                <a:cs typeface="FangSong"/>
              </a:rPr>
              <a:t>沿线各国政府的认可和配合</a:t>
            </a:r>
            <a:r>
              <a:rPr sz="2400" spc="14">
                <a:solidFill>
                  <a:srgbClr val="000000"/>
                </a:solidFill>
                <a:latin typeface="FangSong"/>
                <a:cs typeface="FangSong"/>
              </a:rPr>
              <a:t>,</a:t>
            </a:r>
            <a:r>
              <a:rPr sz="2400" spc="11">
                <a:solidFill>
                  <a:srgbClr val="000000"/>
                </a:solidFill>
                <a:latin typeface="FangSong"/>
                <a:cs typeface="FangSong"/>
              </a:rPr>
              <a:t>要加强国与国的合作。</a:t>
            </a:r>
          </a:p>
        </p:txBody>
      </p:sp>
      <p:sp>
        <p:nvSpPr>
          <p:cNvPr id="8" name="object 8"/>
          <p:cNvSpPr txBox="1"/>
          <p:nvPr/>
        </p:nvSpPr>
        <p:spPr>
          <a:xfrm>
            <a:off x="326440" y="3123414"/>
            <a:ext cx="851711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把中医药这一祖先留给我们的宝贵财富继承好、发展好、利用好。</a:t>
            </a:r>
          </a:p>
        </p:txBody>
      </p:sp>
      <p:sp>
        <p:nvSpPr>
          <p:cNvPr id="9" name="object 9"/>
          <p:cNvSpPr txBox="1"/>
          <p:nvPr/>
        </p:nvSpPr>
        <p:spPr>
          <a:xfrm>
            <a:off x="326440" y="3593060"/>
            <a:ext cx="9700290" cy="33184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0">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1</a:t>
            </a:r>
            <a:r>
              <a:rPr sz="2000" spc="15">
                <a:solidFill>
                  <a:srgbClr val="000000"/>
                </a:solidFill>
                <a:latin typeface="FangSong"/>
                <a:cs typeface="FangSong"/>
              </a:rPr>
              <a:t>月</a:t>
            </a:r>
            <a:r>
              <a:rPr sz="2000">
                <a:solidFill>
                  <a:srgbClr val="000000"/>
                </a:solidFill>
                <a:latin typeface="FangSong"/>
                <a:cs typeface="FangSong"/>
              </a:rPr>
              <a:t>18</a:t>
            </a:r>
            <a:r>
              <a:rPr sz="2000" spc="15">
                <a:solidFill>
                  <a:srgbClr val="000000"/>
                </a:solidFill>
                <a:latin typeface="FangSong"/>
                <a:cs typeface="FangSong"/>
              </a:rPr>
              <a:t>日</a:t>
            </a:r>
            <a:r>
              <a:rPr sz="2000">
                <a:solidFill>
                  <a:srgbClr val="000000"/>
                </a:solidFill>
                <a:latin typeface="FangSong"/>
                <a:cs typeface="FangSong"/>
              </a:rPr>
              <a:t>,</a:t>
            </a:r>
            <a:r>
              <a:rPr sz="2000" spc="10">
                <a:solidFill>
                  <a:srgbClr val="000000"/>
                </a:solidFill>
                <a:latin typeface="FangSong"/>
                <a:cs typeface="FangSong"/>
              </a:rPr>
              <a:t>习近平主席在瑞士日内瓦访问世界卫生组织并会见陈冯</a:t>
            </a:r>
          </a:p>
          <a:p>
            <a:pPr marL="0" marR="0">
              <a:lnSpc>
                <a:spcPts val="2004"/>
              </a:lnSpc>
              <a:spcBef>
                <a:spcPts val="635"/>
              </a:spcBef>
              <a:spcAft>
                <a:spcPct val="0"/>
              </a:spcAft>
            </a:pPr>
            <a:r>
              <a:rPr sz="2000" spc="14">
                <a:solidFill>
                  <a:srgbClr val="000000"/>
                </a:solidFill>
                <a:latin typeface="FangSong"/>
                <a:cs typeface="FangSong"/>
              </a:rPr>
              <a:t>富珍总干事。习近平强调</a:t>
            </a:r>
            <a:r>
              <a:rPr sz="2000">
                <a:solidFill>
                  <a:srgbClr val="000000"/>
                </a:solidFill>
                <a:latin typeface="FangSong"/>
                <a:cs typeface="FangSong"/>
              </a:rPr>
              <a:t>,</a:t>
            </a:r>
            <a:r>
              <a:rPr sz="2000" spc="10">
                <a:solidFill>
                  <a:srgbClr val="000000"/>
                </a:solidFill>
                <a:latin typeface="FangSong"/>
                <a:cs typeface="FangSong"/>
              </a:rPr>
              <a:t>中国同世界卫生组织的合作堪称典范。中国欢迎</a:t>
            </a:r>
          </a:p>
          <a:p>
            <a:pPr marL="0" marR="0">
              <a:lnSpc>
                <a:spcPts val="2004"/>
              </a:lnSpc>
              <a:spcBef>
                <a:spcPts val="686"/>
              </a:spcBef>
              <a:spcAft>
                <a:spcPct val="0"/>
              </a:spcAft>
            </a:pPr>
            <a:r>
              <a:rPr sz="2000" spc="11">
                <a:solidFill>
                  <a:srgbClr val="000000"/>
                </a:solidFill>
                <a:latin typeface="FangSong"/>
                <a:cs typeface="FangSong"/>
              </a:rPr>
              <a:t>世界卫生组织积极参与“一带一路”建设</a:t>
            </a:r>
            <a:r>
              <a:rPr sz="2000">
                <a:solidFill>
                  <a:srgbClr val="000000"/>
                </a:solidFill>
                <a:latin typeface="FangSong"/>
                <a:cs typeface="FangSong"/>
              </a:rPr>
              <a:t>,</a:t>
            </a:r>
            <a:r>
              <a:rPr sz="2000" spc="14">
                <a:solidFill>
                  <a:srgbClr val="000000"/>
                </a:solidFill>
                <a:latin typeface="FangSong"/>
                <a:cs typeface="FangSong"/>
              </a:rPr>
              <a:t>共建“健康丝绸之路”。中国愿</a:t>
            </a:r>
          </a:p>
          <a:p>
            <a:pPr marL="0" marR="0">
              <a:lnSpc>
                <a:spcPts val="2006"/>
              </a:lnSpc>
              <a:spcBef>
                <a:spcPts val="633"/>
              </a:spcBef>
              <a:spcAft>
                <a:spcPct val="0"/>
              </a:spcAft>
            </a:pPr>
            <a:r>
              <a:rPr sz="2000" spc="14">
                <a:solidFill>
                  <a:srgbClr val="000000"/>
                </a:solidFill>
                <a:latin typeface="FangSong"/>
                <a:cs typeface="FangSong"/>
              </a:rPr>
              <a:t>同世界卫生组织加强协作</a:t>
            </a:r>
            <a:r>
              <a:rPr sz="2000">
                <a:solidFill>
                  <a:srgbClr val="000000"/>
                </a:solidFill>
                <a:latin typeface="FangSong"/>
                <a:cs typeface="FangSong"/>
              </a:rPr>
              <a:t>,</a:t>
            </a:r>
            <a:r>
              <a:rPr sz="2000" spc="12">
                <a:solidFill>
                  <a:srgbClr val="000000"/>
                </a:solidFill>
                <a:latin typeface="FangSong"/>
                <a:cs typeface="FangSong"/>
              </a:rPr>
              <a:t>为建设人类命运共同体共同作出努力。陈冯富珍</a:t>
            </a:r>
          </a:p>
          <a:p>
            <a:pPr marL="0" marR="0">
              <a:lnSpc>
                <a:spcPts val="2004"/>
              </a:lnSpc>
              <a:spcBef>
                <a:spcPts val="689"/>
              </a:spcBef>
              <a:spcAft>
                <a:spcPct val="0"/>
              </a:spcAft>
            </a:pPr>
            <a:r>
              <a:rPr sz="2000" spc="15">
                <a:solidFill>
                  <a:srgbClr val="000000"/>
                </a:solidFill>
                <a:latin typeface="FangSong"/>
                <a:cs typeface="FangSong"/>
              </a:rPr>
              <a:t>表示</a:t>
            </a:r>
            <a:r>
              <a:rPr sz="2000">
                <a:solidFill>
                  <a:srgbClr val="000000"/>
                </a:solidFill>
                <a:latin typeface="FangSong"/>
                <a:cs typeface="FangSong"/>
              </a:rPr>
              <a:t>,</a:t>
            </a:r>
            <a:r>
              <a:rPr sz="2000" spc="12">
                <a:solidFill>
                  <a:srgbClr val="000000"/>
                </a:solidFill>
                <a:latin typeface="FangSong"/>
                <a:cs typeface="FangSong"/>
              </a:rPr>
              <a:t>世界卫生组织赞赏中国在全球卫生安全和卫生治理领域的领导能力</a:t>
            </a:r>
            <a:r>
              <a:rPr sz="2000">
                <a:solidFill>
                  <a:srgbClr val="000000"/>
                </a:solidFill>
                <a:latin typeface="FangSong"/>
                <a:cs typeface="FangSong"/>
              </a:rPr>
              <a:t>,愿</a:t>
            </a:r>
          </a:p>
          <a:p>
            <a:pPr marL="0" marR="0">
              <a:lnSpc>
                <a:spcPts val="2004"/>
              </a:lnSpc>
              <a:spcBef>
                <a:spcPts val="635"/>
              </a:spcBef>
              <a:spcAft>
                <a:spcPct val="0"/>
              </a:spcAft>
            </a:pPr>
            <a:r>
              <a:rPr sz="2000" spc="11">
                <a:solidFill>
                  <a:srgbClr val="000000"/>
                </a:solidFill>
                <a:latin typeface="FangSong"/>
                <a:cs typeface="FangSong"/>
              </a:rPr>
              <a:t>加强同中方在“一带一路”框架下的合作</a:t>
            </a:r>
            <a:r>
              <a:rPr sz="2000">
                <a:solidFill>
                  <a:srgbClr val="000000"/>
                </a:solidFill>
                <a:latin typeface="FangSong"/>
                <a:cs typeface="FangSong"/>
              </a:rPr>
              <a:t>,</a:t>
            </a:r>
            <a:r>
              <a:rPr sz="2000" spc="14">
                <a:solidFill>
                  <a:srgbClr val="000000"/>
                </a:solidFill>
                <a:latin typeface="FangSong"/>
                <a:cs typeface="FangSong"/>
              </a:rPr>
              <a:t>以提高“一带一路”沿线国家健</a:t>
            </a:r>
          </a:p>
          <a:p>
            <a:pPr marL="0" marR="0">
              <a:lnSpc>
                <a:spcPts val="2004"/>
              </a:lnSpc>
              <a:spcBef>
                <a:spcPts val="635"/>
              </a:spcBef>
              <a:spcAft>
                <a:spcPct val="0"/>
              </a:spcAft>
            </a:pPr>
            <a:r>
              <a:rPr sz="2000" spc="14">
                <a:solidFill>
                  <a:srgbClr val="000000"/>
                </a:solidFill>
                <a:latin typeface="FangSong"/>
                <a:cs typeface="FangSong"/>
              </a:rPr>
              <a:t>康卫生水平。会见后</a:t>
            </a:r>
            <a:r>
              <a:rPr sz="2000">
                <a:solidFill>
                  <a:srgbClr val="000000"/>
                </a:solidFill>
                <a:latin typeface="FangSong"/>
                <a:cs typeface="FangSong"/>
              </a:rPr>
              <a:t>,</a:t>
            </a:r>
            <a:r>
              <a:rPr sz="2000" spc="10">
                <a:solidFill>
                  <a:srgbClr val="000000"/>
                </a:solidFill>
                <a:latin typeface="FangSong"/>
                <a:cs typeface="FangSong"/>
              </a:rPr>
              <a:t>习近平和陈冯富珍共同见证了《中华人民共和国政府</a:t>
            </a:r>
          </a:p>
          <a:p>
            <a:pPr marL="0" marR="0">
              <a:lnSpc>
                <a:spcPts val="2004"/>
              </a:lnSpc>
              <a:spcBef>
                <a:spcPts val="685"/>
              </a:spcBef>
              <a:spcAft>
                <a:spcPct val="0"/>
              </a:spcAft>
            </a:pPr>
            <a:r>
              <a:rPr sz="2000" spc="10">
                <a:solidFill>
                  <a:srgbClr val="000000"/>
                </a:solidFill>
                <a:latin typeface="FangSong"/>
                <a:cs typeface="FangSong"/>
              </a:rPr>
              <a:t>和世界卫生组织关于“一带一路”卫生领域合作的谅解备忘录》等协议的签</a:t>
            </a:r>
          </a:p>
          <a:p>
            <a:pPr marL="0" marR="0">
              <a:lnSpc>
                <a:spcPts val="2004"/>
              </a:lnSpc>
              <a:spcBef>
                <a:spcPts val="638"/>
              </a:spcBef>
              <a:spcAft>
                <a:spcPct val="0"/>
              </a:spcAft>
            </a:pPr>
            <a:r>
              <a:rPr sz="2000" spc="15">
                <a:solidFill>
                  <a:srgbClr val="000000"/>
                </a:solidFill>
                <a:latin typeface="FangSong"/>
                <a:cs typeface="FangSong"/>
              </a:rPr>
              <a:t>署。</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8639"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530351" marR="0">
              <a:lnSpc>
                <a:spcPts val="2400"/>
              </a:lnSpc>
              <a:spcBef>
                <a:spcPts val="1766"/>
              </a:spcBef>
              <a:spcAft>
                <a:spcPct val="0"/>
              </a:spcAft>
            </a:pPr>
            <a:r>
              <a:rPr sz="2400" spc="12">
                <a:solidFill>
                  <a:srgbClr val="000000"/>
                </a:solidFill>
                <a:latin typeface="FangSong"/>
                <a:cs typeface="FangSong"/>
              </a:rPr>
              <a:t>2016</a:t>
            </a:r>
            <a:r>
              <a:rPr sz="2400" spc="11">
                <a:solidFill>
                  <a:srgbClr val="000000"/>
                </a:solidFill>
                <a:latin typeface="FangSong"/>
                <a:cs typeface="FangSong"/>
              </a:rPr>
              <a:t>年12月发布的《中国的中医药》白皮书显示,中医药已</a:t>
            </a:r>
          </a:p>
        </p:txBody>
      </p:sp>
      <p:sp>
        <p:nvSpPr>
          <p:cNvPr id="4" name="object 4"/>
          <p:cNvSpPr txBox="1"/>
          <p:nvPr/>
        </p:nvSpPr>
        <p:spPr>
          <a:xfrm>
            <a:off x="93878" y="1260284"/>
            <a:ext cx="10042076" cy="34612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32562" marR="0">
              <a:lnSpc>
                <a:spcPts val="2400"/>
              </a:lnSpc>
              <a:spcBef>
                <a:spcPct val="0"/>
              </a:spcBef>
              <a:spcAft>
                <a:spcPct val="0"/>
              </a:spcAft>
            </a:pPr>
            <a:r>
              <a:rPr sz="2400" spc="12">
                <a:solidFill>
                  <a:srgbClr val="000000"/>
                </a:solidFill>
                <a:latin typeface="FangSong"/>
                <a:cs typeface="FangSong"/>
              </a:rPr>
              <a:t>经传播到</a:t>
            </a:r>
            <a:r>
              <a:rPr sz="2400" spc="11">
                <a:solidFill>
                  <a:srgbClr val="000000"/>
                </a:solidFill>
                <a:latin typeface="FangSong"/>
                <a:cs typeface="FangSong"/>
              </a:rPr>
              <a:t>183个国家和地区。目前,</a:t>
            </a:r>
            <a:r>
              <a:rPr sz="2400" spc="14">
                <a:solidFill>
                  <a:srgbClr val="000000"/>
                </a:solidFill>
                <a:latin typeface="FangSong"/>
                <a:cs typeface="FangSong"/>
              </a:rPr>
              <a:t>中外政府已签署专门的中医</a:t>
            </a:r>
          </a:p>
          <a:p>
            <a:pPr marL="232562" marR="0">
              <a:lnSpc>
                <a:spcPts val="2402"/>
              </a:lnSpc>
              <a:spcBef>
                <a:spcPts val="765"/>
              </a:spcBef>
              <a:spcAft>
                <a:spcPct val="0"/>
              </a:spcAft>
            </a:pPr>
            <a:r>
              <a:rPr sz="2400" spc="12">
                <a:solidFill>
                  <a:srgbClr val="000000"/>
                </a:solidFill>
                <a:latin typeface="FangSong"/>
                <a:cs typeface="FangSong"/>
              </a:rPr>
              <a:t>药合作协议</a:t>
            </a:r>
            <a:r>
              <a:rPr sz="2400" spc="11">
                <a:solidFill>
                  <a:srgbClr val="000000"/>
                </a:solidFill>
                <a:latin typeface="FangSong"/>
                <a:cs typeface="FangSong"/>
              </a:rPr>
              <a:t>86个,中国政府支持已经在“一带一路”沿线国家建</a:t>
            </a:r>
          </a:p>
          <a:p>
            <a:pPr marL="232562" marR="0">
              <a:lnSpc>
                <a:spcPts val="2400"/>
              </a:lnSpc>
              <a:spcBef>
                <a:spcPts val="719"/>
              </a:spcBef>
              <a:spcAft>
                <a:spcPct val="0"/>
              </a:spcAft>
            </a:pPr>
            <a:r>
              <a:rPr sz="2400" spc="11">
                <a:solidFill>
                  <a:srgbClr val="000000"/>
                </a:solidFill>
                <a:latin typeface="FangSong"/>
                <a:cs typeface="FangSong"/>
              </a:rPr>
              <a:t>设了</a:t>
            </a:r>
            <a:r>
              <a:rPr sz="2400" spc="12">
                <a:solidFill>
                  <a:srgbClr val="000000"/>
                </a:solidFill>
                <a:latin typeface="FangSong"/>
                <a:cs typeface="FangSong"/>
              </a:rPr>
              <a:t>16</a:t>
            </a:r>
            <a:r>
              <a:rPr sz="2400" spc="11">
                <a:solidFill>
                  <a:srgbClr val="000000"/>
                </a:solidFill>
                <a:latin typeface="FangSong"/>
                <a:cs typeface="FangSong"/>
              </a:rPr>
              <a:t>个中医药海外中心。每年约</a:t>
            </a:r>
            <a:r>
              <a:rPr sz="2400" spc="12">
                <a:solidFill>
                  <a:srgbClr val="000000"/>
                </a:solidFill>
                <a:latin typeface="FangSong"/>
                <a:cs typeface="FangSong"/>
              </a:rPr>
              <a:t>13000</a:t>
            </a:r>
            <a:r>
              <a:rPr sz="2400" spc="11">
                <a:solidFill>
                  <a:srgbClr val="000000"/>
                </a:solidFill>
                <a:latin typeface="FangSong"/>
                <a:cs typeface="FangSong"/>
              </a:rPr>
              <a:t>多名留学生来华学习中</a:t>
            </a:r>
          </a:p>
          <a:p>
            <a:pPr marL="232562" marR="0">
              <a:lnSpc>
                <a:spcPts val="2400"/>
              </a:lnSpc>
              <a:spcBef>
                <a:spcPts val="768"/>
              </a:spcBef>
              <a:spcAft>
                <a:spcPct val="0"/>
              </a:spcAft>
            </a:pPr>
            <a:r>
              <a:rPr sz="2400" spc="11">
                <a:solidFill>
                  <a:srgbClr val="000000"/>
                </a:solidFill>
                <a:latin typeface="FangSong"/>
                <a:cs typeface="FangSong"/>
              </a:rPr>
              <a:t>医药,</a:t>
            </a:r>
            <a:r>
              <a:rPr sz="2400" spc="15">
                <a:solidFill>
                  <a:srgbClr val="000000"/>
                </a:solidFill>
                <a:latin typeface="FangSong"/>
                <a:cs typeface="FangSong"/>
              </a:rPr>
              <a:t>约</a:t>
            </a:r>
            <a:r>
              <a:rPr sz="2400" spc="11">
                <a:solidFill>
                  <a:srgbClr val="000000"/>
                </a:solidFill>
                <a:latin typeface="FangSong"/>
                <a:cs typeface="FangSong"/>
              </a:rPr>
              <a:t>20万人次境外患者来华接受中医药服务。</a:t>
            </a:r>
            <a:r>
              <a:rPr sz="2400" spc="12">
                <a:solidFill>
                  <a:srgbClr val="000000"/>
                </a:solidFill>
                <a:latin typeface="FangSong"/>
                <a:cs typeface="FangSong"/>
              </a:rPr>
              <a:t>30</a:t>
            </a:r>
            <a:r>
              <a:rPr sz="2400" spc="11">
                <a:solidFill>
                  <a:srgbClr val="000000"/>
                </a:solidFill>
                <a:latin typeface="FangSong"/>
                <a:cs typeface="FangSong"/>
              </a:rPr>
              <a:t>多个国家和</a:t>
            </a:r>
          </a:p>
          <a:p>
            <a:pPr marL="232562" marR="0">
              <a:lnSpc>
                <a:spcPts val="2400"/>
              </a:lnSpc>
              <a:spcBef>
                <a:spcPts val="767"/>
              </a:spcBef>
              <a:spcAft>
                <a:spcPct val="0"/>
              </a:spcAft>
            </a:pPr>
            <a:r>
              <a:rPr sz="2400" spc="11">
                <a:solidFill>
                  <a:srgbClr val="000000"/>
                </a:solidFill>
                <a:latin typeface="FangSong"/>
                <a:cs typeface="FangSong"/>
              </a:rPr>
              <a:t>地区开办了数百所中医药院校。据世界卫生组织统计,目前103</a:t>
            </a:r>
          </a:p>
          <a:p>
            <a:pPr marL="0" marR="0">
              <a:lnSpc>
                <a:spcPts val="2400"/>
              </a:lnSpc>
              <a:spcBef>
                <a:spcPts val="417"/>
              </a:spcBef>
              <a:spcAft>
                <a:spcPct val="0"/>
              </a:spcAft>
            </a:pPr>
            <a:r>
              <a:rPr sz="2400" spc="12">
                <a:solidFill>
                  <a:srgbClr val="000000"/>
                </a:solidFill>
                <a:latin typeface="FangSong"/>
                <a:cs typeface="FangSong"/>
              </a:rPr>
              <a:t>D.</a:t>
            </a:r>
            <a:r>
              <a:rPr sz="2400" spc="11">
                <a:solidFill>
                  <a:srgbClr val="000000"/>
                </a:solidFill>
                <a:latin typeface="FangSong"/>
                <a:cs typeface="FangSong"/>
              </a:rPr>
              <a:t>屠呦呦因青蒿素的发现荣获诺贝尔生理学或医学奖,针灸列入世</a:t>
            </a:r>
          </a:p>
          <a:p>
            <a:pPr marL="0" marR="0">
              <a:lnSpc>
                <a:spcPts val="2402"/>
              </a:lnSpc>
              <a:spcBef>
                <a:spcPts val="477"/>
              </a:spcBef>
              <a:spcAft>
                <a:spcPct val="0"/>
              </a:spcAft>
            </a:pPr>
            <a:r>
              <a:rPr sz="2400" spc="11">
                <a:solidFill>
                  <a:srgbClr val="000000"/>
                </a:solidFill>
                <a:latin typeface="FangSong"/>
                <a:cs typeface="FangSong"/>
              </a:rPr>
              <a:t>界非物质文化遗产名录,既表明了国际社会对中医药精华的认可和</a:t>
            </a:r>
          </a:p>
          <a:p>
            <a:pPr marL="0" marR="0">
              <a:lnSpc>
                <a:spcPts val="2400"/>
              </a:lnSpc>
              <a:spcBef>
                <a:spcPts val="481"/>
              </a:spcBef>
              <a:spcAft>
                <a:spcPct val="0"/>
              </a:spcAft>
            </a:pPr>
            <a:r>
              <a:rPr sz="2400" spc="12">
                <a:solidFill>
                  <a:srgbClr val="000000"/>
                </a:solidFill>
                <a:latin typeface="FangSong"/>
                <a:cs typeface="FangSong"/>
              </a:rPr>
              <a:t>接受</a:t>
            </a:r>
            <a:r>
              <a:rPr sz="2400" spc="11">
                <a:solidFill>
                  <a:srgbClr val="000000"/>
                </a:solidFill>
                <a:latin typeface="FangSong"/>
                <a:cs typeface="FangSong"/>
              </a:rPr>
              <a:t>,也直接或间接地影响中医药"一带一路</a:t>
            </a:r>
            <a:r>
              <a:rPr sz="2400" spc="15">
                <a:solidFill>
                  <a:srgbClr val="000000"/>
                </a:solidFill>
                <a:latin typeface="FangSong"/>
                <a:cs typeface="FangSong"/>
              </a:rPr>
              <a:t>"</a:t>
            </a:r>
            <a:r>
              <a:rPr sz="2400" spc="11">
                <a:solidFill>
                  <a:srgbClr val="000000"/>
                </a:solidFill>
                <a:latin typeface="FangSong"/>
                <a:cs typeface="FangSong"/>
              </a:rPr>
              <a:t>的建设发展。</a:t>
            </a:r>
          </a:p>
        </p:txBody>
      </p:sp>
      <p:sp>
        <p:nvSpPr>
          <p:cNvPr id="5" name="object 5"/>
          <p:cNvSpPr txBox="1"/>
          <p:nvPr/>
        </p:nvSpPr>
        <p:spPr>
          <a:xfrm>
            <a:off x="326440" y="4569134"/>
            <a:ext cx="9864743" cy="24225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71500" marR="0">
              <a:lnSpc>
                <a:spcPts val="2402"/>
              </a:lnSpc>
              <a:spcBef>
                <a:spcPct val="0"/>
              </a:spcBef>
              <a:spcAft>
                <a:spcPct val="0"/>
              </a:spcAft>
            </a:pPr>
            <a:r>
              <a:rPr sz="2400" spc="12">
                <a:solidFill>
                  <a:srgbClr val="000000"/>
                </a:solidFill>
                <a:latin typeface="FangSong"/>
                <a:cs typeface="FangSong"/>
              </a:rPr>
              <a:t>2015</a:t>
            </a:r>
            <a:r>
              <a:rPr sz="2400" spc="11">
                <a:solidFill>
                  <a:srgbClr val="000000"/>
                </a:solidFill>
                <a:latin typeface="FangSong"/>
                <a:cs typeface="FangSong"/>
              </a:rPr>
              <a:t>年屠呦呦研究员因发现青蒿素荣获诺贝尔生理学或医</a:t>
            </a:r>
          </a:p>
          <a:p>
            <a:pPr marL="0" marR="0">
              <a:lnSpc>
                <a:spcPts val="2400"/>
              </a:lnSpc>
              <a:spcBef>
                <a:spcPts val="303"/>
              </a:spcBef>
              <a:spcAft>
                <a:spcPct val="0"/>
              </a:spcAft>
            </a:pPr>
            <a:r>
              <a:rPr sz="2400" spc="12">
                <a:solidFill>
                  <a:srgbClr val="000000"/>
                </a:solidFill>
                <a:latin typeface="FangSong"/>
                <a:cs typeface="FangSong"/>
              </a:rPr>
              <a:t>学奖。</a:t>
            </a:r>
            <a:r>
              <a:rPr sz="2400" spc="11">
                <a:solidFill>
                  <a:srgbClr val="000000"/>
                </a:solidFill>
                <a:latin typeface="FangSong"/>
                <a:cs typeface="FangSong"/>
              </a:rPr>
              <a:t>2010年针灸列入世界非物质文化遗产名录,2011年《黄帝</a:t>
            </a:r>
          </a:p>
          <a:p>
            <a:pPr marL="0" marR="0">
              <a:lnSpc>
                <a:spcPts val="2400"/>
              </a:lnSpc>
              <a:spcBef>
                <a:spcPts val="191"/>
              </a:spcBef>
              <a:spcAft>
                <a:spcPct val="0"/>
              </a:spcAft>
            </a:pPr>
            <a:r>
              <a:rPr sz="2400" spc="11">
                <a:solidFill>
                  <a:srgbClr val="000000"/>
                </a:solidFill>
                <a:latin typeface="FangSong"/>
                <a:cs typeface="FangSong"/>
              </a:rPr>
              <a:t>内经》《本草纲目》列入世界记忆名录。2009年国际标准化组</a:t>
            </a:r>
          </a:p>
          <a:p>
            <a:pPr marL="0" marR="0">
              <a:lnSpc>
                <a:spcPts val="2400"/>
              </a:lnSpc>
              <a:spcBef>
                <a:spcPts val="191"/>
              </a:spcBef>
              <a:spcAft>
                <a:spcPct val="0"/>
              </a:spcAft>
            </a:pPr>
            <a:r>
              <a:rPr sz="2400" spc="11">
                <a:solidFill>
                  <a:srgbClr val="000000"/>
                </a:solidFill>
                <a:latin typeface="FangSong"/>
                <a:cs typeface="FangSong"/>
              </a:rPr>
              <a:t>织成立中医药技术委员会,已陆续制定颁布7项中医药国际标准。</a:t>
            </a:r>
          </a:p>
          <a:p>
            <a:pPr marL="0" marR="0">
              <a:lnSpc>
                <a:spcPts val="2402"/>
              </a:lnSpc>
              <a:spcBef>
                <a:spcPts val="189"/>
              </a:spcBef>
              <a:spcAft>
                <a:spcPct val="0"/>
              </a:spcAft>
            </a:pPr>
            <a:r>
              <a:rPr sz="2400" spc="11">
                <a:solidFill>
                  <a:srgbClr val="000000"/>
                </a:solidFill>
                <a:latin typeface="FangSong"/>
                <a:cs typeface="FangSong"/>
              </a:rPr>
              <a:t>2012年以中医药为代表的传统医学首次纳入世界卫生组织国际</a:t>
            </a:r>
          </a:p>
          <a:p>
            <a:pPr marL="0" marR="0">
              <a:lnSpc>
                <a:spcPts val="2400"/>
              </a:lnSpc>
              <a:spcBef>
                <a:spcPts val="194"/>
              </a:spcBef>
              <a:spcAft>
                <a:spcPct val="0"/>
              </a:spcAft>
            </a:pPr>
            <a:r>
              <a:rPr sz="2400" spc="11">
                <a:solidFill>
                  <a:srgbClr val="000000"/>
                </a:solidFill>
                <a:latin typeface="FangSong"/>
                <a:cs typeface="FangSong"/>
              </a:rPr>
              <a:t>疾病分类代码。</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41145" y="321667"/>
            <a:ext cx="7552129"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20">
                <a:solidFill>
                  <a:srgbClr val="000000"/>
                </a:solidFill>
                <a:latin typeface="FangSong"/>
                <a:cs typeface="FangSong"/>
              </a:rPr>
              <a:t>2.</a:t>
            </a:r>
            <a:r>
              <a:rPr sz="2000" spc="14">
                <a:solidFill>
                  <a:srgbClr val="000000"/>
                </a:solidFill>
                <a:latin typeface="FangSong"/>
                <a:cs typeface="FangSong"/>
              </a:rPr>
              <a:t>下列对材料相关内容的分析和评价</a:t>
            </a:r>
            <a:r>
              <a:rPr sz="2000">
                <a:solidFill>
                  <a:srgbClr val="000000"/>
                </a:solidFill>
                <a:latin typeface="FangSong"/>
                <a:cs typeface="FangSong"/>
              </a:rPr>
              <a:t>,</a:t>
            </a:r>
            <a:r>
              <a:rPr sz="2000" spc="15">
                <a:solidFill>
                  <a:srgbClr val="000000"/>
                </a:solidFill>
                <a:latin typeface="FangSong"/>
                <a:cs typeface="FangSong"/>
              </a:rPr>
              <a:t>最恰当的两项是</a:t>
            </a:r>
            <a:r>
              <a:rPr sz="2000">
                <a:solidFill>
                  <a:srgbClr val="000000"/>
                </a:solidFill>
                <a:latin typeface="FangSong"/>
                <a:cs typeface="FangSong"/>
              </a:rPr>
              <a:t>(</a:t>
            </a:r>
            <a:r>
              <a:rPr sz="2000" spc="1847">
                <a:solidFill>
                  <a:srgbClr val="000000"/>
                </a:solidFill>
                <a:latin typeface="Times New Roman"/>
                <a:cs typeface="Times New Roman"/>
              </a:rPr>
              <a:t> </a:t>
            </a:r>
            <a:r>
              <a:rPr sz="2000">
                <a:solidFill>
                  <a:srgbClr val="000000"/>
                </a:solidFill>
                <a:latin typeface="FangSong"/>
                <a:cs typeface="FangSong"/>
              </a:rPr>
              <a:t>)</a:t>
            </a:r>
          </a:p>
        </p:txBody>
      </p:sp>
      <p:sp>
        <p:nvSpPr>
          <p:cNvPr id="4" name="object 4"/>
          <p:cNvSpPr txBox="1"/>
          <p:nvPr/>
        </p:nvSpPr>
        <p:spPr>
          <a:xfrm>
            <a:off x="326440" y="783820"/>
            <a:ext cx="9728333" cy="13060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004"/>
              </a:lnSpc>
              <a:spcBef>
                <a:spcPct val="0"/>
              </a:spcBef>
              <a:spcAft>
                <a:spcPct val="0"/>
              </a:spcAft>
            </a:pPr>
            <a:r>
              <a:rPr sz="2000" spc="14">
                <a:solidFill>
                  <a:srgbClr val="000000"/>
                </a:solidFill>
                <a:latin typeface="FangSong"/>
                <a:cs typeface="FangSong"/>
              </a:rPr>
              <a:t>A.</a:t>
            </a:r>
            <a:r>
              <a:rPr sz="2000" spc="12">
                <a:solidFill>
                  <a:srgbClr val="000000"/>
                </a:solidFill>
                <a:latin typeface="FangSong"/>
                <a:cs typeface="FangSong"/>
              </a:rPr>
              <a:t>上述几则材料传递的重要共同信息是</a:t>
            </a:r>
            <a:r>
              <a:rPr sz="2000">
                <a:solidFill>
                  <a:srgbClr val="000000"/>
                </a:solidFill>
                <a:latin typeface="FangSong"/>
                <a:cs typeface="FangSong"/>
              </a:rPr>
              <a:t>"</a:t>
            </a:r>
            <a:r>
              <a:rPr sz="2000" spc="15">
                <a:solidFill>
                  <a:srgbClr val="000000"/>
                </a:solidFill>
                <a:latin typeface="FangSong"/>
                <a:cs typeface="FangSong"/>
              </a:rPr>
              <a:t>中医药</a:t>
            </a:r>
            <a:r>
              <a:rPr sz="2000">
                <a:solidFill>
                  <a:srgbClr val="000000"/>
                </a:solidFill>
                <a:latin typeface="FangSong"/>
                <a:cs typeface="FangSong"/>
              </a:rPr>
              <a:t>"</a:t>
            </a:r>
            <a:r>
              <a:rPr sz="2000" spc="15">
                <a:solidFill>
                  <a:srgbClr val="000000"/>
                </a:solidFill>
                <a:latin typeface="FangSong"/>
                <a:cs typeface="FangSong"/>
              </a:rPr>
              <a:t>与</a:t>
            </a:r>
            <a:r>
              <a:rPr sz="2000">
                <a:solidFill>
                  <a:srgbClr val="000000"/>
                </a:solidFill>
                <a:latin typeface="FangSong"/>
                <a:cs typeface="FangSong"/>
              </a:rPr>
              <a:t>"</a:t>
            </a:r>
            <a:r>
              <a:rPr sz="2000" spc="12">
                <a:solidFill>
                  <a:srgbClr val="000000"/>
                </a:solidFill>
                <a:latin typeface="FangSong"/>
                <a:cs typeface="FangSong"/>
              </a:rPr>
              <a:t>一带一路</a:t>
            </a:r>
            <a:r>
              <a:rPr sz="2000">
                <a:solidFill>
                  <a:srgbClr val="000000"/>
                </a:solidFill>
                <a:latin typeface="FangSong"/>
                <a:cs typeface="FangSong"/>
              </a:rPr>
              <a:t>"</a:t>
            </a:r>
            <a:r>
              <a:rPr sz="2000" spc="15">
                <a:solidFill>
                  <a:srgbClr val="000000"/>
                </a:solidFill>
                <a:latin typeface="FangSong"/>
                <a:cs typeface="FangSong"/>
              </a:rPr>
              <a:t>。</a:t>
            </a:r>
            <a:r>
              <a:rPr sz="2000">
                <a:solidFill>
                  <a:srgbClr val="000000"/>
                </a:solidFill>
                <a:latin typeface="FangSong"/>
                <a:cs typeface="FangSong"/>
              </a:rPr>
              <a:t>"中</a:t>
            </a:r>
          </a:p>
          <a:p>
            <a:pPr marL="0" marR="0">
              <a:lnSpc>
                <a:spcPts val="2004"/>
              </a:lnSpc>
              <a:spcBef>
                <a:spcPts val="635"/>
              </a:spcBef>
              <a:spcAft>
                <a:spcPct val="0"/>
              </a:spcAft>
            </a:pPr>
            <a:r>
              <a:rPr sz="2000" spc="15">
                <a:solidFill>
                  <a:srgbClr val="000000"/>
                </a:solidFill>
                <a:latin typeface="FangSong"/>
                <a:cs typeface="FangSong"/>
              </a:rPr>
              <a:t>医药</a:t>
            </a:r>
            <a:r>
              <a:rPr sz="2000">
                <a:solidFill>
                  <a:srgbClr val="000000"/>
                </a:solidFill>
                <a:latin typeface="FangSong"/>
                <a:cs typeface="FangSong"/>
              </a:rPr>
              <a:t>"</a:t>
            </a:r>
            <a:r>
              <a:rPr sz="2000" spc="15">
                <a:solidFill>
                  <a:srgbClr val="000000"/>
                </a:solidFill>
                <a:latin typeface="FangSong"/>
                <a:cs typeface="FangSong"/>
              </a:rPr>
              <a:t>是</a:t>
            </a:r>
            <a:r>
              <a:rPr sz="2000" spc="10">
                <a:solidFill>
                  <a:srgbClr val="000000"/>
                </a:solidFill>
                <a:latin typeface="FangSong"/>
                <a:cs typeface="FangSong"/>
              </a:rPr>
              <a:t>"</a:t>
            </a:r>
            <a:r>
              <a:rPr sz="2000" spc="12">
                <a:solidFill>
                  <a:srgbClr val="000000"/>
                </a:solidFill>
                <a:latin typeface="FangSong"/>
                <a:cs typeface="FangSong"/>
              </a:rPr>
              <a:t>一带一路</a:t>
            </a:r>
            <a:r>
              <a:rPr sz="2000">
                <a:solidFill>
                  <a:srgbClr val="000000"/>
                </a:solidFill>
                <a:latin typeface="FangSong"/>
                <a:cs typeface="FangSong"/>
              </a:rPr>
              <a:t>"</a:t>
            </a:r>
            <a:r>
              <a:rPr sz="2000" spc="15">
                <a:solidFill>
                  <a:srgbClr val="000000"/>
                </a:solidFill>
                <a:latin typeface="FangSong"/>
                <a:cs typeface="FangSong"/>
              </a:rPr>
              <a:t>建设的重要内容</a:t>
            </a:r>
            <a:r>
              <a:rPr sz="2000">
                <a:solidFill>
                  <a:srgbClr val="000000"/>
                </a:solidFill>
                <a:latin typeface="FangSong"/>
                <a:cs typeface="FangSong"/>
              </a:rPr>
              <a:t>,</a:t>
            </a:r>
            <a:r>
              <a:rPr sz="2000" spc="10">
                <a:solidFill>
                  <a:srgbClr val="000000"/>
                </a:solidFill>
                <a:latin typeface="FangSong"/>
                <a:cs typeface="FangSong"/>
              </a:rPr>
              <a:t>只有</a:t>
            </a:r>
            <a:r>
              <a:rPr sz="2000">
                <a:solidFill>
                  <a:srgbClr val="000000"/>
                </a:solidFill>
                <a:latin typeface="FangSong"/>
                <a:cs typeface="FangSong"/>
              </a:rPr>
              <a:t>"</a:t>
            </a:r>
            <a:r>
              <a:rPr sz="2000" spc="17">
                <a:solidFill>
                  <a:srgbClr val="000000"/>
                </a:solidFill>
                <a:latin typeface="FangSong"/>
                <a:cs typeface="FangSong"/>
              </a:rPr>
              <a:t>一带一路</a:t>
            </a:r>
            <a:r>
              <a:rPr sz="2000">
                <a:solidFill>
                  <a:srgbClr val="000000"/>
                </a:solidFill>
                <a:latin typeface="FangSong"/>
                <a:cs typeface="FangSong"/>
              </a:rPr>
              <a:t>"</a:t>
            </a:r>
            <a:r>
              <a:rPr sz="2000" spc="11">
                <a:solidFill>
                  <a:srgbClr val="000000"/>
                </a:solidFill>
                <a:latin typeface="FangSong"/>
                <a:cs typeface="FangSong"/>
              </a:rPr>
              <a:t>建设才能助推</a:t>
            </a:r>
            <a:r>
              <a:rPr sz="2000" spc="521">
                <a:solidFill>
                  <a:srgbClr val="000000"/>
                </a:solidFill>
                <a:latin typeface="Times New Roman"/>
                <a:cs typeface="Times New Roman"/>
              </a:rPr>
              <a:t> </a:t>
            </a:r>
            <a:r>
              <a:rPr sz="2000">
                <a:solidFill>
                  <a:srgbClr val="000000"/>
                </a:solidFill>
                <a:latin typeface="FangSong"/>
                <a:cs typeface="FangSong"/>
              </a:rPr>
              <a:t>"</a:t>
            </a:r>
            <a:r>
              <a:rPr sz="2000" spc="15">
                <a:solidFill>
                  <a:srgbClr val="000000"/>
                </a:solidFill>
                <a:latin typeface="FangSong"/>
                <a:cs typeface="FangSong"/>
              </a:rPr>
              <a:t>中医药</a:t>
            </a:r>
          </a:p>
          <a:p>
            <a:pPr marL="0" marR="0">
              <a:lnSpc>
                <a:spcPts val="2004"/>
              </a:lnSpc>
              <a:spcBef>
                <a:spcPts val="685"/>
              </a:spcBef>
              <a:spcAft>
                <a:spcPct val="0"/>
              </a:spcAft>
            </a:pPr>
            <a:r>
              <a:rPr sz="2000">
                <a:solidFill>
                  <a:srgbClr val="000000"/>
                </a:solidFill>
                <a:latin typeface="FangSong"/>
                <a:cs typeface="FangSong"/>
              </a:rPr>
              <a:t>"</a:t>
            </a:r>
            <a:r>
              <a:rPr sz="2000" spc="15">
                <a:solidFill>
                  <a:srgbClr val="000000"/>
                </a:solidFill>
                <a:latin typeface="FangSong"/>
                <a:cs typeface="FangSong"/>
              </a:rPr>
              <a:t>振兴发展。</a:t>
            </a:r>
          </a:p>
        </p:txBody>
      </p:sp>
      <p:sp>
        <p:nvSpPr>
          <p:cNvPr id="5" name="object 5"/>
          <p:cNvSpPr txBox="1"/>
          <p:nvPr/>
        </p:nvSpPr>
        <p:spPr>
          <a:xfrm>
            <a:off x="326440" y="1917414"/>
            <a:ext cx="9578104" cy="130658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006"/>
              </a:lnSpc>
              <a:spcBef>
                <a:spcPct val="0"/>
              </a:spcBef>
              <a:spcAft>
                <a:spcPct val="0"/>
              </a:spcAft>
            </a:pPr>
            <a:r>
              <a:rPr sz="2000" spc="14">
                <a:solidFill>
                  <a:srgbClr val="000000"/>
                </a:solidFill>
                <a:latin typeface="FangSong"/>
                <a:cs typeface="FangSong"/>
              </a:rPr>
              <a:t>B.材料一是几段新闻短讯</a:t>
            </a:r>
            <a:r>
              <a:rPr sz="2000">
                <a:solidFill>
                  <a:srgbClr val="000000"/>
                </a:solidFill>
                <a:latin typeface="FangSong"/>
                <a:cs typeface="FangSong"/>
              </a:rPr>
              <a:t>,</a:t>
            </a:r>
            <a:r>
              <a:rPr sz="2000" spc="17">
                <a:solidFill>
                  <a:srgbClr val="000000"/>
                </a:solidFill>
                <a:latin typeface="FangSong"/>
                <a:cs typeface="FangSong"/>
              </a:rPr>
              <a:t>言简意赅</a:t>
            </a:r>
            <a:r>
              <a:rPr sz="2000">
                <a:solidFill>
                  <a:srgbClr val="000000"/>
                </a:solidFill>
                <a:latin typeface="FangSong"/>
                <a:cs typeface="FangSong"/>
              </a:rPr>
              <a:t>,</a:t>
            </a:r>
            <a:r>
              <a:rPr sz="2000" spc="10">
                <a:solidFill>
                  <a:srgbClr val="000000"/>
                </a:solidFill>
                <a:latin typeface="FangSong"/>
                <a:cs typeface="FangSong"/>
              </a:rPr>
              <a:t>侧重说明没有习近平主席的这</a:t>
            </a:r>
          </a:p>
          <a:p>
            <a:pPr marL="0" marR="0">
              <a:lnSpc>
                <a:spcPts val="2004"/>
              </a:lnSpc>
              <a:spcBef>
                <a:spcPts val="638"/>
              </a:spcBef>
              <a:spcAft>
                <a:spcPct val="0"/>
              </a:spcAft>
            </a:pPr>
            <a:r>
              <a:rPr sz="2000" spc="15">
                <a:solidFill>
                  <a:srgbClr val="000000"/>
                </a:solidFill>
                <a:latin typeface="FangSong"/>
                <a:cs typeface="FangSong"/>
              </a:rPr>
              <a:t>些努力</a:t>
            </a:r>
            <a:r>
              <a:rPr sz="2000">
                <a:solidFill>
                  <a:srgbClr val="000000"/>
                </a:solidFill>
                <a:latin typeface="FangSong"/>
                <a:cs typeface="FangSong"/>
              </a:rPr>
              <a:t>,</a:t>
            </a:r>
            <a:r>
              <a:rPr sz="2000" spc="12">
                <a:solidFill>
                  <a:srgbClr val="000000"/>
                </a:solidFill>
                <a:latin typeface="FangSong"/>
                <a:cs typeface="FangSong"/>
              </a:rPr>
              <a:t>就没有材料三所列举的中医药发展的现有成果。没有世界卫生组织</a:t>
            </a:r>
          </a:p>
          <a:p>
            <a:pPr marL="0" marR="0">
              <a:lnSpc>
                <a:spcPts val="2004"/>
              </a:lnSpc>
              <a:spcBef>
                <a:spcPts val="685"/>
              </a:spcBef>
              <a:spcAft>
                <a:spcPct val="0"/>
              </a:spcAft>
            </a:pPr>
            <a:r>
              <a:rPr sz="2000" spc="15">
                <a:solidFill>
                  <a:srgbClr val="000000"/>
                </a:solidFill>
                <a:latin typeface="FangSong"/>
                <a:cs typeface="FangSong"/>
              </a:rPr>
              <a:t>的指导</a:t>
            </a:r>
            <a:r>
              <a:rPr sz="2000">
                <a:solidFill>
                  <a:srgbClr val="000000"/>
                </a:solidFill>
                <a:latin typeface="FangSong"/>
                <a:cs typeface="FangSong"/>
              </a:rPr>
              <a:t>,</a:t>
            </a:r>
            <a:r>
              <a:rPr sz="2000" spc="12">
                <a:solidFill>
                  <a:srgbClr val="000000"/>
                </a:solidFill>
                <a:latin typeface="FangSong"/>
                <a:cs typeface="FangSong"/>
              </a:rPr>
              <a:t>就没有</a:t>
            </a:r>
            <a:r>
              <a:rPr sz="2000">
                <a:solidFill>
                  <a:srgbClr val="000000"/>
                </a:solidFill>
                <a:latin typeface="FangSong"/>
                <a:cs typeface="FangSong"/>
              </a:rPr>
              <a:t>"</a:t>
            </a:r>
            <a:r>
              <a:rPr sz="2000" spc="15">
                <a:solidFill>
                  <a:srgbClr val="000000"/>
                </a:solidFill>
                <a:latin typeface="FangSong"/>
                <a:cs typeface="FangSong"/>
              </a:rPr>
              <a:t>一带一路</a:t>
            </a:r>
            <a:r>
              <a:rPr sz="2000">
                <a:solidFill>
                  <a:srgbClr val="000000"/>
                </a:solidFill>
                <a:latin typeface="FangSong"/>
                <a:cs typeface="FangSong"/>
              </a:rPr>
              <a:t>"</a:t>
            </a:r>
            <a:r>
              <a:rPr sz="2000" spc="11">
                <a:solidFill>
                  <a:srgbClr val="000000"/>
                </a:solidFill>
                <a:latin typeface="FangSong"/>
                <a:cs typeface="FangSong"/>
              </a:rPr>
              <a:t>沿线国家民众的健康。</a:t>
            </a:r>
          </a:p>
        </p:txBody>
      </p:sp>
      <p:sp>
        <p:nvSpPr>
          <p:cNvPr id="6" name="object 6"/>
          <p:cNvSpPr txBox="1"/>
          <p:nvPr/>
        </p:nvSpPr>
        <p:spPr>
          <a:xfrm>
            <a:off x="326440" y="3050262"/>
            <a:ext cx="9720627" cy="13063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004"/>
              </a:lnSpc>
              <a:spcBef>
                <a:spcPct val="0"/>
              </a:spcBef>
              <a:spcAft>
                <a:spcPct val="0"/>
              </a:spcAft>
            </a:pPr>
            <a:r>
              <a:rPr sz="2000" spc="14">
                <a:solidFill>
                  <a:srgbClr val="000000"/>
                </a:solidFill>
                <a:latin typeface="FangSong"/>
                <a:cs typeface="FangSong"/>
              </a:rPr>
              <a:t>C.</a:t>
            </a:r>
            <a:r>
              <a:rPr sz="2000" spc="11">
                <a:solidFill>
                  <a:srgbClr val="000000"/>
                </a:solidFill>
                <a:latin typeface="FangSong"/>
                <a:cs typeface="FangSong"/>
              </a:rPr>
              <a:t>材料二注重用事实来说话</a:t>
            </a:r>
            <a:r>
              <a:rPr sz="2000">
                <a:solidFill>
                  <a:srgbClr val="000000"/>
                </a:solidFill>
                <a:latin typeface="FangSong"/>
                <a:cs typeface="FangSong"/>
              </a:rPr>
              <a:t>,</a:t>
            </a:r>
            <a:r>
              <a:rPr sz="2000" spc="11">
                <a:solidFill>
                  <a:srgbClr val="000000"/>
                </a:solidFill>
                <a:latin typeface="FangSong"/>
                <a:cs typeface="FangSong"/>
              </a:rPr>
              <a:t>在防治常见病、多发病、慢性病及重大</a:t>
            </a:r>
          </a:p>
          <a:p>
            <a:pPr marL="0" marR="0">
              <a:lnSpc>
                <a:spcPts val="2004"/>
              </a:lnSpc>
              <a:spcBef>
                <a:spcPts val="638"/>
              </a:spcBef>
              <a:spcAft>
                <a:spcPct val="0"/>
              </a:spcAft>
            </a:pPr>
            <a:r>
              <a:rPr sz="2000" spc="15">
                <a:solidFill>
                  <a:srgbClr val="000000"/>
                </a:solidFill>
                <a:latin typeface="FangSong"/>
                <a:cs typeface="FangSong"/>
              </a:rPr>
              <a:t>疾病中</a:t>
            </a:r>
            <a:r>
              <a:rPr sz="2000">
                <a:solidFill>
                  <a:srgbClr val="000000"/>
                </a:solidFill>
                <a:latin typeface="FangSong"/>
                <a:cs typeface="FangSong"/>
              </a:rPr>
              <a:t>,</a:t>
            </a:r>
            <a:r>
              <a:rPr sz="2000" spc="11">
                <a:solidFill>
                  <a:srgbClr val="000000"/>
                </a:solidFill>
                <a:latin typeface="FangSong"/>
                <a:cs typeface="FangSong"/>
              </a:rPr>
              <a:t>西医药的劣势恰是中医药的优势</a:t>
            </a:r>
            <a:r>
              <a:rPr sz="2000">
                <a:solidFill>
                  <a:srgbClr val="000000"/>
                </a:solidFill>
                <a:latin typeface="FangSong"/>
                <a:cs typeface="FangSong"/>
              </a:rPr>
              <a:t>,</a:t>
            </a:r>
            <a:r>
              <a:rPr sz="2000" spc="14">
                <a:solidFill>
                  <a:srgbClr val="000000"/>
                </a:solidFill>
                <a:latin typeface="FangSong"/>
                <a:cs typeface="FangSong"/>
              </a:rPr>
              <a:t>实实在在的疗效赢得民众信任</a:t>
            </a:r>
            <a:r>
              <a:rPr sz="2000">
                <a:solidFill>
                  <a:srgbClr val="000000"/>
                </a:solidFill>
                <a:latin typeface="FangSong"/>
                <a:cs typeface="FangSong"/>
              </a:rPr>
              <a:t>,推</a:t>
            </a:r>
          </a:p>
          <a:p>
            <a:pPr marL="0" marR="0">
              <a:lnSpc>
                <a:spcPts val="2004"/>
              </a:lnSpc>
              <a:spcBef>
                <a:spcPts val="685"/>
              </a:spcBef>
              <a:spcAft>
                <a:spcPct val="0"/>
              </a:spcAft>
            </a:pPr>
            <a:r>
              <a:rPr sz="2000" spc="12">
                <a:solidFill>
                  <a:srgbClr val="000000"/>
                </a:solidFill>
                <a:latin typeface="FangSong"/>
                <a:cs typeface="FangSong"/>
              </a:rPr>
              <a:t>动中医药的传播。案例真实生动</a:t>
            </a:r>
            <a:r>
              <a:rPr sz="2000">
                <a:solidFill>
                  <a:srgbClr val="000000"/>
                </a:solidFill>
                <a:latin typeface="FangSong"/>
                <a:cs typeface="FangSong"/>
              </a:rPr>
              <a:t>,</a:t>
            </a:r>
            <a:r>
              <a:rPr sz="2000" spc="12">
                <a:solidFill>
                  <a:srgbClr val="000000"/>
                </a:solidFill>
                <a:latin typeface="FangSong"/>
                <a:cs typeface="FangSong"/>
              </a:rPr>
              <a:t>以点带面</a:t>
            </a:r>
            <a:r>
              <a:rPr sz="2000" spc="10">
                <a:solidFill>
                  <a:srgbClr val="000000"/>
                </a:solidFill>
                <a:latin typeface="FangSong"/>
                <a:cs typeface="FangSong"/>
              </a:rPr>
              <a:t>,</a:t>
            </a:r>
            <a:r>
              <a:rPr sz="2000" spc="11">
                <a:solidFill>
                  <a:srgbClr val="000000"/>
                </a:solidFill>
                <a:latin typeface="FangSong"/>
                <a:cs typeface="FangSong"/>
              </a:rPr>
              <a:t>让人信服。</a:t>
            </a:r>
          </a:p>
        </p:txBody>
      </p:sp>
      <p:sp>
        <p:nvSpPr>
          <p:cNvPr id="7" name="object 7"/>
          <p:cNvSpPr txBox="1"/>
          <p:nvPr/>
        </p:nvSpPr>
        <p:spPr>
          <a:xfrm>
            <a:off x="326440" y="4182848"/>
            <a:ext cx="9720627" cy="13064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004"/>
              </a:lnSpc>
              <a:spcBef>
                <a:spcPct val="0"/>
              </a:spcBef>
              <a:spcAft>
                <a:spcPct val="0"/>
              </a:spcAft>
            </a:pPr>
            <a:r>
              <a:rPr sz="2000" spc="14">
                <a:solidFill>
                  <a:srgbClr val="000000"/>
                </a:solidFill>
                <a:latin typeface="FangSong"/>
                <a:cs typeface="FangSong"/>
              </a:rPr>
              <a:t>D.</a:t>
            </a:r>
            <a:r>
              <a:rPr sz="2000" spc="11">
                <a:solidFill>
                  <a:srgbClr val="000000"/>
                </a:solidFill>
                <a:latin typeface="FangSong"/>
                <a:cs typeface="FangSong"/>
              </a:rPr>
              <a:t>材料三注重用数字来介绍</a:t>
            </a:r>
            <a:r>
              <a:rPr sz="2000">
                <a:solidFill>
                  <a:srgbClr val="000000"/>
                </a:solidFill>
                <a:latin typeface="FangSong"/>
                <a:cs typeface="FangSong"/>
              </a:rPr>
              <a:t>,</a:t>
            </a:r>
            <a:r>
              <a:rPr sz="2000" spc="11">
                <a:solidFill>
                  <a:srgbClr val="000000"/>
                </a:solidFill>
                <a:latin typeface="FangSong"/>
                <a:cs typeface="FangSong"/>
              </a:rPr>
              <a:t>时间数字的列举让人明了中医药国际化</a:t>
            </a:r>
          </a:p>
          <a:p>
            <a:pPr marL="0" marR="0">
              <a:lnSpc>
                <a:spcPts val="2004"/>
              </a:lnSpc>
              <a:spcBef>
                <a:spcPts val="635"/>
              </a:spcBef>
              <a:spcAft>
                <a:spcPct val="0"/>
              </a:spcAft>
            </a:pPr>
            <a:r>
              <a:rPr sz="2000" spc="12">
                <a:solidFill>
                  <a:srgbClr val="000000"/>
                </a:solidFill>
                <a:latin typeface="FangSong"/>
                <a:cs typeface="FangSong"/>
              </a:rPr>
              <a:t>所走过的一些历程</a:t>
            </a:r>
            <a:r>
              <a:rPr sz="2000">
                <a:solidFill>
                  <a:srgbClr val="000000"/>
                </a:solidFill>
                <a:latin typeface="FangSong"/>
                <a:cs typeface="FangSong"/>
              </a:rPr>
              <a:t>,</a:t>
            </a:r>
            <a:r>
              <a:rPr sz="2000" spc="10">
                <a:solidFill>
                  <a:srgbClr val="000000"/>
                </a:solidFill>
                <a:latin typeface="FangSong"/>
                <a:cs typeface="FangSong"/>
              </a:rPr>
              <a:t>数量数字的列举让人明了中医药国际化所取得的突出成</a:t>
            </a:r>
          </a:p>
          <a:p>
            <a:pPr marL="0" marR="0">
              <a:lnSpc>
                <a:spcPts val="2004"/>
              </a:lnSpc>
              <a:spcBef>
                <a:spcPts val="689"/>
              </a:spcBef>
              <a:spcAft>
                <a:spcPct val="0"/>
              </a:spcAft>
            </a:pPr>
            <a:r>
              <a:rPr sz="2000" spc="11">
                <a:solidFill>
                  <a:srgbClr val="000000"/>
                </a:solidFill>
                <a:latin typeface="FangSong"/>
                <a:cs typeface="FangSong"/>
              </a:rPr>
              <a:t>绩。用数字增强材料真实性</a:t>
            </a:r>
            <a:r>
              <a:rPr sz="2000">
                <a:solidFill>
                  <a:srgbClr val="000000"/>
                </a:solidFill>
                <a:latin typeface="FangSong"/>
                <a:cs typeface="FangSong"/>
              </a:rPr>
              <a:t>,</a:t>
            </a:r>
            <a:r>
              <a:rPr sz="2000" spc="15">
                <a:solidFill>
                  <a:srgbClr val="000000"/>
                </a:solidFill>
                <a:latin typeface="FangSong"/>
                <a:cs typeface="FangSong"/>
              </a:rPr>
              <a:t>产生视觉冲击力</a:t>
            </a:r>
            <a:r>
              <a:rPr sz="2000">
                <a:solidFill>
                  <a:srgbClr val="000000"/>
                </a:solidFill>
                <a:latin typeface="FangSong"/>
                <a:cs typeface="FangSong"/>
              </a:rPr>
              <a:t>,</a:t>
            </a:r>
            <a:r>
              <a:rPr sz="2000" spc="11">
                <a:solidFill>
                  <a:srgbClr val="000000"/>
                </a:solidFill>
                <a:latin typeface="FangSong"/>
                <a:cs typeface="FangSong"/>
              </a:rPr>
              <a:t>加深读者印象。</a:t>
            </a:r>
          </a:p>
        </p:txBody>
      </p:sp>
      <p:sp>
        <p:nvSpPr>
          <p:cNvPr id="8" name="object 8"/>
          <p:cNvSpPr txBox="1"/>
          <p:nvPr/>
        </p:nvSpPr>
        <p:spPr>
          <a:xfrm>
            <a:off x="326440" y="5317085"/>
            <a:ext cx="9576756" cy="130608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004"/>
              </a:lnSpc>
              <a:spcBef>
                <a:spcPct val="0"/>
              </a:spcBef>
              <a:spcAft>
                <a:spcPct val="0"/>
              </a:spcAft>
            </a:pPr>
            <a:r>
              <a:rPr sz="2000" spc="14">
                <a:solidFill>
                  <a:srgbClr val="000000"/>
                </a:solidFill>
                <a:latin typeface="FangSong"/>
                <a:cs typeface="FangSong"/>
              </a:rPr>
              <a:t>E.</a:t>
            </a:r>
            <a:r>
              <a:rPr sz="2000" spc="11">
                <a:solidFill>
                  <a:srgbClr val="000000"/>
                </a:solidFill>
                <a:latin typeface="FangSong"/>
                <a:cs typeface="FangSong"/>
              </a:rPr>
              <a:t>同是间接引用</a:t>
            </a:r>
            <a:r>
              <a:rPr sz="2000">
                <a:solidFill>
                  <a:srgbClr val="000000"/>
                </a:solidFill>
                <a:latin typeface="FangSong"/>
                <a:cs typeface="FangSong"/>
              </a:rPr>
              <a:t>,</a:t>
            </a:r>
            <a:r>
              <a:rPr sz="2000" spc="15">
                <a:solidFill>
                  <a:srgbClr val="000000"/>
                </a:solidFill>
                <a:latin typeface="FangSong"/>
                <a:cs typeface="FangSong"/>
              </a:rPr>
              <a:t>材料一多粗略述说</a:t>
            </a:r>
            <a:r>
              <a:rPr sz="2000">
                <a:solidFill>
                  <a:srgbClr val="000000"/>
                </a:solidFill>
                <a:latin typeface="FangSong"/>
                <a:cs typeface="FangSong"/>
              </a:rPr>
              <a:t>,</a:t>
            </a:r>
            <a:r>
              <a:rPr sz="2000" spc="10">
                <a:solidFill>
                  <a:srgbClr val="000000"/>
                </a:solidFill>
                <a:latin typeface="FangSong"/>
                <a:cs typeface="FangSong"/>
              </a:rPr>
              <a:t>材料三却注重细腻。仔细分析</a:t>
            </a:r>
          </a:p>
          <a:p>
            <a:pPr marL="0" marR="0">
              <a:lnSpc>
                <a:spcPts val="2004"/>
              </a:lnSpc>
              <a:spcBef>
                <a:spcPts val="635"/>
              </a:spcBef>
              <a:spcAft>
                <a:spcPct val="0"/>
              </a:spcAft>
            </a:pPr>
            <a:r>
              <a:rPr sz="2000" spc="15">
                <a:solidFill>
                  <a:srgbClr val="000000"/>
                </a:solidFill>
                <a:latin typeface="FangSong"/>
                <a:cs typeface="FangSong"/>
              </a:rPr>
              <a:t>材料三</a:t>
            </a:r>
            <a:r>
              <a:rPr sz="2000" spc="10">
                <a:solidFill>
                  <a:srgbClr val="000000"/>
                </a:solidFill>
                <a:latin typeface="FangSong"/>
                <a:cs typeface="FangSong"/>
              </a:rPr>
              <a:t>,"183</a:t>
            </a:r>
            <a:r>
              <a:rPr sz="2000" spc="15">
                <a:solidFill>
                  <a:srgbClr val="000000"/>
                </a:solidFill>
                <a:latin typeface="FangSong"/>
                <a:cs typeface="FangSong"/>
              </a:rPr>
              <a:t>个国家</a:t>
            </a:r>
            <a:r>
              <a:rPr sz="2000">
                <a:solidFill>
                  <a:srgbClr val="000000"/>
                </a:solidFill>
                <a:latin typeface="FangSong"/>
                <a:cs typeface="FangSong"/>
              </a:rPr>
              <a:t>"</a:t>
            </a:r>
            <a:r>
              <a:rPr sz="2000" spc="15">
                <a:solidFill>
                  <a:srgbClr val="000000"/>
                </a:solidFill>
                <a:latin typeface="FangSong"/>
                <a:cs typeface="FangSong"/>
              </a:rPr>
              <a:t>只有</a:t>
            </a:r>
            <a:r>
              <a:rPr sz="2000">
                <a:solidFill>
                  <a:srgbClr val="000000"/>
                </a:solidFill>
                <a:latin typeface="FangSong"/>
                <a:cs typeface="FangSong"/>
              </a:rPr>
              <a:t>"16</a:t>
            </a:r>
            <a:r>
              <a:rPr sz="2000" spc="10">
                <a:solidFill>
                  <a:srgbClr val="000000"/>
                </a:solidFill>
                <a:latin typeface="FangSong"/>
                <a:cs typeface="FangSong"/>
              </a:rPr>
              <a:t>个海外中心</a:t>
            </a:r>
            <a:r>
              <a:rPr sz="2000" spc="14">
                <a:solidFill>
                  <a:srgbClr val="000000"/>
                </a:solidFill>
                <a:latin typeface="FangSong"/>
                <a:cs typeface="FangSong"/>
              </a:rPr>
              <a:t>","2009</a:t>
            </a:r>
            <a:r>
              <a:rPr sz="2000" spc="11">
                <a:solidFill>
                  <a:srgbClr val="000000"/>
                </a:solidFill>
                <a:latin typeface="FangSong"/>
                <a:cs typeface="FangSong"/>
              </a:rPr>
              <a:t>年成立</a:t>
            </a:r>
            <a:r>
              <a:rPr sz="2000">
                <a:solidFill>
                  <a:srgbClr val="000000"/>
                </a:solidFill>
                <a:latin typeface="FangSong"/>
                <a:cs typeface="FangSong"/>
              </a:rPr>
              <a:t>"</a:t>
            </a:r>
            <a:r>
              <a:rPr sz="2000" spc="15">
                <a:solidFill>
                  <a:srgbClr val="000000"/>
                </a:solidFill>
                <a:latin typeface="FangSong"/>
                <a:cs typeface="FangSong"/>
              </a:rPr>
              <a:t>迄今只有</a:t>
            </a:r>
            <a:r>
              <a:rPr sz="2000">
                <a:solidFill>
                  <a:srgbClr val="000000"/>
                </a:solidFill>
                <a:latin typeface="FangSong"/>
                <a:cs typeface="FangSong"/>
              </a:rPr>
              <a:t>"7</a:t>
            </a:r>
            <a:r>
              <a:rPr sz="2000" spc="15">
                <a:solidFill>
                  <a:srgbClr val="000000"/>
                </a:solidFill>
                <a:latin typeface="FangSong"/>
                <a:cs typeface="FangSong"/>
              </a:rPr>
              <a:t>项国际</a:t>
            </a:r>
          </a:p>
          <a:p>
            <a:pPr marL="0" marR="0">
              <a:lnSpc>
                <a:spcPts val="2006"/>
              </a:lnSpc>
              <a:spcBef>
                <a:spcPts val="683"/>
              </a:spcBef>
              <a:spcAft>
                <a:spcPct val="0"/>
              </a:spcAft>
            </a:pPr>
            <a:r>
              <a:rPr sz="2000" spc="17">
                <a:solidFill>
                  <a:srgbClr val="000000"/>
                </a:solidFill>
                <a:latin typeface="FangSong"/>
                <a:cs typeface="FangSong"/>
              </a:rPr>
              <a:t>标准颁布</a:t>
            </a:r>
            <a:r>
              <a:rPr sz="2000">
                <a:solidFill>
                  <a:srgbClr val="000000"/>
                </a:solidFill>
                <a:latin typeface="FangSong"/>
                <a:cs typeface="FangSong"/>
              </a:rPr>
              <a:t>",</a:t>
            </a:r>
            <a:r>
              <a:rPr sz="2000" spc="11">
                <a:solidFill>
                  <a:srgbClr val="000000"/>
                </a:solidFill>
                <a:latin typeface="FangSong"/>
                <a:cs typeface="FangSong"/>
              </a:rPr>
              <a:t>用细节暗示中医药</a:t>
            </a:r>
            <a:r>
              <a:rPr sz="2000">
                <a:solidFill>
                  <a:srgbClr val="000000"/>
                </a:solidFill>
                <a:latin typeface="FangSong"/>
                <a:cs typeface="FangSong"/>
              </a:rPr>
              <a:t>"</a:t>
            </a:r>
            <a:r>
              <a:rPr sz="2000" spc="15">
                <a:solidFill>
                  <a:srgbClr val="000000"/>
                </a:solidFill>
                <a:latin typeface="FangSong"/>
                <a:cs typeface="FangSong"/>
              </a:rPr>
              <a:t>一带一路</a:t>
            </a:r>
            <a:r>
              <a:rPr sz="2000">
                <a:solidFill>
                  <a:srgbClr val="000000"/>
                </a:solidFill>
                <a:latin typeface="FangSong"/>
                <a:cs typeface="FangSong"/>
              </a:rPr>
              <a:t>"</a:t>
            </a:r>
            <a:r>
              <a:rPr sz="2000" spc="17">
                <a:solidFill>
                  <a:srgbClr val="000000"/>
                </a:solidFill>
                <a:latin typeface="FangSong"/>
                <a:cs typeface="FangSong"/>
              </a:rPr>
              <a:t>发展艰难</a:t>
            </a:r>
            <a:r>
              <a:rPr sz="2000">
                <a:solidFill>
                  <a:srgbClr val="000000"/>
                </a:solidFill>
                <a:latin typeface="FangSong"/>
                <a:cs typeface="FangSong"/>
              </a:rPr>
              <a:t>,</a:t>
            </a:r>
            <a:r>
              <a:rPr sz="2000" spc="10">
                <a:solidFill>
                  <a:srgbClr val="000000"/>
                </a:solidFill>
                <a:latin typeface="FangSong"/>
                <a:cs typeface="FangSong"/>
              </a:rPr>
              <a:t>面临诸多困难和挑战。</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5402" y="150978"/>
            <a:ext cx="10287439" cy="130606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B.材料一是几段新闻短讯</a:t>
            </a:r>
            <a:r>
              <a:rPr sz="2000">
                <a:solidFill>
                  <a:srgbClr val="000000"/>
                </a:solidFill>
                <a:latin typeface="FangSong"/>
                <a:cs typeface="FangSong"/>
              </a:rPr>
              <a:t>,</a:t>
            </a:r>
            <a:r>
              <a:rPr sz="2000" spc="15">
                <a:solidFill>
                  <a:srgbClr val="000000"/>
                </a:solidFill>
                <a:latin typeface="FangSong"/>
                <a:cs typeface="FangSong"/>
              </a:rPr>
              <a:t>言简意赅</a:t>
            </a:r>
            <a:r>
              <a:rPr sz="2000">
                <a:solidFill>
                  <a:srgbClr val="000000"/>
                </a:solidFill>
                <a:latin typeface="FangSong"/>
                <a:cs typeface="FangSong"/>
              </a:rPr>
              <a:t>,</a:t>
            </a:r>
            <a:r>
              <a:rPr sz="2000" spc="12">
                <a:solidFill>
                  <a:srgbClr val="000000"/>
                </a:solidFill>
                <a:latin typeface="FangSong"/>
                <a:cs typeface="FangSong"/>
              </a:rPr>
              <a:t>侧重说明没有习近平主席的这些努力</a:t>
            </a:r>
            <a:r>
              <a:rPr sz="2000">
                <a:solidFill>
                  <a:srgbClr val="000000"/>
                </a:solidFill>
                <a:latin typeface="FangSong"/>
                <a:cs typeface="FangSong"/>
              </a:rPr>
              <a:t>,</a:t>
            </a:r>
            <a:r>
              <a:rPr sz="2000" spc="15">
                <a:solidFill>
                  <a:srgbClr val="000000"/>
                </a:solidFill>
                <a:latin typeface="FangSong"/>
                <a:cs typeface="FangSong"/>
              </a:rPr>
              <a:t>就没</a:t>
            </a:r>
          </a:p>
          <a:p>
            <a:pPr marL="0" marR="0">
              <a:lnSpc>
                <a:spcPts val="2004"/>
              </a:lnSpc>
              <a:spcBef>
                <a:spcPts val="636"/>
              </a:spcBef>
              <a:spcAft>
                <a:spcPct val="0"/>
              </a:spcAft>
            </a:pPr>
            <a:r>
              <a:rPr sz="2000" spc="11">
                <a:solidFill>
                  <a:srgbClr val="000000"/>
                </a:solidFill>
                <a:latin typeface="FangSong"/>
                <a:cs typeface="FangSong"/>
              </a:rPr>
              <a:t>有材料三所列举的中医药发展的现有成果。没有世界卫生组织的指导</a:t>
            </a:r>
            <a:r>
              <a:rPr sz="2000">
                <a:solidFill>
                  <a:srgbClr val="000000"/>
                </a:solidFill>
                <a:latin typeface="FangSong"/>
                <a:cs typeface="FangSong"/>
              </a:rPr>
              <a:t>,</a:t>
            </a:r>
            <a:r>
              <a:rPr sz="2000" spc="15">
                <a:solidFill>
                  <a:srgbClr val="000000"/>
                </a:solidFill>
                <a:latin typeface="FangSong"/>
                <a:cs typeface="FangSong"/>
              </a:rPr>
              <a:t>就没有</a:t>
            </a:r>
            <a:r>
              <a:rPr sz="2000">
                <a:solidFill>
                  <a:srgbClr val="000000"/>
                </a:solidFill>
                <a:latin typeface="FangSong"/>
                <a:cs typeface="FangSong"/>
              </a:rPr>
              <a:t>"一</a:t>
            </a:r>
          </a:p>
          <a:p>
            <a:pPr marL="0" marR="0">
              <a:lnSpc>
                <a:spcPts val="2004"/>
              </a:lnSpc>
              <a:spcBef>
                <a:spcPts val="685"/>
              </a:spcBef>
              <a:spcAft>
                <a:spcPct val="0"/>
              </a:spcAft>
            </a:pPr>
            <a:r>
              <a:rPr sz="2000" spc="15">
                <a:solidFill>
                  <a:srgbClr val="000000"/>
                </a:solidFill>
                <a:latin typeface="FangSong"/>
                <a:cs typeface="FangSong"/>
              </a:rPr>
              <a:t>带一路</a:t>
            </a:r>
            <a:r>
              <a:rPr sz="2000">
                <a:solidFill>
                  <a:srgbClr val="000000"/>
                </a:solidFill>
                <a:latin typeface="FangSong"/>
                <a:cs typeface="FangSong"/>
              </a:rPr>
              <a:t>"</a:t>
            </a:r>
            <a:r>
              <a:rPr sz="2000" spc="10">
                <a:solidFill>
                  <a:srgbClr val="000000"/>
                </a:solidFill>
                <a:latin typeface="FangSong"/>
                <a:cs typeface="FangSong"/>
              </a:rPr>
              <a:t>沿线国家民众的健康。</a:t>
            </a:r>
          </a:p>
        </p:txBody>
      </p:sp>
      <p:sp>
        <p:nvSpPr>
          <p:cNvPr id="4" name="object 4"/>
          <p:cNvSpPr txBox="1"/>
          <p:nvPr/>
        </p:nvSpPr>
        <p:spPr>
          <a:xfrm>
            <a:off x="326440" y="1166344"/>
            <a:ext cx="323123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世纪“海上丝绸之路”。</a:t>
            </a:r>
          </a:p>
        </p:txBody>
      </p:sp>
      <p:sp>
        <p:nvSpPr>
          <p:cNvPr id="5" name="object 5"/>
          <p:cNvSpPr txBox="1"/>
          <p:nvPr/>
        </p:nvSpPr>
        <p:spPr>
          <a:xfrm>
            <a:off x="326440" y="1660120"/>
            <a:ext cx="9850138" cy="20988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0">
                <a:solidFill>
                  <a:srgbClr val="000000"/>
                </a:solidFill>
                <a:latin typeface="FangSong"/>
                <a:cs typeface="FangSong"/>
              </a:rPr>
              <a:t>2015</a:t>
            </a:r>
            <a:r>
              <a:rPr sz="2000" spc="15">
                <a:solidFill>
                  <a:srgbClr val="000000"/>
                </a:solidFill>
                <a:latin typeface="FangSong"/>
                <a:cs typeface="FangSong"/>
              </a:rPr>
              <a:t>年</a:t>
            </a:r>
            <a:r>
              <a:rPr sz="2000">
                <a:solidFill>
                  <a:srgbClr val="000000"/>
                </a:solidFill>
                <a:latin typeface="FangSong"/>
                <a:cs typeface="FangSong"/>
              </a:rPr>
              <a:t>12</a:t>
            </a:r>
            <a:r>
              <a:rPr sz="2000" spc="15">
                <a:solidFill>
                  <a:srgbClr val="000000"/>
                </a:solidFill>
                <a:latin typeface="FangSong"/>
                <a:cs typeface="FangSong"/>
              </a:rPr>
              <a:t>月</a:t>
            </a:r>
            <a:r>
              <a:rPr sz="2000" spc="14">
                <a:solidFill>
                  <a:srgbClr val="000000"/>
                </a:solidFill>
                <a:latin typeface="FangSong"/>
                <a:cs typeface="FangSong"/>
              </a:rPr>
              <a:t>22</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习近平主席致信祝贺中国中医科学院成立</a:t>
            </a:r>
            <a:r>
              <a:rPr sz="2000">
                <a:solidFill>
                  <a:srgbClr val="000000"/>
                </a:solidFill>
                <a:latin typeface="FangSong"/>
                <a:cs typeface="FangSong"/>
              </a:rPr>
              <a:t>60</a:t>
            </a:r>
            <a:r>
              <a:rPr sz="2000" spc="15">
                <a:solidFill>
                  <a:srgbClr val="000000"/>
                </a:solidFill>
                <a:latin typeface="FangSong"/>
                <a:cs typeface="FangSong"/>
              </a:rPr>
              <a:t>周年。习</a:t>
            </a:r>
          </a:p>
          <a:p>
            <a:pPr marL="0" marR="0">
              <a:lnSpc>
                <a:spcPts val="2004"/>
              </a:lnSpc>
              <a:spcBef>
                <a:spcPts val="878"/>
              </a:spcBef>
              <a:spcAft>
                <a:spcPct val="0"/>
              </a:spcAft>
            </a:pPr>
            <a:r>
              <a:rPr sz="2000" spc="17">
                <a:solidFill>
                  <a:srgbClr val="000000"/>
                </a:solidFill>
                <a:latin typeface="FangSong"/>
                <a:cs typeface="FangSong"/>
              </a:rPr>
              <a:t>近平强调</a:t>
            </a:r>
            <a:r>
              <a:rPr sz="2000">
                <a:solidFill>
                  <a:srgbClr val="000000"/>
                </a:solidFill>
                <a:latin typeface="FangSong"/>
                <a:cs typeface="FangSong"/>
              </a:rPr>
              <a:t>,</a:t>
            </a:r>
            <a:r>
              <a:rPr sz="2000" spc="10">
                <a:solidFill>
                  <a:srgbClr val="000000"/>
                </a:solidFill>
                <a:latin typeface="FangSong"/>
                <a:cs typeface="FangSong"/>
              </a:rPr>
              <a:t>当前</a:t>
            </a:r>
            <a:r>
              <a:rPr sz="2000">
                <a:solidFill>
                  <a:srgbClr val="000000"/>
                </a:solidFill>
                <a:latin typeface="FangSong"/>
                <a:cs typeface="FangSong"/>
              </a:rPr>
              <a:t>,</a:t>
            </a:r>
            <a:r>
              <a:rPr sz="2000" spc="11">
                <a:solidFill>
                  <a:srgbClr val="000000"/>
                </a:solidFill>
                <a:latin typeface="FangSong"/>
                <a:cs typeface="FangSong"/>
              </a:rPr>
              <a:t>中医药振兴发展迎来天时、地利、人和的大好时机</a:t>
            </a:r>
            <a:r>
              <a:rPr sz="2000">
                <a:solidFill>
                  <a:srgbClr val="000000"/>
                </a:solidFill>
                <a:latin typeface="FangSong"/>
                <a:cs typeface="FangSong"/>
              </a:rPr>
              <a:t>,</a:t>
            </a:r>
            <a:r>
              <a:rPr sz="2000" spc="15">
                <a:solidFill>
                  <a:srgbClr val="000000"/>
                </a:solidFill>
                <a:latin typeface="FangSong"/>
                <a:cs typeface="FangSong"/>
              </a:rPr>
              <a:t>希望广</a:t>
            </a:r>
          </a:p>
          <a:p>
            <a:pPr marL="0" marR="0">
              <a:lnSpc>
                <a:spcPts val="2004"/>
              </a:lnSpc>
              <a:spcBef>
                <a:spcPts val="875"/>
              </a:spcBef>
              <a:spcAft>
                <a:spcPct val="0"/>
              </a:spcAft>
            </a:pPr>
            <a:r>
              <a:rPr sz="2000" spc="12">
                <a:solidFill>
                  <a:srgbClr val="000000"/>
                </a:solidFill>
                <a:latin typeface="FangSong"/>
                <a:cs typeface="FangSong"/>
              </a:rPr>
              <a:t>大中医药工作者增强民族自信</a:t>
            </a:r>
            <a:r>
              <a:rPr sz="2000">
                <a:solidFill>
                  <a:srgbClr val="000000"/>
                </a:solidFill>
                <a:latin typeface="FangSong"/>
                <a:cs typeface="FangSong"/>
              </a:rPr>
              <a:t>,</a:t>
            </a:r>
            <a:r>
              <a:rPr sz="2000" spc="14">
                <a:solidFill>
                  <a:srgbClr val="000000"/>
                </a:solidFill>
                <a:latin typeface="FangSong"/>
                <a:cs typeface="FangSong"/>
              </a:rPr>
              <a:t>勇攀医学高峰</a:t>
            </a:r>
            <a:r>
              <a:rPr sz="2000">
                <a:solidFill>
                  <a:srgbClr val="000000"/>
                </a:solidFill>
                <a:latin typeface="FangSong"/>
                <a:cs typeface="FangSong"/>
              </a:rPr>
              <a:t>,</a:t>
            </a:r>
            <a:r>
              <a:rPr sz="2000" spc="12">
                <a:solidFill>
                  <a:srgbClr val="000000"/>
                </a:solidFill>
                <a:latin typeface="FangSong"/>
                <a:cs typeface="FangSong"/>
              </a:rPr>
              <a:t>深入发掘中医药宝库中的精华</a:t>
            </a:r>
            <a:r>
              <a:rPr sz="2000">
                <a:solidFill>
                  <a:srgbClr val="000000"/>
                </a:solidFill>
                <a:latin typeface="FangSong"/>
                <a:cs typeface="FangSong"/>
              </a:rPr>
              <a:t>,</a:t>
            </a:r>
          </a:p>
          <a:p>
            <a:pPr marL="0" marR="0">
              <a:lnSpc>
                <a:spcPts val="2004"/>
              </a:lnSpc>
              <a:spcBef>
                <a:spcPts val="825"/>
              </a:spcBef>
              <a:spcAft>
                <a:spcPct val="0"/>
              </a:spcAft>
            </a:pPr>
            <a:r>
              <a:rPr sz="2000" spc="11">
                <a:solidFill>
                  <a:srgbClr val="000000"/>
                </a:solidFill>
                <a:latin typeface="FangSong"/>
                <a:cs typeface="FangSong"/>
              </a:rPr>
              <a:t>充分发挥中医药的独特优势</a:t>
            </a:r>
            <a:r>
              <a:rPr sz="2000">
                <a:solidFill>
                  <a:srgbClr val="000000"/>
                </a:solidFill>
                <a:latin typeface="FangSong"/>
                <a:cs typeface="FangSong"/>
              </a:rPr>
              <a:t>,</a:t>
            </a:r>
            <a:r>
              <a:rPr sz="2000" spc="15">
                <a:solidFill>
                  <a:srgbClr val="000000"/>
                </a:solidFill>
                <a:latin typeface="FangSong"/>
                <a:cs typeface="FangSong"/>
              </a:rPr>
              <a:t>推进中医药现代化</a:t>
            </a:r>
            <a:r>
              <a:rPr sz="2000">
                <a:solidFill>
                  <a:srgbClr val="000000"/>
                </a:solidFill>
                <a:latin typeface="FangSong"/>
                <a:cs typeface="FangSong"/>
              </a:rPr>
              <a:t>,</a:t>
            </a:r>
            <a:r>
              <a:rPr sz="2000" spc="11">
                <a:solidFill>
                  <a:srgbClr val="000000"/>
                </a:solidFill>
                <a:latin typeface="FangSong"/>
                <a:cs typeface="FangSong"/>
              </a:rPr>
              <a:t>推动中医药走向世界</a:t>
            </a:r>
            <a:r>
              <a:rPr sz="2000">
                <a:solidFill>
                  <a:srgbClr val="000000"/>
                </a:solidFill>
                <a:latin typeface="FangSong"/>
                <a:cs typeface="FangSong"/>
              </a:rPr>
              <a:t>,</a:t>
            </a:r>
            <a:r>
              <a:rPr sz="2000" spc="15">
                <a:solidFill>
                  <a:srgbClr val="000000"/>
                </a:solidFill>
                <a:latin typeface="FangSong"/>
                <a:cs typeface="FangSong"/>
              </a:rPr>
              <a:t>切实</a:t>
            </a:r>
          </a:p>
          <a:p>
            <a:pPr marL="0" marR="0">
              <a:lnSpc>
                <a:spcPts val="2004"/>
              </a:lnSpc>
              <a:spcBef>
                <a:spcPts val="876"/>
              </a:spcBef>
              <a:spcAft>
                <a:spcPct val="0"/>
              </a:spcAft>
            </a:pPr>
            <a:r>
              <a:rPr sz="2000" spc="10">
                <a:solidFill>
                  <a:srgbClr val="000000"/>
                </a:solidFill>
                <a:latin typeface="FangSong"/>
                <a:cs typeface="FangSong"/>
              </a:rPr>
              <a:t>把中医药这一祖先留给我们的宝贵财富继承好、发展好、利用好。</a:t>
            </a:r>
          </a:p>
        </p:txBody>
      </p:sp>
      <p:sp>
        <p:nvSpPr>
          <p:cNvPr id="6" name="object 6"/>
          <p:cNvSpPr txBox="1"/>
          <p:nvPr/>
        </p:nvSpPr>
        <p:spPr>
          <a:xfrm>
            <a:off x="326440" y="3593060"/>
            <a:ext cx="9700290" cy="26475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0">
                <a:solidFill>
                  <a:srgbClr val="000000"/>
                </a:solidFill>
                <a:latin typeface="FangSong"/>
                <a:cs typeface="FangSong"/>
              </a:rPr>
              <a:t>2017</a:t>
            </a:r>
            <a:r>
              <a:rPr sz="2000" spc="15">
                <a:solidFill>
                  <a:srgbClr val="000000"/>
                </a:solidFill>
                <a:latin typeface="FangSong"/>
                <a:cs typeface="FangSong"/>
              </a:rPr>
              <a:t>年</a:t>
            </a:r>
            <a:r>
              <a:rPr sz="2000">
                <a:solidFill>
                  <a:srgbClr val="000000"/>
                </a:solidFill>
                <a:latin typeface="FangSong"/>
                <a:cs typeface="FangSong"/>
              </a:rPr>
              <a:t>1</a:t>
            </a:r>
            <a:r>
              <a:rPr sz="2000" spc="15">
                <a:solidFill>
                  <a:srgbClr val="000000"/>
                </a:solidFill>
                <a:latin typeface="FangSong"/>
                <a:cs typeface="FangSong"/>
              </a:rPr>
              <a:t>月</a:t>
            </a:r>
            <a:r>
              <a:rPr sz="2000">
                <a:solidFill>
                  <a:srgbClr val="000000"/>
                </a:solidFill>
                <a:latin typeface="FangSong"/>
                <a:cs typeface="FangSong"/>
              </a:rPr>
              <a:t>18</a:t>
            </a:r>
            <a:r>
              <a:rPr sz="2000" spc="15">
                <a:solidFill>
                  <a:srgbClr val="000000"/>
                </a:solidFill>
                <a:latin typeface="FangSong"/>
                <a:cs typeface="FangSong"/>
              </a:rPr>
              <a:t>日</a:t>
            </a:r>
            <a:r>
              <a:rPr sz="2000">
                <a:solidFill>
                  <a:srgbClr val="000000"/>
                </a:solidFill>
                <a:latin typeface="FangSong"/>
                <a:cs typeface="FangSong"/>
              </a:rPr>
              <a:t>,</a:t>
            </a:r>
            <a:r>
              <a:rPr sz="2000" spc="10">
                <a:solidFill>
                  <a:srgbClr val="000000"/>
                </a:solidFill>
                <a:latin typeface="FangSong"/>
                <a:cs typeface="FangSong"/>
              </a:rPr>
              <a:t>习近平主席在瑞士日内瓦访问世界卫生组织并会见陈冯</a:t>
            </a:r>
          </a:p>
          <a:p>
            <a:pPr marL="0" marR="0">
              <a:lnSpc>
                <a:spcPts val="2004"/>
              </a:lnSpc>
              <a:spcBef>
                <a:spcPts val="635"/>
              </a:spcBef>
              <a:spcAft>
                <a:spcPct val="0"/>
              </a:spcAft>
            </a:pPr>
            <a:r>
              <a:rPr sz="2000" spc="14">
                <a:solidFill>
                  <a:srgbClr val="000000"/>
                </a:solidFill>
                <a:latin typeface="FangSong"/>
                <a:cs typeface="FangSong"/>
              </a:rPr>
              <a:t>富珍总干事。习近平强调</a:t>
            </a:r>
            <a:r>
              <a:rPr sz="2000">
                <a:solidFill>
                  <a:srgbClr val="000000"/>
                </a:solidFill>
                <a:latin typeface="FangSong"/>
                <a:cs typeface="FangSong"/>
              </a:rPr>
              <a:t>,</a:t>
            </a:r>
            <a:r>
              <a:rPr sz="2000" spc="10">
                <a:solidFill>
                  <a:srgbClr val="000000"/>
                </a:solidFill>
                <a:latin typeface="FangSong"/>
                <a:cs typeface="FangSong"/>
              </a:rPr>
              <a:t>中国同世界卫生组织的合作堪称典范。中国欢迎</a:t>
            </a:r>
          </a:p>
          <a:p>
            <a:pPr marL="0" marR="0">
              <a:lnSpc>
                <a:spcPts val="2004"/>
              </a:lnSpc>
              <a:spcBef>
                <a:spcPts val="686"/>
              </a:spcBef>
              <a:spcAft>
                <a:spcPct val="0"/>
              </a:spcAft>
            </a:pPr>
            <a:r>
              <a:rPr sz="2000" spc="11">
                <a:solidFill>
                  <a:srgbClr val="000000"/>
                </a:solidFill>
                <a:latin typeface="FangSong"/>
                <a:cs typeface="FangSong"/>
              </a:rPr>
              <a:t>世界卫生组织积极参与“一带一路”建设</a:t>
            </a:r>
            <a:r>
              <a:rPr sz="2000">
                <a:solidFill>
                  <a:srgbClr val="000000"/>
                </a:solidFill>
                <a:latin typeface="FangSong"/>
                <a:cs typeface="FangSong"/>
              </a:rPr>
              <a:t>,</a:t>
            </a:r>
            <a:r>
              <a:rPr sz="2000" spc="14">
                <a:solidFill>
                  <a:srgbClr val="000000"/>
                </a:solidFill>
                <a:latin typeface="FangSong"/>
                <a:cs typeface="FangSong"/>
              </a:rPr>
              <a:t>共建“健康丝绸之路”。中国愿</a:t>
            </a:r>
          </a:p>
          <a:p>
            <a:pPr marL="0" marR="0">
              <a:lnSpc>
                <a:spcPts val="2006"/>
              </a:lnSpc>
              <a:spcBef>
                <a:spcPts val="633"/>
              </a:spcBef>
              <a:spcAft>
                <a:spcPct val="0"/>
              </a:spcAft>
            </a:pPr>
            <a:r>
              <a:rPr sz="2000" spc="14">
                <a:solidFill>
                  <a:srgbClr val="000000"/>
                </a:solidFill>
                <a:latin typeface="FangSong"/>
                <a:cs typeface="FangSong"/>
              </a:rPr>
              <a:t>同世界卫生组织加强协作</a:t>
            </a:r>
            <a:r>
              <a:rPr sz="2000">
                <a:solidFill>
                  <a:srgbClr val="000000"/>
                </a:solidFill>
                <a:latin typeface="FangSong"/>
                <a:cs typeface="FangSong"/>
              </a:rPr>
              <a:t>,</a:t>
            </a:r>
            <a:r>
              <a:rPr sz="2000" spc="10">
                <a:solidFill>
                  <a:srgbClr val="000000"/>
                </a:solidFill>
                <a:latin typeface="FangSong"/>
                <a:cs typeface="FangSong"/>
              </a:rPr>
              <a:t>为建设人类命运共同体共同作出努力。陈冯富珍</a:t>
            </a:r>
          </a:p>
          <a:p>
            <a:pPr marL="0" marR="0">
              <a:lnSpc>
                <a:spcPts val="2004"/>
              </a:lnSpc>
              <a:spcBef>
                <a:spcPts val="689"/>
              </a:spcBef>
              <a:spcAft>
                <a:spcPct val="0"/>
              </a:spcAft>
            </a:pPr>
            <a:r>
              <a:rPr sz="2000" spc="15">
                <a:solidFill>
                  <a:srgbClr val="000000"/>
                </a:solidFill>
                <a:latin typeface="FangSong"/>
                <a:cs typeface="FangSong"/>
              </a:rPr>
              <a:t>表示</a:t>
            </a:r>
            <a:r>
              <a:rPr sz="2000">
                <a:solidFill>
                  <a:srgbClr val="000000"/>
                </a:solidFill>
                <a:latin typeface="FangSong"/>
                <a:cs typeface="FangSong"/>
              </a:rPr>
              <a:t>,</a:t>
            </a:r>
            <a:r>
              <a:rPr sz="2000" spc="12">
                <a:solidFill>
                  <a:srgbClr val="000000"/>
                </a:solidFill>
                <a:latin typeface="FangSong"/>
                <a:cs typeface="FangSong"/>
              </a:rPr>
              <a:t>世界卫生组织赞赏中国在全球卫生安全和卫生治理领域的领导能力</a:t>
            </a:r>
            <a:r>
              <a:rPr sz="2000">
                <a:solidFill>
                  <a:srgbClr val="000000"/>
                </a:solidFill>
                <a:latin typeface="FangSong"/>
                <a:cs typeface="FangSong"/>
              </a:rPr>
              <a:t>,愿</a:t>
            </a:r>
          </a:p>
          <a:p>
            <a:pPr marL="0" marR="0">
              <a:lnSpc>
                <a:spcPts val="2004"/>
              </a:lnSpc>
              <a:spcBef>
                <a:spcPts val="635"/>
              </a:spcBef>
              <a:spcAft>
                <a:spcPct val="0"/>
              </a:spcAft>
            </a:pPr>
            <a:r>
              <a:rPr sz="2000" spc="11">
                <a:solidFill>
                  <a:srgbClr val="000000"/>
                </a:solidFill>
                <a:latin typeface="FangSong"/>
                <a:cs typeface="FangSong"/>
              </a:rPr>
              <a:t>加强同中方在“一带一路”框架下的合作</a:t>
            </a:r>
            <a:r>
              <a:rPr sz="2000">
                <a:solidFill>
                  <a:srgbClr val="000000"/>
                </a:solidFill>
                <a:latin typeface="FangSong"/>
                <a:cs typeface="FangSong"/>
              </a:rPr>
              <a:t>,</a:t>
            </a:r>
            <a:r>
              <a:rPr sz="2000" spc="14">
                <a:solidFill>
                  <a:srgbClr val="000000"/>
                </a:solidFill>
                <a:latin typeface="FangSong"/>
                <a:cs typeface="FangSong"/>
              </a:rPr>
              <a:t>以提高“一带一路”沿线国家健</a:t>
            </a:r>
          </a:p>
          <a:p>
            <a:pPr marL="0" marR="0">
              <a:lnSpc>
                <a:spcPts val="2004"/>
              </a:lnSpc>
              <a:spcBef>
                <a:spcPts val="635"/>
              </a:spcBef>
              <a:spcAft>
                <a:spcPct val="0"/>
              </a:spcAft>
            </a:pPr>
            <a:r>
              <a:rPr sz="2000" spc="14">
                <a:solidFill>
                  <a:srgbClr val="000000"/>
                </a:solidFill>
                <a:latin typeface="FangSong"/>
                <a:cs typeface="FangSong"/>
              </a:rPr>
              <a:t>康卫生水平。会见后</a:t>
            </a:r>
            <a:r>
              <a:rPr sz="2000">
                <a:solidFill>
                  <a:srgbClr val="000000"/>
                </a:solidFill>
                <a:latin typeface="FangSong"/>
                <a:cs typeface="FangSong"/>
              </a:rPr>
              <a:t>,</a:t>
            </a:r>
            <a:r>
              <a:rPr sz="2000" spc="10">
                <a:solidFill>
                  <a:srgbClr val="000000"/>
                </a:solidFill>
                <a:latin typeface="FangSong"/>
                <a:cs typeface="FangSong"/>
              </a:rPr>
              <a:t>习近平和陈冯富珍共同见证了《中华人民共和国政府</a:t>
            </a:r>
          </a:p>
        </p:txBody>
      </p:sp>
      <p:sp>
        <p:nvSpPr>
          <p:cNvPr id="7" name="object 7"/>
          <p:cNvSpPr txBox="1"/>
          <p:nvPr/>
        </p:nvSpPr>
        <p:spPr>
          <a:xfrm>
            <a:off x="84734" y="5940375"/>
            <a:ext cx="10147524" cy="116829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1706" marR="0">
              <a:lnSpc>
                <a:spcPts val="2004"/>
              </a:lnSpc>
              <a:spcBef>
                <a:spcPct val="0"/>
              </a:spcBef>
              <a:spcAft>
                <a:spcPct val="0"/>
              </a:spcAft>
            </a:pPr>
            <a:r>
              <a:rPr sz="2000" spc="10">
                <a:solidFill>
                  <a:srgbClr val="000000"/>
                </a:solidFill>
                <a:latin typeface="FangSong"/>
                <a:cs typeface="FangSong"/>
              </a:rPr>
              <a:t>和世界卫生组织关于“一带一路”卫生领域合作的谅解备忘录》等协议的签</a:t>
            </a:r>
          </a:p>
          <a:p>
            <a:pPr marL="0" marR="0">
              <a:lnSpc>
                <a:spcPts val="1795"/>
              </a:lnSpc>
              <a:spcBef>
                <a:spcPct val="0"/>
              </a:spcBef>
              <a:spcAft>
                <a:spcPct val="0"/>
              </a:spcAft>
            </a:pPr>
            <a:r>
              <a:rPr sz="2000" spc="14">
                <a:solidFill>
                  <a:srgbClr val="000000"/>
                </a:solidFill>
                <a:latin typeface="FangSong"/>
                <a:cs typeface="FangSong"/>
              </a:rPr>
              <a:t>A.</a:t>
            </a:r>
            <a:r>
              <a:rPr sz="2000" spc="12">
                <a:solidFill>
                  <a:srgbClr val="000000"/>
                </a:solidFill>
                <a:latin typeface="FangSong"/>
                <a:cs typeface="FangSong"/>
              </a:rPr>
              <a:t>上述几则材料传递的重要共同信息是</a:t>
            </a:r>
            <a:r>
              <a:rPr sz="2000">
                <a:solidFill>
                  <a:srgbClr val="000000"/>
                </a:solidFill>
                <a:latin typeface="FangSong"/>
                <a:cs typeface="FangSong"/>
              </a:rPr>
              <a:t>"</a:t>
            </a:r>
            <a:r>
              <a:rPr sz="2000" spc="15">
                <a:solidFill>
                  <a:srgbClr val="000000"/>
                </a:solidFill>
                <a:latin typeface="FangSong"/>
                <a:cs typeface="FangSong"/>
              </a:rPr>
              <a:t>中医药</a:t>
            </a:r>
            <a:r>
              <a:rPr sz="2000">
                <a:solidFill>
                  <a:srgbClr val="000000"/>
                </a:solidFill>
                <a:latin typeface="FangSong"/>
                <a:cs typeface="FangSong"/>
              </a:rPr>
              <a:t>"</a:t>
            </a:r>
            <a:r>
              <a:rPr sz="2000" spc="15">
                <a:solidFill>
                  <a:srgbClr val="000000"/>
                </a:solidFill>
                <a:latin typeface="FangSong"/>
                <a:cs typeface="FangSong"/>
              </a:rPr>
              <a:t>与</a:t>
            </a:r>
            <a:r>
              <a:rPr sz="2000">
                <a:solidFill>
                  <a:srgbClr val="000000"/>
                </a:solidFill>
                <a:latin typeface="FangSong"/>
                <a:cs typeface="FangSong"/>
              </a:rPr>
              <a:t>"</a:t>
            </a:r>
            <a:r>
              <a:rPr sz="2000" spc="14">
                <a:solidFill>
                  <a:srgbClr val="000000"/>
                </a:solidFill>
                <a:latin typeface="FangSong"/>
                <a:cs typeface="FangSong"/>
              </a:rPr>
              <a:t>一带一路</a:t>
            </a:r>
            <a:r>
              <a:rPr sz="2000">
                <a:solidFill>
                  <a:srgbClr val="000000"/>
                </a:solidFill>
                <a:latin typeface="FangSong"/>
                <a:cs typeface="FangSong"/>
              </a:rPr>
              <a:t>"</a:t>
            </a:r>
            <a:r>
              <a:rPr sz="2000" spc="15">
                <a:solidFill>
                  <a:srgbClr val="000000"/>
                </a:solidFill>
                <a:latin typeface="FangSong"/>
                <a:cs typeface="FangSong"/>
              </a:rPr>
              <a:t>。</a:t>
            </a:r>
            <a:r>
              <a:rPr sz="2000">
                <a:solidFill>
                  <a:srgbClr val="000000"/>
                </a:solidFill>
                <a:latin typeface="FangSong"/>
                <a:cs typeface="FangSong"/>
              </a:rPr>
              <a:t>"</a:t>
            </a:r>
            <a:r>
              <a:rPr sz="2000" spc="11">
                <a:solidFill>
                  <a:srgbClr val="000000"/>
                </a:solidFill>
                <a:latin typeface="FangSong"/>
                <a:cs typeface="FangSong"/>
              </a:rPr>
              <a:t>中医药</a:t>
            </a:r>
            <a:r>
              <a:rPr sz="2000">
                <a:solidFill>
                  <a:srgbClr val="000000"/>
                </a:solidFill>
                <a:latin typeface="FangSong"/>
                <a:cs typeface="FangSong"/>
              </a:rPr>
              <a:t>"</a:t>
            </a:r>
            <a:r>
              <a:rPr sz="2000" spc="18">
                <a:solidFill>
                  <a:srgbClr val="000000"/>
                </a:solidFill>
                <a:latin typeface="FangSong"/>
                <a:cs typeface="FangSong"/>
              </a:rPr>
              <a:t>是</a:t>
            </a:r>
            <a:r>
              <a:rPr sz="2000">
                <a:solidFill>
                  <a:srgbClr val="000000"/>
                </a:solidFill>
                <a:latin typeface="FangSong"/>
                <a:cs typeface="FangSong"/>
              </a:rPr>
              <a:t>"一</a:t>
            </a:r>
          </a:p>
          <a:p>
            <a:pPr marL="0" marR="0">
              <a:lnSpc>
                <a:spcPts val="2004"/>
              </a:lnSpc>
              <a:spcBef>
                <a:spcPts val="395"/>
              </a:spcBef>
              <a:spcAft>
                <a:spcPct val="0"/>
              </a:spcAft>
            </a:pPr>
            <a:r>
              <a:rPr sz="2000" spc="17">
                <a:solidFill>
                  <a:srgbClr val="000000"/>
                </a:solidFill>
                <a:latin typeface="FangSong"/>
                <a:cs typeface="FangSong"/>
              </a:rPr>
              <a:t>带一路</a:t>
            </a:r>
            <a:r>
              <a:rPr sz="2000">
                <a:solidFill>
                  <a:srgbClr val="000000"/>
                </a:solidFill>
                <a:latin typeface="FangSong"/>
                <a:cs typeface="FangSong"/>
              </a:rPr>
              <a:t>"</a:t>
            </a:r>
            <a:r>
              <a:rPr sz="2000" spc="15">
                <a:solidFill>
                  <a:srgbClr val="000000"/>
                </a:solidFill>
                <a:latin typeface="FangSong"/>
                <a:cs typeface="FangSong"/>
              </a:rPr>
              <a:t>建设的重要内容</a:t>
            </a:r>
            <a:r>
              <a:rPr sz="2000">
                <a:solidFill>
                  <a:srgbClr val="000000"/>
                </a:solidFill>
                <a:latin typeface="FangSong"/>
                <a:cs typeface="FangSong"/>
              </a:rPr>
              <a:t>,</a:t>
            </a:r>
            <a:r>
              <a:rPr sz="2000" spc="15">
                <a:solidFill>
                  <a:srgbClr val="000000"/>
                </a:solidFill>
                <a:latin typeface="FangSong"/>
                <a:cs typeface="FangSong"/>
              </a:rPr>
              <a:t>只有</a:t>
            </a:r>
            <a:r>
              <a:rPr sz="2000">
                <a:solidFill>
                  <a:srgbClr val="000000"/>
                </a:solidFill>
                <a:latin typeface="FangSong"/>
                <a:cs typeface="FangSong"/>
              </a:rPr>
              <a:t>"</a:t>
            </a:r>
            <a:r>
              <a:rPr sz="2000" spc="12">
                <a:solidFill>
                  <a:srgbClr val="000000"/>
                </a:solidFill>
                <a:latin typeface="FangSong"/>
                <a:cs typeface="FangSong"/>
              </a:rPr>
              <a:t>一带一路</a:t>
            </a:r>
            <a:r>
              <a:rPr sz="2000">
                <a:solidFill>
                  <a:srgbClr val="000000"/>
                </a:solidFill>
                <a:latin typeface="FangSong"/>
                <a:cs typeface="FangSong"/>
              </a:rPr>
              <a:t>"</a:t>
            </a:r>
            <a:r>
              <a:rPr sz="2000" spc="11">
                <a:solidFill>
                  <a:srgbClr val="000000"/>
                </a:solidFill>
                <a:latin typeface="FangSong"/>
                <a:cs typeface="FangSong"/>
              </a:rPr>
              <a:t>建设才能助推</a:t>
            </a:r>
            <a:r>
              <a:rPr sz="2000" spc="519">
                <a:solidFill>
                  <a:srgbClr val="000000"/>
                </a:solidFill>
                <a:latin typeface="Times New Roman"/>
                <a:cs typeface="Times New Roman"/>
              </a:rPr>
              <a:t> </a:t>
            </a:r>
            <a:r>
              <a:rPr sz="2000" spc="10">
                <a:solidFill>
                  <a:srgbClr val="000000"/>
                </a:solidFill>
                <a:latin typeface="FangSong"/>
                <a:cs typeface="FangSong"/>
              </a:rPr>
              <a:t>"</a:t>
            </a:r>
            <a:r>
              <a:rPr sz="2000" spc="11">
                <a:solidFill>
                  <a:srgbClr val="000000"/>
                </a:solidFill>
                <a:latin typeface="FangSong"/>
                <a:cs typeface="FangSong"/>
              </a:rPr>
              <a:t>中医药</a:t>
            </a:r>
            <a:r>
              <a:rPr sz="2000">
                <a:solidFill>
                  <a:srgbClr val="000000"/>
                </a:solidFill>
                <a:latin typeface="FangSong"/>
                <a:cs typeface="FangSong"/>
              </a:rPr>
              <a:t>"</a:t>
            </a:r>
            <a:r>
              <a:rPr sz="2000" spc="15">
                <a:solidFill>
                  <a:srgbClr val="000000"/>
                </a:solidFill>
                <a:latin typeface="FangSong"/>
                <a:cs typeface="FangSong"/>
              </a:rPr>
              <a:t>振兴发展。</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5590" y="88686"/>
            <a:ext cx="10184913" cy="9867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1">
                <a:solidFill>
                  <a:srgbClr val="000000"/>
                </a:solidFill>
                <a:latin typeface="FangSong"/>
                <a:cs typeface="FangSong"/>
              </a:rPr>
              <a:t>C.</a:t>
            </a:r>
            <a:r>
              <a:rPr sz="2100" spc="14">
                <a:solidFill>
                  <a:srgbClr val="000000"/>
                </a:solidFill>
                <a:latin typeface="FangSong"/>
                <a:cs typeface="FangSong"/>
              </a:rPr>
              <a:t>材料二注重用事实来说话</a:t>
            </a:r>
            <a:r>
              <a:rPr sz="2100">
                <a:solidFill>
                  <a:srgbClr val="000000"/>
                </a:solidFill>
                <a:latin typeface="FangSong"/>
                <a:cs typeface="FangSong"/>
              </a:rPr>
              <a:t>,</a:t>
            </a:r>
            <a:r>
              <a:rPr sz="2100" spc="12">
                <a:solidFill>
                  <a:srgbClr val="000000"/>
                </a:solidFill>
                <a:latin typeface="FangSong"/>
                <a:cs typeface="FangSong"/>
              </a:rPr>
              <a:t>在防治常见病、多发病、慢性病及重大疾病中</a:t>
            </a:r>
            <a:r>
              <a:rPr sz="2100">
                <a:solidFill>
                  <a:srgbClr val="000000"/>
                </a:solidFill>
                <a:latin typeface="FangSong"/>
                <a:cs typeface="FangSong"/>
              </a:rPr>
              <a:t>,</a:t>
            </a:r>
          </a:p>
          <a:p>
            <a:pPr marL="0" marR="0">
              <a:lnSpc>
                <a:spcPts val="2100"/>
              </a:lnSpc>
              <a:spcBef>
                <a:spcPts val="419"/>
              </a:spcBef>
              <a:spcAft>
                <a:spcPct val="0"/>
              </a:spcAft>
            </a:pPr>
            <a:r>
              <a:rPr sz="2100" spc="12">
                <a:solidFill>
                  <a:srgbClr val="000000"/>
                </a:solidFill>
                <a:latin typeface="FangSong"/>
                <a:cs typeface="FangSong"/>
              </a:rPr>
              <a:t>西医药的劣势恰是中医药的优势</a:t>
            </a:r>
            <a:r>
              <a:rPr sz="2100">
                <a:solidFill>
                  <a:srgbClr val="000000"/>
                </a:solidFill>
                <a:latin typeface="FangSong"/>
                <a:cs typeface="FangSong"/>
              </a:rPr>
              <a:t>,</a:t>
            </a:r>
            <a:r>
              <a:rPr sz="2100" spc="12">
                <a:solidFill>
                  <a:srgbClr val="000000"/>
                </a:solidFill>
                <a:latin typeface="FangSong"/>
                <a:cs typeface="FangSong"/>
              </a:rPr>
              <a:t>实实在在的疗效赢得民众信任</a:t>
            </a:r>
            <a:r>
              <a:rPr sz="2100">
                <a:solidFill>
                  <a:srgbClr val="000000"/>
                </a:solidFill>
                <a:latin typeface="FangSong"/>
                <a:cs typeface="FangSong"/>
              </a:rPr>
              <a:t>,</a:t>
            </a:r>
            <a:r>
              <a:rPr sz="2100" spc="11">
                <a:solidFill>
                  <a:srgbClr val="000000"/>
                </a:solidFill>
                <a:latin typeface="FangSong"/>
                <a:cs typeface="FangSong"/>
              </a:rPr>
              <a:t>推动中医药</a:t>
            </a:r>
          </a:p>
        </p:txBody>
      </p:sp>
      <p:sp>
        <p:nvSpPr>
          <p:cNvPr id="4" name="object 4"/>
          <p:cNvSpPr txBox="1"/>
          <p:nvPr/>
        </p:nvSpPr>
        <p:spPr>
          <a:xfrm>
            <a:off x="75590" y="728503"/>
            <a:ext cx="6171956" cy="667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2"/>
              </a:lnSpc>
              <a:spcBef>
                <a:spcPct val="0"/>
              </a:spcBef>
              <a:spcAft>
                <a:spcPct val="0"/>
              </a:spcAft>
            </a:pPr>
            <a:r>
              <a:rPr sz="2100" spc="12">
                <a:solidFill>
                  <a:srgbClr val="000000"/>
                </a:solidFill>
                <a:latin typeface="FangSong"/>
                <a:cs typeface="FangSong"/>
              </a:rPr>
              <a:t>的传播。案例真实生动</a:t>
            </a:r>
            <a:r>
              <a:rPr sz="2100">
                <a:solidFill>
                  <a:srgbClr val="000000"/>
                </a:solidFill>
                <a:latin typeface="FangSong"/>
                <a:cs typeface="FangSong"/>
              </a:rPr>
              <a:t>,</a:t>
            </a:r>
            <a:r>
              <a:rPr sz="2100" spc="15">
                <a:solidFill>
                  <a:srgbClr val="000000"/>
                </a:solidFill>
                <a:latin typeface="FangSong"/>
                <a:cs typeface="FangSong"/>
              </a:rPr>
              <a:t>以点带面</a:t>
            </a:r>
            <a:r>
              <a:rPr sz="2100">
                <a:solidFill>
                  <a:srgbClr val="000000"/>
                </a:solidFill>
                <a:latin typeface="FangSong"/>
                <a:cs typeface="FangSong"/>
              </a:rPr>
              <a:t>,</a:t>
            </a:r>
            <a:r>
              <a:rPr sz="2100" spc="11">
                <a:solidFill>
                  <a:srgbClr val="000000"/>
                </a:solidFill>
                <a:latin typeface="FangSong"/>
                <a:cs typeface="FangSong"/>
              </a:rPr>
              <a:t>让人信服。</a:t>
            </a:r>
          </a:p>
        </p:txBody>
      </p:sp>
      <p:sp>
        <p:nvSpPr>
          <p:cNvPr id="5" name="object 5"/>
          <p:cNvSpPr txBox="1"/>
          <p:nvPr/>
        </p:nvSpPr>
        <p:spPr>
          <a:xfrm>
            <a:off x="856792" y="857948"/>
            <a:ext cx="898318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荷兰一位叫哈利的肝癌患者陷入深度昏迷,西医几乎已无能</a:t>
            </a:r>
          </a:p>
        </p:txBody>
      </p:sp>
      <p:sp>
        <p:nvSpPr>
          <p:cNvPr id="6" name="object 6"/>
          <p:cNvSpPr txBox="1"/>
          <p:nvPr/>
        </p:nvSpPr>
        <p:spPr>
          <a:xfrm>
            <a:off x="326440" y="1260284"/>
            <a:ext cx="10039564" cy="27739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为力,</a:t>
            </a:r>
            <a:r>
              <a:rPr sz="2400" spc="14">
                <a:solidFill>
                  <a:srgbClr val="000000"/>
                </a:solidFill>
                <a:latin typeface="FangSong"/>
                <a:cs typeface="FangSong"/>
              </a:rPr>
              <a:t>家人情急之下把哈利送到了林国明的诊所。林国明诊断后</a:t>
            </a:r>
          </a:p>
          <a:p>
            <a:pPr marL="0" marR="0">
              <a:lnSpc>
                <a:spcPts val="2402"/>
              </a:lnSpc>
              <a:spcBef>
                <a:spcPts val="765"/>
              </a:spcBef>
              <a:spcAft>
                <a:spcPct val="0"/>
              </a:spcAft>
            </a:pPr>
            <a:r>
              <a:rPr sz="2400" spc="11">
                <a:solidFill>
                  <a:srgbClr val="000000"/>
                </a:solidFill>
                <a:latin typeface="FangSong"/>
                <a:cs typeface="FangSong"/>
              </a:rPr>
              <a:t>开出中药处方,哈利连服三剂后,奇迹般地苏醒了。此事轰动了</a:t>
            </a:r>
          </a:p>
          <a:p>
            <a:pPr marL="0" marR="0">
              <a:lnSpc>
                <a:spcPts val="2400"/>
              </a:lnSpc>
              <a:spcBef>
                <a:spcPts val="719"/>
              </a:spcBef>
              <a:spcAft>
                <a:spcPct val="0"/>
              </a:spcAft>
            </a:pPr>
            <a:r>
              <a:rPr sz="2400" spc="12">
                <a:solidFill>
                  <a:srgbClr val="000000"/>
                </a:solidFill>
                <a:latin typeface="FangSong"/>
                <a:cs typeface="FangSong"/>
              </a:rPr>
              <a:t>布鲁塞尔</a:t>
            </a:r>
            <a:r>
              <a:rPr sz="2400" spc="11">
                <a:solidFill>
                  <a:srgbClr val="000000"/>
                </a:solidFill>
                <a:latin typeface="FangSong"/>
                <a:cs typeface="FangSong"/>
              </a:rPr>
              <a:t>,林国明诊所一炮打响。长期受腰痛困扰的比利时前国</a:t>
            </a:r>
          </a:p>
          <a:p>
            <a:pPr marL="0" marR="0">
              <a:lnSpc>
                <a:spcPts val="2400"/>
              </a:lnSpc>
              <a:spcBef>
                <a:spcPts val="768"/>
              </a:spcBef>
              <a:spcAft>
                <a:spcPct val="0"/>
              </a:spcAft>
            </a:pPr>
            <a:r>
              <a:rPr sz="2400" spc="11">
                <a:solidFill>
                  <a:srgbClr val="000000"/>
                </a:solidFill>
                <a:latin typeface="FangSong"/>
                <a:cs typeface="FangSong"/>
              </a:rPr>
              <a:t>王阿尔贝二世听闻此事,专门致信表达了想尝试中医治疗的愿望。</a:t>
            </a:r>
          </a:p>
          <a:p>
            <a:pPr marL="0" marR="0">
              <a:lnSpc>
                <a:spcPts val="2400"/>
              </a:lnSpc>
              <a:spcBef>
                <a:spcPts val="767"/>
              </a:spcBef>
              <a:spcAft>
                <a:spcPct val="0"/>
              </a:spcAft>
            </a:pPr>
            <a:r>
              <a:rPr sz="2400" spc="11">
                <a:solidFill>
                  <a:srgbClr val="000000"/>
                </a:solidFill>
                <a:latin typeface="FangSong"/>
                <a:cs typeface="FangSong"/>
              </a:rPr>
              <a:t>如今,林国明的诊所早已得到比利时医学会的承认</a:t>
            </a:r>
            <a:r>
              <a:rPr sz="2400" spc="14">
                <a:solidFill>
                  <a:srgbClr val="000000"/>
                </a:solidFill>
                <a:latin typeface="FangSong"/>
                <a:cs typeface="FangSong"/>
              </a:rPr>
              <a:t>,</a:t>
            </a:r>
            <a:r>
              <a:rPr sz="2400" spc="11">
                <a:solidFill>
                  <a:srgbClr val="000000"/>
                </a:solidFill>
                <a:latin typeface="FangSong"/>
                <a:cs typeface="FangSong"/>
              </a:rPr>
              <a:t>并列入了医</a:t>
            </a:r>
          </a:p>
          <a:p>
            <a:pPr marL="0" marR="0">
              <a:lnSpc>
                <a:spcPts val="2402"/>
              </a:lnSpc>
              <a:spcBef>
                <a:spcPts val="715"/>
              </a:spcBef>
              <a:spcAft>
                <a:spcPct val="0"/>
              </a:spcAft>
            </a:pPr>
            <a:r>
              <a:rPr sz="2400" spc="11">
                <a:solidFill>
                  <a:srgbClr val="000000"/>
                </a:solidFill>
                <a:latin typeface="FangSong"/>
                <a:cs typeface="FangSong"/>
              </a:rPr>
              <a:t>保名录。</a:t>
            </a:r>
          </a:p>
        </p:txBody>
      </p:sp>
      <p:sp>
        <p:nvSpPr>
          <p:cNvPr id="7" name="object 7"/>
          <p:cNvSpPr txBox="1"/>
          <p:nvPr/>
        </p:nvSpPr>
        <p:spPr>
          <a:xfrm>
            <a:off x="326440" y="3802824"/>
            <a:ext cx="9687642" cy="27740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84275" marR="0">
              <a:lnSpc>
                <a:spcPts val="2400"/>
              </a:lnSpc>
              <a:spcBef>
                <a:spcPct val="0"/>
              </a:spcBef>
              <a:spcAft>
                <a:spcPct val="0"/>
              </a:spcAft>
            </a:pPr>
            <a:r>
              <a:rPr sz="2400" u="sng" spc="12">
                <a:solidFill>
                  <a:srgbClr val="000000"/>
                </a:solidFill>
                <a:latin typeface="FangSong"/>
                <a:cs typeface="FangSong"/>
              </a:rPr>
              <a:t>从“将信将疑”到“国王想预约”</a:t>
            </a:r>
            <a:r>
              <a:rPr sz="2400" u="sng" spc="11">
                <a:solidFill>
                  <a:srgbClr val="000000"/>
                </a:solidFill>
                <a:latin typeface="FangSong"/>
                <a:cs typeface="FangSong"/>
              </a:rPr>
              <a:t>,随着健康观念和医学</a:t>
            </a:r>
          </a:p>
          <a:p>
            <a:pPr marL="0" marR="0">
              <a:lnSpc>
                <a:spcPts val="2400"/>
              </a:lnSpc>
              <a:spcBef>
                <a:spcPts val="767"/>
              </a:spcBef>
              <a:spcAft>
                <a:spcPct val="0"/>
              </a:spcAft>
            </a:pPr>
            <a:r>
              <a:rPr sz="2400" u="sng" spc="12">
                <a:solidFill>
                  <a:srgbClr val="000000"/>
                </a:solidFill>
                <a:latin typeface="FangSong"/>
                <a:cs typeface="FangSong"/>
              </a:rPr>
              <a:t>模式的转变</a:t>
            </a:r>
            <a:r>
              <a:rPr sz="2400" u="sng" spc="11">
                <a:solidFill>
                  <a:srgbClr val="000000"/>
                </a:solidFill>
                <a:latin typeface="FangSong"/>
                <a:cs typeface="FangSong"/>
              </a:rPr>
              <a:t>,中医辨证论治、疗效显著且副作用小等优势正为越</a:t>
            </a:r>
          </a:p>
          <a:p>
            <a:pPr marL="0" marR="0">
              <a:lnSpc>
                <a:spcPts val="2400"/>
              </a:lnSpc>
              <a:spcBef>
                <a:spcPts val="717"/>
              </a:spcBef>
              <a:spcAft>
                <a:spcPct val="0"/>
              </a:spcAft>
            </a:pPr>
            <a:r>
              <a:rPr sz="2400" u="sng" spc="11">
                <a:solidFill>
                  <a:srgbClr val="000000"/>
                </a:solidFill>
                <a:latin typeface="FangSong"/>
                <a:cs typeface="FangSong"/>
              </a:rPr>
              <a:t>来越多的外国人所了解并接受,中医药在防治常见病、多发病、</a:t>
            </a:r>
          </a:p>
          <a:p>
            <a:pPr marL="0" marR="0">
              <a:lnSpc>
                <a:spcPts val="2400"/>
              </a:lnSpc>
              <a:spcBef>
                <a:spcPts val="771"/>
              </a:spcBef>
              <a:spcAft>
                <a:spcPct val="0"/>
              </a:spcAft>
            </a:pPr>
            <a:r>
              <a:rPr sz="2400" u="sng" spc="11">
                <a:solidFill>
                  <a:srgbClr val="000000"/>
                </a:solidFill>
                <a:latin typeface="FangSong"/>
                <a:cs typeface="FangSong"/>
              </a:rPr>
              <a:t>慢性病及重大疾病中的疗效和作用日益得到“一带一路”沿线</a:t>
            </a:r>
          </a:p>
          <a:p>
            <a:pPr marL="0" marR="0">
              <a:lnSpc>
                <a:spcPts val="2400"/>
              </a:lnSpc>
              <a:spcBef>
                <a:spcPts val="767"/>
              </a:spcBef>
              <a:spcAft>
                <a:spcPct val="0"/>
              </a:spcAft>
            </a:pPr>
            <a:r>
              <a:rPr sz="2400" u="sng" spc="11">
                <a:solidFill>
                  <a:srgbClr val="000000"/>
                </a:solidFill>
                <a:latin typeface="FangSong"/>
                <a:cs typeface="FangSong"/>
              </a:rPr>
              <a:t>国家社会的认可和接受。</a:t>
            </a:r>
            <a:r>
              <a:rPr sz="2400" spc="11">
                <a:solidFill>
                  <a:srgbClr val="000000"/>
                </a:solidFill>
                <a:latin typeface="FangSong"/>
                <a:cs typeface="FangSong"/>
              </a:rPr>
              <a:t>如青蒿素快速防治疟疾技术方案在东</a:t>
            </a:r>
          </a:p>
          <a:p>
            <a:pPr marL="0" marR="0">
              <a:lnSpc>
                <a:spcPts val="2400"/>
              </a:lnSpc>
              <a:spcBef>
                <a:spcPts val="718"/>
              </a:spcBef>
              <a:spcAft>
                <a:spcPct val="0"/>
              </a:spcAft>
            </a:pPr>
            <a:r>
              <a:rPr sz="2400" spc="11">
                <a:solidFill>
                  <a:srgbClr val="000000"/>
                </a:solidFill>
                <a:latin typeface="FangSong"/>
                <a:cs typeface="FangSong"/>
              </a:rPr>
              <a:t>南亚、非洲等疟疾高发地区的应用,</a:t>
            </a:r>
            <a:r>
              <a:rPr sz="2400" spc="14">
                <a:solidFill>
                  <a:srgbClr val="000000"/>
                </a:solidFill>
                <a:latin typeface="FangSong"/>
                <a:cs typeface="FangSong"/>
              </a:rPr>
              <a:t>挽救了无数病人的生命。</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0830" y="103735"/>
            <a:ext cx="10146657" cy="9403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E.</a:t>
            </a:r>
            <a:r>
              <a:rPr sz="2000" spc="11">
                <a:solidFill>
                  <a:srgbClr val="000000"/>
                </a:solidFill>
                <a:latin typeface="FangSong"/>
                <a:cs typeface="FangSong"/>
              </a:rPr>
              <a:t>同是间接引用</a:t>
            </a:r>
            <a:r>
              <a:rPr sz="2000">
                <a:solidFill>
                  <a:srgbClr val="000000"/>
                </a:solidFill>
                <a:latin typeface="FangSong"/>
                <a:cs typeface="FangSong"/>
              </a:rPr>
              <a:t>,</a:t>
            </a:r>
            <a:r>
              <a:rPr sz="2000" spc="15">
                <a:solidFill>
                  <a:srgbClr val="000000"/>
                </a:solidFill>
                <a:latin typeface="FangSong"/>
                <a:cs typeface="FangSong"/>
              </a:rPr>
              <a:t>材料一多粗略述说</a:t>
            </a:r>
            <a:r>
              <a:rPr sz="2000">
                <a:solidFill>
                  <a:srgbClr val="000000"/>
                </a:solidFill>
                <a:latin typeface="FangSong"/>
                <a:cs typeface="FangSong"/>
              </a:rPr>
              <a:t>,</a:t>
            </a:r>
            <a:r>
              <a:rPr sz="2000" spc="12">
                <a:solidFill>
                  <a:srgbClr val="000000"/>
                </a:solidFill>
                <a:latin typeface="FangSong"/>
                <a:cs typeface="FangSong"/>
              </a:rPr>
              <a:t>材料三却注重细腻。仔细分析材料三</a:t>
            </a:r>
            <a:r>
              <a:rPr sz="2000">
                <a:solidFill>
                  <a:srgbClr val="000000"/>
                </a:solidFill>
                <a:latin typeface="FangSong"/>
                <a:cs typeface="FangSong"/>
              </a:rPr>
              <a:t>,"183</a:t>
            </a:r>
          </a:p>
          <a:p>
            <a:pPr marL="0" marR="0">
              <a:lnSpc>
                <a:spcPts val="2006"/>
              </a:lnSpc>
              <a:spcBef>
                <a:spcPts val="393"/>
              </a:spcBef>
              <a:spcAft>
                <a:spcPct val="0"/>
              </a:spcAft>
            </a:pPr>
            <a:r>
              <a:rPr sz="2000" spc="15">
                <a:solidFill>
                  <a:srgbClr val="000000"/>
                </a:solidFill>
                <a:latin typeface="FangSong"/>
                <a:cs typeface="FangSong"/>
              </a:rPr>
              <a:t>个国家</a:t>
            </a:r>
            <a:r>
              <a:rPr sz="2000">
                <a:solidFill>
                  <a:srgbClr val="000000"/>
                </a:solidFill>
                <a:latin typeface="FangSong"/>
                <a:cs typeface="FangSong"/>
              </a:rPr>
              <a:t>"</a:t>
            </a:r>
            <a:r>
              <a:rPr sz="2000" spc="17">
                <a:solidFill>
                  <a:srgbClr val="000000"/>
                </a:solidFill>
                <a:latin typeface="FangSong"/>
                <a:cs typeface="FangSong"/>
              </a:rPr>
              <a:t>只有</a:t>
            </a:r>
            <a:r>
              <a:rPr sz="2000">
                <a:solidFill>
                  <a:srgbClr val="000000"/>
                </a:solidFill>
                <a:latin typeface="FangSong"/>
                <a:cs typeface="FangSong"/>
              </a:rPr>
              <a:t>"16</a:t>
            </a:r>
            <a:r>
              <a:rPr sz="2000" spc="11">
                <a:solidFill>
                  <a:srgbClr val="000000"/>
                </a:solidFill>
                <a:latin typeface="FangSong"/>
                <a:cs typeface="FangSong"/>
              </a:rPr>
              <a:t>个海外中心</a:t>
            </a:r>
            <a:r>
              <a:rPr sz="2000" spc="12">
                <a:solidFill>
                  <a:srgbClr val="000000"/>
                </a:solidFill>
                <a:latin typeface="FangSong"/>
                <a:cs typeface="FangSong"/>
              </a:rPr>
              <a:t>","2009</a:t>
            </a:r>
            <a:r>
              <a:rPr sz="2000" spc="11">
                <a:solidFill>
                  <a:srgbClr val="000000"/>
                </a:solidFill>
                <a:latin typeface="FangSong"/>
                <a:cs typeface="FangSong"/>
              </a:rPr>
              <a:t>年成立</a:t>
            </a:r>
            <a:r>
              <a:rPr sz="2000" spc="10">
                <a:solidFill>
                  <a:srgbClr val="000000"/>
                </a:solidFill>
                <a:latin typeface="FangSong"/>
                <a:cs typeface="FangSong"/>
              </a:rPr>
              <a:t>"</a:t>
            </a:r>
            <a:r>
              <a:rPr sz="2000" spc="15">
                <a:solidFill>
                  <a:srgbClr val="000000"/>
                </a:solidFill>
                <a:latin typeface="FangSong"/>
                <a:cs typeface="FangSong"/>
              </a:rPr>
              <a:t>迄今只有</a:t>
            </a:r>
            <a:r>
              <a:rPr sz="2000">
                <a:solidFill>
                  <a:srgbClr val="000000"/>
                </a:solidFill>
                <a:latin typeface="FangSong"/>
                <a:cs typeface="FangSong"/>
              </a:rPr>
              <a:t>"7</a:t>
            </a:r>
            <a:r>
              <a:rPr sz="2000" spc="15">
                <a:solidFill>
                  <a:srgbClr val="000000"/>
                </a:solidFill>
                <a:latin typeface="FangSong"/>
                <a:cs typeface="FangSong"/>
              </a:rPr>
              <a:t>项国际标准颁布</a:t>
            </a:r>
            <a:r>
              <a:rPr sz="2000">
                <a:solidFill>
                  <a:srgbClr val="000000"/>
                </a:solidFill>
                <a:latin typeface="FangSong"/>
                <a:cs typeface="FangSong"/>
              </a:rPr>
              <a:t>",</a:t>
            </a:r>
            <a:r>
              <a:rPr sz="2000" spc="15">
                <a:solidFill>
                  <a:srgbClr val="000000"/>
                </a:solidFill>
                <a:latin typeface="FangSong"/>
                <a:cs typeface="FangSong"/>
              </a:rPr>
              <a:t>用细</a:t>
            </a:r>
          </a:p>
        </p:txBody>
      </p:sp>
      <p:sp>
        <p:nvSpPr>
          <p:cNvPr id="4" name="object 4"/>
          <p:cNvSpPr txBox="1"/>
          <p:nvPr/>
        </p:nvSpPr>
        <p:spPr>
          <a:xfrm>
            <a:off x="90830" y="713716"/>
            <a:ext cx="749483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节暗示中医药</a:t>
            </a:r>
            <a:r>
              <a:rPr sz="2000">
                <a:solidFill>
                  <a:srgbClr val="000000"/>
                </a:solidFill>
                <a:latin typeface="FangSong"/>
                <a:cs typeface="FangSong"/>
              </a:rPr>
              <a:t>"</a:t>
            </a:r>
            <a:r>
              <a:rPr sz="2000" spc="15">
                <a:solidFill>
                  <a:srgbClr val="000000"/>
                </a:solidFill>
                <a:latin typeface="FangSong"/>
                <a:cs typeface="FangSong"/>
              </a:rPr>
              <a:t>一带一路</a:t>
            </a:r>
            <a:r>
              <a:rPr sz="2000">
                <a:solidFill>
                  <a:srgbClr val="000000"/>
                </a:solidFill>
                <a:latin typeface="FangSong"/>
                <a:cs typeface="FangSong"/>
              </a:rPr>
              <a:t>"</a:t>
            </a:r>
            <a:r>
              <a:rPr sz="2000" spc="12">
                <a:solidFill>
                  <a:srgbClr val="000000"/>
                </a:solidFill>
                <a:latin typeface="FangSong"/>
                <a:cs typeface="FangSong"/>
              </a:rPr>
              <a:t>发展艰难</a:t>
            </a:r>
            <a:r>
              <a:rPr sz="2000">
                <a:solidFill>
                  <a:srgbClr val="000000"/>
                </a:solidFill>
                <a:latin typeface="FangSong"/>
                <a:cs typeface="FangSong"/>
              </a:rPr>
              <a:t>,</a:t>
            </a:r>
            <a:r>
              <a:rPr sz="2000" spc="10">
                <a:solidFill>
                  <a:srgbClr val="000000"/>
                </a:solidFill>
                <a:latin typeface="FangSong"/>
                <a:cs typeface="FangSong"/>
              </a:rPr>
              <a:t>面临诸多困难和挑战。</a:t>
            </a:r>
          </a:p>
        </p:txBody>
      </p:sp>
      <p:sp>
        <p:nvSpPr>
          <p:cNvPr id="5" name="object 5"/>
          <p:cNvSpPr txBox="1"/>
          <p:nvPr/>
        </p:nvSpPr>
        <p:spPr>
          <a:xfrm>
            <a:off x="856792" y="857948"/>
            <a:ext cx="898873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2016</a:t>
            </a:r>
            <a:r>
              <a:rPr sz="2400" spc="11">
                <a:solidFill>
                  <a:srgbClr val="000000"/>
                </a:solidFill>
                <a:latin typeface="FangSong"/>
                <a:cs typeface="FangSong"/>
              </a:rPr>
              <a:t>年12月发布的《中国的中医药》白皮书显示,中医药已</a:t>
            </a:r>
          </a:p>
        </p:txBody>
      </p:sp>
      <p:sp>
        <p:nvSpPr>
          <p:cNvPr id="6" name="object 6"/>
          <p:cNvSpPr txBox="1"/>
          <p:nvPr/>
        </p:nvSpPr>
        <p:spPr>
          <a:xfrm>
            <a:off x="326440" y="1260284"/>
            <a:ext cx="9692988" cy="35788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经传播到</a:t>
            </a:r>
            <a:r>
              <a:rPr sz="2400" spc="11">
                <a:solidFill>
                  <a:srgbClr val="000000"/>
                </a:solidFill>
                <a:latin typeface="FangSong"/>
                <a:cs typeface="FangSong"/>
              </a:rPr>
              <a:t>183个国家和地区。目前,</a:t>
            </a:r>
            <a:r>
              <a:rPr sz="2400" spc="14">
                <a:solidFill>
                  <a:srgbClr val="000000"/>
                </a:solidFill>
                <a:latin typeface="FangSong"/>
                <a:cs typeface="FangSong"/>
              </a:rPr>
              <a:t>中外政府已签署专门的中医</a:t>
            </a:r>
          </a:p>
          <a:p>
            <a:pPr marL="0" marR="0">
              <a:lnSpc>
                <a:spcPts val="2402"/>
              </a:lnSpc>
              <a:spcBef>
                <a:spcPts val="765"/>
              </a:spcBef>
              <a:spcAft>
                <a:spcPct val="0"/>
              </a:spcAft>
            </a:pPr>
            <a:r>
              <a:rPr sz="2400" spc="12">
                <a:solidFill>
                  <a:srgbClr val="000000"/>
                </a:solidFill>
                <a:latin typeface="FangSong"/>
                <a:cs typeface="FangSong"/>
              </a:rPr>
              <a:t>药合作协议</a:t>
            </a:r>
            <a:r>
              <a:rPr sz="2400" spc="11">
                <a:solidFill>
                  <a:srgbClr val="000000"/>
                </a:solidFill>
                <a:latin typeface="FangSong"/>
                <a:cs typeface="FangSong"/>
              </a:rPr>
              <a:t>86个,中国政府支持已经在“一带一路”沿线国家建</a:t>
            </a:r>
          </a:p>
          <a:p>
            <a:pPr marL="0" marR="0">
              <a:lnSpc>
                <a:spcPts val="2400"/>
              </a:lnSpc>
              <a:spcBef>
                <a:spcPts val="719"/>
              </a:spcBef>
              <a:spcAft>
                <a:spcPct val="0"/>
              </a:spcAft>
            </a:pPr>
            <a:r>
              <a:rPr sz="2400" spc="11">
                <a:solidFill>
                  <a:srgbClr val="000000"/>
                </a:solidFill>
                <a:latin typeface="FangSong"/>
                <a:cs typeface="FangSong"/>
              </a:rPr>
              <a:t>设了</a:t>
            </a:r>
            <a:r>
              <a:rPr sz="2400" spc="12">
                <a:solidFill>
                  <a:srgbClr val="000000"/>
                </a:solidFill>
                <a:latin typeface="FangSong"/>
                <a:cs typeface="FangSong"/>
              </a:rPr>
              <a:t>16</a:t>
            </a:r>
            <a:r>
              <a:rPr sz="2400" spc="11">
                <a:solidFill>
                  <a:srgbClr val="000000"/>
                </a:solidFill>
                <a:latin typeface="FangSong"/>
                <a:cs typeface="FangSong"/>
              </a:rPr>
              <a:t>个中医药海外中心。每年约</a:t>
            </a:r>
            <a:r>
              <a:rPr sz="2400" spc="12">
                <a:solidFill>
                  <a:srgbClr val="000000"/>
                </a:solidFill>
                <a:latin typeface="FangSong"/>
                <a:cs typeface="FangSong"/>
              </a:rPr>
              <a:t>13000</a:t>
            </a:r>
            <a:r>
              <a:rPr sz="2400" spc="11">
                <a:solidFill>
                  <a:srgbClr val="000000"/>
                </a:solidFill>
                <a:latin typeface="FangSong"/>
                <a:cs typeface="FangSong"/>
              </a:rPr>
              <a:t>多名留学生来华学习中</a:t>
            </a:r>
          </a:p>
          <a:p>
            <a:pPr marL="0" marR="0">
              <a:lnSpc>
                <a:spcPts val="2400"/>
              </a:lnSpc>
              <a:spcBef>
                <a:spcPts val="768"/>
              </a:spcBef>
              <a:spcAft>
                <a:spcPct val="0"/>
              </a:spcAft>
            </a:pPr>
            <a:r>
              <a:rPr sz="2400" spc="11">
                <a:solidFill>
                  <a:srgbClr val="000000"/>
                </a:solidFill>
                <a:latin typeface="FangSong"/>
                <a:cs typeface="FangSong"/>
              </a:rPr>
              <a:t>医药,</a:t>
            </a:r>
            <a:r>
              <a:rPr sz="2400" spc="15">
                <a:solidFill>
                  <a:srgbClr val="000000"/>
                </a:solidFill>
                <a:latin typeface="FangSong"/>
                <a:cs typeface="FangSong"/>
              </a:rPr>
              <a:t>约</a:t>
            </a:r>
            <a:r>
              <a:rPr sz="2400" spc="11">
                <a:solidFill>
                  <a:srgbClr val="000000"/>
                </a:solidFill>
                <a:latin typeface="FangSong"/>
                <a:cs typeface="FangSong"/>
              </a:rPr>
              <a:t>20万人次境外患者来华接受中医药服务。</a:t>
            </a:r>
            <a:r>
              <a:rPr sz="2400" spc="12">
                <a:solidFill>
                  <a:srgbClr val="000000"/>
                </a:solidFill>
                <a:latin typeface="FangSong"/>
                <a:cs typeface="FangSong"/>
              </a:rPr>
              <a:t>30</a:t>
            </a:r>
            <a:r>
              <a:rPr sz="2400" spc="11">
                <a:solidFill>
                  <a:srgbClr val="000000"/>
                </a:solidFill>
                <a:latin typeface="FangSong"/>
                <a:cs typeface="FangSong"/>
              </a:rPr>
              <a:t>多个国家和</a:t>
            </a:r>
          </a:p>
          <a:p>
            <a:pPr marL="0" marR="0">
              <a:lnSpc>
                <a:spcPts val="2400"/>
              </a:lnSpc>
              <a:spcBef>
                <a:spcPts val="767"/>
              </a:spcBef>
              <a:spcAft>
                <a:spcPct val="0"/>
              </a:spcAft>
            </a:pPr>
            <a:r>
              <a:rPr sz="2400" spc="11">
                <a:solidFill>
                  <a:srgbClr val="000000"/>
                </a:solidFill>
                <a:latin typeface="FangSong"/>
                <a:cs typeface="FangSong"/>
              </a:rPr>
              <a:t>地区开办了数百所中医药院校。据世界卫生组织统计,目前103</a:t>
            </a:r>
          </a:p>
          <a:p>
            <a:pPr marL="0" marR="0">
              <a:lnSpc>
                <a:spcPts val="2402"/>
              </a:lnSpc>
              <a:spcBef>
                <a:spcPts val="715"/>
              </a:spcBef>
              <a:spcAft>
                <a:spcPct val="0"/>
              </a:spcAft>
            </a:pPr>
            <a:r>
              <a:rPr sz="2400" spc="11">
                <a:solidFill>
                  <a:srgbClr val="000000"/>
                </a:solidFill>
                <a:latin typeface="FangSong"/>
                <a:cs typeface="FangSong"/>
              </a:rPr>
              <a:t>个会员国认可使用针灸</a:t>
            </a:r>
            <a:r>
              <a:rPr sz="2400">
                <a:solidFill>
                  <a:srgbClr val="000000"/>
                </a:solidFill>
                <a:latin typeface="FangSong"/>
                <a:cs typeface="FangSong"/>
              </a:rPr>
              <a:t>,</a:t>
            </a:r>
            <a:r>
              <a:rPr sz="2400" spc="23">
                <a:solidFill>
                  <a:srgbClr val="000000"/>
                </a:solidFill>
                <a:latin typeface="FangSong"/>
                <a:cs typeface="FangSong"/>
              </a:rPr>
              <a:t> </a:t>
            </a:r>
            <a:r>
              <a:rPr sz="2400" spc="11">
                <a:solidFill>
                  <a:srgbClr val="000000"/>
                </a:solidFill>
                <a:latin typeface="FangSong"/>
                <a:cs typeface="FangSong"/>
              </a:rPr>
              <a:t>18个国家和地区将针灸纳入医疗保险</a:t>
            </a:r>
          </a:p>
          <a:p>
            <a:pPr marL="0" marR="0">
              <a:lnSpc>
                <a:spcPts val="2400"/>
              </a:lnSpc>
              <a:spcBef>
                <a:spcPts val="769"/>
              </a:spcBef>
              <a:spcAft>
                <a:spcPct val="0"/>
              </a:spcAft>
            </a:pPr>
            <a:r>
              <a:rPr sz="2400" spc="11">
                <a:solidFill>
                  <a:srgbClr val="000000"/>
                </a:solidFill>
                <a:latin typeface="FangSong"/>
                <a:cs typeface="FangSong"/>
              </a:rPr>
              <a:t>体系。中药逐步进入国际医药体系,</a:t>
            </a:r>
            <a:r>
              <a:rPr sz="2400" spc="14">
                <a:solidFill>
                  <a:srgbClr val="000000"/>
                </a:solidFill>
                <a:latin typeface="FangSong"/>
                <a:cs typeface="FangSong"/>
              </a:rPr>
              <a:t>已在俄罗斯、古巴、越南、</a:t>
            </a:r>
          </a:p>
          <a:p>
            <a:pPr marL="0" marR="0">
              <a:lnSpc>
                <a:spcPts val="2400"/>
              </a:lnSpc>
              <a:spcBef>
                <a:spcPts val="768"/>
              </a:spcBef>
              <a:spcAft>
                <a:spcPct val="0"/>
              </a:spcAft>
            </a:pPr>
            <a:r>
              <a:rPr sz="2400" spc="11">
                <a:solidFill>
                  <a:srgbClr val="000000"/>
                </a:solidFill>
                <a:latin typeface="FangSong"/>
                <a:cs typeface="FangSong"/>
              </a:rPr>
              <a:t>新加坡和阿联酋等国以药品形式注册。</a:t>
            </a:r>
          </a:p>
        </p:txBody>
      </p:sp>
      <p:sp>
        <p:nvSpPr>
          <p:cNvPr id="7" name="object 7"/>
          <p:cNvSpPr txBox="1"/>
          <p:nvPr/>
        </p:nvSpPr>
        <p:spPr>
          <a:xfrm>
            <a:off x="326440" y="4569134"/>
            <a:ext cx="9695032" cy="14347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71500" marR="0">
              <a:lnSpc>
                <a:spcPts val="2402"/>
              </a:lnSpc>
              <a:spcBef>
                <a:spcPct val="0"/>
              </a:spcBef>
              <a:spcAft>
                <a:spcPct val="0"/>
              </a:spcAft>
            </a:pPr>
            <a:r>
              <a:rPr sz="2400" spc="12">
                <a:solidFill>
                  <a:srgbClr val="000000"/>
                </a:solidFill>
                <a:latin typeface="FangSong"/>
                <a:cs typeface="FangSong"/>
              </a:rPr>
              <a:t>2015</a:t>
            </a:r>
            <a:r>
              <a:rPr sz="2400" spc="11">
                <a:solidFill>
                  <a:srgbClr val="000000"/>
                </a:solidFill>
                <a:latin typeface="FangSong"/>
                <a:cs typeface="FangSong"/>
              </a:rPr>
              <a:t>年屠呦呦研究员因发现青蒿素荣获诺贝尔生理学或医</a:t>
            </a:r>
          </a:p>
          <a:p>
            <a:pPr marL="0" marR="0">
              <a:lnSpc>
                <a:spcPts val="2400"/>
              </a:lnSpc>
              <a:spcBef>
                <a:spcPts val="303"/>
              </a:spcBef>
              <a:spcAft>
                <a:spcPct val="0"/>
              </a:spcAft>
            </a:pPr>
            <a:r>
              <a:rPr sz="2400" spc="12">
                <a:solidFill>
                  <a:srgbClr val="000000"/>
                </a:solidFill>
                <a:latin typeface="FangSong"/>
                <a:cs typeface="FangSong"/>
              </a:rPr>
              <a:t>学奖。</a:t>
            </a:r>
            <a:r>
              <a:rPr sz="2400" spc="11">
                <a:solidFill>
                  <a:srgbClr val="000000"/>
                </a:solidFill>
                <a:latin typeface="FangSong"/>
                <a:cs typeface="FangSong"/>
              </a:rPr>
              <a:t>2010年针灸列入世界非物质文化遗产名录,2011年《黄帝</a:t>
            </a:r>
          </a:p>
          <a:p>
            <a:pPr marL="0" marR="0">
              <a:lnSpc>
                <a:spcPts val="2400"/>
              </a:lnSpc>
              <a:spcBef>
                <a:spcPts val="191"/>
              </a:spcBef>
              <a:spcAft>
                <a:spcPct val="0"/>
              </a:spcAft>
            </a:pPr>
            <a:r>
              <a:rPr sz="2400" spc="11">
                <a:solidFill>
                  <a:srgbClr val="000000"/>
                </a:solidFill>
                <a:latin typeface="FangSong"/>
                <a:cs typeface="FangSong"/>
              </a:rPr>
              <a:t>内经》《本草纲目》列入世界记忆名录。2009年国际标准化组</a:t>
            </a:r>
          </a:p>
        </p:txBody>
      </p:sp>
      <p:sp>
        <p:nvSpPr>
          <p:cNvPr id="8" name="object 8"/>
          <p:cNvSpPr txBox="1"/>
          <p:nvPr/>
        </p:nvSpPr>
        <p:spPr>
          <a:xfrm>
            <a:off x="85953" y="5571020"/>
            <a:ext cx="10141303" cy="94965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40487" marR="0">
              <a:lnSpc>
                <a:spcPts val="2400"/>
              </a:lnSpc>
              <a:spcBef>
                <a:spcPct val="0"/>
              </a:spcBef>
              <a:spcAft>
                <a:spcPct val="0"/>
              </a:spcAft>
            </a:pPr>
            <a:r>
              <a:rPr sz="2400" spc="11">
                <a:solidFill>
                  <a:srgbClr val="000000"/>
                </a:solidFill>
                <a:latin typeface="FangSong"/>
                <a:cs typeface="FangSong"/>
              </a:rPr>
              <a:t>织成立中医药技术委员会,已陆续制定颁布7项中医药国际标准。</a:t>
            </a:r>
          </a:p>
          <a:p>
            <a:pPr marL="0" marR="0">
              <a:lnSpc>
                <a:spcPts val="1744"/>
              </a:lnSpc>
              <a:spcBef>
                <a:spcPct val="0"/>
              </a:spcBef>
              <a:spcAft>
                <a:spcPct val="0"/>
              </a:spcAft>
            </a:pPr>
            <a:r>
              <a:rPr sz="2100" spc="12">
                <a:solidFill>
                  <a:srgbClr val="000000"/>
                </a:solidFill>
                <a:latin typeface="FangSong"/>
                <a:cs typeface="FangSong"/>
              </a:rPr>
              <a:t>D.材料三注重用数字来介绍</a:t>
            </a:r>
            <a:r>
              <a:rPr sz="2100">
                <a:solidFill>
                  <a:srgbClr val="000000"/>
                </a:solidFill>
                <a:latin typeface="FangSong"/>
                <a:cs typeface="FangSong"/>
              </a:rPr>
              <a:t>,</a:t>
            </a:r>
            <a:r>
              <a:rPr sz="2100" spc="11">
                <a:solidFill>
                  <a:srgbClr val="000000"/>
                </a:solidFill>
                <a:latin typeface="FangSong"/>
                <a:cs typeface="FangSong"/>
              </a:rPr>
              <a:t>时间数字的列举让人明了中医药国际化所走过</a:t>
            </a:r>
          </a:p>
        </p:txBody>
      </p:sp>
      <p:sp>
        <p:nvSpPr>
          <p:cNvPr id="9" name="object 9"/>
          <p:cNvSpPr txBox="1"/>
          <p:nvPr/>
        </p:nvSpPr>
        <p:spPr>
          <a:xfrm>
            <a:off x="85953" y="6177133"/>
            <a:ext cx="10025543" cy="101936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2"/>
              </a:lnSpc>
              <a:spcBef>
                <a:spcPct val="0"/>
              </a:spcBef>
              <a:spcAft>
                <a:spcPct val="0"/>
              </a:spcAft>
            </a:pPr>
            <a:r>
              <a:rPr sz="2100" spc="15">
                <a:solidFill>
                  <a:srgbClr val="000000"/>
                </a:solidFill>
                <a:latin typeface="FangSong"/>
                <a:cs typeface="FangSong"/>
              </a:rPr>
              <a:t>的一些历程</a:t>
            </a:r>
            <a:r>
              <a:rPr sz="2100">
                <a:solidFill>
                  <a:srgbClr val="000000"/>
                </a:solidFill>
                <a:latin typeface="FangSong"/>
                <a:cs typeface="FangSong"/>
              </a:rPr>
              <a:t>,</a:t>
            </a:r>
            <a:r>
              <a:rPr sz="2100" spc="11">
                <a:solidFill>
                  <a:srgbClr val="000000"/>
                </a:solidFill>
                <a:latin typeface="FangSong"/>
                <a:cs typeface="FangSong"/>
              </a:rPr>
              <a:t>数量数字的列举让人明了中医药国际化所取得的突出成绩。用</a:t>
            </a:r>
          </a:p>
          <a:p>
            <a:pPr marL="0" marR="0">
              <a:lnSpc>
                <a:spcPts val="2100"/>
              </a:lnSpc>
              <a:spcBef>
                <a:spcPts val="674"/>
              </a:spcBef>
              <a:spcAft>
                <a:spcPct val="0"/>
              </a:spcAft>
            </a:pPr>
            <a:r>
              <a:rPr sz="2100" spc="14">
                <a:solidFill>
                  <a:srgbClr val="000000"/>
                </a:solidFill>
                <a:latin typeface="FangSong"/>
                <a:cs typeface="FangSong"/>
              </a:rPr>
              <a:t>数字增强材料真实性</a:t>
            </a:r>
            <a:r>
              <a:rPr sz="2100">
                <a:solidFill>
                  <a:srgbClr val="000000"/>
                </a:solidFill>
                <a:latin typeface="FangSong"/>
                <a:cs typeface="FangSong"/>
              </a:rPr>
              <a:t>,</a:t>
            </a:r>
            <a:r>
              <a:rPr sz="2100" spc="14">
                <a:solidFill>
                  <a:srgbClr val="000000"/>
                </a:solidFill>
                <a:latin typeface="FangSong"/>
                <a:cs typeface="FangSong"/>
              </a:rPr>
              <a:t>产生视觉冲击力</a:t>
            </a:r>
            <a:r>
              <a:rPr sz="2100">
                <a:solidFill>
                  <a:srgbClr val="000000"/>
                </a:solidFill>
                <a:latin typeface="FangSong"/>
                <a:cs typeface="FangSong"/>
              </a:rPr>
              <a:t>,</a:t>
            </a:r>
            <a:r>
              <a:rPr sz="2100" spc="11">
                <a:solidFill>
                  <a:srgbClr val="000000"/>
                </a:solidFill>
                <a:latin typeface="FangSong"/>
                <a:cs typeface="FangSong"/>
              </a:rPr>
              <a:t>加深读者印象。</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50468" y="806624"/>
            <a:ext cx="7621414" cy="15842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495374" marR="0">
              <a:lnSpc>
                <a:spcPts val="3095"/>
              </a:lnSpc>
              <a:spcBef>
                <a:spcPct val="0"/>
              </a:spcBef>
              <a:spcAft>
                <a:spcPct val="0"/>
              </a:spcAft>
            </a:pPr>
            <a:r>
              <a:rPr sz="3100">
                <a:solidFill>
                  <a:srgbClr val="000000"/>
                </a:solidFill>
                <a:latin typeface="FangSong"/>
                <a:cs typeface="FangSong"/>
              </a:rPr>
              <a:t>实用类文本考点对应题型规律</a:t>
            </a:r>
          </a:p>
          <a:p>
            <a:pPr marL="0" marR="0">
              <a:lnSpc>
                <a:spcPts val="3098"/>
              </a:lnSpc>
              <a:spcBef>
                <a:spcPts val="1629"/>
              </a:spcBef>
              <a:spcAft>
                <a:spcPct val="0"/>
              </a:spcAft>
            </a:pPr>
            <a:r>
              <a:rPr sz="3100">
                <a:solidFill>
                  <a:srgbClr val="FF0000"/>
                </a:solidFill>
                <a:latin typeface="FangSong"/>
                <a:cs typeface="FangSong"/>
              </a:rPr>
              <a:t>一、主观题</a:t>
            </a:r>
          </a:p>
        </p:txBody>
      </p:sp>
      <p:sp>
        <p:nvSpPr>
          <p:cNvPr id="4" name="object 4"/>
          <p:cNvSpPr txBox="1"/>
          <p:nvPr/>
        </p:nvSpPr>
        <p:spPr>
          <a:xfrm>
            <a:off x="550468" y="2006266"/>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FF0000"/>
                </a:solidFill>
                <a:latin typeface="FangSong"/>
                <a:cs typeface="FangSong"/>
              </a:rPr>
              <a:t>1</a:t>
            </a:r>
            <a:r>
              <a:rPr sz="3100" spc="12">
                <a:solidFill>
                  <a:srgbClr val="FF0000"/>
                </a:solidFill>
                <a:latin typeface="FangSong"/>
                <a:cs typeface="FangSong"/>
              </a:rPr>
              <a:t>、概括题</a:t>
            </a:r>
          </a:p>
        </p:txBody>
      </p:sp>
      <p:sp>
        <p:nvSpPr>
          <p:cNvPr id="5" name="object 5"/>
          <p:cNvSpPr txBox="1"/>
          <p:nvPr/>
        </p:nvSpPr>
        <p:spPr>
          <a:xfrm>
            <a:off x="550468" y="2604936"/>
            <a:ext cx="2367772"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spc="10">
                <a:solidFill>
                  <a:srgbClr val="7030A0"/>
                </a:solidFill>
                <a:latin typeface="FangSong"/>
                <a:cs typeface="FangSong"/>
              </a:rPr>
              <a:t>2</a:t>
            </a:r>
            <a:r>
              <a:rPr sz="3100" spc="11">
                <a:solidFill>
                  <a:srgbClr val="7030A0"/>
                </a:solidFill>
                <a:latin typeface="FangSong"/>
                <a:cs typeface="FangSong"/>
              </a:rPr>
              <a:t>、作用题</a:t>
            </a:r>
          </a:p>
        </p:txBody>
      </p:sp>
      <p:sp>
        <p:nvSpPr>
          <p:cNvPr id="6" name="object 6"/>
          <p:cNvSpPr txBox="1"/>
          <p:nvPr/>
        </p:nvSpPr>
        <p:spPr>
          <a:xfrm>
            <a:off x="550468" y="3206035"/>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7030A0"/>
                </a:solidFill>
                <a:latin typeface="FangSong"/>
                <a:cs typeface="FangSong"/>
              </a:rPr>
              <a:t>3</a:t>
            </a:r>
            <a:r>
              <a:rPr sz="3100" spc="12">
                <a:solidFill>
                  <a:srgbClr val="7030A0"/>
                </a:solidFill>
                <a:latin typeface="FangSong"/>
                <a:cs typeface="FangSong"/>
              </a:rPr>
              <a:t>、特点题</a:t>
            </a:r>
          </a:p>
        </p:txBody>
      </p:sp>
      <p:sp>
        <p:nvSpPr>
          <p:cNvPr id="7" name="object 7"/>
          <p:cNvSpPr txBox="1"/>
          <p:nvPr/>
        </p:nvSpPr>
        <p:spPr>
          <a:xfrm>
            <a:off x="550468" y="3804967"/>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4</a:t>
            </a:r>
            <a:r>
              <a:rPr sz="3100" spc="12">
                <a:solidFill>
                  <a:srgbClr val="000000"/>
                </a:solidFill>
                <a:latin typeface="FangSong"/>
                <a:cs typeface="FangSong"/>
              </a:rPr>
              <a:t>、含义题</a:t>
            </a:r>
          </a:p>
        </p:txBody>
      </p:sp>
      <p:sp>
        <p:nvSpPr>
          <p:cNvPr id="8" name="object 8"/>
          <p:cNvSpPr txBox="1"/>
          <p:nvPr/>
        </p:nvSpPr>
        <p:spPr>
          <a:xfrm>
            <a:off x="550468" y="4404153"/>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5</a:t>
            </a:r>
            <a:r>
              <a:rPr sz="3100" spc="12">
                <a:solidFill>
                  <a:srgbClr val="000000"/>
                </a:solidFill>
                <a:latin typeface="FangSong"/>
                <a:cs typeface="FangSong"/>
              </a:rPr>
              <a:t>、手法题</a:t>
            </a:r>
          </a:p>
        </p:txBody>
      </p:sp>
      <p:sp>
        <p:nvSpPr>
          <p:cNvPr id="9" name="object 9"/>
          <p:cNvSpPr txBox="1"/>
          <p:nvPr/>
        </p:nvSpPr>
        <p:spPr>
          <a:xfrm>
            <a:off x="550468" y="5004609"/>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6</a:t>
            </a:r>
            <a:r>
              <a:rPr sz="3100" spc="12">
                <a:solidFill>
                  <a:srgbClr val="000000"/>
                </a:solidFill>
                <a:latin typeface="FangSong"/>
                <a:cs typeface="FangSong"/>
              </a:rPr>
              <a:t>、探究题</a:t>
            </a:r>
          </a:p>
        </p:txBody>
      </p:sp>
      <p:sp>
        <p:nvSpPr>
          <p:cNvPr id="10" name="object 10"/>
          <p:cNvSpPr txBox="1"/>
          <p:nvPr/>
        </p:nvSpPr>
        <p:spPr>
          <a:xfrm>
            <a:off x="550468" y="5603305"/>
            <a:ext cx="5445641"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a:solidFill>
                  <a:srgbClr val="FF0000"/>
                </a:solidFill>
                <a:latin typeface="FangSong"/>
                <a:cs typeface="FangSong"/>
              </a:rPr>
              <a:t>二、客观题（单选、多选）</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280265"/>
            <a:ext cx="9774090" cy="14950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材料一</a:t>
            </a:r>
          </a:p>
          <a:p>
            <a:pPr marL="487679" marR="0">
              <a:lnSpc>
                <a:spcPts val="2195"/>
              </a:lnSpc>
              <a:spcBef>
                <a:spcPts val="1271"/>
              </a:spcBef>
              <a:spcAft>
                <a:spcPct val="0"/>
              </a:spcAft>
            </a:pPr>
            <a:r>
              <a:rPr sz="2200" spc="14">
                <a:solidFill>
                  <a:srgbClr val="000000"/>
                </a:solidFill>
                <a:latin typeface="FangSong"/>
                <a:cs typeface="FangSong"/>
              </a:rPr>
              <a:t>2013</a:t>
            </a:r>
            <a:r>
              <a:rPr sz="2200" spc="20">
                <a:solidFill>
                  <a:srgbClr val="000000"/>
                </a:solidFill>
                <a:latin typeface="FangSong"/>
                <a:cs typeface="FangSong"/>
              </a:rPr>
              <a:t>年</a:t>
            </a:r>
            <a:r>
              <a:rPr sz="2200">
                <a:solidFill>
                  <a:srgbClr val="000000"/>
                </a:solidFill>
                <a:latin typeface="FangSong"/>
                <a:cs typeface="FangSong"/>
              </a:rPr>
              <a:t>9</a:t>
            </a:r>
            <a:r>
              <a:rPr sz="2200" spc="14">
                <a:solidFill>
                  <a:srgbClr val="000000"/>
                </a:solidFill>
                <a:latin typeface="FangSong"/>
                <a:cs typeface="FangSong"/>
              </a:rPr>
              <a:t>月、</a:t>
            </a:r>
            <a:r>
              <a:rPr sz="2200" spc="15">
                <a:solidFill>
                  <a:srgbClr val="000000"/>
                </a:solidFill>
                <a:latin typeface="FangSong"/>
                <a:cs typeface="FangSong"/>
              </a:rPr>
              <a:t>10</a:t>
            </a:r>
            <a:r>
              <a:rPr sz="2200">
                <a:solidFill>
                  <a:srgbClr val="000000"/>
                </a:solidFill>
                <a:latin typeface="FangSong"/>
                <a:cs typeface="FangSong"/>
              </a:rPr>
              <a:t>月</a:t>
            </a:r>
            <a:r>
              <a:rPr sz="2200" spc="15">
                <a:solidFill>
                  <a:srgbClr val="000000"/>
                </a:solidFill>
                <a:latin typeface="FangSong"/>
                <a:cs typeface="FangSong"/>
              </a:rPr>
              <a:t>,</a:t>
            </a:r>
            <a:r>
              <a:rPr sz="2200" spc="12">
                <a:solidFill>
                  <a:srgbClr val="000000"/>
                </a:solidFill>
                <a:latin typeface="FangSong"/>
                <a:cs typeface="FangSong"/>
              </a:rPr>
              <a:t>习近平主席提出</a:t>
            </a:r>
            <a:r>
              <a:rPr sz="2200">
                <a:solidFill>
                  <a:srgbClr val="000000"/>
                </a:solidFill>
                <a:latin typeface="FangSong"/>
                <a:cs typeface="FangSong"/>
              </a:rPr>
              <a:t>,</a:t>
            </a:r>
            <a:r>
              <a:rPr sz="2200" spc="10">
                <a:solidFill>
                  <a:srgbClr val="000000"/>
                </a:solidFill>
                <a:latin typeface="FangSong"/>
                <a:cs typeface="FangSong"/>
              </a:rPr>
              <a:t>共同建设“丝绸之路经济带”</a:t>
            </a:r>
          </a:p>
          <a:p>
            <a:pPr marL="0" marR="0">
              <a:lnSpc>
                <a:spcPts val="2198"/>
              </a:lnSpc>
              <a:spcBef>
                <a:spcPts val="609"/>
              </a:spcBef>
              <a:spcAft>
                <a:spcPct val="0"/>
              </a:spcAft>
            </a:pPr>
            <a:r>
              <a:rPr sz="2200" spc="20">
                <a:solidFill>
                  <a:srgbClr val="000000"/>
                </a:solidFill>
                <a:latin typeface="FangSong"/>
                <a:cs typeface="FangSong"/>
              </a:rPr>
              <a:t>和</a:t>
            </a:r>
            <a:r>
              <a:rPr sz="2200" spc="10">
                <a:solidFill>
                  <a:srgbClr val="000000"/>
                </a:solidFill>
                <a:latin typeface="FangSong"/>
                <a:cs typeface="FangSong"/>
              </a:rPr>
              <a:t>21世纪“海上丝绸之路”。</a:t>
            </a:r>
          </a:p>
        </p:txBody>
      </p:sp>
      <p:sp>
        <p:nvSpPr>
          <p:cNvPr id="4" name="object 4"/>
          <p:cNvSpPr txBox="1"/>
          <p:nvPr/>
        </p:nvSpPr>
        <p:spPr>
          <a:xfrm>
            <a:off x="326440" y="1519658"/>
            <a:ext cx="9860829" cy="23959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2015</a:t>
            </a:r>
            <a:r>
              <a:rPr sz="2200" spc="20">
                <a:solidFill>
                  <a:srgbClr val="000000"/>
                </a:solidFill>
                <a:latin typeface="FangSong"/>
                <a:cs typeface="FangSong"/>
              </a:rPr>
              <a:t>年</a:t>
            </a:r>
            <a:r>
              <a:rPr sz="2200" spc="15">
                <a:solidFill>
                  <a:srgbClr val="000000"/>
                </a:solidFill>
                <a:latin typeface="FangSong"/>
                <a:cs typeface="FangSong"/>
              </a:rPr>
              <a:t>12</a:t>
            </a:r>
            <a:r>
              <a:rPr sz="2200" spc="20">
                <a:solidFill>
                  <a:srgbClr val="000000"/>
                </a:solidFill>
                <a:latin typeface="FangSong"/>
                <a:cs typeface="FangSong"/>
              </a:rPr>
              <a:t>月</a:t>
            </a:r>
            <a:r>
              <a:rPr sz="2200" spc="10">
                <a:solidFill>
                  <a:srgbClr val="000000"/>
                </a:solidFill>
                <a:latin typeface="FangSong"/>
                <a:cs typeface="FangSong"/>
              </a:rPr>
              <a:t>22</a:t>
            </a:r>
            <a:r>
              <a:rPr sz="2200" spc="20">
                <a:solidFill>
                  <a:srgbClr val="000000"/>
                </a:solidFill>
                <a:latin typeface="FangSong"/>
                <a:cs typeface="FangSong"/>
              </a:rPr>
              <a:t>日</a:t>
            </a:r>
            <a:r>
              <a:rPr sz="2200">
                <a:solidFill>
                  <a:srgbClr val="000000"/>
                </a:solidFill>
                <a:latin typeface="FangSong"/>
                <a:cs typeface="FangSong"/>
              </a:rPr>
              <a:t>,</a:t>
            </a:r>
            <a:r>
              <a:rPr sz="2200" spc="12">
                <a:solidFill>
                  <a:srgbClr val="000000"/>
                </a:solidFill>
                <a:latin typeface="FangSong"/>
                <a:cs typeface="FangSong"/>
              </a:rPr>
              <a:t>习近平主席致信祝贺中国中医科学院成立</a:t>
            </a:r>
            <a:r>
              <a:rPr sz="2200" spc="10">
                <a:solidFill>
                  <a:srgbClr val="000000"/>
                </a:solidFill>
                <a:latin typeface="FangSong"/>
                <a:cs typeface="FangSong"/>
              </a:rPr>
              <a:t>60</a:t>
            </a:r>
            <a:r>
              <a:rPr sz="2200">
                <a:solidFill>
                  <a:srgbClr val="000000"/>
                </a:solidFill>
                <a:latin typeface="FangSong"/>
                <a:cs typeface="FangSong"/>
              </a:rPr>
              <a:t>周</a:t>
            </a:r>
          </a:p>
          <a:p>
            <a:pPr marL="0" marR="0">
              <a:lnSpc>
                <a:spcPts val="2195"/>
              </a:lnSpc>
              <a:spcBef>
                <a:spcPts val="611"/>
              </a:spcBef>
              <a:spcAft>
                <a:spcPct val="0"/>
              </a:spcAft>
            </a:pPr>
            <a:r>
              <a:rPr sz="2200" spc="14">
                <a:solidFill>
                  <a:srgbClr val="000000"/>
                </a:solidFill>
                <a:latin typeface="FangSong"/>
                <a:cs typeface="FangSong"/>
              </a:rPr>
              <a:t>年。习近平强调</a:t>
            </a:r>
            <a:r>
              <a:rPr sz="2200" spc="15">
                <a:solidFill>
                  <a:srgbClr val="000000"/>
                </a:solidFill>
                <a:latin typeface="FangSong"/>
                <a:cs typeface="FangSong"/>
              </a:rPr>
              <a:t>,</a:t>
            </a:r>
            <a:r>
              <a:rPr sz="2200" spc="14">
                <a:solidFill>
                  <a:srgbClr val="000000"/>
                </a:solidFill>
                <a:latin typeface="FangSong"/>
                <a:cs typeface="FangSong"/>
              </a:rPr>
              <a:t>当前</a:t>
            </a:r>
            <a:r>
              <a:rPr sz="2200">
                <a:solidFill>
                  <a:srgbClr val="000000"/>
                </a:solidFill>
                <a:latin typeface="FangSong"/>
                <a:cs typeface="FangSong"/>
              </a:rPr>
              <a:t>,</a:t>
            </a:r>
            <a:r>
              <a:rPr sz="2200" spc="14">
                <a:solidFill>
                  <a:srgbClr val="000000"/>
                </a:solidFill>
                <a:latin typeface="FangSong"/>
                <a:cs typeface="FangSong"/>
              </a:rPr>
              <a:t>中医药振兴发展迎来天时、地利、人和的大好</a:t>
            </a:r>
          </a:p>
          <a:p>
            <a:pPr marL="0" marR="0">
              <a:lnSpc>
                <a:spcPts val="2195"/>
              </a:lnSpc>
              <a:spcBef>
                <a:spcPts val="444"/>
              </a:spcBef>
              <a:spcAft>
                <a:spcPct val="0"/>
              </a:spcAft>
            </a:pPr>
            <a:r>
              <a:rPr sz="2200" spc="14">
                <a:solidFill>
                  <a:srgbClr val="000000"/>
                </a:solidFill>
                <a:latin typeface="FangSong"/>
                <a:cs typeface="FangSong"/>
              </a:rPr>
              <a:t>时机</a:t>
            </a:r>
            <a:r>
              <a:rPr sz="2200" spc="15">
                <a:solidFill>
                  <a:srgbClr val="000000"/>
                </a:solidFill>
                <a:latin typeface="FangSong"/>
                <a:cs typeface="FangSong"/>
              </a:rPr>
              <a:t>,</a:t>
            </a:r>
            <a:r>
              <a:rPr sz="2200" spc="14">
                <a:solidFill>
                  <a:srgbClr val="000000"/>
                </a:solidFill>
                <a:latin typeface="FangSong"/>
                <a:cs typeface="FangSong"/>
              </a:rPr>
              <a:t>希望广大中医药工作者增强民族自信</a:t>
            </a:r>
            <a:r>
              <a:rPr sz="2200">
                <a:solidFill>
                  <a:srgbClr val="000000"/>
                </a:solidFill>
                <a:latin typeface="FangSong"/>
                <a:cs typeface="FangSong"/>
              </a:rPr>
              <a:t>,</a:t>
            </a:r>
            <a:r>
              <a:rPr sz="2200" spc="14">
                <a:solidFill>
                  <a:srgbClr val="000000"/>
                </a:solidFill>
                <a:latin typeface="FangSong"/>
                <a:cs typeface="FangSong"/>
              </a:rPr>
              <a:t>勇攀医学高峰</a:t>
            </a:r>
            <a:r>
              <a:rPr sz="2200" spc="15">
                <a:solidFill>
                  <a:srgbClr val="000000"/>
                </a:solidFill>
                <a:latin typeface="FangSong"/>
                <a:cs typeface="FangSong"/>
              </a:rPr>
              <a:t>,</a:t>
            </a:r>
            <a:r>
              <a:rPr sz="2200">
                <a:solidFill>
                  <a:srgbClr val="000000"/>
                </a:solidFill>
                <a:latin typeface="FangSong"/>
                <a:cs typeface="FangSong"/>
              </a:rPr>
              <a:t>深入发掘</a:t>
            </a:r>
          </a:p>
          <a:p>
            <a:pPr marL="0" marR="0">
              <a:lnSpc>
                <a:spcPts val="2198"/>
              </a:lnSpc>
              <a:spcBef>
                <a:spcPts val="491"/>
              </a:spcBef>
              <a:spcAft>
                <a:spcPct val="0"/>
              </a:spcAft>
            </a:pPr>
            <a:r>
              <a:rPr sz="2200" spc="14">
                <a:solidFill>
                  <a:srgbClr val="000000"/>
                </a:solidFill>
                <a:latin typeface="FangSong"/>
                <a:cs typeface="FangSong"/>
              </a:rPr>
              <a:t>中医药宝库中的精华</a:t>
            </a:r>
            <a:r>
              <a:rPr sz="2200" spc="15">
                <a:solidFill>
                  <a:srgbClr val="000000"/>
                </a:solidFill>
                <a:latin typeface="FangSong"/>
                <a:cs typeface="FangSong"/>
              </a:rPr>
              <a:t>,</a:t>
            </a:r>
            <a:r>
              <a:rPr sz="2200" spc="12">
                <a:solidFill>
                  <a:srgbClr val="000000"/>
                </a:solidFill>
                <a:latin typeface="FangSong"/>
                <a:cs typeface="FangSong"/>
              </a:rPr>
              <a:t>充分发挥中医药的独特优势</a:t>
            </a:r>
            <a:r>
              <a:rPr sz="2200">
                <a:solidFill>
                  <a:srgbClr val="000000"/>
                </a:solidFill>
                <a:latin typeface="FangSong"/>
                <a:cs typeface="FangSong"/>
              </a:rPr>
              <a:t>,</a:t>
            </a:r>
            <a:r>
              <a:rPr sz="2200" spc="14">
                <a:solidFill>
                  <a:srgbClr val="000000"/>
                </a:solidFill>
                <a:latin typeface="FangSong"/>
                <a:cs typeface="FangSong"/>
              </a:rPr>
              <a:t>推进中医药现代化</a:t>
            </a:r>
            <a:r>
              <a:rPr sz="2200">
                <a:solidFill>
                  <a:srgbClr val="000000"/>
                </a:solidFill>
                <a:latin typeface="FangSong"/>
                <a:cs typeface="FangSong"/>
              </a:rPr>
              <a:t>,</a:t>
            </a:r>
          </a:p>
          <a:p>
            <a:pPr marL="0" marR="0">
              <a:lnSpc>
                <a:spcPts val="2195"/>
              </a:lnSpc>
              <a:spcBef>
                <a:spcPts val="445"/>
              </a:spcBef>
              <a:spcAft>
                <a:spcPct val="0"/>
              </a:spcAft>
            </a:pPr>
            <a:r>
              <a:rPr sz="2200" spc="14">
                <a:solidFill>
                  <a:srgbClr val="000000"/>
                </a:solidFill>
                <a:latin typeface="FangSong"/>
                <a:cs typeface="FangSong"/>
              </a:rPr>
              <a:t>推动中医药走向世界</a:t>
            </a:r>
            <a:r>
              <a:rPr sz="2200" spc="15">
                <a:solidFill>
                  <a:srgbClr val="000000"/>
                </a:solidFill>
                <a:latin typeface="FangSong"/>
                <a:cs typeface="FangSong"/>
              </a:rPr>
              <a:t>,</a:t>
            </a:r>
            <a:r>
              <a:rPr sz="2200" spc="12">
                <a:solidFill>
                  <a:srgbClr val="000000"/>
                </a:solidFill>
                <a:latin typeface="FangSong"/>
                <a:cs typeface="FangSong"/>
              </a:rPr>
              <a:t>切实把中医药这一祖先留给我们的宝贵财富继</a:t>
            </a:r>
          </a:p>
          <a:p>
            <a:pPr marL="0" marR="0">
              <a:lnSpc>
                <a:spcPts val="2195"/>
              </a:lnSpc>
              <a:spcBef>
                <a:spcPts val="494"/>
              </a:spcBef>
              <a:spcAft>
                <a:spcPct val="0"/>
              </a:spcAft>
            </a:pPr>
            <a:r>
              <a:rPr sz="2200" spc="10">
                <a:solidFill>
                  <a:srgbClr val="000000"/>
                </a:solidFill>
                <a:latin typeface="FangSong"/>
                <a:cs typeface="FangSong"/>
              </a:rPr>
              <a:t>承好、发展好、利用好。</a:t>
            </a:r>
          </a:p>
        </p:txBody>
      </p:sp>
      <p:sp>
        <p:nvSpPr>
          <p:cNvPr id="5" name="object 5"/>
          <p:cNvSpPr txBox="1"/>
          <p:nvPr/>
        </p:nvSpPr>
        <p:spPr>
          <a:xfrm>
            <a:off x="326440" y="3658084"/>
            <a:ext cx="9696785" cy="34022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2017</a:t>
            </a:r>
            <a:r>
              <a:rPr sz="2200" spc="20">
                <a:solidFill>
                  <a:srgbClr val="000000"/>
                </a:solidFill>
                <a:latin typeface="FangSong"/>
                <a:cs typeface="FangSong"/>
              </a:rPr>
              <a:t>年</a:t>
            </a:r>
            <a:r>
              <a:rPr sz="2200" spc="15">
                <a:solidFill>
                  <a:srgbClr val="000000"/>
                </a:solidFill>
                <a:latin typeface="FangSong"/>
                <a:cs typeface="FangSong"/>
              </a:rPr>
              <a:t>1</a:t>
            </a:r>
            <a:r>
              <a:rPr sz="2200" spc="20">
                <a:solidFill>
                  <a:srgbClr val="000000"/>
                </a:solidFill>
                <a:latin typeface="FangSong"/>
                <a:cs typeface="FangSong"/>
              </a:rPr>
              <a:t>月</a:t>
            </a:r>
            <a:r>
              <a:rPr sz="2200" spc="15">
                <a:solidFill>
                  <a:srgbClr val="000000"/>
                </a:solidFill>
                <a:latin typeface="FangSong"/>
                <a:cs typeface="FangSong"/>
              </a:rPr>
              <a:t>18</a:t>
            </a:r>
            <a:r>
              <a:rPr sz="2200">
                <a:solidFill>
                  <a:srgbClr val="000000"/>
                </a:solidFill>
                <a:latin typeface="FangSong"/>
                <a:cs typeface="FangSong"/>
              </a:rPr>
              <a:t>日</a:t>
            </a:r>
            <a:r>
              <a:rPr sz="2200" spc="15">
                <a:solidFill>
                  <a:srgbClr val="000000"/>
                </a:solidFill>
                <a:latin typeface="FangSong"/>
                <a:cs typeface="FangSong"/>
              </a:rPr>
              <a:t>,</a:t>
            </a:r>
            <a:r>
              <a:rPr sz="2200">
                <a:solidFill>
                  <a:srgbClr val="000000"/>
                </a:solidFill>
                <a:latin typeface="FangSong"/>
                <a:cs typeface="FangSong"/>
              </a:rPr>
              <a:t>习近平主席在瑞士日内瓦访问世界卫生组织并会</a:t>
            </a:r>
          </a:p>
          <a:p>
            <a:pPr marL="0" marR="0">
              <a:lnSpc>
                <a:spcPts val="2198"/>
              </a:lnSpc>
              <a:spcBef>
                <a:spcPts val="609"/>
              </a:spcBef>
              <a:spcAft>
                <a:spcPct val="0"/>
              </a:spcAft>
            </a:pPr>
            <a:r>
              <a:rPr sz="2200" spc="12">
                <a:solidFill>
                  <a:srgbClr val="000000"/>
                </a:solidFill>
                <a:latin typeface="FangSong"/>
                <a:cs typeface="FangSong"/>
              </a:rPr>
              <a:t>见陈冯富珍总干事。习近平强调</a:t>
            </a:r>
            <a:r>
              <a:rPr sz="2200" spc="15">
                <a:solidFill>
                  <a:srgbClr val="000000"/>
                </a:solidFill>
                <a:latin typeface="FangSong"/>
                <a:cs typeface="FangSong"/>
              </a:rPr>
              <a:t>,</a:t>
            </a:r>
            <a:r>
              <a:rPr sz="2200" spc="10">
                <a:solidFill>
                  <a:srgbClr val="000000"/>
                </a:solidFill>
                <a:latin typeface="FangSong"/>
                <a:cs typeface="FangSong"/>
              </a:rPr>
              <a:t>中国同世界卫生组织的合作堪称典</a:t>
            </a:r>
          </a:p>
          <a:p>
            <a:pPr marL="0" marR="0">
              <a:lnSpc>
                <a:spcPts val="2195"/>
              </a:lnSpc>
              <a:spcBef>
                <a:spcPts val="446"/>
              </a:spcBef>
              <a:spcAft>
                <a:spcPct val="0"/>
              </a:spcAft>
            </a:pPr>
            <a:r>
              <a:rPr sz="2200" spc="12">
                <a:solidFill>
                  <a:srgbClr val="000000"/>
                </a:solidFill>
                <a:latin typeface="FangSong"/>
                <a:cs typeface="FangSong"/>
              </a:rPr>
              <a:t>范。中国欢迎世界卫生组织积极参与“一带一路”建设</a:t>
            </a:r>
            <a:r>
              <a:rPr sz="2200" spc="15">
                <a:solidFill>
                  <a:srgbClr val="000000"/>
                </a:solidFill>
                <a:latin typeface="FangSong"/>
                <a:cs typeface="FangSong"/>
              </a:rPr>
              <a:t>,</a:t>
            </a:r>
            <a:r>
              <a:rPr sz="2200">
                <a:solidFill>
                  <a:srgbClr val="000000"/>
                </a:solidFill>
                <a:latin typeface="FangSong"/>
                <a:cs typeface="FangSong"/>
              </a:rPr>
              <a:t>共建“健康</a:t>
            </a:r>
          </a:p>
          <a:p>
            <a:pPr marL="0" marR="0">
              <a:lnSpc>
                <a:spcPts val="2195"/>
              </a:lnSpc>
              <a:spcBef>
                <a:spcPts val="494"/>
              </a:spcBef>
              <a:spcAft>
                <a:spcPct val="0"/>
              </a:spcAft>
            </a:pPr>
            <a:r>
              <a:rPr sz="2200" spc="14">
                <a:solidFill>
                  <a:srgbClr val="000000"/>
                </a:solidFill>
                <a:latin typeface="FangSong"/>
                <a:cs typeface="FangSong"/>
              </a:rPr>
              <a:t>丝绸之路”。中国愿同世界卫生组织加强协作</a:t>
            </a:r>
            <a:r>
              <a:rPr sz="2200">
                <a:solidFill>
                  <a:srgbClr val="000000"/>
                </a:solidFill>
                <a:latin typeface="FangSong"/>
                <a:cs typeface="FangSong"/>
              </a:rPr>
              <a:t>,</a:t>
            </a:r>
            <a:r>
              <a:rPr sz="2200" spc="10">
                <a:solidFill>
                  <a:srgbClr val="000000"/>
                </a:solidFill>
                <a:latin typeface="FangSong"/>
                <a:cs typeface="FangSong"/>
              </a:rPr>
              <a:t>为建设人类命运共同</a:t>
            </a:r>
          </a:p>
          <a:p>
            <a:pPr marL="0" marR="0">
              <a:lnSpc>
                <a:spcPts val="2195"/>
              </a:lnSpc>
              <a:spcBef>
                <a:spcPts val="443"/>
              </a:spcBef>
              <a:spcAft>
                <a:spcPct val="0"/>
              </a:spcAft>
            </a:pPr>
            <a:r>
              <a:rPr sz="2200" spc="12">
                <a:solidFill>
                  <a:srgbClr val="000000"/>
                </a:solidFill>
                <a:latin typeface="FangSong"/>
                <a:cs typeface="FangSong"/>
              </a:rPr>
              <a:t>体共同作出努力。陈冯富珍表示</a:t>
            </a:r>
            <a:r>
              <a:rPr sz="2200" spc="15">
                <a:solidFill>
                  <a:srgbClr val="000000"/>
                </a:solidFill>
                <a:latin typeface="FangSong"/>
                <a:cs typeface="FangSong"/>
              </a:rPr>
              <a:t>,</a:t>
            </a:r>
            <a:r>
              <a:rPr sz="2200">
                <a:solidFill>
                  <a:srgbClr val="000000"/>
                </a:solidFill>
                <a:latin typeface="FangSong"/>
                <a:cs typeface="FangSong"/>
              </a:rPr>
              <a:t>世界卫生组织赞赏中国在全球卫生</a:t>
            </a:r>
          </a:p>
          <a:p>
            <a:pPr marL="0" marR="0">
              <a:lnSpc>
                <a:spcPts val="2198"/>
              </a:lnSpc>
              <a:spcBef>
                <a:spcPts val="491"/>
              </a:spcBef>
              <a:spcAft>
                <a:spcPct val="0"/>
              </a:spcAft>
            </a:pPr>
            <a:r>
              <a:rPr sz="2200" spc="12">
                <a:solidFill>
                  <a:srgbClr val="000000"/>
                </a:solidFill>
                <a:latin typeface="FangSong"/>
                <a:cs typeface="FangSong"/>
              </a:rPr>
              <a:t>安全和卫生治理领域的领导能力</a:t>
            </a:r>
            <a:r>
              <a:rPr sz="2200" spc="15">
                <a:solidFill>
                  <a:srgbClr val="000000"/>
                </a:solidFill>
                <a:latin typeface="FangSong"/>
                <a:cs typeface="FangSong"/>
              </a:rPr>
              <a:t>,</a:t>
            </a:r>
            <a:r>
              <a:rPr sz="2200" spc="10">
                <a:solidFill>
                  <a:srgbClr val="000000"/>
                </a:solidFill>
                <a:latin typeface="FangSong"/>
                <a:cs typeface="FangSong"/>
              </a:rPr>
              <a:t>愿加强同中方在“一带一路”框架</a:t>
            </a:r>
          </a:p>
          <a:p>
            <a:pPr marL="0" marR="0">
              <a:lnSpc>
                <a:spcPts val="2195"/>
              </a:lnSpc>
              <a:spcBef>
                <a:spcPts val="446"/>
              </a:spcBef>
              <a:spcAft>
                <a:spcPct val="0"/>
              </a:spcAft>
            </a:pPr>
            <a:r>
              <a:rPr sz="2200" spc="15">
                <a:solidFill>
                  <a:srgbClr val="000000"/>
                </a:solidFill>
                <a:latin typeface="FangSong"/>
                <a:cs typeface="FangSong"/>
              </a:rPr>
              <a:t>下的合作,</a:t>
            </a:r>
            <a:r>
              <a:rPr sz="2200" spc="12">
                <a:solidFill>
                  <a:srgbClr val="000000"/>
                </a:solidFill>
                <a:latin typeface="FangSong"/>
                <a:cs typeface="FangSong"/>
              </a:rPr>
              <a:t>以提高“一带一路”沿线国家健康卫生水平。会见后</a:t>
            </a:r>
            <a:r>
              <a:rPr sz="2200" spc="15">
                <a:solidFill>
                  <a:srgbClr val="000000"/>
                </a:solidFill>
                <a:latin typeface="FangSong"/>
                <a:cs typeface="FangSong"/>
              </a:rPr>
              <a:t>,</a:t>
            </a:r>
            <a:r>
              <a:rPr sz="2200">
                <a:solidFill>
                  <a:srgbClr val="000000"/>
                </a:solidFill>
                <a:latin typeface="FangSong"/>
                <a:cs typeface="FangSong"/>
              </a:rPr>
              <a:t>习近</a:t>
            </a:r>
          </a:p>
          <a:p>
            <a:pPr marL="0" marR="0">
              <a:lnSpc>
                <a:spcPts val="2195"/>
              </a:lnSpc>
              <a:spcBef>
                <a:spcPts val="443"/>
              </a:spcBef>
              <a:spcAft>
                <a:spcPct val="0"/>
              </a:spcAft>
            </a:pPr>
            <a:r>
              <a:rPr sz="2200" spc="10">
                <a:solidFill>
                  <a:srgbClr val="000000"/>
                </a:solidFill>
                <a:latin typeface="FangSong"/>
                <a:cs typeface="FangSong"/>
              </a:rPr>
              <a:t>平和陈冯富珍共同见证了《中华人民共和国政府和世界卫生组织关于</a:t>
            </a:r>
          </a:p>
          <a:p>
            <a:pPr marL="0" marR="0">
              <a:lnSpc>
                <a:spcPts val="2195"/>
              </a:lnSpc>
              <a:spcBef>
                <a:spcPts val="494"/>
              </a:spcBef>
              <a:spcAft>
                <a:spcPct val="0"/>
              </a:spcAft>
            </a:pPr>
            <a:r>
              <a:rPr sz="2200" spc="10">
                <a:solidFill>
                  <a:srgbClr val="000000"/>
                </a:solidFill>
                <a:latin typeface="FangSong"/>
                <a:cs typeface="FangSong"/>
              </a:rPr>
              <a:t>“一带一路”卫生领域合作的谅解备忘录》等协议的签署。</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8762" y="1442283"/>
            <a:ext cx="9858930" cy="27724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19911" marR="0">
              <a:lnSpc>
                <a:spcPts val="3204"/>
              </a:lnSpc>
              <a:spcBef>
                <a:spcPct val="0"/>
              </a:spcBef>
              <a:spcAft>
                <a:spcPct val="0"/>
              </a:spcAft>
            </a:pPr>
            <a:r>
              <a:rPr sz="3200">
                <a:solidFill>
                  <a:srgbClr val="000000"/>
                </a:solidFill>
                <a:latin typeface="FangSong"/>
                <a:cs typeface="FangSong"/>
              </a:rPr>
              <a:t>3.</a:t>
            </a:r>
            <a:r>
              <a:rPr sz="3200" spc="14">
                <a:solidFill>
                  <a:srgbClr val="000000"/>
                </a:solidFill>
                <a:latin typeface="FangSong"/>
                <a:cs typeface="FangSong"/>
              </a:rPr>
              <a:t>央视新闻联播报道</a:t>
            </a:r>
            <a:r>
              <a:rPr sz="3200">
                <a:solidFill>
                  <a:srgbClr val="000000"/>
                </a:solidFill>
                <a:latin typeface="FangSong"/>
                <a:cs typeface="FangSong"/>
              </a:rPr>
              <a:t>,</a:t>
            </a:r>
            <a:r>
              <a:rPr sz="3200" spc="12">
                <a:solidFill>
                  <a:srgbClr val="000000"/>
                </a:solidFill>
                <a:latin typeface="FangSong"/>
                <a:cs typeface="FangSong"/>
              </a:rPr>
              <a:t>中医药一度超过武术</a:t>
            </a:r>
            <a:r>
              <a:rPr sz="3200">
                <a:solidFill>
                  <a:srgbClr val="000000"/>
                </a:solidFill>
                <a:latin typeface="FangSong"/>
                <a:cs typeface="FangSong"/>
              </a:rPr>
              <a:t>,</a:t>
            </a:r>
          </a:p>
          <a:p>
            <a:pPr marL="0" marR="0">
              <a:lnSpc>
                <a:spcPts val="3204"/>
              </a:lnSpc>
              <a:spcBef>
                <a:spcPts val="1403"/>
              </a:spcBef>
              <a:spcAft>
                <a:spcPct val="0"/>
              </a:spcAft>
            </a:pPr>
            <a:r>
              <a:rPr sz="3200" spc="10">
                <a:solidFill>
                  <a:srgbClr val="000000"/>
                </a:solidFill>
                <a:latin typeface="FangSong"/>
                <a:cs typeface="FangSong"/>
              </a:rPr>
              <a:t>成为最能体现中国文化的代表元素。根据材料</a:t>
            </a:r>
          </a:p>
          <a:p>
            <a:pPr marL="0" marR="0">
              <a:lnSpc>
                <a:spcPts val="3204"/>
              </a:lnSpc>
              <a:spcBef>
                <a:spcPts val="1406"/>
              </a:spcBef>
              <a:spcAft>
                <a:spcPct val="0"/>
              </a:spcAft>
            </a:pPr>
            <a:r>
              <a:rPr sz="3200" spc="15">
                <a:solidFill>
                  <a:srgbClr val="000000"/>
                </a:solidFill>
                <a:latin typeface="FangSong"/>
                <a:cs typeface="FangSong"/>
              </a:rPr>
              <a:t>阅读</a:t>
            </a:r>
            <a:r>
              <a:rPr sz="3200">
                <a:solidFill>
                  <a:srgbClr val="000000"/>
                </a:solidFill>
                <a:latin typeface="FangSong"/>
                <a:cs typeface="FangSong"/>
              </a:rPr>
              <a:t>,</a:t>
            </a:r>
            <a:r>
              <a:rPr sz="3200" spc="10">
                <a:solidFill>
                  <a:srgbClr val="000000"/>
                </a:solidFill>
                <a:latin typeface="FangSong"/>
                <a:cs typeface="FangSong"/>
              </a:rPr>
              <a:t>概括列出四条中医药“一带一路”建设取</a:t>
            </a:r>
          </a:p>
          <a:p>
            <a:pPr marL="0" marR="0">
              <a:lnSpc>
                <a:spcPts val="3204"/>
              </a:lnSpc>
              <a:spcBef>
                <a:spcPts val="1403"/>
              </a:spcBef>
              <a:spcAft>
                <a:spcPct val="0"/>
              </a:spcAft>
            </a:pPr>
            <a:r>
              <a:rPr sz="3200" spc="10">
                <a:solidFill>
                  <a:srgbClr val="000000"/>
                </a:solidFill>
                <a:latin typeface="FangSong"/>
                <a:cs typeface="FangSong"/>
              </a:rPr>
              <a:t>得辉煌成果的原因。</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280265"/>
            <a:ext cx="9774090" cy="14950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0">
                <a:solidFill>
                  <a:srgbClr val="000000"/>
                </a:solidFill>
                <a:latin typeface="FangSong"/>
                <a:cs typeface="FangSong"/>
              </a:rPr>
              <a:t>材料一</a:t>
            </a:r>
          </a:p>
          <a:p>
            <a:pPr marL="487679" marR="0">
              <a:lnSpc>
                <a:spcPts val="2195"/>
              </a:lnSpc>
              <a:spcBef>
                <a:spcPts val="1271"/>
              </a:spcBef>
              <a:spcAft>
                <a:spcPct val="0"/>
              </a:spcAft>
            </a:pPr>
            <a:r>
              <a:rPr sz="2200" spc="14">
                <a:solidFill>
                  <a:srgbClr val="000000"/>
                </a:solidFill>
                <a:latin typeface="FangSong"/>
                <a:cs typeface="FangSong"/>
              </a:rPr>
              <a:t>2013</a:t>
            </a:r>
            <a:r>
              <a:rPr sz="2200" spc="20">
                <a:solidFill>
                  <a:srgbClr val="000000"/>
                </a:solidFill>
                <a:latin typeface="FangSong"/>
                <a:cs typeface="FangSong"/>
              </a:rPr>
              <a:t>年</a:t>
            </a:r>
            <a:r>
              <a:rPr sz="2200">
                <a:solidFill>
                  <a:srgbClr val="000000"/>
                </a:solidFill>
                <a:latin typeface="FangSong"/>
                <a:cs typeface="FangSong"/>
              </a:rPr>
              <a:t>9</a:t>
            </a:r>
            <a:r>
              <a:rPr sz="2200" spc="14">
                <a:solidFill>
                  <a:srgbClr val="000000"/>
                </a:solidFill>
                <a:latin typeface="FangSong"/>
                <a:cs typeface="FangSong"/>
              </a:rPr>
              <a:t>月、</a:t>
            </a:r>
            <a:r>
              <a:rPr sz="2200" spc="15">
                <a:solidFill>
                  <a:srgbClr val="000000"/>
                </a:solidFill>
                <a:latin typeface="FangSong"/>
                <a:cs typeface="FangSong"/>
              </a:rPr>
              <a:t>10</a:t>
            </a:r>
            <a:r>
              <a:rPr sz="2200">
                <a:solidFill>
                  <a:srgbClr val="000000"/>
                </a:solidFill>
                <a:latin typeface="FangSong"/>
                <a:cs typeface="FangSong"/>
              </a:rPr>
              <a:t>月</a:t>
            </a:r>
            <a:r>
              <a:rPr sz="2200" spc="15">
                <a:solidFill>
                  <a:srgbClr val="000000"/>
                </a:solidFill>
                <a:latin typeface="FangSong"/>
                <a:cs typeface="FangSong"/>
              </a:rPr>
              <a:t>,</a:t>
            </a:r>
            <a:r>
              <a:rPr sz="2200" spc="12">
                <a:solidFill>
                  <a:srgbClr val="FF0000"/>
                </a:solidFill>
                <a:latin typeface="FangSong"/>
                <a:cs typeface="FangSong"/>
              </a:rPr>
              <a:t>习近平主席提出</a:t>
            </a:r>
            <a:r>
              <a:rPr sz="2200">
                <a:solidFill>
                  <a:srgbClr val="000000"/>
                </a:solidFill>
                <a:latin typeface="FangSong"/>
                <a:cs typeface="FangSong"/>
              </a:rPr>
              <a:t>,</a:t>
            </a:r>
            <a:r>
              <a:rPr sz="2200" spc="10">
                <a:solidFill>
                  <a:srgbClr val="000000"/>
                </a:solidFill>
                <a:latin typeface="FangSong"/>
                <a:cs typeface="FangSong"/>
              </a:rPr>
              <a:t>共同建设“丝绸之路经济带”</a:t>
            </a:r>
          </a:p>
          <a:p>
            <a:pPr marL="0" marR="0">
              <a:lnSpc>
                <a:spcPts val="2198"/>
              </a:lnSpc>
              <a:spcBef>
                <a:spcPts val="609"/>
              </a:spcBef>
              <a:spcAft>
                <a:spcPct val="0"/>
              </a:spcAft>
            </a:pPr>
            <a:r>
              <a:rPr sz="2200" spc="20">
                <a:solidFill>
                  <a:srgbClr val="000000"/>
                </a:solidFill>
                <a:latin typeface="FangSong"/>
                <a:cs typeface="FangSong"/>
              </a:rPr>
              <a:t>和</a:t>
            </a:r>
            <a:r>
              <a:rPr sz="2200" spc="10">
                <a:solidFill>
                  <a:srgbClr val="000000"/>
                </a:solidFill>
                <a:latin typeface="FangSong"/>
                <a:cs typeface="FangSong"/>
              </a:rPr>
              <a:t>21世纪“海上丝绸之路”。</a:t>
            </a:r>
          </a:p>
        </p:txBody>
      </p:sp>
      <p:sp>
        <p:nvSpPr>
          <p:cNvPr id="4" name="object 4"/>
          <p:cNvSpPr txBox="1"/>
          <p:nvPr/>
        </p:nvSpPr>
        <p:spPr>
          <a:xfrm>
            <a:off x="326440" y="1519658"/>
            <a:ext cx="9860829" cy="23959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2015</a:t>
            </a:r>
            <a:r>
              <a:rPr sz="2200" spc="20">
                <a:solidFill>
                  <a:srgbClr val="000000"/>
                </a:solidFill>
                <a:latin typeface="FangSong"/>
                <a:cs typeface="FangSong"/>
              </a:rPr>
              <a:t>年</a:t>
            </a:r>
            <a:r>
              <a:rPr sz="2200" spc="15">
                <a:solidFill>
                  <a:srgbClr val="000000"/>
                </a:solidFill>
                <a:latin typeface="FangSong"/>
                <a:cs typeface="FangSong"/>
              </a:rPr>
              <a:t>12</a:t>
            </a:r>
            <a:r>
              <a:rPr sz="2200" spc="20">
                <a:solidFill>
                  <a:srgbClr val="000000"/>
                </a:solidFill>
                <a:latin typeface="FangSong"/>
                <a:cs typeface="FangSong"/>
              </a:rPr>
              <a:t>月</a:t>
            </a:r>
            <a:r>
              <a:rPr sz="2200" spc="10">
                <a:solidFill>
                  <a:srgbClr val="000000"/>
                </a:solidFill>
                <a:latin typeface="FangSong"/>
                <a:cs typeface="FangSong"/>
              </a:rPr>
              <a:t>22</a:t>
            </a:r>
            <a:r>
              <a:rPr sz="2200" spc="20">
                <a:solidFill>
                  <a:srgbClr val="000000"/>
                </a:solidFill>
                <a:latin typeface="FangSong"/>
                <a:cs typeface="FangSong"/>
              </a:rPr>
              <a:t>日</a:t>
            </a:r>
            <a:r>
              <a:rPr sz="2200">
                <a:solidFill>
                  <a:srgbClr val="000000"/>
                </a:solidFill>
                <a:latin typeface="FangSong"/>
                <a:cs typeface="FangSong"/>
              </a:rPr>
              <a:t>,</a:t>
            </a:r>
            <a:r>
              <a:rPr sz="2200" spc="14">
                <a:solidFill>
                  <a:srgbClr val="FF0000"/>
                </a:solidFill>
                <a:latin typeface="FangSong"/>
                <a:cs typeface="FangSong"/>
              </a:rPr>
              <a:t>习近平主席致信祝贺</a:t>
            </a:r>
            <a:r>
              <a:rPr sz="2200" spc="11">
                <a:solidFill>
                  <a:srgbClr val="000000"/>
                </a:solidFill>
                <a:latin typeface="FangSong"/>
                <a:cs typeface="FangSong"/>
              </a:rPr>
              <a:t>中国中医科学院成立</a:t>
            </a:r>
            <a:r>
              <a:rPr sz="2200" spc="10">
                <a:solidFill>
                  <a:srgbClr val="000000"/>
                </a:solidFill>
                <a:latin typeface="FangSong"/>
                <a:cs typeface="FangSong"/>
              </a:rPr>
              <a:t>60</a:t>
            </a:r>
            <a:r>
              <a:rPr sz="2200">
                <a:solidFill>
                  <a:srgbClr val="000000"/>
                </a:solidFill>
                <a:latin typeface="FangSong"/>
                <a:cs typeface="FangSong"/>
              </a:rPr>
              <a:t>周</a:t>
            </a:r>
          </a:p>
          <a:p>
            <a:pPr marL="0" marR="0">
              <a:lnSpc>
                <a:spcPts val="2195"/>
              </a:lnSpc>
              <a:spcBef>
                <a:spcPts val="611"/>
              </a:spcBef>
              <a:spcAft>
                <a:spcPct val="0"/>
              </a:spcAft>
            </a:pPr>
            <a:r>
              <a:rPr sz="2200" spc="14">
                <a:solidFill>
                  <a:srgbClr val="000000"/>
                </a:solidFill>
                <a:latin typeface="FangSong"/>
                <a:cs typeface="FangSong"/>
              </a:rPr>
              <a:t>年。习近平强调</a:t>
            </a:r>
            <a:r>
              <a:rPr sz="2200" spc="15">
                <a:solidFill>
                  <a:srgbClr val="000000"/>
                </a:solidFill>
                <a:latin typeface="FangSong"/>
                <a:cs typeface="FangSong"/>
              </a:rPr>
              <a:t>,</a:t>
            </a:r>
            <a:r>
              <a:rPr sz="2200" spc="14">
                <a:solidFill>
                  <a:srgbClr val="000000"/>
                </a:solidFill>
                <a:latin typeface="FangSong"/>
                <a:cs typeface="FangSong"/>
              </a:rPr>
              <a:t>当前</a:t>
            </a:r>
            <a:r>
              <a:rPr sz="2200">
                <a:solidFill>
                  <a:srgbClr val="000000"/>
                </a:solidFill>
                <a:latin typeface="FangSong"/>
                <a:cs typeface="FangSong"/>
              </a:rPr>
              <a:t>,</a:t>
            </a:r>
            <a:r>
              <a:rPr sz="2200" spc="14">
                <a:solidFill>
                  <a:srgbClr val="000000"/>
                </a:solidFill>
                <a:latin typeface="FangSong"/>
                <a:cs typeface="FangSong"/>
              </a:rPr>
              <a:t>中医药振兴发展迎来天时、地利、人和的大好</a:t>
            </a:r>
          </a:p>
          <a:p>
            <a:pPr marL="0" marR="0">
              <a:lnSpc>
                <a:spcPts val="2195"/>
              </a:lnSpc>
              <a:spcBef>
                <a:spcPts val="444"/>
              </a:spcBef>
              <a:spcAft>
                <a:spcPct val="0"/>
              </a:spcAft>
            </a:pPr>
            <a:r>
              <a:rPr sz="2200" spc="14">
                <a:solidFill>
                  <a:srgbClr val="000000"/>
                </a:solidFill>
                <a:latin typeface="FangSong"/>
                <a:cs typeface="FangSong"/>
              </a:rPr>
              <a:t>时机</a:t>
            </a:r>
            <a:r>
              <a:rPr sz="2200" spc="15">
                <a:solidFill>
                  <a:srgbClr val="000000"/>
                </a:solidFill>
                <a:latin typeface="FangSong"/>
                <a:cs typeface="FangSong"/>
              </a:rPr>
              <a:t>,</a:t>
            </a:r>
            <a:r>
              <a:rPr sz="2200" spc="14">
                <a:solidFill>
                  <a:srgbClr val="000000"/>
                </a:solidFill>
                <a:latin typeface="FangSong"/>
                <a:cs typeface="FangSong"/>
              </a:rPr>
              <a:t>希望广大中医药工作者增强民族自信</a:t>
            </a:r>
            <a:r>
              <a:rPr sz="2200">
                <a:solidFill>
                  <a:srgbClr val="000000"/>
                </a:solidFill>
                <a:latin typeface="FangSong"/>
                <a:cs typeface="FangSong"/>
              </a:rPr>
              <a:t>,</a:t>
            </a:r>
            <a:r>
              <a:rPr sz="2200" spc="14">
                <a:solidFill>
                  <a:srgbClr val="000000"/>
                </a:solidFill>
                <a:latin typeface="FangSong"/>
                <a:cs typeface="FangSong"/>
              </a:rPr>
              <a:t>勇攀医学高峰</a:t>
            </a:r>
            <a:r>
              <a:rPr sz="2200" spc="15">
                <a:solidFill>
                  <a:srgbClr val="000000"/>
                </a:solidFill>
                <a:latin typeface="FangSong"/>
                <a:cs typeface="FangSong"/>
              </a:rPr>
              <a:t>,</a:t>
            </a:r>
            <a:r>
              <a:rPr sz="2200">
                <a:solidFill>
                  <a:srgbClr val="000000"/>
                </a:solidFill>
                <a:latin typeface="FangSong"/>
                <a:cs typeface="FangSong"/>
              </a:rPr>
              <a:t>深入发掘</a:t>
            </a:r>
          </a:p>
          <a:p>
            <a:pPr marL="0" marR="0">
              <a:lnSpc>
                <a:spcPts val="2198"/>
              </a:lnSpc>
              <a:spcBef>
                <a:spcPts val="491"/>
              </a:spcBef>
              <a:spcAft>
                <a:spcPct val="0"/>
              </a:spcAft>
            </a:pPr>
            <a:r>
              <a:rPr sz="2200" spc="14">
                <a:solidFill>
                  <a:srgbClr val="000000"/>
                </a:solidFill>
                <a:latin typeface="FangSong"/>
                <a:cs typeface="FangSong"/>
              </a:rPr>
              <a:t>中医药宝库中的精华</a:t>
            </a:r>
            <a:r>
              <a:rPr sz="2200" spc="15">
                <a:solidFill>
                  <a:srgbClr val="000000"/>
                </a:solidFill>
                <a:latin typeface="FangSong"/>
                <a:cs typeface="FangSong"/>
              </a:rPr>
              <a:t>,</a:t>
            </a:r>
            <a:r>
              <a:rPr sz="2200" spc="12">
                <a:solidFill>
                  <a:srgbClr val="000000"/>
                </a:solidFill>
                <a:latin typeface="FangSong"/>
                <a:cs typeface="FangSong"/>
              </a:rPr>
              <a:t>充分发挥中医药的独特优势</a:t>
            </a:r>
            <a:r>
              <a:rPr sz="2200">
                <a:solidFill>
                  <a:srgbClr val="000000"/>
                </a:solidFill>
                <a:latin typeface="FangSong"/>
                <a:cs typeface="FangSong"/>
              </a:rPr>
              <a:t>,</a:t>
            </a:r>
            <a:r>
              <a:rPr sz="2200" spc="14">
                <a:solidFill>
                  <a:srgbClr val="000000"/>
                </a:solidFill>
                <a:latin typeface="FangSong"/>
                <a:cs typeface="FangSong"/>
              </a:rPr>
              <a:t>推进中医药现代化</a:t>
            </a:r>
            <a:r>
              <a:rPr sz="2200">
                <a:solidFill>
                  <a:srgbClr val="000000"/>
                </a:solidFill>
                <a:latin typeface="FangSong"/>
                <a:cs typeface="FangSong"/>
              </a:rPr>
              <a:t>,</a:t>
            </a:r>
          </a:p>
          <a:p>
            <a:pPr marL="0" marR="0">
              <a:lnSpc>
                <a:spcPts val="2195"/>
              </a:lnSpc>
              <a:spcBef>
                <a:spcPts val="445"/>
              </a:spcBef>
              <a:spcAft>
                <a:spcPct val="0"/>
              </a:spcAft>
            </a:pPr>
            <a:r>
              <a:rPr sz="2200" spc="14">
                <a:solidFill>
                  <a:srgbClr val="000000"/>
                </a:solidFill>
                <a:latin typeface="FangSong"/>
                <a:cs typeface="FangSong"/>
              </a:rPr>
              <a:t>推动中医药走向世界</a:t>
            </a:r>
            <a:r>
              <a:rPr sz="2200" spc="15">
                <a:solidFill>
                  <a:srgbClr val="000000"/>
                </a:solidFill>
                <a:latin typeface="FangSong"/>
                <a:cs typeface="FangSong"/>
              </a:rPr>
              <a:t>,</a:t>
            </a:r>
            <a:r>
              <a:rPr sz="2200" spc="12">
                <a:solidFill>
                  <a:srgbClr val="000000"/>
                </a:solidFill>
                <a:latin typeface="FangSong"/>
                <a:cs typeface="FangSong"/>
              </a:rPr>
              <a:t>切实把中医药这一祖先留给我们的宝贵财富继</a:t>
            </a:r>
          </a:p>
          <a:p>
            <a:pPr marL="0" marR="0">
              <a:lnSpc>
                <a:spcPts val="2195"/>
              </a:lnSpc>
              <a:spcBef>
                <a:spcPts val="494"/>
              </a:spcBef>
              <a:spcAft>
                <a:spcPct val="0"/>
              </a:spcAft>
            </a:pPr>
            <a:r>
              <a:rPr sz="2200" spc="10">
                <a:solidFill>
                  <a:srgbClr val="000000"/>
                </a:solidFill>
                <a:latin typeface="FangSong"/>
                <a:cs typeface="FangSong"/>
              </a:rPr>
              <a:t>承好、发展好、利用好。</a:t>
            </a:r>
          </a:p>
        </p:txBody>
      </p:sp>
      <p:sp>
        <p:nvSpPr>
          <p:cNvPr id="5" name="object 5"/>
          <p:cNvSpPr txBox="1"/>
          <p:nvPr/>
        </p:nvSpPr>
        <p:spPr>
          <a:xfrm>
            <a:off x="326440" y="3658084"/>
            <a:ext cx="9696785" cy="340220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2195"/>
              </a:lnSpc>
              <a:spcBef>
                <a:spcPct val="0"/>
              </a:spcBef>
              <a:spcAft>
                <a:spcPct val="0"/>
              </a:spcAft>
            </a:pPr>
            <a:r>
              <a:rPr sz="2200" spc="17">
                <a:solidFill>
                  <a:srgbClr val="000000"/>
                </a:solidFill>
                <a:latin typeface="FangSong"/>
                <a:cs typeface="FangSong"/>
              </a:rPr>
              <a:t>2017</a:t>
            </a:r>
            <a:r>
              <a:rPr sz="2200" spc="20">
                <a:solidFill>
                  <a:srgbClr val="000000"/>
                </a:solidFill>
                <a:latin typeface="FangSong"/>
                <a:cs typeface="FangSong"/>
              </a:rPr>
              <a:t>年</a:t>
            </a:r>
            <a:r>
              <a:rPr sz="2200" spc="15">
                <a:solidFill>
                  <a:srgbClr val="000000"/>
                </a:solidFill>
                <a:latin typeface="FangSong"/>
                <a:cs typeface="FangSong"/>
              </a:rPr>
              <a:t>1</a:t>
            </a:r>
            <a:r>
              <a:rPr sz="2200" spc="20">
                <a:solidFill>
                  <a:srgbClr val="000000"/>
                </a:solidFill>
                <a:latin typeface="FangSong"/>
                <a:cs typeface="FangSong"/>
              </a:rPr>
              <a:t>月</a:t>
            </a:r>
            <a:r>
              <a:rPr sz="2200" spc="15">
                <a:solidFill>
                  <a:srgbClr val="000000"/>
                </a:solidFill>
                <a:latin typeface="FangSong"/>
                <a:cs typeface="FangSong"/>
              </a:rPr>
              <a:t>18</a:t>
            </a:r>
            <a:r>
              <a:rPr sz="2200">
                <a:solidFill>
                  <a:srgbClr val="000000"/>
                </a:solidFill>
                <a:latin typeface="FangSong"/>
                <a:cs typeface="FangSong"/>
              </a:rPr>
              <a:t>日</a:t>
            </a:r>
            <a:r>
              <a:rPr sz="2200" spc="15">
                <a:solidFill>
                  <a:srgbClr val="000000"/>
                </a:solidFill>
                <a:latin typeface="FangSong"/>
                <a:cs typeface="FangSong"/>
              </a:rPr>
              <a:t>,</a:t>
            </a:r>
            <a:r>
              <a:rPr sz="2200" spc="11">
                <a:solidFill>
                  <a:srgbClr val="FF0000"/>
                </a:solidFill>
                <a:latin typeface="FangSong"/>
                <a:cs typeface="FangSong"/>
              </a:rPr>
              <a:t>习近平主席在瑞士日内瓦访问</a:t>
            </a:r>
            <a:r>
              <a:rPr sz="2200" spc="10">
                <a:solidFill>
                  <a:srgbClr val="000000"/>
                </a:solidFill>
                <a:latin typeface="FangSong"/>
                <a:cs typeface="FangSong"/>
              </a:rPr>
              <a:t>世界卫生组织并会</a:t>
            </a:r>
          </a:p>
          <a:p>
            <a:pPr marL="0" marR="0">
              <a:lnSpc>
                <a:spcPts val="2198"/>
              </a:lnSpc>
              <a:spcBef>
                <a:spcPts val="609"/>
              </a:spcBef>
              <a:spcAft>
                <a:spcPct val="0"/>
              </a:spcAft>
            </a:pPr>
            <a:r>
              <a:rPr sz="2200" spc="12">
                <a:solidFill>
                  <a:srgbClr val="000000"/>
                </a:solidFill>
                <a:latin typeface="FangSong"/>
                <a:cs typeface="FangSong"/>
              </a:rPr>
              <a:t>见陈冯富珍总干事。习近平强调</a:t>
            </a:r>
            <a:r>
              <a:rPr sz="2200" spc="15">
                <a:solidFill>
                  <a:srgbClr val="000000"/>
                </a:solidFill>
                <a:latin typeface="FangSong"/>
                <a:cs typeface="FangSong"/>
              </a:rPr>
              <a:t>,</a:t>
            </a:r>
            <a:r>
              <a:rPr sz="2200" spc="10">
                <a:solidFill>
                  <a:srgbClr val="000000"/>
                </a:solidFill>
                <a:latin typeface="FangSong"/>
                <a:cs typeface="FangSong"/>
              </a:rPr>
              <a:t>中国同世界卫生组织的合作堪称典</a:t>
            </a:r>
          </a:p>
          <a:p>
            <a:pPr marL="0" marR="0">
              <a:lnSpc>
                <a:spcPts val="2195"/>
              </a:lnSpc>
              <a:spcBef>
                <a:spcPts val="446"/>
              </a:spcBef>
              <a:spcAft>
                <a:spcPct val="0"/>
              </a:spcAft>
            </a:pPr>
            <a:r>
              <a:rPr sz="2200" spc="12">
                <a:solidFill>
                  <a:srgbClr val="000000"/>
                </a:solidFill>
                <a:latin typeface="FangSong"/>
                <a:cs typeface="FangSong"/>
              </a:rPr>
              <a:t>范。中国欢迎世界卫生组织积极参与“一带一路”建设</a:t>
            </a:r>
            <a:r>
              <a:rPr sz="2200" spc="15">
                <a:solidFill>
                  <a:srgbClr val="000000"/>
                </a:solidFill>
                <a:latin typeface="FangSong"/>
                <a:cs typeface="FangSong"/>
              </a:rPr>
              <a:t>,</a:t>
            </a:r>
            <a:r>
              <a:rPr sz="2200">
                <a:solidFill>
                  <a:srgbClr val="000000"/>
                </a:solidFill>
                <a:latin typeface="FangSong"/>
                <a:cs typeface="FangSong"/>
              </a:rPr>
              <a:t>共建“健康</a:t>
            </a:r>
          </a:p>
          <a:p>
            <a:pPr marL="0" marR="0">
              <a:lnSpc>
                <a:spcPts val="2195"/>
              </a:lnSpc>
              <a:spcBef>
                <a:spcPts val="494"/>
              </a:spcBef>
              <a:spcAft>
                <a:spcPct val="0"/>
              </a:spcAft>
            </a:pPr>
            <a:r>
              <a:rPr sz="2200" spc="14">
                <a:solidFill>
                  <a:srgbClr val="000000"/>
                </a:solidFill>
                <a:latin typeface="FangSong"/>
                <a:cs typeface="FangSong"/>
              </a:rPr>
              <a:t>丝绸之路”。中国愿同世界卫生组织加强协作</a:t>
            </a:r>
            <a:r>
              <a:rPr sz="2200">
                <a:solidFill>
                  <a:srgbClr val="000000"/>
                </a:solidFill>
                <a:latin typeface="FangSong"/>
                <a:cs typeface="FangSong"/>
              </a:rPr>
              <a:t>,</a:t>
            </a:r>
            <a:r>
              <a:rPr sz="2200" spc="10">
                <a:solidFill>
                  <a:srgbClr val="000000"/>
                </a:solidFill>
                <a:latin typeface="FangSong"/>
                <a:cs typeface="FangSong"/>
              </a:rPr>
              <a:t>为建设人类命运共同</a:t>
            </a:r>
          </a:p>
          <a:p>
            <a:pPr marL="0" marR="0">
              <a:lnSpc>
                <a:spcPts val="2195"/>
              </a:lnSpc>
              <a:spcBef>
                <a:spcPts val="443"/>
              </a:spcBef>
              <a:spcAft>
                <a:spcPct val="0"/>
              </a:spcAft>
            </a:pPr>
            <a:r>
              <a:rPr sz="2200" spc="12">
                <a:solidFill>
                  <a:srgbClr val="000000"/>
                </a:solidFill>
                <a:latin typeface="FangSong"/>
                <a:cs typeface="FangSong"/>
              </a:rPr>
              <a:t>体共同作出努力。陈冯富珍表示</a:t>
            </a:r>
            <a:r>
              <a:rPr sz="2200" spc="15">
                <a:solidFill>
                  <a:srgbClr val="000000"/>
                </a:solidFill>
                <a:latin typeface="FangSong"/>
                <a:cs typeface="FangSong"/>
              </a:rPr>
              <a:t>,</a:t>
            </a:r>
            <a:r>
              <a:rPr sz="2200">
                <a:solidFill>
                  <a:srgbClr val="000000"/>
                </a:solidFill>
                <a:latin typeface="FangSong"/>
                <a:cs typeface="FangSong"/>
              </a:rPr>
              <a:t>世界卫生组织赞赏中国在全球卫生</a:t>
            </a:r>
          </a:p>
          <a:p>
            <a:pPr marL="0" marR="0">
              <a:lnSpc>
                <a:spcPts val="2198"/>
              </a:lnSpc>
              <a:spcBef>
                <a:spcPts val="491"/>
              </a:spcBef>
              <a:spcAft>
                <a:spcPct val="0"/>
              </a:spcAft>
            </a:pPr>
            <a:r>
              <a:rPr sz="2200" spc="12">
                <a:solidFill>
                  <a:srgbClr val="000000"/>
                </a:solidFill>
                <a:latin typeface="FangSong"/>
                <a:cs typeface="FangSong"/>
              </a:rPr>
              <a:t>安全和卫生治理领域的领导能力</a:t>
            </a:r>
            <a:r>
              <a:rPr sz="2200" spc="15">
                <a:solidFill>
                  <a:srgbClr val="000000"/>
                </a:solidFill>
                <a:latin typeface="FangSong"/>
                <a:cs typeface="FangSong"/>
              </a:rPr>
              <a:t>,</a:t>
            </a:r>
            <a:r>
              <a:rPr sz="2200" spc="10">
                <a:solidFill>
                  <a:srgbClr val="000000"/>
                </a:solidFill>
                <a:latin typeface="FangSong"/>
                <a:cs typeface="FangSong"/>
              </a:rPr>
              <a:t>愿加强同中方在“一带一路”框架</a:t>
            </a:r>
          </a:p>
          <a:p>
            <a:pPr marL="0" marR="0">
              <a:lnSpc>
                <a:spcPts val="2195"/>
              </a:lnSpc>
              <a:spcBef>
                <a:spcPts val="446"/>
              </a:spcBef>
              <a:spcAft>
                <a:spcPct val="0"/>
              </a:spcAft>
            </a:pPr>
            <a:r>
              <a:rPr sz="2200" spc="15">
                <a:solidFill>
                  <a:srgbClr val="000000"/>
                </a:solidFill>
                <a:latin typeface="FangSong"/>
                <a:cs typeface="FangSong"/>
              </a:rPr>
              <a:t>下的合作,</a:t>
            </a:r>
            <a:r>
              <a:rPr sz="2200" spc="12">
                <a:solidFill>
                  <a:srgbClr val="000000"/>
                </a:solidFill>
                <a:latin typeface="FangSong"/>
                <a:cs typeface="FangSong"/>
              </a:rPr>
              <a:t>以提高“一带一路”沿线国家健康卫生水平。会见后</a:t>
            </a:r>
            <a:r>
              <a:rPr sz="2200" spc="15">
                <a:solidFill>
                  <a:srgbClr val="000000"/>
                </a:solidFill>
                <a:latin typeface="FangSong"/>
                <a:cs typeface="FangSong"/>
              </a:rPr>
              <a:t>,</a:t>
            </a:r>
            <a:r>
              <a:rPr sz="2200">
                <a:solidFill>
                  <a:srgbClr val="000000"/>
                </a:solidFill>
                <a:latin typeface="FangSong"/>
                <a:cs typeface="FangSong"/>
              </a:rPr>
              <a:t>习近</a:t>
            </a:r>
          </a:p>
          <a:p>
            <a:pPr marL="0" marR="0">
              <a:lnSpc>
                <a:spcPts val="2195"/>
              </a:lnSpc>
              <a:spcBef>
                <a:spcPts val="443"/>
              </a:spcBef>
              <a:spcAft>
                <a:spcPct val="0"/>
              </a:spcAft>
            </a:pPr>
            <a:r>
              <a:rPr sz="2200" spc="10">
                <a:solidFill>
                  <a:srgbClr val="000000"/>
                </a:solidFill>
                <a:latin typeface="FangSong"/>
                <a:cs typeface="FangSong"/>
              </a:rPr>
              <a:t>平和陈冯富珍共同见证了《中华人民共和国政府和世界卫生组织关于</a:t>
            </a:r>
          </a:p>
          <a:p>
            <a:pPr marL="0" marR="0">
              <a:lnSpc>
                <a:spcPts val="2195"/>
              </a:lnSpc>
              <a:spcBef>
                <a:spcPts val="494"/>
              </a:spcBef>
              <a:spcAft>
                <a:spcPct val="0"/>
              </a:spcAft>
            </a:pPr>
            <a:r>
              <a:rPr sz="2200" spc="10">
                <a:solidFill>
                  <a:srgbClr val="000000"/>
                </a:solidFill>
                <a:latin typeface="FangSong"/>
                <a:cs typeface="FangSong"/>
              </a:rPr>
              <a:t>“一带一路”卫生领域合作的谅解备忘录》等协议的签署。</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3090"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材料二</a:t>
            </a:r>
          </a:p>
          <a:p>
            <a:pPr marL="530351" marR="0">
              <a:lnSpc>
                <a:spcPts val="2400"/>
              </a:lnSpc>
              <a:spcBef>
                <a:spcPts val="1766"/>
              </a:spcBef>
              <a:spcAft>
                <a:spcPct val="0"/>
              </a:spcAft>
            </a:pPr>
            <a:r>
              <a:rPr sz="2400" spc="11">
                <a:solidFill>
                  <a:srgbClr val="000000"/>
                </a:solidFill>
                <a:latin typeface="FangSong"/>
                <a:cs typeface="FangSong"/>
              </a:rPr>
              <a:t>荷兰一位叫哈利的肝癌患者陷入深度昏迷,</a:t>
            </a:r>
            <a:r>
              <a:rPr sz="2400" spc="11">
                <a:solidFill>
                  <a:srgbClr val="FF0000"/>
                </a:solidFill>
                <a:latin typeface="FangSong"/>
                <a:cs typeface="FangSong"/>
              </a:rPr>
              <a:t>西医几乎已无能</a:t>
            </a:r>
          </a:p>
        </p:txBody>
      </p:sp>
      <p:sp>
        <p:nvSpPr>
          <p:cNvPr id="4" name="object 4"/>
          <p:cNvSpPr txBox="1"/>
          <p:nvPr/>
        </p:nvSpPr>
        <p:spPr>
          <a:xfrm>
            <a:off x="326440" y="1260284"/>
            <a:ext cx="10039564" cy="27739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FF0000"/>
                </a:solidFill>
                <a:latin typeface="FangSong"/>
                <a:cs typeface="FangSong"/>
              </a:rPr>
              <a:t>为力,</a:t>
            </a:r>
            <a:r>
              <a:rPr sz="2400" spc="14">
                <a:solidFill>
                  <a:srgbClr val="000000"/>
                </a:solidFill>
                <a:latin typeface="FangSong"/>
                <a:cs typeface="FangSong"/>
              </a:rPr>
              <a:t>家人情急之下把哈利送到了林国明的诊所。林国明诊断后</a:t>
            </a:r>
          </a:p>
          <a:p>
            <a:pPr marL="0" marR="0">
              <a:lnSpc>
                <a:spcPts val="2402"/>
              </a:lnSpc>
              <a:spcBef>
                <a:spcPts val="765"/>
              </a:spcBef>
              <a:spcAft>
                <a:spcPct val="0"/>
              </a:spcAft>
            </a:pPr>
            <a:r>
              <a:rPr sz="2400" spc="11">
                <a:solidFill>
                  <a:srgbClr val="000000"/>
                </a:solidFill>
                <a:latin typeface="FangSong"/>
                <a:cs typeface="FangSong"/>
              </a:rPr>
              <a:t>开出中药处方,哈利连服三剂后,</a:t>
            </a:r>
            <a:r>
              <a:rPr sz="2400" spc="12">
                <a:solidFill>
                  <a:srgbClr val="FF0000"/>
                </a:solidFill>
                <a:latin typeface="FangSong"/>
                <a:cs typeface="FangSong"/>
              </a:rPr>
              <a:t>奇迹般地苏醒了。</a:t>
            </a:r>
            <a:r>
              <a:rPr sz="2400" spc="11">
                <a:solidFill>
                  <a:srgbClr val="000000"/>
                </a:solidFill>
                <a:latin typeface="FangSong"/>
                <a:cs typeface="FangSong"/>
              </a:rPr>
              <a:t>此事轰动了</a:t>
            </a:r>
          </a:p>
          <a:p>
            <a:pPr marL="0" marR="0">
              <a:lnSpc>
                <a:spcPts val="2400"/>
              </a:lnSpc>
              <a:spcBef>
                <a:spcPts val="719"/>
              </a:spcBef>
              <a:spcAft>
                <a:spcPct val="0"/>
              </a:spcAft>
            </a:pPr>
            <a:r>
              <a:rPr sz="2400" spc="12">
                <a:solidFill>
                  <a:srgbClr val="000000"/>
                </a:solidFill>
                <a:latin typeface="FangSong"/>
                <a:cs typeface="FangSong"/>
              </a:rPr>
              <a:t>布鲁塞尔</a:t>
            </a:r>
            <a:r>
              <a:rPr sz="2400" spc="11">
                <a:solidFill>
                  <a:srgbClr val="000000"/>
                </a:solidFill>
                <a:latin typeface="FangSong"/>
                <a:cs typeface="FangSong"/>
              </a:rPr>
              <a:t>,林国明诊所一炮打响。长期受腰痛困扰的比利时前国</a:t>
            </a:r>
          </a:p>
          <a:p>
            <a:pPr marL="0" marR="0">
              <a:lnSpc>
                <a:spcPts val="2400"/>
              </a:lnSpc>
              <a:spcBef>
                <a:spcPts val="768"/>
              </a:spcBef>
              <a:spcAft>
                <a:spcPct val="0"/>
              </a:spcAft>
            </a:pPr>
            <a:r>
              <a:rPr sz="2400" spc="11">
                <a:solidFill>
                  <a:srgbClr val="000000"/>
                </a:solidFill>
                <a:latin typeface="FangSong"/>
                <a:cs typeface="FangSong"/>
              </a:rPr>
              <a:t>王阿尔贝二世听闻此事,专门致信表达了想尝试中医治疗的愿望。</a:t>
            </a:r>
          </a:p>
          <a:p>
            <a:pPr marL="0" marR="0">
              <a:lnSpc>
                <a:spcPts val="2400"/>
              </a:lnSpc>
              <a:spcBef>
                <a:spcPts val="767"/>
              </a:spcBef>
              <a:spcAft>
                <a:spcPct val="0"/>
              </a:spcAft>
            </a:pPr>
            <a:r>
              <a:rPr sz="2400" spc="11">
                <a:solidFill>
                  <a:srgbClr val="000000"/>
                </a:solidFill>
                <a:latin typeface="FangSong"/>
                <a:cs typeface="FangSong"/>
              </a:rPr>
              <a:t>如今,林国明的诊所早已得到比利时医学会的承认</a:t>
            </a:r>
            <a:r>
              <a:rPr sz="2400" spc="14">
                <a:solidFill>
                  <a:srgbClr val="000000"/>
                </a:solidFill>
                <a:latin typeface="FangSong"/>
                <a:cs typeface="FangSong"/>
              </a:rPr>
              <a:t>,</a:t>
            </a:r>
            <a:r>
              <a:rPr sz="2400" spc="11">
                <a:solidFill>
                  <a:srgbClr val="000000"/>
                </a:solidFill>
                <a:latin typeface="FangSong"/>
                <a:cs typeface="FangSong"/>
              </a:rPr>
              <a:t>并列入了医</a:t>
            </a:r>
          </a:p>
          <a:p>
            <a:pPr marL="0" marR="0">
              <a:lnSpc>
                <a:spcPts val="2402"/>
              </a:lnSpc>
              <a:spcBef>
                <a:spcPts val="715"/>
              </a:spcBef>
              <a:spcAft>
                <a:spcPct val="0"/>
              </a:spcAft>
            </a:pPr>
            <a:r>
              <a:rPr sz="2400" spc="11">
                <a:solidFill>
                  <a:srgbClr val="000000"/>
                </a:solidFill>
                <a:latin typeface="FangSong"/>
                <a:cs typeface="FangSong"/>
              </a:rPr>
              <a:t>保名录。</a:t>
            </a:r>
          </a:p>
        </p:txBody>
      </p:sp>
      <p:sp>
        <p:nvSpPr>
          <p:cNvPr id="5" name="object 5"/>
          <p:cNvSpPr txBox="1"/>
          <p:nvPr/>
        </p:nvSpPr>
        <p:spPr>
          <a:xfrm>
            <a:off x="326440" y="3802824"/>
            <a:ext cx="9687642" cy="27740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84275" marR="0">
              <a:lnSpc>
                <a:spcPts val="2400"/>
              </a:lnSpc>
              <a:spcBef>
                <a:spcPct val="0"/>
              </a:spcBef>
              <a:spcAft>
                <a:spcPct val="0"/>
              </a:spcAft>
            </a:pPr>
            <a:r>
              <a:rPr sz="2400" spc="12">
                <a:solidFill>
                  <a:srgbClr val="000000"/>
                </a:solidFill>
                <a:latin typeface="FangSong"/>
                <a:cs typeface="FangSong"/>
              </a:rPr>
              <a:t>从“将信将疑”到“国王想预约”</a:t>
            </a:r>
            <a:r>
              <a:rPr sz="2400" spc="11">
                <a:solidFill>
                  <a:srgbClr val="000000"/>
                </a:solidFill>
                <a:latin typeface="FangSong"/>
                <a:cs typeface="FangSong"/>
              </a:rPr>
              <a:t>,随着健康观念和医学</a:t>
            </a:r>
          </a:p>
          <a:p>
            <a:pPr marL="0" marR="0">
              <a:lnSpc>
                <a:spcPts val="2400"/>
              </a:lnSpc>
              <a:spcBef>
                <a:spcPts val="767"/>
              </a:spcBef>
              <a:spcAft>
                <a:spcPct val="0"/>
              </a:spcAft>
            </a:pPr>
            <a:r>
              <a:rPr sz="2400" spc="12">
                <a:solidFill>
                  <a:srgbClr val="000000"/>
                </a:solidFill>
                <a:latin typeface="FangSong"/>
                <a:cs typeface="FangSong"/>
              </a:rPr>
              <a:t>模式的转变</a:t>
            </a:r>
            <a:r>
              <a:rPr sz="2400" spc="11">
                <a:solidFill>
                  <a:srgbClr val="000000"/>
                </a:solidFill>
                <a:latin typeface="FangSong"/>
                <a:cs typeface="FangSong"/>
              </a:rPr>
              <a:t>,中医辨证论治、疗效显著且副作用小等优势正为越</a:t>
            </a:r>
          </a:p>
          <a:p>
            <a:pPr marL="0" marR="0">
              <a:lnSpc>
                <a:spcPts val="2402"/>
              </a:lnSpc>
              <a:spcBef>
                <a:spcPts val="715"/>
              </a:spcBef>
              <a:spcAft>
                <a:spcPct val="0"/>
              </a:spcAft>
            </a:pPr>
            <a:r>
              <a:rPr sz="2400" spc="11">
                <a:solidFill>
                  <a:srgbClr val="000000"/>
                </a:solidFill>
                <a:latin typeface="FangSong"/>
                <a:cs typeface="FangSong"/>
              </a:rPr>
              <a:t>来越多的外国人所了解并接受,中医药在防治常见病、多发病、</a:t>
            </a:r>
          </a:p>
          <a:p>
            <a:pPr marL="0" marR="0">
              <a:lnSpc>
                <a:spcPts val="2400"/>
              </a:lnSpc>
              <a:spcBef>
                <a:spcPts val="771"/>
              </a:spcBef>
              <a:spcAft>
                <a:spcPct val="0"/>
              </a:spcAft>
            </a:pPr>
            <a:r>
              <a:rPr sz="2400" spc="11">
                <a:solidFill>
                  <a:srgbClr val="000000"/>
                </a:solidFill>
                <a:latin typeface="FangSong"/>
                <a:cs typeface="FangSong"/>
              </a:rPr>
              <a:t>慢性病及重大疾病中的疗效和作用日益</a:t>
            </a:r>
            <a:r>
              <a:rPr sz="2400" spc="11">
                <a:solidFill>
                  <a:srgbClr val="FF0000"/>
                </a:solidFill>
                <a:latin typeface="FangSong"/>
                <a:cs typeface="FangSong"/>
              </a:rPr>
              <a:t>得到“一带一路”沿线</a:t>
            </a:r>
          </a:p>
          <a:p>
            <a:pPr marL="0" marR="0">
              <a:lnSpc>
                <a:spcPts val="2400"/>
              </a:lnSpc>
              <a:spcBef>
                <a:spcPts val="767"/>
              </a:spcBef>
              <a:spcAft>
                <a:spcPct val="0"/>
              </a:spcAft>
            </a:pPr>
            <a:r>
              <a:rPr sz="2400" spc="11">
                <a:solidFill>
                  <a:srgbClr val="FF0000"/>
                </a:solidFill>
                <a:latin typeface="FangSong"/>
                <a:cs typeface="FangSong"/>
              </a:rPr>
              <a:t>国家社会的认可和接受</a:t>
            </a:r>
            <a:r>
              <a:rPr sz="2400" spc="11">
                <a:solidFill>
                  <a:srgbClr val="000000"/>
                </a:solidFill>
                <a:latin typeface="FangSong"/>
                <a:cs typeface="FangSong"/>
              </a:rPr>
              <a:t>。如青蒿素快速防治疟疾技术方案在东</a:t>
            </a:r>
          </a:p>
          <a:p>
            <a:pPr marL="0" marR="0">
              <a:lnSpc>
                <a:spcPts val="2400"/>
              </a:lnSpc>
              <a:spcBef>
                <a:spcPts val="718"/>
              </a:spcBef>
              <a:spcAft>
                <a:spcPct val="0"/>
              </a:spcAft>
            </a:pPr>
            <a:r>
              <a:rPr sz="2400" spc="11">
                <a:solidFill>
                  <a:srgbClr val="000000"/>
                </a:solidFill>
                <a:latin typeface="FangSong"/>
                <a:cs typeface="FangSong"/>
              </a:rPr>
              <a:t>南亚、非洲等疟疾高发地区的应用,</a:t>
            </a:r>
            <a:r>
              <a:rPr sz="2400" spc="14">
                <a:solidFill>
                  <a:srgbClr val="000000"/>
                </a:solidFill>
                <a:latin typeface="FangSong"/>
                <a:cs typeface="FangSong"/>
              </a:rPr>
              <a:t>挽救了无数病人的生命。</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28477"/>
            <a:ext cx="9598639" cy="129147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材料三</a:t>
            </a:r>
          </a:p>
          <a:p>
            <a:pPr marL="530351" marR="0">
              <a:lnSpc>
                <a:spcPts val="2400"/>
              </a:lnSpc>
              <a:spcBef>
                <a:spcPts val="1766"/>
              </a:spcBef>
              <a:spcAft>
                <a:spcPct val="0"/>
              </a:spcAft>
            </a:pPr>
            <a:r>
              <a:rPr sz="2400" spc="12">
                <a:solidFill>
                  <a:srgbClr val="000000"/>
                </a:solidFill>
                <a:latin typeface="FangSong"/>
                <a:cs typeface="FangSong"/>
              </a:rPr>
              <a:t>2016</a:t>
            </a:r>
            <a:r>
              <a:rPr sz="2400" spc="11">
                <a:solidFill>
                  <a:srgbClr val="000000"/>
                </a:solidFill>
                <a:latin typeface="FangSong"/>
                <a:cs typeface="FangSong"/>
              </a:rPr>
              <a:t>年12月发布的《中国的中医药》白皮书显示,中医药已</a:t>
            </a:r>
          </a:p>
        </p:txBody>
      </p:sp>
      <p:sp>
        <p:nvSpPr>
          <p:cNvPr id="4" name="object 4"/>
          <p:cNvSpPr txBox="1"/>
          <p:nvPr/>
        </p:nvSpPr>
        <p:spPr>
          <a:xfrm>
            <a:off x="326440" y="1260284"/>
            <a:ext cx="9692988" cy="35788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经传播到</a:t>
            </a:r>
            <a:r>
              <a:rPr sz="2400" spc="11">
                <a:solidFill>
                  <a:srgbClr val="000000"/>
                </a:solidFill>
                <a:latin typeface="FangSong"/>
                <a:cs typeface="FangSong"/>
              </a:rPr>
              <a:t>183个国家和地区。目前,</a:t>
            </a:r>
            <a:r>
              <a:rPr sz="2400" spc="14">
                <a:solidFill>
                  <a:srgbClr val="000000"/>
                </a:solidFill>
                <a:latin typeface="FangSong"/>
                <a:cs typeface="FangSong"/>
              </a:rPr>
              <a:t>中外政府已签署专门的中医</a:t>
            </a:r>
          </a:p>
          <a:p>
            <a:pPr marL="0" marR="0">
              <a:lnSpc>
                <a:spcPts val="2402"/>
              </a:lnSpc>
              <a:spcBef>
                <a:spcPts val="765"/>
              </a:spcBef>
              <a:spcAft>
                <a:spcPct val="0"/>
              </a:spcAft>
            </a:pPr>
            <a:r>
              <a:rPr sz="2400" spc="12">
                <a:solidFill>
                  <a:srgbClr val="000000"/>
                </a:solidFill>
                <a:latin typeface="FangSong"/>
                <a:cs typeface="FangSong"/>
              </a:rPr>
              <a:t>药合作协议</a:t>
            </a:r>
            <a:r>
              <a:rPr sz="2400" spc="11">
                <a:solidFill>
                  <a:srgbClr val="000000"/>
                </a:solidFill>
                <a:latin typeface="FangSong"/>
                <a:cs typeface="FangSong"/>
              </a:rPr>
              <a:t>86个,中国政府支持已经在“一带一路”沿线国家建</a:t>
            </a:r>
          </a:p>
          <a:p>
            <a:pPr marL="0" marR="0">
              <a:lnSpc>
                <a:spcPts val="2400"/>
              </a:lnSpc>
              <a:spcBef>
                <a:spcPts val="719"/>
              </a:spcBef>
              <a:spcAft>
                <a:spcPct val="0"/>
              </a:spcAft>
            </a:pPr>
            <a:r>
              <a:rPr sz="2400" spc="11">
                <a:solidFill>
                  <a:srgbClr val="000000"/>
                </a:solidFill>
                <a:latin typeface="FangSong"/>
                <a:cs typeface="FangSong"/>
              </a:rPr>
              <a:t>设了</a:t>
            </a:r>
            <a:r>
              <a:rPr sz="2400" spc="12">
                <a:solidFill>
                  <a:srgbClr val="000000"/>
                </a:solidFill>
                <a:latin typeface="FangSong"/>
                <a:cs typeface="FangSong"/>
              </a:rPr>
              <a:t>16</a:t>
            </a:r>
            <a:r>
              <a:rPr sz="2400" spc="11">
                <a:solidFill>
                  <a:srgbClr val="000000"/>
                </a:solidFill>
                <a:latin typeface="FangSong"/>
                <a:cs typeface="FangSong"/>
              </a:rPr>
              <a:t>个中医药海外中心。每年约</a:t>
            </a:r>
            <a:r>
              <a:rPr sz="2400" spc="12">
                <a:solidFill>
                  <a:srgbClr val="000000"/>
                </a:solidFill>
                <a:latin typeface="FangSong"/>
                <a:cs typeface="FangSong"/>
              </a:rPr>
              <a:t>13000</a:t>
            </a:r>
            <a:r>
              <a:rPr sz="2400" spc="11">
                <a:solidFill>
                  <a:srgbClr val="000000"/>
                </a:solidFill>
                <a:latin typeface="FangSong"/>
                <a:cs typeface="FangSong"/>
              </a:rPr>
              <a:t>多名留学生来华学习中</a:t>
            </a:r>
          </a:p>
          <a:p>
            <a:pPr marL="0" marR="0">
              <a:lnSpc>
                <a:spcPts val="2400"/>
              </a:lnSpc>
              <a:spcBef>
                <a:spcPts val="768"/>
              </a:spcBef>
              <a:spcAft>
                <a:spcPct val="0"/>
              </a:spcAft>
            </a:pPr>
            <a:r>
              <a:rPr sz="2400" spc="11">
                <a:solidFill>
                  <a:srgbClr val="000000"/>
                </a:solidFill>
                <a:latin typeface="FangSong"/>
                <a:cs typeface="FangSong"/>
              </a:rPr>
              <a:t>医药,</a:t>
            </a:r>
            <a:r>
              <a:rPr sz="2400" spc="15">
                <a:solidFill>
                  <a:srgbClr val="000000"/>
                </a:solidFill>
                <a:latin typeface="FangSong"/>
                <a:cs typeface="FangSong"/>
              </a:rPr>
              <a:t>约</a:t>
            </a:r>
            <a:r>
              <a:rPr sz="2400" spc="11">
                <a:solidFill>
                  <a:srgbClr val="000000"/>
                </a:solidFill>
                <a:latin typeface="FangSong"/>
                <a:cs typeface="FangSong"/>
              </a:rPr>
              <a:t>20万人次境外患者来华接受中医药服务。</a:t>
            </a:r>
            <a:r>
              <a:rPr sz="2400" spc="12">
                <a:solidFill>
                  <a:srgbClr val="000000"/>
                </a:solidFill>
                <a:latin typeface="FangSong"/>
                <a:cs typeface="FangSong"/>
              </a:rPr>
              <a:t>30</a:t>
            </a:r>
            <a:r>
              <a:rPr sz="2400" spc="11">
                <a:solidFill>
                  <a:srgbClr val="000000"/>
                </a:solidFill>
                <a:latin typeface="FangSong"/>
                <a:cs typeface="FangSong"/>
              </a:rPr>
              <a:t>多个国家和</a:t>
            </a:r>
          </a:p>
          <a:p>
            <a:pPr marL="0" marR="0">
              <a:lnSpc>
                <a:spcPts val="2400"/>
              </a:lnSpc>
              <a:spcBef>
                <a:spcPts val="767"/>
              </a:spcBef>
              <a:spcAft>
                <a:spcPct val="0"/>
              </a:spcAft>
            </a:pPr>
            <a:r>
              <a:rPr sz="2400" spc="11">
                <a:solidFill>
                  <a:srgbClr val="000000"/>
                </a:solidFill>
                <a:latin typeface="FangSong"/>
                <a:cs typeface="FangSong"/>
              </a:rPr>
              <a:t>地区开办了数百所中医药院校。据世界卫生组织统计,目前103</a:t>
            </a:r>
          </a:p>
          <a:p>
            <a:pPr marL="0" marR="0">
              <a:lnSpc>
                <a:spcPts val="2402"/>
              </a:lnSpc>
              <a:spcBef>
                <a:spcPts val="715"/>
              </a:spcBef>
              <a:spcAft>
                <a:spcPct val="0"/>
              </a:spcAft>
            </a:pPr>
            <a:r>
              <a:rPr sz="2400" spc="11">
                <a:solidFill>
                  <a:srgbClr val="000000"/>
                </a:solidFill>
                <a:latin typeface="FangSong"/>
                <a:cs typeface="FangSong"/>
              </a:rPr>
              <a:t>个会员国认可使用针灸</a:t>
            </a:r>
            <a:r>
              <a:rPr sz="2400">
                <a:solidFill>
                  <a:srgbClr val="000000"/>
                </a:solidFill>
                <a:latin typeface="FangSong"/>
                <a:cs typeface="FangSong"/>
              </a:rPr>
              <a:t>,</a:t>
            </a:r>
            <a:r>
              <a:rPr sz="2400" spc="23">
                <a:solidFill>
                  <a:srgbClr val="000000"/>
                </a:solidFill>
                <a:latin typeface="FangSong"/>
                <a:cs typeface="FangSong"/>
              </a:rPr>
              <a:t> </a:t>
            </a:r>
            <a:r>
              <a:rPr sz="2400" spc="11">
                <a:solidFill>
                  <a:srgbClr val="000000"/>
                </a:solidFill>
                <a:latin typeface="FangSong"/>
                <a:cs typeface="FangSong"/>
              </a:rPr>
              <a:t>18个国家和地区将针灸纳入医疗保险</a:t>
            </a:r>
          </a:p>
          <a:p>
            <a:pPr marL="0" marR="0">
              <a:lnSpc>
                <a:spcPts val="2400"/>
              </a:lnSpc>
              <a:spcBef>
                <a:spcPts val="769"/>
              </a:spcBef>
              <a:spcAft>
                <a:spcPct val="0"/>
              </a:spcAft>
            </a:pPr>
            <a:r>
              <a:rPr sz="2400" spc="11">
                <a:solidFill>
                  <a:srgbClr val="000000"/>
                </a:solidFill>
                <a:latin typeface="FangSong"/>
                <a:cs typeface="FangSong"/>
              </a:rPr>
              <a:t>体系。中药逐步进入国际医药体系,</a:t>
            </a:r>
            <a:r>
              <a:rPr sz="2400" spc="14">
                <a:solidFill>
                  <a:srgbClr val="000000"/>
                </a:solidFill>
                <a:latin typeface="FangSong"/>
                <a:cs typeface="FangSong"/>
              </a:rPr>
              <a:t>已在俄罗斯、古巴、越南、</a:t>
            </a:r>
          </a:p>
          <a:p>
            <a:pPr marL="0" marR="0">
              <a:lnSpc>
                <a:spcPts val="2400"/>
              </a:lnSpc>
              <a:spcBef>
                <a:spcPts val="768"/>
              </a:spcBef>
              <a:spcAft>
                <a:spcPct val="0"/>
              </a:spcAft>
            </a:pPr>
            <a:r>
              <a:rPr sz="2400" spc="11">
                <a:solidFill>
                  <a:srgbClr val="000000"/>
                </a:solidFill>
                <a:latin typeface="FangSong"/>
                <a:cs typeface="FangSong"/>
              </a:rPr>
              <a:t>新加坡和阿联酋等国以药品形式注册。</a:t>
            </a:r>
          </a:p>
        </p:txBody>
      </p:sp>
      <p:sp>
        <p:nvSpPr>
          <p:cNvPr id="5" name="object 5"/>
          <p:cNvSpPr txBox="1"/>
          <p:nvPr/>
        </p:nvSpPr>
        <p:spPr>
          <a:xfrm>
            <a:off x="326440" y="4569134"/>
            <a:ext cx="9864743" cy="24225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71500" marR="0">
              <a:lnSpc>
                <a:spcPts val="2402"/>
              </a:lnSpc>
              <a:spcBef>
                <a:spcPct val="0"/>
              </a:spcBef>
              <a:spcAft>
                <a:spcPct val="0"/>
              </a:spcAft>
            </a:pPr>
            <a:r>
              <a:rPr sz="2400" spc="12">
                <a:solidFill>
                  <a:srgbClr val="000000"/>
                </a:solidFill>
                <a:latin typeface="FangSong"/>
                <a:cs typeface="FangSong"/>
              </a:rPr>
              <a:t>2015</a:t>
            </a:r>
            <a:r>
              <a:rPr sz="2400" spc="11">
                <a:solidFill>
                  <a:srgbClr val="000000"/>
                </a:solidFill>
                <a:latin typeface="FangSong"/>
                <a:cs typeface="FangSong"/>
              </a:rPr>
              <a:t>年</a:t>
            </a:r>
            <a:r>
              <a:rPr sz="2400" spc="11">
                <a:solidFill>
                  <a:srgbClr val="FF0000"/>
                </a:solidFill>
                <a:latin typeface="FangSong"/>
                <a:cs typeface="FangSong"/>
              </a:rPr>
              <a:t>屠呦呦研究员因发现青蒿素荣获诺贝尔生理学或医</a:t>
            </a:r>
          </a:p>
          <a:p>
            <a:pPr marL="0" marR="0">
              <a:lnSpc>
                <a:spcPts val="2400"/>
              </a:lnSpc>
              <a:spcBef>
                <a:spcPts val="303"/>
              </a:spcBef>
              <a:spcAft>
                <a:spcPct val="0"/>
              </a:spcAft>
            </a:pPr>
            <a:r>
              <a:rPr sz="2400" spc="12">
                <a:solidFill>
                  <a:srgbClr val="FF0000"/>
                </a:solidFill>
                <a:latin typeface="FangSong"/>
                <a:cs typeface="FangSong"/>
              </a:rPr>
              <a:t>学奖。</a:t>
            </a:r>
            <a:r>
              <a:rPr sz="2400" spc="11">
                <a:solidFill>
                  <a:srgbClr val="000000"/>
                </a:solidFill>
                <a:latin typeface="FangSong"/>
                <a:cs typeface="FangSong"/>
              </a:rPr>
              <a:t>2010年针灸列入世界非物质文化遗产名录,2011年《黄帝</a:t>
            </a:r>
          </a:p>
          <a:p>
            <a:pPr marL="0" marR="0">
              <a:lnSpc>
                <a:spcPts val="2400"/>
              </a:lnSpc>
              <a:spcBef>
                <a:spcPts val="191"/>
              </a:spcBef>
              <a:spcAft>
                <a:spcPct val="0"/>
              </a:spcAft>
            </a:pPr>
            <a:r>
              <a:rPr sz="2400" spc="11">
                <a:solidFill>
                  <a:srgbClr val="000000"/>
                </a:solidFill>
                <a:latin typeface="FangSong"/>
                <a:cs typeface="FangSong"/>
              </a:rPr>
              <a:t>内经》《本草纲目》列入世界记忆名录。2009年国际标准化组</a:t>
            </a:r>
          </a:p>
          <a:p>
            <a:pPr marL="0" marR="0">
              <a:lnSpc>
                <a:spcPts val="2400"/>
              </a:lnSpc>
              <a:spcBef>
                <a:spcPts val="191"/>
              </a:spcBef>
              <a:spcAft>
                <a:spcPct val="0"/>
              </a:spcAft>
            </a:pPr>
            <a:r>
              <a:rPr sz="2400" spc="11">
                <a:solidFill>
                  <a:srgbClr val="000000"/>
                </a:solidFill>
                <a:latin typeface="FangSong"/>
                <a:cs typeface="FangSong"/>
              </a:rPr>
              <a:t>织成立中医药技术委员会,已陆续制定颁布7项中医药国际标准。</a:t>
            </a:r>
          </a:p>
          <a:p>
            <a:pPr marL="0" marR="0">
              <a:lnSpc>
                <a:spcPts val="2402"/>
              </a:lnSpc>
              <a:spcBef>
                <a:spcPts val="189"/>
              </a:spcBef>
              <a:spcAft>
                <a:spcPct val="0"/>
              </a:spcAft>
            </a:pPr>
            <a:r>
              <a:rPr sz="2400" spc="11">
                <a:solidFill>
                  <a:srgbClr val="000000"/>
                </a:solidFill>
                <a:latin typeface="FangSong"/>
                <a:cs typeface="FangSong"/>
              </a:rPr>
              <a:t>2012年以中医药为代表的传统医学首次纳入世界卫生组织国际</a:t>
            </a:r>
          </a:p>
          <a:p>
            <a:pPr marL="0" marR="0">
              <a:lnSpc>
                <a:spcPts val="2400"/>
              </a:lnSpc>
              <a:spcBef>
                <a:spcPts val="194"/>
              </a:spcBef>
              <a:spcAft>
                <a:spcPct val="0"/>
              </a:spcAft>
            </a:pPr>
            <a:r>
              <a:rPr sz="2400" spc="11">
                <a:solidFill>
                  <a:srgbClr val="000000"/>
                </a:solidFill>
                <a:latin typeface="FangSong"/>
                <a:cs typeface="FangSong"/>
              </a:rPr>
              <a:t>疾病分类代码。</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1006752"/>
            <a:ext cx="1602582"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0">
                <a:solidFill>
                  <a:srgbClr val="000000"/>
                </a:solidFill>
                <a:latin typeface="FangSong"/>
                <a:cs typeface="FangSong"/>
              </a:rPr>
              <a:t>答案：</a:t>
            </a:r>
          </a:p>
        </p:txBody>
      </p:sp>
      <p:sp>
        <p:nvSpPr>
          <p:cNvPr id="4" name="object 4"/>
          <p:cNvSpPr txBox="1"/>
          <p:nvPr/>
        </p:nvSpPr>
        <p:spPr>
          <a:xfrm>
            <a:off x="326440" y="1646571"/>
            <a:ext cx="9653320"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①国家高层领导的高度重视</a:t>
            </a:r>
            <a:r>
              <a:rPr sz="2800" spc="15">
                <a:solidFill>
                  <a:srgbClr val="000000"/>
                </a:solidFill>
                <a:latin typeface="FangSong"/>
                <a:cs typeface="FangSong"/>
              </a:rPr>
              <a:t>,战略部署</a:t>
            </a:r>
            <a:r>
              <a:rPr sz="2800">
                <a:solidFill>
                  <a:srgbClr val="000000"/>
                </a:solidFill>
                <a:latin typeface="FangSong"/>
                <a:cs typeface="FangSong"/>
              </a:rPr>
              <a:t>,</a:t>
            </a:r>
            <a:r>
              <a:rPr sz="2800" spc="15">
                <a:solidFill>
                  <a:srgbClr val="000000"/>
                </a:solidFill>
                <a:latin typeface="FangSong"/>
                <a:cs typeface="FangSong"/>
              </a:rPr>
              <a:t>严格要求,</a:t>
            </a:r>
            <a:r>
              <a:rPr sz="2800">
                <a:solidFill>
                  <a:srgbClr val="000000"/>
                </a:solidFill>
                <a:latin typeface="FangSong"/>
                <a:cs typeface="FangSong"/>
              </a:rPr>
              <a:t>外交</a:t>
            </a:r>
          </a:p>
        </p:txBody>
      </p:sp>
      <p:sp>
        <p:nvSpPr>
          <p:cNvPr id="5" name="object 5"/>
          <p:cNvSpPr txBox="1"/>
          <p:nvPr/>
        </p:nvSpPr>
        <p:spPr>
          <a:xfrm>
            <a:off x="326440" y="2159150"/>
            <a:ext cx="1602582"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0">
                <a:solidFill>
                  <a:srgbClr val="000000"/>
                </a:solidFill>
                <a:latin typeface="FangSong"/>
                <a:cs typeface="FangSong"/>
              </a:rPr>
              <a:t>努力。</a:t>
            </a:r>
          </a:p>
        </p:txBody>
      </p:sp>
      <p:sp>
        <p:nvSpPr>
          <p:cNvPr id="6" name="object 6"/>
          <p:cNvSpPr txBox="1"/>
          <p:nvPr/>
        </p:nvSpPr>
        <p:spPr>
          <a:xfrm>
            <a:off x="326440" y="2797706"/>
            <a:ext cx="9855396"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②面对西医药几已无能为力的病症</a:t>
            </a:r>
            <a:r>
              <a:rPr sz="2800">
                <a:solidFill>
                  <a:srgbClr val="000000"/>
                </a:solidFill>
                <a:latin typeface="FangSong"/>
                <a:cs typeface="FangSong"/>
              </a:rPr>
              <a:t>,</a:t>
            </a:r>
            <a:r>
              <a:rPr sz="2800" spc="10">
                <a:solidFill>
                  <a:srgbClr val="000000"/>
                </a:solidFill>
                <a:latin typeface="FangSong"/>
                <a:cs typeface="FangSong"/>
              </a:rPr>
              <a:t>中医药的神奇疗效</a:t>
            </a:r>
            <a:r>
              <a:rPr sz="2800">
                <a:solidFill>
                  <a:srgbClr val="000000"/>
                </a:solidFill>
                <a:latin typeface="FangSong"/>
                <a:cs typeface="FangSong"/>
              </a:rPr>
              <a:t>,</a:t>
            </a:r>
          </a:p>
        </p:txBody>
      </p:sp>
      <p:sp>
        <p:nvSpPr>
          <p:cNvPr id="7" name="object 7"/>
          <p:cNvSpPr txBox="1"/>
          <p:nvPr/>
        </p:nvSpPr>
        <p:spPr>
          <a:xfrm>
            <a:off x="326440" y="3310024"/>
            <a:ext cx="3028987"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赢得民众口碑。</a:t>
            </a:r>
          </a:p>
        </p:txBody>
      </p:sp>
      <p:sp>
        <p:nvSpPr>
          <p:cNvPr id="8" name="object 8"/>
          <p:cNvSpPr txBox="1"/>
          <p:nvPr/>
        </p:nvSpPr>
        <p:spPr>
          <a:xfrm>
            <a:off x="326440" y="3948580"/>
            <a:ext cx="9446164"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③世界卫生组织的支持</a:t>
            </a:r>
            <a:r>
              <a:rPr sz="2800" spc="15">
                <a:solidFill>
                  <a:srgbClr val="000000"/>
                </a:solidFill>
                <a:latin typeface="FangSong"/>
                <a:cs typeface="FangSong"/>
              </a:rPr>
              <a:t>,</a:t>
            </a:r>
            <a:r>
              <a:rPr sz="2800" spc="11">
                <a:solidFill>
                  <a:srgbClr val="000000"/>
                </a:solidFill>
                <a:latin typeface="FangSong"/>
                <a:cs typeface="FangSong"/>
              </a:rPr>
              <a:t>沿线国家医药行业的认可</a:t>
            </a:r>
            <a:r>
              <a:rPr sz="2800" spc="15">
                <a:solidFill>
                  <a:srgbClr val="000000"/>
                </a:solidFill>
                <a:latin typeface="FangSong"/>
                <a:cs typeface="FangSong"/>
              </a:rPr>
              <a:t>,</a:t>
            </a:r>
            <a:r>
              <a:rPr sz="2800">
                <a:solidFill>
                  <a:srgbClr val="000000"/>
                </a:solidFill>
                <a:latin typeface="FangSong"/>
                <a:cs typeface="FangSong"/>
              </a:rPr>
              <a:t>法</a:t>
            </a:r>
          </a:p>
        </p:txBody>
      </p:sp>
      <p:sp>
        <p:nvSpPr>
          <p:cNvPr id="9" name="object 9"/>
          <p:cNvSpPr txBox="1"/>
          <p:nvPr/>
        </p:nvSpPr>
        <p:spPr>
          <a:xfrm>
            <a:off x="326440" y="4460383"/>
            <a:ext cx="3028996"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律政策的准入。</a:t>
            </a:r>
          </a:p>
        </p:txBody>
      </p:sp>
      <p:sp>
        <p:nvSpPr>
          <p:cNvPr id="10" name="object 10"/>
          <p:cNvSpPr txBox="1"/>
          <p:nvPr/>
        </p:nvSpPr>
        <p:spPr>
          <a:xfrm>
            <a:off x="326440" y="5101105"/>
            <a:ext cx="9447039" cy="14005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④以屠呦呦为代表的中医药人才克难攻关</a:t>
            </a:r>
            <a:r>
              <a:rPr sz="2800" spc="15">
                <a:solidFill>
                  <a:srgbClr val="000000"/>
                </a:solidFill>
                <a:latin typeface="FangSong"/>
                <a:cs typeface="FangSong"/>
              </a:rPr>
              <a:t>,勇攀高峰</a:t>
            </a:r>
            <a:r>
              <a:rPr sz="2800">
                <a:solidFill>
                  <a:srgbClr val="000000"/>
                </a:solidFill>
                <a:latin typeface="FangSong"/>
                <a:cs typeface="FangSong"/>
              </a:rPr>
              <a:t>,</a:t>
            </a:r>
          </a:p>
          <a:p>
            <a:pPr marL="0" marR="0">
              <a:lnSpc>
                <a:spcPts val="2795"/>
              </a:lnSpc>
              <a:spcBef>
                <a:spcPts val="1235"/>
              </a:spcBef>
              <a:spcAft>
                <a:spcPct val="0"/>
              </a:spcAft>
            </a:pPr>
            <a:r>
              <a:rPr sz="2800" spc="11">
                <a:solidFill>
                  <a:srgbClr val="000000"/>
                </a:solidFill>
                <a:latin typeface="FangSong"/>
                <a:cs typeface="FangSong"/>
              </a:rPr>
              <a:t>致力合作</a:t>
            </a:r>
            <a:r>
              <a:rPr sz="2800" spc="15">
                <a:solidFill>
                  <a:srgbClr val="000000"/>
                </a:solidFill>
                <a:latin typeface="FangSong"/>
                <a:cs typeface="FangSong"/>
              </a:rPr>
              <a:t>,</a:t>
            </a:r>
            <a:r>
              <a:rPr sz="2800" spc="10">
                <a:solidFill>
                  <a:srgbClr val="000000"/>
                </a:solidFill>
                <a:latin typeface="FangSong"/>
                <a:cs typeface="FangSong"/>
              </a:rPr>
              <a:t>不懈努力。</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36517" y="2515975"/>
            <a:ext cx="1830323"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KESKPV+MicrosoftYaHei"/>
                <a:cs typeface="KESKPV+MicrosoftYaHei"/>
              </a:rPr>
              <a:t>例题九</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7289" y="94972"/>
            <a:ext cx="10072220" cy="10485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材料一</a:t>
            </a:r>
          </a:p>
          <a:p>
            <a:pPr marL="313943" marR="0">
              <a:lnSpc>
                <a:spcPts val="2004"/>
              </a:lnSpc>
              <a:spcBef>
                <a:spcPts val="1297"/>
              </a:spcBef>
              <a:spcAft>
                <a:spcPct val="0"/>
              </a:spcAft>
            </a:pPr>
            <a:r>
              <a:rPr sz="2000" spc="15">
                <a:solidFill>
                  <a:srgbClr val="000000"/>
                </a:solidFill>
                <a:latin typeface="FangSong"/>
                <a:cs typeface="FangSong"/>
              </a:rPr>
              <a:t>【人民网】“公考热”曾经席卷全国</a:t>
            </a:r>
            <a:r>
              <a:rPr sz="2000" spc="10">
                <a:solidFill>
                  <a:srgbClr val="000000"/>
                </a:solidFill>
                <a:latin typeface="FangSong"/>
                <a:cs typeface="FangSong"/>
              </a:rPr>
              <a:t>,</a:t>
            </a:r>
            <a:r>
              <a:rPr sz="2000" spc="14">
                <a:solidFill>
                  <a:srgbClr val="000000"/>
                </a:solidFill>
                <a:latin typeface="FangSong"/>
                <a:cs typeface="FangSong"/>
              </a:rPr>
              <a:t>而与此同时</a:t>
            </a:r>
            <a:r>
              <a:rPr sz="2000">
                <a:solidFill>
                  <a:srgbClr val="000000"/>
                </a:solidFill>
                <a:latin typeface="FangSong"/>
                <a:cs typeface="FangSong"/>
              </a:rPr>
              <a:t>,</a:t>
            </a:r>
            <a:r>
              <a:rPr sz="2000" spc="12">
                <a:solidFill>
                  <a:srgbClr val="000000"/>
                </a:solidFill>
                <a:latin typeface="FangSong"/>
                <a:cs typeface="FangSong"/>
              </a:rPr>
              <a:t>智联招聘发布的《</a:t>
            </a:r>
            <a:r>
              <a:rPr sz="2000" spc="11">
                <a:solidFill>
                  <a:srgbClr val="000000"/>
                </a:solidFill>
                <a:latin typeface="FangSong"/>
                <a:cs typeface="FangSong"/>
              </a:rPr>
              <a:t>2015</a:t>
            </a:r>
            <a:r>
              <a:rPr sz="2000">
                <a:solidFill>
                  <a:srgbClr val="000000"/>
                </a:solidFill>
                <a:latin typeface="FangSong"/>
                <a:cs typeface="FangSong"/>
              </a:rPr>
              <a:t>春</a:t>
            </a:r>
          </a:p>
        </p:txBody>
      </p:sp>
      <p:sp>
        <p:nvSpPr>
          <p:cNvPr id="4" name="object 4"/>
          <p:cNvSpPr txBox="1"/>
          <p:nvPr/>
        </p:nvSpPr>
        <p:spPr>
          <a:xfrm>
            <a:off x="107289" y="831318"/>
            <a:ext cx="10433732" cy="9403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季人才流动分析报告》却显示,2015</a:t>
            </a:r>
            <a:r>
              <a:rPr sz="2000" spc="10">
                <a:solidFill>
                  <a:srgbClr val="000000"/>
                </a:solidFill>
                <a:latin typeface="FangSong"/>
                <a:cs typeface="FangSong"/>
              </a:rPr>
              <a:t>年春节公务员跳槽数量更比去年增加超三成。</a:t>
            </a:r>
          </a:p>
          <a:p>
            <a:pPr marL="0" marR="0">
              <a:lnSpc>
                <a:spcPts val="2004"/>
              </a:lnSpc>
              <a:spcBef>
                <a:spcPts val="395"/>
              </a:spcBef>
              <a:spcAft>
                <a:spcPct val="0"/>
              </a:spcAft>
            </a:pPr>
            <a:r>
              <a:rPr sz="2000" spc="12">
                <a:solidFill>
                  <a:srgbClr val="000000"/>
                </a:solidFill>
                <a:latin typeface="FangSong"/>
                <a:cs typeface="FangSong"/>
              </a:rPr>
              <a:t>这一出人意料的结果令人惊诧</a:t>
            </a:r>
            <a:r>
              <a:rPr sz="2000">
                <a:solidFill>
                  <a:srgbClr val="000000"/>
                </a:solidFill>
                <a:latin typeface="FangSong"/>
                <a:cs typeface="FangSong"/>
              </a:rPr>
              <a:t>,</a:t>
            </a:r>
            <a:r>
              <a:rPr sz="2000" spc="14">
                <a:solidFill>
                  <a:srgbClr val="000000"/>
                </a:solidFill>
                <a:latin typeface="FangSong"/>
                <a:cs typeface="FangSong"/>
              </a:rPr>
              <a:t>公务员“跳槽热”是否真的来临</a:t>
            </a:r>
            <a:r>
              <a:rPr sz="2000">
                <a:solidFill>
                  <a:srgbClr val="000000"/>
                </a:solidFill>
                <a:latin typeface="FangSong"/>
                <a:cs typeface="FangSong"/>
              </a:rPr>
              <a:t>?</a:t>
            </a:r>
          </a:p>
        </p:txBody>
      </p:sp>
      <p:sp>
        <p:nvSpPr>
          <p:cNvPr id="5" name="object 5"/>
          <p:cNvSpPr txBox="1"/>
          <p:nvPr/>
        </p:nvSpPr>
        <p:spPr>
          <a:xfrm>
            <a:off x="107289" y="1549122"/>
            <a:ext cx="10216670" cy="15699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这又是喜欢是忧</a:t>
            </a:r>
            <a:r>
              <a:rPr sz="2000">
                <a:solidFill>
                  <a:srgbClr val="000000"/>
                </a:solidFill>
                <a:latin typeface="FangSong"/>
                <a:cs typeface="FangSong"/>
              </a:rPr>
              <a:t>?</a:t>
            </a:r>
            <a:r>
              <a:rPr sz="2000" spc="12">
                <a:solidFill>
                  <a:srgbClr val="000000"/>
                </a:solidFill>
                <a:latin typeface="FangSong"/>
                <a:cs typeface="FangSong"/>
              </a:rPr>
              <a:t>从党的十八大以来</a:t>
            </a:r>
            <a:r>
              <a:rPr sz="2000" spc="10">
                <a:solidFill>
                  <a:srgbClr val="000000"/>
                </a:solidFill>
                <a:latin typeface="FangSong"/>
                <a:cs typeface="FangSong"/>
              </a:rPr>
              <a:t>,</a:t>
            </a:r>
            <a:r>
              <a:rPr sz="2000" spc="11">
                <a:solidFill>
                  <a:srgbClr val="000000"/>
                </a:solidFill>
                <a:latin typeface="FangSong"/>
                <a:cs typeface="FangSong"/>
              </a:rPr>
              <a:t>中央大力反腐</a:t>
            </a:r>
            <a:r>
              <a:rPr sz="2000">
                <a:solidFill>
                  <a:srgbClr val="000000"/>
                </a:solidFill>
                <a:latin typeface="FangSong"/>
                <a:cs typeface="FangSong"/>
              </a:rPr>
              <a:t>,</a:t>
            </a:r>
            <a:r>
              <a:rPr sz="2000" spc="14">
                <a:solidFill>
                  <a:srgbClr val="000000"/>
                </a:solidFill>
                <a:latin typeface="FangSong"/>
                <a:cs typeface="FangSong"/>
              </a:rPr>
              <a:t>大力整顿四风</a:t>
            </a:r>
            <a:r>
              <a:rPr sz="2000">
                <a:solidFill>
                  <a:srgbClr val="000000"/>
                </a:solidFill>
                <a:latin typeface="FangSong"/>
                <a:cs typeface="FangSong"/>
              </a:rPr>
              <a:t>,</a:t>
            </a:r>
            <a:r>
              <a:rPr sz="2000" spc="10">
                <a:solidFill>
                  <a:srgbClr val="000000"/>
                </a:solidFill>
                <a:latin typeface="FangSong"/>
                <a:cs typeface="FangSong"/>
              </a:rPr>
              <a:t>并出台各</a:t>
            </a:r>
          </a:p>
          <a:p>
            <a:pPr marL="0" marR="0">
              <a:lnSpc>
                <a:spcPts val="2004"/>
              </a:lnSpc>
              <a:spcBef>
                <a:spcPts val="551"/>
              </a:spcBef>
              <a:spcAft>
                <a:spcPct val="0"/>
              </a:spcAft>
            </a:pPr>
            <a:r>
              <a:rPr sz="2000" spc="12">
                <a:solidFill>
                  <a:srgbClr val="000000"/>
                </a:solidFill>
                <a:latin typeface="FangSong"/>
                <a:cs typeface="FangSong"/>
              </a:rPr>
              <a:t>项规定与禁令。我国公务员便逐渐地褪去了“光环”</a:t>
            </a:r>
            <a:r>
              <a:rPr sz="2000">
                <a:solidFill>
                  <a:srgbClr val="000000"/>
                </a:solidFill>
                <a:latin typeface="FangSong"/>
                <a:cs typeface="FangSong"/>
              </a:rPr>
              <a:t>,</a:t>
            </a:r>
            <a:r>
              <a:rPr sz="2000" spc="11">
                <a:solidFill>
                  <a:srgbClr val="000000"/>
                </a:solidFill>
                <a:latin typeface="FangSong"/>
                <a:cs typeface="FangSong"/>
              </a:rPr>
              <a:t>逐步走下了“神坛”。随</a:t>
            </a:r>
          </a:p>
          <a:p>
            <a:pPr marL="0" marR="0">
              <a:lnSpc>
                <a:spcPts val="2006"/>
              </a:lnSpc>
              <a:spcBef>
                <a:spcPts val="393"/>
              </a:spcBef>
              <a:spcAft>
                <a:spcPct val="0"/>
              </a:spcAft>
            </a:pPr>
            <a:r>
              <a:rPr sz="2000" spc="11">
                <a:solidFill>
                  <a:srgbClr val="000000"/>
                </a:solidFill>
                <a:latin typeface="FangSong"/>
                <a:cs typeface="FangSong"/>
              </a:rPr>
              <a:t>着养老金“双轨制”的废除</a:t>
            </a:r>
            <a:r>
              <a:rPr sz="2000">
                <a:solidFill>
                  <a:srgbClr val="000000"/>
                </a:solidFill>
                <a:latin typeface="FangSong"/>
                <a:cs typeface="FangSong"/>
              </a:rPr>
              <a:t>,</a:t>
            </a:r>
            <a:r>
              <a:rPr sz="2000" spc="15">
                <a:solidFill>
                  <a:srgbClr val="000000"/>
                </a:solidFill>
                <a:latin typeface="FangSong"/>
                <a:cs typeface="FangSong"/>
              </a:rPr>
              <a:t>改革的不断深入</a:t>
            </a:r>
            <a:r>
              <a:rPr sz="2000">
                <a:solidFill>
                  <a:srgbClr val="000000"/>
                </a:solidFill>
                <a:latin typeface="FangSong"/>
                <a:cs typeface="FangSong"/>
              </a:rPr>
              <a:t>,</a:t>
            </a:r>
            <a:r>
              <a:rPr sz="2000" spc="11">
                <a:solidFill>
                  <a:srgbClr val="000000"/>
                </a:solidFill>
                <a:latin typeface="FangSong"/>
                <a:cs typeface="FangSong"/>
              </a:rPr>
              <a:t>公务员越来越市场化</a:t>
            </a:r>
            <a:r>
              <a:rPr sz="2000">
                <a:solidFill>
                  <a:srgbClr val="000000"/>
                </a:solidFill>
                <a:latin typeface="FangSong"/>
                <a:cs typeface="FangSong"/>
              </a:rPr>
              <a:t>,</a:t>
            </a:r>
            <a:r>
              <a:rPr sz="2000" spc="15">
                <a:solidFill>
                  <a:srgbClr val="000000"/>
                </a:solidFill>
                <a:latin typeface="FangSong"/>
                <a:cs typeface="FangSong"/>
              </a:rPr>
              <a:t>这是社会进</a:t>
            </a:r>
          </a:p>
          <a:p>
            <a:pPr marL="0" marR="0">
              <a:lnSpc>
                <a:spcPts val="2004"/>
              </a:lnSpc>
              <a:spcBef>
                <a:spcPts val="397"/>
              </a:spcBef>
              <a:spcAft>
                <a:spcPct val="0"/>
              </a:spcAft>
            </a:pPr>
            <a:r>
              <a:rPr sz="2000" spc="10">
                <a:solidFill>
                  <a:srgbClr val="000000"/>
                </a:solidFill>
                <a:latin typeface="FangSong"/>
                <a:cs typeface="FangSong"/>
              </a:rPr>
              <a:t>步的必然趋势。</a:t>
            </a:r>
          </a:p>
        </p:txBody>
      </p:sp>
      <p:sp>
        <p:nvSpPr>
          <p:cNvPr id="6" name="object 6"/>
          <p:cNvSpPr txBox="1"/>
          <p:nvPr/>
        </p:nvSpPr>
        <p:spPr>
          <a:xfrm>
            <a:off x="107289" y="2895068"/>
            <a:ext cx="10215846" cy="15701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从社会市场经济的发展来看</a:t>
            </a:r>
            <a:r>
              <a:rPr sz="2000">
                <a:solidFill>
                  <a:srgbClr val="000000"/>
                </a:solidFill>
                <a:latin typeface="FangSong"/>
                <a:cs typeface="FangSong"/>
              </a:rPr>
              <a:t>,</a:t>
            </a:r>
            <a:r>
              <a:rPr sz="2000" spc="12">
                <a:solidFill>
                  <a:srgbClr val="000000"/>
                </a:solidFill>
                <a:latin typeface="FangSong"/>
                <a:cs typeface="FangSong"/>
              </a:rPr>
              <a:t>公务员“跳槽热”的到来有其“必然性”</a:t>
            </a:r>
            <a:r>
              <a:rPr sz="2000">
                <a:solidFill>
                  <a:srgbClr val="000000"/>
                </a:solidFill>
                <a:latin typeface="FangSong"/>
                <a:cs typeface="FangSong"/>
              </a:rPr>
              <a:t>,</a:t>
            </a:r>
            <a:r>
              <a:rPr sz="2000" spc="18">
                <a:solidFill>
                  <a:srgbClr val="000000"/>
                </a:solidFill>
                <a:latin typeface="FangSong"/>
                <a:cs typeface="FangSong"/>
              </a:rPr>
              <a:t>这对</a:t>
            </a:r>
          </a:p>
          <a:p>
            <a:pPr marL="0" marR="0">
              <a:lnSpc>
                <a:spcPts val="2004"/>
              </a:lnSpc>
              <a:spcBef>
                <a:spcPts val="551"/>
              </a:spcBef>
              <a:spcAft>
                <a:spcPct val="0"/>
              </a:spcAft>
            </a:pPr>
            <a:r>
              <a:rPr sz="2000" spc="12">
                <a:solidFill>
                  <a:srgbClr val="000000"/>
                </a:solidFill>
                <a:latin typeface="FangSong"/>
                <a:cs typeface="FangSong"/>
              </a:rPr>
              <a:t>社会发展与进步是相当有力的。公务员愿意跳槽、敢于跳槽</a:t>
            </a:r>
            <a:r>
              <a:rPr sz="2000">
                <a:solidFill>
                  <a:srgbClr val="000000"/>
                </a:solidFill>
                <a:latin typeface="FangSong"/>
                <a:cs typeface="FangSong"/>
              </a:rPr>
              <a:t>,</a:t>
            </a:r>
            <a:r>
              <a:rPr sz="2000" spc="12">
                <a:solidFill>
                  <a:srgbClr val="000000"/>
                </a:solidFill>
                <a:latin typeface="FangSong"/>
                <a:cs typeface="FangSong"/>
              </a:rPr>
              <a:t>一定程度上激活了</a:t>
            </a:r>
          </a:p>
          <a:p>
            <a:pPr marL="0" marR="0">
              <a:lnSpc>
                <a:spcPts val="2006"/>
              </a:lnSpc>
              <a:spcBef>
                <a:spcPts val="393"/>
              </a:spcBef>
              <a:spcAft>
                <a:spcPct val="0"/>
              </a:spcAft>
            </a:pPr>
            <a:r>
              <a:rPr sz="2000" spc="12">
                <a:solidFill>
                  <a:srgbClr val="000000"/>
                </a:solidFill>
                <a:latin typeface="FangSong"/>
                <a:cs typeface="FangSong"/>
              </a:rPr>
              <a:t>公务员这个群体</a:t>
            </a:r>
            <a:r>
              <a:rPr sz="2000">
                <a:solidFill>
                  <a:srgbClr val="000000"/>
                </a:solidFill>
                <a:latin typeface="FangSong"/>
                <a:cs typeface="FangSong"/>
              </a:rPr>
              <a:t>,</a:t>
            </a:r>
            <a:r>
              <a:rPr sz="2000" spc="12">
                <a:solidFill>
                  <a:srgbClr val="000000"/>
                </a:solidFill>
                <a:latin typeface="FangSong"/>
                <a:cs typeface="FangSong"/>
              </a:rPr>
              <a:t>也激活了社会人才市场</a:t>
            </a:r>
            <a:r>
              <a:rPr sz="2000" spc="10">
                <a:solidFill>
                  <a:srgbClr val="000000"/>
                </a:solidFill>
                <a:latin typeface="FangSong"/>
                <a:cs typeface="FangSong"/>
              </a:rPr>
              <a:t>,</a:t>
            </a:r>
            <a:r>
              <a:rPr sz="2000" spc="12">
                <a:solidFill>
                  <a:srgbClr val="000000"/>
                </a:solidFill>
                <a:latin typeface="FangSong"/>
                <a:cs typeface="FangSong"/>
              </a:rPr>
              <a:t>有利于人才资源的合理分配</a:t>
            </a:r>
            <a:r>
              <a:rPr sz="2000">
                <a:solidFill>
                  <a:srgbClr val="000000"/>
                </a:solidFill>
                <a:latin typeface="FangSong"/>
                <a:cs typeface="FangSong"/>
              </a:rPr>
              <a:t>,</a:t>
            </a:r>
            <a:r>
              <a:rPr sz="2000" spc="15">
                <a:solidFill>
                  <a:srgbClr val="000000"/>
                </a:solidFill>
                <a:latin typeface="FangSong"/>
                <a:cs typeface="FangSong"/>
              </a:rPr>
              <a:t>使社会全</a:t>
            </a:r>
          </a:p>
          <a:p>
            <a:pPr marL="0" marR="0">
              <a:lnSpc>
                <a:spcPts val="2004"/>
              </a:lnSpc>
              <a:spcBef>
                <a:spcPts val="399"/>
              </a:spcBef>
              <a:spcAft>
                <a:spcPct val="0"/>
              </a:spcAft>
            </a:pPr>
            <a:r>
              <a:rPr sz="2000" spc="11">
                <a:solidFill>
                  <a:srgbClr val="000000"/>
                </a:solidFill>
                <a:latin typeface="FangSong"/>
                <a:cs typeface="FangSong"/>
              </a:rPr>
              <a:t>面和谐发展。</a:t>
            </a:r>
          </a:p>
        </p:txBody>
      </p:sp>
      <p:sp>
        <p:nvSpPr>
          <p:cNvPr id="7" name="object 7"/>
          <p:cNvSpPr txBox="1"/>
          <p:nvPr/>
        </p:nvSpPr>
        <p:spPr>
          <a:xfrm>
            <a:off x="107289" y="4242665"/>
            <a:ext cx="10285921" cy="12634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8">
                <a:solidFill>
                  <a:srgbClr val="000000"/>
                </a:solidFill>
                <a:latin typeface="FangSong"/>
                <a:cs typeface="FangSong"/>
              </a:rPr>
              <a:t>当然</a:t>
            </a:r>
            <a:r>
              <a:rPr sz="2000">
                <a:solidFill>
                  <a:srgbClr val="000000"/>
                </a:solidFill>
                <a:latin typeface="FangSong"/>
                <a:cs typeface="FangSong"/>
              </a:rPr>
              <a:t>,</a:t>
            </a:r>
            <a:r>
              <a:rPr sz="2000" spc="12">
                <a:solidFill>
                  <a:srgbClr val="000000"/>
                </a:solidFill>
                <a:latin typeface="FangSong"/>
                <a:cs typeface="FangSong"/>
              </a:rPr>
              <a:t>公务员“跳槽热”也必然会引发担忧</a:t>
            </a:r>
            <a:r>
              <a:rPr sz="2000">
                <a:solidFill>
                  <a:srgbClr val="000000"/>
                </a:solidFill>
                <a:latin typeface="FangSong"/>
                <a:cs typeface="FangSong"/>
              </a:rPr>
              <a:t>,</a:t>
            </a:r>
            <a:r>
              <a:rPr sz="2000" spc="12">
                <a:solidFill>
                  <a:srgbClr val="000000"/>
                </a:solidFill>
                <a:latin typeface="FangSong"/>
                <a:cs typeface="FangSong"/>
              </a:rPr>
              <a:t>公务员作为管理者与服务者</a:t>
            </a:r>
            <a:r>
              <a:rPr sz="2000">
                <a:solidFill>
                  <a:srgbClr val="000000"/>
                </a:solidFill>
                <a:latin typeface="FangSong"/>
                <a:cs typeface="FangSong"/>
              </a:rPr>
              <a:t>,需</a:t>
            </a:r>
          </a:p>
          <a:p>
            <a:pPr marL="0" marR="0">
              <a:lnSpc>
                <a:spcPts val="2004"/>
              </a:lnSpc>
              <a:spcBef>
                <a:spcPts val="540"/>
              </a:spcBef>
              <a:spcAft>
                <a:spcPct val="0"/>
              </a:spcAft>
            </a:pPr>
            <a:r>
              <a:rPr sz="2000" spc="14">
                <a:solidFill>
                  <a:srgbClr val="000000"/>
                </a:solidFill>
                <a:latin typeface="FangSong"/>
                <a:cs typeface="FangSong"/>
              </a:rPr>
              <a:t>要稳定的建设与发展</a:t>
            </a:r>
            <a:r>
              <a:rPr sz="2000">
                <a:solidFill>
                  <a:srgbClr val="000000"/>
                </a:solidFill>
                <a:latin typeface="FangSong"/>
                <a:cs typeface="FangSong"/>
              </a:rPr>
              <a:t>;</a:t>
            </a:r>
            <a:r>
              <a:rPr sz="2000" spc="12">
                <a:solidFill>
                  <a:srgbClr val="000000"/>
                </a:solidFill>
                <a:latin typeface="FangSong"/>
                <a:cs typeface="FangSong"/>
              </a:rPr>
              <a:t>而公务员跳槽过于频繁</a:t>
            </a:r>
            <a:r>
              <a:rPr sz="2000">
                <a:solidFill>
                  <a:srgbClr val="000000"/>
                </a:solidFill>
                <a:latin typeface="FangSong"/>
                <a:cs typeface="FangSong"/>
              </a:rPr>
              <a:t>,</a:t>
            </a:r>
            <a:r>
              <a:rPr sz="2000" spc="10">
                <a:solidFill>
                  <a:srgbClr val="000000"/>
                </a:solidFill>
                <a:latin typeface="FangSong"/>
                <a:cs typeface="FangSong"/>
              </a:rPr>
              <a:t>则有可能对公务员队伍建设造成负</a:t>
            </a:r>
          </a:p>
          <a:p>
            <a:pPr marL="0" marR="0">
              <a:lnSpc>
                <a:spcPts val="2006"/>
              </a:lnSpc>
              <a:spcBef>
                <a:spcPts val="393"/>
              </a:spcBef>
              <a:spcAft>
                <a:spcPct val="0"/>
              </a:spcAft>
            </a:pPr>
            <a:r>
              <a:rPr sz="2000" spc="17">
                <a:solidFill>
                  <a:srgbClr val="000000"/>
                </a:solidFill>
                <a:latin typeface="FangSong"/>
                <a:cs typeface="FangSong"/>
              </a:rPr>
              <a:t>面影响</a:t>
            </a:r>
            <a:r>
              <a:rPr sz="2000">
                <a:solidFill>
                  <a:srgbClr val="000000"/>
                </a:solidFill>
                <a:latin typeface="FangSong"/>
                <a:cs typeface="FangSong"/>
              </a:rPr>
              <a:t>,</a:t>
            </a:r>
            <a:r>
              <a:rPr sz="2000" spc="10">
                <a:solidFill>
                  <a:srgbClr val="000000"/>
                </a:solidFill>
                <a:latin typeface="FangSong"/>
                <a:cs typeface="FangSong"/>
              </a:rPr>
              <a:t>也有可能降低公务员群体的服务水平。</a:t>
            </a:r>
          </a:p>
        </p:txBody>
      </p:sp>
      <p:sp>
        <p:nvSpPr>
          <p:cNvPr id="8" name="object 8"/>
          <p:cNvSpPr txBox="1"/>
          <p:nvPr/>
        </p:nvSpPr>
        <p:spPr>
          <a:xfrm>
            <a:off x="107289" y="5283811"/>
            <a:ext cx="10287368" cy="12649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无论是喜还是忧</a:t>
            </a:r>
            <a:r>
              <a:rPr sz="2000">
                <a:solidFill>
                  <a:srgbClr val="000000"/>
                </a:solidFill>
                <a:latin typeface="FangSong"/>
                <a:cs typeface="FangSong"/>
              </a:rPr>
              <a:t>,</a:t>
            </a:r>
            <a:r>
              <a:rPr sz="2000" spc="12">
                <a:solidFill>
                  <a:srgbClr val="000000"/>
                </a:solidFill>
                <a:latin typeface="FangSong"/>
                <a:cs typeface="FangSong"/>
              </a:rPr>
              <a:t>公务员开始跳槽已经是不争的事实</a:t>
            </a:r>
            <a:r>
              <a:rPr sz="2000">
                <a:solidFill>
                  <a:srgbClr val="000000"/>
                </a:solidFill>
                <a:latin typeface="FangSong"/>
                <a:cs typeface="FangSong"/>
              </a:rPr>
              <a:t>,</a:t>
            </a:r>
            <a:r>
              <a:rPr sz="2000" spc="11">
                <a:solidFill>
                  <a:srgbClr val="000000"/>
                </a:solidFill>
                <a:latin typeface="FangSong"/>
                <a:cs typeface="FangSong"/>
              </a:rPr>
              <a:t>这也是改革与社会发展</a:t>
            </a:r>
          </a:p>
          <a:p>
            <a:pPr marL="0" marR="0">
              <a:lnSpc>
                <a:spcPts val="2004"/>
              </a:lnSpc>
              <a:spcBef>
                <a:spcPts val="552"/>
              </a:spcBef>
              <a:spcAft>
                <a:spcPct val="0"/>
              </a:spcAft>
            </a:pPr>
            <a:r>
              <a:rPr sz="2000" spc="12">
                <a:solidFill>
                  <a:srgbClr val="000000"/>
                </a:solidFill>
                <a:latin typeface="FangSong"/>
                <a:cs typeface="FangSong"/>
              </a:rPr>
              <a:t>的趋势。既然发展的是市场经济</a:t>
            </a:r>
            <a:r>
              <a:rPr sz="2000">
                <a:solidFill>
                  <a:srgbClr val="000000"/>
                </a:solidFill>
                <a:latin typeface="FangSong"/>
                <a:cs typeface="FangSong"/>
              </a:rPr>
              <a:t>,</a:t>
            </a:r>
            <a:r>
              <a:rPr sz="2000" spc="12">
                <a:solidFill>
                  <a:srgbClr val="000000"/>
                </a:solidFill>
                <a:latin typeface="FangSong"/>
                <a:cs typeface="FangSong"/>
              </a:rPr>
              <a:t>就应让市场更多地去决定</a:t>
            </a:r>
            <a:r>
              <a:rPr sz="2000">
                <a:solidFill>
                  <a:srgbClr val="000000"/>
                </a:solidFill>
                <a:latin typeface="FangSong"/>
                <a:cs typeface="FangSong"/>
              </a:rPr>
              <a:t>,</a:t>
            </a:r>
            <a:r>
              <a:rPr sz="2000" spc="11">
                <a:solidFill>
                  <a:srgbClr val="000000"/>
                </a:solidFill>
                <a:latin typeface="FangSong"/>
                <a:cs typeface="FangSong"/>
              </a:rPr>
              <a:t>更多地遵循市场自身</a:t>
            </a:r>
          </a:p>
          <a:p>
            <a:pPr marL="0" marR="0">
              <a:lnSpc>
                <a:spcPts val="2004"/>
              </a:lnSpc>
              <a:spcBef>
                <a:spcPts val="395"/>
              </a:spcBef>
              <a:spcAft>
                <a:spcPct val="0"/>
              </a:spcAft>
            </a:pPr>
            <a:r>
              <a:rPr sz="2000" spc="15">
                <a:solidFill>
                  <a:srgbClr val="000000"/>
                </a:solidFill>
                <a:latin typeface="FangSong"/>
                <a:cs typeface="FangSong"/>
              </a:rPr>
              <a:t>的发展规律</a:t>
            </a:r>
            <a:r>
              <a:rPr sz="2000">
                <a:solidFill>
                  <a:srgbClr val="000000"/>
                </a:solidFill>
                <a:latin typeface="FangSong"/>
                <a:cs typeface="FangSong"/>
              </a:rPr>
              <a:t>,</a:t>
            </a:r>
            <a:r>
              <a:rPr sz="2000" spc="12">
                <a:solidFill>
                  <a:srgbClr val="000000"/>
                </a:solidFill>
                <a:latin typeface="FangSong"/>
                <a:cs typeface="FangSong"/>
              </a:rPr>
              <a:t>少一些过度的解读</a:t>
            </a:r>
            <a:r>
              <a:rPr sz="2000">
                <a:solidFill>
                  <a:srgbClr val="000000"/>
                </a:solidFill>
                <a:latin typeface="FangSong"/>
                <a:cs typeface="FangSong"/>
              </a:rPr>
              <a:t>,</a:t>
            </a:r>
            <a:r>
              <a:rPr sz="2000" spc="10">
                <a:solidFill>
                  <a:srgbClr val="000000"/>
                </a:solidFill>
                <a:latin typeface="FangSong"/>
                <a:cs typeface="FangSong"/>
              </a:rPr>
              <a:t>相信最终势必会达到“多赢”的状态。</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15519" y="73255"/>
            <a:ext cx="10066698" cy="10180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材料二</a:t>
            </a:r>
          </a:p>
          <a:p>
            <a:pPr marL="313944" marR="0">
              <a:lnSpc>
                <a:spcPts val="2006"/>
              </a:lnSpc>
              <a:spcBef>
                <a:spcPts val="1005"/>
              </a:spcBef>
              <a:spcAft>
                <a:spcPct val="0"/>
              </a:spcAft>
            </a:pPr>
            <a:r>
              <a:rPr sz="2000" spc="18">
                <a:solidFill>
                  <a:srgbClr val="000000"/>
                </a:solidFill>
                <a:latin typeface="FangSong"/>
                <a:cs typeface="FangSong"/>
              </a:rPr>
              <a:t>【新华网】近日</a:t>
            </a:r>
            <a:r>
              <a:rPr sz="2000">
                <a:solidFill>
                  <a:srgbClr val="000000"/>
                </a:solidFill>
                <a:latin typeface="FangSong"/>
                <a:cs typeface="FangSong"/>
              </a:rPr>
              <a:t>,</a:t>
            </a:r>
            <a:r>
              <a:rPr sz="2000" spc="14">
                <a:solidFill>
                  <a:srgbClr val="000000"/>
                </a:solidFill>
                <a:latin typeface="FangSong"/>
                <a:cs typeface="FangSong"/>
              </a:rPr>
              <a:t>智联招聘发布的调查报告显示</a:t>
            </a:r>
            <a:r>
              <a:rPr sz="2000">
                <a:solidFill>
                  <a:srgbClr val="000000"/>
                </a:solidFill>
                <a:latin typeface="FangSong"/>
                <a:cs typeface="FangSong"/>
              </a:rPr>
              <a:t>,</a:t>
            </a:r>
            <a:r>
              <a:rPr sz="2000" spc="11">
                <a:solidFill>
                  <a:srgbClr val="000000"/>
                </a:solidFill>
                <a:latin typeface="FangSong"/>
                <a:cs typeface="FangSong"/>
              </a:rPr>
              <a:t>向来被认为抱着“铁饭碗”</a:t>
            </a:r>
          </a:p>
        </p:txBody>
      </p:sp>
      <p:sp>
        <p:nvSpPr>
          <p:cNvPr id="4" name="object 4"/>
          <p:cNvSpPr txBox="1"/>
          <p:nvPr/>
        </p:nvSpPr>
        <p:spPr>
          <a:xfrm>
            <a:off x="115519" y="748768"/>
            <a:ext cx="602289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的公务员</a:t>
            </a:r>
            <a:r>
              <a:rPr sz="2000">
                <a:solidFill>
                  <a:srgbClr val="000000"/>
                </a:solidFill>
                <a:latin typeface="FangSong"/>
                <a:cs typeface="FangSong"/>
              </a:rPr>
              <a:t>,</a:t>
            </a:r>
            <a:r>
              <a:rPr sz="2000" spc="10">
                <a:solidFill>
                  <a:srgbClr val="000000"/>
                </a:solidFill>
                <a:latin typeface="FangSong"/>
                <a:cs typeface="FangSong"/>
              </a:rPr>
              <a:t>竟成为当前跨界跳槽最活跃的人群。</a:t>
            </a:r>
          </a:p>
        </p:txBody>
      </p:sp>
      <p:sp>
        <p:nvSpPr>
          <p:cNvPr id="5" name="object 5"/>
          <p:cNvSpPr txBox="1"/>
          <p:nvPr/>
        </p:nvSpPr>
        <p:spPr>
          <a:xfrm>
            <a:off x="115519" y="1131291"/>
            <a:ext cx="10499190" cy="23014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7">
                <a:solidFill>
                  <a:srgbClr val="000000"/>
                </a:solidFill>
                <a:latin typeface="FangSong"/>
                <a:cs typeface="FangSong"/>
              </a:rPr>
              <a:t>其实</a:t>
            </a:r>
            <a:r>
              <a:rPr sz="2000">
                <a:solidFill>
                  <a:srgbClr val="000000"/>
                </a:solidFill>
                <a:latin typeface="FangSong"/>
                <a:cs typeface="FangSong"/>
              </a:rPr>
              <a:t>,</a:t>
            </a:r>
            <a:r>
              <a:rPr sz="2000" spc="11">
                <a:solidFill>
                  <a:srgbClr val="000000"/>
                </a:solidFill>
                <a:latin typeface="FangSong"/>
                <a:cs typeface="FangSong"/>
              </a:rPr>
              <a:t>公务员只是普通职业中的一种</a:t>
            </a:r>
            <a:r>
              <a:rPr sz="2000">
                <a:solidFill>
                  <a:srgbClr val="000000"/>
                </a:solidFill>
                <a:latin typeface="FangSong"/>
                <a:cs typeface="FangSong"/>
              </a:rPr>
              <a:t>,</a:t>
            </a:r>
            <a:r>
              <a:rPr sz="2000" spc="10">
                <a:solidFill>
                  <a:srgbClr val="000000"/>
                </a:solidFill>
                <a:latin typeface="FangSong"/>
                <a:cs typeface="FangSong"/>
              </a:rPr>
              <a:t>公务员行业并没有大家想象中那样光鲜。</a:t>
            </a:r>
          </a:p>
          <a:p>
            <a:pPr marL="0" marR="0">
              <a:lnSpc>
                <a:spcPts val="2004"/>
              </a:lnSpc>
              <a:spcBef>
                <a:spcPts val="312"/>
              </a:spcBef>
              <a:spcAft>
                <a:spcPct val="0"/>
              </a:spcAft>
            </a:pPr>
            <a:r>
              <a:rPr sz="2000" spc="17">
                <a:solidFill>
                  <a:srgbClr val="000000"/>
                </a:solidFill>
                <a:latin typeface="FangSong"/>
                <a:cs typeface="FangSong"/>
              </a:rPr>
              <a:t>首先</a:t>
            </a:r>
            <a:r>
              <a:rPr sz="2000">
                <a:solidFill>
                  <a:srgbClr val="000000"/>
                </a:solidFill>
                <a:latin typeface="FangSong"/>
                <a:cs typeface="FangSong"/>
              </a:rPr>
              <a:t>,</a:t>
            </a:r>
            <a:r>
              <a:rPr sz="2000" spc="12">
                <a:solidFill>
                  <a:srgbClr val="000000"/>
                </a:solidFill>
                <a:latin typeface="FangSong"/>
                <a:cs typeface="FangSong"/>
              </a:rPr>
              <a:t>公务员并非是个高收入行业</a:t>
            </a:r>
            <a:r>
              <a:rPr sz="2000">
                <a:solidFill>
                  <a:srgbClr val="000000"/>
                </a:solidFill>
                <a:latin typeface="FangSong"/>
                <a:cs typeface="FangSong"/>
              </a:rPr>
              <a:t>,</a:t>
            </a:r>
            <a:r>
              <a:rPr sz="2000" spc="12">
                <a:solidFill>
                  <a:srgbClr val="000000"/>
                </a:solidFill>
                <a:latin typeface="FangSong"/>
                <a:cs typeface="FangSong"/>
              </a:rPr>
              <a:t>同样大学同年毕业的大学生</a:t>
            </a:r>
            <a:r>
              <a:rPr sz="2000">
                <a:solidFill>
                  <a:srgbClr val="000000"/>
                </a:solidFill>
                <a:latin typeface="FangSong"/>
                <a:cs typeface="FangSong"/>
              </a:rPr>
              <a:t>,</a:t>
            </a:r>
            <a:r>
              <a:rPr sz="2000" spc="10">
                <a:solidFill>
                  <a:srgbClr val="000000"/>
                </a:solidFill>
                <a:latin typeface="FangSong"/>
                <a:cs typeface="FangSong"/>
              </a:rPr>
              <a:t>进入企业工作和</a:t>
            </a:r>
          </a:p>
          <a:p>
            <a:pPr marL="0" marR="0">
              <a:lnSpc>
                <a:spcPts val="2004"/>
              </a:lnSpc>
              <a:spcBef>
                <a:spcPts val="156"/>
              </a:spcBef>
              <a:spcAft>
                <a:spcPct val="0"/>
              </a:spcAft>
            </a:pPr>
            <a:r>
              <a:rPr sz="2000" spc="17">
                <a:solidFill>
                  <a:srgbClr val="000000"/>
                </a:solidFill>
                <a:latin typeface="FangSong"/>
                <a:cs typeface="FangSong"/>
              </a:rPr>
              <a:t>当公务员</a:t>
            </a:r>
            <a:r>
              <a:rPr sz="2000">
                <a:solidFill>
                  <a:srgbClr val="000000"/>
                </a:solidFill>
                <a:latin typeface="FangSong"/>
                <a:cs typeface="FangSong"/>
              </a:rPr>
              <a:t>,5</a:t>
            </a:r>
            <a:r>
              <a:rPr sz="2000" spc="11">
                <a:solidFill>
                  <a:srgbClr val="000000"/>
                </a:solidFill>
                <a:latin typeface="FangSong"/>
                <a:cs typeface="FangSong"/>
              </a:rPr>
              <a:t>年以后</a:t>
            </a:r>
            <a:r>
              <a:rPr sz="2000">
                <a:solidFill>
                  <a:srgbClr val="000000"/>
                </a:solidFill>
                <a:latin typeface="FangSong"/>
                <a:cs typeface="FangSong"/>
              </a:rPr>
              <a:t>,</a:t>
            </a:r>
            <a:r>
              <a:rPr sz="2000" spc="12">
                <a:solidFill>
                  <a:srgbClr val="000000"/>
                </a:solidFill>
                <a:latin typeface="FangSong"/>
                <a:cs typeface="FangSong"/>
              </a:rPr>
              <a:t>收入就会拉开明显差距。越是经济发达地区</a:t>
            </a:r>
            <a:r>
              <a:rPr sz="2000">
                <a:solidFill>
                  <a:srgbClr val="000000"/>
                </a:solidFill>
                <a:latin typeface="FangSong"/>
                <a:cs typeface="FangSong"/>
              </a:rPr>
              <a:t>,</a:t>
            </a:r>
            <a:r>
              <a:rPr sz="2000" spc="11">
                <a:solidFill>
                  <a:srgbClr val="000000"/>
                </a:solidFill>
                <a:latin typeface="FangSong"/>
                <a:cs typeface="FangSong"/>
              </a:rPr>
              <a:t>这种差距就越</a:t>
            </a:r>
          </a:p>
          <a:p>
            <a:pPr marL="0" marR="0">
              <a:lnSpc>
                <a:spcPts val="2004"/>
              </a:lnSpc>
              <a:spcBef>
                <a:spcPts val="107"/>
              </a:spcBef>
              <a:spcAft>
                <a:spcPct val="0"/>
              </a:spcAft>
            </a:pPr>
            <a:r>
              <a:rPr sz="2000" spc="15">
                <a:solidFill>
                  <a:srgbClr val="000000"/>
                </a:solidFill>
                <a:latin typeface="FangSong"/>
                <a:cs typeface="FangSong"/>
              </a:rPr>
              <a:t>明显。其次</a:t>
            </a:r>
            <a:r>
              <a:rPr sz="2000">
                <a:solidFill>
                  <a:srgbClr val="000000"/>
                </a:solidFill>
                <a:latin typeface="FangSong"/>
                <a:cs typeface="FangSong"/>
              </a:rPr>
              <a:t>,</a:t>
            </a:r>
            <a:r>
              <a:rPr sz="2000" spc="10">
                <a:solidFill>
                  <a:srgbClr val="000000"/>
                </a:solidFill>
                <a:latin typeface="FangSong"/>
                <a:cs typeface="FangSong"/>
              </a:rPr>
              <a:t>“上升空间狭窄”、“人事关系复杂”“自我价值体现困难”等问</a:t>
            </a:r>
          </a:p>
          <a:p>
            <a:pPr marL="0" marR="0">
              <a:lnSpc>
                <a:spcPts val="2004"/>
              </a:lnSpc>
              <a:spcBef>
                <a:spcPts val="156"/>
              </a:spcBef>
              <a:spcAft>
                <a:spcPct val="0"/>
              </a:spcAft>
            </a:pPr>
            <a:r>
              <a:rPr sz="2000" spc="15">
                <a:solidFill>
                  <a:srgbClr val="000000"/>
                </a:solidFill>
                <a:latin typeface="FangSong"/>
                <a:cs typeface="FangSong"/>
              </a:rPr>
              <a:t>题</a:t>
            </a:r>
            <a:r>
              <a:rPr sz="2000">
                <a:solidFill>
                  <a:srgbClr val="000000"/>
                </a:solidFill>
                <a:latin typeface="FangSong"/>
                <a:cs typeface="FangSong"/>
              </a:rPr>
              <a:t>,</a:t>
            </a:r>
            <a:r>
              <a:rPr sz="2000" spc="14">
                <a:solidFill>
                  <a:srgbClr val="000000"/>
                </a:solidFill>
                <a:latin typeface="FangSong"/>
                <a:cs typeface="FangSong"/>
              </a:rPr>
              <a:t>也时常困扰着他们。这样的情况下</a:t>
            </a:r>
            <a:r>
              <a:rPr sz="2000">
                <a:solidFill>
                  <a:srgbClr val="000000"/>
                </a:solidFill>
                <a:latin typeface="FangSong"/>
                <a:cs typeface="FangSong"/>
              </a:rPr>
              <a:t>,</a:t>
            </a:r>
            <a:r>
              <a:rPr sz="2000" spc="12">
                <a:solidFill>
                  <a:srgbClr val="000000"/>
                </a:solidFill>
                <a:latin typeface="FangSong"/>
                <a:cs typeface="FangSong"/>
              </a:rPr>
              <a:t>公务员频繁跳槽</a:t>
            </a:r>
            <a:r>
              <a:rPr sz="2000">
                <a:solidFill>
                  <a:srgbClr val="000000"/>
                </a:solidFill>
                <a:latin typeface="FangSong"/>
                <a:cs typeface="FangSong"/>
              </a:rPr>
              <a:t>,</a:t>
            </a:r>
            <a:r>
              <a:rPr sz="2000" spc="14">
                <a:solidFill>
                  <a:srgbClr val="000000"/>
                </a:solidFill>
                <a:latin typeface="FangSong"/>
                <a:cs typeface="FangSong"/>
              </a:rPr>
              <a:t>其实是一件再平常不过</a:t>
            </a:r>
          </a:p>
          <a:p>
            <a:pPr marL="0" marR="0">
              <a:lnSpc>
                <a:spcPts val="2004"/>
              </a:lnSpc>
              <a:spcBef>
                <a:spcPts val="156"/>
              </a:spcBef>
              <a:spcAft>
                <a:spcPct val="0"/>
              </a:spcAft>
            </a:pPr>
            <a:r>
              <a:rPr sz="2000" spc="15">
                <a:solidFill>
                  <a:srgbClr val="000000"/>
                </a:solidFill>
                <a:latin typeface="FangSong"/>
                <a:cs typeface="FangSong"/>
              </a:rPr>
              <a:t>的事。所以</a:t>
            </a:r>
            <a:r>
              <a:rPr sz="2000">
                <a:solidFill>
                  <a:srgbClr val="000000"/>
                </a:solidFill>
                <a:latin typeface="FangSong"/>
                <a:cs typeface="FangSong"/>
              </a:rPr>
              <a:t>,</a:t>
            </a:r>
            <a:r>
              <a:rPr sz="2000" spc="11">
                <a:solidFill>
                  <a:srgbClr val="000000"/>
                </a:solidFill>
                <a:latin typeface="FangSong"/>
                <a:cs typeface="FangSong"/>
              </a:rPr>
              <a:t>社会应当以平常的心态来看待他们的选择</a:t>
            </a:r>
            <a:r>
              <a:rPr sz="2000">
                <a:solidFill>
                  <a:srgbClr val="000000"/>
                </a:solidFill>
                <a:latin typeface="FangSong"/>
                <a:cs typeface="FangSong"/>
              </a:rPr>
              <a:t>,</a:t>
            </a:r>
            <a:r>
              <a:rPr sz="2000" spc="15">
                <a:solidFill>
                  <a:srgbClr val="000000"/>
                </a:solidFill>
                <a:latin typeface="FangSong"/>
                <a:cs typeface="FangSong"/>
              </a:rPr>
              <a:t>对公务员跳槽多些理解</a:t>
            </a:r>
          </a:p>
          <a:p>
            <a:pPr marL="0" marR="0">
              <a:lnSpc>
                <a:spcPts val="2004"/>
              </a:lnSpc>
              <a:spcBef>
                <a:spcPts val="106"/>
              </a:spcBef>
              <a:spcAft>
                <a:spcPct val="0"/>
              </a:spcAft>
            </a:pPr>
            <a:r>
              <a:rPr sz="2000" spc="15">
                <a:solidFill>
                  <a:srgbClr val="000000"/>
                </a:solidFill>
                <a:latin typeface="FangSong"/>
                <a:cs typeface="FangSong"/>
              </a:rPr>
              <a:t>与包容。</a:t>
            </a:r>
          </a:p>
        </p:txBody>
      </p:sp>
      <p:sp>
        <p:nvSpPr>
          <p:cNvPr id="6" name="object 6"/>
          <p:cNvSpPr txBox="1"/>
          <p:nvPr/>
        </p:nvSpPr>
        <p:spPr>
          <a:xfrm>
            <a:off x="115519" y="3178016"/>
            <a:ext cx="10213577" cy="14787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6"/>
              </a:lnSpc>
              <a:spcBef>
                <a:spcPct val="0"/>
              </a:spcBef>
              <a:spcAft>
                <a:spcPct val="0"/>
              </a:spcAft>
            </a:pPr>
            <a:r>
              <a:rPr sz="2000" spc="18">
                <a:solidFill>
                  <a:srgbClr val="000000"/>
                </a:solidFill>
                <a:latin typeface="FangSong"/>
                <a:cs typeface="FangSong"/>
              </a:rPr>
              <a:t>从某种角度来讲</a:t>
            </a:r>
            <a:r>
              <a:rPr sz="2000">
                <a:solidFill>
                  <a:srgbClr val="000000"/>
                </a:solidFill>
                <a:latin typeface="FangSong"/>
                <a:cs typeface="FangSong"/>
              </a:rPr>
              <a:t>,</a:t>
            </a:r>
            <a:r>
              <a:rPr sz="2000" spc="12">
                <a:solidFill>
                  <a:srgbClr val="000000"/>
                </a:solidFill>
                <a:latin typeface="FangSong"/>
                <a:cs typeface="FangSong"/>
              </a:rPr>
              <a:t>公务员辞职人数剧增</a:t>
            </a:r>
            <a:r>
              <a:rPr sz="2000">
                <a:solidFill>
                  <a:srgbClr val="000000"/>
                </a:solidFill>
                <a:latin typeface="FangSong"/>
                <a:cs typeface="FangSong"/>
              </a:rPr>
              <a:t>,</a:t>
            </a:r>
            <a:r>
              <a:rPr sz="2000" spc="11">
                <a:solidFill>
                  <a:srgbClr val="000000"/>
                </a:solidFill>
                <a:latin typeface="FangSong"/>
                <a:cs typeface="FangSong"/>
              </a:rPr>
              <a:t>在一定程度上反映了社会的进步。一</a:t>
            </a:r>
          </a:p>
          <a:p>
            <a:pPr marL="0" marR="0">
              <a:lnSpc>
                <a:spcPts val="2004"/>
              </a:lnSpc>
              <a:spcBef>
                <a:spcPts val="313"/>
              </a:spcBef>
              <a:spcAft>
                <a:spcPct val="0"/>
              </a:spcAft>
            </a:pPr>
            <a:r>
              <a:rPr sz="2000" spc="17">
                <a:solidFill>
                  <a:srgbClr val="000000"/>
                </a:solidFill>
                <a:latin typeface="FangSong"/>
                <a:cs typeface="FangSong"/>
              </a:rPr>
              <a:t>方面</a:t>
            </a:r>
            <a:r>
              <a:rPr sz="2000">
                <a:solidFill>
                  <a:srgbClr val="000000"/>
                </a:solidFill>
                <a:latin typeface="FangSong"/>
                <a:cs typeface="FangSong"/>
              </a:rPr>
              <a:t>,</a:t>
            </a:r>
            <a:r>
              <a:rPr sz="2000" spc="11">
                <a:solidFill>
                  <a:srgbClr val="000000"/>
                </a:solidFill>
                <a:latin typeface="FangSong"/>
                <a:cs typeface="FangSong"/>
              </a:rPr>
              <a:t>不少抱着升官发财的想法才进入公务员队伍的离开</a:t>
            </a:r>
            <a:r>
              <a:rPr sz="2000" spc="10">
                <a:solidFill>
                  <a:srgbClr val="000000"/>
                </a:solidFill>
                <a:latin typeface="FangSong"/>
                <a:cs typeface="FangSong"/>
              </a:rPr>
              <a:t>,</a:t>
            </a:r>
            <a:r>
              <a:rPr sz="2000" spc="12">
                <a:solidFill>
                  <a:srgbClr val="000000"/>
                </a:solidFill>
                <a:latin typeface="FangSong"/>
                <a:cs typeface="FangSong"/>
              </a:rPr>
              <a:t>有利于干部队伍吐故</a:t>
            </a:r>
          </a:p>
          <a:p>
            <a:pPr marL="0" marR="0">
              <a:lnSpc>
                <a:spcPts val="2004"/>
              </a:lnSpc>
              <a:spcBef>
                <a:spcPts val="156"/>
              </a:spcBef>
              <a:spcAft>
                <a:spcPct val="0"/>
              </a:spcAft>
            </a:pPr>
            <a:r>
              <a:rPr sz="2000" spc="17">
                <a:solidFill>
                  <a:srgbClr val="000000"/>
                </a:solidFill>
                <a:latin typeface="FangSong"/>
                <a:cs typeface="FangSong"/>
              </a:rPr>
              <a:t>纳新</a:t>
            </a:r>
            <a:r>
              <a:rPr sz="2000">
                <a:solidFill>
                  <a:srgbClr val="000000"/>
                </a:solidFill>
                <a:latin typeface="FangSong"/>
                <a:cs typeface="FangSong"/>
              </a:rPr>
              <a:t>;</a:t>
            </a:r>
            <a:r>
              <a:rPr sz="2000" spc="12">
                <a:solidFill>
                  <a:srgbClr val="000000"/>
                </a:solidFill>
                <a:latin typeface="FangSong"/>
                <a:cs typeface="FangSong"/>
              </a:rPr>
              <a:t>另一方面</a:t>
            </a:r>
            <a:r>
              <a:rPr sz="2000">
                <a:solidFill>
                  <a:srgbClr val="000000"/>
                </a:solidFill>
                <a:latin typeface="FangSong"/>
                <a:cs typeface="FangSong"/>
              </a:rPr>
              <a:t>,</a:t>
            </a:r>
            <a:r>
              <a:rPr sz="2000" spc="12">
                <a:solidFill>
                  <a:srgbClr val="000000"/>
                </a:solidFill>
                <a:latin typeface="FangSong"/>
                <a:cs typeface="FangSong"/>
              </a:rPr>
              <a:t>优秀人才不再只向公务员这种单一职业蜂拥</a:t>
            </a:r>
            <a:r>
              <a:rPr sz="2000">
                <a:solidFill>
                  <a:srgbClr val="000000"/>
                </a:solidFill>
                <a:latin typeface="FangSong"/>
                <a:cs typeface="FangSong"/>
              </a:rPr>
              <a:t>,</a:t>
            </a:r>
            <a:r>
              <a:rPr sz="2000" spc="10">
                <a:solidFill>
                  <a:srgbClr val="000000"/>
                </a:solidFill>
                <a:latin typeface="FangSong"/>
                <a:cs typeface="FangSong"/>
              </a:rPr>
              <a:t>这是市场主体和管</a:t>
            </a:r>
          </a:p>
          <a:p>
            <a:pPr marL="0" marR="0">
              <a:lnSpc>
                <a:spcPts val="2004"/>
              </a:lnSpc>
              <a:spcBef>
                <a:spcPts val="105"/>
              </a:spcBef>
              <a:spcAft>
                <a:spcPct val="0"/>
              </a:spcAft>
            </a:pPr>
            <a:r>
              <a:rPr sz="2000" spc="11">
                <a:solidFill>
                  <a:srgbClr val="000000"/>
                </a:solidFill>
                <a:latin typeface="FangSong"/>
                <a:cs typeface="FangSong"/>
              </a:rPr>
              <a:t>理人才的回归</a:t>
            </a:r>
            <a:r>
              <a:rPr sz="2000">
                <a:solidFill>
                  <a:srgbClr val="000000"/>
                </a:solidFill>
                <a:latin typeface="FangSong"/>
                <a:cs typeface="FangSong"/>
              </a:rPr>
              <a:t>,</a:t>
            </a:r>
            <a:r>
              <a:rPr sz="2000" spc="11">
                <a:solidFill>
                  <a:srgbClr val="000000"/>
                </a:solidFill>
                <a:latin typeface="FangSong"/>
                <a:cs typeface="FangSong"/>
              </a:rPr>
              <a:t>有助于市场经济的完善与构建。</a:t>
            </a:r>
          </a:p>
        </p:txBody>
      </p:sp>
      <p:sp>
        <p:nvSpPr>
          <p:cNvPr id="7" name="object 7"/>
          <p:cNvSpPr txBox="1"/>
          <p:nvPr/>
        </p:nvSpPr>
        <p:spPr>
          <a:xfrm>
            <a:off x="115519" y="4403828"/>
            <a:ext cx="10429243" cy="25746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跳槽既是市场条件下自由选择的结果</a:t>
            </a:r>
            <a:r>
              <a:rPr sz="2000">
                <a:solidFill>
                  <a:srgbClr val="000000"/>
                </a:solidFill>
                <a:latin typeface="FangSong"/>
                <a:cs typeface="FangSong"/>
              </a:rPr>
              <a:t>,</a:t>
            </a:r>
            <a:r>
              <a:rPr sz="2000" spc="10">
                <a:solidFill>
                  <a:srgbClr val="000000"/>
                </a:solidFill>
                <a:latin typeface="FangSong"/>
                <a:cs typeface="FangSong"/>
              </a:rPr>
              <a:t>也是对自己职业发展的“纠偏”。对</a:t>
            </a:r>
          </a:p>
          <a:p>
            <a:pPr marL="0" marR="0">
              <a:lnSpc>
                <a:spcPts val="2006"/>
              </a:lnSpc>
              <a:spcBef>
                <a:spcPts val="297"/>
              </a:spcBef>
              <a:spcAft>
                <a:spcPct val="0"/>
              </a:spcAft>
            </a:pPr>
            <a:r>
              <a:rPr sz="2000" spc="15">
                <a:solidFill>
                  <a:srgbClr val="000000"/>
                </a:solidFill>
                <a:latin typeface="FangSong"/>
                <a:cs typeface="FangSong"/>
              </a:rPr>
              <a:t>于单位来说</a:t>
            </a:r>
            <a:r>
              <a:rPr sz="2000">
                <a:solidFill>
                  <a:srgbClr val="000000"/>
                </a:solidFill>
                <a:latin typeface="FangSong"/>
                <a:cs typeface="FangSong"/>
              </a:rPr>
              <a:t>,</a:t>
            </a:r>
            <a:r>
              <a:rPr sz="2000" spc="12">
                <a:solidFill>
                  <a:srgbClr val="000000"/>
                </a:solidFill>
                <a:latin typeface="FangSong"/>
                <a:cs typeface="FangSong"/>
              </a:rPr>
              <a:t>老员工的离开一方面有利于更新换代</a:t>
            </a:r>
            <a:r>
              <a:rPr sz="2000">
                <a:solidFill>
                  <a:srgbClr val="000000"/>
                </a:solidFill>
                <a:latin typeface="FangSong"/>
                <a:cs typeface="FangSong"/>
              </a:rPr>
              <a:t>,</a:t>
            </a:r>
            <a:r>
              <a:rPr sz="2000" spc="11">
                <a:solidFill>
                  <a:srgbClr val="000000"/>
                </a:solidFill>
                <a:latin typeface="FangSong"/>
                <a:cs typeface="FangSong"/>
              </a:rPr>
              <a:t>但大规模员工离职尤其骨干</a:t>
            </a:r>
          </a:p>
          <a:p>
            <a:pPr marL="0" marR="0">
              <a:lnSpc>
                <a:spcPts val="2004"/>
              </a:lnSpc>
              <a:spcBef>
                <a:spcPts val="158"/>
              </a:spcBef>
              <a:spcAft>
                <a:spcPct val="0"/>
              </a:spcAft>
            </a:pPr>
            <a:r>
              <a:rPr sz="2000" spc="17">
                <a:solidFill>
                  <a:srgbClr val="000000"/>
                </a:solidFill>
                <a:latin typeface="FangSong"/>
                <a:cs typeface="FangSong"/>
              </a:rPr>
              <a:t>员工离职</a:t>
            </a:r>
            <a:r>
              <a:rPr sz="2000">
                <a:solidFill>
                  <a:srgbClr val="000000"/>
                </a:solidFill>
                <a:latin typeface="FangSong"/>
                <a:cs typeface="FangSong"/>
              </a:rPr>
              <a:t>,</a:t>
            </a:r>
            <a:r>
              <a:rPr sz="2000" spc="11">
                <a:solidFill>
                  <a:srgbClr val="000000"/>
                </a:solidFill>
                <a:latin typeface="FangSong"/>
                <a:cs typeface="FangSong"/>
              </a:rPr>
              <a:t>则容易导致人才短缺</a:t>
            </a:r>
            <a:r>
              <a:rPr sz="2000">
                <a:solidFill>
                  <a:srgbClr val="000000"/>
                </a:solidFill>
                <a:latin typeface="FangSong"/>
                <a:cs typeface="FangSong"/>
              </a:rPr>
              <a:t>,</a:t>
            </a:r>
            <a:r>
              <a:rPr sz="2000" spc="10">
                <a:solidFill>
                  <a:srgbClr val="000000"/>
                </a:solidFill>
                <a:latin typeface="FangSong"/>
                <a:cs typeface="FangSong"/>
              </a:rPr>
              <a:t>应当引起警惕并适当采取措施的。所以针对公</a:t>
            </a:r>
          </a:p>
          <a:p>
            <a:pPr marL="0" marR="0">
              <a:lnSpc>
                <a:spcPts val="2004"/>
              </a:lnSpc>
              <a:spcBef>
                <a:spcPts val="106"/>
              </a:spcBef>
              <a:spcAft>
                <a:spcPct val="0"/>
              </a:spcAft>
            </a:pPr>
            <a:r>
              <a:rPr sz="2000" spc="11">
                <a:solidFill>
                  <a:srgbClr val="000000"/>
                </a:solidFill>
                <a:latin typeface="FangSong"/>
                <a:cs typeface="FangSong"/>
              </a:rPr>
              <a:t>务员频频辞职“下海”现象</a:t>
            </a:r>
            <a:r>
              <a:rPr sz="2000">
                <a:solidFill>
                  <a:srgbClr val="000000"/>
                </a:solidFill>
                <a:latin typeface="FangSong"/>
                <a:cs typeface="FangSong"/>
              </a:rPr>
              <a:t>,</a:t>
            </a:r>
            <a:r>
              <a:rPr sz="2000" spc="10">
                <a:solidFill>
                  <a:srgbClr val="000000"/>
                </a:solidFill>
                <a:latin typeface="FangSong"/>
                <a:cs typeface="FangSong"/>
              </a:rPr>
              <a:t>政府应当建立合格人才进得来、不合格的人出得去、</a:t>
            </a:r>
          </a:p>
          <a:p>
            <a:pPr marL="0" marR="0">
              <a:lnSpc>
                <a:spcPts val="2004"/>
              </a:lnSpc>
              <a:spcBef>
                <a:spcPts val="155"/>
              </a:spcBef>
              <a:spcAft>
                <a:spcPct val="0"/>
              </a:spcAft>
            </a:pPr>
            <a:r>
              <a:rPr sz="2000" spc="11">
                <a:solidFill>
                  <a:srgbClr val="000000"/>
                </a:solidFill>
                <a:latin typeface="FangSong"/>
                <a:cs typeface="FangSong"/>
              </a:rPr>
              <a:t>优秀人才留得住的公务员选拔任用机制。对于用人单位</a:t>
            </a:r>
            <a:r>
              <a:rPr sz="2000">
                <a:solidFill>
                  <a:srgbClr val="000000"/>
                </a:solidFill>
                <a:latin typeface="FangSong"/>
                <a:cs typeface="FangSong"/>
              </a:rPr>
              <a:t>,</a:t>
            </a:r>
            <a:r>
              <a:rPr sz="2000" spc="15">
                <a:solidFill>
                  <a:srgbClr val="000000"/>
                </a:solidFill>
                <a:latin typeface="FangSong"/>
                <a:cs typeface="FangSong"/>
              </a:rPr>
              <a:t>也要用待遇留住人才</a:t>
            </a:r>
            <a:r>
              <a:rPr sz="2000">
                <a:solidFill>
                  <a:srgbClr val="000000"/>
                </a:solidFill>
                <a:latin typeface="FangSong"/>
                <a:cs typeface="FangSong"/>
              </a:rPr>
              <a:t>,</a:t>
            </a:r>
          </a:p>
          <a:p>
            <a:pPr marL="0" marR="0">
              <a:lnSpc>
                <a:spcPts val="2004"/>
              </a:lnSpc>
              <a:spcBef>
                <a:spcPts val="156"/>
              </a:spcBef>
              <a:spcAft>
                <a:spcPct val="0"/>
              </a:spcAft>
            </a:pPr>
            <a:r>
              <a:rPr sz="2000" spc="10">
                <a:solidFill>
                  <a:srgbClr val="000000"/>
                </a:solidFill>
                <a:latin typeface="FangSong"/>
                <a:cs typeface="FangSong"/>
              </a:rPr>
              <a:t>解决他们基本的生存发展问题。只要实现一个行业内人才的自由流动与良性竞</a:t>
            </a:r>
          </a:p>
          <a:p>
            <a:pPr marL="0" marR="0">
              <a:lnSpc>
                <a:spcPts val="2006"/>
              </a:lnSpc>
              <a:spcBef>
                <a:spcPts val="103"/>
              </a:spcBef>
              <a:spcAft>
                <a:spcPct val="0"/>
              </a:spcAft>
            </a:pPr>
            <a:r>
              <a:rPr sz="2000" spc="15">
                <a:solidFill>
                  <a:srgbClr val="000000"/>
                </a:solidFill>
                <a:latin typeface="FangSong"/>
                <a:cs typeface="FangSong"/>
              </a:rPr>
              <a:t>争</a:t>
            </a:r>
            <a:r>
              <a:rPr sz="2000">
                <a:solidFill>
                  <a:srgbClr val="000000"/>
                </a:solidFill>
                <a:latin typeface="FangSong"/>
                <a:cs typeface="FangSong"/>
              </a:rPr>
              <a:t>,</a:t>
            </a:r>
            <a:r>
              <a:rPr sz="2000" spc="12">
                <a:solidFill>
                  <a:srgbClr val="000000"/>
                </a:solidFill>
                <a:latin typeface="FangSong"/>
                <a:cs typeface="FangSong"/>
              </a:rPr>
              <a:t>并且赋予这一行业从业者合理的福利待遇和职业尊严</a:t>
            </a:r>
            <a:r>
              <a:rPr sz="2000" spc="10">
                <a:solidFill>
                  <a:srgbClr val="000000"/>
                </a:solidFill>
                <a:latin typeface="FangSong"/>
                <a:cs typeface="FangSong"/>
              </a:rPr>
              <a:t>,</a:t>
            </a:r>
            <a:r>
              <a:rPr sz="2000" spc="12">
                <a:solidFill>
                  <a:srgbClr val="000000"/>
                </a:solidFill>
                <a:latin typeface="FangSong"/>
                <a:cs typeface="FangSong"/>
              </a:rPr>
              <a:t>那么它就会自动实现</a:t>
            </a:r>
          </a:p>
          <a:p>
            <a:pPr marL="0" marR="0">
              <a:lnSpc>
                <a:spcPts val="2004"/>
              </a:lnSpc>
              <a:spcBef>
                <a:spcPts val="158"/>
              </a:spcBef>
              <a:spcAft>
                <a:spcPct val="0"/>
              </a:spcAft>
            </a:pPr>
            <a:r>
              <a:rPr sz="2000" spc="15">
                <a:solidFill>
                  <a:srgbClr val="000000"/>
                </a:solidFill>
                <a:latin typeface="FangSong"/>
                <a:cs typeface="FangSong"/>
              </a:rPr>
              <a:t>人才的匹配</a:t>
            </a:r>
            <a:r>
              <a:rPr sz="2000">
                <a:solidFill>
                  <a:srgbClr val="000000"/>
                </a:solidFill>
                <a:latin typeface="FangSong"/>
                <a:cs typeface="FangSong"/>
              </a:rPr>
              <a:t>,</a:t>
            </a:r>
            <a:r>
              <a:rPr sz="2000" spc="11">
                <a:solidFill>
                  <a:srgbClr val="000000"/>
                </a:solidFill>
                <a:latin typeface="FangSong"/>
                <a:cs typeface="FangSong"/>
              </a:rPr>
              <a:t>而不会出现短缺的问题。</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5882" y="138787"/>
            <a:ext cx="9913072" cy="10485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材料三</a:t>
            </a:r>
          </a:p>
          <a:p>
            <a:pPr marL="443484" marR="0">
              <a:lnSpc>
                <a:spcPts val="2004"/>
              </a:lnSpc>
              <a:spcBef>
                <a:spcPts val="1298"/>
              </a:spcBef>
              <a:spcAft>
                <a:spcPct val="0"/>
              </a:spcAft>
            </a:pPr>
            <a:r>
              <a:rPr sz="2000" spc="11">
                <a:solidFill>
                  <a:srgbClr val="000000"/>
                </a:solidFill>
                <a:latin typeface="FangSong"/>
                <a:cs typeface="FangSong"/>
              </a:rPr>
              <a:t>【曲靖文明网】曾经让许多年轻人慕名并为之倾心竭力的热门行业在出现</a:t>
            </a:r>
          </a:p>
        </p:txBody>
      </p:sp>
      <p:sp>
        <p:nvSpPr>
          <p:cNvPr id="4" name="object 4"/>
          <p:cNvSpPr txBox="1"/>
          <p:nvPr/>
        </p:nvSpPr>
        <p:spPr>
          <a:xfrm>
            <a:off x="125882" y="874878"/>
            <a:ext cx="9700476" cy="9406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了倒寒逆流之潮——公务员跳槽</a:t>
            </a:r>
            <a:r>
              <a:rPr sz="2000" spc="10">
                <a:solidFill>
                  <a:srgbClr val="000000"/>
                </a:solidFill>
                <a:latin typeface="FangSong"/>
                <a:cs typeface="FangSong"/>
              </a:rPr>
              <a:t>,</a:t>
            </a:r>
            <a:r>
              <a:rPr sz="2000" spc="12">
                <a:solidFill>
                  <a:srgbClr val="000000"/>
                </a:solidFill>
                <a:latin typeface="FangSong"/>
                <a:cs typeface="FangSong"/>
              </a:rPr>
              <a:t>这让很多人深感震惊和意外</a:t>
            </a:r>
            <a:r>
              <a:rPr sz="2000">
                <a:solidFill>
                  <a:srgbClr val="000000"/>
                </a:solidFill>
                <a:latin typeface="FangSong"/>
                <a:cs typeface="FangSong"/>
              </a:rPr>
              <a:t>,</a:t>
            </a:r>
            <a:r>
              <a:rPr sz="2000" spc="11">
                <a:solidFill>
                  <a:srgbClr val="000000"/>
                </a:solidFill>
                <a:latin typeface="FangSong"/>
                <a:cs typeface="FangSong"/>
              </a:rPr>
              <a:t>是什么原因导</a:t>
            </a:r>
          </a:p>
          <a:p>
            <a:pPr marL="0" marR="0">
              <a:lnSpc>
                <a:spcPts val="2004"/>
              </a:lnSpc>
              <a:spcBef>
                <a:spcPts val="399"/>
              </a:spcBef>
              <a:spcAft>
                <a:spcPct val="0"/>
              </a:spcAft>
            </a:pPr>
            <a:r>
              <a:rPr sz="2000" spc="12">
                <a:solidFill>
                  <a:srgbClr val="000000"/>
                </a:solidFill>
                <a:latin typeface="FangSong"/>
                <a:cs typeface="FangSong"/>
              </a:rPr>
              <a:t>致一些年轻人放弃“前功”、尽弃“公务员”而另谋生路呢</a:t>
            </a:r>
            <a:r>
              <a:rPr sz="2000">
                <a:solidFill>
                  <a:srgbClr val="000000"/>
                </a:solidFill>
                <a:latin typeface="FangSong"/>
                <a:cs typeface="FangSong"/>
              </a:rPr>
              <a:t>?</a:t>
            </a:r>
          </a:p>
        </p:txBody>
      </p:sp>
      <p:sp>
        <p:nvSpPr>
          <p:cNvPr id="5" name="object 5"/>
          <p:cNvSpPr txBox="1"/>
          <p:nvPr/>
        </p:nvSpPr>
        <p:spPr>
          <a:xfrm>
            <a:off x="125882" y="1593064"/>
            <a:ext cx="10135747" cy="1874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5">
                <a:solidFill>
                  <a:srgbClr val="000000"/>
                </a:solidFill>
                <a:latin typeface="FangSong"/>
                <a:cs typeface="FangSong"/>
              </a:rPr>
              <a:t>国家行政部门的规范和严格管理</a:t>
            </a:r>
            <a:r>
              <a:rPr sz="2000">
                <a:solidFill>
                  <a:srgbClr val="000000"/>
                </a:solidFill>
                <a:latin typeface="FangSong"/>
                <a:cs typeface="FangSong"/>
              </a:rPr>
              <a:t>,</a:t>
            </a:r>
            <a:r>
              <a:rPr sz="2000" spc="10">
                <a:solidFill>
                  <a:srgbClr val="000000"/>
                </a:solidFill>
                <a:latin typeface="FangSong"/>
                <a:cs typeface="FangSong"/>
              </a:rPr>
              <a:t>让许多年轻人越来越感受不到国家公务</a:t>
            </a:r>
          </a:p>
          <a:p>
            <a:pPr marL="0" marR="0">
              <a:lnSpc>
                <a:spcPts val="2004"/>
              </a:lnSpc>
              <a:spcBef>
                <a:spcPts val="551"/>
              </a:spcBef>
              <a:spcAft>
                <a:spcPct val="0"/>
              </a:spcAft>
            </a:pPr>
            <a:r>
              <a:rPr sz="2000" spc="12">
                <a:solidFill>
                  <a:srgbClr val="000000"/>
                </a:solidFill>
                <a:latin typeface="FangSong"/>
                <a:cs typeface="FangSong"/>
              </a:rPr>
              <a:t>员带来的种种实惠</a:t>
            </a:r>
            <a:r>
              <a:rPr sz="2000">
                <a:solidFill>
                  <a:srgbClr val="000000"/>
                </a:solidFill>
                <a:latin typeface="FangSong"/>
                <a:cs typeface="FangSong"/>
              </a:rPr>
              <a:t>,</a:t>
            </a:r>
            <a:r>
              <a:rPr sz="2000" spc="10">
                <a:solidFill>
                  <a:srgbClr val="000000"/>
                </a:solidFill>
                <a:latin typeface="FangSong"/>
                <a:cs typeface="FangSong"/>
              </a:rPr>
              <a:t>这是公务员跳槽的客观原因。中国公务员制度有一个成长、</a:t>
            </a:r>
          </a:p>
          <a:p>
            <a:pPr marL="0" marR="0">
              <a:lnSpc>
                <a:spcPts val="2004"/>
              </a:lnSpc>
              <a:spcBef>
                <a:spcPts val="395"/>
              </a:spcBef>
              <a:spcAft>
                <a:spcPct val="0"/>
              </a:spcAft>
            </a:pPr>
            <a:r>
              <a:rPr sz="2000" spc="15">
                <a:solidFill>
                  <a:srgbClr val="000000"/>
                </a:solidFill>
                <a:latin typeface="FangSong"/>
                <a:cs typeface="FangSong"/>
              </a:rPr>
              <a:t>发展的历程</a:t>
            </a:r>
            <a:r>
              <a:rPr sz="2000">
                <a:solidFill>
                  <a:srgbClr val="000000"/>
                </a:solidFill>
                <a:latin typeface="FangSong"/>
                <a:cs typeface="FangSong"/>
              </a:rPr>
              <a:t>,</a:t>
            </a:r>
            <a:r>
              <a:rPr sz="2000" spc="10">
                <a:solidFill>
                  <a:srgbClr val="000000"/>
                </a:solidFill>
                <a:latin typeface="FangSong"/>
                <a:cs typeface="FangSong"/>
              </a:rPr>
              <a:t>它引纳外国的公务员制度并采用了古代的“科举制”的积极因子。</a:t>
            </a:r>
          </a:p>
          <a:p>
            <a:pPr marL="0" marR="0">
              <a:lnSpc>
                <a:spcPts val="2006"/>
              </a:lnSpc>
              <a:spcBef>
                <a:spcPts val="393"/>
              </a:spcBef>
              <a:spcAft>
                <a:spcPct val="0"/>
              </a:spcAft>
            </a:pPr>
            <a:r>
              <a:rPr sz="2000" spc="12">
                <a:solidFill>
                  <a:srgbClr val="000000"/>
                </a:solidFill>
                <a:latin typeface="FangSong"/>
                <a:cs typeface="FangSong"/>
              </a:rPr>
              <a:t>但随着中国政治体制改革的深入</a:t>
            </a:r>
            <a:r>
              <a:rPr sz="2000" spc="10">
                <a:solidFill>
                  <a:srgbClr val="000000"/>
                </a:solidFill>
                <a:latin typeface="FangSong"/>
                <a:cs typeface="FangSong"/>
              </a:rPr>
              <a:t>,</a:t>
            </a:r>
            <a:r>
              <a:rPr sz="2000" spc="11">
                <a:solidFill>
                  <a:srgbClr val="000000"/>
                </a:solidFill>
                <a:latin typeface="FangSong"/>
                <a:cs typeface="FangSong"/>
              </a:rPr>
              <a:t>依法治国、依法行政、依法用权等慢慢地纳</a:t>
            </a:r>
          </a:p>
          <a:p>
            <a:pPr marL="0" marR="0">
              <a:lnSpc>
                <a:spcPts val="2004"/>
              </a:lnSpc>
              <a:spcBef>
                <a:spcPts val="397"/>
              </a:spcBef>
              <a:spcAft>
                <a:spcPct val="0"/>
              </a:spcAft>
            </a:pPr>
            <a:r>
              <a:rPr sz="2000" spc="11">
                <a:solidFill>
                  <a:srgbClr val="000000"/>
                </a:solidFill>
                <a:latin typeface="FangSong"/>
                <a:cs typeface="FangSong"/>
              </a:rPr>
              <a:t>入法制化轨道</a:t>
            </a:r>
            <a:r>
              <a:rPr sz="2000">
                <a:solidFill>
                  <a:srgbClr val="000000"/>
                </a:solidFill>
                <a:latin typeface="FangSong"/>
                <a:cs typeface="FangSong"/>
              </a:rPr>
              <a:t>,</a:t>
            </a:r>
            <a:r>
              <a:rPr sz="2000" spc="14">
                <a:solidFill>
                  <a:srgbClr val="000000"/>
                </a:solidFill>
                <a:latin typeface="FangSong"/>
                <a:cs typeface="FangSong"/>
              </a:rPr>
              <a:t>行政工作人员的行为有了规范和约束</a:t>
            </a:r>
            <a:r>
              <a:rPr sz="2000">
                <a:solidFill>
                  <a:srgbClr val="000000"/>
                </a:solidFill>
                <a:latin typeface="FangSong"/>
                <a:cs typeface="FangSong"/>
              </a:rPr>
              <a:t>,</a:t>
            </a:r>
            <a:r>
              <a:rPr sz="2000" spc="10">
                <a:solidFill>
                  <a:srgbClr val="000000"/>
                </a:solidFill>
                <a:latin typeface="FangSong"/>
                <a:cs typeface="FangSong"/>
              </a:rPr>
              <a:t>自然感到受限制。</a:t>
            </a:r>
          </a:p>
        </p:txBody>
      </p:sp>
      <p:sp>
        <p:nvSpPr>
          <p:cNvPr id="6" name="object 6"/>
          <p:cNvSpPr txBox="1"/>
          <p:nvPr/>
        </p:nvSpPr>
        <p:spPr>
          <a:xfrm>
            <a:off x="125882" y="3243810"/>
            <a:ext cx="10136325" cy="9601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5">
                <a:solidFill>
                  <a:srgbClr val="000000"/>
                </a:solidFill>
                <a:latin typeface="FangSong"/>
                <a:cs typeface="FangSong"/>
              </a:rPr>
              <a:t>相比其他行业的收入</a:t>
            </a:r>
            <a:r>
              <a:rPr sz="2000">
                <a:solidFill>
                  <a:srgbClr val="000000"/>
                </a:solidFill>
                <a:latin typeface="FangSong"/>
                <a:cs typeface="FangSong"/>
              </a:rPr>
              <a:t>,</a:t>
            </a:r>
            <a:r>
              <a:rPr sz="2000" spc="12">
                <a:solidFill>
                  <a:srgbClr val="000000"/>
                </a:solidFill>
                <a:latin typeface="FangSong"/>
                <a:cs typeface="FangSong"/>
              </a:rPr>
              <a:t>原先的愿望打算与现实需求的巨大反差</a:t>
            </a:r>
            <a:r>
              <a:rPr sz="2000" spc="20">
                <a:solidFill>
                  <a:srgbClr val="000000"/>
                </a:solidFill>
                <a:latin typeface="FangSong"/>
                <a:cs typeface="FangSong"/>
              </a:rPr>
              <a:t>,</a:t>
            </a:r>
            <a:r>
              <a:rPr sz="2000" spc="14">
                <a:solidFill>
                  <a:srgbClr val="000000"/>
                </a:solidFill>
                <a:latin typeface="FangSong"/>
                <a:cs typeface="FangSong"/>
              </a:rPr>
              <a:t>使公务员萌</a:t>
            </a:r>
          </a:p>
          <a:p>
            <a:pPr marL="0" marR="0">
              <a:lnSpc>
                <a:spcPts val="2004"/>
              </a:lnSpc>
              <a:spcBef>
                <a:spcPts val="551"/>
              </a:spcBef>
              <a:spcAft>
                <a:spcPct val="0"/>
              </a:spcAft>
            </a:pPr>
            <a:r>
              <a:rPr sz="2000" spc="14">
                <a:solidFill>
                  <a:srgbClr val="000000"/>
                </a:solidFill>
                <a:latin typeface="FangSong"/>
                <a:cs typeface="FangSong"/>
              </a:rPr>
              <a:t>生了跳槽另谋生路的打算</a:t>
            </a:r>
            <a:r>
              <a:rPr sz="2000">
                <a:solidFill>
                  <a:srgbClr val="000000"/>
                </a:solidFill>
                <a:latin typeface="FangSong"/>
                <a:cs typeface="FangSong"/>
              </a:rPr>
              <a:t>,</a:t>
            </a:r>
            <a:r>
              <a:rPr sz="2000" spc="10">
                <a:solidFill>
                  <a:srgbClr val="000000"/>
                </a:solidFill>
                <a:latin typeface="FangSong"/>
                <a:cs typeface="FangSong"/>
              </a:rPr>
              <a:t>我想这是跨行业公务员跳槽的最直接最现实的原因。</a:t>
            </a:r>
          </a:p>
        </p:txBody>
      </p:sp>
      <p:sp>
        <p:nvSpPr>
          <p:cNvPr id="7" name="object 7"/>
          <p:cNvSpPr txBox="1"/>
          <p:nvPr/>
        </p:nvSpPr>
        <p:spPr>
          <a:xfrm>
            <a:off x="125882" y="3981680"/>
            <a:ext cx="9847132" cy="18730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4">
                <a:solidFill>
                  <a:srgbClr val="000000"/>
                </a:solidFill>
                <a:latin typeface="FangSong"/>
                <a:cs typeface="FangSong"/>
              </a:rPr>
              <a:t>中国在职公务员的跳槽和近几年“国考热”的降温</a:t>
            </a:r>
            <a:r>
              <a:rPr sz="2000">
                <a:solidFill>
                  <a:srgbClr val="000000"/>
                </a:solidFill>
                <a:latin typeface="FangSong"/>
                <a:cs typeface="FangSong"/>
              </a:rPr>
              <a:t>,</a:t>
            </a:r>
            <a:r>
              <a:rPr sz="2000" spc="11">
                <a:solidFill>
                  <a:srgbClr val="000000"/>
                </a:solidFill>
                <a:latin typeface="FangSong"/>
                <a:cs typeface="FangSong"/>
              </a:rPr>
              <a:t>是人们对各种职业工</a:t>
            </a:r>
          </a:p>
          <a:p>
            <a:pPr marL="0" marR="0">
              <a:lnSpc>
                <a:spcPts val="2004"/>
              </a:lnSpc>
              <a:spcBef>
                <a:spcPts val="540"/>
              </a:spcBef>
              <a:spcAft>
                <a:spcPct val="0"/>
              </a:spcAft>
            </a:pPr>
            <a:r>
              <a:rPr sz="2000" spc="10">
                <a:solidFill>
                  <a:srgbClr val="000000"/>
                </a:solidFill>
                <a:latin typeface="FangSong"/>
                <a:cs typeface="FangSong"/>
              </a:rPr>
              <a:t>作认识的理性回归。以前很多人认为在国家的行政部门从职既有政治上的功</a:t>
            </a:r>
          </a:p>
          <a:p>
            <a:pPr marL="0" marR="0">
              <a:lnSpc>
                <a:spcPts val="2004"/>
              </a:lnSpc>
              <a:spcBef>
                <a:spcPts val="395"/>
              </a:spcBef>
              <a:spcAft>
                <a:spcPct val="0"/>
              </a:spcAft>
            </a:pPr>
            <a:r>
              <a:rPr sz="2000" spc="15">
                <a:solidFill>
                  <a:srgbClr val="000000"/>
                </a:solidFill>
                <a:latin typeface="FangSong"/>
                <a:cs typeface="FangSong"/>
              </a:rPr>
              <a:t>名</a:t>
            </a:r>
            <a:r>
              <a:rPr sz="2000">
                <a:solidFill>
                  <a:srgbClr val="000000"/>
                </a:solidFill>
                <a:latin typeface="FangSong"/>
                <a:cs typeface="FangSong"/>
              </a:rPr>
              <a:t>,</a:t>
            </a:r>
            <a:r>
              <a:rPr sz="2000" spc="15">
                <a:solidFill>
                  <a:srgbClr val="000000"/>
                </a:solidFill>
                <a:latin typeface="FangSong"/>
                <a:cs typeface="FangSong"/>
              </a:rPr>
              <a:t>又有经济上的实惠</a:t>
            </a:r>
            <a:r>
              <a:rPr sz="2000">
                <a:solidFill>
                  <a:srgbClr val="000000"/>
                </a:solidFill>
                <a:latin typeface="FangSong"/>
                <a:cs typeface="FangSong"/>
              </a:rPr>
              <a:t>,</a:t>
            </a:r>
            <a:r>
              <a:rPr sz="2000" spc="11">
                <a:solidFill>
                  <a:srgbClr val="000000"/>
                </a:solidFill>
                <a:latin typeface="FangSong"/>
                <a:cs typeface="FangSong"/>
              </a:rPr>
              <a:t>但随着社会的发展</a:t>
            </a:r>
            <a:r>
              <a:rPr sz="2000">
                <a:solidFill>
                  <a:srgbClr val="000000"/>
                </a:solidFill>
                <a:latin typeface="FangSong"/>
                <a:cs typeface="FangSong"/>
              </a:rPr>
              <a:t>,</a:t>
            </a:r>
            <a:r>
              <a:rPr sz="2000" spc="11">
                <a:solidFill>
                  <a:srgbClr val="000000"/>
                </a:solidFill>
                <a:latin typeface="FangSong"/>
                <a:cs typeface="FangSong"/>
              </a:rPr>
              <a:t>人们事物的认识也在不断变化。国</a:t>
            </a:r>
          </a:p>
          <a:p>
            <a:pPr marL="0" marR="0">
              <a:lnSpc>
                <a:spcPts val="2004"/>
              </a:lnSpc>
              <a:spcBef>
                <a:spcPts val="395"/>
              </a:spcBef>
              <a:spcAft>
                <a:spcPct val="0"/>
              </a:spcAft>
            </a:pPr>
            <a:r>
              <a:rPr sz="2000" spc="12">
                <a:solidFill>
                  <a:srgbClr val="000000"/>
                </a:solidFill>
                <a:latin typeface="FangSong"/>
                <a:cs typeface="FangSong"/>
              </a:rPr>
              <a:t>家公务员只是为人民办实事的工作人员</a:t>
            </a:r>
            <a:r>
              <a:rPr sz="2000">
                <a:solidFill>
                  <a:srgbClr val="000000"/>
                </a:solidFill>
                <a:latin typeface="FangSong"/>
                <a:cs typeface="FangSong"/>
              </a:rPr>
              <a:t>,</a:t>
            </a:r>
            <a:r>
              <a:rPr sz="2000" spc="12">
                <a:solidFill>
                  <a:srgbClr val="000000"/>
                </a:solidFill>
                <a:latin typeface="FangSong"/>
                <a:cs typeface="FangSong"/>
              </a:rPr>
              <a:t>没有什么特别之处</a:t>
            </a:r>
            <a:r>
              <a:rPr sz="2000">
                <a:solidFill>
                  <a:srgbClr val="000000"/>
                </a:solidFill>
                <a:latin typeface="FangSong"/>
                <a:cs typeface="FangSong"/>
              </a:rPr>
              <a:t>,</a:t>
            </a:r>
            <a:r>
              <a:rPr sz="2000" spc="11">
                <a:solidFill>
                  <a:srgbClr val="000000"/>
                </a:solidFill>
                <a:latin typeface="FangSong"/>
                <a:cs typeface="FangSong"/>
              </a:rPr>
              <a:t>更谈不上什么特</a:t>
            </a:r>
          </a:p>
          <a:p>
            <a:pPr marL="0" marR="0">
              <a:lnSpc>
                <a:spcPts val="2006"/>
              </a:lnSpc>
              <a:spcBef>
                <a:spcPts val="393"/>
              </a:spcBef>
              <a:spcAft>
                <a:spcPct val="0"/>
              </a:spcAft>
            </a:pPr>
            <a:r>
              <a:rPr sz="2000" spc="15">
                <a:solidFill>
                  <a:srgbClr val="000000"/>
                </a:solidFill>
                <a:latin typeface="FangSong"/>
                <a:cs typeface="FangSong"/>
              </a:rPr>
              <a:t>权</a:t>
            </a:r>
            <a:r>
              <a:rPr sz="2000">
                <a:solidFill>
                  <a:srgbClr val="000000"/>
                </a:solidFill>
                <a:latin typeface="FangSong"/>
                <a:cs typeface="FangSong"/>
              </a:rPr>
              <a:t>,</a:t>
            </a:r>
            <a:r>
              <a:rPr sz="2000" spc="15">
                <a:solidFill>
                  <a:srgbClr val="000000"/>
                </a:solidFill>
                <a:latin typeface="FangSong"/>
                <a:cs typeface="FangSong"/>
              </a:rPr>
              <a:t>随着认识上的变换</a:t>
            </a:r>
            <a:r>
              <a:rPr sz="2000">
                <a:solidFill>
                  <a:srgbClr val="000000"/>
                </a:solidFill>
                <a:latin typeface="FangSong"/>
                <a:cs typeface="FangSong"/>
              </a:rPr>
              <a:t>,</a:t>
            </a:r>
            <a:r>
              <a:rPr sz="2000" spc="11">
                <a:solidFill>
                  <a:srgbClr val="000000"/>
                </a:solidFill>
                <a:latin typeface="FangSong"/>
                <a:cs typeface="FangSong"/>
              </a:rPr>
              <a:t>一些公务员选择跳槽</a:t>
            </a:r>
            <a:r>
              <a:rPr sz="2000">
                <a:solidFill>
                  <a:srgbClr val="000000"/>
                </a:solidFill>
                <a:latin typeface="FangSong"/>
                <a:cs typeface="FangSong"/>
              </a:rPr>
              <a:t>,</a:t>
            </a:r>
            <a:r>
              <a:rPr sz="2000" spc="15">
                <a:solidFill>
                  <a:srgbClr val="000000"/>
                </a:solidFill>
                <a:latin typeface="FangSong"/>
                <a:cs typeface="FangSong"/>
              </a:rPr>
              <a:t>流动到其他的行业</a:t>
            </a:r>
            <a:r>
              <a:rPr sz="2000">
                <a:solidFill>
                  <a:srgbClr val="000000"/>
                </a:solidFill>
                <a:latin typeface="FangSong"/>
                <a:cs typeface="FangSong"/>
              </a:rPr>
              <a:t>,</a:t>
            </a:r>
            <a:r>
              <a:rPr sz="2000" spc="15">
                <a:solidFill>
                  <a:srgbClr val="000000"/>
                </a:solidFill>
                <a:latin typeface="FangSong"/>
                <a:cs typeface="FangSong"/>
              </a:rPr>
              <a:t>也属正常。</a:t>
            </a:r>
          </a:p>
        </p:txBody>
      </p:sp>
      <p:sp>
        <p:nvSpPr>
          <p:cNvPr id="8" name="object 8"/>
          <p:cNvSpPr txBox="1"/>
          <p:nvPr/>
        </p:nvSpPr>
        <p:spPr>
          <a:xfrm>
            <a:off x="125882" y="5632527"/>
            <a:ext cx="9918699" cy="15697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8">
                <a:solidFill>
                  <a:srgbClr val="000000"/>
                </a:solidFill>
                <a:latin typeface="FangSong"/>
                <a:cs typeface="FangSong"/>
              </a:rPr>
              <a:t>针对以上的问题</a:t>
            </a:r>
            <a:r>
              <a:rPr sz="2000">
                <a:solidFill>
                  <a:srgbClr val="000000"/>
                </a:solidFill>
                <a:latin typeface="FangSong"/>
                <a:cs typeface="FangSong"/>
              </a:rPr>
              <a:t>,</a:t>
            </a:r>
            <a:r>
              <a:rPr sz="2000" spc="12">
                <a:solidFill>
                  <a:srgbClr val="000000"/>
                </a:solidFill>
                <a:latin typeface="FangSong"/>
                <a:cs typeface="FangSong"/>
              </a:rPr>
              <a:t>政府要大力推进</a:t>
            </a:r>
            <a:r>
              <a:rPr sz="2000">
                <a:solidFill>
                  <a:srgbClr val="000000"/>
                </a:solidFill>
                <a:latin typeface="FangSong"/>
                <a:cs typeface="FangSong"/>
              </a:rPr>
              <a:t>,</a:t>
            </a:r>
            <a:r>
              <a:rPr sz="2000" spc="11">
                <a:solidFill>
                  <a:srgbClr val="000000"/>
                </a:solidFill>
                <a:latin typeface="FangSong"/>
                <a:cs typeface="FangSong"/>
              </a:rPr>
              <a:t>行动起来。合理的职业流动机制是中国</a:t>
            </a:r>
          </a:p>
          <a:p>
            <a:pPr marL="0" marR="0">
              <a:lnSpc>
                <a:spcPts val="2004"/>
              </a:lnSpc>
              <a:spcBef>
                <a:spcPts val="551"/>
              </a:spcBef>
              <a:spcAft>
                <a:spcPct val="0"/>
              </a:spcAft>
            </a:pPr>
            <a:r>
              <a:rPr sz="2000" spc="10">
                <a:solidFill>
                  <a:srgbClr val="000000"/>
                </a:solidFill>
                <a:latin typeface="FangSong"/>
                <a:cs typeface="FangSong"/>
              </a:rPr>
              <a:t>公务员的“跳槽”助推器。国内各行各业的从业人员一直都在不停地流转、</a:t>
            </a:r>
          </a:p>
          <a:p>
            <a:pPr marL="0" marR="0">
              <a:lnSpc>
                <a:spcPts val="2004"/>
              </a:lnSpc>
              <a:spcBef>
                <a:spcPts val="395"/>
              </a:spcBef>
              <a:spcAft>
                <a:spcPct val="0"/>
              </a:spcAft>
            </a:pPr>
            <a:r>
              <a:rPr sz="2000" spc="15">
                <a:solidFill>
                  <a:srgbClr val="000000"/>
                </a:solidFill>
                <a:latin typeface="FangSong"/>
                <a:cs typeface="FangSong"/>
              </a:rPr>
              <a:t>变动</a:t>
            </a:r>
            <a:r>
              <a:rPr sz="2000">
                <a:solidFill>
                  <a:srgbClr val="000000"/>
                </a:solidFill>
                <a:latin typeface="FangSong"/>
                <a:cs typeface="FangSong"/>
              </a:rPr>
              <a:t>,</a:t>
            </a:r>
            <a:r>
              <a:rPr sz="2000" spc="10">
                <a:solidFill>
                  <a:srgbClr val="000000"/>
                </a:solidFill>
                <a:latin typeface="FangSong"/>
                <a:cs typeface="FangSong"/>
              </a:rPr>
              <a:t>公务员的“跳槽”也是行业流动机制的一个重要环节。如何让公务员的</a:t>
            </a:r>
          </a:p>
          <a:p>
            <a:pPr marL="0" marR="0">
              <a:lnSpc>
                <a:spcPts val="2006"/>
              </a:lnSpc>
              <a:spcBef>
                <a:spcPts val="393"/>
              </a:spcBef>
              <a:spcAft>
                <a:spcPct val="0"/>
              </a:spcAft>
            </a:pPr>
            <a:r>
              <a:rPr sz="2000" spc="12">
                <a:solidFill>
                  <a:srgbClr val="000000"/>
                </a:solidFill>
                <a:latin typeface="FangSong"/>
                <a:cs typeface="FangSong"/>
              </a:rPr>
              <a:t>“跳槽”融入到正常的流动中来</a:t>
            </a:r>
            <a:r>
              <a:rPr sz="2000" spc="10">
                <a:solidFill>
                  <a:srgbClr val="000000"/>
                </a:solidFill>
                <a:latin typeface="FangSong"/>
                <a:cs typeface="FangSong"/>
              </a:rPr>
              <a:t>,</a:t>
            </a:r>
            <a:r>
              <a:rPr sz="2000" spc="12">
                <a:solidFill>
                  <a:srgbClr val="000000"/>
                </a:solidFill>
                <a:latin typeface="FangSong"/>
                <a:cs typeface="FangSong"/>
              </a:rPr>
              <a:t>政府需要思考。</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10763" y="1413554"/>
            <a:ext cx="3281881" cy="1329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466"/>
              </a:lnSpc>
              <a:spcBef>
                <a:spcPct val="0"/>
              </a:spcBef>
              <a:spcAft>
                <a:spcPct val="0"/>
              </a:spcAft>
            </a:pPr>
            <a:r>
              <a:rPr sz="4000" spc="400">
                <a:solidFill>
                  <a:srgbClr val="000000"/>
                </a:solidFill>
                <a:latin typeface="RHWAVD+ArialMT"/>
                <a:cs typeface="RHWAVD+ArialMT"/>
              </a:rPr>
              <a:t>•</a:t>
            </a:r>
            <a:r>
              <a:rPr sz="4000" spc="15">
                <a:solidFill>
                  <a:srgbClr val="FF0000"/>
                </a:solidFill>
                <a:latin typeface="FangSong"/>
                <a:cs typeface="FangSong"/>
              </a:rPr>
              <a:t>1</a:t>
            </a:r>
            <a:r>
              <a:rPr sz="4000">
                <a:solidFill>
                  <a:srgbClr val="FF0000"/>
                </a:solidFill>
                <a:latin typeface="FangSong"/>
                <a:cs typeface="FangSong"/>
              </a:rPr>
              <a:t>、概括题</a:t>
            </a:r>
          </a:p>
        </p:txBody>
      </p:sp>
      <p:sp>
        <p:nvSpPr>
          <p:cNvPr id="4" name="object 4"/>
          <p:cNvSpPr txBox="1"/>
          <p:nvPr/>
        </p:nvSpPr>
        <p:spPr>
          <a:xfrm>
            <a:off x="3207130" y="2245595"/>
            <a:ext cx="3257586"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RHWAVD+ArialMT"/>
                <a:cs typeface="RHWAVD+ArialMT"/>
              </a:rPr>
              <a:t>•</a:t>
            </a:r>
            <a:r>
              <a:rPr sz="2800" spc="120">
                <a:solidFill>
                  <a:srgbClr val="000000"/>
                </a:solidFill>
                <a:latin typeface="Times New Roman"/>
                <a:cs typeface="Times New Roman"/>
              </a:rPr>
              <a:t> </a:t>
            </a:r>
            <a:r>
              <a:rPr sz="2800">
                <a:solidFill>
                  <a:srgbClr val="000000"/>
                </a:solidFill>
                <a:latin typeface="FangSong"/>
                <a:cs typeface="FangSong"/>
              </a:rPr>
              <a:t>一、提炼概括题</a:t>
            </a:r>
          </a:p>
        </p:txBody>
      </p:sp>
      <p:sp>
        <p:nvSpPr>
          <p:cNvPr id="5" name="object 5"/>
          <p:cNvSpPr txBox="1"/>
          <p:nvPr/>
        </p:nvSpPr>
        <p:spPr>
          <a:xfrm>
            <a:off x="91439" y="2883875"/>
            <a:ext cx="5389295" cy="93044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6"/>
              </a:lnSpc>
              <a:spcBef>
                <a:spcPct val="0"/>
              </a:spcBef>
              <a:spcAft>
                <a:spcPct val="0"/>
              </a:spcAft>
            </a:pPr>
            <a:r>
              <a:rPr sz="2800">
                <a:solidFill>
                  <a:srgbClr val="000000"/>
                </a:solidFill>
                <a:latin typeface="RHWAVD+ArialMT"/>
                <a:cs typeface="RHWAVD+ArialMT"/>
              </a:rPr>
              <a:t>•</a:t>
            </a:r>
            <a:r>
              <a:rPr sz="2800" spc="120">
                <a:solidFill>
                  <a:srgbClr val="000000"/>
                </a:solidFill>
                <a:latin typeface="Times New Roman"/>
                <a:cs typeface="Times New Roman"/>
              </a:rPr>
              <a:t> </a:t>
            </a:r>
            <a:r>
              <a:rPr sz="2800" spc="15">
                <a:solidFill>
                  <a:srgbClr val="000000"/>
                </a:solidFill>
                <a:latin typeface="FangSong"/>
                <a:cs typeface="FangSong"/>
              </a:rPr>
              <a:t>1</a:t>
            </a:r>
            <a:r>
              <a:rPr sz="2800">
                <a:solidFill>
                  <a:srgbClr val="000000"/>
                </a:solidFill>
                <a:latin typeface="FangSong"/>
                <a:cs typeface="FangSong"/>
              </a:rPr>
              <a:t>、条件、客观影响（环境）</a:t>
            </a:r>
          </a:p>
        </p:txBody>
      </p:sp>
      <p:sp>
        <p:nvSpPr>
          <p:cNvPr id="6" name="object 6"/>
          <p:cNvSpPr txBox="1"/>
          <p:nvPr/>
        </p:nvSpPr>
        <p:spPr>
          <a:xfrm>
            <a:off x="91439" y="3524486"/>
            <a:ext cx="9901083"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RHWAVD+ArialMT"/>
                <a:cs typeface="RHWAVD+ArialMT"/>
              </a:rPr>
              <a:t>•</a:t>
            </a:r>
            <a:r>
              <a:rPr sz="2800" spc="120">
                <a:solidFill>
                  <a:srgbClr val="000000"/>
                </a:solidFill>
                <a:latin typeface="Times New Roman"/>
                <a:cs typeface="Times New Roman"/>
              </a:rPr>
              <a:t> </a:t>
            </a:r>
            <a:r>
              <a:rPr sz="2800" spc="15">
                <a:solidFill>
                  <a:srgbClr val="000000"/>
                </a:solidFill>
                <a:latin typeface="FangSong"/>
                <a:cs typeface="FangSong"/>
              </a:rPr>
              <a:t>2</a:t>
            </a:r>
            <a:r>
              <a:rPr sz="2800">
                <a:solidFill>
                  <a:srgbClr val="000000"/>
                </a:solidFill>
                <a:latin typeface="FangSong"/>
                <a:cs typeface="FangSong"/>
              </a:rPr>
              <a:t>、表现、做法、事迹、如何工作的、贡献业绩、效果</a:t>
            </a:r>
          </a:p>
        </p:txBody>
      </p:sp>
      <p:sp>
        <p:nvSpPr>
          <p:cNvPr id="7" name="object 7"/>
          <p:cNvSpPr txBox="1"/>
          <p:nvPr/>
        </p:nvSpPr>
        <p:spPr>
          <a:xfrm>
            <a:off x="320040" y="4052847"/>
            <a:ext cx="4100708"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（表现、做法、结果）</a:t>
            </a:r>
          </a:p>
        </p:txBody>
      </p:sp>
      <p:sp>
        <p:nvSpPr>
          <p:cNvPr id="8" name="object 8"/>
          <p:cNvSpPr txBox="1"/>
          <p:nvPr/>
        </p:nvSpPr>
        <p:spPr>
          <a:xfrm>
            <a:off x="91439" y="4675487"/>
            <a:ext cx="7029932"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RHWAVD+ArialMT"/>
                <a:cs typeface="RHWAVD+ArialMT"/>
              </a:rPr>
              <a:t>•</a:t>
            </a:r>
            <a:r>
              <a:rPr sz="2800" spc="120">
                <a:solidFill>
                  <a:srgbClr val="000000"/>
                </a:solidFill>
                <a:latin typeface="Times New Roman"/>
                <a:cs typeface="Times New Roman"/>
              </a:rPr>
              <a:t> </a:t>
            </a:r>
            <a:r>
              <a:rPr sz="2800" spc="15">
                <a:solidFill>
                  <a:srgbClr val="000000"/>
                </a:solidFill>
                <a:latin typeface="FangSong"/>
                <a:cs typeface="FangSong"/>
              </a:rPr>
              <a:t>3</a:t>
            </a:r>
            <a:r>
              <a:rPr sz="2800">
                <a:solidFill>
                  <a:srgbClr val="000000"/>
                </a:solidFill>
                <a:latin typeface="FangSong"/>
                <a:cs typeface="FangSong"/>
              </a:rPr>
              <a:t>、成就的原因、性格、品格（品质）</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41145" y="328477"/>
            <a:ext cx="8454570" cy="16938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1.下列对材料有关内容的分析和概括,不正确的一项是</a:t>
            </a:r>
          </a:p>
          <a:p>
            <a:pPr marL="0" marR="0">
              <a:lnSpc>
                <a:spcPts val="2400"/>
              </a:lnSpc>
              <a:spcBef>
                <a:spcPts val="4934"/>
              </a:spcBef>
              <a:spcAft>
                <a:spcPct val="0"/>
              </a:spcAft>
            </a:pPr>
            <a:r>
              <a:rPr sz="2400" spc="11">
                <a:solidFill>
                  <a:srgbClr val="000000"/>
                </a:solidFill>
                <a:latin typeface="FangSong"/>
                <a:cs typeface="FangSong"/>
              </a:rPr>
              <a:t>A.材料一对“公务员跳槽热是喜是忧”这一问题持谨慎</a:t>
            </a:r>
          </a:p>
        </p:txBody>
      </p:sp>
      <p:sp>
        <p:nvSpPr>
          <p:cNvPr id="4" name="object 4"/>
          <p:cNvSpPr txBox="1"/>
          <p:nvPr/>
        </p:nvSpPr>
        <p:spPr>
          <a:xfrm>
            <a:off x="326440" y="731456"/>
            <a:ext cx="105460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a:solidFill>
                  <a:srgbClr val="000000"/>
                </a:solidFill>
                <a:latin typeface="FangSong"/>
                <a:cs typeface="FangSong"/>
              </a:rPr>
              <a:t>(</a:t>
            </a:r>
            <a:r>
              <a:rPr sz="2400" spc="1704">
                <a:solidFill>
                  <a:srgbClr val="000000"/>
                </a:solidFill>
                <a:latin typeface="Times New Roman"/>
                <a:cs typeface="Times New Roman"/>
              </a:rPr>
              <a:t> </a:t>
            </a:r>
            <a:r>
              <a:rPr sz="2400">
                <a:solidFill>
                  <a:srgbClr val="000000"/>
                </a:solidFill>
                <a:latin typeface="FangSong"/>
                <a:cs typeface="FangSong"/>
              </a:rPr>
              <a:t> )</a:t>
            </a:r>
          </a:p>
        </p:txBody>
      </p:sp>
      <p:sp>
        <p:nvSpPr>
          <p:cNvPr id="5" name="object 5"/>
          <p:cNvSpPr txBox="1"/>
          <p:nvPr/>
        </p:nvSpPr>
        <p:spPr>
          <a:xfrm>
            <a:off x="326440" y="1662358"/>
            <a:ext cx="9687349" cy="116485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2">
                <a:solidFill>
                  <a:srgbClr val="000000"/>
                </a:solidFill>
                <a:latin typeface="FangSong"/>
                <a:cs typeface="FangSong"/>
              </a:rPr>
              <a:t>观望的态度</a:t>
            </a:r>
            <a:r>
              <a:rPr sz="2400" spc="11">
                <a:solidFill>
                  <a:srgbClr val="000000"/>
                </a:solidFill>
                <a:latin typeface="FangSong"/>
                <a:cs typeface="FangSong"/>
              </a:rPr>
              <a:t>,既指出了公务员跳槽在人才资源的合理分配上的好</a:t>
            </a:r>
          </a:p>
          <a:p>
            <a:pPr marL="0" marR="0">
              <a:lnSpc>
                <a:spcPts val="2400"/>
              </a:lnSpc>
              <a:spcBef>
                <a:spcPts val="769"/>
              </a:spcBef>
              <a:spcAft>
                <a:spcPct val="0"/>
              </a:spcAft>
            </a:pPr>
            <a:r>
              <a:rPr sz="2400" spc="11">
                <a:solidFill>
                  <a:srgbClr val="000000"/>
                </a:solidFill>
                <a:latin typeface="FangSong"/>
                <a:cs typeface="FangSong"/>
              </a:rPr>
              <a:t>处,</a:t>
            </a:r>
            <a:r>
              <a:rPr sz="2400" spc="12">
                <a:solidFill>
                  <a:srgbClr val="000000"/>
                </a:solidFill>
                <a:latin typeface="FangSong"/>
                <a:cs typeface="FangSong"/>
              </a:rPr>
              <a:t>也表达了自己的担忧</a:t>
            </a:r>
            <a:r>
              <a:rPr sz="2400" spc="11">
                <a:solidFill>
                  <a:srgbClr val="000000"/>
                </a:solidFill>
                <a:latin typeface="FangSong"/>
                <a:cs typeface="FangSong"/>
              </a:rPr>
              <a:t>,突出强调遵循市场规律的重要性。</a:t>
            </a:r>
          </a:p>
        </p:txBody>
      </p:sp>
      <p:sp>
        <p:nvSpPr>
          <p:cNvPr id="6" name="object 6"/>
          <p:cNvSpPr txBox="1"/>
          <p:nvPr/>
        </p:nvSpPr>
        <p:spPr>
          <a:xfrm>
            <a:off x="326440" y="2595562"/>
            <a:ext cx="9683787" cy="15669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B.材料二认为</a:t>
            </a:r>
            <a:r>
              <a:rPr sz="2400" spc="14">
                <a:solidFill>
                  <a:srgbClr val="000000"/>
                </a:solidFill>
                <a:latin typeface="FangSong"/>
                <a:cs typeface="FangSong"/>
              </a:rPr>
              <a:t>,</a:t>
            </a:r>
            <a:r>
              <a:rPr sz="2400" spc="11">
                <a:solidFill>
                  <a:srgbClr val="000000"/>
                </a:solidFill>
                <a:latin typeface="FangSong"/>
                <a:cs typeface="FangSong"/>
              </a:rPr>
              <a:t>社会对待“公务员跳槽热”这一现象应给</a:t>
            </a:r>
          </a:p>
          <a:p>
            <a:pPr marL="0" marR="0">
              <a:lnSpc>
                <a:spcPts val="2400"/>
              </a:lnSpc>
              <a:spcBef>
                <a:spcPts val="767"/>
              </a:spcBef>
              <a:spcAft>
                <a:spcPct val="0"/>
              </a:spcAft>
            </a:pPr>
            <a:r>
              <a:rPr sz="2400" spc="11">
                <a:solidFill>
                  <a:srgbClr val="000000"/>
                </a:solidFill>
                <a:latin typeface="FangSong"/>
                <a:cs typeface="FangSong"/>
              </a:rPr>
              <a:t>予理解和包容。材料在分析了公务员跳槽的原因和社会意义的</a:t>
            </a:r>
          </a:p>
          <a:p>
            <a:pPr marL="0" marR="0">
              <a:lnSpc>
                <a:spcPts val="2400"/>
              </a:lnSpc>
              <a:spcBef>
                <a:spcPts val="720"/>
              </a:spcBef>
              <a:spcAft>
                <a:spcPct val="0"/>
              </a:spcAft>
            </a:pPr>
            <a:r>
              <a:rPr sz="2400" spc="12">
                <a:solidFill>
                  <a:srgbClr val="000000"/>
                </a:solidFill>
                <a:latin typeface="FangSong"/>
                <a:cs typeface="FangSong"/>
              </a:rPr>
              <a:t>基础上</a:t>
            </a:r>
            <a:r>
              <a:rPr sz="2400" spc="11">
                <a:solidFill>
                  <a:srgbClr val="000000"/>
                </a:solidFill>
                <a:latin typeface="FangSong"/>
                <a:cs typeface="FangSong"/>
              </a:rPr>
              <a:t>,也向用人单位和政府提出了的相应的应对措施。</a:t>
            </a:r>
          </a:p>
        </p:txBody>
      </p:sp>
      <p:sp>
        <p:nvSpPr>
          <p:cNvPr id="7" name="object 7"/>
          <p:cNvSpPr txBox="1"/>
          <p:nvPr/>
        </p:nvSpPr>
        <p:spPr>
          <a:xfrm>
            <a:off x="326440" y="3929316"/>
            <a:ext cx="9512761" cy="15670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C.材料三对公务员跳槽现象原因的分析侧重于为政府提</a:t>
            </a:r>
          </a:p>
          <a:p>
            <a:pPr marL="0" marR="0">
              <a:lnSpc>
                <a:spcPts val="2400"/>
              </a:lnSpc>
              <a:spcBef>
                <a:spcPts val="767"/>
              </a:spcBef>
              <a:spcAft>
                <a:spcPct val="0"/>
              </a:spcAft>
            </a:pPr>
            <a:r>
              <a:rPr sz="2400" spc="11">
                <a:solidFill>
                  <a:srgbClr val="000000"/>
                </a:solidFill>
                <a:latin typeface="FangSong"/>
                <a:cs typeface="FangSong"/>
              </a:rPr>
              <a:t>供相应的应对思路,认为政府若能建立合理的职业流动机制,</a:t>
            </a:r>
            <a:r>
              <a:rPr sz="2400">
                <a:solidFill>
                  <a:srgbClr val="000000"/>
                </a:solidFill>
                <a:latin typeface="FangSong"/>
                <a:cs typeface="FangSong"/>
              </a:rPr>
              <a:t>就</a:t>
            </a:r>
          </a:p>
          <a:p>
            <a:pPr marL="0" marR="0">
              <a:lnSpc>
                <a:spcPts val="2400"/>
              </a:lnSpc>
              <a:spcBef>
                <a:spcPts val="720"/>
              </a:spcBef>
              <a:spcAft>
                <a:spcPct val="0"/>
              </a:spcAft>
            </a:pPr>
            <a:r>
              <a:rPr sz="2400" spc="11">
                <a:solidFill>
                  <a:srgbClr val="000000"/>
                </a:solidFill>
                <a:latin typeface="FangSong"/>
                <a:cs typeface="FangSong"/>
              </a:rPr>
              <a:t>能让公务员融入社会各行业的正常流动中去。</a:t>
            </a:r>
          </a:p>
        </p:txBody>
      </p:sp>
      <p:sp>
        <p:nvSpPr>
          <p:cNvPr id="8" name="object 8"/>
          <p:cNvSpPr txBox="1"/>
          <p:nvPr/>
        </p:nvSpPr>
        <p:spPr>
          <a:xfrm>
            <a:off x="326440" y="5263197"/>
            <a:ext cx="9865035" cy="15666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704" marR="0">
              <a:lnSpc>
                <a:spcPts val="2400"/>
              </a:lnSpc>
              <a:spcBef>
                <a:spcPct val="0"/>
              </a:spcBef>
              <a:spcAft>
                <a:spcPct val="0"/>
              </a:spcAft>
            </a:pPr>
            <a:r>
              <a:rPr sz="2400" spc="11">
                <a:solidFill>
                  <a:srgbClr val="000000"/>
                </a:solidFill>
                <a:latin typeface="FangSong"/>
                <a:cs typeface="FangSong"/>
              </a:rPr>
              <a:t>D.三则材料都围绕“公务员跳槽”这一社会现象进行了</a:t>
            </a:r>
          </a:p>
          <a:p>
            <a:pPr marL="0" marR="0">
              <a:lnSpc>
                <a:spcPts val="2400"/>
              </a:lnSpc>
              <a:spcBef>
                <a:spcPts val="767"/>
              </a:spcBef>
              <a:spcAft>
                <a:spcPct val="0"/>
              </a:spcAft>
            </a:pPr>
            <a:r>
              <a:rPr sz="2400" spc="11">
                <a:solidFill>
                  <a:srgbClr val="000000"/>
                </a:solidFill>
                <a:latin typeface="FangSong"/>
                <a:cs typeface="FangSong"/>
              </a:rPr>
              <a:t>真实客观的报道,从各自不同的角度分析现象背后的原因或意义</a:t>
            </a:r>
            <a:r>
              <a:rPr sz="2400">
                <a:solidFill>
                  <a:srgbClr val="000000"/>
                </a:solidFill>
                <a:latin typeface="FangSong"/>
                <a:cs typeface="FangSong"/>
              </a:rPr>
              <a:t>,</a:t>
            </a:r>
          </a:p>
          <a:p>
            <a:pPr marL="0" marR="0">
              <a:lnSpc>
                <a:spcPts val="2402"/>
              </a:lnSpc>
              <a:spcBef>
                <a:spcPts val="715"/>
              </a:spcBef>
              <a:spcAft>
                <a:spcPct val="0"/>
              </a:spcAft>
            </a:pPr>
            <a:r>
              <a:rPr sz="2400" spc="11">
                <a:solidFill>
                  <a:srgbClr val="000000"/>
                </a:solidFill>
                <a:latin typeface="FangSong"/>
                <a:cs typeface="FangSong"/>
              </a:rPr>
              <a:t>读者综合参考可以比较全面地把握新闻事件的价值。</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04306"/>
            <a:ext cx="10394670" cy="17451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1">
                <a:solidFill>
                  <a:srgbClr val="000000"/>
                </a:solidFill>
                <a:latin typeface="FangSong"/>
                <a:cs typeface="FangSong"/>
              </a:rPr>
              <a:t>材料一</a:t>
            </a:r>
          </a:p>
          <a:p>
            <a:pPr marL="0" marR="0">
              <a:lnSpc>
                <a:spcPts val="2348"/>
              </a:lnSpc>
              <a:spcBef>
                <a:spcPct val="0"/>
              </a:spcBef>
              <a:spcAft>
                <a:spcPct val="0"/>
              </a:spcAft>
            </a:pPr>
            <a:r>
              <a:rPr sz="2400" spc="11">
                <a:solidFill>
                  <a:srgbClr val="000000"/>
                </a:solidFill>
                <a:latin typeface="FangSong"/>
                <a:cs typeface="FangSong"/>
              </a:rPr>
              <a:t>A.材料一对“公务员跳槽热是喜是忧”这一问题持谨慎观望的态度</a:t>
            </a:r>
            <a:r>
              <a:rPr sz="2400">
                <a:solidFill>
                  <a:srgbClr val="000000"/>
                </a:solidFill>
                <a:latin typeface="FangSong"/>
                <a:cs typeface="FangSong"/>
              </a:rPr>
              <a:t>,</a:t>
            </a:r>
          </a:p>
          <a:p>
            <a:pPr marL="0" marR="0">
              <a:lnSpc>
                <a:spcPts val="2402"/>
              </a:lnSpc>
              <a:spcBef>
                <a:spcPts val="477"/>
              </a:spcBef>
              <a:spcAft>
                <a:spcPct val="0"/>
              </a:spcAft>
            </a:pPr>
            <a:r>
              <a:rPr sz="2400" spc="11">
                <a:solidFill>
                  <a:srgbClr val="000000"/>
                </a:solidFill>
                <a:latin typeface="FangSong"/>
                <a:cs typeface="FangSong"/>
              </a:rPr>
              <a:t>既指出了公务员跳槽在人才资源的合理分配上的好处,也表达了自</a:t>
            </a:r>
          </a:p>
          <a:p>
            <a:pPr marL="0" marR="0">
              <a:lnSpc>
                <a:spcPts val="2400"/>
              </a:lnSpc>
              <a:spcBef>
                <a:spcPts val="483"/>
              </a:spcBef>
              <a:spcAft>
                <a:spcPct val="0"/>
              </a:spcAft>
            </a:pPr>
            <a:r>
              <a:rPr sz="2400" spc="11">
                <a:solidFill>
                  <a:srgbClr val="000000"/>
                </a:solidFill>
                <a:latin typeface="FangSong"/>
                <a:cs typeface="FangSong"/>
              </a:rPr>
              <a:t>己的担忧,突出强调遵循市场规律的重要性。</a:t>
            </a:r>
          </a:p>
        </p:txBody>
      </p:sp>
      <p:sp>
        <p:nvSpPr>
          <p:cNvPr id="4" name="object 4"/>
          <p:cNvSpPr txBox="1"/>
          <p:nvPr/>
        </p:nvSpPr>
        <p:spPr>
          <a:xfrm>
            <a:off x="91439" y="1619416"/>
            <a:ext cx="10339463" cy="16469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19" marR="0">
              <a:lnSpc>
                <a:spcPts val="2100"/>
              </a:lnSpc>
              <a:spcBef>
                <a:spcPct val="0"/>
              </a:spcBef>
              <a:spcAft>
                <a:spcPct val="0"/>
              </a:spcAft>
            </a:pPr>
            <a:r>
              <a:rPr sz="2100" spc="18">
                <a:solidFill>
                  <a:srgbClr val="000000"/>
                </a:solidFill>
                <a:latin typeface="FangSong"/>
                <a:cs typeface="FangSong"/>
              </a:rPr>
              <a:t>这又是喜欢是忧</a:t>
            </a:r>
            <a:r>
              <a:rPr sz="2100">
                <a:solidFill>
                  <a:srgbClr val="000000"/>
                </a:solidFill>
                <a:latin typeface="FangSong"/>
                <a:cs typeface="FangSong"/>
              </a:rPr>
              <a:t>?</a:t>
            </a:r>
            <a:r>
              <a:rPr sz="2100" spc="11">
                <a:solidFill>
                  <a:srgbClr val="000000"/>
                </a:solidFill>
                <a:latin typeface="FangSong"/>
                <a:cs typeface="FangSong"/>
              </a:rPr>
              <a:t>从党的十八大以来</a:t>
            </a:r>
            <a:r>
              <a:rPr sz="2100" spc="20">
                <a:solidFill>
                  <a:srgbClr val="000000"/>
                </a:solidFill>
                <a:latin typeface="FangSong"/>
                <a:cs typeface="FangSong"/>
              </a:rPr>
              <a:t>,</a:t>
            </a:r>
            <a:r>
              <a:rPr sz="2100" spc="11">
                <a:solidFill>
                  <a:srgbClr val="000000"/>
                </a:solidFill>
                <a:latin typeface="FangSong"/>
                <a:cs typeface="FangSong"/>
              </a:rPr>
              <a:t>中央大力反腐</a:t>
            </a:r>
            <a:r>
              <a:rPr sz="2100" spc="18">
                <a:solidFill>
                  <a:srgbClr val="000000"/>
                </a:solidFill>
                <a:latin typeface="FangSong"/>
                <a:cs typeface="FangSong"/>
              </a:rPr>
              <a:t>,</a:t>
            </a:r>
            <a:r>
              <a:rPr sz="2100" spc="11">
                <a:solidFill>
                  <a:srgbClr val="000000"/>
                </a:solidFill>
                <a:latin typeface="FangSong"/>
                <a:cs typeface="FangSong"/>
              </a:rPr>
              <a:t>大力整顿四风</a:t>
            </a:r>
            <a:r>
              <a:rPr sz="2100" spc="18">
                <a:solidFill>
                  <a:srgbClr val="000000"/>
                </a:solidFill>
                <a:latin typeface="FangSong"/>
                <a:cs typeface="FangSong"/>
              </a:rPr>
              <a:t>,</a:t>
            </a:r>
            <a:r>
              <a:rPr sz="2100" spc="11">
                <a:solidFill>
                  <a:srgbClr val="000000"/>
                </a:solidFill>
                <a:latin typeface="FangSong"/>
                <a:cs typeface="FangSong"/>
              </a:rPr>
              <a:t>并出</a:t>
            </a:r>
          </a:p>
          <a:p>
            <a:pPr marL="0" marR="0">
              <a:lnSpc>
                <a:spcPts val="2102"/>
              </a:lnSpc>
              <a:spcBef>
                <a:spcPts val="573"/>
              </a:spcBef>
              <a:spcAft>
                <a:spcPct val="0"/>
              </a:spcAft>
            </a:pPr>
            <a:r>
              <a:rPr sz="2100" spc="12">
                <a:solidFill>
                  <a:srgbClr val="000000"/>
                </a:solidFill>
                <a:latin typeface="FangSong"/>
                <a:cs typeface="FangSong"/>
              </a:rPr>
              <a:t>台各项规定与禁令。我国公务员便逐渐地褪去了“光环”</a:t>
            </a:r>
            <a:r>
              <a:rPr sz="2100">
                <a:solidFill>
                  <a:srgbClr val="000000"/>
                </a:solidFill>
                <a:latin typeface="FangSong"/>
                <a:cs typeface="FangSong"/>
              </a:rPr>
              <a:t>,</a:t>
            </a:r>
            <a:r>
              <a:rPr sz="2100" spc="11">
                <a:solidFill>
                  <a:srgbClr val="000000"/>
                </a:solidFill>
                <a:latin typeface="FangSong"/>
                <a:cs typeface="FangSong"/>
              </a:rPr>
              <a:t>逐步走下了“神</a:t>
            </a:r>
          </a:p>
          <a:p>
            <a:pPr marL="0" marR="0">
              <a:lnSpc>
                <a:spcPts val="2100"/>
              </a:lnSpc>
              <a:spcBef>
                <a:spcPts val="422"/>
              </a:spcBef>
              <a:spcAft>
                <a:spcPct val="0"/>
              </a:spcAft>
            </a:pPr>
            <a:r>
              <a:rPr sz="2100" spc="12">
                <a:solidFill>
                  <a:srgbClr val="000000"/>
                </a:solidFill>
                <a:latin typeface="FangSong"/>
                <a:cs typeface="FangSong"/>
              </a:rPr>
              <a:t>坛”。随着养老金“双轨制”的废除</a:t>
            </a:r>
            <a:r>
              <a:rPr sz="2100">
                <a:solidFill>
                  <a:srgbClr val="000000"/>
                </a:solidFill>
                <a:latin typeface="FangSong"/>
                <a:cs typeface="FangSong"/>
              </a:rPr>
              <a:t>,</a:t>
            </a:r>
            <a:r>
              <a:rPr sz="2100" spc="14">
                <a:solidFill>
                  <a:srgbClr val="000000"/>
                </a:solidFill>
                <a:latin typeface="FangSong"/>
                <a:cs typeface="FangSong"/>
              </a:rPr>
              <a:t>改革的不断深入</a:t>
            </a:r>
            <a:r>
              <a:rPr sz="2100">
                <a:solidFill>
                  <a:srgbClr val="000000"/>
                </a:solidFill>
                <a:latin typeface="FangSong"/>
                <a:cs typeface="FangSong"/>
              </a:rPr>
              <a:t>,</a:t>
            </a:r>
            <a:r>
              <a:rPr sz="2100" spc="14">
                <a:solidFill>
                  <a:srgbClr val="000000"/>
                </a:solidFill>
                <a:latin typeface="FangSong"/>
                <a:cs typeface="FangSong"/>
              </a:rPr>
              <a:t>公务员越来越市场化</a:t>
            </a:r>
            <a:r>
              <a:rPr sz="2100">
                <a:solidFill>
                  <a:srgbClr val="000000"/>
                </a:solidFill>
                <a:latin typeface="FangSong"/>
                <a:cs typeface="FangSong"/>
              </a:rPr>
              <a:t>,</a:t>
            </a:r>
          </a:p>
          <a:p>
            <a:pPr marL="0" marR="0">
              <a:lnSpc>
                <a:spcPts val="2100"/>
              </a:lnSpc>
              <a:spcBef>
                <a:spcPts val="419"/>
              </a:spcBef>
              <a:spcAft>
                <a:spcPct val="0"/>
              </a:spcAft>
            </a:pPr>
            <a:r>
              <a:rPr sz="2100" spc="11">
                <a:solidFill>
                  <a:srgbClr val="000000"/>
                </a:solidFill>
                <a:latin typeface="FangSong"/>
                <a:cs typeface="FangSong"/>
              </a:rPr>
              <a:t>这是社会进步的必然趋势。</a:t>
            </a:r>
          </a:p>
        </p:txBody>
      </p:sp>
      <p:sp>
        <p:nvSpPr>
          <p:cNvPr id="5" name="object 5"/>
          <p:cNvSpPr txBox="1"/>
          <p:nvPr/>
        </p:nvSpPr>
        <p:spPr>
          <a:xfrm>
            <a:off x="91439" y="3026322"/>
            <a:ext cx="10181875" cy="16470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19" marR="0">
              <a:lnSpc>
                <a:spcPts val="2100"/>
              </a:lnSpc>
              <a:spcBef>
                <a:spcPct val="0"/>
              </a:spcBef>
              <a:spcAft>
                <a:spcPct val="0"/>
              </a:spcAft>
            </a:pPr>
            <a:r>
              <a:rPr sz="2100" spc="15">
                <a:solidFill>
                  <a:srgbClr val="000000"/>
                </a:solidFill>
                <a:latin typeface="FangSong"/>
                <a:cs typeface="FangSong"/>
              </a:rPr>
              <a:t>从社会市场经济的发展来看</a:t>
            </a:r>
            <a:r>
              <a:rPr sz="2100">
                <a:solidFill>
                  <a:srgbClr val="000000"/>
                </a:solidFill>
                <a:latin typeface="FangSong"/>
                <a:cs typeface="FangSong"/>
              </a:rPr>
              <a:t>,</a:t>
            </a:r>
            <a:r>
              <a:rPr sz="2100" spc="12">
                <a:solidFill>
                  <a:srgbClr val="000000"/>
                </a:solidFill>
                <a:latin typeface="FangSong"/>
                <a:cs typeface="FangSong"/>
              </a:rPr>
              <a:t>公务员“跳槽热”的到来有其“必然性”</a:t>
            </a:r>
            <a:r>
              <a:rPr sz="2100">
                <a:solidFill>
                  <a:srgbClr val="000000"/>
                </a:solidFill>
                <a:latin typeface="FangSong"/>
                <a:cs typeface="FangSong"/>
              </a:rPr>
              <a:t>,</a:t>
            </a:r>
          </a:p>
          <a:p>
            <a:pPr marL="0" marR="0">
              <a:lnSpc>
                <a:spcPts val="2102"/>
              </a:lnSpc>
              <a:spcBef>
                <a:spcPts val="573"/>
              </a:spcBef>
              <a:spcAft>
                <a:spcPct val="0"/>
              </a:spcAft>
            </a:pPr>
            <a:r>
              <a:rPr sz="2100" spc="12">
                <a:solidFill>
                  <a:srgbClr val="000000"/>
                </a:solidFill>
                <a:latin typeface="FangSong"/>
                <a:cs typeface="FangSong"/>
              </a:rPr>
              <a:t>这对社会发展与进步是相当有力的。公务员愿意跳槽、敢于跳槽</a:t>
            </a:r>
            <a:r>
              <a:rPr sz="2100">
                <a:solidFill>
                  <a:srgbClr val="000000"/>
                </a:solidFill>
                <a:latin typeface="FangSong"/>
                <a:cs typeface="FangSong"/>
              </a:rPr>
              <a:t>,</a:t>
            </a:r>
            <a:r>
              <a:rPr sz="2100" spc="11">
                <a:solidFill>
                  <a:srgbClr val="000000"/>
                </a:solidFill>
                <a:latin typeface="FangSong"/>
                <a:cs typeface="FangSong"/>
              </a:rPr>
              <a:t>一定程度</a:t>
            </a:r>
          </a:p>
          <a:p>
            <a:pPr marL="0" marR="0">
              <a:lnSpc>
                <a:spcPts val="2100"/>
              </a:lnSpc>
              <a:spcBef>
                <a:spcPts val="423"/>
              </a:spcBef>
              <a:spcAft>
                <a:spcPct val="0"/>
              </a:spcAft>
            </a:pPr>
            <a:r>
              <a:rPr sz="2100" spc="14">
                <a:solidFill>
                  <a:srgbClr val="000000"/>
                </a:solidFill>
                <a:latin typeface="FangSong"/>
                <a:cs typeface="FangSong"/>
              </a:rPr>
              <a:t>上激活了公务员这个群体</a:t>
            </a:r>
            <a:r>
              <a:rPr sz="2100">
                <a:solidFill>
                  <a:srgbClr val="000000"/>
                </a:solidFill>
                <a:latin typeface="FangSong"/>
                <a:cs typeface="FangSong"/>
              </a:rPr>
              <a:t>,</a:t>
            </a:r>
            <a:r>
              <a:rPr sz="2100" spc="12">
                <a:solidFill>
                  <a:srgbClr val="000000"/>
                </a:solidFill>
                <a:latin typeface="FangSong"/>
                <a:cs typeface="FangSong"/>
              </a:rPr>
              <a:t>也激活了社会人才市场</a:t>
            </a:r>
            <a:r>
              <a:rPr sz="2100">
                <a:solidFill>
                  <a:srgbClr val="000000"/>
                </a:solidFill>
                <a:latin typeface="FangSong"/>
                <a:cs typeface="FangSong"/>
              </a:rPr>
              <a:t>,</a:t>
            </a:r>
            <a:r>
              <a:rPr sz="2100" spc="11">
                <a:solidFill>
                  <a:srgbClr val="000000"/>
                </a:solidFill>
                <a:latin typeface="FangSong"/>
                <a:cs typeface="FangSong"/>
              </a:rPr>
              <a:t>有利于人才资源的合理分</a:t>
            </a:r>
          </a:p>
          <a:p>
            <a:pPr marL="0" marR="0">
              <a:lnSpc>
                <a:spcPts val="2100"/>
              </a:lnSpc>
              <a:spcBef>
                <a:spcPts val="419"/>
              </a:spcBef>
              <a:spcAft>
                <a:spcPct val="0"/>
              </a:spcAft>
            </a:pPr>
            <a:r>
              <a:rPr sz="2100" spc="23">
                <a:solidFill>
                  <a:srgbClr val="000000"/>
                </a:solidFill>
                <a:latin typeface="FangSong"/>
                <a:cs typeface="FangSong"/>
              </a:rPr>
              <a:t>配</a:t>
            </a:r>
            <a:r>
              <a:rPr sz="2100">
                <a:solidFill>
                  <a:srgbClr val="000000"/>
                </a:solidFill>
                <a:latin typeface="FangSong"/>
                <a:cs typeface="FangSong"/>
              </a:rPr>
              <a:t>,</a:t>
            </a:r>
            <a:r>
              <a:rPr sz="2100" spc="11">
                <a:solidFill>
                  <a:srgbClr val="000000"/>
                </a:solidFill>
                <a:latin typeface="FangSong"/>
                <a:cs typeface="FangSong"/>
              </a:rPr>
              <a:t>使社会全面和谐发展。</a:t>
            </a:r>
          </a:p>
        </p:txBody>
      </p:sp>
      <p:sp>
        <p:nvSpPr>
          <p:cNvPr id="6" name="object 6"/>
          <p:cNvSpPr txBox="1"/>
          <p:nvPr/>
        </p:nvSpPr>
        <p:spPr>
          <a:xfrm>
            <a:off x="91439" y="4434879"/>
            <a:ext cx="10262348" cy="13268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19" marR="0">
              <a:lnSpc>
                <a:spcPts val="2100"/>
              </a:lnSpc>
              <a:spcBef>
                <a:spcPct val="0"/>
              </a:spcBef>
              <a:spcAft>
                <a:spcPct val="0"/>
              </a:spcAft>
            </a:pPr>
            <a:r>
              <a:rPr sz="2100" spc="25">
                <a:solidFill>
                  <a:srgbClr val="FF0000"/>
                </a:solidFill>
                <a:latin typeface="FangSong"/>
                <a:cs typeface="FangSong"/>
              </a:rPr>
              <a:t>当然</a:t>
            </a:r>
            <a:r>
              <a:rPr sz="2100" spc="18">
                <a:solidFill>
                  <a:srgbClr val="FF0000"/>
                </a:solidFill>
                <a:latin typeface="FangSong"/>
                <a:cs typeface="FangSong"/>
              </a:rPr>
              <a:t>,</a:t>
            </a:r>
            <a:r>
              <a:rPr sz="2100" spc="14">
                <a:solidFill>
                  <a:srgbClr val="FF0000"/>
                </a:solidFill>
                <a:latin typeface="FangSong"/>
                <a:cs typeface="FangSong"/>
              </a:rPr>
              <a:t>公务员“跳槽热”也必然会引发担忧</a:t>
            </a:r>
            <a:r>
              <a:rPr sz="2100">
                <a:solidFill>
                  <a:srgbClr val="000000"/>
                </a:solidFill>
                <a:latin typeface="FangSong"/>
                <a:cs typeface="FangSong"/>
              </a:rPr>
              <a:t>,</a:t>
            </a:r>
            <a:r>
              <a:rPr sz="2100" spc="12">
                <a:solidFill>
                  <a:srgbClr val="000000"/>
                </a:solidFill>
                <a:latin typeface="FangSong"/>
                <a:cs typeface="FangSong"/>
              </a:rPr>
              <a:t>公务员作为管理者与服务者</a:t>
            </a:r>
            <a:r>
              <a:rPr sz="2100">
                <a:solidFill>
                  <a:srgbClr val="000000"/>
                </a:solidFill>
                <a:latin typeface="FangSong"/>
                <a:cs typeface="FangSong"/>
              </a:rPr>
              <a:t>,</a:t>
            </a:r>
          </a:p>
          <a:p>
            <a:pPr marL="0" marR="0">
              <a:lnSpc>
                <a:spcPts val="2102"/>
              </a:lnSpc>
              <a:spcBef>
                <a:spcPts val="573"/>
              </a:spcBef>
              <a:spcAft>
                <a:spcPct val="0"/>
              </a:spcAft>
            </a:pPr>
            <a:r>
              <a:rPr sz="2100" spc="12">
                <a:solidFill>
                  <a:srgbClr val="000000"/>
                </a:solidFill>
                <a:latin typeface="FangSong"/>
                <a:cs typeface="FangSong"/>
              </a:rPr>
              <a:t>需要稳定的建设与发展</a:t>
            </a:r>
            <a:r>
              <a:rPr sz="2100">
                <a:solidFill>
                  <a:srgbClr val="000000"/>
                </a:solidFill>
                <a:latin typeface="FangSong"/>
                <a:cs typeface="FangSong"/>
              </a:rPr>
              <a:t>;</a:t>
            </a:r>
            <a:r>
              <a:rPr sz="2100" spc="12">
                <a:solidFill>
                  <a:srgbClr val="000000"/>
                </a:solidFill>
                <a:latin typeface="FangSong"/>
                <a:cs typeface="FangSong"/>
              </a:rPr>
              <a:t>而公务员跳槽过于频繁</a:t>
            </a:r>
            <a:r>
              <a:rPr sz="2100">
                <a:solidFill>
                  <a:srgbClr val="000000"/>
                </a:solidFill>
                <a:latin typeface="FangSong"/>
                <a:cs typeface="FangSong"/>
              </a:rPr>
              <a:t>,</a:t>
            </a:r>
            <a:r>
              <a:rPr sz="2100" spc="11">
                <a:solidFill>
                  <a:srgbClr val="000000"/>
                </a:solidFill>
                <a:latin typeface="FangSong"/>
                <a:cs typeface="FangSong"/>
              </a:rPr>
              <a:t>则有可能对公务员队伍建设</a:t>
            </a:r>
          </a:p>
          <a:p>
            <a:pPr marL="0" marR="0">
              <a:lnSpc>
                <a:spcPts val="2100"/>
              </a:lnSpc>
              <a:spcBef>
                <a:spcPts val="422"/>
              </a:spcBef>
              <a:spcAft>
                <a:spcPct val="0"/>
              </a:spcAft>
            </a:pPr>
            <a:r>
              <a:rPr sz="2100" spc="14">
                <a:solidFill>
                  <a:srgbClr val="000000"/>
                </a:solidFill>
                <a:latin typeface="FangSong"/>
                <a:cs typeface="FangSong"/>
              </a:rPr>
              <a:t>造成负面影响</a:t>
            </a:r>
            <a:r>
              <a:rPr sz="2100">
                <a:solidFill>
                  <a:srgbClr val="000000"/>
                </a:solidFill>
                <a:latin typeface="FangSong"/>
                <a:cs typeface="FangSong"/>
              </a:rPr>
              <a:t>,</a:t>
            </a:r>
            <a:r>
              <a:rPr sz="2100" spc="11">
                <a:solidFill>
                  <a:srgbClr val="000000"/>
                </a:solidFill>
                <a:latin typeface="FangSong"/>
                <a:cs typeface="FangSong"/>
              </a:rPr>
              <a:t>也有可能降低公务员群体的服务水平。</a:t>
            </a:r>
          </a:p>
        </p:txBody>
      </p:sp>
      <p:sp>
        <p:nvSpPr>
          <p:cNvPr id="7" name="object 7"/>
          <p:cNvSpPr txBox="1"/>
          <p:nvPr/>
        </p:nvSpPr>
        <p:spPr>
          <a:xfrm>
            <a:off x="91439" y="5521771"/>
            <a:ext cx="10182314" cy="16469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4819" marR="0">
              <a:lnSpc>
                <a:spcPts val="2100"/>
              </a:lnSpc>
              <a:spcBef>
                <a:spcPct val="0"/>
              </a:spcBef>
              <a:spcAft>
                <a:spcPct val="0"/>
              </a:spcAft>
            </a:pPr>
            <a:r>
              <a:rPr sz="2100" spc="18">
                <a:solidFill>
                  <a:srgbClr val="000000"/>
                </a:solidFill>
                <a:latin typeface="FangSong"/>
                <a:cs typeface="FangSong"/>
              </a:rPr>
              <a:t>无论是喜还是忧</a:t>
            </a:r>
            <a:r>
              <a:rPr sz="2100">
                <a:solidFill>
                  <a:srgbClr val="000000"/>
                </a:solidFill>
                <a:latin typeface="FangSong"/>
                <a:cs typeface="FangSong"/>
              </a:rPr>
              <a:t>,</a:t>
            </a:r>
            <a:r>
              <a:rPr sz="2100" spc="12">
                <a:solidFill>
                  <a:srgbClr val="000000"/>
                </a:solidFill>
                <a:latin typeface="FangSong"/>
                <a:cs typeface="FangSong"/>
              </a:rPr>
              <a:t>公务员开始跳槽已经是不争的事实</a:t>
            </a:r>
            <a:r>
              <a:rPr sz="2100">
                <a:solidFill>
                  <a:srgbClr val="000000"/>
                </a:solidFill>
                <a:latin typeface="FangSong"/>
                <a:cs typeface="FangSong"/>
              </a:rPr>
              <a:t>,</a:t>
            </a:r>
            <a:r>
              <a:rPr sz="2100" spc="11">
                <a:solidFill>
                  <a:srgbClr val="FF0000"/>
                </a:solidFill>
                <a:latin typeface="FangSong"/>
                <a:cs typeface="FangSong"/>
              </a:rPr>
              <a:t>这也是改革与社会</a:t>
            </a:r>
          </a:p>
          <a:p>
            <a:pPr marL="0" marR="0">
              <a:lnSpc>
                <a:spcPts val="2100"/>
              </a:lnSpc>
              <a:spcBef>
                <a:spcPts val="576"/>
              </a:spcBef>
              <a:spcAft>
                <a:spcPct val="0"/>
              </a:spcAft>
            </a:pPr>
            <a:r>
              <a:rPr sz="2100" spc="11">
                <a:solidFill>
                  <a:srgbClr val="FF0000"/>
                </a:solidFill>
                <a:latin typeface="FangSong"/>
                <a:cs typeface="FangSong"/>
              </a:rPr>
              <a:t>发展的趋势</a:t>
            </a:r>
            <a:r>
              <a:rPr sz="2100" spc="12">
                <a:solidFill>
                  <a:srgbClr val="000000"/>
                </a:solidFill>
                <a:latin typeface="FangSong"/>
                <a:cs typeface="FangSong"/>
              </a:rPr>
              <a:t>。既然发展的是市场经济</a:t>
            </a:r>
            <a:r>
              <a:rPr sz="2100">
                <a:solidFill>
                  <a:srgbClr val="000000"/>
                </a:solidFill>
                <a:latin typeface="FangSong"/>
                <a:cs typeface="FangSong"/>
              </a:rPr>
              <a:t>,</a:t>
            </a:r>
            <a:r>
              <a:rPr sz="2100" spc="14">
                <a:solidFill>
                  <a:srgbClr val="000000"/>
                </a:solidFill>
                <a:latin typeface="FangSong"/>
                <a:cs typeface="FangSong"/>
              </a:rPr>
              <a:t>就应让市场更多地去决定</a:t>
            </a:r>
            <a:r>
              <a:rPr sz="2100">
                <a:solidFill>
                  <a:srgbClr val="000000"/>
                </a:solidFill>
                <a:latin typeface="FangSong"/>
                <a:cs typeface="FangSong"/>
              </a:rPr>
              <a:t>,</a:t>
            </a:r>
            <a:r>
              <a:rPr sz="2100" spc="11">
                <a:solidFill>
                  <a:srgbClr val="000000"/>
                </a:solidFill>
                <a:latin typeface="FangSong"/>
                <a:cs typeface="FangSong"/>
              </a:rPr>
              <a:t>更多地遵循</a:t>
            </a:r>
          </a:p>
          <a:p>
            <a:pPr marL="0" marR="0">
              <a:lnSpc>
                <a:spcPts val="2102"/>
              </a:lnSpc>
              <a:spcBef>
                <a:spcPts val="417"/>
              </a:spcBef>
              <a:spcAft>
                <a:spcPct val="0"/>
              </a:spcAft>
            </a:pPr>
            <a:r>
              <a:rPr sz="2100" spc="14">
                <a:solidFill>
                  <a:srgbClr val="000000"/>
                </a:solidFill>
                <a:latin typeface="FangSong"/>
                <a:cs typeface="FangSong"/>
              </a:rPr>
              <a:t>市场自身的发展规律</a:t>
            </a:r>
            <a:r>
              <a:rPr sz="2100">
                <a:solidFill>
                  <a:srgbClr val="000000"/>
                </a:solidFill>
                <a:latin typeface="FangSong"/>
                <a:cs typeface="FangSong"/>
              </a:rPr>
              <a:t>,</a:t>
            </a:r>
            <a:r>
              <a:rPr sz="2100" spc="14">
                <a:solidFill>
                  <a:srgbClr val="000000"/>
                </a:solidFill>
                <a:latin typeface="FangSong"/>
                <a:cs typeface="FangSong"/>
              </a:rPr>
              <a:t>少一些过度的解读</a:t>
            </a:r>
            <a:r>
              <a:rPr sz="2100">
                <a:solidFill>
                  <a:srgbClr val="000000"/>
                </a:solidFill>
                <a:latin typeface="FangSong"/>
                <a:cs typeface="FangSong"/>
              </a:rPr>
              <a:t>,</a:t>
            </a:r>
            <a:r>
              <a:rPr sz="2100" spc="11">
                <a:solidFill>
                  <a:srgbClr val="000000"/>
                </a:solidFill>
                <a:latin typeface="FangSong"/>
                <a:cs typeface="FangSong"/>
              </a:rPr>
              <a:t>相信最终势必会达到“多赢”的状</a:t>
            </a:r>
          </a:p>
          <a:p>
            <a:pPr marL="0" marR="0">
              <a:lnSpc>
                <a:spcPts val="2100"/>
              </a:lnSpc>
              <a:spcBef>
                <a:spcPts val="422"/>
              </a:spcBef>
              <a:spcAft>
                <a:spcPct val="0"/>
              </a:spcAft>
            </a:pPr>
            <a:r>
              <a:rPr sz="2100" spc="11">
                <a:solidFill>
                  <a:srgbClr val="000000"/>
                </a:solidFill>
                <a:latin typeface="FangSong"/>
                <a:cs typeface="FangSong"/>
              </a:rPr>
              <a:t>态。</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3573" y="90844"/>
            <a:ext cx="10029429" cy="130708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2">
                <a:solidFill>
                  <a:srgbClr val="000000"/>
                </a:solidFill>
                <a:latin typeface="FangSong"/>
                <a:cs typeface="FangSong"/>
              </a:rPr>
              <a:t>B.</a:t>
            </a:r>
            <a:r>
              <a:rPr sz="2100" spc="14">
                <a:solidFill>
                  <a:srgbClr val="000000"/>
                </a:solidFill>
                <a:latin typeface="FangSong"/>
                <a:cs typeface="FangSong"/>
              </a:rPr>
              <a:t>材料二认为</a:t>
            </a:r>
            <a:r>
              <a:rPr sz="2100">
                <a:solidFill>
                  <a:srgbClr val="000000"/>
                </a:solidFill>
                <a:latin typeface="FangSong"/>
                <a:cs typeface="FangSong"/>
              </a:rPr>
              <a:t>,</a:t>
            </a:r>
            <a:r>
              <a:rPr sz="2100" spc="11">
                <a:solidFill>
                  <a:srgbClr val="000000"/>
                </a:solidFill>
                <a:latin typeface="FangSong"/>
                <a:cs typeface="FangSong"/>
              </a:rPr>
              <a:t>社会对待“公务员跳槽热”这一现象应给予理解和包容。材</a:t>
            </a:r>
          </a:p>
          <a:p>
            <a:pPr marL="0" marR="0">
              <a:lnSpc>
                <a:spcPts val="2102"/>
              </a:lnSpc>
              <a:spcBef>
                <a:spcPts val="417"/>
              </a:spcBef>
              <a:spcAft>
                <a:spcPct val="0"/>
              </a:spcAft>
            </a:pPr>
            <a:r>
              <a:rPr sz="2100" spc="12">
                <a:solidFill>
                  <a:srgbClr val="000000"/>
                </a:solidFill>
                <a:latin typeface="FangSong"/>
                <a:cs typeface="FangSong"/>
              </a:rPr>
              <a:t>料在分析了公务员跳槽的原因和社会意义的基础上</a:t>
            </a:r>
            <a:r>
              <a:rPr sz="2100">
                <a:solidFill>
                  <a:srgbClr val="000000"/>
                </a:solidFill>
                <a:latin typeface="FangSong"/>
                <a:cs typeface="FangSong"/>
              </a:rPr>
              <a:t>,</a:t>
            </a:r>
            <a:r>
              <a:rPr sz="2100" spc="14">
                <a:solidFill>
                  <a:srgbClr val="000000"/>
                </a:solidFill>
                <a:latin typeface="FangSong"/>
                <a:cs typeface="FangSong"/>
              </a:rPr>
              <a:t>也向用人单位和政府提</a:t>
            </a:r>
          </a:p>
          <a:p>
            <a:pPr marL="0" marR="0">
              <a:lnSpc>
                <a:spcPts val="2100"/>
              </a:lnSpc>
              <a:spcBef>
                <a:spcPts val="422"/>
              </a:spcBef>
              <a:spcAft>
                <a:spcPct val="0"/>
              </a:spcAft>
            </a:pPr>
            <a:r>
              <a:rPr sz="2100" spc="11">
                <a:solidFill>
                  <a:srgbClr val="000000"/>
                </a:solidFill>
                <a:latin typeface="FangSong"/>
                <a:cs typeface="FangSong"/>
              </a:rPr>
              <a:t>出了的相应的应对措施。</a:t>
            </a:r>
          </a:p>
        </p:txBody>
      </p:sp>
      <p:sp>
        <p:nvSpPr>
          <p:cNvPr id="4" name="object 4"/>
          <p:cNvSpPr txBox="1"/>
          <p:nvPr/>
        </p:nvSpPr>
        <p:spPr>
          <a:xfrm>
            <a:off x="115519" y="1131291"/>
            <a:ext cx="10499190" cy="23014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7">
                <a:solidFill>
                  <a:srgbClr val="000000"/>
                </a:solidFill>
                <a:latin typeface="FangSong"/>
                <a:cs typeface="FangSong"/>
              </a:rPr>
              <a:t>其实</a:t>
            </a:r>
            <a:r>
              <a:rPr sz="2000">
                <a:solidFill>
                  <a:srgbClr val="000000"/>
                </a:solidFill>
                <a:latin typeface="FangSong"/>
                <a:cs typeface="FangSong"/>
              </a:rPr>
              <a:t>,</a:t>
            </a:r>
            <a:r>
              <a:rPr sz="2000" spc="11">
                <a:solidFill>
                  <a:srgbClr val="000000"/>
                </a:solidFill>
                <a:latin typeface="FangSong"/>
                <a:cs typeface="FangSong"/>
              </a:rPr>
              <a:t>公务员只是普通职业中的一种</a:t>
            </a:r>
            <a:r>
              <a:rPr sz="2000">
                <a:solidFill>
                  <a:srgbClr val="000000"/>
                </a:solidFill>
                <a:latin typeface="FangSong"/>
                <a:cs typeface="FangSong"/>
              </a:rPr>
              <a:t>,</a:t>
            </a:r>
            <a:r>
              <a:rPr sz="2000" spc="10">
                <a:solidFill>
                  <a:srgbClr val="000000"/>
                </a:solidFill>
                <a:latin typeface="FangSong"/>
                <a:cs typeface="FangSong"/>
              </a:rPr>
              <a:t>公务员行业并没有大家想象中那样光鲜。</a:t>
            </a:r>
          </a:p>
          <a:p>
            <a:pPr marL="0" marR="0">
              <a:lnSpc>
                <a:spcPts val="2004"/>
              </a:lnSpc>
              <a:spcBef>
                <a:spcPts val="312"/>
              </a:spcBef>
              <a:spcAft>
                <a:spcPct val="0"/>
              </a:spcAft>
            </a:pPr>
            <a:r>
              <a:rPr sz="2000" spc="17">
                <a:solidFill>
                  <a:srgbClr val="000000"/>
                </a:solidFill>
                <a:latin typeface="FangSong"/>
                <a:cs typeface="FangSong"/>
              </a:rPr>
              <a:t>首先</a:t>
            </a:r>
            <a:r>
              <a:rPr sz="2000">
                <a:solidFill>
                  <a:srgbClr val="000000"/>
                </a:solidFill>
                <a:latin typeface="FangSong"/>
                <a:cs typeface="FangSong"/>
              </a:rPr>
              <a:t>,</a:t>
            </a:r>
            <a:r>
              <a:rPr sz="2000" spc="12">
                <a:solidFill>
                  <a:srgbClr val="000000"/>
                </a:solidFill>
                <a:latin typeface="FangSong"/>
                <a:cs typeface="FangSong"/>
              </a:rPr>
              <a:t>公务员并非是个高收入行业</a:t>
            </a:r>
            <a:r>
              <a:rPr sz="2000">
                <a:solidFill>
                  <a:srgbClr val="000000"/>
                </a:solidFill>
                <a:latin typeface="FangSong"/>
                <a:cs typeface="FangSong"/>
              </a:rPr>
              <a:t>,</a:t>
            </a:r>
            <a:r>
              <a:rPr sz="2000" spc="12">
                <a:solidFill>
                  <a:srgbClr val="000000"/>
                </a:solidFill>
                <a:latin typeface="FangSong"/>
                <a:cs typeface="FangSong"/>
              </a:rPr>
              <a:t>同样大学同年毕业的大学生</a:t>
            </a:r>
            <a:r>
              <a:rPr sz="2000">
                <a:solidFill>
                  <a:srgbClr val="000000"/>
                </a:solidFill>
                <a:latin typeface="FangSong"/>
                <a:cs typeface="FangSong"/>
              </a:rPr>
              <a:t>,</a:t>
            </a:r>
            <a:r>
              <a:rPr sz="2000" spc="10">
                <a:solidFill>
                  <a:srgbClr val="000000"/>
                </a:solidFill>
                <a:latin typeface="FangSong"/>
                <a:cs typeface="FangSong"/>
              </a:rPr>
              <a:t>进入企业工作和</a:t>
            </a:r>
          </a:p>
          <a:p>
            <a:pPr marL="0" marR="0">
              <a:lnSpc>
                <a:spcPts val="2004"/>
              </a:lnSpc>
              <a:spcBef>
                <a:spcPts val="156"/>
              </a:spcBef>
              <a:spcAft>
                <a:spcPct val="0"/>
              </a:spcAft>
            </a:pPr>
            <a:r>
              <a:rPr sz="2000" spc="17">
                <a:solidFill>
                  <a:srgbClr val="000000"/>
                </a:solidFill>
                <a:latin typeface="FangSong"/>
                <a:cs typeface="FangSong"/>
              </a:rPr>
              <a:t>当公务员</a:t>
            </a:r>
            <a:r>
              <a:rPr sz="2000">
                <a:solidFill>
                  <a:srgbClr val="000000"/>
                </a:solidFill>
                <a:latin typeface="FangSong"/>
                <a:cs typeface="FangSong"/>
              </a:rPr>
              <a:t>,5</a:t>
            </a:r>
            <a:r>
              <a:rPr sz="2000" spc="11">
                <a:solidFill>
                  <a:srgbClr val="000000"/>
                </a:solidFill>
                <a:latin typeface="FangSong"/>
                <a:cs typeface="FangSong"/>
              </a:rPr>
              <a:t>年以后</a:t>
            </a:r>
            <a:r>
              <a:rPr sz="2000">
                <a:solidFill>
                  <a:srgbClr val="000000"/>
                </a:solidFill>
                <a:latin typeface="FangSong"/>
                <a:cs typeface="FangSong"/>
              </a:rPr>
              <a:t>,</a:t>
            </a:r>
            <a:r>
              <a:rPr sz="2000" spc="12">
                <a:solidFill>
                  <a:srgbClr val="000000"/>
                </a:solidFill>
                <a:latin typeface="FangSong"/>
                <a:cs typeface="FangSong"/>
              </a:rPr>
              <a:t>收入就会拉开明显差距。越是经济发达地区</a:t>
            </a:r>
            <a:r>
              <a:rPr sz="2000">
                <a:solidFill>
                  <a:srgbClr val="000000"/>
                </a:solidFill>
                <a:latin typeface="FangSong"/>
                <a:cs typeface="FangSong"/>
              </a:rPr>
              <a:t>,</a:t>
            </a:r>
            <a:r>
              <a:rPr sz="2000" spc="11">
                <a:solidFill>
                  <a:srgbClr val="000000"/>
                </a:solidFill>
                <a:latin typeface="FangSong"/>
                <a:cs typeface="FangSong"/>
              </a:rPr>
              <a:t>这种差距就越</a:t>
            </a:r>
          </a:p>
          <a:p>
            <a:pPr marL="0" marR="0">
              <a:lnSpc>
                <a:spcPts val="2004"/>
              </a:lnSpc>
              <a:spcBef>
                <a:spcPts val="107"/>
              </a:spcBef>
              <a:spcAft>
                <a:spcPct val="0"/>
              </a:spcAft>
            </a:pPr>
            <a:r>
              <a:rPr sz="2000" spc="15">
                <a:solidFill>
                  <a:srgbClr val="000000"/>
                </a:solidFill>
                <a:latin typeface="FangSong"/>
                <a:cs typeface="FangSong"/>
              </a:rPr>
              <a:t>明显。其次</a:t>
            </a:r>
            <a:r>
              <a:rPr sz="2000">
                <a:solidFill>
                  <a:srgbClr val="000000"/>
                </a:solidFill>
                <a:latin typeface="FangSong"/>
                <a:cs typeface="FangSong"/>
              </a:rPr>
              <a:t>,</a:t>
            </a:r>
            <a:r>
              <a:rPr sz="2000" spc="10">
                <a:solidFill>
                  <a:srgbClr val="000000"/>
                </a:solidFill>
                <a:latin typeface="FangSong"/>
                <a:cs typeface="FangSong"/>
              </a:rPr>
              <a:t>“上升空间狭窄”、“人事关系复杂”“自我价值体现困难”等问</a:t>
            </a:r>
          </a:p>
          <a:p>
            <a:pPr marL="0" marR="0">
              <a:lnSpc>
                <a:spcPts val="2004"/>
              </a:lnSpc>
              <a:spcBef>
                <a:spcPts val="156"/>
              </a:spcBef>
              <a:spcAft>
                <a:spcPct val="0"/>
              </a:spcAft>
            </a:pPr>
            <a:r>
              <a:rPr sz="2000" spc="15">
                <a:solidFill>
                  <a:srgbClr val="000000"/>
                </a:solidFill>
                <a:latin typeface="FangSong"/>
                <a:cs typeface="FangSong"/>
              </a:rPr>
              <a:t>题</a:t>
            </a:r>
            <a:r>
              <a:rPr sz="2000">
                <a:solidFill>
                  <a:srgbClr val="000000"/>
                </a:solidFill>
                <a:latin typeface="FangSong"/>
                <a:cs typeface="FangSong"/>
              </a:rPr>
              <a:t>,</a:t>
            </a:r>
            <a:r>
              <a:rPr sz="2000" spc="14">
                <a:solidFill>
                  <a:srgbClr val="000000"/>
                </a:solidFill>
                <a:latin typeface="FangSong"/>
                <a:cs typeface="FangSong"/>
              </a:rPr>
              <a:t>也时常困扰着他们。这样的情况下</a:t>
            </a:r>
            <a:r>
              <a:rPr sz="2000">
                <a:solidFill>
                  <a:srgbClr val="000000"/>
                </a:solidFill>
                <a:latin typeface="FangSong"/>
                <a:cs typeface="FangSong"/>
              </a:rPr>
              <a:t>,</a:t>
            </a:r>
            <a:r>
              <a:rPr sz="2000" spc="12">
                <a:solidFill>
                  <a:srgbClr val="000000"/>
                </a:solidFill>
                <a:latin typeface="FangSong"/>
                <a:cs typeface="FangSong"/>
              </a:rPr>
              <a:t>公务员频繁跳槽</a:t>
            </a:r>
            <a:r>
              <a:rPr sz="2000">
                <a:solidFill>
                  <a:srgbClr val="000000"/>
                </a:solidFill>
                <a:latin typeface="FangSong"/>
                <a:cs typeface="FangSong"/>
              </a:rPr>
              <a:t>,</a:t>
            </a:r>
            <a:r>
              <a:rPr sz="2000" spc="14">
                <a:solidFill>
                  <a:srgbClr val="000000"/>
                </a:solidFill>
                <a:latin typeface="FangSong"/>
                <a:cs typeface="FangSong"/>
              </a:rPr>
              <a:t>其实是一件再平常不过</a:t>
            </a:r>
          </a:p>
          <a:p>
            <a:pPr marL="0" marR="0">
              <a:lnSpc>
                <a:spcPts val="2004"/>
              </a:lnSpc>
              <a:spcBef>
                <a:spcPts val="156"/>
              </a:spcBef>
              <a:spcAft>
                <a:spcPct val="0"/>
              </a:spcAft>
            </a:pPr>
            <a:r>
              <a:rPr sz="2000" spc="15">
                <a:solidFill>
                  <a:srgbClr val="000000"/>
                </a:solidFill>
                <a:latin typeface="FangSong"/>
                <a:cs typeface="FangSong"/>
              </a:rPr>
              <a:t>的事。所以</a:t>
            </a:r>
            <a:r>
              <a:rPr sz="2000">
                <a:solidFill>
                  <a:srgbClr val="000000"/>
                </a:solidFill>
                <a:latin typeface="FangSong"/>
                <a:cs typeface="FangSong"/>
              </a:rPr>
              <a:t>,</a:t>
            </a:r>
            <a:r>
              <a:rPr sz="2000" spc="11">
                <a:solidFill>
                  <a:srgbClr val="000000"/>
                </a:solidFill>
                <a:latin typeface="FangSong"/>
                <a:cs typeface="FangSong"/>
              </a:rPr>
              <a:t>社会应当以平常的心态来看待他们的选择</a:t>
            </a:r>
            <a:r>
              <a:rPr sz="2000">
                <a:solidFill>
                  <a:srgbClr val="000000"/>
                </a:solidFill>
                <a:latin typeface="FangSong"/>
                <a:cs typeface="FangSong"/>
              </a:rPr>
              <a:t>,</a:t>
            </a:r>
            <a:r>
              <a:rPr sz="2000" spc="15">
                <a:solidFill>
                  <a:srgbClr val="000000"/>
                </a:solidFill>
                <a:latin typeface="FangSong"/>
                <a:cs typeface="FangSong"/>
              </a:rPr>
              <a:t>对公务员跳槽多些理解</a:t>
            </a:r>
          </a:p>
          <a:p>
            <a:pPr marL="0" marR="0">
              <a:lnSpc>
                <a:spcPts val="2004"/>
              </a:lnSpc>
              <a:spcBef>
                <a:spcPts val="106"/>
              </a:spcBef>
              <a:spcAft>
                <a:spcPct val="0"/>
              </a:spcAft>
            </a:pPr>
            <a:r>
              <a:rPr sz="2000" spc="15">
                <a:solidFill>
                  <a:srgbClr val="000000"/>
                </a:solidFill>
                <a:latin typeface="FangSong"/>
                <a:cs typeface="FangSong"/>
              </a:rPr>
              <a:t>与包容。</a:t>
            </a:r>
          </a:p>
        </p:txBody>
      </p:sp>
      <p:sp>
        <p:nvSpPr>
          <p:cNvPr id="5" name="object 5"/>
          <p:cNvSpPr txBox="1"/>
          <p:nvPr/>
        </p:nvSpPr>
        <p:spPr>
          <a:xfrm>
            <a:off x="115519" y="3178016"/>
            <a:ext cx="10213577" cy="14787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6"/>
              </a:lnSpc>
              <a:spcBef>
                <a:spcPct val="0"/>
              </a:spcBef>
              <a:spcAft>
                <a:spcPct val="0"/>
              </a:spcAft>
            </a:pPr>
            <a:r>
              <a:rPr sz="2000" spc="18">
                <a:solidFill>
                  <a:srgbClr val="000000"/>
                </a:solidFill>
                <a:latin typeface="FangSong"/>
                <a:cs typeface="FangSong"/>
              </a:rPr>
              <a:t>从某种角度来讲</a:t>
            </a:r>
            <a:r>
              <a:rPr sz="2000">
                <a:solidFill>
                  <a:srgbClr val="000000"/>
                </a:solidFill>
                <a:latin typeface="FangSong"/>
                <a:cs typeface="FangSong"/>
              </a:rPr>
              <a:t>,</a:t>
            </a:r>
            <a:r>
              <a:rPr sz="2000" spc="12">
                <a:solidFill>
                  <a:srgbClr val="000000"/>
                </a:solidFill>
                <a:latin typeface="FangSong"/>
                <a:cs typeface="FangSong"/>
              </a:rPr>
              <a:t>公务员辞职人数剧增</a:t>
            </a:r>
            <a:r>
              <a:rPr sz="2000">
                <a:solidFill>
                  <a:srgbClr val="000000"/>
                </a:solidFill>
                <a:latin typeface="FangSong"/>
                <a:cs typeface="FangSong"/>
              </a:rPr>
              <a:t>,</a:t>
            </a:r>
            <a:r>
              <a:rPr sz="2000" spc="11">
                <a:solidFill>
                  <a:srgbClr val="000000"/>
                </a:solidFill>
                <a:latin typeface="FangSong"/>
                <a:cs typeface="FangSong"/>
              </a:rPr>
              <a:t>在一定程度上反映了社会的进步。一</a:t>
            </a:r>
          </a:p>
          <a:p>
            <a:pPr marL="0" marR="0">
              <a:lnSpc>
                <a:spcPts val="2004"/>
              </a:lnSpc>
              <a:spcBef>
                <a:spcPts val="313"/>
              </a:spcBef>
              <a:spcAft>
                <a:spcPct val="0"/>
              </a:spcAft>
            </a:pPr>
            <a:r>
              <a:rPr sz="2000" spc="17">
                <a:solidFill>
                  <a:srgbClr val="000000"/>
                </a:solidFill>
                <a:latin typeface="FangSong"/>
                <a:cs typeface="FangSong"/>
              </a:rPr>
              <a:t>方面</a:t>
            </a:r>
            <a:r>
              <a:rPr sz="2000">
                <a:solidFill>
                  <a:srgbClr val="000000"/>
                </a:solidFill>
                <a:latin typeface="FangSong"/>
                <a:cs typeface="FangSong"/>
              </a:rPr>
              <a:t>,</a:t>
            </a:r>
            <a:r>
              <a:rPr sz="2000" spc="11">
                <a:solidFill>
                  <a:srgbClr val="000000"/>
                </a:solidFill>
                <a:latin typeface="FangSong"/>
                <a:cs typeface="FangSong"/>
              </a:rPr>
              <a:t>不少抱着升官发财的想法才进入公务员队伍的离开</a:t>
            </a:r>
            <a:r>
              <a:rPr sz="2000" spc="10">
                <a:solidFill>
                  <a:srgbClr val="000000"/>
                </a:solidFill>
                <a:latin typeface="FangSong"/>
                <a:cs typeface="FangSong"/>
              </a:rPr>
              <a:t>,</a:t>
            </a:r>
            <a:r>
              <a:rPr sz="2000" spc="12">
                <a:solidFill>
                  <a:srgbClr val="000000"/>
                </a:solidFill>
                <a:latin typeface="FangSong"/>
                <a:cs typeface="FangSong"/>
              </a:rPr>
              <a:t>有利于干部队伍吐故</a:t>
            </a:r>
          </a:p>
          <a:p>
            <a:pPr marL="0" marR="0">
              <a:lnSpc>
                <a:spcPts val="2004"/>
              </a:lnSpc>
              <a:spcBef>
                <a:spcPts val="156"/>
              </a:spcBef>
              <a:spcAft>
                <a:spcPct val="0"/>
              </a:spcAft>
            </a:pPr>
            <a:r>
              <a:rPr sz="2000" spc="17">
                <a:solidFill>
                  <a:srgbClr val="000000"/>
                </a:solidFill>
                <a:latin typeface="FangSong"/>
                <a:cs typeface="FangSong"/>
              </a:rPr>
              <a:t>纳新</a:t>
            </a:r>
            <a:r>
              <a:rPr sz="2000">
                <a:solidFill>
                  <a:srgbClr val="000000"/>
                </a:solidFill>
                <a:latin typeface="FangSong"/>
                <a:cs typeface="FangSong"/>
              </a:rPr>
              <a:t>;</a:t>
            </a:r>
            <a:r>
              <a:rPr sz="2000" spc="12">
                <a:solidFill>
                  <a:srgbClr val="000000"/>
                </a:solidFill>
                <a:latin typeface="FangSong"/>
                <a:cs typeface="FangSong"/>
              </a:rPr>
              <a:t>另一方面</a:t>
            </a:r>
            <a:r>
              <a:rPr sz="2000">
                <a:solidFill>
                  <a:srgbClr val="000000"/>
                </a:solidFill>
                <a:latin typeface="FangSong"/>
                <a:cs typeface="FangSong"/>
              </a:rPr>
              <a:t>,</a:t>
            </a:r>
            <a:r>
              <a:rPr sz="2000" spc="12">
                <a:solidFill>
                  <a:srgbClr val="000000"/>
                </a:solidFill>
                <a:latin typeface="FangSong"/>
                <a:cs typeface="FangSong"/>
              </a:rPr>
              <a:t>优秀人才不再只向公务员这种单一职业蜂拥</a:t>
            </a:r>
            <a:r>
              <a:rPr sz="2000">
                <a:solidFill>
                  <a:srgbClr val="000000"/>
                </a:solidFill>
                <a:latin typeface="FangSong"/>
                <a:cs typeface="FangSong"/>
              </a:rPr>
              <a:t>,</a:t>
            </a:r>
            <a:r>
              <a:rPr sz="2000" spc="10">
                <a:solidFill>
                  <a:srgbClr val="000000"/>
                </a:solidFill>
                <a:latin typeface="FangSong"/>
                <a:cs typeface="FangSong"/>
              </a:rPr>
              <a:t>这是市场主体和管</a:t>
            </a:r>
          </a:p>
          <a:p>
            <a:pPr marL="0" marR="0">
              <a:lnSpc>
                <a:spcPts val="2004"/>
              </a:lnSpc>
              <a:spcBef>
                <a:spcPts val="105"/>
              </a:spcBef>
              <a:spcAft>
                <a:spcPct val="0"/>
              </a:spcAft>
            </a:pPr>
            <a:r>
              <a:rPr sz="2000" spc="11">
                <a:solidFill>
                  <a:srgbClr val="000000"/>
                </a:solidFill>
                <a:latin typeface="FangSong"/>
                <a:cs typeface="FangSong"/>
              </a:rPr>
              <a:t>理人才的回归</a:t>
            </a:r>
            <a:r>
              <a:rPr sz="2000">
                <a:solidFill>
                  <a:srgbClr val="000000"/>
                </a:solidFill>
                <a:latin typeface="FangSong"/>
                <a:cs typeface="FangSong"/>
              </a:rPr>
              <a:t>,</a:t>
            </a:r>
            <a:r>
              <a:rPr sz="2000" spc="11">
                <a:solidFill>
                  <a:srgbClr val="000000"/>
                </a:solidFill>
                <a:latin typeface="FangSong"/>
                <a:cs typeface="FangSong"/>
              </a:rPr>
              <a:t>有助于市场经济的完善与构建。</a:t>
            </a:r>
          </a:p>
        </p:txBody>
      </p:sp>
      <p:sp>
        <p:nvSpPr>
          <p:cNvPr id="6" name="object 6"/>
          <p:cNvSpPr txBox="1"/>
          <p:nvPr/>
        </p:nvSpPr>
        <p:spPr>
          <a:xfrm>
            <a:off x="115519" y="4403828"/>
            <a:ext cx="10429243" cy="25746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跳槽既是市场条件下自由选择的结果</a:t>
            </a:r>
            <a:r>
              <a:rPr sz="2000">
                <a:solidFill>
                  <a:srgbClr val="000000"/>
                </a:solidFill>
                <a:latin typeface="FangSong"/>
                <a:cs typeface="FangSong"/>
              </a:rPr>
              <a:t>,</a:t>
            </a:r>
            <a:r>
              <a:rPr sz="2000" spc="10">
                <a:solidFill>
                  <a:srgbClr val="000000"/>
                </a:solidFill>
                <a:latin typeface="FangSong"/>
                <a:cs typeface="FangSong"/>
              </a:rPr>
              <a:t>也是对自己职业发展的“纠偏”。对</a:t>
            </a:r>
          </a:p>
          <a:p>
            <a:pPr marL="0" marR="0">
              <a:lnSpc>
                <a:spcPts val="2006"/>
              </a:lnSpc>
              <a:spcBef>
                <a:spcPts val="297"/>
              </a:spcBef>
              <a:spcAft>
                <a:spcPct val="0"/>
              </a:spcAft>
            </a:pPr>
            <a:r>
              <a:rPr sz="2000" spc="15">
                <a:solidFill>
                  <a:srgbClr val="000000"/>
                </a:solidFill>
                <a:latin typeface="FangSong"/>
                <a:cs typeface="FangSong"/>
              </a:rPr>
              <a:t>于单位来说</a:t>
            </a:r>
            <a:r>
              <a:rPr sz="2000">
                <a:solidFill>
                  <a:srgbClr val="000000"/>
                </a:solidFill>
                <a:latin typeface="FangSong"/>
                <a:cs typeface="FangSong"/>
              </a:rPr>
              <a:t>,</a:t>
            </a:r>
            <a:r>
              <a:rPr sz="2000" spc="12">
                <a:solidFill>
                  <a:srgbClr val="000000"/>
                </a:solidFill>
                <a:latin typeface="FangSong"/>
                <a:cs typeface="FangSong"/>
              </a:rPr>
              <a:t>老员工的离开一方面有利于更新换代</a:t>
            </a:r>
            <a:r>
              <a:rPr sz="2000">
                <a:solidFill>
                  <a:srgbClr val="000000"/>
                </a:solidFill>
                <a:latin typeface="FangSong"/>
                <a:cs typeface="FangSong"/>
              </a:rPr>
              <a:t>,</a:t>
            </a:r>
            <a:r>
              <a:rPr sz="2000" spc="11">
                <a:solidFill>
                  <a:srgbClr val="000000"/>
                </a:solidFill>
                <a:latin typeface="FangSong"/>
                <a:cs typeface="FangSong"/>
              </a:rPr>
              <a:t>但大规模员工离职尤其骨干</a:t>
            </a:r>
          </a:p>
          <a:p>
            <a:pPr marL="0" marR="0">
              <a:lnSpc>
                <a:spcPts val="2004"/>
              </a:lnSpc>
              <a:spcBef>
                <a:spcPts val="158"/>
              </a:spcBef>
              <a:spcAft>
                <a:spcPct val="0"/>
              </a:spcAft>
            </a:pPr>
            <a:r>
              <a:rPr sz="2000" spc="17">
                <a:solidFill>
                  <a:srgbClr val="000000"/>
                </a:solidFill>
                <a:latin typeface="FangSong"/>
                <a:cs typeface="FangSong"/>
              </a:rPr>
              <a:t>员工离职</a:t>
            </a:r>
            <a:r>
              <a:rPr sz="2000">
                <a:solidFill>
                  <a:srgbClr val="000000"/>
                </a:solidFill>
                <a:latin typeface="FangSong"/>
                <a:cs typeface="FangSong"/>
              </a:rPr>
              <a:t>,</a:t>
            </a:r>
            <a:r>
              <a:rPr sz="2000" spc="11">
                <a:solidFill>
                  <a:srgbClr val="000000"/>
                </a:solidFill>
                <a:latin typeface="FangSong"/>
                <a:cs typeface="FangSong"/>
              </a:rPr>
              <a:t>则容易导致人才短缺</a:t>
            </a:r>
            <a:r>
              <a:rPr sz="2000">
                <a:solidFill>
                  <a:srgbClr val="000000"/>
                </a:solidFill>
                <a:latin typeface="FangSong"/>
                <a:cs typeface="FangSong"/>
              </a:rPr>
              <a:t>,</a:t>
            </a:r>
            <a:r>
              <a:rPr sz="2000" spc="10">
                <a:solidFill>
                  <a:srgbClr val="000000"/>
                </a:solidFill>
                <a:latin typeface="FangSong"/>
                <a:cs typeface="FangSong"/>
              </a:rPr>
              <a:t>应当引起警惕并适当采取措施的。所以针对公</a:t>
            </a:r>
          </a:p>
          <a:p>
            <a:pPr marL="0" marR="0">
              <a:lnSpc>
                <a:spcPts val="2004"/>
              </a:lnSpc>
              <a:spcBef>
                <a:spcPts val="106"/>
              </a:spcBef>
              <a:spcAft>
                <a:spcPct val="0"/>
              </a:spcAft>
            </a:pPr>
            <a:r>
              <a:rPr sz="2000" spc="11">
                <a:solidFill>
                  <a:srgbClr val="000000"/>
                </a:solidFill>
                <a:latin typeface="FangSong"/>
                <a:cs typeface="FangSong"/>
              </a:rPr>
              <a:t>务员频频辞职“下海”现象</a:t>
            </a:r>
            <a:r>
              <a:rPr sz="2000">
                <a:solidFill>
                  <a:srgbClr val="000000"/>
                </a:solidFill>
                <a:latin typeface="FangSong"/>
                <a:cs typeface="FangSong"/>
              </a:rPr>
              <a:t>,</a:t>
            </a:r>
            <a:r>
              <a:rPr sz="2000" spc="10">
                <a:solidFill>
                  <a:srgbClr val="000000"/>
                </a:solidFill>
                <a:latin typeface="FangSong"/>
                <a:cs typeface="FangSong"/>
              </a:rPr>
              <a:t>政府应当建立合格人才进得来、不合格的人出得去、</a:t>
            </a:r>
          </a:p>
          <a:p>
            <a:pPr marL="0" marR="0">
              <a:lnSpc>
                <a:spcPts val="2004"/>
              </a:lnSpc>
              <a:spcBef>
                <a:spcPts val="155"/>
              </a:spcBef>
              <a:spcAft>
                <a:spcPct val="0"/>
              </a:spcAft>
            </a:pPr>
            <a:r>
              <a:rPr sz="2000" spc="11">
                <a:solidFill>
                  <a:srgbClr val="000000"/>
                </a:solidFill>
                <a:latin typeface="FangSong"/>
                <a:cs typeface="FangSong"/>
              </a:rPr>
              <a:t>优秀人才留得住的公务员选拔任用机制。对于用人单位</a:t>
            </a:r>
            <a:r>
              <a:rPr sz="2000">
                <a:solidFill>
                  <a:srgbClr val="000000"/>
                </a:solidFill>
                <a:latin typeface="FangSong"/>
                <a:cs typeface="FangSong"/>
              </a:rPr>
              <a:t>,</a:t>
            </a:r>
            <a:r>
              <a:rPr sz="2000" spc="15">
                <a:solidFill>
                  <a:srgbClr val="000000"/>
                </a:solidFill>
                <a:latin typeface="FangSong"/>
                <a:cs typeface="FangSong"/>
              </a:rPr>
              <a:t>也要用待遇留住人才</a:t>
            </a:r>
            <a:r>
              <a:rPr sz="2000">
                <a:solidFill>
                  <a:srgbClr val="000000"/>
                </a:solidFill>
                <a:latin typeface="FangSong"/>
                <a:cs typeface="FangSong"/>
              </a:rPr>
              <a:t>,</a:t>
            </a:r>
          </a:p>
          <a:p>
            <a:pPr marL="0" marR="0">
              <a:lnSpc>
                <a:spcPts val="2004"/>
              </a:lnSpc>
              <a:spcBef>
                <a:spcPts val="156"/>
              </a:spcBef>
              <a:spcAft>
                <a:spcPct val="0"/>
              </a:spcAft>
            </a:pPr>
            <a:r>
              <a:rPr sz="2000" spc="10">
                <a:solidFill>
                  <a:srgbClr val="000000"/>
                </a:solidFill>
                <a:latin typeface="FangSong"/>
                <a:cs typeface="FangSong"/>
              </a:rPr>
              <a:t>解决他们基本的生存发展问题。只要实现一个行业内人才的自由流动与良性竞</a:t>
            </a:r>
          </a:p>
          <a:p>
            <a:pPr marL="0" marR="0">
              <a:lnSpc>
                <a:spcPts val="2006"/>
              </a:lnSpc>
              <a:spcBef>
                <a:spcPts val="103"/>
              </a:spcBef>
              <a:spcAft>
                <a:spcPct val="0"/>
              </a:spcAft>
            </a:pPr>
            <a:r>
              <a:rPr sz="2000" spc="15">
                <a:solidFill>
                  <a:srgbClr val="000000"/>
                </a:solidFill>
                <a:latin typeface="FangSong"/>
                <a:cs typeface="FangSong"/>
              </a:rPr>
              <a:t>争</a:t>
            </a:r>
            <a:r>
              <a:rPr sz="2000">
                <a:solidFill>
                  <a:srgbClr val="000000"/>
                </a:solidFill>
                <a:latin typeface="FangSong"/>
                <a:cs typeface="FangSong"/>
              </a:rPr>
              <a:t>,</a:t>
            </a:r>
            <a:r>
              <a:rPr sz="2000" spc="12">
                <a:solidFill>
                  <a:srgbClr val="000000"/>
                </a:solidFill>
                <a:latin typeface="FangSong"/>
                <a:cs typeface="FangSong"/>
              </a:rPr>
              <a:t>并且赋予这一行业从业者合理的福利待遇和职业尊严</a:t>
            </a:r>
            <a:r>
              <a:rPr sz="2000" spc="10">
                <a:solidFill>
                  <a:srgbClr val="000000"/>
                </a:solidFill>
                <a:latin typeface="FangSong"/>
                <a:cs typeface="FangSong"/>
              </a:rPr>
              <a:t>,</a:t>
            </a:r>
            <a:r>
              <a:rPr sz="2000" spc="12">
                <a:solidFill>
                  <a:srgbClr val="000000"/>
                </a:solidFill>
                <a:latin typeface="FangSong"/>
                <a:cs typeface="FangSong"/>
              </a:rPr>
              <a:t>那么它就会自动实现</a:t>
            </a:r>
          </a:p>
          <a:p>
            <a:pPr marL="0" marR="0">
              <a:lnSpc>
                <a:spcPts val="2004"/>
              </a:lnSpc>
              <a:spcBef>
                <a:spcPts val="158"/>
              </a:spcBef>
              <a:spcAft>
                <a:spcPct val="0"/>
              </a:spcAft>
            </a:pPr>
            <a:r>
              <a:rPr sz="2000" spc="15">
                <a:solidFill>
                  <a:srgbClr val="000000"/>
                </a:solidFill>
                <a:latin typeface="FangSong"/>
                <a:cs typeface="FangSong"/>
              </a:rPr>
              <a:t>人才的匹配</a:t>
            </a:r>
            <a:r>
              <a:rPr sz="2000">
                <a:solidFill>
                  <a:srgbClr val="000000"/>
                </a:solidFill>
                <a:latin typeface="FangSong"/>
                <a:cs typeface="FangSong"/>
              </a:rPr>
              <a:t>,</a:t>
            </a:r>
            <a:r>
              <a:rPr sz="2000" spc="11">
                <a:solidFill>
                  <a:srgbClr val="000000"/>
                </a:solidFill>
                <a:latin typeface="FangSong"/>
                <a:cs typeface="FangSong"/>
              </a:rPr>
              <a:t>而不会出现短缺的问题。</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1511" y="90844"/>
            <a:ext cx="10028873" cy="130708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1">
                <a:solidFill>
                  <a:srgbClr val="000000"/>
                </a:solidFill>
                <a:latin typeface="FangSong"/>
                <a:cs typeface="FangSong"/>
              </a:rPr>
              <a:t>C.</a:t>
            </a:r>
            <a:r>
              <a:rPr sz="2100" spc="12">
                <a:solidFill>
                  <a:srgbClr val="000000"/>
                </a:solidFill>
                <a:latin typeface="FangSong"/>
                <a:cs typeface="FangSong"/>
              </a:rPr>
              <a:t>材料三对公务员跳槽现象原因的分析侧重于为政府提供相应的应对思路</a:t>
            </a:r>
            <a:r>
              <a:rPr sz="2100">
                <a:solidFill>
                  <a:srgbClr val="000000"/>
                </a:solidFill>
                <a:latin typeface="FangSong"/>
                <a:cs typeface="FangSong"/>
              </a:rPr>
              <a:t>,</a:t>
            </a:r>
          </a:p>
          <a:p>
            <a:pPr marL="0" marR="0">
              <a:lnSpc>
                <a:spcPts val="2102"/>
              </a:lnSpc>
              <a:spcBef>
                <a:spcPts val="417"/>
              </a:spcBef>
              <a:spcAft>
                <a:spcPct val="0"/>
              </a:spcAft>
            </a:pPr>
            <a:r>
              <a:rPr sz="2100" spc="12">
                <a:solidFill>
                  <a:srgbClr val="000000"/>
                </a:solidFill>
                <a:latin typeface="FangSong"/>
                <a:cs typeface="FangSong"/>
              </a:rPr>
              <a:t>认为政府若能建立合理的职业流动机制</a:t>
            </a:r>
            <a:r>
              <a:rPr sz="2100">
                <a:solidFill>
                  <a:srgbClr val="000000"/>
                </a:solidFill>
                <a:latin typeface="FangSong"/>
                <a:cs typeface="FangSong"/>
              </a:rPr>
              <a:t>,</a:t>
            </a:r>
            <a:r>
              <a:rPr sz="2100" spc="11">
                <a:solidFill>
                  <a:srgbClr val="000000"/>
                </a:solidFill>
                <a:latin typeface="FangSong"/>
                <a:cs typeface="FangSong"/>
              </a:rPr>
              <a:t>就能让公务员融入社会各行业的正</a:t>
            </a:r>
          </a:p>
          <a:p>
            <a:pPr marL="0" marR="0">
              <a:lnSpc>
                <a:spcPts val="2100"/>
              </a:lnSpc>
              <a:spcBef>
                <a:spcPts val="422"/>
              </a:spcBef>
              <a:spcAft>
                <a:spcPct val="0"/>
              </a:spcAft>
            </a:pPr>
            <a:r>
              <a:rPr sz="2100" spc="11">
                <a:solidFill>
                  <a:srgbClr val="000000"/>
                </a:solidFill>
                <a:latin typeface="FangSong"/>
                <a:cs typeface="FangSong"/>
              </a:rPr>
              <a:t>常流动中去。</a:t>
            </a:r>
          </a:p>
        </p:txBody>
      </p:sp>
      <p:sp>
        <p:nvSpPr>
          <p:cNvPr id="4" name="object 4"/>
          <p:cNvSpPr txBox="1"/>
          <p:nvPr/>
        </p:nvSpPr>
        <p:spPr>
          <a:xfrm>
            <a:off x="125882" y="874878"/>
            <a:ext cx="970047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了倒寒逆流之潮——公务员跳槽</a:t>
            </a:r>
            <a:r>
              <a:rPr sz="2000" spc="10">
                <a:solidFill>
                  <a:srgbClr val="000000"/>
                </a:solidFill>
                <a:latin typeface="FangSong"/>
                <a:cs typeface="FangSong"/>
              </a:rPr>
              <a:t>,</a:t>
            </a:r>
            <a:r>
              <a:rPr sz="2000" spc="12">
                <a:solidFill>
                  <a:srgbClr val="000000"/>
                </a:solidFill>
                <a:latin typeface="FangSong"/>
                <a:cs typeface="FangSong"/>
              </a:rPr>
              <a:t>这让很多人深感震惊和意外</a:t>
            </a:r>
            <a:r>
              <a:rPr sz="2000">
                <a:solidFill>
                  <a:srgbClr val="000000"/>
                </a:solidFill>
                <a:latin typeface="FangSong"/>
                <a:cs typeface="FangSong"/>
              </a:rPr>
              <a:t>,</a:t>
            </a:r>
            <a:r>
              <a:rPr sz="2000" spc="11">
                <a:solidFill>
                  <a:srgbClr val="000000"/>
                </a:solidFill>
                <a:latin typeface="FangSong"/>
                <a:cs typeface="FangSong"/>
              </a:rPr>
              <a:t>是什么原因导</a:t>
            </a:r>
          </a:p>
        </p:txBody>
      </p:sp>
      <p:sp>
        <p:nvSpPr>
          <p:cNvPr id="5" name="object 5"/>
          <p:cNvSpPr txBox="1"/>
          <p:nvPr/>
        </p:nvSpPr>
        <p:spPr>
          <a:xfrm>
            <a:off x="125882" y="1180060"/>
            <a:ext cx="7788671"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致一些年轻人放弃“前功”、尽弃“公务员”而另谋生路呢</a:t>
            </a:r>
            <a:r>
              <a:rPr sz="2000">
                <a:solidFill>
                  <a:srgbClr val="000000"/>
                </a:solidFill>
                <a:latin typeface="FangSong"/>
                <a:cs typeface="FangSong"/>
              </a:rPr>
              <a:t>?</a:t>
            </a:r>
          </a:p>
        </p:txBody>
      </p:sp>
      <p:sp>
        <p:nvSpPr>
          <p:cNvPr id="6" name="object 6"/>
          <p:cNvSpPr txBox="1"/>
          <p:nvPr/>
        </p:nvSpPr>
        <p:spPr>
          <a:xfrm>
            <a:off x="125882" y="1593064"/>
            <a:ext cx="10135747" cy="18747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5">
                <a:solidFill>
                  <a:srgbClr val="000000"/>
                </a:solidFill>
                <a:latin typeface="FangSong"/>
                <a:cs typeface="FangSong"/>
              </a:rPr>
              <a:t>国家行政部门的规范和严格管理</a:t>
            </a:r>
            <a:r>
              <a:rPr sz="2000">
                <a:solidFill>
                  <a:srgbClr val="000000"/>
                </a:solidFill>
                <a:latin typeface="FangSong"/>
                <a:cs typeface="FangSong"/>
              </a:rPr>
              <a:t>,</a:t>
            </a:r>
            <a:r>
              <a:rPr sz="2000" spc="10">
                <a:solidFill>
                  <a:srgbClr val="000000"/>
                </a:solidFill>
                <a:latin typeface="FangSong"/>
                <a:cs typeface="FangSong"/>
              </a:rPr>
              <a:t>让许多年轻人越来越感受不到国家公务</a:t>
            </a:r>
          </a:p>
          <a:p>
            <a:pPr marL="0" marR="0">
              <a:lnSpc>
                <a:spcPts val="2004"/>
              </a:lnSpc>
              <a:spcBef>
                <a:spcPts val="551"/>
              </a:spcBef>
              <a:spcAft>
                <a:spcPct val="0"/>
              </a:spcAft>
            </a:pPr>
            <a:r>
              <a:rPr sz="2000" spc="12">
                <a:solidFill>
                  <a:srgbClr val="000000"/>
                </a:solidFill>
                <a:latin typeface="FangSong"/>
                <a:cs typeface="FangSong"/>
              </a:rPr>
              <a:t>员带来的种种实惠</a:t>
            </a:r>
            <a:r>
              <a:rPr sz="2000">
                <a:solidFill>
                  <a:srgbClr val="000000"/>
                </a:solidFill>
                <a:latin typeface="FangSong"/>
                <a:cs typeface="FangSong"/>
              </a:rPr>
              <a:t>,</a:t>
            </a:r>
            <a:r>
              <a:rPr sz="2000" spc="10">
                <a:solidFill>
                  <a:srgbClr val="000000"/>
                </a:solidFill>
                <a:latin typeface="FangSong"/>
                <a:cs typeface="FangSong"/>
              </a:rPr>
              <a:t>这是公务员跳槽的客观原因。中国公务员制度有一个成长、</a:t>
            </a:r>
          </a:p>
          <a:p>
            <a:pPr marL="0" marR="0">
              <a:lnSpc>
                <a:spcPts val="2004"/>
              </a:lnSpc>
              <a:spcBef>
                <a:spcPts val="395"/>
              </a:spcBef>
              <a:spcAft>
                <a:spcPct val="0"/>
              </a:spcAft>
            </a:pPr>
            <a:r>
              <a:rPr sz="2000" spc="15">
                <a:solidFill>
                  <a:srgbClr val="000000"/>
                </a:solidFill>
                <a:latin typeface="FangSong"/>
                <a:cs typeface="FangSong"/>
              </a:rPr>
              <a:t>发展的历程</a:t>
            </a:r>
            <a:r>
              <a:rPr sz="2000">
                <a:solidFill>
                  <a:srgbClr val="000000"/>
                </a:solidFill>
                <a:latin typeface="FangSong"/>
                <a:cs typeface="FangSong"/>
              </a:rPr>
              <a:t>,</a:t>
            </a:r>
            <a:r>
              <a:rPr sz="2000" spc="10">
                <a:solidFill>
                  <a:srgbClr val="000000"/>
                </a:solidFill>
                <a:latin typeface="FangSong"/>
                <a:cs typeface="FangSong"/>
              </a:rPr>
              <a:t>它引纳外国的公务员制度并采用了古代的“科举制”的积极因子。</a:t>
            </a:r>
          </a:p>
          <a:p>
            <a:pPr marL="0" marR="0">
              <a:lnSpc>
                <a:spcPts val="2006"/>
              </a:lnSpc>
              <a:spcBef>
                <a:spcPts val="393"/>
              </a:spcBef>
              <a:spcAft>
                <a:spcPct val="0"/>
              </a:spcAft>
            </a:pPr>
            <a:r>
              <a:rPr sz="2000" spc="12">
                <a:solidFill>
                  <a:srgbClr val="000000"/>
                </a:solidFill>
                <a:latin typeface="FangSong"/>
                <a:cs typeface="FangSong"/>
              </a:rPr>
              <a:t>但随着中国政治体制改革的深入</a:t>
            </a:r>
            <a:r>
              <a:rPr sz="2000" spc="10">
                <a:solidFill>
                  <a:srgbClr val="000000"/>
                </a:solidFill>
                <a:latin typeface="FangSong"/>
                <a:cs typeface="FangSong"/>
              </a:rPr>
              <a:t>,</a:t>
            </a:r>
            <a:r>
              <a:rPr sz="2000" spc="11">
                <a:solidFill>
                  <a:srgbClr val="000000"/>
                </a:solidFill>
                <a:latin typeface="FangSong"/>
                <a:cs typeface="FangSong"/>
              </a:rPr>
              <a:t>依法治国、依法行政、依法用权等慢慢地纳</a:t>
            </a:r>
          </a:p>
          <a:p>
            <a:pPr marL="0" marR="0">
              <a:lnSpc>
                <a:spcPts val="2004"/>
              </a:lnSpc>
              <a:spcBef>
                <a:spcPts val="397"/>
              </a:spcBef>
              <a:spcAft>
                <a:spcPct val="0"/>
              </a:spcAft>
            </a:pPr>
            <a:r>
              <a:rPr sz="2000" spc="11">
                <a:solidFill>
                  <a:srgbClr val="000000"/>
                </a:solidFill>
                <a:latin typeface="FangSong"/>
                <a:cs typeface="FangSong"/>
              </a:rPr>
              <a:t>入法制化轨道</a:t>
            </a:r>
            <a:r>
              <a:rPr sz="2000">
                <a:solidFill>
                  <a:srgbClr val="000000"/>
                </a:solidFill>
                <a:latin typeface="FangSong"/>
                <a:cs typeface="FangSong"/>
              </a:rPr>
              <a:t>,</a:t>
            </a:r>
            <a:r>
              <a:rPr sz="2000" spc="14">
                <a:solidFill>
                  <a:srgbClr val="000000"/>
                </a:solidFill>
                <a:latin typeface="FangSong"/>
                <a:cs typeface="FangSong"/>
              </a:rPr>
              <a:t>行政工作人员的行为有了规范和约束</a:t>
            </a:r>
            <a:r>
              <a:rPr sz="2000">
                <a:solidFill>
                  <a:srgbClr val="000000"/>
                </a:solidFill>
                <a:latin typeface="FangSong"/>
                <a:cs typeface="FangSong"/>
              </a:rPr>
              <a:t>,</a:t>
            </a:r>
            <a:r>
              <a:rPr sz="2000" spc="10">
                <a:solidFill>
                  <a:srgbClr val="000000"/>
                </a:solidFill>
                <a:latin typeface="FangSong"/>
                <a:cs typeface="FangSong"/>
              </a:rPr>
              <a:t>自然感到受限制。</a:t>
            </a:r>
          </a:p>
        </p:txBody>
      </p:sp>
      <p:sp>
        <p:nvSpPr>
          <p:cNvPr id="7" name="object 7"/>
          <p:cNvSpPr txBox="1"/>
          <p:nvPr/>
        </p:nvSpPr>
        <p:spPr>
          <a:xfrm>
            <a:off x="125882" y="3243810"/>
            <a:ext cx="10136325" cy="9601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5">
                <a:solidFill>
                  <a:srgbClr val="000000"/>
                </a:solidFill>
                <a:latin typeface="FangSong"/>
                <a:cs typeface="FangSong"/>
              </a:rPr>
              <a:t>相比其他行业的收入</a:t>
            </a:r>
            <a:r>
              <a:rPr sz="2000">
                <a:solidFill>
                  <a:srgbClr val="000000"/>
                </a:solidFill>
                <a:latin typeface="FangSong"/>
                <a:cs typeface="FangSong"/>
              </a:rPr>
              <a:t>,</a:t>
            </a:r>
            <a:r>
              <a:rPr sz="2000" spc="12">
                <a:solidFill>
                  <a:srgbClr val="000000"/>
                </a:solidFill>
                <a:latin typeface="FangSong"/>
                <a:cs typeface="FangSong"/>
              </a:rPr>
              <a:t>原先的愿望打算与现实需求的巨大反差</a:t>
            </a:r>
            <a:r>
              <a:rPr sz="2000" spc="20">
                <a:solidFill>
                  <a:srgbClr val="000000"/>
                </a:solidFill>
                <a:latin typeface="FangSong"/>
                <a:cs typeface="FangSong"/>
              </a:rPr>
              <a:t>,</a:t>
            </a:r>
            <a:r>
              <a:rPr sz="2000" spc="14">
                <a:solidFill>
                  <a:srgbClr val="000000"/>
                </a:solidFill>
                <a:latin typeface="FangSong"/>
                <a:cs typeface="FangSong"/>
              </a:rPr>
              <a:t>使公务员萌</a:t>
            </a:r>
          </a:p>
          <a:p>
            <a:pPr marL="0" marR="0">
              <a:lnSpc>
                <a:spcPts val="2004"/>
              </a:lnSpc>
              <a:spcBef>
                <a:spcPts val="551"/>
              </a:spcBef>
              <a:spcAft>
                <a:spcPct val="0"/>
              </a:spcAft>
            </a:pPr>
            <a:r>
              <a:rPr sz="2000" spc="14">
                <a:solidFill>
                  <a:srgbClr val="000000"/>
                </a:solidFill>
                <a:latin typeface="FangSong"/>
                <a:cs typeface="FangSong"/>
              </a:rPr>
              <a:t>生了跳槽另谋生路的打算</a:t>
            </a:r>
            <a:r>
              <a:rPr sz="2000">
                <a:solidFill>
                  <a:srgbClr val="000000"/>
                </a:solidFill>
                <a:latin typeface="FangSong"/>
                <a:cs typeface="FangSong"/>
              </a:rPr>
              <a:t>,</a:t>
            </a:r>
            <a:r>
              <a:rPr sz="2000" spc="10">
                <a:solidFill>
                  <a:srgbClr val="000000"/>
                </a:solidFill>
                <a:latin typeface="FangSong"/>
                <a:cs typeface="FangSong"/>
              </a:rPr>
              <a:t>我想这是跨行业公务员跳槽的最直接最现实的原因。</a:t>
            </a:r>
          </a:p>
        </p:txBody>
      </p:sp>
      <p:sp>
        <p:nvSpPr>
          <p:cNvPr id="8" name="object 8"/>
          <p:cNvSpPr txBox="1"/>
          <p:nvPr/>
        </p:nvSpPr>
        <p:spPr>
          <a:xfrm>
            <a:off x="125882" y="3981680"/>
            <a:ext cx="9847132" cy="18730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4">
                <a:solidFill>
                  <a:srgbClr val="000000"/>
                </a:solidFill>
                <a:latin typeface="FangSong"/>
                <a:cs typeface="FangSong"/>
              </a:rPr>
              <a:t>中国在职公务员的跳槽和近几年“国考热”的降温</a:t>
            </a:r>
            <a:r>
              <a:rPr sz="2000">
                <a:solidFill>
                  <a:srgbClr val="000000"/>
                </a:solidFill>
                <a:latin typeface="FangSong"/>
                <a:cs typeface="FangSong"/>
              </a:rPr>
              <a:t>,</a:t>
            </a:r>
            <a:r>
              <a:rPr sz="2000" spc="11">
                <a:solidFill>
                  <a:srgbClr val="000000"/>
                </a:solidFill>
                <a:latin typeface="FangSong"/>
                <a:cs typeface="FangSong"/>
              </a:rPr>
              <a:t>是人们对各种职业工</a:t>
            </a:r>
          </a:p>
          <a:p>
            <a:pPr marL="0" marR="0">
              <a:lnSpc>
                <a:spcPts val="2004"/>
              </a:lnSpc>
              <a:spcBef>
                <a:spcPts val="540"/>
              </a:spcBef>
              <a:spcAft>
                <a:spcPct val="0"/>
              </a:spcAft>
            </a:pPr>
            <a:r>
              <a:rPr sz="2000" spc="10">
                <a:solidFill>
                  <a:srgbClr val="000000"/>
                </a:solidFill>
                <a:latin typeface="FangSong"/>
                <a:cs typeface="FangSong"/>
              </a:rPr>
              <a:t>作认识的理性回归。以前很多人认为在国家的行政部门从职既有政治上的功</a:t>
            </a:r>
          </a:p>
          <a:p>
            <a:pPr marL="0" marR="0">
              <a:lnSpc>
                <a:spcPts val="2004"/>
              </a:lnSpc>
              <a:spcBef>
                <a:spcPts val="395"/>
              </a:spcBef>
              <a:spcAft>
                <a:spcPct val="0"/>
              </a:spcAft>
            </a:pPr>
            <a:r>
              <a:rPr sz="2000" spc="15">
                <a:solidFill>
                  <a:srgbClr val="000000"/>
                </a:solidFill>
                <a:latin typeface="FangSong"/>
                <a:cs typeface="FangSong"/>
              </a:rPr>
              <a:t>名</a:t>
            </a:r>
            <a:r>
              <a:rPr sz="2000">
                <a:solidFill>
                  <a:srgbClr val="000000"/>
                </a:solidFill>
                <a:latin typeface="FangSong"/>
                <a:cs typeface="FangSong"/>
              </a:rPr>
              <a:t>,</a:t>
            </a:r>
            <a:r>
              <a:rPr sz="2000" spc="15">
                <a:solidFill>
                  <a:srgbClr val="000000"/>
                </a:solidFill>
                <a:latin typeface="FangSong"/>
                <a:cs typeface="FangSong"/>
              </a:rPr>
              <a:t>又有经济上的实惠</a:t>
            </a:r>
            <a:r>
              <a:rPr sz="2000">
                <a:solidFill>
                  <a:srgbClr val="000000"/>
                </a:solidFill>
                <a:latin typeface="FangSong"/>
                <a:cs typeface="FangSong"/>
              </a:rPr>
              <a:t>,</a:t>
            </a:r>
            <a:r>
              <a:rPr sz="2000" spc="11">
                <a:solidFill>
                  <a:srgbClr val="000000"/>
                </a:solidFill>
                <a:latin typeface="FangSong"/>
                <a:cs typeface="FangSong"/>
              </a:rPr>
              <a:t>但随着社会的发展</a:t>
            </a:r>
            <a:r>
              <a:rPr sz="2000">
                <a:solidFill>
                  <a:srgbClr val="000000"/>
                </a:solidFill>
                <a:latin typeface="FangSong"/>
                <a:cs typeface="FangSong"/>
              </a:rPr>
              <a:t>,</a:t>
            </a:r>
            <a:r>
              <a:rPr sz="2000" spc="11">
                <a:solidFill>
                  <a:srgbClr val="000000"/>
                </a:solidFill>
                <a:latin typeface="FangSong"/>
                <a:cs typeface="FangSong"/>
              </a:rPr>
              <a:t>人们事物的认识也在不断变化。国</a:t>
            </a:r>
          </a:p>
          <a:p>
            <a:pPr marL="0" marR="0">
              <a:lnSpc>
                <a:spcPts val="2004"/>
              </a:lnSpc>
              <a:spcBef>
                <a:spcPts val="395"/>
              </a:spcBef>
              <a:spcAft>
                <a:spcPct val="0"/>
              </a:spcAft>
            </a:pPr>
            <a:r>
              <a:rPr sz="2000" spc="12">
                <a:solidFill>
                  <a:srgbClr val="000000"/>
                </a:solidFill>
                <a:latin typeface="FangSong"/>
                <a:cs typeface="FangSong"/>
              </a:rPr>
              <a:t>家公务员只是为人民办实事的工作人员</a:t>
            </a:r>
            <a:r>
              <a:rPr sz="2000">
                <a:solidFill>
                  <a:srgbClr val="000000"/>
                </a:solidFill>
                <a:latin typeface="FangSong"/>
                <a:cs typeface="FangSong"/>
              </a:rPr>
              <a:t>,</a:t>
            </a:r>
            <a:r>
              <a:rPr sz="2000" spc="12">
                <a:solidFill>
                  <a:srgbClr val="000000"/>
                </a:solidFill>
                <a:latin typeface="FangSong"/>
                <a:cs typeface="FangSong"/>
              </a:rPr>
              <a:t>没有什么特别之处</a:t>
            </a:r>
            <a:r>
              <a:rPr sz="2000">
                <a:solidFill>
                  <a:srgbClr val="000000"/>
                </a:solidFill>
                <a:latin typeface="FangSong"/>
                <a:cs typeface="FangSong"/>
              </a:rPr>
              <a:t>,</a:t>
            </a:r>
            <a:r>
              <a:rPr sz="2000" spc="11">
                <a:solidFill>
                  <a:srgbClr val="000000"/>
                </a:solidFill>
                <a:latin typeface="FangSong"/>
                <a:cs typeface="FangSong"/>
              </a:rPr>
              <a:t>更谈不上什么特</a:t>
            </a:r>
          </a:p>
          <a:p>
            <a:pPr marL="0" marR="0">
              <a:lnSpc>
                <a:spcPts val="2006"/>
              </a:lnSpc>
              <a:spcBef>
                <a:spcPts val="393"/>
              </a:spcBef>
              <a:spcAft>
                <a:spcPct val="0"/>
              </a:spcAft>
            </a:pPr>
            <a:r>
              <a:rPr sz="2000" spc="15">
                <a:solidFill>
                  <a:srgbClr val="000000"/>
                </a:solidFill>
                <a:latin typeface="FangSong"/>
                <a:cs typeface="FangSong"/>
              </a:rPr>
              <a:t>权</a:t>
            </a:r>
            <a:r>
              <a:rPr sz="2000">
                <a:solidFill>
                  <a:srgbClr val="000000"/>
                </a:solidFill>
                <a:latin typeface="FangSong"/>
                <a:cs typeface="FangSong"/>
              </a:rPr>
              <a:t>,</a:t>
            </a:r>
            <a:r>
              <a:rPr sz="2000" spc="15">
                <a:solidFill>
                  <a:srgbClr val="000000"/>
                </a:solidFill>
                <a:latin typeface="FangSong"/>
                <a:cs typeface="FangSong"/>
              </a:rPr>
              <a:t>随着认识上的变换</a:t>
            </a:r>
            <a:r>
              <a:rPr sz="2000">
                <a:solidFill>
                  <a:srgbClr val="000000"/>
                </a:solidFill>
                <a:latin typeface="FangSong"/>
                <a:cs typeface="FangSong"/>
              </a:rPr>
              <a:t>,</a:t>
            </a:r>
            <a:r>
              <a:rPr sz="2000" spc="11">
                <a:solidFill>
                  <a:srgbClr val="000000"/>
                </a:solidFill>
                <a:latin typeface="FangSong"/>
                <a:cs typeface="FangSong"/>
              </a:rPr>
              <a:t>一些公务员选择跳槽</a:t>
            </a:r>
            <a:r>
              <a:rPr sz="2000">
                <a:solidFill>
                  <a:srgbClr val="000000"/>
                </a:solidFill>
                <a:latin typeface="FangSong"/>
                <a:cs typeface="FangSong"/>
              </a:rPr>
              <a:t>,</a:t>
            </a:r>
            <a:r>
              <a:rPr sz="2000" spc="15">
                <a:solidFill>
                  <a:srgbClr val="000000"/>
                </a:solidFill>
                <a:latin typeface="FangSong"/>
                <a:cs typeface="FangSong"/>
              </a:rPr>
              <a:t>流动到其他的行业</a:t>
            </a:r>
            <a:r>
              <a:rPr sz="2000">
                <a:solidFill>
                  <a:srgbClr val="000000"/>
                </a:solidFill>
                <a:latin typeface="FangSong"/>
                <a:cs typeface="FangSong"/>
              </a:rPr>
              <a:t>,</a:t>
            </a:r>
            <a:r>
              <a:rPr sz="2000" spc="15">
                <a:solidFill>
                  <a:srgbClr val="000000"/>
                </a:solidFill>
                <a:latin typeface="FangSong"/>
                <a:cs typeface="FangSong"/>
              </a:rPr>
              <a:t>也属正常。</a:t>
            </a:r>
          </a:p>
        </p:txBody>
      </p:sp>
      <p:sp>
        <p:nvSpPr>
          <p:cNvPr id="9" name="object 9"/>
          <p:cNvSpPr txBox="1"/>
          <p:nvPr/>
        </p:nvSpPr>
        <p:spPr>
          <a:xfrm>
            <a:off x="125882" y="5632527"/>
            <a:ext cx="9918699" cy="15697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4" marR="0">
              <a:lnSpc>
                <a:spcPts val="2004"/>
              </a:lnSpc>
              <a:spcBef>
                <a:spcPct val="0"/>
              </a:spcBef>
              <a:spcAft>
                <a:spcPct val="0"/>
              </a:spcAft>
            </a:pPr>
            <a:r>
              <a:rPr sz="2000" spc="18">
                <a:solidFill>
                  <a:srgbClr val="000000"/>
                </a:solidFill>
                <a:latin typeface="FangSong"/>
                <a:cs typeface="FangSong"/>
              </a:rPr>
              <a:t>针对以上的问题</a:t>
            </a:r>
            <a:r>
              <a:rPr sz="2000">
                <a:solidFill>
                  <a:srgbClr val="000000"/>
                </a:solidFill>
                <a:latin typeface="FangSong"/>
                <a:cs typeface="FangSong"/>
              </a:rPr>
              <a:t>,</a:t>
            </a:r>
            <a:r>
              <a:rPr sz="2000" spc="12">
                <a:solidFill>
                  <a:srgbClr val="000000"/>
                </a:solidFill>
                <a:latin typeface="FangSong"/>
                <a:cs typeface="FangSong"/>
              </a:rPr>
              <a:t>政府要大力推进</a:t>
            </a:r>
            <a:r>
              <a:rPr sz="2000">
                <a:solidFill>
                  <a:srgbClr val="000000"/>
                </a:solidFill>
                <a:latin typeface="FangSong"/>
                <a:cs typeface="FangSong"/>
              </a:rPr>
              <a:t>,</a:t>
            </a:r>
            <a:r>
              <a:rPr sz="2000" spc="11">
                <a:solidFill>
                  <a:srgbClr val="000000"/>
                </a:solidFill>
                <a:latin typeface="FangSong"/>
                <a:cs typeface="FangSong"/>
              </a:rPr>
              <a:t>行动起来。合理的职业流动机制是中国</a:t>
            </a:r>
          </a:p>
          <a:p>
            <a:pPr marL="0" marR="0">
              <a:lnSpc>
                <a:spcPts val="2004"/>
              </a:lnSpc>
              <a:spcBef>
                <a:spcPts val="551"/>
              </a:spcBef>
              <a:spcAft>
                <a:spcPct val="0"/>
              </a:spcAft>
            </a:pPr>
            <a:r>
              <a:rPr sz="2000" spc="10">
                <a:solidFill>
                  <a:srgbClr val="000000"/>
                </a:solidFill>
                <a:latin typeface="FangSong"/>
                <a:cs typeface="FangSong"/>
              </a:rPr>
              <a:t>公务员的“跳槽”助推器。国内各行各业的从业人员一直都在不停地流转、</a:t>
            </a:r>
          </a:p>
          <a:p>
            <a:pPr marL="0" marR="0">
              <a:lnSpc>
                <a:spcPts val="2004"/>
              </a:lnSpc>
              <a:spcBef>
                <a:spcPts val="395"/>
              </a:spcBef>
              <a:spcAft>
                <a:spcPct val="0"/>
              </a:spcAft>
            </a:pPr>
            <a:r>
              <a:rPr sz="2000" spc="15">
                <a:solidFill>
                  <a:srgbClr val="000000"/>
                </a:solidFill>
                <a:latin typeface="FangSong"/>
                <a:cs typeface="FangSong"/>
              </a:rPr>
              <a:t>变动</a:t>
            </a:r>
            <a:r>
              <a:rPr sz="2000">
                <a:solidFill>
                  <a:srgbClr val="000000"/>
                </a:solidFill>
                <a:latin typeface="FangSong"/>
                <a:cs typeface="FangSong"/>
              </a:rPr>
              <a:t>,</a:t>
            </a:r>
            <a:r>
              <a:rPr sz="2000" spc="10">
                <a:solidFill>
                  <a:srgbClr val="000000"/>
                </a:solidFill>
                <a:latin typeface="FangSong"/>
                <a:cs typeface="FangSong"/>
              </a:rPr>
              <a:t>公务员的“跳槽”也是行业流动机制的一个重要环节。如何让公务员的</a:t>
            </a:r>
          </a:p>
          <a:p>
            <a:pPr marL="0" marR="0">
              <a:lnSpc>
                <a:spcPts val="2006"/>
              </a:lnSpc>
              <a:spcBef>
                <a:spcPts val="393"/>
              </a:spcBef>
              <a:spcAft>
                <a:spcPct val="0"/>
              </a:spcAft>
            </a:pPr>
            <a:r>
              <a:rPr sz="2000" spc="12">
                <a:solidFill>
                  <a:srgbClr val="000000"/>
                </a:solidFill>
                <a:latin typeface="FangSong"/>
                <a:cs typeface="FangSong"/>
              </a:rPr>
              <a:t>“跳槽”融入到正常的流动中来</a:t>
            </a:r>
            <a:r>
              <a:rPr sz="2000" spc="10">
                <a:solidFill>
                  <a:srgbClr val="000000"/>
                </a:solidFill>
                <a:latin typeface="FangSong"/>
                <a:cs typeface="FangSong"/>
              </a:rPr>
              <a:t>,</a:t>
            </a:r>
            <a:r>
              <a:rPr sz="2000" spc="12">
                <a:solidFill>
                  <a:srgbClr val="000000"/>
                </a:solidFill>
                <a:latin typeface="FangSong"/>
                <a:cs typeface="FangSong"/>
              </a:rPr>
              <a:t>政府需要思考。</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3210" y="14446"/>
            <a:ext cx="3823530"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2">
                <a:solidFill>
                  <a:srgbClr val="000000"/>
                </a:solidFill>
                <a:latin typeface="FangSong"/>
                <a:cs typeface="FangSong"/>
              </a:rPr>
              <a:t>阅读下面的文字</a:t>
            </a:r>
            <a:r>
              <a:rPr sz="2000">
                <a:solidFill>
                  <a:srgbClr val="000000"/>
                </a:solidFill>
                <a:latin typeface="FangSong"/>
                <a:cs typeface="FangSong"/>
              </a:rPr>
              <a:t>,</a:t>
            </a:r>
            <a:r>
              <a:rPr sz="2000" spc="15">
                <a:solidFill>
                  <a:srgbClr val="000000"/>
                </a:solidFill>
                <a:latin typeface="FangSong"/>
                <a:cs typeface="FangSong"/>
              </a:rPr>
              <a:t>完成</a:t>
            </a:r>
            <a:r>
              <a:rPr sz="2000" spc="11">
                <a:solidFill>
                  <a:srgbClr val="000000"/>
                </a:solidFill>
                <a:latin typeface="FangSong"/>
                <a:cs typeface="FangSong"/>
              </a:rPr>
              <a:t>1~3</a:t>
            </a:r>
            <a:r>
              <a:rPr sz="2000">
                <a:solidFill>
                  <a:srgbClr val="000000"/>
                </a:solidFill>
                <a:latin typeface="FangSong"/>
                <a:cs typeface="FangSong"/>
              </a:rPr>
              <a:t>题。</a:t>
            </a:r>
          </a:p>
        </p:txBody>
      </p:sp>
      <p:sp>
        <p:nvSpPr>
          <p:cNvPr id="4" name="object 4"/>
          <p:cNvSpPr txBox="1"/>
          <p:nvPr/>
        </p:nvSpPr>
        <p:spPr>
          <a:xfrm>
            <a:off x="83210" y="385421"/>
            <a:ext cx="1147572"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材料一</a:t>
            </a:r>
          </a:p>
        </p:txBody>
      </p:sp>
      <p:sp>
        <p:nvSpPr>
          <p:cNvPr id="5" name="object 5"/>
          <p:cNvSpPr txBox="1"/>
          <p:nvPr/>
        </p:nvSpPr>
        <p:spPr>
          <a:xfrm>
            <a:off x="83210" y="738989"/>
            <a:ext cx="10433673" cy="114147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13943" marR="0">
              <a:lnSpc>
                <a:spcPts val="2004"/>
              </a:lnSpc>
              <a:spcBef>
                <a:spcPct val="0"/>
              </a:spcBef>
              <a:spcAft>
                <a:spcPct val="0"/>
              </a:spcAft>
            </a:pPr>
            <a:r>
              <a:rPr sz="2000" spc="15">
                <a:solidFill>
                  <a:srgbClr val="000000"/>
                </a:solidFill>
                <a:latin typeface="FangSong"/>
                <a:cs typeface="FangSong"/>
              </a:rPr>
              <a:t>【人民网】“公考热”曾经席卷全国</a:t>
            </a:r>
            <a:r>
              <a:rPr sz="2000">
                <a:solidFill>
                  <a:srgbClr val="000000"/>
                </a:solidFill>
                <a:latin typeface="FangSong"/>
                <a:cs typeface="FangSong"/>
              </a:rPr>
              <a:t>,</a:t>
            </a:r>
            <a:r>
              <a:rPr sz="2000" spc="14">
                <a:solidFill>
                  <a:srgbClr val="000000"/>
                </a:solidFill>
                <a:latin typeface="FangSong"/>
                <a:cs typeface="FangSong"/>
              </a:rPr>
              <a:t>而与此同时</a:t>
            </a:r>
            <a:r>
              <a:rPr sz="2000">
                <a:solidFill>
                  <a:srgbClr val="000000"/>
                </a:solidFill>
                <a:latin typeface="FangSong"/>
                <a:cs typeface="FangSong"/>
              </a:rPr>
              <a:t>,</a:t>
            </a:r>
            <a:r>
              <a:rPr sz="2000" spc="12">
                <a:solidFill>
                  <a:srgbClr val="000000"/>
                </a:solidFill>
                <a:latin typeface="FangSong"/>
                <a:cs typeface="FangSong"/>
              </a:rPr>
              <a:t>智联招聘发布的《</a:t>
            </a:r>
            <a:r>
              <a:rPr sz="2000" spc="10">
                <a:solidFill>
                  <a:srgbClr val="000000"/>
                </a:solidFill>
                <a:latin typeface="FangSong"/>
                <a:cs typeface="FangSong"/>
              </a:rPr>
              <a:t>2015</a:t>
            </a:r>
            <a:r>
              <a:rPr sz="2000">
                <a:solidFill>
                  <a:srgbClr val="000000"/>
                </a:solidFill>
                <a:latin typeface="FangSong"/>
                <a:cs typeface="FangSong"/>
              </a:rPr>
              <a:t>春</a:t>
            </a:r>
          </a:p>
          <a:p>
            <a:pPr marL="0" marR="0">
              <a:lnSpc>
                <a:spcPts val="2004"/>
              </a:lnSpc>
              <a:spcBef>
                <a:spcPts val="59"/>
              </a:spcBef>
              <a:spcAft>
                <a:spcPct val="0"/>
              </a:spcAft>
            </a:pPr>
            <a:r>
              <a:rPr sz="2000" spc="12">
                <a:solidFill>
                  <a:srgbClr val="000000"/>
                </a:solidFill>
                <a:latin typeface="FangSong"/>
                <a:cs typeface="FangSong"/>
              </a:rPr>
              <a:t>季人才流动分析报告》却显示,2015</a:t>
            </a:r>
            <a:r>
              <a:rPr sz="2000" spc="10">
                <a:solidFill>
                  <a:srgbClr val="000000"/>
                </a:solidFill>
                <a:latin typeface="FangSong"/>
                <a:cs typeface="FangSong"/>
              </a:rPr>
              <a:t>年春节公务员跳槽数量更比去年增加超三成。</a:t>
            </a:r>
          </a:p>
          <a:p>
            <a:pPr marL="0" marR="0">
              <a:lnSpc>
                <a:spcPts val="1920"/>
              </a:lnSpc>
              <a:spcBef>
                <a:spcPct val="0"/>
              </a:spcBef>
              <a:spcAft>
                <a:spcPct val="0"/>
              </a:spcAft>
            </a:pPr>
            <a:r>
              <a:rPr sz="2000" spc="12">
                <a:solidFill>
                  <a:srgbClr val="000000"/>
                </a:solidFill>
                <a:latin typeface="FangSong"/>
                <a:cs typeface="FangSong"/>
              </a:rPr>
              <a:t>这一出人意料的结果令人惊诧</a:t>
            </a:r>
            <a:r>
              <a:rPr sz="2000">
                <a:solidFill>
                  <a:srgbClr val="000000"/>
                </a:solidFill>
                <a:latin typeface="FangSong"/>
                <a:cs typeface="FangSong"/>
              </a:rPr>
              <a:t>,</a:t>
            </a:r>
            <a:r>
              <a:rPr sz="2000" spc="14">
                <a:solidFill>
                  <a:srgbClr val="000000"/>
                </a:solidFill>
                <a:latin typeface="FangSong"/>
                <a:cs typeface="FangSong"/>
              </a:rPr>
              <a:t>公务员“跳槽热”是否真的来临</a:t>
            </a:r>
            <a:r>
              <a:rPr sz="2000">
                <a:solidFill>
                  <a:srgbClr val="000000"/>
                </a:solidFill>
                <a:latin typeface="FangSong"/>
                <a:cs typeface="FangSong"/>
              </a:rPr>
              <a:t>?</a:t>
            </a:r>
          </a:p>
        </p:txBody>
      </p:sp>
      <p:sp>
        <p:nvSpPr>
          <p:cNvPr id="6" name="object 6"/>
          <p:cNvSpPr txBox="1"/>
          <p:nvPr/>
        </p:nvSpPr>
        <p:spPr>
          <a:xfrm>
            <a:off x="83210" y="1597255"/>
            <a:ext cx="10216757" cy="13853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这又是喜欢是忧</a:t>
            </a:r>
            <a:r>
              <a:rPr sz="2000">
                <a:solidFill>
                  <a:srgbClr val="000000"/>
                </a:solidFill>
                <a:latin typeface="FangSong"/>
                <a:cs typeface="FangSong"/>
              </a:rPr>
              <a:t>?</a:t>
            </a:r>
            <a:r>
              <a:rPr sz="2000" spc="12">
                <a:solidFill>
                  <a:srgbClr val="000000"/>
                </a:solidFill>
                <a:latin typeface="FangSong"/>
                <a:cs typeface="FangSong"/>
              </a:rPr>
              <a:t>从党的十八大以来</a:t>
            </a:r>
            <a:r>
              <a:rPr sz="2000">
                <a:solidFill>
                  <a:srgbClr val="000000"/>
                </a:solidFill>
                <a:latin typeface="FangSong"/>
                <a:cs typeface="FangSong"/>
              </a:rPr>
              <a:t>,</a:t>
            </a:r>
            <a:r>
              <a:rPr sz="2000" spc="11">
                <a:solidFill>
                  <a:srgbClr val="000000"/>
                </a:solidFill>
                <a:latin typeface="FangSong"/>
                <a:cs typeface="FangSong"/>
              </a:rPr>
              <a:t>中央大力反腐</a:t>
            </a:r>
            <a:r>
              <a:rPr sz="2000">
                <a:solidFill>
                  <a:srgbClr val="000000"/>
                </a:solidFill>
                <a:latin typeface="FangSong"/>
                <a:cs typeface="FangSong"/>
              </a:rPr>
              <a:t>,</a:t>
            </a:r>
            <a:r>
              <a:rPr sz="2000" spc="15">
                <a:solidFill>
                  <a:srgbClr val="000000"/>
                </a:solidFill>
                <a:latin typeface="FangSong"/>
                <a:cs typeface="FangSong"/>
              </a:rPr>
              <a:t>大力整顿四风</a:t>
            </a:r>
            <a:r>
              <a:rPr sz="2000">
                <a:solidFill>
                  <a:srgbClr val="000000"/>
                </a:solidFill>
                <a:latin typeface="FangSong"/>
                <a:cs typeface="FangSong"/>
              </a:rPr>
              <a:t>,</a:t>
            </a:r>
            <a:r>
              <a:rPr sz="2000" spc="10">
                <a:solidFill>
                  <a:srgbClr val="000000"/>
                </a:solidFill>
                <a:latin typeface="FangSong"/>
                <a:cs typeface="FangSong"/>
              </a:rPr>
              <a:t>并出台各</a:t>
            </a:r>
          </a:p>
          <a:p>
            <a:pPr marL="0" marR="0">
              <a:lnSpc>
                <a:spcPts val="2004"/>
              </a:lnSpc>
              <a:spcBef>
                <a:spcPts val="60"/>
              </a:spcBef>
              <a:spcAft>
                <a:spcPct val="0"/>
              </a:spcAft>
            </a:pPr>
            <a:r>
              <a:rPr sz="2000" spc="12">
                <a:solidFill>
                  <a:srgbClr val="000000"/>
                </a:solidFill>
                <a:latin typeface="FangSong"/>
                <a:cs typeface="FangSong"/>
              </a:rPr>
              <a:t>项规定与禁令。我国公务员便逐渐地褪去了“光环”</a:t>
            </a:r>
            <a:r>
              <a:rPr sz="2000">
                <a:solidFill>
                  <a:srgbClr val="000000"/>
                </a:solidFill>
                <a:latin typeface="FangSong"/>
                <a:cs typeface="FangSong"/>
              </a:rPr>
              <a:t>,</a:t>
            </a:r>
            <a:r>
              <a:rPr sz="2000" spc="11">
                <a:solidFill>
                  <a:srgbClr val="000000"/>
                </a:solidFill>
                <a:latin typeface="FangSong"/>
                <a:cs typeface="FangSong"/>
              </a:rPr>
              <a:t>逐步走下了“神坛”。随</a:t>
            </a:r>
          </a:p>
          <a:p>
            <a:pPr marL="0" marR="0">
              <a:lnSpc>
                <a:spcPts val="1919"/>
              </a:lnSpc>
              <a:spcBef>
                <a:spcPct val="0"/>
              </a:spcBef>
              <a:spcAft>
                <a:spcPct val="0"/>
              </a:spcAft>
            </a:pPr>
            <a:r>
              <a:rPr sz="2000" spc="11">
                <a:solidFill>
                  <a:srgbClr val="000000"/>
                </a:solidFill>
                <a:latin typeface="FangSong"/>
                <a:cs typeface="FangSong"/>
              </a:rPr>
              <a:t>着养老金“双轨制”的废除</a:t>
            </a:r>
            <a:r>
              <a:rPr sz="2000">
                <a:solidFill>
                  <a:srgbClr val="000000"/>
                </a:solidFill>
                <a:latin typeface="FangSong"/>
                <a:cs typeface="FangSong"/>
              </a:rPr>
              <a:t>,</a:t>
            </a:r>
            <a:r>
              <a:rPr sz="2000" spc="15">
                <a:solidFill>
                  <a:srgbClr val="000000"/>
                </a:solidFill>
                <a:latin typeface="FangSong"/>
                <a:cs typeface="FangSong"/>
              </a:rPr>
              <a:t>改革的不断深入</a:t>
            </a:r>
            <a:r>
              <a:rPr sz="2000">
                <a:solidFill>
                  <a:srgbClr val="000000"/>
                </a:solidFill>
                <a:latin typeface="FangSong"/>
                <a:cs typeface="FangSong"/>
              </a:rPr>
              <a:t>,</a:t>
            </a:r>
            <a:r>
              <a:rPr sz="2000" spc="11">
                <a:solidFill>
                  <a:srgbClr val="000000"/>
                </a:solidFill>
                <a:latin typeface="FangSong"/>
                <a:cs typeface="FangSong"/>
              </a:rPr>
              <a:t>公务员越来越市场化</a:t>
            </a:r>
            <a:r>
              <a:rPr sz="2000">
                <a:solidFill>
                  <a:srgbClr val="000000"/>
                </a:solidFill>
                <a:latin typeface="FangSong"/>
                <a:cs typeface="FangSong"/>
              </a:rPr>
              <a:t>,</a:t>
            </a:r>
            <a:r>
              <a:rPr sz="2000" spc="15">
                <a:solidFill>
                  <a:srgbClr val="000000"/>
                </a:solidFill>
                <a:latin typeface="FangSong"/>
                <a:cs typeface="FangSong"/>
              </a:rPr>
              <a:t>这是社会进</a:t>
            </a:r>
          </a:p>
          <a:p>
            <a:pPr marL="0" marR="0">
              <a:lnSpc>
                <a:spcPts val="1920"/>
              </a:lnSpc>
              <a:spcBef>
                <a:spcPct val="0"/>
              </a:spcBef>
              <a:spcAft>
                <a:spcPct val="0"/>
              </a:spcAft>
            </a:pPr>
            <a:r>
              <a:rPr sz="2000" spc="10">
                <a:solidFill>
                  <a:srgbClr val="000000"/>
                </a:solidFill>
                <a:latin typeface="FangSong"/>
                <a:cs typeface="FangSong"/>
              </a:rPr>
              <a:t>步的必然趋势。</a:t>
            </a:r>
          </a:p>
        </p:txBody>
      </p:sp>
      <p:sp>
        <p:nvSpPr>
          <p:cNvPr id="7" name="object 7"/>
          <p:cNvSpPr txBox="1"/>
          <p:nvPr/>
        </p:nvSpPr>
        <p:spPr>
          <a:xfrm>
            <a:off x="83210" y="2699107"/>
            <a:ext cx="10215583" cy="138569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从社会市场经济的发展来看</a:t>
            </a:r>
            <a:r>
              <a:rPr sz="2000">
                <a:solidFill>
                  <a:srgbClr val="000000"/>
                </a:solidFill>
                <a:latin typeface="FangSong"/>
                <a:cs typeface="FangSong"/>
              </a:rPr>
              <a:t>,</a:t>
            </a:r>
            <a:r>
              <a:rPr sz="2000" spc="12">
                <a:solidFill>
                  <a:srgbClr val="000000"/>
                </a:solidFill>
                <a:latin typeface="FangSong"/>
                <a:cs typeface="FangSong"/>
              </a:rPr>
              <a:t>公务员“跳槽热”的到来有其“必然性”</a:t>
            </a:r>
            <a:r>
              <a:rPr sz="2000">
                <a:solidFill>
                  <a:srgbClr val="000000"/>
                </a:solidFill>
                <a:latin typeface="FangSong"/>
                <a:cs typeface="FangSong"/>
              </a:rPr>
              <a:t>,</a:t>
            </a:r>
            <a:r>
              <a:rPr sz="2000" spc="15">
                <a:solidFill>
                  <a:srgbClr val="000000"/>
                </a:solidFill>
                <a:latin typeface="FangSong"/>
                <a:cs typeface="FangSong"/>
              </a:rPr>
              <a:t>这对</a:t>
            </a:r>
          </a:p>
          <a:p>
            <a:pPr marL="0" marR="0">
              <a:lnSpc>
                <a:spcPts val="2004"/>
              </a:lnSpc>
              <a:spcBef>
                <a:spcPts val="63"/>
              </a:spcBef>
              <a:spcAft>
                <a:spcPct val="0"/>
              </a:spcAft>
            </a:pPr>
            <a:r>
              <a:rPr sz="2000" spc="12">
                <a:solidFill>
                  <a:srgbClr val="000000"/>
                </a:solidFill>
                <a:latin typeface="FangSong"/>
                <a:cs typeface="FangSong"/>
              </a:rPr>
              <a:t>社会发展与进步是相当有力的。公务员愿意跳槽、敢于跳槽</a:t>
            </a:r>
            <a:r>
              <a:rPr sz="2000">
                <a:solidFill>
                  <a:srgbClr val="000000"/>
                </a:solidFill>
                <a:latin typeface="FangSong"/>
                <a:cs typeface="FangSong"/>
              </a:rPr>
              <a:t>,</a:t>
            </a:r>
            <a:r>
              <a:rPr sz="2000" spc="15">
                <a:solidFill>
                  <a:srgbClr val="000000"/>
                </a:solidFill>
                <a:latin typeface="FangSong"/>
                <a:cs typeface="FangSong"/>
              </a:rPr>
              <a:t>一定程度上激活了</a:t>
            </a:r>
          </a:p>
          <a:p>
            <a:pPr marL="0" marR="0">
              <a:lnSpc>
                <a:spcPts val="1919"/>
              </a:lnSpc>
              <a:spcBef>
                <a:spcPct val="0"/>
              </a:spcBef>
              <a:spcAft>
                <a:spcPct val="0"/>
              </a:spcAft>
            </a:pPr>
            <a:r>
              <a:rPr sz="2000" spc="12">
                <a:solidFill>
                  <a:srgbClr val="000000"/>
                </a:solidFill>
                <a:latin typeface="FangSong"/>
                <a:cs typeface="FangSong"/>
              </a:rPr>
              <a:t>公务员这个群体</a:t>
            </a:r>
            <a:r>
              <a:rPr sz="2000">
                <a:solidFill>
                  <a:srgbClr val="000000"/>
                </a:solidFill>
                <a:latin typeface="FangSong"/>
                <a:cs typeface="FangSong"/>
              </a:rPr>
              <a:t>,</a:t>
            </a:r>
            <a:r>
              <a:rPr sz="2000" spc="12">
                <a:solidFill>
                  <a:srgbClr val="000000"/>
                </a:solidFill>
                <a:latin typeface="FangSong"/>
                <a:cs typeface="FangSong"/>
              </a:rPr>
              <a:t>也激活了社会人才市场</a:t>
            </a:r>
            <a:r>
              <a:rPr sz="2000">
                <a:solidFill>
                  <a:srgbClr val="000000"/>
                </a:solidFill>
                <a:latin typeface="FangSong"/>
                <a:cs typeface="FangSong"/>
              </a:rPr>
              <a:t>,</a:t>
            </a:r>
            <a:r>
              <a:rPr sz="2000" spc="12">
                <a:solidFill>
                  <a:srgbClr val="000000"/>
                </a:solidFill>
                <a:latin typeface="FangSong"/>
                <a:cs typeface="FangSong"/>
              </a:rPr>
              <a:t>有利于人才资源的合理分配</a:t>
            </a:r>
            <a:r>
              <a:rPr sz="2000">
                <a:solidFill>
                  <a:srgbClr val="000000"/>
                </a:solidFill>
                <a:latin typeface="FangSong"/>
                <a:cs typeface="FangSong"/>
              </a:rPr>
              <a:t>,</a:t>
            </a:r>
            <a:r>
              <a:rPr sz="2000" spc="15">
                <a:solidFill>
                  <a:srgbClr val="000000"/>
                </a:solidFill>
                <a:latin typeface="FangSong"/>
                <a:cs typeface="FangSong"/>
              </a:rPr>
              <a:t>使社会全</a:t>
            </a:r>
          </a:p>
          <a:p>
            <a:pPr marL="0" marR="0">
              <a:lnSpc>
                <a:spcPts val="1920"/>
              </a:lnSpc>
              <a:spcBef>
                <a:spcPct val="0"/>
              </a:spcBef>
              <a:spcAft>
                <a:spcPct val="0"/>
              </a:spcAft>
            </a:pPr>
            <a:r>
              <a:rPr sz="2000" spc="11">
                <a:solidFill>
                  <a:srgbClr val="000000"/>
                </a:solidFill>
                <a:latin typeface="FangSong"/>
                <a:cs typeface="FangSong"/>
              </a:rPr>
              <a:t>面和谐发展。</a:t>
            </a:r>
          </a:p>
        </p:txBody>
      </p:sp>
      <p:sp>
        <p:nvSpPr>
          <p:cNvPr id="8" name="object 8"/>
          <p:cNvSpPr txBox="1"/>
          <p:nvPr/>
        </p:nvSpPr>
        <p:spPr>
          <a:xfrm>
            <a:off x="83210" y="3802864"/>
            <a:ext cx="10285862" cy="11417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8">
                <a:solidFill>
                  <a:srgbClr val="000000"/>
                </a:solidFill>
                <a:latin typeface="FangSong"/>
                <a:cs typeface="FangSong"/>
              </a:rPr>
              <a:t>当然</a:t>
            </a:r>
            <a:r>
              <a:rPr sz="2000" spc="10">
                <a:solidFill>
                  <a:srgbClr val="000000"/>
                </a:solidFill>
                <a:latin typeface="FangSong"/>
                <a:cs typeface="FangSong"/>
              </a:rPr>
              <a:t>,</a:t>
            </a:r>
            <a:r>
              <a:rPr sz="2000" spc="12">
                <a:solidFill>
                  <a:srgbClr val="000000"/>
                </a:solidFill>
                <a:latin typeface="FangSong"/>
                <a:cs typeface="FangSong"/>
              </a:rPr>
              <a:t>公务员“跳槽热”也必然会引发担忧</a:t>
            </a:r>
            <a:r>
              <a:rPr sz="2000">
                <a:solidFill>
                  <a:srgbClr val="000000"/>
                </a:solidFill>
                <a:latin typeface="FangSong"/>
                <a:cs typeface="FangSong"/>
              </a:rPr>
              <a:t>,</a:t>
            </a:r>
            <a:r>
              <a:rPr sz="2000" spc="12">
                <a:solidFill>
                  <a:srgbClr val="000000"/>
                </a:solidFill>
                <a:latin typeface="FangSong"/>
                <a:cs typeface="FangSong"/>
              </a:rPr>
              <a:t>公务员作为管理者与服务者</a:t>
            </a:r>
            <a:r>
              <a:rPr sz="2000">
                <a:solidFill>
                  <a:srgbClr val="000000"/>
                </a:solidFill>
                <a:latin typeface="FangSong"/>
                <a:cs typeface="FangSong"/>
              </a:rPr>
              <a:t>,需</a:t>
            </a:r>
          </a:p>
          <a:p>
            <a:pPr marL="0" marR="0">
              <a:lnSpc>
                <a:spcPts val="2004"/>
              </a:lnSpc>
              <a:spcBef>
                <a:spcPts val="59"/>
              </a:spcBef>
              <a:spcAft>
                <a:spcPct val="0"/>
              </a:spcAft>
            </a:pPr>
            <a:r>
              <a:rPr sz="2000" spc="14">
                <a:solidFill>
                  <a:srgbClr val="000000"/>
                </a:solidFill>
                <a:latin typeface="FangSong"/>
                <a:cs typeface="FangSong"/>
              </a:rPr>
              <a:t>要稳定的建设与发展</a:t>
            </a:r>
            <a:r>
              <a:rPr sz="2000">
                <a:solidFill>
                  <a:srgbClr val="000000"/>
                </a:solidFill>
                <a:latin typeface="FangSong"/>
                <a:cs typeface="FangSong"/>
              </a:rPr>
              <a:t>;</a:t>
            </a:r>
            <a:r>
              <a:rPr sz="2000" spc="12">
                <a:solidFill>
                  <a:srgbClr val="000000"/>
                </a:solidFill>
                <a:latin typeface="FangSong"/>
                <a:cs typeface="FangSong"/>
              </a:rPr>
              <a:t>而公务员跳槽过于频繁</a:t>
            </a:r>
            <a:r>
              <a:rPr sz="2000">
                <a:solidFill>
                  <a:srgbClr val="000000"/>
                </a:solidFill>
                <a:latin typeface="FangSong"/>
                <a:cs typeface="FangSong"/>
              </a:rPr>
              <a:t>,</a:t>
            </a:r>
            <a:r>
              <a:rPr sz="2000" spc="10">
                <a:solidFill>
                  <a:srgbClr val="000000"/>
                </a:solidFill>
                <a:latin typeface="FangSong"/>
                <a:cs typeface="FangSong"/>
              </a:rPr>
              <a:t>则有可能对公务员队伍建设造成负</a:t>
            </a:r>
          </a:p>
          <a:p>
            <a:pPr marL="0" marR="0">
              <a:lnSpc>
                <a:spcPts val="1922"/>
              </a:lnSpc>
              <a:spcBef>
                <a:spcPct val="0"/>
              </a:spcBef>
              <a:spcAft>
                <a:spcPct val="0"/>
              </a:spcAft>
            </a:pPr>
            <a:r>
              <a:rPr sz="2000" spc="15">
                <a:solidFill>
                  <a:srgbClr val="000000"/>
                </a:solidFill>
                <a:latin typeface="FangSong"/>
                <a:cs typeface="FangSong"/>
              </a:rPr>
              <a:t>面影响</a:t>
            </a:r>
            <a:r>
              <a:rPr sz="2000">
                <a:solidFill>
                  <a:srgbClr val="000000"/>
                </a:solidFill>
                <a:latin typeface="FangSong"/>
                <a:cs typeface="FangSong"/>
              </a:rPr>
              <a:t>,</a:t>
            </a:r>
            <a:r>
              <a:rPr sz="2000" spc="12">
                <a:solidFill>
                  <a:srgbClr val="000000"/>
                </a:solidFill>
                <a:latin typeface="FangSong"/>
                <a:cs typeface="FangSong"/>
              </a:rPr>
              <a:t>也有可能降低公务员群体的服务水平。</a:t>
            </a:r>
          </a:p>
        </p:txBody>
      </p:sp>
      <p:sp>
        <p:nvSpPr>
          <p:cNvPr id="9" name="object 9"/>
          <p:cNvSpPr txBox="1"/>
          <p:nvPr/>
        </p:nvSpPr>
        <p:spPr>
          <a:xfrm>
            <a:off x="83210" y="4661130"/>
            <a:ext cx="10289066" cy="11414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无论是喜还是忧</a:t>
            </a:r>
            <a:r>
              <a:rPr sz="2000">
                <a:solidFill>
                  <a:srgbClr val="000000"/>
                </a:solidFill>
                <a:latin typeface="FangSong"/>
                <a:cs typeface="FangSong"/>
              </a:rPr>
              <a:t>,</a:t>
            </a:r>
            <a:r>
              <a:rPr sz="2000" spc="12">
                <a:solidFill>
                  <a:srgbClr val="000000"/>
                </a:solidFill>
                <a:latin typeface="FangSong"/>
                <a:cs typeface="FangSong"/>
              </a:rPr>
              <a:t>公务员开始跳槽已经是不争的事实</a:t>
            </a:r>
            <a:r>
              <a:rPr sz="2000">
                <a:solidFill>
                  <a:srgbClr val="000000"/>
                </a:solidFill>
                <a:latin typeface="FangSong"/>
                <a:cs typeface="FangSong"/>
              </a:rPr>
              <a:t>,</a:t>
            </a:r>
            <a:r>
              <a:rPr sz="2000" spc="10">
                <a:solidFill>
                  <a:srgbClr val="000000"/>
                </a:solidFill>
                <a:latin typeface="FangSong"/>
                <a:cs typeface="FangSong"/>
              </a:rPr>
              <a:t>这也是改革与社会发展</a:t>
            </a:r>
          </a:p>
          <a:p>
            <a:pPr marL="0" marR="0">
              <a:lnSpc>
                <a:spcPts val="2004"/>
              </a:lnSpc>
              <a:spcBef>
                <a:spcPts val="60"/>
              </a:spcBef>
              <a:spcAft>
                <a:spcPct val="0"/>
              </a:spcAft>
            </a:pPr>
            <a:r>
              <a:rPr sz="2000" spc="12">
                <a:solidFill>
                  <a:srgbClr val="000000"/>
                </a:solidFill>
                <a:latin typeface="FangSong"/>
                <a:cs typeface="FangSong"/>
              </a:rPr>
              <a:t>的趋势。既然发展的是市场经济</a:t>
            </a:r>
            <a:r>
              <a:rPr sz="2000">
                <a:solidFill>
                  <a:srgbClr val="000000"/>
                </a:solidFill>
                <a:latin typeface="FangSong"/>
                <a:cs typeface="FangSong"/>
              </a:rPr>
              <a:t>,</a:t>
            </a:r>
            <a:r>
              <a:rPr sz="2000" spc="12">
                <a:solidFill>
                  <a:srgbClr val="000000"/>
                </a:solidFill>
                <a:latin typeface="FangSong"/>
                <a:cs typeface="FangSong"/>
              </a:rPr>
              <a:t>就应让市场更多地去决定</a:t>
            </a:r>
            <a:r>
              <a:rPr sz="2000">
                <a:solidFill>
                  <a:srgbClr val="000000"/>
                </a:solidFill>
                <a:latin typeface="FangSong"/>
                <a:cs typeface="FangSong"/>
              </a:rPr>
              <a:t>,</a:t>
            </a:r>
            <a:r>
              <a:rPr sz="2000" spc="12">
                <a:solidFill>
                  <a:srgbClr val="000000"/>
                </a:solidFill>
                <a:latin typeface="FangSong"/>
                <a:cs typeface="FangSong"/>
              </a:rPr>
              <a:t>更多地遵循市场自身</a:t>
            </a:r>
          </a:p>
          <a:p>
            <a:pPr marL="0" marR="0">
              <a:lnSpc>
                <a:spcPts val="1920"/>
              </a:lnSpc>
              <a:spcBef>
                <a:spcPct val="0"/>
              </a:spcBef>
              <a:spcAft>
                <a:spcPct val="0"/>
              </a:spcAft>
            </a:pPr>
            <a:r>
              <a:rPr sz="2000" spc="17">
                <a:solidFill>
                  <a:srgbClr val="000000"/>
                </a:solidFill>
                <a:latin typeface="FangSong"/>
                <a:cs typeface="FangSong"/>
              </a:rPr>
              <a:t>的发展规律</a:t>
            </a:r>
            <a:r>
              <a:rPr sz="2000">
                <a:solidFill>
                  <a:srgbClr val="000000"/>
                </a:solidFill>
                <a:latin typeface="FangSong"/>
                <a:cs typeface="FangSong"/>
              </a:rPr>
              <a:t>,</a:t>
            </a:r>
            <a:r>
              <a:rPr sz="2000" spc="12">
                <a:solidFill>
                  <a:srgbClr val="000000"/>
                </a:solidFill>
                <a:latin typeface="FangSong"/>
                <a:cs typeface="FangSong"/>
              </a:rPr>
              <a:t>少一些过度的解读</a:t>
            </a:r>
            <a:r>
              <a:rPr sz="2000">
                <a:solidFill>
                  <a:srgbClr val="000000"/>
                </a:solidFill>
                <a:latin typeface="FangSong"/>
                <a:cs typeface="FangSong"/>
              </a:rPr>
              <a:t>,</a:t>
            </a:r>
            <a:r>
              <a:rPr sz="2000" spc="10">
                <a:solidFill>
                  <a:srgbClr val="000000"/>
                </a:solidFill>
                <a:latin typeface="FangSong"/>
                <a:cs typeface="FangSong"/>
              </a:rPr>
              <a:t>相信最终势必会达到“多赢”的状态。</a:t>
            </a:r>
          </a:p>
        </p:txBody>
      </p:sp>
      <p:sp>
        <p:nvSpPr>
          <p:cNvPr id="10" name="object 10"/>
          <p:cNvSpPr txBox="1"/>
          <p:nvPr/>
        </p:nvSpPr>
        <p:spPr>
          <a:xfrm>
            <a:off x="61874" y="5896832"/>
            <a:ext cx="10142325" cy="12456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4">
                <a:solidFill>
                  <a:srgbClr val="000000"/>
                </a:solidFill>
                <a:latin typeface="FangSong"/>
                <a:cs typeface="FangSong"/>
              </a:rPr>
              <a:t>D.</a:t>
            </a:r>
            <a:r>
              <a:rPr sz="2000" spc="11">
                <a:solidFill>
                  <a:srgbClr val="000000"/>
                </a:solidFill>
                <a:latin typeface="FangSong"/>
                <a:cs typeface="FangSong"/>
              </a:rPr>
              <a:t>三则材料都围绕“公务员跳槽”这一社会现象进行了真实客观的报道</a:t>
            </a:r>
            <a:r>
              <a:rPr sz="2000">
                <a:solidFill>
                  <a:srgbClr val="000000"/>
                </a:solidFill>
                <a:latin typeface="FangSong"/>
                <a:cs typeface="FangSong"/>
              </a:rPr>
              <a:t>,</a:t>
            </a:r>
            <a:r>
              <a:rPr sz="2000" spc="15">
                <a:solidFill>
                  <a:srgbClr val="000000"/>
                </a:solidFill>
                <a:latin typeface="FangSong"/>
                <a:cs typeface="FangSong"/>
              </a:rPr>
              <a:t>从各自</a:t>
            </a:r>
          </a:p>
          <a:p>
            <a:pPr marL="0" marR="0">
              <a:lnSpc>
                <a:spcPts val="2004"/>
              </a:lnSpc>
              <a:spcBef>
                <a:spcPts val="398"/>
              </a:spcBef>
              <a:spcAft>
                <a:spcPct val="0"/>
              </a:spcAft>
            </a:pPr>
            <a:r>
              <a:rPr sz="2000" spc="12">
                <a:solidFill>
                  <a:srgbClr val="000000"/>
                </a:solidFill>
                <a:latin typeface="FangSong"/>
                <a:cs typeface="FangSong"/>
              </a:rPr>
              <a:t>不同的角度分析现象背后的原因或意义</a:t>
            </a:r>
            <a:r>
              <a:rPr sz="2000">
                <a:solidFill>
                  <a:srgbClr val="000000"/>
                </a:solidFill>
                <a:latin typeface="FangSong"/>
                <a:cs typeface="FangSong"/>
              </a:rPr>
              <a:t>,</a:t>
            </a:r>
            <a:r>
              <a:rPr sz="2000" spc="11">
                <a:solidFill>
                  <a:srgbClr val="000000"/>
                </a:solidFill>
                <a:latin typeface="FangSong"/>
                <a:cs typeface="FangSong"/>
              </a:rPr>
              <a:t>读者综合参考可以比较全面地把握新闻</a:t>
            </a:r>
          </a:p>
          <a:p>
            <a:pPr marL="0" marR="0">
              <a:lnSpc>
                <a:spcPts val="2004"/>
              </a:lnSpc>
              <a:spcBef>
                <a:spcPts val="395"/>
              </a:spcBef>
              <a:spcAft>
                <a:spcPct val="0"/>
              </a:spcAft>
            </a:pPr>
            <a:r>
              <a:rPr sz="2000" spc="11">
                <a:solidFill>
                  <a:srgbClr val="000000"/>
                </a:solidFill>
                <a:latin typeface="FangSong"/>
                <a:cs typeface="FangSong"/>
              </a:rPr>
              <a:t>事件的价值。</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99923" y="355909"/>
            <a:ext cx="9509403" cy="1201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2"/>
              </a:lnSpc>
              <a:spcBef>
                <a:spcPct val="0"/>
              </a:spcBef>
              <a:spcAft>
                <a:spcPct val="0"/>
              </a:spcAft>
            </a:pPr>
            <a:r>
              <a:rPr sz="2400" spc="11">
                <a:solidFill>
                  <a:srgbClr val="000000"/>
                </a:solidFill>
                <a:latin typeface="FangSong"/>
                <a:cs typeface="FangSong"/>
              </a:rPr>
              <a:t>2.下列各项中,对材料三“公务员跳槽热”原因的理解</a:t>
            </a:r>
            <a:r>
              <a:rPr sz="2400">
                <a:solidFill>
                  <a:srgbClr val="000000"/>
                </a:solidFill>
                <a:latin typeface="FangSong"/>
                <a:cs typeface="FangSong"/>
              </a:rPr>
              <a:t>,</a:t>
            </a:r>
          </a:p>
          <a:p>
            <a:pPr marL="0" marR="0">
              <a:lnSpc>
                <a:spcPts val="2400"/>
              </a:lnSpc>
              <a:spcBef>
                <a:spcPts val="1058"/>
              </a:spcBef>
              <a:spcAft>
                <a:spcPct val="0"/>
              </a:spcAft>
            </a:pPr>
            <a:r>
              <a:rPr sz="2400" spc="11">
                <a:solidFill>
                  <a:srgbClr val="000000"/>
                </a:solidFill>
                <a:latin typeface="FangSong"/>
                <a:cs typeface="FangSong"/>
              </a:rPr>
              <a:t>不正确的两项是</a:t>
            </a:r>
            <a:r>
              <a:rPr sz="2400">
                <a:solidFill>
                  <a:srgbClr val="000000"/>
                </a:solidFill>
                <a:latin typeface="FangSong"/>
                <a:cs typeface="FangSong"/>
              </a:rPr>
              <a:t>(</a:t>
            </a:r>
            <a:r>
              <a:rPr sz="2400" spc="1164">
                <a:solidFill>
                  <a:srgbClr val="000000"/>
                </a:solidFill>
                <a:latin typeface="Times New Roman"/>
                <a:cs typeface="Times New Roman"/>
              </a:rPr>
              <a:t> </a:t>
            </a:r>
            <a:r>
              <a:rPr sz="2400">
                <a:solidFill>
                  <a:srgbClr val="000000"/>
                </a:solidFill>
                <a:latin typeface="FangSong"/>
                <a:cs typeface="FangSong"/>
              </a:rPr>
              <a:t>)</a:t>
            </a:r>
          </a:p>
        </p:txBody>
      </p:sp>
      <p:sp>
        <p:nvSpPr>
          <p:cNvPr id="4" name="object 4"/>
          <p:cNvSpPr txBox="1"/>
          <p:nvPr/>
        </p:nvSpPr>
        <p:spPr>
          <a:xfrm>
            <a:off x="1214323" y="1360868"/>
            <a:ext cx="8632928"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A.越来越多的年轻公务员希望改善自身的经济状况</a:t>
            </a:r>
            <a:r>
              <a:rPr sz="2400" spc="14">
                <a:solidFill>
                  <a:srgbClr val="000000"/>
                </a:solidFill>
                <a:latin typeface="FangSong"/>
                <a:cs typeface="FangSong"/>
              </a:rPr>
              <a:t>,</a:t>
            </a:r>
            <a:r>
              <a:rPr sz="2400" spc="11">
                <a:solidFill>
                  <a:srgbClr val="000000"/>
                </a:solidFill>
                <a:latin typeface="FangSong"/>
                <a:cs typeface="FangSong"/>
              </a:rPr>
              <a:t>以达</a:t>
            </a:r>
          </a:p>
        </p:txBody>
      </p:sp>
      <p:sp>
        <p:nvSpPr>
          <p:cNvPr id="5" name="object 5"/>
          <p:cNvSpPr txBox="1"/>
          <p:nvPr/>
        </p:nvSpPr>
        <p:spPr>
          <a:xfrm>
            <a:off x="299923" y="1799518"/>
            <a:ext cx="6339503"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到与自身能力和需求相匹配的收入水准。</a:t>
            </a:r>
          </a:p>
        </p:txBody>
      </p:sp>
      <p:sp>
        <p:nvSpPr>
          <p:cNvPr id="6" name="object 6"/>
          <p:cNvSpPr txBox="1"/>
          <p:nvPr/>
        </p:nvSpPr>
        <p:spPr>
          <a:xfrm>
            <a:off x="1214323" y="2366962"/>
            <a:ext cx="863263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B.国家行政部门的规范动作和严格管理,一方面强化了对</a:t>
            </a:r>
          </a:p>
        </p:txBody>
      </p:sp>
      <p:sp>
        <p:nvSpPr>
          <p:cNvPr id="7" name="object 7"/>
          <p:cNvSpPr txBox="1"/>
          <p:nvPr/>
        </p:nvSpPr>
        <p:spPr>
          <a:xfrm>
            <a:off x="299923" y="2805874"/>
            <a:ext cx="10039242"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公务员行为的规范和限制,另一方面也取消了公务员的各种实惠。</a:t>
            </a:r>
          </a:p>
        </p:txBody>
      </p:sp>
      <p:sp>
        <p:nvSpPr>
          <p:cNvPr id="8" name="object 8"/>
          <p:cNvSpPr txBox="1"/>
          <p:nvPr/>
        </p:nvSpPr>
        <p:spPr>
          <a:xfrm>
            <a:off x="1214323" y="3371532"/>
            <a:ext cx="8632635"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C.依法行政、依法用权等慢慢纳入法制化轨道,公务员受</a:t>
            </a:r>
          </a:p>
        </p:txBody>
      </p:sp>
      <p:sp>
        <p:nvSpPr>
          <p:cNvPr id="9" name="object 9"/>
          <p:cNvSpPr txBox="1"/>
          <p:nvPr/>
        </p:nvSpPr>
        <p:spPr>
          <a:xfrm>
            <a:off x="299923" y="3810444"/>
            <a:ext cx="968696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到了更多的限制、约束,表现自我能力和价值的空间变得狭窄。</a:t>
            </a:r>
          </a:p>
        </p:txBody>
      </p:sp>
      <p:sp>
        <p:nvSpPr>
          <p:cNvPr id="10" name="object 10"/>
          <p:cNvSpPr txBox="1"/>
          <p:nvPr/>
        </p:nvSpPr>
        <p:spPr>
          <a:xfrm>
            <a:off x="299923" y="4375848"/>
            <a:ext cx="9684196" cy="12012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D.人们对公务员职业工作的认识回归理性,认识到公务员</a:t>
            </a:r>
          </a:p>
          <a:p>
            <a:pPr marL="0" marR="0">
              <a:lnSpc>
                <a:spcPts val="2400"/>
              </a:lnSpc>
              <a:spcBef>
                <a:spcPts val="1059"/>
              </a:spcBef>
              <a:spcAft>
                <a:spcPct val="0"/>
              </a:spcAft>
            </a:pPr>
            <a:r>
              <a:rPr sz="2400" spc="11">
                <a:solidFill>
                  <a:srgbClr val="000000"/>
                </a:solidFill>
                <a:latin typeface="FangSong"/>
                <a:cs typeface="FangSong"/>
              </a:rPr>
              <a:t>职业与其他职业相比没有什么特别之处,更谈不上什么特权。</a:t>
            </a:r>
          </a:p>
        </p:txBody>
      </p:sp>
      <p:sp>
        <p:nvSpPr>
          <p:cNvPr id="11" name="object 11"/>
          <p:cNvSpPr txBox="1"/>
          <p:nvPr/>
        </p:nvSpPr>
        <p:spPr>
          <a:xfrm>
            <a:off x="299923" y="5382043"/>
            <a:ext cx="9686969" cy="16401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14400" marR="0">
              <a:lnSpc>
                <a:spcPts val="2400"/>
              </a:lnSpc>
              <a:spcBef>
                <a:spcPct val="0"/>
              </a:spcBef>
              <a:spcAft>
                <a:spcPct val="0"/>
              </a:spcAft>
            </a:pPr>
            <a:r>
              <a:rPr sz="2400" spc="11">
                <a:solidFill>
                  <a:srgbClr val="000000"/>
                </a:solidFill>
                <a:latin typeface="FangSong"/>
                <a:cs typeface="FangSong"/>
              </a:rPr>
              <a:t>E.社会各行业人员一直都在不停地流转、变动,作为行业</a:t>
            </a:r>
          </a:p>
          <a:p>
            <a:pPr marL="0" marR="0">
              <a:lnSpc>
                <a:spcPts val="2400"/>
              </a:lnSpc>
              <a:spcBef>
                <a:spcPts val="1055"/>
              </a:spcBef>
              <a:spcAft>
                <a:spcPct val="0"/>
              </a:spcAft>
            </a:pPr>
            <a:r>
              <a:rPr sz="2400" spc="11">
                <a:solidFill>
                  <a:srgbClr val="000000"/>
                </a:solidFill>
                <a:latin typeface="FangSong"/>
                <a:cs typeface="FangSong"/>
              </a:rPr>
              <a:t>流动机制的一个重要环节,公务员的正常流动是社会发展的大势</a:t>
            </a:r>
          </a:p>
          <a:p>
            <a:pPr marL="0" marR="0">
              <a:lnSpc>
                <a:spcPts val="2400"/>
              </a:lnSpc>
              <a:spcBef>
                <a:spcPts val="1008"/>
              </a:spcBef>
              <a:spcAft>
                <a:spcPct val="0"/>
              </a:spcAft>
            </a:pPr>
            <a:r>
              <a:rPr sz="2400" spc="11">
                <a:solidFill>
                  <a:srgbClr val="000000"/>
                </a:solidFill>
                <a:latin typeface="FangSong"/>
                <a:cs typeface="FangSong"/>
              </a:rPr>
              <a:t>所趋。</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89001" y="112966"/>
            <a:ext cx="1004169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B.国家行政部门的规范动作和严格管理</a:t>
            </a:r>
            <a:r>
              <a:rPr sz="2400" spc="14">
                <a:solidFill>
                  <a:srgbClr val="000000"/>
                </a:solidFill>
                <a:latin typeface="FangSong"/>
                <a:cs typeface="FangSong"/>
              </a:rPr>
              <a:t>,</a:t>
            </a:r>
            <a:r>
              <a:rPr sz="2400" spc="11">
                <a:solidFill>
                  <a:srgbClr val="000000"/>
                </a:solidFill>
                <a:latin typeface="FangSong"/>
                <a:cs typeface="FangSong"/>
              </a:rPr>
              <a:t>一方面强化了对公务员行</a:t>
            </a:r>
          </a:p>
        </p:txBody>
      </p:sp>
      <p:sp>
        <p:nvSpPr>
          <p:cNvPr id="4" name="object 4"/>
          <p:cNvSpPr txBox="1"/>
          <p:nvPr/>
        </p:nvSpPr>
        <p:spPr>
          <a:xfrm>
            <a:off x="89001" y="478980"/>
            <a:ext cx="10288537" cy="13274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为的规范和限制,另一方面也取消了公务员的各种实惠。</a:t>
            </a:r>
          </a:p>
          <a:p>
            <a:pPr marL="1219" marR="0">
              <a:lnSpc>
                <a:spcPts val="2004"/>
              </a:lnSpc>
              <a:spcBef>
                <a:spcPts val="504"/>
              </a:spcBef>
              <a:spcAft>
                <a:spcPct val="0"/>
              </a:spcAft>
            </a:pPr>
            <a:r>
              <a:rPr sz="2000" spc="12">
                <a:solidFill>
                  <a:srgbClr val="000000"/>
                </a:solidFill>
                <a:latin typeface="FangSong"/>
                <a:cs typeface="FangSong"/>
              </a:rPr>
              <a:t>倒寒逆流之潮——公务员跳槽</a:t>
            </a:r>
            <a:r>
              <a:rPr sz="2000">
                <a:solidFill>
                  <a:srgbClr val="000000"/>
                </a:solidFill>
                <a:latin typeface="FangSong"/>
                <a:cs typeface="FangSong"/>
              </a:rPr>
              <a:t>,</a:t>
            </a:r>
            <a:r>
              <a:rPr sz="2000" spc="12">
                <a:solidFill>
                  <a:srgbClr val="000000"/>
                </a:solidFill>
                <a:latin typeface="FangSong"/>
                <a:cs typeface="FangSong"/>
              </a:rPr>
              <a:t>这让很多人深感震惊和意外</a:t>
            </a:r>
            <a:r>
              <a:rPr sz="2000">
                <a:solidFill>
                  <a:srgbClr val="000000"/>
                </a:solidFill>
                <a:latin typeface="FangSong"/>
                <a:cs typeface="FangSong"/>
              </a:rPr>
              <a:t>,</a:t>
            </a:r>
            <a:r>
              <a:rPr sz="2000" spc="11">
                <a:solidFill>
                  <a:srgbClr val="000000"/>
                </a:solidFill>
                <a:latin typeface="FangSong"/>
                <a:cs typeface="FangSong"/>
              </a:rPr>
              <a:t>是什么原因导致一些</a:t>
            </a:r>
          </a:p>
          <a:p>
            <a:pPr marL="1219" marR="0">
              <a:lnSpc>
                <a:spcPts val="2004"/>
              </a:lnSpc>
              <a:spcBef>
                <a:spcPts val="395"/>
              </a:spcBef>
              <a:spcAft>
                <a:spcPct val="0"/>
              </a:spcAft>
            </a:pPr>
            <a:r>
              <a:rPr sz="2000" spc="12">
                <a:solidFill>
                  <a:srgbClr val="000000"/>
                </a:solidFill>
                <a:latin typeface="FangSong"/>
                <a:cs typeface="FangSong"/>
              </a:rPr>
              <a:t>年轻人放弃“前功”、尽弃“公务员”而另谋生路呢</a:t>
            </a:r>
            <a:r>
              <a:rPr sz="2000">
                <a:solidFill>
                  <a:srgbClr val="000000"/>
                </a:solidFill>
                <a:latin typeface="FangSong"/>
                <a:cs typeface="FangSong"/>
              </a:rPr>
              <a:t>?</a:t>
            </a:r>
          </a:p>
        </p:txBody>
      </p:sp>
      <p:sp>
        <p:nvSpPr>
          <p:cNvPr id="5" name="object 5"/>
          <p:cNvSpPr txBox="1"/>
          <p:nvPr/>
        </p:nvSpPr>
        <p:spPr>
          <a:xfrm>
            <a:off x="90220" y="1558520"/>
            <a:ext cx="10139050" cy="18749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国家行政部门的规范和严格管理</a:t>
            </a:r>
            <a:r>
              <a:rPr sz="2000">
                <a:solidFill>
                  <a:srgbClr val="000000"/>
                </a:solidFill>
                <a:latin typeface="FangSong"/>
                <a:cs typeface="FangSong"/>
              </a:rPr>
              <a:t>,</a:t>
            </a:r>
            <a:r>
              <a:rPr sz="2000" spc="10">
                <a:solidFill>
                  <a:srgbClr val="000000"/>
                </a:solidFill>
                <a:latin typeface="FangSong"/>
                <a:cs typeface="FangSong"/>
              </a:rPr>
              <a:t>让许多年轻人越来越感受不到国家公务员</a:t>
            </a:r>
          </a:p>
          <a:p>
            <a:pPr marL="0" marR="0">
              <a:lnSpc>
                <a:spcPts val="2004"/>
              </a:lnSpc>
              <a:spcBef>
                <a:spcPts val="554"/>
              </a:spcBef>
              <a:spcAft>
                <a:spcPct val="0"/>
              </a:spcAft>
            </a:pPr>
            <a:r>
              <a:rPr sz="2000" spc="12">
                <a:solidFill>
                  <a:srgbClr val="000000"/>
                </a:solidFill>
                <a:latin typeface="FangSong"/>
                <a:cs typeface="FangSong"/>
              </a:rPr>
              <a:t>带来的种种实惠</a:t>
            </a:r>
            <a:r>
              <a:rPr sz="2000">
                <a:solidFill>
                  <a:srgbClr val="000000"/>
                </a:solidFill>
                <a:latin typeface="FangSong"/>
                <a:cs typeface="FangSong"/>
              </a:rPr>
              <a:t>,</a:t>
            </a:r>
            <a:r>
              <a:rPr sz="2000" spc="11">
                <a:solidFill>
                  <a:srgbClr val="000000"/>
                </a:solidFill>
                <a:latin typeface="FangSong"/>
                <a:cs typeface="FangSong"/>
              </a:rPr>
              <a:t>这是公务员跳槽的客观原因。中国公务员制度有一个成长、发</a:t>
            </a:r>
          </a:p>
          <a:p>
            <a:pPr marL="0" marR="0">
              <a:lnSpc>
                <a:spcPts val="2004"/>
              </a:lnSpc>
              <a:spcBef>
                <a:spcPts val="395"/>
              </a:spcBef>
              <a:spcAft>
                <a:spcPct val="0"/>
              </a:spcAft>
            </a:pPr>
            <a:r>
              <a:rPr sz="2000" spc="15">
                <a:solidFill>
                  <a:srgbClr val="000000"/>
                </a:solidFill>
                <a:latin typeface="FangSong"/>
                <a:cs typeface="FangSong"/>
              </a:rPr>
              <a:t>展的历程</a:t>
            </a:r>
            <a:r>
              <a:rPr sz="2000" spc="10">
                <a:solidFill>
                  <a:srgbClr val="000000"/>
                </a:solidFill>
                <a:latin typeface="FangSong"/>
                <a:cs typeface="FangSong"/>
              </a:rPr>
              <a:t>,它引纳外国的公务员制度并采用了古代的“科举制”的积极因子。但</a:t>
            </a:r>
          </a:p>
          <a:p>
            <a:pPr marL="0" marR="0">
              <a:lnSpc>
                <a:spcPts val="2004"/>
              </a:lnSpc>
              <a:spcBef>
                <a:spcPts val="395"/>
              </a:spcBef>
              <a:spcAft>
                <a:spcPct val="0"/>
              </a:spcAft>
            </a:pPr>
            <a:r>
              <a:rPr sz="2000" spc="12">
                <a:solidFill>
                  <a:srgbClr val="000000"/>
                </a:solidFill>
                <a:latin typeface="FangSong"/>
                <a:cs typeface="FangSong"/>
              </a:rPr>
              <a:t>随着中国政治体制改革的深入</a:t>
            </a:r>
            <a:r>
              <a:rPr sz="2000">
                <a:solidFill>
                  <a:srgbClr val="000000"/>
                </a:solidFill>
                <a:latin typeface="FangSong"/>
                <a:cs typeface="FangSong"/>
              </a:rPr>
              <a:t>,</a:t>
            </a:r>
            <a:r>
              <a:rPr sz="2000" spc="11">
                <a:solidFill>
                  <a:srgbClr val="000000"/>
                </a:solidFill>
                <a:latin typeface="FangSong"/>
                <a:cs typeface="FangSong"/>
              </a:rPr>
              <a:t>依法治国、依法行政、依法用权等慢慢地纳入法</a:t>
            </a:r>
          </a:p>
          <a:p>
            <a:pPr marL="0" marR="0">
              <a:lnSpc>
                <a:spcPts val="2004"/>
              </a:lnSpc>
              <a:spcBef>
                <a:spcPts val="395"/>
              </a:spcBef>
              <a:spcAft>
                <a:spcPct val="0"/>
              </a:spcAft>
            </a:pPr>
            <a:r>
              <a:rPr sz="2000" spc="15">
                <a:solidFill>
                  <a:srgbClr val="000000"/>
                </a:solidFill>
                <a:latin typeface="FangSong"/>
                <a:cs typeface="FangSong"/>
              </a:rPr>
              <a:t>制化轨道</a:t>
            </a:r>
            <a:r>
              <a:rPr sz="2000" spc="10">
                <a:solidFill>
                  <a:srgbClr val="000000"/>
                </a:solidFill>
                <a:latin typeface="FangSong"/>
                <a:cs typeface="FangSong"/>
              </a:rPr>
              <a:t>,</a:t>
            </a:r>
            <a:r>
              <a:rPr sz="2000" spc="12">
                <a:solidFill>
                  <a:srgbClr val="000000"/>
                </a:solidFill>
                <a:latin typeface="FangSong"/>
                <a:cs typeface="FangSong"/>
              </a:rPr>
              <a:t>行政工作人员的行为有了规范和约束</a:t>
            </a:r>
            <a:r>
              <a:rPr sz="2000">
                <a:solidFill>
                  <a:srgbClr val="000000"/>
                </a:solidFill>
                <a:latin typeface="FangSong"/>
                <a:cs typeface="FangSong"/>
              </a:rPr>
              <a:t>,</a:t>
            </a:r>
            <a:r>
              <a:rPr sz="2000" spc="10">
                <a:solidFill>
                  <a:srgbClr val="000000"/>
                </a:solidFill>
                <a:latin typeface="FangSong"/>
                <a:cs typeface="FangSong"/>
              </a:rPr>
              <a:t>自然感到受限制。</a:t>
            </a:r>
          </a:p>
        </p:txBody>
      </p:sp>
      <p:sp>
        <p:nvSpPr>
          <p:cNvPr id="6" name="object 6"/>
          <p:cNvSpPr txBox="1"/>
          <p:nvPr/>
        </p:nvSpPr>
        <p:spPr>
          <a:xfrm>
            <a:off x="90220" y="3209131"/>
            <a:ext cx="10215623" cy="9606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6"/>
              </a:lnSpc>
              <a:spcBef>
                <a:spcPct val="0"/>
              </a:spcBef>
              <a:spcAft>
                <a:spcPct val="0"/>
              </a:spcAft>
            </a:pPr>
            <a:r>
              <a:rPr sz="2000" spc="15">
                <a:solidFill>
                  <a:srgbClr val="000000"/>
                </a:solidFill>
                <a:latin typeface="FangSong"/>
                <a:cs typeface="FangSong"/>
              </a:rPr>
              <a:t>相比其他行业的收入</a:t>
            </a:r>
            <a:r>
              <a:rPr sz="2000">
                <a:solidFill>
                  <a:srgbClr val="000000"/>
                </a:solidFill>
                <a:latin typeface="FangSong"/>
                <a:cs typeface="FangSong"/>
              </a:rPr>
              <a:t>,</a:t>
            </a:r>
            <a:r>
              <a:rPr sz="2000" spc="12">
                <a:solidFill>
                  <a:srgbClr val="000000"/>
                </a:solidFill>
                <a:latin typeface="FangSong"/>
                <a:cs typeface="FangSong"/>
              </a:rPr>
              <a:t>原先的愿望打算与现实需求的巨大反差</a:t>
            </a:r>
            <a:r>
              <a:rPr sz="2000" spc="20">
                <a:solidFill>
                  <a:srgbClr val="000000"/>
                </a:solidFill>
                <a:latin typeface="FangSong"/>
                <a:cs typeface="FangSong"/>
              </a:rPr>
              <a:t>,</a:t>
            </a:r>
            <a:r>
              <a:rPr sz="2000" spc="10">
                <a:solidFill>
                  <a:srgbClr val="000000"/>
                </a:solidFill>
                <a:latin typeface="FangSong"/>
                <a:cs typeface="FangSong"/>
              </a:rPr>
              <a:t>使公务员萌生</a:t>
            </a:r>
          </a:p>
          <a:p>
            <a:pPr marL="0" marR="0">
              <a:lnSpc>
                <a:spcPts val="2004"/>
              </a:lnSpc>
              <a:spcBef>
                <a:spcPts val="554"/>
              </a:spcBef>
              <a:spcAft>
                <a:spcPct val="0"/>
              </a:spcAft>
            </a:pPr>
            <a:r>
              <a:rPr sz="2000" spc="14">
                <a:solidFill>
                  <a:srgbClr val="000000"/>
                </a:solidFill>
                <a:latin typeface="FangSong"/>
                <a:cs typeface="FangSong"/>
              </a:rPr>
              <a:t>了跳槽另谋生路的打算</a:t>
            </a:r>
            <a:r>
              <a:rPr sz="2000">
                <a:solidFill>
                  <a:srgbClr val="000000"/>
                </a:solidFill>
                <a:latin typeface="FangSong"/>
                <a:cs typeface="FangSong"/>
              </a:rPr>
              <a:t>,</a:t>
            </a:r>
            <a:r>
              <a:rPr sz="2000" spc="10">
                <a:solidFill>
                  <a:srgbClr val="000000"/>
                </a:solidFill>
                <a:latin typeface="FangSong"/>
                <a:cs typeface="FangSong"/>
              </a:rPr>
              <a:t>我想这是跨行业公务员跳槽的最直接最现实的原因。</a:t>
            </a:r>
          </a:p>
        </p:txBody>
      </p:sp>
      <p:sp>
        <p:nvSpPr>
          <p:cNvPr id="7" name="object 7"/>
          <p:cNvSpPr txBox="1"/>
          <p:nvPr/>
        </p:nvSpPr>
        <p:spPr>
          <a:xfrm>
            <a:off x="90220" y="3947263"/>
            <a:ext cx="10286664" cy="18733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4">
                <a:solidFill>
                  <a:srgbClr val="000000"/>
                </a:solidFill>
                <a:latin typeface="FangSong"/>
                <a:cs typeface="FangSong"/>
              </a:rPr>
              <a:t>中国在职公务员的跳槽和近几年“国考热”的降温</a:t>
            </a:r>
            <a:r>
              <a:rPr sz="2000">
                <a:solidFill>
                  <a:srgbClr val="000000"/>
                </a:solidFill>
                <a:latin typeface="FangSong"/>
                <a:cs typeface="FangSong"/>
              </a:rPr>
              <a:t>,</a:t>
            </a:r>
            <a:r>
              <a:rPr sz="2000" spc="11">
                <a:solidFill>
                  <a:srgbClr val="000000"/>
                </a:solidFill>
                <a:latin typeface="FangSong"/>
                <a:cs typeface="FangSong"/>
              </a:rPr>
              <a:t>是人们对各种职业工作</a:t>
            </a:r>
          </a:p>
          <a:p>
            <a:pPr marL="0" marR="0">
              <a:lnSpc>
                <a:spcPts val="2004"/>
              </a:lnSpc>
              <a:spcBef>
                <a:spcPts val="540"/>
              </a:spcBef>
              <a:spcAft>
                <a:spcPct val="0"/>
              </a:spcAft>
            </a:pPr>
            <a:r>
              <a:rPr sz="2000" spc="12">
                <a:solidFill>
                  <a:srgbClr val="000000"/>
                </a:solidFill>
                <a:latin typeface="FangSong"/>
                <a:cs typeface="FangSong"/>
              </a:rPr>
              <a:t>认识的理性回归。以前很多人认为在国家的行政部门从职既有政治上的功名</a:t>
            </a:r>
            <a:r>
              <a:rPr sz="2000">
                <a:solidFill>
                  <a:srgbClr val="000000"/>
                </a:solidFill>
                <a:latin typeface="FangSong"/>
                <a:cs typeface="FangSong"/>
              </a:rPr>
              <a:t>,又</a:t>
            </a:r>
          </a:p>
          <a:p>
            <a:pPr marL="0" marR="0">
              <a:lnSpc>
                <a:spcPts val="2006"/>
              </a:lnSpc>
              <a:spcBef>
                <a:spcPts val="393"/>
              </a:spcBef>
              <a:spcAft>
                <a:spcPct val="0"/>
              </a:spcAft>
            </a:pPr>
            <a:r>
              <a:rPr sz="2000" spc="12">
                <a:solidFill>
                  <a:srgbClr val="000000"/>
                </a:solidFill>
                <a:latin typeface="FangSong"/>
                <a:cs typeface="FangSong"/>
              </a:rPr>
              <a:t>有经济上的实惠</a:t>
            </a:r>
            <a:r>
              <a:rPr sz="2000">
                <a:solidFill>
                  <a:srgbClr val="000000"/>
                </a:solidFill>
                <a:latin typeface="FangSong"/>
                <a:cs typeface="FangSong"/>
              </a:rPr>
              <a:t>,</a:t>
            </a:r>
            <a:r>
              <a:rPr sz="2000" spc="15">
                <a:solidFill>
                  <a:srgbClr val="000000"/>
                </a:solidFill>
                <a:latin typeface="FangSong"/>
                <a:cs typeface="FangSong"/>
              </a:rPr>
              <a:t>但随着社会的发展</a:t>
            </a:r>
            <a:r>
              <a:rPr sz="2000">
                <a:solidFill>
                  <a:srgbClr val="000000"/>
                </a:solidFill>
                <a:latin typeface="FangSong"/>
                <a:cs typeface="FangSong"/>
              </a:rPr>
              <a:t>,</a:t>
            </a:r>
            <a:r>
              <a:rPr sz="2000" spc="10">
                <a:solidFill>
                  <a:srgbClr val="000000"/>
                </a:solidFill>
                <a:latin typeface="FangSong"/>
                <a:cs typeface="FangSong"/>
              </a:rPr>
              <a:t>人们事物的认识也在不断变化。国家公务员</a:t>
            </a:r>
          </a:p>
          <a:p>
            <a:pPr marL="0" marR="0">
              <a:lnSpc>
                <a:spcPts val="2004"/>
              </a:lnSpc>
              <a:spcBef>
                <a:spcPts val="448"/>
              </a:spcBef>
              <a:spcAft>
                <a:spcPct val="0"/>
              </a:spcAft>
            </a:pPr>
            <a:r>
              <a:rPr sz="2000" spc="12">
                <a:solidFill>
                  <a:srgbClr val="000000"/>
                </a:solidFill>
                <a:latin typeface="FangSong"/>
                <a:cs typeface="FangSong"/>
              </a:rPr>
              <a:t>只是为人民办实事的工作人员</a:t>
            </a:r>
            <a:r>
              <a:rPr sz="2000">
                <a:solidFill>
                  <a:srgbClr val="000000"/>
                </a:solidFill>
                <a:latin typeface="FangSong"/>
                <a:cs typeface="FangSong"/>
              </a:rPr>
              <a:t>,</a:t>
            </a:r>
            <a:r>
              <a:rPr sz="2000" spc="15">
                <a:solidFill>
                  <a:srgbClr val="000000"/>
                </a:solidFill>
                <a:latin typeface="FangSong"/>
                <a:cs typeface="FangSong"/>
              </a:rPr>
              <a:t>没有什么特别之处</a:t>
            </a:r>
            <a:r>
              <a:rPr sz="2000">
                <a:solidFill>
                  <a:srgbClr val="000000"/>
                </a:solidFill>
                <a:latin typeface="FangSong"/>
                <a:cs typeface="FangSong"/>
              </a:rPr>
              <a:t>,</a:t>
            </a:r>
            <a:r>
              <a:rPr sz="2000" spc="11">
                <a:solidFill>
                  <a:srgbClr val="000000"/>
                </a:solidFill>
                <a:latin typeface="FangSong"/>
                <a:cs typeface="FangSong"/>
              </a:rPr>
              <a:t>更谈不上什么特权</a:t>
            </a:r>
            <a:r>
              <a:rPr sz="2000">
                <a:solidFill>
                  <a:srgbClr val="000000"/>
                </a:solidFill>
                <a:latin typeface="FangSong"/>
                <a:cs typeface="FangSong"/>
              </a:rPr>
              <a:t>,</a:t>
            </a:r>
            <a:r>
              <a:rPr sz="2000" spc="15">
                <a:solidFill>
                  <a:srgbClr val="000000"/>
                </a:solidFill>
                <a:latin typeface="FangSong"/>
                <a:cs typeface="FangSong"/>
              </a:rPr>
              <a:t>随着认识</a:t>
            </a:r>
          </a:p>
          <a:p>
            <a:pPr marL="0" marR="0">
              <a:lnSpc>
                <a:spcPts val="2004"/>
              </a:lnSpc>
              <a:spcBef>
                <a:spcPts val="395"/>
              </a:spcBef>
              <a:spcAft>
                <a:spcPct val="0"/>
              </a:spcAft>
            </a:pPr>
            <a:r>
              <a:rPr sz="2000" spc="15">
                <a:solidFill>
                  <a:srgbClr val="000000"/>
                </a:solidFill>
                <a:latin typeface="FangSong"/>
                <a:cs typeface="FangSong"/>
              </a:rPr>
              <a:t>上的变换</a:t>
            </a:r>
            <a:r>
              <a:rPr sz="2000" spc="10">
                <a:solidFill>
                  <a:srgbClr val="000000"/>
                </a:solidFill>
                <a:latin typeface="FangSong"/>
                <a:cs typeface="FangSong"/>
              </a:rPr>
              <a:t>,</a:t>
            </a:r>
            <a:r>
              <a:rPr sz="2000" spc="11">
                <a:solidFill>
                  <a:srgbClr val="000000"/>
                </a:solidFill>
                <a:latin typeface="FangSong"/>
                <a:cs typeface="FangSong"/>
              </a:rPr>
              <a:t>一些公务员选择跳槽</a:t>
            </a:r>
            <a:r>
              <a:rPr sz="2000">
                <a:solidFill>
                  <a:srgbClr val="000000"/>
                </a:solidFill>
                <a:latin typeface="FangSong"/>
                <a:cs typeface="FangSong"/>
              </a:rPr>
              <a:t>,</a:t>
            </a:r>
            <a:r>
              <a:rPr sz="2000" spc="15">
                <a:solidFill>
                  <a:srgbClr val="000000"/>
                </a:solidFill>
                <a:latin typeface="FangSong"/>
                <a:cs typeface="FangSong"/>
              </a:rPr>
              <a:t>流动到其他的行业</a:t>
            </a:r>
            <a:r>
              <a:rPr sz="2000">
                <a:solidFill>
                  <a:srgbClr val="000000"/>
                </a:solidFill>
                <a:latin typeface="FangSong"/>
                <a:cs typeface="FangSong"/>
              </a:rPr>
              <a:t>,</a:t>
            </a:r>
            <a:r>
              <a:rPr sz="2000" spc="15">
                <a:solidFill>
                  <a:srgbClr val="000000"/>
                </a:solidFill>
                <a:latin typeface="FangSong"/>
                <a:cs typeface="FangSong"/>
              </a:rPr>
              <a:t>也属正常。</a:t>
            </a:r>
          </a:p>
        </p:txBody>
      </p:sp>
      <p:sp>
        <p:nvSpPr>
          <p:cNvPr id="8" name="object 8"/>
          <p:cNvSpPr txBox="1"/>
          <p:nvPr/>
        </p:nvSpPr>
        <p:spPr>
          <a:xfrm>
            <a:off x="533704" y="5598085"/>
            <a:ext cx="970134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8">
                <a:solidFill>
                  <a:srgbClr val="000000"/>
                </a:solidFill>
                <a:latin typeface="FangSong"/>
                <a:cs typeface="FangSong"/>
              </a:rPr>
              <a:t>针对以上的问题</a:t>
            </a:r>
            <a:r>
              <a:rPr sz="2000">
                <a:solidFill>
                  <a:srgbClr val="000000"/>
                </a:solidFill>
                <a:latin typeface="FangSong"/>
                <a:cs typeface="FangSong"/>
              </a:rPr>
              <a:t>,</a:t>
            </a:r>
            <a:r>
              <a:rPr sz="2000" spc="12">
                <a:solidFill>
                  <a:srgbClr val="000000"/>
                </a:solidFill>
                <a:latin typeface="FangSong"/>
                <a:cs typeface="FangSong"/>
              </a:rPr>
              <a:t>政府要大力推进</a:t>
            </a:r>
            <a:r>
              <a:rPr sz="2000">
                <a:solidFill>
                  <a:srgbClr val="000000"/>
                </a:solidFill>
                <a:latin typeface="FangSong"/>
                <a:cs typeface="FangSong"/>
              </a:rPr>
              <a:t>,</a:t>
            </a:r>
            <a:r>
              <a:rPr sz="2000" spc="10">
                <a:solidFill>
                  <a:srgbClr val="000000"/>
                </a:solidFill>
                <a:latin typeface="FangSong"/>
                <a:cs typeface="FangSong"/>
              </a:rPr>
              <a:t>行动起来。合理的职业流动机制是中国公</a:t>
            </a:r>
          </a:p>
        </p:txBody>
      </p:sp>
      <p:sp>
        <p:nvSpPr>
          <p:cNvPr id="9" name="object 9"/>
          <p:cNvSpPr txBox="1"/>
          <p:nvPr/>
        </p:nvSpPr>
        <p:spPr>
          <a:xfrm>
            <a:off x="89001" y="6051994"/>
            <a:ext cx="10041697"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A.越来越多的年轻公务员希望改善自身的经济状况,以达到与自身</a:t>
            </a:r>
          </a:p>
          <a:p>
            <a:pPr marL="0" marR="0">
              <a:lnSpc>
                <a:spcPts val="2400"/>
              </a:lnSpc>
              <a:spcBef>
                <a:spcPts val="480"/>
              </a:spcBef>
              <a:spcAft>
                <a:spcPct val="0"/>
              </a:spcAft>
            </a:pPr>
            <a:r>
              <a:rPr sz="2400" spc="11">
                <a:solidFill>
                  <a:srgbClr val="000000"/>
                </a:solidFill>
                <a:latin typeface="FangSong"/>
                <a:cs typeface="FangSong"/>
              </a:rPr>
              <a:t>能力和需求相匹配的收入水准。</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13339"/>
            <a:ext cx="10042018"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C.依法行政、依法用权等慢慢纳入法制化轨道,公务员受到了更多</a:t>
            </a:r>
          </a:p>
        </p:txBody>
      </p:sp>
      <p:sp>
        <p:nvSpPr>
          <p:cNvPr id="4" name="object 4"/>
          <p:cNvSpPr txBox="1"/>
          <p:nvPr/>
        </p:nvSpPr>
        <p:spPr>
          <a:xfrm>
            <a:off x="78028" y="479615"/>
            <a:ext cx="10050719" cy="125490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3411" marR="0">
              <a:lnSpc>
                <a:spcPts val="2400"/>
              </a:lnSpc>
              <a:spcBef>
                <a:spcPct val="0"/>
              </a:spcBef>
              <a:spcAft>
                <a:spcPct val="0"/>
              </a:spcAft>
            </a:pPr>
            <a:r>
              <a:rPr sz="2400" spc="11">
                <a:solidFill>
                  <a:srgbClr val="000000"/>
                </a:solidFill>
                <a:latin typeface="FangSong"/>
                <a:cs typeface="FangSong"/>
              </a:rPr>
              <a:t>的限制、约束,表现自我能力和价值的空间变得狭窄。</a:t>
            </a:r>
          </a:p>
          <a:p>
            <a:pPr marL="0" marR="0">
              <a:lnSpc>
                <a:spcPts val="1895"/>
              </a:lnSpc>
              <a:spcBef>
                <a:spcPts val="275"/>
              </a:spcBef>
              <a:spcAft>
                <a:spcPct val="0"/>
              </a:spcAft>
            </a:pPr>
            <a:r>
              <a:rPr sz="1900" spc="11">
                <a:solidFill>
                  <a:srgbClr val="000000"/>
                </a:solidFill>
                <a:latin typeface="FangSong"/>
                <a:cs typeface="FangSong"/>
              </a:rPr>
              <a:t>逆流之潮——公务员跳槽</a:t>
            </a:r>
            <a:r>
              <a:rPr sz="1900" spc="21">
                <a:solidFill>
                  <a:srgbClr val="000000"/>
                </a:solidFill>
                <a:latin typeface="FangSong"/>
                <a:cs typeface="FangSong"/>
              </a:rPr>
              <a:t>,</a:t>
            </a:r>
            <a:r>
              <a:rPr sz="1900" spc="11">
                <a:solidFill>
                  <a:srgbClr val="000000"/>
                </a:solidFill>
                <a:latin typeface="FangSong"/>
                <a:cs typeface="FangSong"/>
              </a:rPr>
              <a:t>这让很多人深感震惊和意外</a:t>
            </a:r>
            <a:r>
              <a:rPr sz="1900" spc="10">
                <a:solidFill>
                  <a:srgbClr val="000000"/>
                </a:solidFill>
                <a:latin typeface="FangSong"/>
                <a:cs typeface="FangSong"/>
              </a:rPr>
              <a:t>,是什么原因导致一些年轻人</a:t>
            </a:r>
          </a:p>
          <a:p>
            <a:pPr marL="0" marR="0">
              <a:lnSpc>
                <a:spcPts val="1895"/>
              </a:lnSpc>
              <a:spcBef>
                <a:spcPts val="384"/>
              </a:spcBef>
              <a:spcAft>
                <a:spcPct val="0"/>
              </a:spcAft>
            </a:pPr>
            <a:r>
              <a:rPr sz="1900" spc="11">
                <a:solidFill>
                  <a:srgbClr val="000000"/>
                </a:solidFill>
                <a:latin typeface="FangSong"/>
                <a:cs typeface="FangSong"/>
              </a:rPr>
              <a:t>放弃“前功”、尽弃“公务员”而另谋生路呢</a:t>
            </a:r>
            <a:r>
              <a:rPr sz="1900">
                <a:solidFill>
                  <a:srgbClr val="000000"/>
                </a:solidFill>
                <a:latin typeface="FangSong"/>
                <a:cs typeface="FangSong"/>
              </a:rPr>
              <a:t>?</a:t>
            </a:r>
          </a:p>
        </p:txBody>
      </p:sp>
      <p:sp>
        <p:nvSpPr>
          <p:cNvPr id="5" name="object 5"/>
          <p:cNvSpPr txBox="1"/>
          <p:nvPr/>
        </p:nvSpPr>
        <p:spPr>
          <a:xfrm>
            <a:off x="78028" y="1497790"/>
            <a:ext cx="10333270" cy="17796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0928" marR="0">
              <a:lnSpc>
                <a:spcPts val="1895"/>
              </a:lnSpc>
              <a:spcBef>
                <a:spcPct val="0"/>
              </a:spcBef>
              <a:spcAft>
                <a:spcPct val="0"/>
              </a:spcAft>
            </a:pPr>
            <a:r>
              <a:rPr sz="1900">
                <a:solidFill>
                  <a:srgbClr val="000000"/>
                </a:solidFill>
                <a:latin typeface="FangSong"/>
                <a:cs typeface="FangSong"/>
              </a:rPr>
              <a:t>国家行政部门的规范和严格管理</a:t>
            </a:r>
            <a:r>
              <a:rPr sz="1900" spc="10">
                <a:solidFill>
                  <a:srgbClr val="000000"/>
                </a:solidFill>
                <a:latin typeface="FangSong"/>
                <a:cs typeface="FangSong"/>
              </a:rPr>
              <a:t>,让许多年轻人越来越感受不到国家公务员带来</a:t>
            </a:r>
          </a:p>
          <a:p>
            <a:pPr marL="0" marR="0">
              <a:lnSpc>
                <a:spcPts val="1895"/>
              </a:lnSpc>
              <a:spcBef>
                <a:spcPts val="530"/>
              </a:spcBef>
              <a:spcAft>
                <a:spcPct val="0"/>
              </a:spcAft>
            </a:pPr>
            <a:r>
              <a:rPr sz="1900" spc="10">
                <a:solidFill>
                  <a:srgbClr val="000000"/>
                </a:solidFill>
                <a:latin typeface="FangSong"/>
                <a:cs typeface="FangSong"/>
              </a:rPr>
              <a:t>的种种实惠</a:t>
            </a:r>
            <a:r>
              <a:rPr sz="1900" spc="21">
                <a:solidFill>
                  <a:srgbClr val="000000"/>
                </a:solidFill>
                <a:latin typeface="FangSong"/>
                <a:cs typeface="FangSong"/>
              </a:rPr>
              <a:t>,</a:t>
            </a:r>
            <a:r>
              <a:rPr sz="1900" spc="11">
                <a:solidFill>
                  <a:srgbClr val="000000"/>
                </a:solidFill>
                <a:latin typeface="FangSong"/>
                <a:cs typeface="FangSong"/>
              </a:rPr>
              <a:t>这是公务员跳槽的客观原因。中国公务员制度有一个成长、发展的历程</a:t>
            </a:r>
            <a:r>
              <a:rPr sz="1900">
                <a:solidFill>
                  <a:srgbClr val="000000"/>
                </a:solidFill>
                <a:latin typeface="FangSong"/>
                <a:cs typeface="FangSong"/>
              </a:rPr>
              <a:t>,</a:t>
            </a:r>
          </a:p>
          <a:p>
            <a:pPr marL="0" marR="0">
              <a:lnSpc>
                <a:spcPts val="1895"/>
              </a:lnSpc>
              <a:spcBef>
                <a:spcPts val="383"/>
              </a:spcBef>
              <a:spcAft>
                <a:spcPct val="0"/>
              </a:spcAft>
            </a:pPr>
            <a:r>
              <a:rPr sz="1900" spc="11">
                <a:solidFill>
                  <a:srgbClr val="000000"/>
                </a:solidFill>
                <a:latin typeface="FangSong"/>
                <a:cs typeface="FangSong"/>
              </a:rPr>
              <a:t>它引纳外国的公务员制度并采用了古代的“科举制”的积极因子。但随着中国政治</a:t>
            </a:r>
          </a:p>
          <a:p>
            <a:pPr marL="0" marR="0">
              <a:lnSpc>
                <a:spcPts val="1895"/>
              </a:lnSpc>
              <a:spcBef>
                <a:spcPts val="384"/>
              </a:spcBef>
              <a:spcAft>
                <a:spcPct val="0"/>
              </a:spcAft>
            </a:pPr>
            <a:r>
              <a:rPr sz="1900" spc="11">
                <a:solidFill>
                  <a:srgbClr val="000000"/>
                </a:solidFill>
                <a:latin typeface="FangSong"/>
                <a:cs typeface="FangSong"/>
              </a:rPr>
              <a:t>体制改革的深入</a:t>
            </a:r>
            <a:r>
              <a:rPr sz="1900" spc="10">
                <a:solidFill>
                  <a:srgbClr val="000000"/>
                </a:solidFill>
                <a:latin typeface="FangSong"/>
                <a:cs typeface="FangSong"/>
              </a:rPr>
              <a:t>,</a:t>
            </a:r>
            <a:r>
              <a:rPr sz="1900" spc="11">
                <a:solidFill>
                  <a:srgbClr val="000000"/>
                </a:solidFill>
                <a:latin typeface="FangSong"/>
                <a:cs typeface="FangSong"/>
              </a:rPr>
              <a:t>依法治国、依法行政、依法用权等慢慢地纳入法制化轨道</a:t>
            </a:r>
            <a:r>
              <a:rPr sz="1900" spc="21">
                <a:solidFill>
                  <a:srgbClr val="000000"/>
                </a:solidFill>
                <a:latin typeface="FangSong"/>
                <a:cs typeface="FangSong"/>
              </a:rPr>
              <a:t>,</a:t>
            </a:r>
            <a:r>
              <a:rPr sz="1900" spc="15">
                <a:solidFill>
                  <a:srgbClr val="000000"/>
                </a:solidFill>
                <a:latin typeface="FangSong"/>
                <a:cs typeface="FangSong"/>
              </a:rPr>
              <a:t>行政工</a:t>
            </a:r>
          </a:p>
          <a:p>
            <a:pPr marL="0" marR="0">
              <a:lnSpc>
                <a:spcPts val="1895"/>
              </a:lnSpc>
              <a:spcBef>
                <a:spcPts val="383"/>
              </a:spcBef>
              <a:spcAft>
                <a:spcPct val="0"/>
              </a:spcAft>
            </a:pPr>
            <a:r>
              <a:rPr sz="1900" spc="11">
                <a:solidFill>
                  <a:srgbClr val="000000"/>
                </a:solidFill>
                <a:latin typeface="FangSong"/>
                <a:cs typeface="FangSong"/>
              </a:rPr>
              <a:t>作人员的行为有了规范和约束</a:t>
            </a:r>
            <a:r>
              <a:rPr sz="1900" spc="10">
                <a:solidFill>
                  <a:srgbClr val="000000"/>
                </a:solidFill>
                <a:latin typeface="FangSong"/>
                <a:cs typeface="FangSong"/>
              </a:rPr>
              <a:t>,</a:t>
            </a:r>
            <a:r>
              <a:rPr sz="1900">
                <a:solidFill>
                  <a:srgbClr val="000000"/>
                </a:solidFill>
                <a:latin typeface="FangSong"/>
                <a:cs typeface="FangSong"/>
              </a:rPr>
              <a:t>自然感到受限制。</a:t>
            </a:r>
          </a:p>
        </p:txBody>
      </p:sp>
      <p:sp>
        <p:nvSpPr>
          <p:cNvPr id="6" name="object 6"/>
          <p:cNvSpPr txBox="1"/>
          <p:nvPr/>
        </p:nvSpPr>
        <p:spPr>
          <a:xfrm>
            <a:off x="78028" y="3072201"/>
            <a:ext cx="10250480" cy="911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0928" marR="0">
              <a:lnSpc>
                <a:spcPts val="1898"/>
              </a:lnSpc>
              <a:spcBef>
                <a:spcPct val="0"/>
              </a:spcBef>
              <a:spcAft>
                <a:spcPct val="0"/>
              </a:spcAft>
            </a:pPr>
            <a:r>
              <a:rPr sz="1900">
                <a:solidFill>
                  <a:srgbClr val="000000"/>
                </a:solidFill>
                <a:latin typeface="FangSong"/>
                <a:cs typeface="FangSong"/>
              </a:rPr>
              <a:t>相比其他行业的收入</a:t>
            </a:r>
            <a:r>
              <a:rPr sz="1900" spc="10">
                <a:solidFill>
                  <a:srgbClr val="000000"/>
                </a:solidFill>
                <a:latin typeface="FangSong"/>
                <a:cs typeface="FangSong"/>
              </a:rPr>
              <a:t>,</a:t>
            </a:r>
            <a:r>
              <a:rPr sz="1900" spc="11">
                <a:solidFill>
                  <a:srgbClr val="000000"/>
                </a:solidFill>
                <a:latin typeface="FangSong"/>
                <a:cs typeface="FangSong"/>
              </a:rPr>
              <a:t>原先的愿望打算与现实需求的巨大反差</a:t>
            </a:r>
            <a:r>
              <a:rPr sz="1900" spc="21">
                <a:solidFill>
                  <a:srgbClr val="000000"/>
                </a:solidFill>
                <a:latin typeface="FangSong"/>
                <a:cs typeface="FangSong"/>
              </a:rPr>
              <a:t>,</a:t>
            </a:r>
            <a:r>
              <a:rPr sz="1900">
                <a:solidFill>
                  <a:srgbClr val="000000"/>
                </a:solidFill>
                <a:latin typeface="FangSong"/>
                <a:cs typeface="FangSong"/>
              </a:rPr>
              <a:t>使公务员萌生了跳</a:t>
            </a:r>
          </a:p>
          <a:p>
            <a:pPr marL="0" marR="0">
              <a:lnSpc>
                <a:spcPts val="1895"/>
              </a:lnSpc>
              <a:spcBef>
                <a:spcPts val="530"/>
              </a:spcBef>
              <a:spcAft>
                <a:spcPct val="0"/>
              </a:spcAft>
            </a:pPr>
            <a:r>
              <a:rPr sz="1900" spc="10">
                <a:solidFill>
                  <a:srgbClr val="000000"/>
                </a:solidFill>
                <a:latin typeface="FangSong"/>
                <a:cs typeface="FangSong"/>
              </a:rPr>
              <a:t>槽另谋生路的打算,</a:t>
            </a:r>
            <a:r>
              <a:rPr sz="1900" spc="12">
                <a:solidFill>
                  <a:srgbClr val="000000"/>
                </a:solidFill>
                <a:latin typeface="FangSong"/>
                <a:cs typeface="FangSong"/>
              </a:rPr>
              <a:t>我想这是跨行业公务员跳槽的最直接最现实的原因。</a:t>
            </a:r>
          </a:p>
        </p:txBody>
      </p:sp>
      <p:sp>
        <p:nvSpPr>
          <p:cNvPr id="7" name="object 7"/>
          <p:cNvSpPr txBox="1"/>
          <p:nvPr/>
        </p:nvSpPr>
        <p:spPr>
          <a:xfrm>
            <a:off x="78028" y="3779853"/>
            <a:ext cx="10191670" cy="177952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0928" marR="0">
              <a:lnSpc>
                <a:spcPts val="1895"/>
              </a:lnSpc>
              <a:spcBef>
                <a:spcPct val="0"/>
              </a:spcBef>
              <a:spcAft>
                <a:spcPct val="0"/>
              </a:spcAft>
            </a:pPr>
            <a:r>
              <a:rPr sz="1900" spc="10">
                <a:solidFill>
                  <a:srgbClr val="000000"/>
                </a:solidFill>
                <a:latin typeface="FangSong"/>
                <a:cs typeface="FangSong"/>
              </a:rPr>
              <a:t>中国在职公务员的跳槽和近几年“国考热”的降温,是人们对各种职业工作认识</a:t>
            </a:r>
          </a:p>
          <a:p>
            <a:pPr marL="0" marR="0">
              <a:lnSpc>
                <a:spcPts val="1895"/>
              </a:lnSpc>
              <a:spcBef>
                <a:spcPts val="528"/>
              </a:spcBef>
              <a:spcAft>
                <a:spcPct val="0"/>
              </a:spcAft>
            </a:pPr>
            <a:r>
              <a:rPr sz="1900" spc="11">
                <a:solidFill>
                  <a:srgbClr val="000000"/>
                </a:solidFill>
                <a:latin typeface="FangSong"/>
                <a:cs typeface="FangSong"/>
              </a:rPr>
              <a:t>的理性回归。以前很多人认为在国家的行政部门从职既有政治上的功名</a:t>
            </a:r>
            <a:r>
              <a:rPr sz="1900" spc="10">
                <a:solidFill>
                  <a:srgbClr val="000000"/>
                </a:solidFill>
                <a:latin typeface="FangSong"/>
                <a:cs typeface="FangSong"/>
              </a:rPr>
              <a:t>,</a:t>
            </a:r>
            <a:r>
              <a:rPr sz="1900" spc="11">
                <a:solidFill>
                  <a:srgbClr val="000000"/>
                </a:solidFill>
                <a:latin typeface="FangSong"/>
                <a:cs typeface="FangSong"/>
              </a:rPr>
              <a:t>又有经济上</a:t>
            </a:r>
          </a:p>
          <a:p>
            <a:pPr marL="0" marR="0">
              <a:lnSpc>
                <a:spcPts val="1898"/>
              </a:lnSpc>
              <a:spcBef>
                <a:spcPts val="381"/>
              </a:spcBef>
              <a:spcAft>
                <a:spcPct val="0"/>
              </a:spcAft>
            </a:pPr>
            <a:r>
              <a:rPr sz="1900">
                <a:solidFill>
                  <a:srgbClr val="000000"/>
                </a:solidFill>
                <a:latin typeface="FangSong"/>
                <a:cs typeface="FangSong"/>
              </a:rPr>
              <a:t>的实惠</a:t>
            </a:r>
            <a:r>
              <a:rPr sz="1900" spc="21">
                <a:solidFill>
                  <a:srgbClr val="000000"/>
                </a:solidFill>
                <a:latin typeface="FangSong"/>
                <a:cs typeface="FangSong"/>
              </a:rPr>
              <a:t>,</a:t>
            </a:r>
            <a:r>
              <a:rPr sz="1900" spc="12">
                <a:solidFill>
                  <a:srgbClr val="000000"/>
                </a:solidFill>
                <a:latin typeface="FangSong"/>
                <a:cs typeface="FangSong"/>
              </a:rPr>
              <a:t>但随着社会的发展</a:t>
            </a:r>
            <a:r>
              <a:rPr sz="1900" spc="10">
                <a:solidFill>
                  <a:srgbClr val="000000"/>
                </a:solidFill>
                <a:latin typeface="FangSong"/>
                <a:cs typeface="FangSong"/>
              </a:rPr>
              <a:t>,人们事物的认识也在不断变化。国家公务员只是为人民</a:t>
            </a:r>
          </a:p>
          <a:p>
            <a:pPr marL="0" marR="0">
              <a:lnSpc>
                <a:spcPts val="1895"/>
              </a:lnSpc>
              <a:spcBef>
                <a:spcPts val="385"/>
              </a:spcBef>
              <a:spcAft>
                <a:spcPct val="0"/>
              </a:spcAft>
            </a:pPr>
            <a:r>
              <a:rPr sz="1900" spc="10">
                <a:solidFill>
                  <a:srgbClr val="000000"/>
                </a:solidFill>
                <a:latin typeface="FangSong"/>
                <a:cs typeface="FangSong"/>
              </a:rPr>
              <a:t>办实事的工作人员,</a:t>
            </a:r>
            <a:r>
              <a:rPr sz="1900" spc="12">
                <a:solidFill>
                  <a:srgbClr val="000000"/>
                </a:solidFill>
                <a:latin typeface="FangSong"/>
                <a:cs typeface="FangSong"/>
              </a:rPr>
              <a:t>没有什么特别之处</a:t>
            </a:r>
            <a:r>
              <a:rPr sz="1900" spc="21">
                <a:solidFill>
                  <a:srgbClr val="000000"/>
                </a:solidFill>
                <a:latin typeface="FangSong"/>
                <a:cs typeface="FangSong"/>
              </a:rPr>
              <a:t>,</a:t>
            </a:r>
            <a:r>
              <a:rPr sz="1900" spc="10">
                <a:solidFill>
                  <a:srgbClr val="000000"/>
                </a:solidFill>
                <a:latin typeface="FangSong"/>
                <a:cs typeface="FangSong"/>
              </a:rPr>
              <a:t>更谈不上什么特权</a:t>
            </a:r>
            <a:r>
              <a:rPr sz="1900" spc="11">
                <a:solidFill>
                  <a:srgbClr val="000000"/>
                </a:solidFill>
                <a:latin typeface="FangSong"/>
                <a:cs typeface="FangSong"/>
              </a:rPr>
              <a:t>,</a:t>
            </a:r>
            <a:r>
              <a:rPr sz="1900" spc="12">
                <a:solidFill>
                  <a:srgbClr val="000000"/>
                </a:solidFill>
                <a:latin typeface="FangSong"/>
                <a:cs typeface="FangSong"/>
              </a:rPr>
              <a:t>随着认识上的变换</a:t>
            </a:r>
            <a:r>
              <a:rPr sz="1900" spc="21">
                <a:solidFill>
                  <a:srgbClr val="000000"/>
                </a:solidFill>
                <a:latin typeface="FangSong"/>
                <a:cs typeface="FangSong"/>
              </a:rPr>
              <a:t>,</a:t>
            </a:r>
            <a:r>
              <a:rPr sz="1900">
                <a:solidFill>
                  <a:srgbClr val="000000"/>
                </a:solidFill>
                <a:latin typeface="FangSong"/>
                <a:cs typeface="FangSong"/>
              </a:rPr>
              <a:t>一些</a:t>
            </a:r>
          </a:p>
          <a:p>
            <a:pPr marL="0" marR="0">
              <a:lnSpc>
                <a:spcPts val="1895"/>
              </a:lnSpc>
              <a:spcBef>
                <a:spcPts val="384"/>
              </a:spcBef>
              <a:spcAft>
                <a:spcPct val="0"/>
              </a:spcAft>
            </a:pPr>
            <a:r>
              <a:rPr sz="1900" spc="11">
                <a:solidFill>
                  <a:srgbClr val="000000"/>
                </a:solidFill>
                <a:latin typeface="FangSong"/>
                <a:cs typeface="FangSong"/>
              </a:rPr>
              <a:t>公务员选择跳槽</a:t>
            </a:r>
            <a:r>
              <a:rPr sz="1900" spc="10">
                <a:solidFill>
                  <a:srgbClr val="000000"/>
                </a:solidFill>
                <a:latin typeface="FangSong"/>
                <a:cs typeface="FangSong"/>
              </a:rPr>
              <a:t>,</a:t>
            </a:r>
            <a:r>
              <a:rPr sz="1900" spc="12">
                <a:solidFill>
                  <a:srgbClr val="000000"/>
                </a:solidFill>
                <a:latin typeface="FangSong"/>
                <a:cs typeface="FangSong"/>
              </a:rPr>
              <a:t>流动到其他的行业</a:t>
            </a:r>
            <a:r>
              <a:rPr sz="1900" spc="10">
                <a:solidFill>
                  <a:srgbClr val="000000"/>
                </a:solidFill>
                <a:latin typeface="FangSong"/>
                <a:cs typeface="FangSong"/>
              </a:rPr>
              <a:t>,</a:t>
            </a:r>
            <a:r>
              <a:rPr sz="1900">
                <a:solidFill>
                  <a:srgbClr val="000000"/>
                </a:solidFill>
                <a:latin typeface="FangSong"/>
                <a:cs typeface="FangSong"/>
              </a:rPr>
              <a:t>也属正常。</a:t>
            </a:r>
          </a:p>
        </p:txBody>
      </p:sp>
      <p:sp>
        <p:nvSpPr>
          <p:cNvPr id="8" name="object 8"/>
          <p:cNvSpPr txBox="1"/>
          <p:nvPr/>
        </p:nvSpPr>
        <p:spPr>
          <a:xfrm>
            <a:off x="78028" y="5354399"/>
            <a:ext cx="10254520" cy="12005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20928" marR="0">
              <a:lnSpc>
                <a:spcPts val="1895"/>
              </a:lnSpc>
              <a:spcBef>
                <a:spcPct val="0"/>
              </a:spcBef>
              <a:spcAft>
                <a:spcPct val="0"/>
              </a:spcAft>
            </a:pPr>
            <a:r>
              <a:rPr sz="1900">
                <a:solidFill>
                  <a:srgbClr val="000000"/>
                </a:solidFill>
                <a:latin typeface="FangSong"/>
                <a:cs typeface="FangSong"/>
              </a:rPr>
              <a:t>针对以上的问题</a:t>
            </a:r>
            <a:r>
              <a:rPr sz="1900" spc="10">
                <a:solidFill>
                  <a:srgbClr val="000000"/>
                </a:solidFill>
                <a:latin typeface="FangSong"/>
                <a:cs typeface="FangSong"/>
              </a:rPr>
              <a:t>,政府要大力推进,</a:t>
            </a:r>
            <a:r>
              <a:rPr sz="1900" spc="12">
                <a:solidFill>
                  <a:srgbClr val="000000"/>
                </a:solidFill>
                <a:latin typeface="FangSong"/>
                <a:cs typeface="FangSong"/>
              </a:rPr>
              <a:t>行动起来。合理的职业流动机制是中国公务员</a:t>
            </a:r>
          </a:p>
          <a:p>
            <a:pPr marL="0" marR="0">
              <a:lnSpc>
                <a:spcPts val="1895"/>
              </a:lnSpc>
              <a:spcBef>
                <a:spcPts val="528"/>
              </a:spcBef>
              <a:spcAft>
                <a:spcPct val="0"/>
              </a:spcAft>
            </a:pPr>
            <a:r>
              <a:rPr sz="1900" spc="11">
                <a:solidFill>
                  <a:srgbClr val="000000"/>
                </a:solidFill>
                <a:latin typeface="FangSong"/>
                <a:cs typeface="FangSong"/>
              </a:rPr>
              <a:t>的“跳槽”助推器。国内各行各业的从业人员一直都在不停地流转、变动</a:t>
            </a:r>
            <a:r>
              <a:rPr sz="1900" spc="10">
                <a:solidFill>
                  <a:srgbClr val="000000"/>
                </a:solidFill>
                <a:latin typeface="FangSong"/>
                <a:cs typeface="FangSong"/>
              </a:rPr>
              <a:t>,</a:t>
            </a:r>
            <a:r>
              <a:rPr sz="1900" spc="17">
                <a:solidFill>
                  <a:srgbClr val="000000"/>
                </a:solidFill>
                <a:latin typeface="FangSong"/>
                <a:cs typeface="FangSong"/>
              </a:rPr>
              <a:t>公务员的</a:t>
            </a:r>
          </a:p>
          <a:p>
            <a:pPr marL="0" marR="0">
              <a:lnSpc>
                <a:spcPts val="1895"/>
              </a:lnSpc>
              <a:spcBef>
                <a:spcPts val="386"/>
              </a:spcBef>
              <a:spcAft>
                <a:spcPct val="0"/>
              </a:spcAft>
            </a:pPr>
            <a:r>
              <a:rPr sz="1900" spc="10">
                <a:solidFill>
                  <a:srgbClr val="000000"/>
                </a:solidFill>
                <a:latin typeface="FangSong"/>
                <a:cs typeface="FangSong"/>
              </a:rPr>
              <a:t>“跳槽”也是行业流动机制的一个重要环节。如何让公务员的“跳槽”融入到正常</a:t>
            </a:r>
          </a:p>
        </p:txBody>
      </p:sp>
      <p:sp>
        <p:nvSpPr>
          <p:cNvPr id="9" name="object 9"/>
          <p:cNvSpPr txBox="1"/>
          <p:nvPr/>
        </p:nvSpPr>
        <p:spPr>
          <a:xfrm>
            <a:off x="64007" y="6097409"/>
            <a:ext cx="100448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D.</a:t>
            </a:r>
            <a:r>
              <a:rPr sz="2400" spc="11">
                <a:solidFill>
                  <a:srgbClr val="000000"/>
                </a:solidFill>
                <a:latin typeface="FangSong"/>
                <a:cs typeface="FangSong"/>
              </a:rPr>
              <a:t>人们对公务员职业工作的认识回归理性,</a:t>
            </a:r>
            <a:r>
              <a:rPr sz="2400" spc="14">
                <a:solidFill>
                  <a:srgbClr val="000000"/>
                </a:solidFill>
                <a:latin typeface="FangSong"/>
                <a:cs typeface="FangSong"/>
              </a:rPr>
              <a:t>认识到公务员职业与其</a:t>
            </a:r>
          </a:p>
        </p:txBody>
      </p:sp>
      <p:sp>
        <p:nvSpPr>
          <p:cNvPr id="10" name="object 10"/>
          <p:cNvSpPr txBox="1"/>
          <p:nvPr/>
        </p:nvSpPr>
        <p:spPr>
          <a:xfrm>
            <a:off x="64007" y="6463169"/>
            <a:ext cx="792627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他职业相比没有什么特别之处</a:t>
            </a:r>
            <a:r>
              <a:rPr sz="2400" spc="11">
                <a:solidFill>
                  <a:srgbClr val="000000"/>
                </a:solidFill>
                <a:latin typeface="FangSong"/>
                <a:cs typeface="FangSong"/>
              </a:rPr>
              <a:t>,更谈不上什么特权。</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7231" y="61444"/>
            <a:ext cx="10287106" cy="149351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材料三</a:t>
            </a:r>
          </a:p>
          <a:p>
            <a:pPr marL="313943" marR="0">
              <a:lnSpc>
                <a:spcPts val="2004"/>
              </a:lnSpc>
              <a:spcBef>
                <a:spcPts val="768"/>
              </a:spcBef>
              <a:spcAft>
                <a:spcPct val="0"/>
              </a:spcAft>
            </a:pPr>
            <a:r>
              <a:rPr sz="2000" spc="11">
                <a:solidFill>
                  <a:srgbClr val="000000"/>
                </a:solidFill>
                <a:latin typeface="FangSong"/>
                <a:cs typeface="FangSong"/>
              </a:rPr>
              <a:t>【曲靖文明网】曾经让许多年轻人慕名并为之倾心竭力的热门行业在出现了</a:t>
            </a:r>
          </a:p>
          <a:p>
            <a:pPr marL="0" marR="0">
              <a:lnSpc>
                <a:spcPts val="2004"/>
              </a:lnSpc>
              <a:spcBef>
                <a:spcPts val="10"/>
              </a:spcBef>
              <a:spcAft>
                <a:spcPct val="0"/>
              </a:spcAft>
            </a:pPr>
            <a:r>
              <a:rPr sz="2000" spc="12">
                <a:solidFill>
                  <a:srgbClr val="000000"/>
                </a:solidFill>
                <a:latin typeface="FangSong"/>
                <a:cs typeface="FangSong"/>
              </a:rPr>
              <a:t>倒寒逆流之潮——公务员跳槽</a:t>
            </a:r>
            <a:r>
              <a:rPr sz="2000">
                <a:solidFill>
                  <a:srgbClr val="000000"/>
                </a:solidFill>
                <a:latin typeface="FangSong"/>
                <a:cs typeface="FangSong"/>
              </a:rPr>
              <a:t>,</a:t>
            </a:r>
            <a:r>
              <a:rPr sz="2000" spc="12">
                <a:solidFill>
                  <a:srgbClr val="000000"/>
                </a:solidFill>
                <a:latin typeface="FangSong"/>
                <a:cs typeface="FangSong"/>
              </a:rPr>
              <a:t>这让很多人深感震惊和意外</a:t>
            </a:r>
            <a:r>
              <a:rPr sz="2000">
                <a:solidFill>
                  <a:srgbClr val="000000"/>
                </a:solidFill>
                <a:latin typeface="FangSong"/>
                <a:cs typeface="FangSong"/>
              </a:rPr>
              <a:t>,</a:t>
            </a:r>
            <a:r>
              <a:rPr sz="2000" spc="11">
                <a:solidFill>
                  <a:srgbClr val="000000"/>
                </a:solidFill>
                <a:latin typeface="FangSong"/>
                <a:cs typeface="FangSong"/>
              </a:rPr>
              <a:t>是什么原因导致一些</a:t>
            </a:r>
          </a:p>
          <a:p>
            <a:pPr marL="0" marR="0">
              <a:lnSpc>
                <a:spcPts val="1919"/>
              </a:lnSpc>
              <a:spcBef>
                <a:spcPct val="0"/>
              </a:spcBef>
              <a:spcAft>
                <a:spcPct val="0"/>
              </a:spcAft>
            </a:pPr>
            <a:r>
              <a:rPr sz="2000" spc="12">
                <a:solidFill>
                  <a:srgbClr val="000000"/>
                </a:solidFill>
                <a:latin typeface="FangSong"/>
                <a:cs typeface="FangSong"/>
              </a:rPr>
              <a:t>年轻人放弃“前功”、尽弃“公务员”而另谋生路呢</a:t>
            </a:r>
            <a:r>
              <a:rPr sz="2000">
                <a:solidFill>
                  <a:srgbClr val="000000"/>
                </a:solidFill>
                <a:latin typeface="FangSong"/>
                <a:cs typeface="FangSong"/>
              </a:rPr>
              <a:t>?</a:t>
            </a:r>
          </a:p>
        </p:txBody>
      </p:sp>
      <p:sp>
        <p:nvSpPr>
          <p:cNvPr id="4" name="object 4"/>
          <p:cNvSpPr txBox="1"/>
          <p:nvPr/>
        </p:nvSpPr>
        <p:spPr>
          <a:xfrm>
            <a:off x="97231" y="1272762"/>
            <a:ext cx="10144417" cy="162967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6"/>
              </a:lnSpc>
              <a:spcBef>
                <a:spcPct val="0"/>
              </a:spcBef>
              <a:spcAft>
                <a:spcPct val="0"/>
              </a:spcAft>
            </a:pPr>
            <a:r>
              <a:rPr sz="2000" spc="15">
                <a:solidFill>
                  <a:srgbClr val="000000"/>
                </a:solidFill>
                <a:latin typeface="FangSong"/>
                <a:cs typeface="FangSong"/>
              </a:rPr>
              <a:t>国家行政部门的规范和严格管理</a:t>
            </a:r>
            <a:r>
              <a:rPr sz="2000">
                <a:solidFill>
                  <a:srgbClr val="000000"/>
                </a:solidFill>
                <a:latin typeface="FangSong"/>
                <a:cs typeface="FangSong"/>
              </a:rPr>
              <a:t>,</a:t>
            </a:r>
            <a:r>
              <a:rPr sz="2000" spc="10">
                <a:solidFill>
                  <a:srgbClr val="000000"/>
                </a:solidFill>
                <a:latin typeface="FangSong"/>
                <a:cs typeface="FangSong"/>
              </a:rPr>
              <a:t>让许多年轻人越来越感受不到国家公务员</a:t>
            </a:r>
          </a:p>
          <a:p>
            <a:pPr marL="0" marR="0">
              <a:lnSpc>
                <a:spcPts val="2004"/>
              </a:lnSpc>
              <a:spcBef>
                <a:spcPts val="62"/>
              </a:spcBef>
              <a:spcAft>
                <a:spcPct val="0"/>
              </a:spcAft>
            </a:pPr>
            <a:r>
              <a:rPr sz="2000" spc="12">
                <a:solidFill>
                  <a:srgbClr val="000000"/>
                </a:solidFill>
                <a:latin typeface="FangSong"/>
                <a:cs typeface="FangSong"/>
              </a:rPr>
              <a:t>带来的种种实惠</a:t>
            </a:r>
            <a:r>
              <a:rPr sz="2000">
                <a:solidFill>
                  <a:srgbClr val="000000"/>
                </a:solidFill>
                <a:latin typeface="FangSong"/>
                <a:cs typeface="FangSong"/>
              </a:rPr>
              <a:t>,</a:t>
            </a:r>
            <a:r>
              <a:rPr sz="2000" spc="10">
                <a:solidFill>
                  <a:srgbClr val="000000"/>
                </a:solidFill>
                <a:latin typeface="FangSong"/>
                <a:cs typeface="FangSong"/>
              </a:rPr>
              <a:t>这是公务员跳槽的客观原因。中国公务员制度有一个成长、发</a:t>
            </a:r>
          </a:p>
          <a:p>
            <a:pPr marL="0" marR="0">
              <a:lnSpc>
                <a:spcPts val="1920"/>
              </a:lnSpc>
              <a:spcBef>
                <a:spcPct val="0"/>
              </a:spcBef>
              <a:spcAft>
                <a:spcPct val="0"/>
              </a:spcAft>
            </a:pPr>
            <a:r>
              <a:rPr sz="2000" spc="15">
                <a:solidFill>
                  <a:srgbClr val="000000"/>
                </a:solidFill>
                <a:latin typeface="FangSong"/>
                <a:cs typeface="FangSong"/>
              </a:rPr>
              <a:t>展的历程</a:t>
            </a:r>
            <a:r>
              <a:rPr sz="2000">
                <a:solidFill>
                  <a:srgbClr val="000000"/>
                </a:solidFill>
                <a:latin typeface="FangSong"/>
                <a:cs typeface="FangSong"/>
              </a:rPr>
              <a:t>,</a:t>
            </a:r>
            <a:r>
              <a:rPr sz="2000" spc="12">
                <a:solidFill>
                  <a:srgbClr val="000000"/>
                </a:solidFill>
                <a:latin typeface="FangSong"/>
                <a:cs typeface="FangSong"/>
              </a:rPr>
              <a:t>它引纳外国的公务员制度并采用了古代的“科举制”的积极因子。但</a:t>
            </a:r>
          </a:p>
          <a:p>
            <a:pPr marL="0" marR="0">
              <a:lnSpc>
                <a:spcPts val="1919"/>
              </a:lnSpc>
              <a:spcBef>
                <a:spcPct val="0"/>
              </a:spcBef>
              <a:spcAft>
                <a:spcPct val="0"/>
              </a:spcAft>
            </a:pPr>
            <a:r>
              <a:rPr sz="2000" spc="12">
                <a:solidFill>
                  <a:srgbClr val="000000"/>
                </a:solidFill>
                <a:latin typeface="FangSong"/>
                <a:cs typeface="FangSong"/>
              </a:rPr>
              <a:t>随着中国政治体制改革的深入</a:t>
            </a:r>
            <a:r>
              <a:rPr sz="2000">
                <a:solidFill>
                  <a:srgbClr val="000000"/>
                </a:solidFill>
                <a:latin typeface="FangSong"/>
                <a:cs typeface="FangSong"/>
              </a:rPr>
              <a:t>,</a:t>
            </a:r>
            <a:r>
              <a:rPr sz="2000" spc="11">
                <a:solidFill>
                  <a:srgbClr val="000000"/>
                </a:solidFill>
                <a:latin typeface="FangSong"/>
                <a:cs typeface="FangSong"/>
              </a:rPr>
              <a:t>依法治国、依法行政、依法用权等慢慢地纳入法</a:t>
            </a:r>
          </a:p>
          <a:p>
            <a:pPr marL="0" marR="0">
              <a:lnSpc>
                <a:spcPts val="1920"/>
              </a:lnSpc>
              <a:spcBef>
                <a:spcPct val="0"/>
              </a:spcBef>
              <a:spcAft>
                <a:spcPct val="0"/>
              </a:spcAft>
            </a:pPr>
            <a:r>
              <a:rPr sz="2000" spc="15">
                <a:solidFill>
                  <a:srgbClr val="000000"/>
                </a:solidFill>
                <a:latin typeface="FangSong"/>
                <a:cs typeface="FangSong"/>
              </a:rPr>
              <a:t>制化轨道</a:t>
            </a:r>
            <a:r>
              <a:rPr sz="2000">
                <a:solidFill>
                  <a:srgbClr val="000000"/>
                </a:solidFill>
                <a:latin typeface="FangSong"/>
                <a:cs typeface="FangSong"/>
              </a:rPr>
              <a:t>,</a:t>
            </a:r>
            <a:r>
              <a:rPr sz="2000" spc="12">
                <a:solidFill>
                  <a:srgbClr val="000000"/>
                </a:solidFill>
                <a:latin typeface="FangSong"/>
                <a:cs typeface="FangSong"/>
              </a:rPr>
              <a:t>行政工作人员的行为有了规范和约束</a:t>
            </a:r>
            <a:r>
              <a:rPr sz="2000">
                <a:solidFill>
                  <a:srgbClr val="000000"/>
                </a:solidFill>
                <a:latin typeface="FangSong"/>
                <a:cs typeface="FangSong"/>
              </a:rPr>
              <a:t>,</a:t>
            </a:r>
            <a:r>
              <a:rPr sz="2000" spc="10">
                <a:solidFill>
                  <a:srgbClr val="000000"/>
                </a:solidFill>
                <a:latin typeface="FangSong"/>
                <a:cs typeface="FangSong"/>
              </a:rPr>
              <a:t>自然感到受限制。</a:t>
            </a:r>
          </a:p>
        </p:txBody>
      </p:sp>
      <p:sp>
        <p:nvSpPr>
          <p:cNvPr id="5" name="object 5"/>
          <p:cNvSpPr txBox="1"/>
          <p:nvPr/>
        </p:nvSpPr>
        <p:spPr>
          <a:xfrm>
            <a:off x="98450" y="2690304"/>
            <a:ext cx="10041638" cy="11281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E.社会各行业人员一直都在不停地流转、变动,作为行业流动机制</a:t>
            </a:r>
          </a:p>
          <a:p>
            <a:pPr marL="0" marR="0">
              <a:lnSpc>
                <a:spcPts val="2400"/>
              </a:lnSpc>
              <a:spcBef>
                <a:spcPts val="483"/>
              </a:spcBef>
              <a:spcAft>
                <a:spcPct val="0"/>
              </a:spcAft>
            </a:pPr>
            <a:r>
              <a:rPr sz="2400" spc="11">
                <a:solidFill>
                  <a:srgbClr val="000000"/>
                </a:solidFill>
                <a:latin typeface="FangSong"/>
                <a:cs typeface="FangSong"/>
              </a:rPr>
              <a:t>的一个重要环节,公务员的正常流动是社会发展的大势所趋。</a:t>
            </a:r>
          </a:p>
        </p:txBody>
      </p:sp>
      <p:sp>
        <p:nvSpPr>
          <p:cNvPr id="6" name="object 6"/>
          <p:cNvSpPr txBox="1"/>
          <p:nvPr/>
        </p:nvSpPr>
        <p:spPr>
          <a:xfrm>
            <a:off x="540715" y="3233396"/>
            <a:ext cx="955598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4">
                <a:solidFill>
                  <a:srgbClr val="000000"/>
                </a:solidFill>
                <a:latin typeface="FangSong"/>
                <a:cs typeface="FangSong"/>
              </a:rPr>
              <a:t>中国在职公务员的跳槽和近几年“国考热”的降温</a:t>
            </a:r>
            <a:r>
              <a:rPr sz="2000">
                <a:solidFill>
                  <a:srgbClr val="000000"/>
                </a:solidFill>
                <a:latin typeface="FangSong"/>
                <a:cs typeface="FangSong"/>
              </a:rPr>
              <a:t>,</a:t>
            </a:r>
            <a:r>
              <a:rPr sz="2000" spc="11">
                <a:solidFill>
                  <a:srgbClr val="000000"/>
                </a:solidFill>
                <a:latin typeface="FangSong"/>
                <a:cs typeface="FangSong"/>
              </a:rPr>
              <a:t>是人们对各种职业工作</a:t>
            </a:r>
          </a:p>
        </p:txBody>
      </p:sp>
      <p:sp>
        <p:nvSpPr>
          <p:cNvPr id="7" name="object 7"/>
          <p:cNvSpPr txBox="1"/>
          <p:nvPr/>
        </p:nvSpPr>
        <p:spPr>
          <a:xfrm>
            <a:off x="97231" y="3495524"/>
            <a:ext cx="10284934" cy="13674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认识的理性回归。以前很多人认为在国家的行政部门从职既有政治上的功名</a:t>
            </a:r>
            <a:r>
              <a:rPr sz="2000">
                <a:solidFill>
                  <a:srgbClr val="000000"/>
                </a:solidFill>
                <a:latin typeface="FangSong"/>
                <a:cs typeface="FangSong"/>
              </a:rPr>
              <a:t>,又</a:t>
            </a:r>
          </a:p>
          <a:p>
            <a:pPr marL="0" marR="0">
              <a:lnSpc>
                <a:spcPts val="1919"/>
              </a:lnSpc>
              <a:spcBef>
                <a:spcPct val="0"/>
              </a:spcBef>
              <a:spcAft>
                <a:spcPct val="0"/>
              </a:spcAft>
            </a:pPr>
            <a:r>
              <a:rPr sz="2000" spc="12">
                <a:solidFill>
                  <a:srgbClr val="000000"/>
                </a:solidFill>
                <a:latin typeface="FangSong"/>
                <a:cs typeface="FangSong"/>
              </a:rPr>
              <a:t>有经济上的实惠</a:t>
            </a:r>
            <a:r>
              <a:rPr sz="2000">
                <a:solidFill>
                  <a:srgbClr val="000000"/>
                </a:solidFill>
                <a:latin typeface="FangSong"/>
                <a:cs typeface="FangSong"/>
              </a:rPr>
              <a:t>,</a:t>
            </a:r>
            <a:r>
              <a:rPr sz="2000" spc="15">
                <a:solidFill>
                  <a:srgbClr val="000000"/>
                </a:solidFill>
                <a:latin typeface="FangSong"/>
                <a:cs typeface="FangSong"/>
              </a:rPr>
              <a:t>但随着社会的发展</a:t>
            </a:r>
            <a:r>
              <a:rPr sz="2000">
                <a:solidFill>
                  <a:srgbClr val="000000"/>
                </a:solidFill>
                <a:latin typeface="FangSong"/>
                <a:cs typeface="FangSong"/>
              </a:rPr>
              <a:t>,</a:t>
            </a:r>
            <a:r>
              <a:rPr sz="2000" spc="10">
                <a:solidFill>
                  <a:srgbClr val="000000"/>
                </a:solidFill>
                <a:latin typeface="FangSong"/>
                <a:cs typeface="FangSong"/>
              </a:rPr>
              <a:t>人们事物的认识也在不断变化。国家公务员</a:t>
            </a:r>
          </a:p>
          <a:p>
            <a:pPr marL="0" marR="0">
              <a:lnSpc>
                <a:spcPts val="1919"/>
              </a:lnSpc>
              <a:spcBef>
                <a:spcPct val="0"/>
              </a:spcBef>
              <a:spcAft>
                <a:spcPct val="0"/>
              </a:spcAft>
            </a:pPr>
            <a:r>
              <a:rPr sz="2000" spc="12">
                <a:solidFill>
                  <a:srgbClr val="000000"/>
                </a:solidFill>
                <a:latin typeface="FangSong"/>
                <a:cs typeface="FangSong"/>
              </a:rPr>
              <a:t>只是为人民办实事的工作人员</a:t>
            </a:r>
            <a:r>
              <a:rPr sz="2000">
                <a:solidFill>
                  <a:srgbClr val="000000"/>
                </a:solidFill>
                <a:latin typeface="FangSong"/>
                <a:cs typeface="FangSong"/>
              </a:rPr>
              <a:t>,</a:t>
            </a:r>
            <a:r>
              <a:rPr sz="2000" spc="15">
                <a:solidFill>
                  <a:srgbClr val="000000"/>
                </a:solidFill>
                <a:latin typeface="FangSong"/>
                <a:cs typeface="FangSong"/>
              </a:rPr>
              <a:t>没有什么特别之处</a:t>
            </a:r>
            <a:r>
              <a:rPr sz="2000">
                <a:solidFill>
                  <a:srgbClr val="000000"/>
                </a:solidFill>
                <a:latin typeface="FangSong"/>
                <a:cs typeface="FangSong"/>
              </a:rPr>
              <a:t>,</a:t>
            </a:r>
            <a:r>
              <a:rPr sz="2000" spc="11">
                <a:solidFill>
                  <a:srgbClr val="000000"/>
                </a:solidFill>
                <a:latin typeface="FangSong"/>
                <a:cs typeface="FangSong"/>
              </a:rPr>
              <a:t>更谈不上什么特权</a:t>
            </a:r>
            <a:r>
              <a:rPr sz="2000">
                <a:solidFill>
                  <a:srgbClr val="000000"/>
                </a:solidFill>
                <a:latin typeface="FangSong"/>
                <a:cs typeface="FangSong"/>
              </a:rPr>
              <a:t>,</a:t>
            </a:r>
            <a:r>
              <a:rPr sz="2000" spc="15">
                <a:solidFill>
                  <a:srgbClr val="000000"/>
                </a:solidFill>
                <a:latin typeface="FangSong"/>
                <a:cs typeface="FangSong"/>
              </a:rPr>
              <a:t>随着认识</a:t>
            </a:r>
          </a:p>
          <a:p>
            <a:pPr marL="0" marR="0">
              <a:lnSpc>
                <a:spcPts val="1923"/>
              </a:lnSpc>
              <a:spcBef>
                <a:spcPct val="0"/>
              </a:spcBef>
              <a:spcAft>
                <a:spcPct val="0"/>
              </a:spcAft>
            </a:pPr>
            <a:r>
              <a:rPr sz="2000" spc="15">
                <a:solidFill>
                  <a:srgbClr val="000000"/>
                </a:solidFill>
                <a:latin typeface="FangSong"/>
                <a:cs typeface="FangSong"/>
              </a:rPr>
              <a:t>上的变换</a:t>
            </a:r>
            <a:r>
              <a:rPr sz="2000">
                <a:solidFill>
                  <a:srgbClr val="000000"/>
                </a:solidFill>
                <a:latin typeface="FangSong"/>
                <a:cs typeface="FangSong"/>
              </a:rPr>
              <a:t>,</a:t>
            </a:r>
            <a:r>
              <a:rPr sz="2000" spc="11">
                <a:solidFill>
                  <a:srgbClr val="000000"/>
                </a:solidFill>
                <a:latin typeface="FangSong"/>
                <a:cs typeface="FangSong"/>
              </a:rPr>
              <a:t>一些公务员选择跳槽</a:t>
            </a:r>
            <a:r>
              <a:rPr sz="2000">
                <a:solidFill>
                  <a:srgbClr val="000000"/>
                </a:solidFill>
                <a:latin typeface="FangSong"/>
                <a:cs typeface="FangSong"/>
              </a:rPr>
              <a:t>,</a:t>
            </a:r>
            <a:r>
              <a:rPr sz="2000" spc="15">
                <a:solidFill>
                  <a:srgbClr val="000000"/>
                </a:solidFill>
                <a:latin typeface="FangSong"/>
                <a:cs typeface="FangSong"/>
              </a:rPr>
              <a:t>流动到其他的行业</a:t>
            </a:r>
            <a:r>
              <a:rPr sz="2000">
                <a:solidFill>
                  <a:srgbClr val="000000"/>
                </a:solidFill>
                <a:latin typeface="FangSong"/>
                <a:cs typeface="FangSong"/>
              </a:rPr>
              <a:t>,</a:t>
            </a:r>
            <a:r>
              <a:rPr sz="2000" spc="15">
                <a:solidFill>
                  <a:srgbClr val="000000"/>
                </a:solidFill>
                <a:latin typeface="FangSong"/>
                <a:cs typeface="FangSong"/>
              </a:rPr>
              <a:t>也属正常。</a:t>
            </a:r>
          </a:p>
        </p:txBody>
      </p:sp>
      <p:sp>
        <p:nvSpPr>
          <p:cNvPr id="8" name="object 8"/>
          <p:cNvSpPr txBox="1"/>
          <p:nvPr/>
        </p:nvSpPr>
        <p:spPr>
          <a:xfrm>
            <a:off x="97231" y="4580993"/>
            <a:ext cx="10279068" cy="13853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针对以上的问题</a:t>
            </a:r>
            <a:r>
              <a:rPr sz="2000">
                <a:solidFill>
                  <a:srgbClr val="000000"/>
                </a:solidFill>
                <a:latin typeface="FangSong"/>
                <a:cs typeface="FangSong"/>
              </a:rPr>
              <a:t>,</a:t>
            </a:r>
            <a:r>
              <a:rPr sz="2000" spc="12">
                <a:solidFill>
                  <a:srgbClr val="000000"/>
                </a:solidFill>
                <a:latin typeface="FangSong"/>
                <a:cs typeface="FangSong"/>
              </a:rPr>
              <a:t>政府要大力推进</a:t>
            </a:r>
            <a:r>
              <a:rPr sz="2000">
                <a:solidFill>
                  <a:srgbClr val="000000"/>
                </a:solidFill>
                <a:latin typeface="FangSong"/>
                <a:cs typeface="FangSong"/>
              </a:rPr>
              <a:t>,</a:t>
            </a:r>
            <a:r>
              <a:rPr sz="2000" spc="11">
                <a:solidFill>
                  <a:srgbClr val="000000"/>
                </a:solidFill>
                <a:latin typeface="FangSong"/>
                <a:cs typeface="FangSong"/>
              </a:rPr>
              <a:t>行动起来。合理的职业流动机制是中国公</a:t>
            </a:r>
          </a:p>
          <a:p>
            <a:pPr marL="0" marR="0">
              <a:lnSpc>
                <a:spcPts val="2004"/>
              </a:lnSpc>
              <a:spcBef>
                <a:spcPts val="60"/>
              </a:spcBef>
              <a:spcAft>
                <a:spcPct val="0"/>
              </a:spcAft>
            </a:pPr>
            <a:r>
              <a:rPr sz="2000" spc="12">
                <a:solidFill>
                  <a:srgbClr val="000000"/>
                </a:solidFill>
                <a:latin typeface="FangSong"/>
                <a:cs typeface="FangSong"/>
              </a:rPr>
              <a:t>务员的“跳槽”助推器。国内各行各业的从业人员一直都在不停地流转、变动</a:t>
            </a:r>
            <a:r>
              <a:rPr sz="2000">
                <a:solidFill>
                  <a:srgbClr val="000000"/>
                </a:solidFill>
                <a:latin typeface="FangSong"/>
                <a:cs typeface="FangSong"/>
              </a:rPr>
              <a:t>,</a:t>
            </a:r>
          </a:p>
          <a:p>
            <a:pPr marL="0" marR="0">
              <a:lnSpc>
                <a:spcPts val="1919"/>
              </a:lnSpc>
              <a:spcBef>
                <a:spcPct val="0"/>
              </a:spcBef>
              <a:spcAft>
                <a:spcPct val="0"/>
              </a:spcAft>
            </a:pPr>
            <a:r>
              <a:rPr sz="2000" spc="10">
                <a:solidFill>
                  <a:srgbClr val="000000"/>
                </a:solidFill>
                <a:latin typeface="FangSong"/>
                <a:cs typeface="FangSong"/>
              </a:rPr>
              <a:t>公务员的“跳槽”也是行业流动机制的一个重要环节。如何让公务员的“跳槽”</a:t>
            </a:r>
          </a:p>
          <a:p>
            <a:pPr marL="0" marR="0">
              <a:lnSpc>
                <a:spcPts val="1920"/>
              </a:lnSpc>
              <a:spcBef>
                <a:spcPct val="0"/>
              </a:spcBef>
              <a:spcAft>
                <a:spcPct val="0"/>
              </a:spcAft>
            </a:pPr>
            <a:r>
              <a:rPr sz="2000" spc="14">
                <a:solidFill>
                  <a:srgbClr val="000000"/>
                </a:solidFill>
                <a:latin typeface="FangSong"/>
                <a:cs typeface="FangSong"/>
              </a:rPr>
              <a:t>融入到正常的流动中来</a:t>
            </a:r>
            <a:r>
              <a:rPr sz="2000">
                <a:solidFill>
                  <a:srgbClr val="000000"/>
                </a:solidFill>
                <a:latin typeface="FangSong"/>
                <a:cs typeface="FangSong"/>
              </a:rPr>
              <a:t>,</a:t>
            </a:r>
            <a:r>
              <a:rPr sz="2000" spc="10">
                <a:solidFill>
                  <a:srgbClr val="000000"/>
                </a:solidFill>
                <a:latin typeface="FangSong"/>
                <a:cs typeface="FangSong"/>
              </a:rPr>
              <a:t>政府需要思考。</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6991" y="1737383"/>
            <a:ext cx="9765107" cy="24602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20496" marR="0">
              <a:lnSpc>
                <a:spcPts val="3602"/>
              </a:lnSpc>
              <a:spcBef>
                <a:spcPct val="0"/>
              </a:spcBef>
              <a:spcAft>
                <a:spcPct val="0"/>
              </a:spcAft>
            </a:pPr>
            <a:r>
              <a:rPr sz="3600" spc="11">
                <a:solidFill>
                  <a:srgbClr val="000000"/>
                </a:solidFill>
                <a:latin typeface="FangSong"/>
                <a:cs typeface="FangSong"/>
              </a:rPr>
              <a:t>3.</a:t>
            </a:r>
            <a:r>
              <a:rPr sz="3600" spc="12">
                <a:solidFill>
                  <a:srgbClr val="000000"/>
                </a:solidFill>
                <a:latin typeface="FangSong"/>
                <a:cs typeface="FangSong"/>
              </a:rPr>
              <a:t>对“公务员跳槽热”现象</a:t>
            </a:r>
            <a:r>
              <a:rPr sz="3600" spc="11">
                <a:solidFill>
                  <a:srgbClr val="000000"/>
                </a:solidFill>
                <a:latin typeface="FangSong"/>
                <a:cs typeface="FangSong"/>
              </a:rPr>
              <a:t>,材料一和</a:t>
            </a:r>
          </a:p>
          <a:p>
            <a:pPr marL="0" marR="0">
              <a:lnSpc>
                <a:spcPts val="3600"/>
              </a:lnSpc>
              <a:spcBef>
                <a:spcPts val="1585"/>
              </a:spcBef>
              <a:spcAft>
                <a:spcPct val="0"/>
              </a:spcAft>
            </a:pPr>
            <a:r>
              <a:rPr sz="3600" spc="12">
                <a:solidFill>
                  <a:srgbClr val="000000"/>
                </a:solidFill>
                <a:latin typeface="FangSong"/>
                <a:cs typeface="FangSong"/>
              </a:rPr>
              <a:t>材料二认为会带来哪些问题</a:t>
            </a:r>
            <a:r>
              <a:rPr sz="3600" spc="11">
                <a:solidFill>
                  <a:srgbClr val="000000"/>
                </a:solidFill>
                <a:latin typeface="FangSong"/>
                <a:cs typeface="FangSong"/>
              </a:rPr>
              <a:t>?它们的分析角</a:t>
            </a:r>
          </a:p>
          <a:p>
            <a:pPr marL="0" marR="0">
              <a:lnSpc>
                <a:spcPts val="3602"/>
              </a:lnSpc>
              <a:spcBef>
                <a:spcPts val="1581"/>
              </a:spcBef>
              <a:spcAft>
                <a:spcPct val="0"/>
              </a:spcAft>
            </a:pPr>
            <a:r>
              <a:rPr sz="3600" spc="11">
                <a:solidFill>
                  <a:srgbClr val="000000"/>
                </a:solidFill>
                <a:latin typeface="FangSong"/>
                <a:cs typeface="FangSong"/>
              </a:rPr>
              <a:t>度有何不同?</a:t>
            </a:r>
            <a:r>
              <a:rPr sz="3600" spc="12">
                <a:solidFill>
                  <a:srgbClr val="000000"/>
                </a:solidFill>
                <a:latin typeface="FangSong"/>
                <a:cs typeface="FangSong"/>
              </a:rPr>
              <a:t>请结合原文信息</a:t>
            </a:r>
            <a:r>
              <a:rPr sz="3600" spc="11">
                <a:solidFill>
                  <a:srgbClr val="000000"/>
                </a:solidFill>
                <a:latin typeface="FangSong"/>
                <a:cs typeface="FangSong"/>
              </a:rPr>
              <a:t>,简要概括。</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12240" y="693959"/>
            <a:ext cx="9230943" cy="2714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0"/>
              </a:lnSpc>
              <a:spcBef>
                <a:spcPct val="0"/>
              </a:spcBef>
              <a:spcAft>
                <a:spcPct val="0"/>
              </a:spcAft>
            </a:pPr>
            <a:r>
              <a:rPr sz="3600" spc="11">
                <a:solidFill>
                  <a:srgbClr val="000000"/>
                </a:solidFill>
                <a:latin typeface="FangSong"/>
                <a:cs typeface="FangSong"/>
              </a:rPr>
              <a:t>1.</a:t>
            </a:r>
            <a:r>
              <a:rPr sz="3600" spc="12">
                <a:solidFill>
                  <a:srgbClr val="000000"/>
                </a:solidFill>
                <a:latin typeface="FangSong"/>
                <a:cs typeface="FangSong"/>
              </a:rPr>
              <a:t>分析题干限制条件</a:t>
            </a:r>
            <a:r>
              <a:rPr sz="3600">
                <a:solidFill>
                  <a:srgbClr val="000000"/>
                </a:solidFill>
                <a:latin typeface="FangSong"/>
                <a:cs typeface="FangSong"/>
              </a:rPr>
              <a:t> .</a:t>
            </a:r>
          </a:p>
          <a:p>
            <a:pPr marL="0" marR="0">
              <a:lnSpc>
                <a:spcPts val="3600"/>
              </a:lnSpc>
              <a:spcBef>
                <a:spcPts val="2580"/>
              </a:spcBef>
              <a:spcAft>
                <a:spcPct val="0"/>
              </a:spcAft>
            </a:pPr>
            <a:r>
              <a:rPr sz="3600" spc="11">
                <a:solidFill>
                  <a:srgbClr val="000000"/>
                </a:solidFill>
                <a:latin typeface="FangSong"/>
                <a:cs typeface="FangSong"/>
              </a:rPr>
              <a:t>2、定位，确定是在一段里还是在几段中</a:t>
            </a:r>
          </a:p>
          <a:p>
            <a:pPr marL="0" marR="0">
              <a:lnSpc>
                <a:spcPts val="3600"/>
              </a:lnSpc>
              <a:spcBef>
                <a:spcPts val="2594"/>
              </a:spcBef>
              <a:spcAft>
                <a:spcPct val="0"/>
              </a:spcAft>
            </a:pPr>
            <a:r>
              <a:rPr sz="3600" spc="11">
                <a:solidFill>
                  <a:srgbClr val="000000"/>
                </a:solidFill>
                <a:latin typeface="FangSong"/>
                <a:cs typeface="FangSong"/>
              </a:rPr>
              <a:t>3、分层转述</a:t>
            </a:r>
          </a:p>
        </p:txBody>
      </p:sp>
      <p:sp>
        <p:nvSpPr>
          <p:cNvPr id="4" name="object 4"/>
          <p:cNvSpPr txBox="1"/>
          <p:nvPr/>
        </p:nvSpPr>
        <p:spPr>
          <a:xfrm>
            <a:off x="1012240" y="3050182"/>
            <a:ext cx="4125772" cy="1143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02"/>
              </a:lnSpc>
              <a:spcBef>
                <a:spcPct val="0"/>
              </a:spcBef>
              <a:spcAft>
                <a:spcPct val="0"/>
              </a:spcAft>
            </a:pPr>
            <a:r>
              <a:rPr sz="3600" spc="11">
                <a:solidFill>
                  <a:srgbClr val="000000"/>
                </a:solidFill>
                <a:latin typeface="FangSong"/>
                <a:cs typeface="FangSong"/>
              </a:rPr>
              <a:t>4、能提炼要提炼</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7289" y="94972"/>
            <a:ext cx="10072220" cy="10485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材料一</a:t>
            </a:r>
          </a:p>
          <a:p>
            <a:pPr marL="313943" marR="0">
              <a:lnSpc>
                <a:spcPts val="2004"/>
              </a:lnSpc>
              <a:spcBef>
                <a:spcPts val="1297"/>
              </a:spcBef>
              <a:spcAft>
                <a:spcPct val="0"/>
              </a:spcAft>
            </a:pPr>
            <a:r>
              <a:rPr sz="2000" spc="15">
                <a:solidFill>
                  <a:srgbClr val="000000"/>
                </a:solidFill>
                <a:latin typeface="FangSong"/>
                <a:cs typeface="FangSong"/>
              </a:rPr>
              <a:t>【人民网】“公考热”曾经席卷全国</a:t>
            </a:r>
            <a:r>
              <a:rPr sz="2000" spc="10">
                <a:solidFill>
                  <a:srgbClr val="000000"/>
                </a:solidFill>
                <a:latin typeface="FangSong"/>
                <a:cs typeface="FangSong"/>
              </a:rPr>
              <a:t>,</a:t>
            </a:r>
            <a:r>
              <a:rPr sz="2000" spc="14">
                <a:solidFill>
                  <a:srgbClr val="000000"/>
                </a:solidFill>
                <a:latin typeface="FangSong"/>
                <a:cs typeface="FangSong"/>
              </a:rPr>
              <a:t>而与此同时</a:t>
            </a:r>
            <a:r>
              <a:rPr sz="2000">
                <a:solidFill>
                  <a:srgbClr val="000000"/>
                </a:solidFill>
                <a:latin typeface="FangSong"/>
                <a:cs typeface="FangSong"/>
              </a:rPr>
              <a:t>,</a:t>
            </a:r>
            <a:r>
              <a:rPr sz="2000" spc="12">
                <a:solidFill>
                  <a:srgbClr val="000000"/>
                </a:solidFill>
                <a:latin typeface="FangSong"/>
                <a:cs typeface="FangSong"/>
              </a:rPr>
              <a:t>智联招聘发布的《</a:t>
            </a:r>
            <a:r>
              <a:rPr sz="2000" spc="11">
                <a:solidFill>
                  <a:srgbClr val="000000"/>
                </a:solidFill>
                <a:latin typeface="FangSong"/>
                <a:cs typeface="FangSong"/>
              </a:rPr>
              <a:t>2015</a:t>
            </a:r>
            <a:r>
              <a:rPr sz="2000">
                <a:solidFill>
                  <a:srgbClr val="000000"/>
                </a:solidFill>
                <a:latin typeface="FangSong"/>
                <a:cs typeface="FangSong"/>
              </a:rPr>
              <a:t>春</a:t>
            </a:r>
          </a:p>
        </p:txBody>
      </p:sp>
      <p:sp>
        <p:nvSpPr>
          <p:cNvPr id="4" name="object 4"/>
          <p:cNvSpPr txBox="1"/>
          <p:nvPr/>
        </p:nvSpPr>
        <p:spPr>
          <a:xfrm>
            <a:off x="107289" y="831318"/>
            <a:ext cx="10433732" cy="9403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季人才流动分析报告》却显示,2015</a:t>
            </a:r>
            <a:r>
              <a:rPr sz="2000" spc="10">
                <a:solidFill>
                  <a:srgbClr val="000000"/>
                </a:solidFill>
                <a:latin typeface="FangSong"/>
                <a:cs typeface="FangSong"/>
              </a:rPr>
              <a:t>年春节公务员跳槽数量更比去年增加超三成。</a:t>
            </a:r>
          </a:p>
          <a:p>
            <a:pPr marL="0" marR="0">
              <a:lnSpc>
                <a:spcPts val="2004"/>
              </a:lnSpc>
              <a:spcBef>
                <a:spcPts val="395"/>
              </a:spcBef>
              <a:spcAft>
                <a:spcPct val="0"/>
              </a:spcAft>
            </a:pPr>
            <a:r>
              <a:rPr sz="2000" spc="12">
                <a:solidFill>
                  <a:srgbClr val="000000"/>
                </a:solidFill>
                <a:latin typeface="FangSong"/>
                <a:cs typeface="FangSong"/>
              </a:rPr>
              <a:t>这一出人意料的结果令人惊诧</a:t>
            </a:r>
            <a:r>
              <a:rPr sz="2000">
                <a:solidFill>
                  <a:srgbClr val="000000"/>
                </a:solidFill>
                <a:latin typeface="FangSong"/>
                <a:cs typeface="FangSong"/>
              </a:rPr>
              <a:t>,</a:t>
            </a:r>
            <a:r>
              <a:rPr sz="2000" spc="14">
                <a:solidFill>
                  <a:srgbClr val="000000"/>
                </a:solidFill>
                <a:latin typeface="FangSong"/>
                <a:cs typeface="FangSong"/>
              </a:rPr>
              <a:t>公务员“跳槽热”是否真的来临</a:t>
            </a:r>
            <a:r>
              <a:rPr sz="2000">
                <a:solidFill>
                  <a:srgbClr val="000000"/>
                </a:solidFill>
                <a:latin typeface="FangSong"/>
                <a:cs typeface="FangSong"/>
              </a:rPr>
              <a:t>?</a:t>
            </a:r>
          </a:p>
        </p:txBody>
      </p:sp>
      <p:sp>
        <p:nvSpPr>
          <p:cNvPr id="5" name="object 5"/>
          <p:cNvSpPr txBox="1"/>
          <p:nvPr/>
        </p:nvSpPr>
        <p:spPr>
          <a:xfrm>
            <a:off x="107289" y="1549122"/>
            <a:ext cx="10216670" cy="156997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这又是喜欢是忧</a:t>
            </a:r>
            <a:r>
              <a:rPr sz="2000">
                <a:solidFill>
                  <a:srgbClr val="000000"/>
                </a:solidFill>
                <a:latin typeface="FangSong"/>
                <a:cs typeface="FangSong"/>
              </a:rPr>
              <a:t>?</a:t>
            </a:r>
            <a:r>
              <a:rPr sz="2000" spc="12">
                <a:solidFill>
                  <a:srgbClr val="000000"/>
                </a:solidFill>
                <a:latin typeface="FangSong"/>
                <a:cs typeface="FangSong"/>
              </a:rPr>
              <a:t>从党的十八大以来</a:t>
            </a:r>
            <a:r>
              <a:rPr sz="2000" spc="10">
                <a:solidFill>
                  <a:srgbClr val="000000"/>
                </a:solidFill>
                <a:latin typeface="FangSong"/>
                <a:cs typeface="FangSong"/>
              </a:rPr>
              <a:t>,</a:t>
            </a:r>
            <a:r>
              <a:rPr sz="2000" spc="11">
                <a:solidFill>
                  <a:srgbClr val="000000"/>
                </a:solidFill>
                <a:latin typeface="FangSong"/>
                <a:cs typeface="FangSong"/>
              </a:rPr>
              <a:t>中央大力反腐</a:t>
            </a:r>
            <a:r>
              <a:rPr sz="2000">
                <a:solidFill>
                  <a:srgbClr val="000000"/>
                </a:solidFill>
                <a:latin typeface="FangSong"/>
                <a:cs typeface="FangSong"/>
              </a:rPr>
              <a:t>,</a:t>
            </a:r>
            <a:r>
              <a:rPr sz="2000" spc="14">
                <a:solidFill>
                  <a:srgbClr val="000000"/>
                </a:solidFill>
                <a:latin typeface="FangSong"/>
                <a:cs typeface="FangSong"/>
              </a:rPr>
              <a:t>大力整顿四风</a:t>
            </a:r>
            <a:r>
              <a:rPr sz="2000">
                <a:solidFill>
                  <a:srgbClr val="000000"/>
                </a:solidFill>
                <a:latin typeface="FangSong"/>
                <a:cs typeface="FangSong"/>
              </a:rPr>
              <a:t>,</a:t>
            </a:r>
            <a:r>
              <a:rPr sz="2000" spc="10">
                <a:solidFill>
                  <a:srgbClr val="000000"/>
                </a:solidFill>
                <a:latin typeface="FangSong"/>
                <a:cs typeface="FangSong"/>
              </a:rPr>
              <a:t>并出台各</a:t>
            </a:r>
          </a:p>
          <a:p>
            <a:pPr marL="0" marR="0">
              <a:lnSpc>
                <a:spcPts val="2004"/>
              </a:lnSpc>
              <a:spcBef>
                <a:spcPts val="551"/>
              </a:spcBef>
              <a:spcAft>
                <a:spcPct val="0"/>
              </a:spcAft>
            </a:pPr>
            <a:r>
              <a:rPr sz="2000" spc="12">
                <a:solidFill>
                  <a:srgbClr val="000000"/>
                </a:solidFill>
                <a:latin typeface="FangSong"/>
                <a:cs typeface="FangSong"/>
              </a:rPr>
              <a:t>项规定与禁令。我国公务员便逐渐地褪去了“光环”</a:t>
            </a:r>
            <a:r>
              <a:rPr sz="2000">
                <a:solidFill>
                  <a:srgbClr val="000000"/>
                </a:solidFill>
                <a:latin typeface="FangSong"/>
                <a:cs typeface="FangSong"/>
              </a:rPr>
              <a:t>,</a:t>
            </a:r>
            <a:r>
              <a:rPr sz="2000" spc="11">
                <a:solidFill>
                  <a:srgbClr val="000000"/>
                </a:solidFill>
                <a:latin typeface="FangSong"/>
                <a:cs typeface="FangSong"/>
              </a:rPr>
              <a:t>逐步走下了“神坛”。随</a:t>
            </a:r>
          </a:p>
          <a:p>
            <a:pPr marL="0" marR="0">
              <a:lnSpc>
                <a:spcPts val="2006"/>
              </a:lnSpc>
              <a:spcBef>
                <a:spcPts val="393"/>
              </a:spcBef>
              <a:spcAft>
                <a:spcPct val="0"/>
              </a:spcAft>
            </a:pPr>
            <a:r>
              <a:rPr sz="2000" spc="11">
                <a:solidFill>
                  <a:srgbClr val="000000"/>
                </a:solidFill>
                <a:latin typeface="FangSong"/>
                <a:cs typeface="FangSong"/>
              </a:rPr>
              <a:t>着养老金“双轨制”的废除</a:t>
            </a:r>
            <a:r>
              <a:rPr sz="2000">
                <a:solidFill>
                  <a:srgbClr val="000000"/>
                </a:solidFill>
                <a:latin typeface="FangSong"/>
                <a:cs typeface="FangSong"/>
              </a:rPr>
              <a:t>,</a:t>
            </a:r>
            <a:r>
              <a:rPr sz="2000" spc="15">
                <a:solidFill>
                  <a:srgbClr val="000000"/>
                </a:solidFill>
                <a:latin typeface="FangSong"/>
                <a:cs typeface="FangSong"/>
              </a:rPr>
              <a:t>改革的不断深入</a:t>
            </a:r>
            <a:r>
              <a:rPr sz="2000">
                <a:solidFill>
                  <a:srgbClr val="000000"/>
                </a:solidFill>
                <a:latin typeface="FangSong"/>
                <a:cs typeface="FangSong"/>
              </a:rPr>
              <a:t>,</a:t>
            </a:r>
            <a:r>
              <a:rPr sz="2000" spc="11">
                <a:solidFill>
                  <a:srgbClr val="000000"/>
                </a:solidFill>
                <a:latin typeface="FangSong"/>
                <a:cs typeface="FangSong"/>
              </a:rPr>
              <a:t>公务员越来越市场化</a:t>
            </a:r>
            <a:r>
              <a:rPr sz="2000">
                <a:solidFill>
                  <a:srgbClr val="000000"/>
                </a:solidFill>
                <a:latin typeface="FangSong"/>
                <a:cs typeface="FangSong"/>
              </a:rPr>
              <a:t>,</a:t>
            </a:r>
            <a:r>
              <a:rPr sz="2000" spc="15">
                <a:solidFill>
                  <a:srgbClr val="000000"/>
                </a:solidFill>
                <a:latin typeface="FangSong"/>
                <a:cs typeface="FangSong"/>
              </a:rPr>
              <a:t>这是社会进</a:t>
            </a:r>
          </a:p>
          <a:p>
            <a:pPr marL="0" marR="0">
              <a:lnSpc>
                <a:spcPts val="2004"/>
              </a:lnSpc>
              <a:spcBef>
                <a:spcPts val="397"/>
              </a:spcBef>
              <a:spcAft>
                <a:spcPct val="0"/>
              </a:spcAft>
            </a:pPr>
            <a:r>
              <a:rPr sz="2000" spc="10">
                <a:solidFill>
                  <a:srgbClr val="000000"/>
                </a:solidFill>
                <a:latin typeface="FangSong"/>
                <a:cs typeface="FangSong"/>
              </a:rPr>
              <a:t>步的必然趋势。</a:t>
            </a:r>
          </a:p>
        </p:txBody>
      </p:sp>
      <p:sp>
        <p:nvSpPr>
          <p:cNvPr id="6" name="object 6"/>
          <p:cNvSpPr txBox="1"/>
          <p:nvPr/>
        </p:nvSpPr>
        <p:spPr>
          <a:xfrm>
            <a:off x="107289" y="2895068"/>
            <a:ext cx="10215846" cy="157010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从社会市场经济的发展来看</a:t>
            </a:r>
            <a:r>
              <a:rPr sz="2000">
                <a:solidFill>
                  <a:srgbClr val="000000"/>
                </a:solidFill>
                <a:latin typeface="FangSong"/>
                <a:cs typeface="FangSong"/>
              </a:rPr>
              <a:t>,</a:t>
            </a:r>
            <a:r>
              <a:rPr sz="2000" spc="12">
                <a:solidFill>
                  <a:srgbClr val="000000"/>
                </a:solidFill>
                <a:latin typeface="FangSong"/>
                <a:cs typeface="FangSong"/>
              </a:rPr>
              <a:t>公务员“跳槽热”的到来有其“必然性”</a:t>
            </a:r>
            <a:r>
              <a:rPr sz="2000">
                <a:solidFill>
                  <a:srgbClr val="000000"/>
                </a:solidFill>
                <a:latin typeface="FangSong"/>
                <a:cs typeface="FangSong"/>
              </a:rPr>
              <a:t>,</a:t>
            </a:r>
            <a:r>
              <a:rPr sz="2000" spc="18">
                <a:solidFill>
                  <a:srgbClr val="000000"/>
                </a:solidFill>
                <a:latin typeface="FangSong"/>
                <a:cs typeface="FangSong"/>
              </a:rPr>
              <a:t>这对</a:t>
            </a:r>
          </a:p>
          <a:p>
            <a:pPr marL="0" marR="0">
              <a:lnSpc>
                <a:spcPts val="2004"/>
              </a:lnSpc>
              <a:spcBef>
                <a:spcPts val="551"/>
              </a:spcBef>
              <a:spcAft>
                <a:spcPct val="0"/>
              </a:spcAft>
            </a:pPr>
            <a:r>
              <a:rPr sz="2000" spc="12">
                <a:solidFill>
                  <a:srgbClr val="000000"/>
                </a:solidFill>
                <a:latin typeface="FangSong"/>
                <a:cs typeface="FangSong"/>
              </a:rPr>
              <a:t>社会发展与进步是相当有力的。公务员愿意跳槽、敢于跳槽</a:t>
            </a:r>
            <a:r>
              <a:rPr sz="2000">
                <a:solidFill>
                  <a:srgbClr val="000000"/>
                </a:solidFill>
                <a:latin typeface="FangSong"/>
                <a:cs typeface="FangSong"/>
              </a:rPr>
              <a:t>,</a:t>
            </a:r>
            <a:r>
              <a:rPr sz="2000" spc="12">
                <a:solidFill>
                  <a:srgbClr val="000000"/>
                </a:solidFill>
                <a:latin typeface="FangSong"/>
                <a:cs typeface="FangSong"/>
              </a:rPr>
              <a:t>一定程度上激活了</a:t>
            </a:r>
          </a:p>
          <a:p>
            <a:pPr marL="0" marR="0">
              <a:lnSpc>
                <a:spcPts val="2006"/>
              </a:lnSpc>
              <a:spcBef>
                <a:spcPts val="393"/>
              </a:spcBef>
              <a:spcAft>
                <a:spcPct val="0"/>
              </a:spcAft>
            </a:pPr>
            <a:r>
              <a:rPr sz="2000" spc="12">
                <a:solidFill>
                  <a:srgbClr val="000000"/>
                </a:solidFill>
                <a:latin typeface="FangSong"/>
                <a:cs typeface="FangSong"/>
              </a:rPr>
              <a:t>公务员这个群体</a:t>
            </a:r>
            <a:r>
              <a:rPr sz="2000">
                <a:solidFill>
                  <a:srgbClr val="000000"/>
                </a:solidFill>
                <a:latin typeface="FangSong"/>
                <a:cs typeface="FangSong"/>
              </a:rPr>
              <a:t>,</a:t>
            </a:r>
            <a:r>
              <a:rPr sz="2000" spc="12">
                <a:solidFill>
                  <a:srgbClr val="000000"/>
                </a:solidFill>
                <a:latin typeface="FangSong"/>
                <a:cs typeface="FangSong"/>
              </a:rPr>
              <a:t>也激活了社会人才市场</a:t>
            </a:r>
            <a:r>
              <a:rPr sz="2000" spc="10">
                <a:solidFill>
                  <a:srgbClr val="000000"/>
                </a:solidFill>
                <a:latin typeface="FangSong"/>
                <a:cs typeface="FangSong"/>
              </a:rPr>
              <a:t>,</a:t>
            </a:r>
            <a:r>
              <a:rPr sz="2000" spc="12">
                <a:solidFill>
                  <a:srgbClr val="000000"/>
                </a:solidFill>
                <a:latin typeface="FangSong"/>
                <a:cs typeface="FangSong"/>
              </a:rPr>
              <a:t>有利于人才资源的合理分配</a:t>
            </a:r>
            <a:r>
              <a:rPr sz="2000">
                <a:solidFill>
                  <a:srgbClr val="000000"/>
                </a:solidFill>
                <a:latin typeface="FangSong"/>
                <a:cs typeface="FangSong"/>
              </a:rPr>
              <a:t>,</a:t>
            </a:r>
            <a:r>
              <a:rPr sz="2000" spc="15">
                <a:solidFill>
                  <a:srgbClr val="000000"/>
                </a:solidFill>
                <a:latin typeface="FangSong"/>
                <a:cs typeface="FangSong"/>
              </a:rPr>
              <a:t>使社会全</a:t>
            </a:r>
          </a:p>
          <a:p>
            <a:pPr marL="0" marR="0">
              <a:lnSpc>
                <a:spcPts val="2004"/>
              </a:lnSpc>
              <a:spcBef>
                <a:spcPts val="399"/>
              </a:spcBef>
              <a:spcAft>
                <a:spcPct val="0"/>
              </a:spcAft>
            </a:pPr>
            <a:r>
              <a:rPr sz="2000" spc="11">
                <a:solidFill>
                  <a:srgbClr val="000000"/>
                </a:solidFill>
                <a:latin typeface="FangSong"/>
                <a:cs typeface="FangSong"/>
              </a:rPr>
              <a:t>面和谐发展。</a:t>
            </a:r>
          </a:p>
        </p:txBody>
      </p:sp>
      <p:sp>
        <p:nvSpPr>
          <p:cNvPr id="7" name="object 7"/>
          <p:cNvSpPr txBox="1"/>
          <p:nvPr/>
        </p:nvSpPr>
        <p:spPr>
          <a:xfrm>
            <a:off x="107289" y="4242665"/>
            <a:ext cx="10285921" cy="12634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28">
                <a:solidFill>
                  <a:srgbClr val="000000"/>
                </a:solidFill>
                <a:latin typeface="FangSong"/>
                <a:cs typeface="FangSong"/>
              </a:rPr>
              <a:t>当然</a:t>
            </a:r>
            <a:r>
              <a:rPr sz="2000">
                <a:solidFill>
                  <a:srgbClr val="000000"/>
                </a:solidFill>
                <a:latin typeface="FangSong"/>
                <a:cs typeface="FangSong"/>
              </a:rPr>
              <a:t>,</a:t>
            </a:r>
            <a:r>
              <a:rPr sz="2000" spc="12">
                <a:solidFill>
                  <a:srgbClr val="000000"/>
                </a:solidFill>
                <a:latin typeface="FangSong"/>
                <a:cs typeface="FangSong"/>
              </a:rPr>
              <a:t>公务员“跳槽热”也必然会引发担忧</a:t>
            </a:r>
            <a:r>
              <a:rPr sz="2000">
                <a:solidFill>
                  <a:srgbClr val="000000"/>
                </a:solidFill>
                <a:latin typeface="FangSong"/>
                <a:cs typeface="FangSong"/>
              </a:rPr>
              <a:t>,</a:t>
            </a:r>
            <a:r>
              <a:rPr sz="2000" spc="12">
                <a:solidFill>
                  <a:srgbClr val="000000"/>
                </a:solidFill>
                <a:latin typeface="FangSong"/>
                <a:cs typeface="FangSong"/>
              </a:rPr>
              <a:t>公务员作为管理者与服务者</a:t>
            </a:r>
            <a:r>
              <a:rPr sz="2000">
                <a:solidFill>
                  <a:srgbClr val="000000"/>
                </a:solidFill>
                <a:latin typeface="FangSong"/>
                <a:cs typeface="FangSong"/>
              </a:rPr>
              <a:t>,需</a:t>
            </a:r>
          </a:p>
          <a:p>
            <a:pPr marL="0" marR="0">
              <a:lnSpc>
                <a:spcPts val="2004"/>
              </a:lnSpc>
              <a:spcBef>
                <a:spcPts val="540"/>
              </a:spcBef>
              <a:spcAft>
                <a:spcPct val="0"/>
              </a:spcAft>
            </a:pPr>
            <a:r>
              <a:rPr sz="2000" spc="14">
                <a:solidFill>
                  <a:srgbClr val="000000"/>
                </a:solidFill>
                <a:latin typeface="FangSong"/>
                <a:cs typeface="FangSong"/>
              </a:rPr>
              <a:t>要稳定的建设与发展</a:t>
            </a:r>
            <a:r>
              <a:rPr sz="2000">
                <a:solidFill>
                  <a:srgbClr val="000000"/>
                </a:solidFill>
                <a:latin typeface="FangSong"/>
                <a:cs typeface="FangSong"/>
              </a:rPr>
              <a:t>;</a:t>
            </a:r>
            <a:r>
              <a:rPr sz="2000" spc="12">
                <a:solidFill>
                  <a:srgbClr val="000000"/>
                </a:solidFill>
                <a:latin typeface="FangSong"/>
                <a:cs typeface="FangSong"/>
              </a:rPr>
              <a:t>而公务员跳槽过于频繁</a:t>
            </a:r>
            <a:r>
              <a:rPr sz="2000">
                <a:solidFill>
                  <a:srgbClr val="000000"/>
                </a:solidFill>
                <a:latin typeface="FangSong"/>
                <a:cs typeface="FangSong"/>
              </a:rPr>
              <a:t>,</a:t>
            </a:r>
            <a:r>
              <a:rPr sz="2000" spc="10">
                <a:solidFill>
                  <a:srgbClr val="000000"/>
                </a:solidFill>
                <a:latin typeface="FangSong"/>
                <a:cs typeface="FangSong"/>
              </a:rPr>
              <a:t>则有可能对公务员队伍建设造成负</a:t>
            </a:r>
          </a:p>
          <a:p>
            <a:pPr marL="0" marR="0">
              <a:lnSpc>
                <a:spcPts val="2006"/>
              </a:lnSpc>
              <a:spcBef>
                <a:spcPts val="393"/>
              </a:spcBef>
              <a:spcAft>
                <a:spcPct val="0"/>
              </a:spcAft>
            </a:pPr>
            <a:r>
              <a:rPr sz="2000" spc="17">
                <a:solidFill>
                  <a:srgbClr val="000000"/>
                </a:solidFill>
                <a:latin typeface="FangSong"/>
                <a:cs typeface="FangSong"/>
              </a:rPr>
              <a:t>面影响</a:t>
            </a:r>
            <a:r>
              <a:rPr sz="2000">
                <a:solidFill>
                  <a:srgbClr val="000000"/>
                </a:solidFill>
                <a:latin typeface="FangSong"/>
                <a:cs typeface="FangSong"/>
              </a:rPr>
              <a:t>,</a:t>
            </a:r>
            <a:r>
              <a:rPr sz="2000" spc="10">
                <a:solidFill>
                  <a:srgbClr val="000000"/>
                </a:solidFill>
                <a:latin typeface="FangSong"/>
                <a:cs typeface="FangSong"/>
              </a:rPr>
              <a:t>也有可能降低公务员群体的服务水平。</a:t>
            </a:r>
          </a:p>
        </p:txBody>
      </p:sp>
      <p:sp>
        <p:nvSpPr>
          <p:cNvPr id="8" name="object 8"/>
          <p:cNvSpPr txBox="1"/>
          <p:nvPr/>
        </p:nvSpPr>
        <p:spPr>
          <a:xfrm>
            <a:off x="107289" y="5283811"/>
            <a:ext cx="10287368" cy="12649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8">
                <a:solidFill>
                  <a:srgbClr val="000000"/>
                </a:solidFill>
                <a:latin typeface="FangSong"/>
                <a:cs typeface="FangSong"/>
              </a:rPr>
              <a:t>无论是喜还是忧</a:t>
            </a:r>
            <a:r>
              <a:rPr sz="2000">
                <a:solidFill>
                  <a:srgbClr val="000000"/>
                </a:solidFill>
                <a:latin typeface="FangSong"/>
                <a:cs typeface="FangSong"/>
              </a:rPr>
              <a:t>,</a:t>
            </a:r>
            <a:r>
              <a:rPr sz="2000" spc="12">
                <a:solidFill>
                  <a:srgbClr val="000000"/>
                </a:solidFill>
                <a:latin typeface="FangSong"/>
                <a:cs typeface="FangSong"/>
              </a:rPr>
              <a:t>公务员开始跳槽已经是不争的事实</a:t>
            </a:r>
            <a:r>
              <a:rPr sz="2000">
                <a:solidFill>
                  <a:srgbClr val="000000"/>
                </a:solidFill>
                <a:latin typeface="FangSong"/>
                <a:cs typeface="FangSong"/>
              </a:rPr>
              <a:t>,</a:t>
            </a:r>
            <a:r>
              <a:rPr sz="2000" spc="11">
                <a:solidFill>
                  <a:srgbClr val="000000"/>
                </a:solidFill>
                <a:latin typeface="FangSong"/>
                <a:cs typeface="FangSong"/>
              </a:rPr>
              <a:t>这也是改革与社会发展</a:t>
            </a:r>
          </a:p>
          <a:p>
            <a:pPr marL="0" marR="0">
              <a:lnSpc>
                <a:spcPts val="2004"/>
              </a:lnSpc>
              <a:spcBef>
                <a:spcPts val="552"/>
              </a:spcBef>
              <a:spcAft>
                <a:spcPct val="0"/>
              </a:spcAft>
            </a:pPr>
            <a:r>
              <a:rPr sz="2000" spc="12">
                <a:solidFill>
                  <a:srgbClr val="000000"/>
                </a:solidFill>
                <a:latin typeface="FangSong"/>
                <a:cs typeface="FangSong"/>
              </a:rPr>
              <a:t>的趋势。既然发展的是市场经济</a:t>
            </a:r>
            <a:r>
              <a:rPr sz="2000">
                <a:solidFill>
                  <a:srgbClr val="000000"/>
                </a:solidFill>
                <a:latin typeface="FangSong"/>
                <a:cs typeface="FangSong"/>
              </a:rPr>
              <a:t>,</a:t>
            </a:r>
            <a:r>
              <a:rPr sz="2000" spc="12">
                <a:solidFill>
                  <a:srgbClr val="000000"/>
                </a:solidFill>
                <a:latin typeface="FangSong"/>
                <a:cs typeface="FangSong"/>
              </a:rPr>
              <a:t>就应让市场更多地去决定</a:t>
            </a:r>
            <a:r>
              <a:rPr sz="2000">
                <a:solidFill>
                  <a:srgbClr val="000000"/>
                </a:solidFill>
                <a:latin typeface="FangSong"/>
                <a:cs typeface="FangSong"/>
              </a:rPr>
              <a:t>,</a:t>
            </a:r>
            <a:r>
              <a:rPr sz="2000" spc="11">
                <a:solidFill>
                  <a:srgbClr val="000000"/>
                </a:solidFill>
                <a:latin typeface="FangSong"/>
                <a:cs typeface="FangSong"/>
              </a:rPr>
              <a:t>更多地遵循市场自身</a:t>
            </a:r>
          </a:p>
          <a:p>
            <a:pPr marL="0" marR="0">
              <a:lnSpc>
                <a:spcPts val="2004"/>
              </a:lnSpc>
              <a:spcBef>
                <a:spcPts val="395"/>
              </a:spcBef>
              <a:spcAft>
                <a:spcPct val="0"/>
              </a:spcAft>
            </a:pPr>
            <a:r>
              <a:rPr sz="2000" spc="15">
                <a:solidFill>
                  <a:srgbClr val="000000"/>
                </a:solidFill>
                <a:latin typeface="FangSong"/>
                <a:cs typeface="FangSong"/>
              </a:rPr>
              <a:t>的发展规律</a:t>
            </a:r>
            <a:r>
              <a:rPr sz="2000">
                <a:solidFill>
                  <a:srgbClr val="000000"/>
                </a:solidFill>
                <a:latin typeface="FangSong"/>
                <a:cs typeface="FangSong"/>
              </a:rPr>
              <a:t>,</a:t>
            </a:r>
            <a:r>
              <a:rPr sz="2000" spc="12">
                <a:solidFill>
                  <a:srgbClr val="000000"/>
                </a:solidFill>
                <a:latin typeface="FangSong"/>
                <a:cs typeface="FangSong"/>
              </a:rPr>
              <a:t>少一些过度的解读</a:t>
            </a:r>
            <a:r>
              <a:rPr sz="2000">
                <a:solidFill>
                  <a:srgbClr val="000000"/>
                </a:solidFill>
                <a:latin typeface="FangSong"/>
                <a:cs typeface="FangSong"/>
              </a:rPr>
              <a:t>,</a:t>
            </a:r>
            <a:r>
              <a:rPr sz="2000" spc="10">
                <a:solidFill>
                  <a:srgbClr val="000000"/>
                </a:solidFill>
                <a:latin typeface="FangSong"/>
                <a:cs typeface="FangSong"/>
              </a:rPr>
              <a:t>相信最终势必会达到“多赢”的状态。</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15519" y="73255"/>
            <a:ext cx="10066698" cy="101807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材料二</a:t>
            </a:r>
          </a:p>
          <a:p>
            <a:pPr marL="313944" marR="0">
              <a:lnSpc>
                <a:spcPts val="2006"/>
              </a:lnSpc>
              <a:spcBef>
                <a:spcPts val="1005"/>
              </a:spcBef>
              <a:spcAft>
                <a:spcPct val="0"/>
              </a:spcAft>
            </a:pPr>
            <a:r>
              <a:rPr sz="2000" spc="18">
                <a:solidFill>
                  <a:srgbClr val="000000"/>
                </a:solidFill>
                <a:latin typeface="FangSong"/>
                <a:cs typeface="FangSong"/>
              </a:rPr>
              <a:t>【新华网】近日</a:t>
            </a:r>
            <a:r>
              <a:rPr sz="2000">
                <a:solidFill>
                  <a:srgbClr val="000000"/>
                </a:solidFill>
                <a:latin typeface="FangSong"/>
                <a:cs typeface="FangSong"/>
              </a:rPr>
              <a:t>,</a:t>
            </a:r>
            <a:r>
              <a:rPr sz="2000" spc="14">
                <a:solidFill>
                  <a:srgbClr val="000000"/>
                </a:solidFill>
                <a:latin typeface="FangSong"/>
                <a:cs typeface="FangSong"/>
              </a:rPr>
              <a:t>智联招聘发布的调查报告显示</a:t>
            </a:r>
            <a:r>
              <a:rPr sz="2000">
                <a:solidFill>
                  <a:srgbClr val="000000"/>
                </a:solidFill>
                <a:latin typeface="FangSong"/>
                <a:cs typeface="FangSong"/>
              </a:rPr>
              <a:t>,</a:t>
            </a:r>
            <a:r>
              <a:rPr sz="2000" spc="11">
                <a:solidFill>
                  <a:srgbClr val="000000"/>
                </a:solidFill>
                <a:latin typeface="FangSong"/>
                <a:cs typeface="FangSong"/>
              </a:rPr>
              <a:t>向来被认为抱着“铁饭碗”</a:t>
            </a:r>
          </a:p>
        </p:txBody>
      </p:sp>
      <p:sp>
        <p:nvSpPr>
          <p:cNvPr id="4" name="object 4"/>
          <p:cNvSpPr txBox="1"/>
          <p:nvPr/>
        </p:nvSpPr>
        <p:spPr>
          <a:xfrm>
            <a:off x="115519" y="748768"/>
            <a:ext cx="602289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的公务员</a:t>
            </a:r>
            <a:r>
              <a:rPr sz="2000">
                <a:solidFill>
                  <a:srgbClr val="000000"/>
                </a:solidFill>
                <a:latin typeface="FangSong"/>
                <a:cs typeface="FangSong"/>
              </a:rPr>
              <a:t>,</a:t>
            </a:r>
            <a:r>
              <a:rPr sz="2000" spc="10">
                <a:solidFill>
                  <a:srgbClr val="000000"/>
                </a:solidFill>
                <a:latin typeface="FangSong"/>
                <a:cs typeface="FangSong"/>
              </a:rPr>
              <a:t>竟成为当前跨界跳槽最活跃的人群。</a:t>
            </a:r>
          </a:p>
        </p:txBody>
      </p:sp>
      <p:sp>
        <p:nvSpPr>
          <p:cNvPr id="5" name="object 5"/>
          <p:cNvSpPr txBox="1"/>
          <p:nvPr/>
        </p:nvSpPr>
        <p:spPr>
          <a:xfrm>
            <a:off x="115519" y="1131291"/>
            <a:ext cx="10499190" cy="23014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7">
                <a:solidFill>
                  <a:srgbClr val="000000"/>
                </a:solidFill>
                <a:latin typeface="FangSong"/>
                <a:cs typeface="FangSong"/>
              </a:rPr>
              <a:t>其实</a:t>
            </a:r>
            <a:r>
              <a:rPr sz="2000">
                <a:solidFill>
                  <a:srgbClr val="000000"/>
                </a:solidFill>
                <a:latin typeface="FangSong"/>
                <a:cs typeface="FangSong"/>
              </a:rPr>
              <a:t>,</a:t>
            </a:r>
            <a:r>
              <a:rPr sz="2000" spc="11">
                <a:solidFill>
                  <a:srgbClr val="000000"/>
                </a:solidFill>
                <a:latin typeface="FangSong"/>
                <a:cs typeface="FangSong"/>
              </a:rPr>
              <a:t>公务员只是普通职业中的一种</a:t>
            </a:r>
            <a:r>
              <a:rPr sz="2000">
                <a:solidFill>
                  <a:srgbClr val="000000"/>
                </a:solidFill>
                <a:latin typeface="FangSong"/>
                <a:cs typeface="FangSong"/>
              </a:rPr>
              <a:t>,</a:t>
            </a:r>
            <a:r>
              <a:rPr sz="2000" spc="10">
                <a:solidFill>
                  <a:srgbClr val="000000"/>
                </a:solidFill>
                <a:latin typeface="FangSong"/>
                <a:cs typeface="FangSong"/>
              </a:rPr>
              <a:t>公务员行业并没有大家想象中那样光鲜。</a:t>
            </a:r>
          </a:p>
          <a:p>
            <a:pPr marL="0" marR="0">
              <a:lnSpc>
                <a:spcPts val="2004"/>
              </a:lnSpc>
              <a:spcBef>
                <a:spcPts val="312"/>
              </a:spcBef>
              <a:spcAft>
                <a:spcPct val="0"/>
              </a:spcAft>
            </a:pPr>
            <a:r>
              <a:rPr sz="2000" spc="17">
                <a:solidFill>
                  <a:srgbClr val="000000"/>
                </a:solidFill>
                <a:latin typeface="FangSong"/>
                <a:cs typeface="FangSong"/>
              </a:rPr>
              <a:t>首先</a:t>
            </a:r>
            <a:r>
              <a:rPr sz="2000">
                <a:solidFill>
                  <a:srgbClr val="000000"/>
                </a:solidFill>
                <a:latin typeface="FangSong"/>
                <a:cs typeface="FangSong"/>
              </a:rPr>
              <a:t>,</a:t>
            </a:r>
            <a:r>
              <a:rPr sz="2000" spc="12">
                <a:solidFill>
                  <a:srgbClr val="000000"/>
                </a:solidFill>
                <a:latin typeface="FangSong"/>
                <a:cs typeface="FangSong"/>
              </a:rPr>
              <a:t>公务员并非是个高收入行业</a:t>
            </a:r>
            <a:r>
              <a:rPr sz="2000">
                <a:solidFill>
                  <a:srgbClr val="000000"/>
                </a:solidFill>
                <a:latin typeface="FangSong"/>
                <a:cs typeface="FangSong"/>
              </a:rPr>
              <a:t>,</a:t>
            </a:r>
            <a:r>
              <a:rPr sz="2000" spc="12">
                <a:solidFill>
                  <a:srgbClr val="000000"/>
                </a:solidFill>
                <a:latin typeface="FangSong"/>
                <a:cs typeface="FangSong"/>
              </a:rPr>
              <a:t>同样大学同年毕业的大学生</a:t>
            </a:r>
            <a:r>
              <a:rPr sz="2000">
                <a:solidFill>
                  <a:srgbClr val="000000"/>
                </a:solidFill>
                <a:latin typeface="FangSong"/>
                <a:cs typeface="FangSong"/>
              </a:rPr>
              <a:t>,</a:t>
            </a:r>
            <a:r>
              <a:rPr sz="2000" spc="10">
                <a:solidFill>
                  <a:srgbClr val="000000"/>
                </a:solidFill>
                <a:latin typeface="FangSong"/>
                <a:cs typeface="FangSong"/>
              </a:rPr>
              <a:t>进入企业工作和</a:t>
            </a:r>
          </a:p>
          <a:p>
            <a:pPr marL="0" marR="0">
              <a:lnSpc>
                <a:spcPts val="2004"/>
              </a:lnSpc>
              <a:spcBef>
                <a:spcPts val="156"/>
              </a:spcBef>
              <a:spcAft>
                <a:spcPct val="0"/>
              </a:spcAft>
            </a:pPr>
            <a:r>
              <a:rPr sz="2000" spc="17">
                <a:solidFill>
                  <a:srgbClr val="000000"/>
                </a:solidFill>
                <a:latin typeface="FangSong"/>
                <a:cs typeface="FangSong"/>
              </a:rPr>
              <a:t>当公务员</a:t>
            </a:r>
            <a:r>
              <a:rPr sz="2000">
                <a:solidFill>
                  <a:srgbClr val="000000"/>
                </a:solidFill>
                <a:latin typeface="FangSong"/>
                <a:cs typeface="FangSong"/>
              </a:rPr>
              <a:t>,5</a:t>
            </a:r>
            <a:r>
              <a:rPr sz="2000" spc="11">
                <a:solidFill>
                  <a:srgbClr val="000000"/>
                </a:solidFill>
                <a:latin typeface="FangSong"/>
                <a:cs typeface="FangSong"/>
              </a:rPr>
              <a:t>年以后</a:t>
            </a:r>
            <a:r>
              <a:rPr sz="2000">
                <a:solidFill>
                  <a:srgbClr val="000000"/>
                </a:solidFill>
                <a:latin typeface="FangSong"/>
                <a:cs typeface="FangSong"/>
              </a:rPr>
              <a:t>,</a:t>
            </a:r>
            <a:r>
              <a:rPr sz="2000" spc="12">
                <a:solidFill>
                  <a:srgbClr val="000000"/>
                </a:solidFill>
                <a:latin typeface="FangSong"/>
                <a:cs typeface="FangSong"/>
              </a:rPr>
              <a:t>收入就会拉开明显差距。越是经济发达地区</a:t>
            </a:r>
            <a:r>
              <a:rPr sz="2000">
                <a:solidFill>
                  <a:srgbClr val="000000"/>
                </a:solidFill>
                <a:latin typeface="FangSong"/>
                <a:cs typeface="FangSong"/>
              </a:rPr>
              <a:t>,</a:t>
            </a:r>
            <a:r>
              <a:rPr sz="2000" spc="11">
                <a:solidFill>
                  <a:srgbClr val="000000"/>
                </a:solidFill>
                <a:latin typeface="FangSong"/>
                <a:cs typeface="FangSong"/>
              </a:rPr>
              <a:t>这种差距就越</a:t>
            </a:r>
          </a:p>
          <a:p>
            <a:pPr marL="0" marR="0">
              <a:lnSpc>
                <a:spcPts val="2004"/>
              </a:lnSpc>
              <a:spcBef>
                <a:spcPts val="107"/>
              </a:spcBef>
              <a:spcAft>
                <a:spcPct val="0"/>
              </a:spcAft>
            </a:pPr>
            <a:r>
              <a:rPr sz="2000" spc="15">
                <a:solidFill>
                  <a:srgbClr val="000000"/>
                </a:solidFill>
                <a:latin typeface="FangSong"/>
                <a:cs typeface="FangSong"/>
              </a:rPr>
              <a:t>明显。其次</a:t>
            </a:r>
            <a:r>
              <a:rPr sz="2000">
                <a:solidFill>
                  <a:srgbClr val="000000"/>
                </a:solidFill>
                <a:latin typeface="FangSong"/>
                <a:cs typeface="FangSong"/>
              </a:rPr>
              <a:t>,</a:t>
            </a:r>
            <a:r>
              <a:rPr sz="2000" spc="10">
                <a:solidFill>
                  <a:srgbClr val="000000"/>
                </a:solidFill>
                <a:latin typeface="FangSong"/>
                <a:cs typeface="FangSong"/>
              </a:rPr>
              <a:t>“上升空间狭窄”、“人事关系复杂”“自我价值体现困难”等问</a:t>
            </a:r>
          </a:p>
          <a:p>
            <a:pPr marL="0" marR="0">
              <a:lnSpc>
                <a:spcPts val="2004"/>
              </a:lnSpc>
              <a:spcBef>
                <a:spcPts val="156"/>
              </a:spcBef>
              <a:spcAft>
                <a:spcPct val="0"/>
              </a:spcAft>
            </a:pPr>
            <a:r>
              <a:rPr sz="2000" spc="15">
                <a:solidFill>
                  <a:srgbClr val="000000"/>
                </a:solidFill>
                <a:latin typeface="FangSong"/>
                <a:cs typeface="FangSong"/>
              </a:rPr>
              <a:t>题</a:t>
            </a:r>
            <a:r>
              <a:rPr sz="2000">
                <a:solidFill>
                  <a:srgbClr val="000000"/>
                </a:solidFill>
                <a:latin typeface="FangSong"/>
                <a:cs typeface="FangSong"/>
              </a:rPr>
              <a:t>,</a:t>
            </a:r>
            <a:r>
              <a:rPr sz="2000" spc="14">
                <a:solidFill>
                  <a:srgbClr val="000000"/>
                </a:solidFill>
                <a:latin typeface="FangSong"/>
                <a:cs typeface="FangSong"/>
              </a:rPr>
              <a:t>也时常困扰着他们。这样的情况下</a:t>
            </a:r>
            <a:r>
              <a:rPr sz="2000">
                <a:solidFill>
                  <a:srgbClr val="000000"/>
                </a:solidFill>
                <a:latin typeface="FangSong"/>
                <a:cs typeface="FangSong"/>
              </a:rPr>
              <a:t>,</a:t>
            </a:r>
            <a:r>
              <a:rPr sz="2000" spc="12">
                <a:solidFill>
                  <a:srgbClr val="000000"/>
                </a:solidFill>
                <a:latin typeface="FangSong"/>
                <a:cs typeface="FangSong"/>
              </a:rPr>
              <a:t>公务员频繁跳槽</a:t>
            </a:r>
            <a:r>
              <a:rPr sz="2000">
                <a:solidFill>
                  <a:srgbClr val="000000"/>
                </a:solidFill>
                <a:latin typeface="FangSong"/>
                <a:cs typeface="FangSong"/>
              </a:rPr>
              <a:t>,</a:t>
            </a:r>
            <a:r>
              <a:rPr sz="2000" spc="14">
                <a:solidFill>
                  <a:srgbClr val="000000"/>
                </a:solidFill>
                <a:latin typeface="FangSong"/>
                <a:cs typeface="FangSong"/>
              </a:rPr>
              <a:t>其实是一件再平常不过</a:t>
            </a:r>
          </a:p>
          <a:p>
            <a:pPr marL="0" marR="0">
              <a:lnSpc>
                <a:spcPts val="2004"/>
              </a:lnSpc>
              <a:spcBef>
                <a:spcPts val="156"/>
              </a:spcBef>
              <a:spcAft>
                <a:spcPct val="0"/>
              </a:spcAft>
            </a:pPr>
            <a:r>
              <a:rPr sz="2000" spc="15">
                <a:solidFill>
                  <a:srgbClr val="000000"/>
                </a:solidFill>
                <a:latin typeface="FangSong"/>
                <a:cs typeface="FangSong"/>
              </a:rPr>
              <a:t>的事。所以</a:t>
            </a:r>
            <a:r>
              <a:rPr sz="2000">
                <a:solidFill>
                  <a:srgbClr val="000000"/>
                </a:solidFill>
                <a:latin typeface="FangSong"/>
                <a:cs typeface="FangSong"/>
              </a:rPr>
              <a:t>,</a:t>
            </a:r>
            <a:r>
              <a:rPr sz="2000" spc="11">
                <a:solidFill>
                  <a:srgbClr val="000000"/>
                </a:solidFill>
                <a:latin typeface="FangSong"/>
                <a:cs typeface="FangSong"/>
              </a:rPr>
              <a:t>社会应当以平常的心态来看待他们的选择</a:t>
            </a:r>
            <a:r>
              <a:rPr sz="2000">
                <a:solidFill>
                  <a:srgbClr val="000000"/>
                </a:solidFill>
                <a:latin typeface="FangSong"/>
                <a:cs typeface="FangSong"/>
              </a:rPr>
              <a:t>,</a:t>
            </a:r>
            <a:r>
              <a:rPr sz="2000" spc="15">
                <a:solidFill>
                  <a:srgbClr val="000000"/>
                </a:solidFill>
                <a:latin typeface="FangSong"/>
                <a:cs typeface="FangSong"/>
              </a:rPr>
              <a:t>对公务员跳槽多些理解</a:t>
            </a:r>
          </a:p>
          <a:p>
            <a:pPr marL="0" marR="0">
              <a:lnSpc>
                <a:spcPts val="2004"/>
              </a:lnSpc>
              <a:spcBef>
                <a:spcPts val="106"/>
              </a:spcBef>
              <a:spcAft>
                <a:spcPct val="0"/>
              </a:spcAft>
            </a:pPr>
            <a:r>
              <a:rPr sz="2000" spc="15">
                <a:solidFill>
                  <a:srgbClr val="000000"/>
                </a:solidFill>
                <a:latin typeface="FangSong"/>
                <a:cs typeface="FangSong"/>
              </a:rPr>
              <a:t>与包容。</a:t>
            </a:r>
          </a:p>
        </p:txBody>
      </p:sp>
      <p:sp>
        <p:nvSpPr>
          <p:cNvPr id="6" name="object 6"/>
          <p:cNvSpPr txBox="1"/>
          <p:nvPr/>
        </p:nvSpPr>
        <p:spPr>
          <a:xfrm>
            <a:off x="115519" y="3178016"/>
            <a:ext cx="10213577" cy="147879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6"/>
              </a:lnSpc>
              <a:spcBef>
                <a:spcPct val="0"/>
              </a:spcBef>
              <a:spcAft>
                <a:spcPct val="0"/>
              </a:spcAft>
            </a:pPr>
            <a:r>
              <a:rPr sz="2000" spc="18">
                <a:solidFill>
                  <a:srgbClr val="000000"/>
                </a:solidFill>
                <a:latin typeface="FangSong"/>
                <a:cs typeface="FangSong"/>
              </a:rPr>
              <a:t>从某种角度来讲</a:t>
            </a:r>
            <a:r>
              <a:rPr sz="2000">
                <a:solidFill>
                  <a:srgbClr val="000000"/>
                </a:solidFill>
                <a:latin typeface="FangSong"/>
                <a:cs typeface="FangSong"/>
              </a:rPr>
              <a:t>,</a:t>
            </a:r>
            <a:r>
              <a:rPr sz="2000" spc="12">
                <a:solidFill>
                  <a:srgbClr val="000000"/>
                </a:solidFill>
                <a:latin typeface="FangSong"/>
                <a:cs typeface="FangSong"/>
              </a:rPr>
              <a:t>公务员辞职人数剧增</a:t>
            </a:r>
            <a:r>
              <a:rPr sz="2000">
                <a:solidFill>
                  <a:srgbClr val="000000"/>
                </a:solidFill>
                <a:latin typeface="FangSong"/>
                <a:cs typeface="FangSong"/>
              </a:rPr>
              <a:t>,</a:t>
            </a:r>
            <a:r>
              <a:rPr sz="2000" spc="11">
                <a:solidFill>
                  <a:srgbClr val="000000"/>
                </a:solidFill>
                <a:latin typeface="FangSong"/>
                <a:cs typeface="FangSong"/>
              </a:rPr>
              <a:t>在一定程度上反映了社会的进步。一</a:t>
            </a:r>
          </a:p>
          <a:p>
            <a:pPr marL="0" marR="0">
              <a:lnSpc>
                <a:spcPts val="2004"/>
              </a:lnSpc>
              <a:spcBef>
                <a:spcPts val="313"/>
              </a:spcBef>
              <a:spcAft>
                <a:spcPct val="0"/>
              </a:spcAft>
            </a:pPr>
            <a:r>
              <a:rPr sz="2000" spc="17">
                <a:solidFill>
                  <a:srgbClr val="000000"/>
                </a:solidFill>
                <a:latin typeface="FangSong"/>
                <a:cs typeface="FangSong"/>
              </a:rPr>
              <a:t>方面</a:t>
            </a:r>
            <a:r>
              <a:rPr sz="2000">
                <a:solidFill>
                  <a:srgbClr val="000000"/>
                </a:solidFill>
                <a:latin typeface="FangSong"/>
                <a:cs typeface="FangSong"/>
              </a:rPr>
              <a:t>,</a:t>
            </a:r>
            <a:r>
              <a:rPr sz="2000" spc="11">
                <a:solidFill>
                  <a:srgbClr val="000000"/>
                </a:solidFill>
                <a:latin typeface="FangSong"/>
                <a:cs typeface="FangSong"/>
              </a:rPr>
              <a:t>不少抱着升官发财的想法才进入公务员队伍的离开</a:t>
            </a:r>
            <a:r>
              <a:rPr sz="2000" spc="10">
                <a:solidFill>
                  <a:srgbClr val="000000"/>
                </a:solidFill>
                <a:latin typeface="FangSong"/>
                <a:cs typeface="FangSong"/>
              </a:rPr>
              <a:t>,</a:t>
            </a:r>
            <a:r>
              <a:rPr sz="2000" spc="12">
                <a:solidFill>
                  <a:srgbClr val="000000"/>
                </a:solidFill>
                <a:latin typeface="FangSong"/>
                <a:cs typeface="FangSong"/>
              </a:rPr>
              <a:t>有利于干部队伍吐故</a:t>
            </a:r>
          </a:p>
          <a:p>
            <a:pPr marL="0" marR="0">
              <a:lnSpc>
                <a:spcPts val="2004"/>
              </a:lnSpc>
              <a:spcBef>
                <a:spcPts val="156"/>
              </a:spcBef>
              <a:spcAft>
                <a:spcPct val="0"/>
              </a:spcAft>
            </a:pPr>
            <a:r>
              <a:rPr sz="2000" spc="17">
                <a:solidFill>
                  <a:srgbClr val="000000"/>
                </a:solidFill>
                <a:latin typeface="FangSong"/>
                <a:cs typeface="FangSong"/>
              </a:rPr>
              <a:t>纳新</a:t>
            </a:r>
            <a:r>
              <a:rPr sz="2000">
                <a:solidFill>
                  <a:srgbClr val="000000"/>
                </a:solidFill>
                <a:latin typeface="FangSong"/>
                <a:cs typeface="FangSong"/>
              </a:rPr>
              <a:t>;</a:t>
            </a:r>
            <a:r>
              <a:rPr sz="2000" spc="12">
                <a:solidFill>
                  <a:srgbClr val="000000"/>
                </a:solidFill>
                <a:latin typeface="FangSong"/>
                <a:cs typeface="FangSong"/>
              </a:rPr>
              <a:t>另一方面</a:t>
            </a:r>
            <a:r>
              <a:rPr sz="2000">
                <a:solidFill>
                  <a:srgbClr val="000000"/>
                </a:solidFill>
                <a:latin typeface="FangSong"/>
                <a:cs typeface="FangSong"/>
              </a:rPr>
              <a:t>,</a:t>
            </a:r>
            <a:r>
              <a:rPr sz="2000" spc="12">
                <a:solidFill>
                  <a:srgbClr val="000000"/>
                </a:solidFill>
                <a:latin typeface="FangSong"/>
                <a:cs typeface="FangSong"/>
              </a:rPr>
              <a:t>优秀人才不再只向公务员这种单一职业蜂拥</a:t>
            </a:r>
            <a:r>
              <a:rPr sz="2000">
                <a:solidFill>
                  <a:srgbClr val="000000"/>
                </a:solidFill>
                <a:latin typeface="FangSong"/>
                <a:cs typeface="FangSong"/>
              </a:rPr>
              <a:t>,</a:t>
            </a:r>
            <a:r>
              <a:rPr sz="2000" spc="10">
                <a:solidFill>
                  <a:srgbClr val="000000"/>
                </a:solidFill>
                <a:latin typeface="FangSong"/>
                <a:cs typeface="FangSong"/>
              </a:rPr>
              <a:t>这是市场主体和管</a:t>
            </a:r>
          </a:p>
          <a:p>
            <a:pPr marL="0" marR="0">
              <a:lnSpc>
                <a:spcPts val="2004"/>
              </a:lnSpc>
              <a:spcBef>
                <a:spcPts val="105"/>
              </a:spcBef>
              <a:spcAft>
                <a:spcPct val="0"/>
              </a:spcAft>
            </a:pPr>
            <a:r>
              <a:rPr sz="2000" spc="11">
                <a:solidFill>
                  <a:srgbClr val="000000"/>
                </a:solidFill>
                <a:latin typeface="FangSong"/>
                <a:cs typeface="FangSong"/>
              </a:rPr>
              <a:t>理人才的回归</a:t>
            </a:r>
            <a:r>
              <a:rPr sz="2000">
                <a:solidFill>
                  <a:srgbClr val="000000"/>
                </a:solidFill>
                <a:latin typeface="FangSong"/>
                <a:cs typeface="FangSong"/>
              </a:rPr>
              <a:t>,</a:t>
            </a:r>
            <a:r>
              <a:rPr sz="2000" spc="11">
                <a:solidFill>
                  <a:srgbClr val="000000"/>
                </a:solidFill>
                <a:latin typeface="FangSong"/>
                <a:cs typeface="FangSong"/>
              </a:rPr>
              <a:t>有助于市场经济的完善与构建。</a:t>
            </a:r>
          </a:p>
        </p:txBody>
      </p:sp>
      <p:sp>
        <p:nvSpPr>
          <p:cNvPr id="7" name="object 7"/>
          <p:cNvSpPr txBox="1"/>
          <p:nvPr/>
        </p:nvSpPr>
        <p:spPr>
          <a:xfrm>
            <a:off x="115519" y="4403828"/>
            <a:ext cx="10429243" cy="25746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3483" marR="0">
              <a:lnSpc>
                <a:spcPts val="2004"/>
              </a:lnSpc>
              <a:spcBef>
                <a:spcPct val="0"/>
              </a:spcBef>
              <a:spcAft>
                <a:spcPct val="0"/>
              </a:spcAft>
            </a:pPr>
            <a:r>
              <a:rPr sz="2000" spc="15">
                <a:solidFill>
                  <a:srgbClr val="000000"/>
                </a:solidFill>
                <a:latin typeface="FangSong"/>
                <a:cs typeface="FangSong"/>
              </a:rPr>
              <a:t>跳槽既是市场条件下自由选择的结果</a:t>
            </a:r>
            <a:r>
              <a:rPr sz="2000">
                <a:solidFill>
                  <a:srgbClr val="000000"/>
                </a:solidFill>
                <a:latin typeface="FangSong"/>
                <a:cs typeface="FangSong"/>
              </a:rPr>
              <a:t>,</a:t>
            </a:r>
            <a:r>
              <a:rPr sz="2000" spc="10">
                <a:solidFill>
                  <a:srgbClr val="000000"/>
                </a:solidFill>
                <a:latin typeface="FangSong"/>
                <a:cs typeface="FangSong"/>
              </a:rPr>
              <a:t>也是对自己职业发展的“纠偏”。对</a:t>
            </a:r>
          </a:p>
          <a:p>
            <a:pPr marL="0" marR="0">
              <a:lnSpc>
                <a:spcPts val="2006"/>
              </a:lnSpc>
              <a:spcBef>
                <a:spcPts val="297"/>
              </a:spcBef>
              <a:spcAft>
                <a:spcPct val="0"/>
              </a:spcAft>
            </a:pPr>
            <a:r>
              <a:rPr sz="2000" spc="15">
                <a:solidFill>
                  <a:srgbClr val="000000"/>
                </a:solidFill>
                <a:latin typeface="FangSong"/>
                <a:cs typeface="FangSong"/>
              </a:rPr>
              <a:t>于单位来说</a:t>
            </a:r>
            <a:r>
              <a:rPr sz="2000">
                <a:solidFill>
                  <a:srgbClr val="000000"/>
                </a:solidFill>
                <a:latin typeface="FangSong"/>
                <a:cs typeface="FangSong"/>
              </a:rPr>
              <a:t>,</a:t>
            </a:r>
            <a:r>
              <a:rPr sz="2000" spc="12">
                <a:solidFill>
                  <a:srgbClr val="000000"/>
                </a:solidFill>
                <a:latin typeface="FangSong"/>
                <a:cs typeface="FangSong"/>
              </a:rPr>
              <a:t>老员工的离开一方面有利于更新换代</a:t>
            </a:r>
            <a:r>
              <a:rPr sz="2000">
                <a:solidFill>
                  <a:srgbClr val="000000"/>
                </a:solidFill>
                <a:latin typeface="FangSong"/>
                <a:cs typeface="FangSong"/>
              </a:rPr>
              <a:t>,</a:t>
            </a:r>
            <a:r>
              <a:rPr sz="2000" spc="11">
                <a:solidFill>
                  <a:srgbClr val="000000"/>
                </a:solidFill>
                <a:latin typeface="FangSong"/>
                <a:cs typeface="FangSong"/>
              </a:rPr>
              <a:t>但大规模员工离职尤其骨干</a:t>
            </a:r>
          </a:p>
          <a:p>
            <a:pPr marL="0" marR="0">
              <a:lnSpc>
                <a:spcPts val="2004"/>
              </a:lnSpc>
              <a:spcBef>
                <a:spcPts val="158"/>
              </a:spcBef>
              <a:spcAft>
                <a:spcPct val="0"/>
              </a:spcAft>
            </a:pPr>
            <a:r>
              <a:rPr sz="2000" spc="17">
                <a:solidFill>
                  <a:srgbClr val="000000"/>
                </a:solidFill>
                <a:latin typeface="FangSong"/>
                <a:cs typeface="FangSong"/>
              </a:rPr>
              <a:t>员工离职</a:t>
            </a:r>
            <a:r>
              <a:rPr sz="2000">
                <a:solidFill>
                  <a:srgbClr val="000000"/>
                </a:solidFill>
                <a:latin typeface="FangSong"/>
                <a:cs typeface="FangSong"/>
              </a:rPr>
              <a:t>,</a:t>
            </a:r>
            <a:r>
              <a:rPr sz="2000" spc="11">
                <a:solidFill>
                  <a:srgbClr val="000000"/>
                </a:solidFill>
                <a:latin typeface="FangSong"/>
                <a:cs typeface="FangSong"/>
              </a:rPr>
              <a:t>则容易导致人才短缺</a:t>
            </a:r>
            <a:r>
              <a:rPr sz="2000">
                <a:solidFill>
                  <a:srgbClr val="000000"/>
                </a:solidFill>
                <a:latin typeface="FangSong"/>
                <a:cs typeface="FangSong"/>
              </a:rPr>
              <a:t>,</a:t>
            </a:r>
            <a:r>
              <a:rPr sz="2000" spc="10">
                <a:solidFill>
                  <a:srgbClr val="000000"/>
                </a:solidFill>
                <a:latin typeface="FangSong"/>
                <a:cs typeface="FangSong"/>
              </a:rPr>
              <a:t>应当引起警惕并适当采取措施的。所以针对公</a:t>
            </a:r>
          </a:p>
          <a:p>
            <a:pPr marL="0" marR="0">
              <a:lnSpc>
                <a:spcPts val="2004"/>
              </a:lnSpc>
              <a:spcBef>
                <a:spcPts val="106"/>
              </a:spcBef>
              <a:spcAft>
                <a:spcPct val="0"/>
              </a:spcAft>
            </a:pPr>
            <a:r>
              <a:rPr sz="2000" spc="11">
                <a:solidFill>
                  <a:srgbClr val="000000"/>
                </a:solidFill>
                <a:latin typeface="FangSong"/>
                <a:cs typeface="FangSong"/>
              </a:rPr>
              <a:t>务员频频辞职“下海”现象</a:t>
            </a:r>
            <a:r>
              <a:rPr sz="2000">
                <a:solidFill>
                  <a:srgbClr val="000000"/>
                </a:solidFill>
                <a:latin typeface="FangSong"/>
                <a:cs typeface="FangSong"/>
              </a:rPr>
              <a:t>,</a:t>
            </a:r>
            <a:r>
              <a:rPr sz="2000" spc="10">
                <a:solidFill>
                  <a:srgbClr val="000000"/>
                </a:solidFill>
                <a:latin typeface="FangSong"/>
                <a:cs typeface="FangSong"/>
              </a:rPr>
              <a:t>政府应当建立合格人才进得来、不合格的人出得去、</a:t>
            </a:r>
          </a:p>
          <a:p>
            <a:pPr marL="0" marR="0">
              <a:lnSpc>
                <a:spcPts val="2004"/>
              </a:lnSpc>
              <a:spcBef>
                <a:spcPts val="155"/>
              </a:spcBef>
              <a:spcAft>
                <a:spcPct val="0"/>
              </a:spcAft>
            </a:pPr>
            <a:r>
              <a:rPr sz="2000" spc="11">
                <a:solidFill>
                  <a:srgbClr val="000000"/>
                </a:solidFill>
                <a:latin typeface="FangSong"/>
                <a:cs typeface="FangSong"/>
              </a:rPr>
              <a:t>优秀人才留得住的公务员选拔任用机制。对于用人单位</a:t>
            </a:r>
            <a:r>
              <a:rPr sz="2000">
                <a:solidFill>
                  <a:srgbClr val="000000"/>
                </a:solidFill>
                <a:latin typeface="FangSong"/>
                <a:cs typeface="FangSong"/>
              </a:rPr>
              <a:t>,</a:t>
            </a:r>
            <a:r>
              <a:rPr sz="2000" spc="15">
                <a:solidFill>
                  <a:srgbClr val="000000"/>
                </a:solidFill>
                <a:latin typeface="FangSong"/>
                <a:cs typeface="FangSong"/>
              </a:rPr>
              <a:t>也要用待遇留住人才</a:t>
            </a:r>
            <a:r>
              <a:rPr sz="2000">
                <a:solidFill>
                  <a:srgbClr val="000000"/>
                </a:solidFill>
                <a:latin typeface="FangSong"/>
                <a:cs typeface="FangSong"/>
              </a:rPr>
              <a:t>,</a:t>
            </a:r>
          </a:p>
          <a:p>
            <a:pPr marL="0" marR="0">
              <a:lnSpc>
                <a:spcPts val="2004"/>
              </a:lnSpc>
              <a:spcBef>
                <a:spcPts val="156"/>
              </a:spcBef>
              <a:spcAft>
                <a:spcPct val="0"/>
              </a:spcAft>
            </a:pPr>
            <a:r>
              <a:rPr sz="2000" spc="10">
                <a:solidFill>
                  <a:srgbClr val="000000"/>
                </a:solidFill>
                <a:latin typeface="FangSong"/>
                <a:cs typeface="FangSong"/>
              </a:rPr>
              <a:t>解决他们基本的生存发展问题。只要实现一个行业内人才的自由流动与良性竞</a:t>
            </a:r>
          </a:p>
          <a:p>
            <a:pPr marL="0" marR="0">
              <a:lnSpc>
                <a:spcPts val="2006"/>
              </a:lnSpc>
              <a:spcBef>
                <a:spcPts val="103"/>
              </a:spcBef>
              <a:spcAft>
                <a:spcPct val="0"/>
              </a:spcAft>
            </a:pPr>
            <a:r>
              <a:rPr sz="2000" spc="15">
                <a:solidFill>
                  <a:srgbClr val="000000"/>
                </a:solidFill>
                <a:latin typeface="FangSong"/>
                <a:cs typeface="FangSong"/>
              </a:rPr>
              <a:t>争</a:t>
            </a:r>
            <a:r>
              <a:rPr sz="2000">
                <a:solidFill>
                  <a:srgbClr val="000000"/>
                </a:solidFill>
                <a:latin typeface="FangSong"/>
                <a:cs typeface="FangSong"/>
              </a:rPr>
              <a:t>,</a:t>
            </a:r>
            <a:r>
              <a:rPr sz="2000" spc="12">
                <a:solidFill>
                  <a:srgbClr val="000000"/>
                </a:solidFill>
                <a:latin typeface="FangSong"/>
                <a:cs typeface="FangSong"/>
              </a:rPr>
              <a:t>并且赋予这一行业从业者合理的福利待遇和职业尊严</a:t>
            </a:r>
            <a:r>
              <a:rPr sz="2000" spc="10">
                <a:solidFill>
                  <a:srgbClr val="000000"/>
                </a:solidFill>
                <a:latin typeface="FangSong"/>
                <a:cs typeface="FangSong"/>
              </a:rPr>
              <a:t>,</a:t>
            </a:r>
            <a:r>
              <a:rPr sz="2000" spc="12">
                <a:solidFill>
                  <a:srgbClr val="000000"/>
                </a:solidFill>
                <a:latin typeface="FangSong"/>
                <a:cs typeface="FangSong"/>
              </a:rPr>
              <a:t>那么它就会自动实现</a:t>
            </a:r>
          </a:p>
          <a:p>
            <a:pPr marL="0" marR="0">
              <a:lnSpc>
                <a:spcPts val="2004"/>
              </a:lnSpc>
              <a:spcBef>
                <a:spcPts val="158"/>
              </a:spcBef>
              <a:spcAft>
                <a:spcPct val="0"/>
              </a:spcAft>
            </a:pPr>
            <a:r>
              <a:rPr sz="2000" spc="15">
                <a:solidFill>
                  <a:srgbClr val="000000"/>
                </a:solidFill>
                <a:latin typeface="FangSong"/>
                <a:cs typeface="FangSong"/>
              </a:rPr>
              <a:t>人才的匹配</a:t>
            </a:r>
            <a:r>
              <a:rPr sz="2000">
                <a:solidFill>
                  <a:srgbClr val="000000"/>
                </a:solidFill>
                <a:latin typeface="FangSong"/>
                <a:cs typeface="FangSong"/>
              </a:rPr>
              <a:t>,</a:t>
            </a:r>
            <a:r>
              <a:rPr sz="2000" spc="11">
                <a:solidFill>
                  <a:srgbClr val="000000"/>
                </a:solidFill>
                <a:latin typeface="FangSong"/>
                <a:cs typeface="FangSong"/>
              </a:rPr>
              <a:t>而不会出现短缺的问题。</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1200" y="939871"/>
            <a:ext cx="1833372"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5">
                <a:solidFill>
                  <a:srgbClr val="000000"/>
                </a:solidFill>
                <a:latin typeface="FangSong"/>
                <a:cs typeface="FangSong"/>
              </a:rPr>
              <a:t>答案：</a:t>
            </a:r>
          </a:p>
        </p:txBody>
      </p:sp>
      <p:sp>
        <p:nvSpPr>
          <p:cNvPr id="4" name="object 4"/>
          <p:cNvSpPr txBox="1"/>
          <p:nvPr/>
        </p:nvSpPr>
        <p:spPr>
          <a:xfrm>
            <a:off x="311200" y="1651579"/>
            <a:ext cx="9615796" cy="21873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5">
                <a:solidFill>
                  <a:srgbClr val="000000"/>
                </a:solidFill>
                <a:latin typeface="FangSong"/>
                <a:cs typeface="FangSong"/>
              </a:rPr>
              <a:t>问题</a:t>
            </a:r>
            <a:r>
              <a:rPr sz="3200" spc="10">
                <a:solidFill>
                  <a:srgbClr val="000000"/>
                </a:solidFill>
                <a:latin typeface="FangSong"/>
                <a:cs typeface="FangSong"/>
              </a:rPr>
              <a:t>:材料一认为会对公务员队伍建设和公务员</a:t>
            </a:r>
          </a:p>
          <a:p>
            <a:pPr marL="0" marR="0">
              <a:lnSpc>
                <a:spcPts val="3206"/>
              </a:lnSpc>
              <a:spcBef>
                <a:spcPts val="1401"/>
              </a:spcBef>
              <a:spcAft>
                <a:spcPct val="0"/>
              </a:spcAft>
            </a:pPr>
            <a:r>
              <a:rPr sz="3200" spc="12">
                <a:solidFill>
                  <a:srgbClr val="000000"/>
                </a:solidFill>
                <a:latin typeface="FangSong"/>
                <a:cs typeface="FangSong"/>
              </a:rPr>
              <a:t>服务水平产生负面影响</a:t>
            </a:r>
            <a:r>
              <a:rPr sz="3200">
                <a:solidFill>
                  <a:srgbClr val="000000"/>
                </a:solidFill>
                <a:latin typeface="FangSong"/>
                <a:cs typeface="FangSong"/>
              </a:rPr>
              <a:t>,</a:t>
            </a:r>
            <a:r>
              <a:rPr sz="3200" spc="10">
                <a:solidFill>
                  <a:srgbClr val="000000"/>
                </a:solidFill>
                <a:latin typeface="FangSong"/>
                <a:cs typeface="FangSong"/>
              </a:rPr>
              <a:t>材料二则认为人才流失</a:t>
            </a:r>
          </a:p>
          <a:p>
            <a:pPr marL="0" marR="0">
              <a:lnSpc>
                <a:spcPts val="3204"/>
              </a:lnSpc>
              <a:spcBef>
                <a:spcPts val="1406"/>
              </a:spcBef>
              <a:spcAft>
                <a:spcPct val="0"/>
              </a:spcAft>
            </a:pPr>
            <a:r>
              <a:rPr sz="3200" spc="10">
                <a:solidFill>
                  <a:srgbClr val="000000"/>
                </a:solidFill>
                <a:latin typeface="FangSong"/>
                <a:cs typeface="FangSong"/>
              </a:rPr>
              <a:t>会造成人才短缺问题。</a:t>
            </a:r>
          </a:p>
        </p:txBody>
      </p:sp>
      <p:sp>
        <p:nvSpPr>
          <p:cNvPr id="5" name="object 5"/>
          <p:cNvSpPr txBox="1"/>
          <p:nvPr/>
        </p:nvSpPr>
        <p:spPr>
          <a:xfrm>
            <a:off x="402640" y="3535362"/>
            <a:ext cx="9855570" cy="1016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6"/>
              </a:lnSpc>
              <a:spcBef>
                <a:spcPct val="0"/>
              </a:spcBef>
              <a:spcAft>
                <a:spcPct val="0"/>
              </a:spcAft>
            </a:pPr>
            <a:r>
              <a:rPr sz="3200" spc="15">
                <a:solidFill>
                  <a:srgbClr val="000000"/>
                </a:solidFill>
                <a:latin typeface="FangSong"/>
                <a:cs typeface="FangSong"/>
              </a:rPr>
              <a:t>角度</a:t>
            </a:r>
            <a:r>
              <a:rPr sz="3200" spc="10">
                <a:solidFill>
                  <a:srgbClr val="000000"/>
                </a:solidFill>
                <a:latin typeface="FangSong"/>
                <a:cs typeface="FangSong"/>
              </a:rPr>
              <a:t>:</a:t>
            </a:r>
            <a:r>
              <a:rPr sz="3200" spc="12">
                <a:solidFill>
                  <a:srgbClr val="000000"/>
                </a:solidFill>
                <a:latin typeface="FangSong"/>
                <a:cs typeface="FangSong"/>
              </a:rPr>
              <a:t>材料一是从改革和社会经济发展角度分析</a:t>
            </a:r>
            <a:r>
              <a:rPr sz="3200">
                <a:solidFill>
                  <a:srgbClr val="000000"/>
                </a:solidFill>
                <a:latin typeface="FangSong"/>
                <a:cs typeface="FangSong"/>
              </a:rPr>
              <a:t> ,</a:t>
            </a:r>
          </a:p>
        </p:txBody>
      </p:sp>
      <p:sp>
        <p:nvSpPr>
          <p:cNvPr id="6" name="object 6"/>
          <p:cNvSpPr txBox="1"/>
          <p:nvPr/>
        </p:nvSpPr>
        <p:spPr>
          <a:xfrm>
            <a:off x="311200" y="4121094"/>
            <a:ext cx="9377133"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0">
                <a:solidFill>
                  <a:srgbClr val="000000"/>
                </a:solidFill>
                <a:latin typeface="FangSong"/>
                <a:cs typeface="FangSong"/>
              </a:rPr>
              <a:t>材料二是从公务员职业本身的角度进行分析。</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VASTHP+å¾®è½¯é�»,Bold"/>
                <a:cs typeface="VASTHP+å¾®è½¯é�»,Bold"/>
              </a:rPr>
              <a:t>例题演示</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VASTHP+å¾®è½¯é�»,Bold"/>
                <a:cs typeface="VASTHP+å¾®è½¯é�»,Bold"/>
              </a:rPr>
              <a:t>四</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24326" y="2737012"/>
            <a:ext cx="2515819" cy="1289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4"/>
              </a:lnSpc>
              <a:spcBef>
                <a:spcPct val="0"/>
              </a:spcBef>
              <a:spcAft>
                <a:spcPct val="0"/>
              </a:spcAft>
            </a:pPr>
            <a:r>
              <a:rPr sz="3600" b="1">
                <a:solidFill>
                  <a:srgbClr val="000000"/>
                </a:solidFill>
                <a:latin typeface="WCDGLR+å¾®è½¯é�»,Bold"/>
                <a:cs typeface="WCDGLR+å¾®è½¯é�»,Bold"/>
              </a:rPr>
              <a:t>课程总结</a:t>
            </a:r>
          </a:p>
        </p:txBody>
      </p:sp>
      <p:sp>
        <p:nvSpPr>
          <p:cNvPr id="4" name="object 4"/>
          <p:cNvSpPr txBox="1"/>
          <p:nvPr/>
        </p:nvSpPr>
        <p:spPr>
          <a:xfrm>
            <a:off x="1646808" y="2804358"/>
            <a:ext cx="1397812" cy="1576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815"/>
              </a:lnSpc>
              <a:spcBef>
                <a:spcPct val="0"/>
              </a:spcBef>
              <a:spcAft>
                <a:spcPct val="0"/>
              </a:spcAft>
            </a:pPr>
            <a:r>
              <a:rPr sz="4400" b="1">
                <a:solidFill>
                  <a:srgbClr val="404040"/>
                </a:solidFill>
                <a:latin typeface="WCDGLR+å¾®è½¯é�»,Bold"/>
                <a:cs typeface="WCDGLR+å¾®è½¯é�»,Bold"/>
              </a:rPr>
              <a:t>五</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204080" y="1513400"/>
            <a:ext cx="1243583"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b="1">
                <a:solidFill>
                  <a:srgbClr val="000000"/>
                </a:solidFill>
                <a:latin typeface="LCBGWH+å¾®è½¯é�»,Bold"/>
                <a:cs typeface="LCBGWH+å¾®è½¯é�»,Bold"/>
              </a:rPr>
              <a:t>结语</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014470" y="2356408"/>
            <a:ext cx="1534667"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0000"/>
                </a:solidFill>
                <a:latin typeface="VWGGBP+å¾®è½¯é�»,Bold"/>
                <a:cs typeface="VWGGBP+å¾®è½¯é�»,Bold"/>
              </a:rPr>
              <a:t>感谢观看</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58234" y="2214535"/>
            <a:ext cx="1831238" cy="114704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31"/>
              </a:lnSpc>
              <a:spcBef>
                <a:spcPct val="0"/>
              </a:spcBef>
              <a:spcAft>
                <a:spcPct val="0"/>
              </a:spcAft>
            </a:pPr>
            <a:r>
              <a:rPr sz="3200">
                <a:solidFill>
                  <a:srgbClr val="000000"/>
                </a:solidFill>
                <a:latin typeface="UWCGEO+MicrosoftYaHei"/>
                <a:cs typeface="UWCGEO+MicrosoftYaHei"/>
              </a:rPr>
              <a:t>例题七</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0403" y="366585"/>
            <a:ext cx="9503678" cy="13274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材料一</a:t>
            </a:r>
          </a:p>
          <a:p>
            <a:pPr marL="445008" marR="0">
              <a:lnSpc>
                <a:spcPts val="2400"/>
              </a:lnSpc>
              <a:spcBef>
                <a:spcPts val="2052"/>
              </a:spcBef>
              <a:spcAft>
                <a:spcPct val="0"/>
              </a:spcAft>
            </a:pPr>
            <a:r>
              <a:rPr sz="2400" spc="11">
                <a:solidFill>
                  <a:srgbClr val="000000"/>
                </a:solidFill>
                <a:latin typeface="FangSong"/>
                <a:cs typeface="FangSong"/>
              </a:rPr>
              <a:t>“天舟一号”货运飞船于2017年4月20</a:t>
            </a:r>
            <a:r>
              <a:rPr sz="2400" spc="15">
                <a:solidFill>
                  <a:srgbClr val="000000"/>
                </a:solidFill>
                <a:latin typeface="FangSong"/>
                <a:cs typeface="FangSong"/>
              </a:rPr>
              <a:t>日</a:t>
            </a:r>
            <a:r>
              <a:rPr sz="2400" spc="11">
                <a:solidFill>
                  <a:srgbClr val="000000"/>
                </a:solidFill>
                <a:latin typeface="FangSong"/>
                <a:cs typeface="FangSong"/>
              </a:rPr>
              <a:t>19时41分在海南文</a:t>
            </a:r>
          </a:p>
        </p:txBody>
      </p:sp>
      <p:sp>
        <p:nvSpPr>
          <p:cNvPr id="4" name="object 4"/>
          <p:cNvSpPr txBox="1"/>
          <p:nvPr/>
        </p:nvSpPr>
        <p:spPr>
          <a:xfrm>
            <a:off x="330403" y="1370639"/>
            <a:ext cx="9688050"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昌航天发射场由长征七号遥二运载火箭发射升空,“天舟一号”</a:t>
            </a:r>
          </a:p>
        </p:txBody>
      </p:sp>
      <p:sp>
        <p:nvSpPr>
          <p:cNvPr id="5" name="object 5"/>
          <p:cNvSpPr txBox="1"/>
          <p:nvPr/>
        </p:nvSpPr>
        <p:spPr>
          <a:xfrm>
            <a:off x="330403" y="1810067"/>
            <a:ext cx="321259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发射获得圆满成功。</a:t>
            </a:r>
          </a:p>
        </p:txBody>
      </p:sp>
      <p:sp>
        <p:nvSpPr>
          <p:cNvPr id="6" name="object 6"/>
          <p:cNvSpPr txBox="1"/>
          <p:nvPr/>
        </p:nvSpPr>
        <p:spPr>
          <a:xfrm>
            <a:off x="330403" y="2376995"/>
            <a:ext cx="9671927" cy="207911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“天舟一号”货运飞船,是由中国空间技术研究院(中国航天</a:t>
            </a:r>
          </a:p>
          <a:p>
            <a:pPr marL="0" marR="0">
              <a:lnSpc>
                <a:spcPts val="2402"/>
              </a:lnSpc>
              <a:spcBef>
                <a:spcPts val="1053"/>
              </a:spcBef>
              <a:spcAft>
                <a:spcPct val="0"/>
              </a:spcAft>
            </a:pPr>
            <a:r>
              <a:rPr sz="2400" spc="11">
                <a:solidFill>
                  <a:srgbClr val="000000"/>
                </a:solidFill>
                <a:latin typeface="FangSong"/>
                <a:cs typeface="FangSong"/>
              </a:rPr>
              <a:t>科技集团五院</a:t>
            </a:r>
            <a:r>
              <a:rPr sz="2400" spc="14">
                <a:solidFill>
                  <a:srgbClr val="000000"/>
                </a:solidFill>
                <a:latin typeface="FangSong"/>
                <a:cs typeface="FangSong"/>
              </a:rPr>
              <a:t>)</a:t>
            </a:r>
            <a:r>
              <a:rPr sz="2400" spc="11">
                <a:solidFill>
                  <a:srgbClr val="000000"/>
                </a:solidFill>
                <a:latin typeface="FangSong"/>
                <a:cs typeface="FangSong"/>
              </a:rPr>
              <a:t>研制的一款货运飞船,也是中国首个货运飞船。</a:t>
            </a:r>
          </a:p>
          <a:p>
            <a:pPr marL="0" marR="0">
              <a:lnSpc>
                <a:spcPts val="2400"/>
              </a:lnSpc>
              <a:spcBef>
                <a:spcPts val="1008"/>
              </a:spcBef>
              <a:spcAft>
                <a:spcPct val="0"/>
              </a:spcAft>
            </a:pPr>
            <a:r>
              <a:rPr sz="2400" spc="11">
                <a:solidFill>
                  <a:srgbClr val="000000"/>
                </a:solidFill>
                <a:latin typeface="FangSong"/>
                <a:cs typeface="FangSong"/>
              </a:rPr>
              <a:t>“天舟一号”具有与“天宫二号”空间实验室交会对接、实施</a:t>
            </a:r>
          </a:p>
          <a:p>
            <a:pPr marL="0" marR="0">
              <a:lnSpc>
                <a:spcPts val="2400"/>
              </a:lnSpc>
              <a:spcBef>
                <a:spcPts val="1055"/>
              </a:spcBef>
              <a:spcAft>
                <a:spcPct val="0"/>
              </a:spcAft>
            </a:pPr>
            <a:r>
              <a:rPr sz="2400" spc="11">
                <a:solidFill>
                  <a:srgbClr val="000000"/>
                </a:solidFill>
                <a:latin typeface="FangSong"/>
                <a:cs typeface="FangSong"/>
              </a:rPr>
              <a:t>推进剂在轨补加、开展空间科学实验和技术实验等功能。</a:t>
            </a:r>
          </a:p>
        </p:txBody>
      </p:sp>
      <p:sp>
        <p:nvSpPr>
          <p:cNvPr id="7" name="object 7"/>
          <p:cNvSpPr txBox="1"/>
          <p:nvPr/>
        </p:nvSpPr>
        <p:spPr>
          <a:xfrm>
            <a:off x="330403" y="4259770"/>
            <a:ext cx="9686619" cy="20787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5008" marR="0">
              <a:lnSpc>
                <a:spcPts val="2400"/>
              </a:lnSpc>
              <a:spcBef>
                <a:spcPct val="0"/>
              </a:spcBef>
              <a:spcAft>
                <a:spcPct val="0"/>
              </a:spcAft>
            </a:pPr>
            <a:r>
              <a:rPr sz="2400" spc="11">
                <a:solidFill>
                  <a:srgbClr val="000000"/>
                </a:solidFill>
                <a:latin typeface="FangSong"/>
                <a:cs typeface="FangSong"/>
              </a:rPr>
              <a:t>货运系统是中国建成空间站需要突破和掌握的关键技</a:t>
            </a:r>
          </a:p>
          <a:p>
            <a:pPr marL="0" marR="0">
              <a:lnSpc>
                <a:spcPts val="2400"/>
              </a:lnSpc>
              <a:spcBef>
                <a:spcPts val="1056"/>
              </a:spcBef>
              <a:spcAft>
                <a:spcPct val="0"/>
              </a:spcAft>
            </a:pPr>
            <a:r>
              <a:rPr sz="2400" spc="11">
                <a:solidFill>
                  <a:srgbClr val="000000"/>
                </a:solidFill>
                <a:latin typeface="FangSong"/>
                <a:cs typeface="FangSong"/>
              </a:rPr>
              <a:t>术,“天舟一号”将使中国具备向在轨运行航天器补给物资、补</a:t>
            </a:r>
          </a:p>
          <a:p>
            <a:pPr marL="0" marR="0">
              <a:lnSpc>
                <a:spcPts val="2400"/>
              </a:lnSpc>
              <a:spcBef>
                <a:spcPts val="1005"/>
              </a:spcBef>
              <a:spcAft>
                <a:spcPct val="0"/>
              </a:spcAft>
            </a:pPr>
            <a:r>
              <a:rPr sz="2400" spc="11">
                <a:solidFill>
                  <a:srgbClr val="000000"/>
                </a:solidFill>
                <a:latin typeface="FangSong"/>
                <a:cs typeface="FangSong"/>
              </a:rPr>
              <a:t>加推进剂的能力,这一能力,</a:t>
            </a:r>
            <a:r>
              <a:rPr sz="2400" spc="14">
                <a:solidFill>
                  <a:srgbClr val="000000"/>
                </a:solidFill>
                <a:latin typeface="FangSong"/>
                <a:cs typeface="FangSong"/>
              </a:rPr>
              <a:t>是确保未来中国空间站在轨长期载</a:t>
            </a:r>
          </a:p>
          <a:p>
            <a:pPr marL="0" marR="0">
              <a:lnSpc>
                <a:spcPts val="2402"/>
              </a:lnSpc>
              <a:spcBef>
                <a:spcPts val="1053"/>
              </a:spcBef>
              <a:spcAft>
                <a:spcPct val="0"/>
              </a:spcAft>
            </a:pPr>
            <a:r>
              <a:rPr sz="2400" spc="11">
                <a:solidFill>
                  <a:srgbClr val="000000"/>
                </a:solidFill>
                <a:latin typeface="FangSong"/>
                <a:cs typeface="FangSong"/>
              </a:rPr>
              <a:t>人飞行的基本前提。</a:t>
            </a:r>
          </a:p>
        </p:txBody>
      </p:sp>
      <p:sp>
        <p:nvSpPr>
          <p:cNvPr id="8" name="object 8"/>
          <p:cNvSpPr txBox="1"/>
          <p:nvPr/>
        </p:nvSpPr>
        <p:spPr>
          <a:xfrm>
            <a:off x="3753611" y="6142215"/>
            <a:ext cx="581965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a:t>
            </a:r>
            <a:r>
              <a:rPr sz="2400" spc="12">
                <a:solidFill>
                  <a:srgbClr val="000000"/>
                </a:solidFill>
                <a:latin typeface="FangSong"/>
                <a:cs typeface="FangSong"/>
              </a:rPr>
              <a:t>摘编自《人民日报》</a:t>
            </a:r>
            <a:r>
              <a:rPr sz="2400" spc="11">
                <a:solidFill>
                  <a:srgbClr val="000000"/>
                </a:solidFill>
                <a:latin typeface="FangSong"/>
                <a:cs typeface="FangSong"/>
              </a:rPr>
              <a:t>2017年4</a:t>
            </a:r>
            <a:r>
              <a:rPr sz="2400" spc="14">
                <a:solidFill>
                  <a:srgbClr val="000000"/>
                </a:solidFill>
                <a:latin typeface="FangSong"/>
                <a:cs typeface="FangSong"/>
              </a:rPr>
              <a:t>月</a:t>
            </a:r>
            <a:r>
              <a:rPr sz="2400" spc="11">
                <a:solidFill>
                  <a:srgbClr val="000000"/>
                </a:solidFill>
                <a:latin typeface="FangSong"/>
                <a:cs typeface="FangSong"/>
              </a:rPr>
              <a:t>21日</a:t>
            </a:r>
            <a:r>
              <a:rPr sz="2400">
                <a:solidFill>
                  <a:srgbClr val="000000"/>
                </a:solidFill>
                <a:latin typeface="FangSong"/>
                <a:cs typeface="FangSong"/>
              </a:rPr>
              <a:t>)</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26440" y="344527"/>
            <a:ext cx="9687037" cy="11281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材料二</a:t>
            </a:r>
          </a:p>
          <a:p>
            <a:pPr marL="371856" marR="0">
              <a:lnSpc>
                <a:spcPts val="2004"/>
              </a:lnSpc>
              <a:spcBef>
                <a:spcPts val="1875"/>
              </a:spcBef>
              <a:spcAft>
                <a:spcPct val="0"/>
              </a:spcAft>
            </a:pPr>
            <a:r>
              <a:rPr sz="2000" spc="15">
                <a:solidFill>
                  <a:srgbClr val="000000"/>
                </a:solidFill>
                <a:latin typeface="FangSong"/>
                <a:cs typeface="FangSong"/>
              </a:rPr>
              <a:t>“神舟十号”任务完成后</a:t>
            </a:r>
            <a:r>
              <a:rPr sz="2000">
                <a:solidFill>
                  <a:srgbClr val="000000"/>
                </a:solidFill>
                <a:latin typeface="FangSong"/>
                <a:cs typeface="FangSong"/>
              </a:rPr>
              <a:t>,</a:t>
            </a:r>
            <a:r>
              <a:rPr sz="2000" spc="10">
                <a:solidFill>
                  <a:srgbClr val="000000"/>
                </a:solidFill>
                <a:latin typeface="FangSong"/>
                <a:cs typeface="FangSong"/>
              </a:rPr>
              <a:t>中国载人航天工程全面进入空间实验室和空间</a:t>
            </a:r>
          </a:p>
        </p:txBody>
      </p:sp>
      <p:sp>
        <p:nvSpPr>
          <p:cNvPr id="4" name="object 4"/>
          <p:cNvSpPr txBox="1"/>
          <p:nvPr/>
        </p:nvSpPr>
        <p:spPr>
          <a:xfrm>
            <a:off x="326440" y="1202920"/>
            <a:ext cx="9549160" cy="10012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站研制阶段。而在空间实验室阶段</a:t>
            </a:r>
            <a:r>
              <a:rPr sz="2000">
                <a:solidFill>
                  <a:srgbClr val="000000"/>
                </a:solidFill>
                <a:latin typeface="FangSong"/>
                <a:cs typeface="FangSong"/>
              </a:rPr>
              <a:t>,</a:t>
            </a:r>
            <a:r>
              <a:rPr sz="2000" spc="10">
                <a:solidFill>
                  <a:srgbClr val="000000"/>
                </a:solidFill>
                <a:latin typeface="FangSong"/>
                <a:cs typeface="FangSong"/>
              </a:rPr>
              <a:t>将突破并验证推进剂补加技术、再生式</a:t>
            </a:r>
          </a:p>
          <a:p>
            <a:pPr marL="0" marR="0">
              <a:lnSpc>
                <a:spcPts val="2004"/>
              </a:lnSpc>
              <a:spcBef>
                <a:spcPts val="875"/>
              </a:spcBef>
              <a:spcAft>
                <a:spcPct val="0"/>
              </a:spcAft>
            </a:pPr>
            <a:r>
              <a:rPr sz="2000" spc="14">
                <a:solidFill>
                  <a:srgbClr val="000000"/>
                </a:solidFill>
                <a:latin typeface="FangSong"/>
                <a:cs typeface="FangSong"/>
              </a:rPr>
              <a:t>环控生保技术等关键技术</a:t>
            </a:r>
            <a:r>
              <a:rPr sz="2000">
                <a:solidFill>
                  <a:srgbClr val="000000"/>
                </a:solidFill>
                <a:latin typeface="FangSong"/>
                <a:cs typeface="FangSong"/>
              </a:rPr>
              <a:t>,</a:t>
            </a:r>
            <a:r>
              <a:rPr sz="2000" spc="11">
                <a:solidFill>
                  <a:srgbClr val="000000"/>
                </a:solidFill>
                <a:latin typeface="FangSong"/>
                <a:cs typeface="FangSong"/>
              </a:rPr>
              <a:t>为空间站建造奠定基础。</a:t>
            </a:r>
          </a:p>
        </p:txBody>
      </p:sp>
      <p:sp>
        <p:nvSpPr>
          <p:cNvPr id="5" name="object 5"/>
          <p:cNvSpPr txBox="1"/>
          <p:nvPr/>
        </p:nvSpPr>
        <p:spPr>
          <a:xfrm>
            <a:off x="326440" y="2062710"/>
            <a:ext cx="9555025" cy="13670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4"/>
              </a:lnSpc>
              <a:spcBef>
                <a:spcPct val="0"/>
              </a:spcBef>
              <a:spcAft>
                <a:spcPct val="0"/>
              </a:spcAft>
            </a:pPr>
            <a:r>
              <a:rPr sz="2000" spc="20">
                <a:solidFill>
                  <a:srgbClr val="000000"/>
                </a:solidFill>
                <a:latin typeface="FangSong"/>
                <a:cs typeface="FangSong"/>
              </a:rPr>
              <a:t>2016</a:t>
            </a:r>
            <a:r>
              <a:rPr sz="2000" spc="15">
                <a:solidFill>
                  <a:srgbClr val="000000"/>
                </a:solidFill>
                <a:latin typeface="FangSong"/>
                <a:cs typeface="FangSong"/>
              </a:rPr>
              <a:t>年</a:t>
            </a:r>
            <a:r>
              <a:rPr sz="2000">
                <a:solidFill>
                  <a:srgbClr val="000000"/>
                </a:solidFill>
                <a:latin typeface="FangSong"/>
                <a:cs typeface="FangSong"/>
              </a:rPr>
              <a:t>9</a:t>
            </a:r>
            <a:r>
              <a:rPr sz="2000" spc="15">
                <a:solidFill>
                  <a:srgbClr val="000000"/>
                </a:solidFill>
                <a:latin typeface="FangSong"/>
                <a:cs typeface="FangSong"/>
              </a:rPr>
              <a:t>月</a:t>
            </a:r>
            <a:r>
              <a:rPr sz="2000" spc="14">
                <a:solidFill>
                  <a:srgbClr val="000000"/>
                </a:solidFill>
                <a:latin typeface="FangSong"/>
                <a:cs typeface="FangSong"/>
              </a:rPr>
              <a:t>15</a:t>
            </a:r>
            <a:r>
              <a:rPr sz="2000" spc="15">
                <a:solidFill>
                  <a:srgbClr val="000000"/>
                </a:solidFill>
                <a:latin typeface="FangSong"/>
                <a:cs typeface="FangSong"/>
              </a:rPr>
              <a:t>日</a:t>
            </a:r>
            <a:r>
              <a:rPr sz="2000">
                <a:solidFill>
                  <a:srgbClr val="000000"/>
                </a:solidFill>
                <a:latin typeface="FangSong"/>
                <a:cs typeface="FangSong"/>
              </a:rPr>
              <a:t>,</a:t>
            </a:r>
            <a:r>
              <a:rPr sz="2000" spc="12">
                <a:solidFill>
                  <a:srgbClr val="000000"/>
                </a:solidFill>
                <a:latin typeface="FangSong"/>
                <a:cs typeface="FangSong"/>
              </a:rPr>
              <a:t>“天宫二号”发射成功</a:t>
            </a:r>
            <a:r>
              <a:rPr sz="2000">
                <a:solidFill>
                  <a:srgbClr val="000000"/>
                </a:solidFill>
                <a:latin typeface="FangSong"/>
                <a:cs typeface="FangSong"/>
              </a:rPr>
              <a:t>,</a:t>
            </a:r>
            <a:r>
              <a:rPr sz="2000" spc="11">
                <a:solidFill>
                  <a:srgbClr val="000000"/>
                </a:solidFill>
                <a:latin typeface="FangSong"/>
                <a:cs typeface="FangSong"/>
              </a:rPr>
              <a:t>用于进一步验证空间交会对接</a:t>
            </a:r>
          </a:p>
          <a:p>
            <a:pPr marL="0" marR="0">
              <a:lnSpc>
                <a:spcPts val="2004"/>
              </a:lnSpc>
              <a:spcBef>
                <a:spcPts val="875"/>
              </a:spcBef>
              <a:spcAft>
                <a:spcPct val="0"/>
              </a:spcAft>
            </a:pPr>
            <a:r>
              <a:rPr sz="2000" spc="14">
                <a:solidFill>
                  <a:srgbClr val="000000"/>
                </a:solidFill>
                <a:latin typeface="FangSong"/>
                <a:cs typeface="FangSong"/>
              </a:rPr>
              <a:t>技术及一系列空间试验</a:t>
            </a:r>
            <a:r>
              <a:rPr sz="2000">
                <a:solidFill>
                  <a:srgbClr val="000000"/>
                </a:solidFill>
                <a:latin typeface="FangSong"/>
                <a:cs typeface="FangSong"/>
              </a:rPr>
              <a:t>,</a:t>
            </a:r>
            <a:r>
              <a:rPr sz="2000" spc="12">
                <a:solidFill>
                  <a:srgbClr val="000000"/>
                </a:solidFill>
                <a:latin typeface="FangSong"/>
                <a:cs typeface="FangSong"/>
              </a:rPr>
              <a:t>这标志着我国全面进入空间实验室和空间站任务实</a:t>
            </a:r>
          </a:p>
          <a:p>
            <a:pPr marL="0" marR="0">
              <a:lnSpc>
                <a:spcPts val="2004"/>
              </a:lnSpc>
              <a:spcBef>
                <a:spcPts val="875"/>
              </a:spcBef>
              <a:spcAft>
                <a:spcPct val="0"/>
              </a:spcAft>
            </a:pPr>
            <a:r>
              <a:rPr sz="2000" spc="15">
                <a:solidFill>
                  <a:srgbClr val="000000"/>
                </a:solidFill>
                <a:latin typeface="FangSong"/>
                <a:cs typeface="FangSong"/>
              </a:rPr>
              <a:t>拖阶段。</a:t>
            </a:r>
          </a:p>
        </p:txBody>
      </p:sp>
      <p:sp>
        <p:nvSpPr>
          <p:cNvPr id="6" name="object 6"/>
          <p:cNvSpPr txBox="1"/>
          <p:nvPr/>
        </p:nvSpPr>
        <p:spPr>
          <a:xfrm>
            <a:off x="326440" y="3286220"/>
            <a:ext cx="9702520" cy="209944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99872" marR="0">
              <a:lnSpc>
                <a:spcPts val="2006"/>
              </a:lnSpc>
              <a:spcBef>
                <a:spcPct val="0"/>
              </a:spcBef>
              <a:spcAft>
                <a:spcPct val="0"/>
              </a:spcAft>
            </a:pPr>
            <a:r>
              <a:rPr sz="2000" spc="14">
                <a:solidFill>
                  <a:srgbClr val="000000"/>
                </a:solidFill>
                <a:latin typeface="FangSong"/>
                <a:cs typeface="FangSong"/>
              </a:rPr>
              <a:t>为了对空间实验室中航天员长期驻留和空间科学实验进行支持</a:t>
            </a:r>
            <a:r>
              <a:rPr sz="2000">
                <a:solidFill>
                  <a:srgbClr val="000000"/>
                </a:solidFill>
                <a:latin typeface="FangSong"/>
                <a:cs typeface="FangSong"/>
              </a:rPr>
              <a:t>,</a:t>
            </a:r>
            <a:r>
              <a:rPr sz="2000" spc="15">
                <a:solidFill>
                  <a:srgbClr val="000000"/>
                </a:solidFill>
                <a:latin typeface="FangSong"/>
                <a:cs typeface="FangSong"/>
              </a:rPr>
              <a:t>要通过</a:t>
            </a:r>
          </a:p>
          <a:p>
            <a:pPr marL="0" marR="0">
              <a:lnSpc>
                <a:spcPts val="2004"/>
              </a:lnSpc>
              <a:spcBef>
                <a:spcPts val="878"/>
              </a:spcBef>
              <a:spcAft>
                <a:spcPct val="0"/>
              </a:spcAft>
            </a:pPr>
            <a:r>
              <a:rPr sz="2000" spc="12">
                <a:solidFill>
                  <a:srgbClr val="000000"/>
                </a:solidFill>
                <a:latin typeface="FangSong"/>
                <a:cs typeface="FangSong"/>
              </a:rPr>
              <a:t>货运飞船进行货物补给。如果说载人飞船是天地往返的载人工具</a:t>
            </a:r>
            <a:r>
              <a:rPr sz="2000">
                <a:solidFill>
                  <a:srgbClr val="000000"/>
                </a:solidFill>
                <a:latin typeface="FangSong"/>
                <a:cs typeface="FangSong"/>
              </a:rPr>
              <a:t>,</a:t>
            </a:r>
            <a:r>
              <a:rPr sz="2000" spc="10">
                <a:solidFill>
                  <a:srgbClr val="000000"/>
                </a:solidFill>
                <a:latin typeface="FangSong"/>
                <a:cs typeface="FangSong"/>
              </a:rPr>
              <a:t>那么货运</a:t>
            </a:r>
          </a:p>
          <a:p>
            <a:pPr marL="0" marR="0">
              <a:lnSpc>
                <a:spcPts val="2004"/>
              </a:lnSpc>
              <a:spcBef>
                <a:spcPts val="875"/>
              </a:spcBef>
              <a:spcAft>
                <a:spcPct val="0"/>
              </a:spcAft>
            </a:pPr>
            <a:r>
              <a:rPr sz="2000" spc="10">
                <a:solidFill>
                  <a:srgbClr val="000000"/>
                </a:solidFill>
                <a:latin typeface="FangSong"/>
                <a:cs typeface="FangSong"/>
              </a:rPr>
              <a:t>飞船就是天地间运货的工具。中国的“天舟一号”货运飞船基于神舟飞船和</a:t>
            </a:r>
          </a:p>
          <a:p>
            <a:pPr marL="0" marR="0">
              <a:lnSpc>
                <a:spcPts val="2004"/>
              </a:lnSpc>
              <a:spcBef>
                <a:spcPts val="825"/>
              </a:spcBef>
              <a:spcAft>
                <a:spcPct val="0"/>
              </a:spcAft>
            </a:pPr>
            <a:r>
              <a:rPr sz="2000" spc="14">
                <a:solidFill>
                  <a:srgbClr val="000000"/>
                </a:solidFill>
                <a:latin typeface="FangSong"/>
                <a:cs typeface="FangSong"/>
              </a:rPr>
              <a:t>“天宫一号”的技术研发</a:t>
            </a:r>
            <a:r>
              <a:rPr sz="2000">
                <a:solidFill>
                  <a:srgbClr val="000000"/>
                </a:solidFill>
                <a:latin typeface="FangSong"/>
                <a:cs typeface="FangSong"/>
              </a:rPr>
              <a:t>,</a:t>
            </a:r>
            <a:r>
              <a:rPr sz="2000" spc="11">
                <a:solidFill>
                  <a:srgbClr val="000000"/>
                </a:solidFill>
                <a:latin typeface="FangSong"/>
                <a:cs typeface="FangSong"/>
              </a:rPr>
              <a:t>只运货不运人</a:t>
            </a:r>
            <a:r>
              <a:rPr sz="2000">
                <a:solidFill>
                  <a:srgbClr val="000000"/>
                </a:solidFill>
                <a:latin typeface="FangSong"/>
                <a:cs typeface="FangSong"/>
              </a:rPr>
              <a:t>,</a:t>
            </a:r>
            <a:r>
              <a:rPr sz="2000" spc="14">
                <a:solidFill>
                  <a:srgbClr val="000000"/>
                </a:solidFill>
                <a:latin typeface="FangSong"/>
                <a:cs typeface="FangSong"/>
              </a:rPr>
              <a:t>货物运载量将是俄罗斯进步号无人</a:t>
            </a:r>
          </a:p>
          <a:p>
            <a:pPr marL="0" marR="0">
              <a:lnSpc>
                <a:spcPts val="2004"/>
              </a:lnSpc>
              <a:spcBef>
                <a:spcPts val="879"/>
              </a:spcBef>
              <a:spcAft>
                <a:spcPct val="0"/>
              </a:spcAft>
            </a:pPr>
            <a:r>
              <a:rPr sz="2000" spc="17">
                <a:solidFill>
                  <a:srgbClr val="000000"/>
                </a:solidFill>
                <a:latin typeface="FangSong"/>
                <a:cs typeface="FangSong"/>
              </a:rPr>
              <a:t>货运飞船的</a:t>
            </a:r>
            <a:r>
              <a:rPr sz="2000">
                <a:solidFill>
                  <a:srgbClr val="000000"/>
                </a:solidFill>
                <a:latin typeface="FangSong"/>
                <a:cs typeface="FangSong"/>
              </a:rPr>
              <a:t>3</a:t>
            </a:r>
            <a:r>
              <a:rPr sz="2000" spc="15">
                <a:solidFill>
                  <a:srgbClr val="000000"/>
                </a:solidFill>
                <a:latin typeface="FangSong"/>
                <a:cs typeface="FangSong"/>
              </a:rPr>
              <a:t>倍</a:t>
            </a:r>
            <a:r>
              <a:rPr sz="2000">
                <a:solidFill>
                  <a:srgbClr val="000000"/>
                </a:solidFill>
                <a:latin typeface="FangSong"/>
                <a:cs typeface="FangSong"/>
              </a:rPr>
              <a:t>,</a:t>
            </a:r>
            <a:r>
              <a:rPr sz="2000" spc="10">
                <a:solidFill>
                  <a:srgbClr val="000000"/>
                </a:solidFill>
                <a:latin typeface="FangSong"/>
                <a:cs typeface="FangSong"/>
              </a:rPr>
              <a:t>在功能、性能上都处于国际先进水平。</a:t>
            </a:r>
          </a:p>
        </p:txBody>
      </p:sp>
      <p:sp>
        <p:nvSpPr>
          <p:cNvPr id="7" name="object 7"/>
          <p:cNvSpPr txBox="1"/>
          <p:nvPr/>
        </p:nvSpPr>
        <p:spPr>
          <a:xfrm>
            <a:off x="698296" y="5242409"/>
            <a:ext cx="9108916"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“天舟一号”货运飞船旨在补给空间实验室以及未来中国空间站的推进</a:t>
            </a:r>
          </a:p>
        </p:txBody>
      </p:sp>
      <p:sp>
        <p:nvSpPr>
          <p:cNvPr id="8" name="object 8"/>
          <p:cNvSpPr txBox="1"/>
          <p:nvPr/>
        </p:nvSpPr>
        <p:spPr>
          <a:xfrm>
            <a:off x="326440" y="5608143"/>
            <a:ext cx="9552203"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剂、空气、航天员的饮料食物以及用于维修空间站的更换设备</a:t>
            </a:r>
            <a:r>
              <a:rPr sz="2000">
                <a:solidFill>
                  <a:srgbClr val="000000"/>
                </a:solidFill>
                <a:latin typeface="FangSong"/>
                <a:cs typeface="FangSong"/>
              </a:rPr>
              <a:t>,</a:t>
            </a:r>
            <a:r>
              <a:rPr sz="2000" spc="11">
                <a:solidFill>
                  <a:srgbClr val="000000"/>
                </a:solidFill>
                <a:latin typeface="FangSong"/>
                <a:cs typeface="FangSong"/>
              </a:rPr>
              <a:t>以延长空间</a:t>
            </a:r>
          </a:p>
        </p:txBody>
      </p:sp>
      <p:sp>
        <p:nvSpPr>
          <p:cNvPr id="9" name="object 9"/>
          <p:cNvSpPr txBox="1"/>
          <p:nvPr/>
        </p:nvSpPr>
        <p:spPr>
          <a:xfrm>
            <a:off x="326440" y="5973641"/>
            <a:ext cx="3818242"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0">
                <a:solidFill>
                  <a:srgbClr val="000000"/>
                </a:solidFill>
                <a:latin typeface="FangSong"/>
                <a:cs typeface="FangSong"/>
              </a:rPr>
              <a:t>实验室和空间站的运行寿命。</a:t>
            </a:r>
          </a:p>
        </p:txBody>
      </p:sp>
      <p:sp>
        <p:nvSpPr>
          <p:cNvPr id="10" name="object 10"/>
          <p:cNvSpPr txBox="1"/>
          <p:nvPr/>
        </p:nvSpPr>
        <p:spPr>
          <a:xfrm>
            <a:off x="6508750" y="6318037"/>
            <a:ext cx="2646717" cy="571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00"/>
              </a:lnSpc>
              <a:spcBef>
                <a:spcPct val="0"/>
              </a:spcBef>
              <a:spcAft>
                <a:spcPct val="0"/>
              </a:spcAft>
            </a:pPr>
            <a:r>
              <a:rPr sz="1800" spc="11">
                <a:solidFill>
                  <a:srgbClr val="000000"/>
                </a:solidFill>
                <a:latin typeface="FangSong"/>
                <a:cs typeface="FangSong"/>
              </a:rPr>
              <a:t>(摘编自《光明日报》</a:t>
            </a:r>
            <a:r>
              <a:rPr sz="1800">
                <a:solidFill>
                  <a:srgbClr val="000000"/>
                </a:solidFill>
                <a:latin typeface="FangSong"/>
                <a:cs typeface="FangSong"/>
              </a:rPr>
              <a:t>)</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10.26"/>
  <p:tag name="AS_TITLE" val="Aspose.Slides for .NET 2.0"/>
  <p:tag name="AS_VERSION" val="16.10.0.0"/>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5050</Words>
  <Application>Microsoft Office PowerPoint</Application>
  <PresentationFormat>全屏显示(4:3)</PresentationFormat>
  <Paragraphs>838</Paragraphs>
  <Slides>66</Slides>
  <Notes>0</Notes>
  <HiddenSlides>0</HiddenSlides>
  <MMClips>0</MMClips>
  <ScaleCrop>false</ScaleCrop>
  <HeadingPairs>
    <vt:vector size="6" baseType="variant">
      <vt:variant>
        <vt:lpstr>已用的字体</vt:lpstr>
      </vt:variant>
      <vt:variant>
        <vt:i4>19</vt:i4>
      </vt:variant>
      <vt:variant>
        <vt:lpstr>主题</vt:lpstr>
      </vt:variant>
      <vt:variant>
        <vt:i4>66</vt:i4>
      </vt:variant>
      <vt:variant>
        <vt:lpstr>幻灯片标题</vt:lpstr>
      </vt:variant>
      <vt:variant>
        <vt:i4>66</vt:i4>
      </vt:variant>
    </vt:vector>
  </HeadingPairs>
  <TitlesOfParts>
    <vt:vector size="151" baseType="lpstr">
      <vt:lpstr>FangSong</vt:lpstr>
      <vt:lpstr>GVHJDE+å¾®è½¯é�»,Bold</vt:lpstr>
      <vt:lpstr>HHWQOR+TwCenMT-Regular</vt:lpstr>
      <vt:lpstr>JCQTDT+STZhongsong</vt:lpstr>
      <vt:lpstr>KESKPV+MicrosoftYaHei</vt:lpstr>
      <vt:lpstr>LCBGWH+å¾®è½¯é�»,Bold</vt:lpstr>
      <vt:lpstr>LQQGIR+MicrosoftYaHei</vt:lpstr>
      <vt:lpstr>PQDRSW+TwCenMT-Regular</vt:lpstr>
      <vt:lpstr>RHWAVD+ArialMT</vt:lpstr>
      <vt:lpstr>RKSKTE+MicrosoftYaHei</vt:lpstr>
      <vt:lpstr>UCAFIS+MicrosoftYaHei</vt:lpstr>
      <vt:lpstr>UWCGEO+MicrosoftYaHei</vt:lpstr>
      <vt:lpstr>VASTHP+å¾®è½¯é�»,Bold</vt:lpstr>
      <vt:lpstr>VWGGBP+å¾®è½¯é�»,Bold</vt:lpstr>
      <vt:lpstr>WCDGLR+å¾®è½¯é�»,Bold</vt:lpstr>
      <vt:lpstr>SimSun</vt:lpstr>
      <vt:lpstr>Arial</vt:lpstr>
      <vt:lpstr>Calibri</vt:lpstr>
      <vt:lpstr>Times New Roman</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蒋</cp:lastModifiedBy>
  <cp:revision>2</cp:revision>
  <cp:lastPrinted>2018-10-02T15:53:16Z</cp:lastPrinted>
  <dcterms:created xsi:type="dcterms:W3CDTF">2018-10-02T07:53:16Z</dcterms:created>
  <dcterms:modified xsi:type="dcterms:W3CDTF">2018-10-02T07:56:20Z</dcterms:modified>
</cp:coreProperties>
</file>