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60" r:id="rId1"/>
  </p:sldMasterIdLst>
  <p:sldIdLst>
    <p:sldId id="256" r:id="rId2"/>
    <p:sldId id="258" r:id="rId3"/>
    <p:sldId id="257" r:id="rId4"/>
    <p:sldId id="260" r:id="rId5"/>
    <p:sldId id="266" r:id="rId6"/>
    <p:sldId id="267" r:id="rId7"/>
    <p:sldId id="261" r:id="rId8"/>
    <p:sldId id="269" r:id="rId9"/>
    <p:sldId id="268" r:id="rId10"/>
    <p:sldId id="271" r:id="rId11"/>
    <p:sldId id="272" r:id="rId12"/>
    <p:sldId id="263" r:id="rId13"/>
    <p:sldId id="264" r:id="rId14"/>
  </p:sldIdLst>
  <p:sldSz cx="9144000" cy="6858000" type="screen4x3"/>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7" d="100"/>
          <a:sy n="67" d="100"/>
        </p:scale>
        <p:origin x="-918" y="-90"/>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tags" Target="tags/tag1.xml" /><Relationship Id="rId16" Type="http://schemas.openxmlformats.org/officeDocument/2006/relationships/presProps" Target="presProps.xml" /><Relationship Id="rId17" Type="http://schemas.openxmlformats.org/officeDocument/2006/relationships/viewProps" Target="viewProps.xml" /><Relationship Id="rId18" Type="http://schemas.openxmlformats.org/officeDocument/2006/relationships/theme" Target="theme/theme1.xml" /><Relationship Id="rId19" Type="http://schemas.openxmlformats.org/officeDocument/2006/relationships/tableStyles" Target="tableStyles.xml" /><Relationship Id="rId2" Type="http://schemas.openxmlformats.org/officeDocument/2006/relationships/slide" Target="slides/slide1.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bg>
      <p:bgRef idx="1003">
        <a:schemeClr val="bg2"/>
      </p:bgRef>
    </p:bg>
    <p:spTree>
      <p:nvGrpSpPr>
        <p:cNvPr id="1" name=""/>
        <p:cNvGrpSpPr/>
        <p:nvPr/>
      </p:nvGrpSpPr>
      <p:grpSpPr>
        <a:xfrm>
          <a:off x="0" y="0"/>
          <a: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62BFB220-B8C9-4737-B059-894E3EA52AD4}" type="datetimeFigureOut">
              <a:rPr lang="zh-CN" altLang="en-US" smtClean="0"/>
              <a:t>2021-7-1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F905A4-A350-4A03-A98A-DECC35931519}"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2BFB220-B8C9-4737-B059-894E3EA52AD4}" type="datetimeFigureOut">
              <a:rPr lang="zh-CN" altLang="en-US" smtClean="0"/>
              <a:t>2021-7-1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F905A4-A350-4A03-A98A-DECC35931519}"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7143768" y="274639"/>
            <a:ext cx="1543032"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9"/>
            <a:ext cx="661513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2BFB220-B8C9-4737-B059-894E3EA52AD4}" type="datetimeFigureOut">
              <a:rPr lang="zh-CN" altLang="en-US" smtClean="0"/>
              <a:t>2021-7-1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F905A4-A350-4A03-A98A-DECC359315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2BFB220-B8C9-4737-B059-894E3EA52AD4}" type="datetimeFigureOut">
              <a:rPr lang="zh-CN" altLang="en-US" smtClean="0"/>
              <a:t>2021-7-1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F905A4-A350-4A03-A98A-DECC359315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bg>
      <p:bgRef idx="1003">
        <a:schemeClr val="bg2"/>
      </p:bgRef>
    </p:bg>
    <p:spTree>
      <p:nvGrpSpPr>
        <p:cNvPr id="1" name=""/>
        <p:cNvGrpSpPr/>
        <p:nvPr/>
      </p:nvGrpSpPr>
      <p:grpSpPr>
        <a:xfrm>
          <a:off x="0" y="0"/>
          <a: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2BFB220-B8C9-4737-B059-894E3EA52AD4}" type="datetimeFigureOut">
              <a:rPr lang="zh-CN" altLang="en-US" smtClean="0"/>
              <a:t>2021-7-1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F905A4-A350-4A03-A98A-DECC35931519}"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62BFB220-B8C9-4737-B059-894E3EA52AD4}" type="datetimeFigureOut">
              <a:rPr lang="zh-CN" altLang="en-US" smtClean="0"/>
              <a:t>2021-7-1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F905A4-A350-4A03-A98A-DECC359315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62BFB220-B8C9-4737-B059-894E3EA52AD4}" type="datetimeFigureOut">
              <a:rPr lang="zh-CN" altLang="en-US" smtClean="0"/>
              <a:t>2021-7-1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EF905A4-A350-4A03-A98A-DECC359315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62BFB220-B8C9-4737-B059-894E3EA52AD4}" type="datetimeFigureOut">
              <a:rPr lang="zh-CN" altLang="en-US" smtClean="0"/>
              <a:t>2021-7-1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EF905A4-A350-4A03-A98A-DECC359315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62BFB220-B8C9-4737-B059-894E3EA52AD4}" type="datetimeFigureOut">
              <a:rPr lang="zh-CN" altLang="en-US" smtClean="0"/>
              <a:t>2021-7-1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EF905A4-A350-4A03-A98A-DECC359315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62BFB220-B8C9-4737-B059-894E3EA52AD4}" type="datetimeFigureOut">
              <a:rPr lang="zh-CN" altLang="en-US" smtClean="0"/>
              <a:t>2021-7-1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F905A4-A350-4A03-A98A-DECC35931519}" type="slidenum">
              <a:rPr lang="zh-CN" altLang="en-US" smtClean="0"/>
              <a:t>‹#›</a:t>
            </a:fld>
            <a:endParaRPr lang="zh-CN" altLang="en-US"/>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r>
              <a:rPr kumimoji="0" lang="zh-CN" altLang="en-US" smtClean="0"/>
              <a:t>单击此处编辑母版标题样式</a:t>
            </a:r>
            <a:endParaRPr kumimoji="0" 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gradFill>
          </a:ln>
          <a:effectLst>
            <a:outerShdw blurRad="76200" dist="38100" dir="5400000" sx="100500" sy="100500" algn="tl"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62BFB220-B8C9-4737-B059-894E3EA52AD4}" type="datetimeFigureOut">
              <a:rPr lang="zh-CN" altLang="en-US" smtClean="0"/>
              <a:t>2021-7-1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F905A4-A350-4A03-A98A-DECC359315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image" Target="../media/image2.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2">
        <a:schemeClr val="bg2"/>
      </p:bgRef>
    </p:bg>
    <p:spTree>
      <p:nvGrpSpPr>
        <p:cNvPr id="1" name=""/>
        <p:cNvGrpSpPr/>
        <p:nvPr/>
      </p:nvGrpSpPr>
      <p:grpSpPr>
        <a:xfrm>
          <a:off x="0" y="0"/>
          <a:ext cx="0" cy="0"/>
        </a:xfrm>
      </p:grpSpPr>
      <p:pic>
        <p:nvPicPr>
          <p:cNvPr id="8" name="图片 7"/>
          <p:cNvPicPr>
            <a:picLocks noChangeAspect="1"/>
          </p:cNvPicPr>
          <p:nvPr/>
        </p:nvPicPr>
        <p:blipFill>
          <a:blip r:embed="rId12">
            <a:duotone>
              <a:schemeClr val="accent1"/>
              <a:srgbClr val="FFFFFF"/>
            </a:duotone>
            <a:lum bright="12000" contrast="40000"/>
          </a:blip>
          <a:stretch>
            <a:fillRect/>
          </a:stretch>
        </p:blipFill>
        <p:spPr>
          <a:xfrm>
            <a:off x="6667809" y="4915143"/>
            <a:ext cx="2476191" cy="1942857"/>
          </a:xfrm>
          <a:prstGeom prst="rect">
            <a:avLst/>
          </a:prstGeom>
          <a:noFill/>
          <a:ln>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sp>
        <p:nvSpPr>
          <p:cNvPr id="11" name="矩形 10"/>
          <p:cNvSpPr/>
          <p:nvPr/>
        </p:nvSpPr>
        <p:spPr>
          <a:xfrm>
            <a:off x="0" y="40951"/>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pic>
        <p:nvPicPr>
          <p:cNvPr id="9" name="图片 8"/>
          <p:cNvPicPr>
            <a:picLocks noChangeAspect="1"/>
          </p:cNvPicPr>
          <p:nvPr/>
        </p:nvPicPr>
        <p:blipFill>
          <a:blip r:embed="rId13">
            <a:duotone>
              <a:schemeClr val="accent1"/>
              <a:srgbClr val="FFFFFF"/>
            </a:duotone>
            <a:lum bright="35000" contrast="40000"/>
          </a:blip>
          <a:stretch>
            <a:fillRect/>
          </a:stretch>
        </p:blipFill>
        <p:spPr>
          <a:xfrm>
            <a:off x="0" y="6420445"/>
            <a:ext cx="9144000" cy="437555"/>
          </a:xfrm>
          <a:prstGeom prst="rect">
            <a:avLst/>
          </a:prstGeom>
          <a:noFill/>
          <a:ln>
            <a:noFill/>
          </a:ln>
          <a:effectLst/>
        </p:spPr>
      </p:pic>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fld id="{62BFB220-B8C9-4737-B059-894E3EA52AD4}" type="datetimeFigureOut">
              <a:rPr lang="zh-CN" altLang="en-US" smtClean="0"/>
              <a:t>2021-7-1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eaLnBrk="1" latinLnBrk="0" hangingPunct="1">
              <a:defRPr kumimoji="0" sz="1200">
                <a:solidFill>
                  <a:schemeClr val="tx1">
                    <a:tint val="75000"/>
                  </a:schemeClr>
                </a:solidFill>
              </a:defRPr>
            </a:lvl1pPr>
          </a:lstStyle>
          <a:p>
            <a:fld id="{8EF905A4-A350-4A03-A98A-DECC359315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r>
              <a:rPr lang="zh-CN" altLang="en-US" smtClean="0"/>
              <a:t>    天文学上的旷世之争</a:t>
            </a:r>
            <a:endParaRPr lang="zh-CN" altLang="en-US"/>
          </a:p>
        </p:txBody>
      </p:sp>
      <p:sp>
        <p:nvSpPr>
          <p:cNvPr id="3" name="副标题 2"/>
          <p:cNvSpPr>
            <a:spLocks noGrp="1"/>
          </p:cNvSpPr>
          <p:nvPr>
            <p:ph type="subTitle" idx="1"/>
          </p:nvPr>
        </p:nvSpPr>
        <p:spPr/>
        <p:txBody>
          <a:bodyPr>
            <a:normAutofit/>
          </a:bodyPr>
          <a:lstStyle/>
          <a:p>
            <a:endParaRPr lang="en-US" altLang="zh-CN" sz="3600" b="1" smtClean="0">
              <a:solidFill>
                <a:schemeClr val="tx1"/>
              </a:solidFill>
            </a:endParaRPr>
          </a:p>
          <a:p>
            <a:r>
              <a:rPr lang="en-US" altLang="zh-CN" sz="3600" b="1" smtClean="0">
                <a:solidFill>
                  <a:schemeClr val="tx1"/>
                </a:solidFill>
              </a:rPr>
              <a:t>                                     </a:t>
            </a:r>
            <a:r>
              <a:rPr lang="zh-CN" altLang="en-US" sz="3600" b="1" smtClean="0">
                <a:solidFill>
                  <a:schemeClr val="tx1"/>
                </a:solidFill>
              </a:rPr>
              <a:t>关增建</a:t>
            </a:r>
            <a:endParaRPr lang="zh-CN" altLang="en-US" sz="3600" b="1">
              <a:solidFill>
                <a:schemeClr val="tx1"/>
              </a:solidFill>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500042"/>
            <a:ext cx="8229600" cy="5626121"/>
          </a:xfrm>
        </p:spPr>
        <p:txBody>
          <a:bodyPr>
            <a:normAutofit fontScale="92500" lnSpcReduction="20000"/>
          </a:bodyPr>
          <a:lstStyle/>
          <a:p>
            <a:r>
              <a:rPr lang="zh-CN" altLang="en-US" b="1" smtClean="0">
                <a:solidFill>
                  <a:srgbClr val="C00000"/>
                </a:solidFill>
              </a:rPr>
              <a:t>探究</a:t>
            </a:r>
            <a:r>
              <a:rPr lang="en-US" altLang="zh-CN" b="1" smtClean="0">
                <a:solidFill>
                  <a:srgbClr val="C00000"/>
                </a:solidFill>
              </a:rPr>
              <a:t>2</a:t>
            </a:r>
            <a:r>
              <a:rPr lang="zh-CN" altLang="en-US" b="1" smtClean="0">
                <a:solidFill>
                  <a:srgbClr val="C00000"/>
                </a:solidFill>
              </a:rPr>
              <a:t>：</a:t>
            </a:r>
            <a:endParaRPr lang="en-US" altLang="zh-CN" b="1" smtClean="0">
              <a:solidFill>
                <a:srgbClr val="C00000"/>
              </a:solidFill>
            </a:endParaRPr>
          </a:p>
          <a:p>
            <a:r>
              <a:rPr lang="zh-CN" altLang="en-US" b="1" smtClean="0">
                <a:solidFill>
                  <a:srgbClr val="C00000"/>
                </a:solidFill>
              </a:rPr>
              <a:t>你如何看待中国古代这场旷世之争</a:t>
            </a:r>
            <a:r>
              <a:rPr lang="en-US" altLang="zh-CN" b="1" smtClean="0">
                <a:solidFill>
                  <a:srgbClr val="C00000"/>
                </a:solidFill>
              </a:rPr>
              <a:t>?</a:t>
            </a:r>
          </a:p>
          <a:p>
            <a:r>
              <a:rPr lang="zh-CN" altLang="en-US" b="1" smtClean="0"/>
              <a:t>①中国古代这场旷世之争引发了人们对天文学的研究热潮</a:t>
            </a:r>
            <a:r>
              <a:rPr lang="en-US" altLang="zh-CN" b="1" smtClean="0"/>
              <a:t>,</a:t>
            </a:r>
            <a:r>
              <a:rPr lang="zh-CN" altLang="en-US" b="1" smtClean="0"/>
              <a:t>促成了与之相关的众多科学问题解决</a:t>
            </a:r>
            <a:r>
              <a:rPr lang="en-US" altLang="zh-CN" b="1" smtClean="0"/>
              <a:t>,</a:t>
            </a:r>
            <a:r>
              <a:rPr lang="zh-CN" altLang="en-US" b="1" smtClean="0"/>
              <a:t>为中国天文学得以持续发展进步提供了理论保障</a:t>
            </a:r>
            <a:r>
              <a:rPr lang="en-US" altLang="zh-CN" b="1" smtClean="0"/>
              <a:t>,</a:t>
            </a:r>
            <a:r>
              <a:rPr lang="zh-CN" altLang="en-US" b="1" smtClean="0"/>
              <a:t>从而造福整个人类社会。 </a:t>
            </a:r>
            <a:endParaRPr lang="en-US" altLang="zh-CN" b="1" smtClean="0"/>
          </a:p>
          <a:p>
            <a:r>
              <a:rPr lang="zh-CN" altLang="en-US" b="1" smtClean="0"/>
              <a:t> ②这场旷世之争去糟留精</a:t>
            </a:r>
            <a:r>
              <a:rPr lang="en-US" altLang="zh-CN" b="1" smtClean="0"/>
              <a:t>,</a:t>
            </a:r>
            <a:r>
              <a:rPr lang="zh-CN" altLang="en-US" b="1" smtClean="0"/>
              <a:t>避免了中国天文学研究与发展走弯路</a:t>
            </a:r>
            <a:r>
              <a:rPr lang="en-US" altLang="zh-CN" b="1" smtClean="0"/>
              <a:t>,</a:t>
            </a:r>
            <a:r>
              <a:rPr lang="zh-CN" altLang="en-US" b="1" smtClean="0"/>
              <a:t>促成了中国古代天文学家诸多重要成就的获得。 </a:t>
            </a:r>
            <a:endParaRPr lang="en-US" altLang="zh-CN" b="1" smtClean="0"/>
          </a:p>
          <a:p>
            <a:r>
              <a:rPr lang="zh-CN" altLang="en-US" b="1" smtClean="0"/>
              <a:t> ③这场旷世之争表现了中国古人对宇宙问题的关注程度</a:t>
            </a:r>
            <a:r>
              <a:rPr lang="en-US" altLang="zh-CN" b="1" smtClean="0"/>
              <a:t>,</a:t>
            </a:r>
            <a:r>
              <a:rPr lang="zh-CN" altLang="en-US" b="1" smtClean="0"/>
              <a:t>体现了中国古人对待科学那种实事求是的严谨态度</a:t>
            </a:r>
            <a:r>
              <a:rPr lang="en-US" altLang="zh-CN" b="1" smtClean="0"/>
              <a:t>,</a:t>
            </a:r>
            <a:r>
              <a:rPr lang="zh-CN" altLang="en-US" b="1" smtClean="0"/>
              <a:t>值得当今人们在进行科学讨论与研究时加以借鉴。</a:t>
            </a:r>
            <a:endParaRPr lang="zh-CN" altLang="en-US"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linds(horizontal)">
                                      <p:cBhvr>
                                        <p:cTn id="15" dur="500"/>
                                        <p:tgtEl>
                                          <p:spTgt spid="3">
                                            <p:txEl>
                                              <p:pRg st="3" end="3"/>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blinds(horizontal)">
                                      <p:cBhvr>
                                        <p:cTn id="1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357166"/>
            <a:ext cx="8229600" cy="5768997"/>
          </a:xfrm>
        </p:spPr>
        <p:txBody>
          <a:bodyPr>
            <a:normAutofit fontScale="77500" lnSpcReduction="20000"/>
          </a:bodyPr>
          <a:lstStyle/>
          <a:p>
            <a:r>
              <a:rPr lang="zh-CN" altLang="en-US" b="1">
                <a:solidFill>
                  <a:srgbClr val="C00000"/>
                </a:solidFill>
              </a:rPr>
              <a:t>本文以记录科学史的形式，引导我们认识科学，理解科学，你认为我们应该具有怎样的科学态度？</a:t>
            </a:r>
            <a:r>
              <a:rPr lang="en-US" b="1">
                <a:solidFill>
                  <a:srgbClr val="C00000"/>
                </a:solidFill>
              </a:rPr>
              <a:t>  </a:t>
            </a:r>
            <a:endParaRPr lang="en-US" b="1" smtClean="0">
              <a:solidFill>
                <a:srgbClr val="C00000"/>
              </a:solidFill>
            </a:endParaRPr>
          </a:p>
          <a:p>
            <a:r>
              <a:rPr lang="zh-CN" altLang="en-US" b="1" smtClean="0"/>
              <a:t>观点</a:t>
            </a:r>
            <a:r>
              <a:rPr lang="zh-CN" altLang="en-US" b="1"/>
              <a:t>一：务实进取的实干态度。</a:t>
            </a:r>
            <a:r>
              <a:rPr lang="en-US" b="1"/>
              <a:t>  </a:t>
            </a:r>
            <a:r>
              <a:rPr lang="zh-CN" altLang="en-US" b="1"/>
              <a:t>法国细菌学家巴斯德说</a:t>
            </a:r>
            <a:r>
              <a:rPr lang="en-US" b="1"/>
              <a:t>:</a:t>
            </a:r>
            <a:r>
              <a:rPr lang="zh-CN" altLang="en-US" b="1"/>
              <a:t>“机遇只偏爱那种有准备的头脑。”而能否抓住机遇</a:t>
            </a:r>
            <a:r>
              <a:rPr lang="en-US" b="1"/>
              <a:t>,</a:t>
            </a:r>
            <a:r>
              <a:rPr lang="zh-CN" altLang="en-US" b="1"/>
              <a:t>关键在于自身的积累、准备和能力。只有务实进取，苦练内功，充分地积累和做准备，才能在机遇到来时发现机遇，抓住机遇，最后获得成功。</a:t>
            </a:r>
            <a:r>
              <a:rPr lang="en-US" b="1"/>
              <a:t>  </a:t>
            </a:r>
            <a:endParaRPr lang="en-US" b="1" smtClean="0"/>
          </a:p>
          <a:p>
            <a:r>
              <a:rPr lang="zh-CN" altLang="en-US" b="1" smtClean="0"/>
              <a:t>观点</a:t>
            </a:r>
            <a:r>
              <a:rPr lang="zh-CN" altLang="en-US" b="1"/>
              <a:t>二：实事求是的客观态度。</a:t>
            </a:r>
            <a:r>
              <a:rPr lang="en-US" b="1"/>
              <a:t>  </a:t>
            </a:r>
            <a:r>
              <a:rPr lang="zh-CN" altLang="en-US" b="1"/>
              <a:t>“实践是检验真理的唯一标准”，只有做到实事求是，才能有效避免个人臆断的随意性而影响正确判断，从根本上分析事物内在本质，把握事物发展规律，从而为干事创业提供重要支撑。</a:t>
            </a:r>
            <a:r>
              <a:rPr lang="en-US" b="1"/>
              <a:t>  </a:t>
            </a:r>
            <a:endParaRPr lang="en-US" b="1" smtClean="0"/>
          </a:p>
          <a:p>
            <a:r>
              <a:rPr lang="zh-CN" altLang="en-US" b="1" smtClean="0"/>
              <a:t>观点</a:t>
            </a:r>
            <a:r>
              <a:rPr lang="zh-CN" altLang="en-US" b="1"/>
              <a:t>三：大公无私的奉献态度。</a:t>
            </a:r>
            <a:r>
              <a:rPr lang="en-US" b="1"/>
              <a:t>  </a:t>
            </a:r>
            <a:r>
              <a:rPr lang="zh-CN" altLang="en-US" b="1"/>
              <a:t>恩格斯指出：“科学越是毫无顾忌和大公无私，它就越符合工人的利益和愿望。”科学无国界</a:t>
            </a:r>
            <a:r>
              <a:rPr lang="en-US" b="1"/>
              <a:t>,</a:t>
            </a:r>
            <a:r>
              <a:rPr lang="zh-CN" altLang="en-US" b="1"/>
              <a:t>科学无私心，只有这样，科学才能造福人类，否则科学就是双刃剑，使用不当，必定祸害人类。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solidFill>
                  <a:srgbClr val="C00000"/>
                </a:solidFill>
              </a:rPr>
              <a:t>鉴赏文章的说明方法</a:t>
            </a:r>
            <a:r>
              <a:rPr lang="en-US" smtClean="0">
                <a:solidFill>
                  <a:srgbClr val="C00000"/>
                </a:solidFill>
              </a:rPr>
              <a:t> </a:t>
            </a:r>
            <a:endParaRPr lang="zh-CN" altLang="en-US"/>
          </a:p>
        </p:txBody>
      </p:sp>
      <p:sp>
        <p:nvSpPr>
          <p:cNvPr id="3" name="内容占位符 2"/>
          <p:cNvSpPr>
            <a:spLocks noGrp="1"/>
          </p:cNvSpPr>
          <p:nvPr>
            <p:ph idx="1"/>
          </p:nvPr>
        </p:nvSpPr>
        <p:spPr/>
        <p:txBody>
          <a:bodyPr>
            <a:normAutofit fontScale="92500"/>
          </a:bodyPr>
          <a:lstStyle/>
          <a:p>
            <a:r>
              <a:rPr lang="en-US" altLang="zh-CN" b="1">
                <a:solidFill>
                  <a:srgbClr val="C00000"/>
                </a:solidFill>
              </a:rPr>
              <a:t>《</a:t>
            </a:r>
            <a:r>
              <a:rPr lang="zh-CN" altLang="en-US" b="1">
                <a:solidFill>
                  <a:srgbClr val="C00000"/>
                </a:solidFill>
              </a:rPr>
              <a:t>天文学上的旷世之争</a:t>
            </a:r>
            <a:r>
              <a:rPr lang="en-US" altLang="zh-CN" b="1">
                <a:solidFill>
                  <a:srgbClr val="C00000"/>
                </a:solidFill>
              </a:rPr>
              <a:t>》</a:t>
            </a:r>
            <a:r>
              <a:rPr lang="zh-CN" altLang="en-US" b="1">
                <a:solidFill>
                  <a:srgbClr val="C00000"/>
                </a:solidFill>
              </a:rPr>
              <a:t>中在说明浑盖之争时，主要采用了什么方法？有什么好处？请简要分析。</a:t>
            </a:r>
            <a:r>
              <a:rPr lang="en-US" b="1">
                <a:solidFill>
                  <a:srgbClr val="C00000"/>
                </a:solidFill>
              </a:rPr>
              <a:t>  </a:t>
            </a:r>
            <a:endParaRPr lang="en-US" b="1" smtClean="0">
              <a:solidFill>
                <a:srgbClr val="C00000"/>
              </a:solidFill>
            </a:endParaRPr>
          </a:p>
          <a:p>
            <a:r>
              <a:rPr lang="zh-CN" altLang="en-US" b="1" smtClean="0"/>
              <a:t>主要</a:t>
            </a:r>
            <a:r>
              <a:rPr lang="zh-CN" altLang="en-US" b="1"/>
              <a:t>采用了：</a:t>
            </a:r>
            <a:r>
              <a:rPr lang="en-US" b="1"/>
              <a:t>  </a:t>
            </a:r>
            <a:endParaRPr lang="en-US" b="1" smtClean="0"/>
          </a:p>
          <a:p>
            <a:r>
              <a:rPr lang="zh-CN" altLang="en-US" b="1" smtClean="0"/>
              <a:t>①</a:t>
            </a:r>
            <a:r>
              <a:rPr lang="zh-CN" altLang="en-US" b="1"/>
              <a:t>作比较，如第</a:t>
            </a:r>
            <a:r>
              <a:rPr lang="en-US" b="1"/>
              <a:t>8</a:t>
            </a:r>
            <a:r>
              <a:rPr lang="zh-CN" altLang="en-US" b="1"/>
              <a:t>段</a:t>
            </a:r>
            <a:r>
              <a:rPr lang="en-US" b="1"/>
              <a:t>,</a:t>
            </a:r>
            <a:r>
              <a:rPr lang="zh-CN" altLang="en-US" b="1"/>
              <a:t>将两种学说的主要观点放在一起进行比较，使争论的话题一目了然。</a:t>
            </a:r>
            <a:r>
              <a:rPr lang="en-US" b="1"/>
              <a:t>  </a:t>
            </a:r>
            <a:endParaRPr lang="en-US" b="1" smtClean="0"/>
          </a:p>
          <a:p>
            <a:r>
              <a:rPr lang="en-US" b="1" smtClean="0"/>
              <a:t> </a:t>
            </a:r>
            <a:r>
              <a:rPr lang="zh-CN" altLang="en-US" b="1"/>
              <a:t>②引用，为了说明双方观点的不同，作者直接或间接引用了扬雄、王充、葛洪、何承天、刘焯、朱熹等人的话，使说理更加充分真实。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0"/>
            <a:ext cx="8229600" cy="1214422"/>
          </a:xfrm>
        </p:spPr>
        <p:txBody>
          <a:bodyPr/>
          <a:lstStyle/>
          <a:p>
            <a:r>
              <a:rPr lang="zh-CN" altLang="en-US" smtClean="0">
                <a:solidFill>
                  <a:srgbClr val="C00000"/>
                </a:solidFill>
              </a:rPr>
              <a:t>艺术特色</a:t>
            </a:r>
            <a:r>
              <a:rPr lang="en-US" smtClean="0">
                <a:solidFill>
                  <a:srgbClr val="C00000"/>
                </a:solidFill>
              </a:rPr>
              <a:t> </a:t>
            </a:r>
            <a:endParaRPr lang="zh-CN" altLang="en-US">
              <a:solidFill>
                <a:srgbClr val="C00000"/>
              </a:solidFill>
            </a:endParaRPr>
          </a:p>
        </p:txBody>
      </p:sp>
      <p:sp>
        <p:nvSpPr>
          <p:cNvPr id="3" name="内容占位符 2"/>
          <p:cNvSpPr>
            <a:spLocks noGrp="1"/>
          </p:cNvSpPr>
          <p:nvPr>
            <p:ph idx="1"/>
          </p:nvPr>
        </p:nvSpPr>
        <p:spPr>
          <a:xfrm>
            <a:off x="214282" y="1071546"/>
            <a:ext cx="8715436" cy="5500726"/>
          </a:xfrm>
        </p:spPr>
        <p:txBody>
          <a:bodyPr>
            <a:noAutofit/>
          </a:bodyPr>
          <a:lstStyle/>
          <a:p>
            <a:r>
              <a:rPr lang="zh-CN" altLang="en-US" sz="2400" b="1" smtClean="0">
                <a:solidFill>
                  <a:srgbClr val="C00000"/>
                </a:solidFill>
              </a:rPr>
              <a:t>语言</a:t>
            </a:r>
            <a:r>
              <a:rPr lang="zh-CN" altLang="en-US" sz="2400" b="1">
                <a:solidFill>
                  <a:srgbClr val="C00000"/>
                </a:solidFill>
              </a:rPr>
              <a:t>简练。</a:t>
            </a:r>
            <a:r>
              <a:rPr lang="en-US" sz="2400" b="1">
                <a:solidFill>
                  <a:srgbClr val="C00000"/>
                </a:solidFill>
              </a:rPr>
              <a:t>  </a:t>
            </a:r>
            <a:endParaRPr lang="en-US" sz="2400" b="1" smtClean="0">
              <a:solidFill>
                <a:srgbClr val="C00000"/>
              </a:solidFill>
            </a:endParaRPr>
          </a:p>
          <a:p>
            <a:r>
              <a:rPr lang="zh-CN" altLang="en-US" sz="2400" b="1" smtClean="0"/>
              <a:t>   本文</a:t>
            </a:r>
            <a:r>
              <a:rPr lang="zh-CN" altLang="en-US" sz="2400" b="1"/>
              <a:t>语言文白相间</a:t>
            </a:r>
            <a:r>
              <a:rPr lang="en-US" sz="2400" b="1"/>
              <a:t>,</a:t>
            </a:r>
            <a:r>
              <a:rPr lang="zh-CN" altLang="en-US" sz="2400" b="1"/>
              <a:t>既不像白话文那样过于通俗，也不像文言文那样过于深奥。文言文与白话文互为注解，令文章深刻而不失简洁，风趣而不失严肃，琐碎中传递着思考，平实中蕴藏着哲理。</a:t>
            </a:r>
            <a:r>
              <a:rPr lang="en-US" sz="2400" b="1"/>
              <a:t>  </a:t>
            </a:r>
            <a:endParaRPr lang="en-US" sz="2400" b="1" smtClean="0">
              <a:solidFill>
                <a:srgbClr val="C00000"/>
              </a:solidFill>
            </a:endParaRPr>
          </a:p>
          <a:p>
            <a:r>
              <a:rPr lang="zh-CN" altLang="en-US" sz="2400" b="1" smtClean="0">
                <a:solidFill>
                  <a:srgbClr val="C00000"/>
                </a:solidFill>
              </a:rPr>
              <a:t>内容</a:t>
            </a:r>
            <a:r>
              <a:rPr lang="zh-CN" altLang="en-US" sz="2400" b="1">
                <a:solidFill>
                  <a:srgbClr val="C00000"/>
                </a:solidFill>
              </a:rPr>
              <a:t>翔实。</a:t>
            </a:r>
            <a:r>
              <a:rPr lang="en-US" sz="2400" b="1">
                <a:solidFill>
                  <a:srgbClr val="C00000"/>
                </a:solidFill>
              </a:rPr>
              <a:t>  </a:t>
            </a:r>
            <a:endParaRPr lang="en-US" sz="2400" b="1" smtClean="0">
              <a:solidFill>
                <a:srgbClr val="C00000"/>
              </a:solidFill>
            </a:endParaRPr>
          </a:p>
          <a:p>
            <a:r>
              <a:rPr lang="zh-CN" altLang="en-US" sz="2400" b="1" smtClean="0"/>
              <a:t>   文章</a:t>
            </a:r>
            <a:r>
              <a:rPr lang="zh-CN" altLang="en-US" sz="2400" b="1"/>
              <a:t>引经据典</a:t>
            </a:r>
            <a:r>
              <a:rPr lang="en-US" sz="2400" b="1"/>
              <a:t>,</a:t>
            </a:r>
            <a:r>
              <a:rPr lang="zh-CN" altLang="en-US" sz="2400" b="1"/>
              <a:t>大量引用古典书籍记载</a:t>
            </a:r>
            <a:r>
              <a:rPr lang="en-US" sz="2400" b="1"/>
              <a:t>,</a:t>
            </a:r>
            <a:r>
              <a:rPr lang="zh-CN" altLang="en-US" sz="2400" b="1"/>
              <a:t>像</a:t>
            </a:r>
            <a:r>
              <a:rPr lang="en-US" altLang="zh-CN" sz="2400" b="1"/>
              <a:t>《</a:t>
            </a:r>
            <a:r>
              <a:rPr lang="zh-CN" altLang="en-US" sz="2400" b="1"/>
              <a:t>大戴礼记曾子天圆</a:t>
            </a:r>
            <a:r>
              <a:rPr lang="en-US" altLang="zh-CN" sz="2400" b="1"/>
              <a:t>》《</a:t>
            </a:r>
            <a:r>
              <a:rPr lang="zh-CN" altLang="en-US" sz="2400" b="1"/>
              <a:t>晋书</a:t>
            </a:r>
            <a:r>
              <a:rPr lang="en-US" altLang="zh-CN" sz="2400" b="1"/>
              <a:t>》《</a:t>
            </a:r>
            <a:r>
              <a:rPr lang="zh-CN" altLang="en-US" sz="2400" b="1"/>
              <a:t>隋书</a:t>
            </a:r>
            <a:r>
              <a:rPr lang="en-US" altLang="zh-CN" sz="2400" b="1"/>
              <a:t>》《</a:t>
            </a:r>
            <a:r>
              <a:rPr lang="zh-CN" altLang="en-US" sz="2400" b="1"/>
              <a:t>朱子语类</a:t>
            </a:r>
            <a:r>
              <a:rPr lang="en-US" altLang="zh-CN" sz="2400" b="1"/>
              <a:t>》</a:t>
            </a:r>
            <a:r>
              <a:rPr lang="zh-CN" altLang="en-US" sz="2400" b="1"/>
              <a:t>等典籍中的内容</a:t>
            </a:r>
            <a:r>
              <a:rPr lang="en-US" sz="2400" b="1"/>
              <a:t>,</a:t>
            </a:r>
            <a:r>
              <a:rPr lang="zh-CN" altLang="en-US" sz="2400" b="1"/>
              <a:t>很好地佐证了各个天文学说的观点</a:t>
            </a:r>
            <a:r>
              <a:rPr lang="en-US" sz="2400" b="1"/>
              <a:t>,</a:t>
            </a:r>
            <a:r>
              <a:rPr lang="zh-CN" altLang="en-US" sz="2400" b="1"/>
              <a:t>体现了旷世之争的真实性</a:t>
            </a:r>
            <a:r>
              <a:rPr lang="en-US" sz="2400" b="1"/>
              <a:t>,</a:t>
            </a:r>
            <a:r>
              <a:rPr lang="zh-CN" altLang="en-US" sz="2400" b="1"/>
              <a:t>充实了文章内容</a:t>
            </a:r>
            <a:r>
              <a:rPr lang="en-US" sz="2400" b="1"/>
              <a:t>,</a:t>
            </a:r>
            <a:r>
              <a:rPr lang="zh-CN" altLang="en-US" sz="2400" b="1"/>
              <a:t>增强了文章的说服力。</a:t>
            </a:r>
            <a:r>
              <a:rPr lang="en-US" sz="2400" b="1"/>
              <a:t>  </a:t>
            </a:r>
            <a:endParaRPr lang="en-US" sz="2400" b="1" smtClean="0"/>
          </a:p>
          <a:p>
            <a:r>
              <a:rPr lang="zh-CN" altLang="en-US" sz="2400" b="1" smtClean="0">
                <a:solidFill>
                  <a:srgbClr val="C00000"/>
                </a:solidFill>
              </a:rPr>
              <a:t>观点</a:t>
            </a:r>
            <a:r>
              <a:rPr lang="zh-CN" altLang="en-US" sz="2400" b="1">
                <a:solidFill>
                  <a:srgbClr val="C00000"/>
                </a:solidFill>
              </a:rPr>
              <a:t>公允。</a:t>
            </a:r>
            <a:r>
              <a:rPr lang="en-US" sz="2400" b="1">
                <a:solidFill>
                  <a:srgbClr val="C00000"/>
                </a:solidFill>
              </a:rPr>
              <a:t>  </a:t>
            </a:r>
            <a:endParaRPr lang="en-US" sz="2400" b="1" smtClean="0">
              <a:solidFill>
                <a:srgbClr val="C00000"/>
              </a:solidFill>
            </a:endParaRPr>
          </a:p>
          <a:p>
            <a:r>
              <a:rPr lang="en-US" altLang="zh-CN" sz="2400" b="1" smtClean="0">
                <a:solidFill>
                  <a:srgbClr val="C00000"/>
                </a:solidFill>
              </a:rPr>
              <a:t>   </a:t>
            </a:r>
            <a:r>
              <a:rPr lang="zh-CN" altLang="en-US" sz="2400" b="1" smtClean="0"/>
              <a:t>本文</a:t>
            </a:r>
            <a:r>
              <a:rPr lang="zh-CN" altLang="en-US" sz="2400" b="1"/>
              <a:t>作者对于各个时代的学说与内容客观记录</a:t>
            </a:r>
            <a:r>
              <a:rPr lang="en-US" sz="2400" b="1"/>
              <a:t>,</a:t>
            </a:r>
            <a:r>
              <a:rPr lang="zh-CN" altLang="en-US" sz="2400" b="1"/>
              <a:t>没有主观的评价和感情的褒贬</a:t>
            </a:r>
            <a:r>
              <a:rPr lang="en-US" sz="2400" b="1"/>
              <a:t>,</a:t>
            </a:r>
            <a:r>
              <a:rPr lang="zh-CN" altLang="en-US" sz="2400" b="1"/>
              <a:t>而是真实地再现历史</a:t>
            </a:r>
            <a:r>
              <a:rPr lang="en-US" sz="2400" b="1"/>
              <a:t>,</a:t>
            </a:r>
            <a:r>
              <a:rPr lang="zh-CN" altLang="en-US" sz="2400" b="1"/>
              <a:t>还原历史</a:t>
            </a:r>
            <a:r>
              <a:rPr lang="en-US" sz="2400" b="1"/>
              <a:t>,</a:t>
            </a:r>
            <a:r>
              <a:rPr lang="zh-CN" altLang="en-US" sz="2400" b="1"/>
              <a:t>公正客观地梳理概括了中国古代宇宙结构学说的发展历程。</a:t>
            </a:r>
          </a:p>
        </p:txBody>
      </p:sp>
      <p:pic>
        <p:nvPicPr>
          <p:cNvPr id="4" name="New picture"/>
          <p:cNvPicPr/>
          <p:nvPr/>
        </p:nvPicPr>
        <p:blipFill>
          <a:blip r:embed="rId2"/>
          <a:stretch>
            <a:fillRect/>
          </a:stretch>
        </p:blipFill>
        <p:spPr>
          <a:xfrm>
            <a:off x="12242800" y="10718800"/>
            <a:ext cx="304800" cy="228600"/>
          </a:xfrm>
          <a:prstGeom prst="cube">
            <a:avLst/>
          </a:prstGeom>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928670"/>
            <a:ext cx="8229600" cy="5197493"/>
          </a:xfrm>
        </p:spPr>
        <p:txBody>
          <a:bodyPr>
            <a:normAutofit/>
          </a:bodyPr>
          <a:lstStyle/>
          <a:p>
            <a:r>
              <a:rPr lang="zh-CN" altLang="en-US" smtClean="0"/>
              <a:t> </a:t>
            </a:r>
            <a:r>
              <a:rPr lang="zh-CN" altLang="en-US" smtClean="0">
                <a:solidFill>
                  <a:srgbClr val="C00000"/>
                </a:solidFill>
              </a:rPr>
              <a:t>语言建构与运用</a:t>
            </a:r>
            <a:r>
              <a:rPr lang="zh-CN" altLang="en-US" smtClean="0"/>
              <a:t>：能够辨别、运用本课重点词语。  </a:t>
            </a:r>
            <a:endParaRPr lang="en-US" altLang="zh-CN" smtClean="0"/>
          </a:p>
          <a:p>
            <a:r>
              <a:rPr lang="zh-CN" altLang="en-US" smtClean="0">
                <a:solidFill>
                  <a:srgbClr val="C00000"/>
                </a:solidFill>
              </a:rPr>
              <a:t>思维发展与提升</a:t>
            </a:r>
            <a:r>
              <a:rPr lang="zh-CN" altLang="en-US" smtClean="0"/>
              <a:t>：理解本篇课文的说明方法。  </a:t>
            </a:r>
            <a:endParaRPr lang="en-US" altLang="zh-CN" smtClean="0"/>
          </a:p>
          <a:p>
            <a:r>
              <a:rPr lang="zh-CN" altLang="en-US" smtClean="0">
                <a:solidFill>
                  <a:srgbClr val="C00000"/>
                </a:solidFill>
              </a:rPr>
              <a:t>审美鉴赏与创造</a:t>
            </a:r>
            <a:r>
              <a:rPr lang="zh-CN" altLang="en-US" smtClean="0"/>
              <a:t>：在反复诵读中理解本文的观点。  </a:t>
            </a:r>
            <a:endParaRPr lang="en-US" altLang="zh-CN" smtClean="0"/>
          </a:p>
          <a:p>
            <a:r>
              <a:rPr lang="zh-CN" altLang="en-US" smtClean="0">
                <a:solidFill>
                  <a:srgbClr val="C00000"/>
                </a:solidFill>
              </a:rPr>
              <a:t>文化传承与理解</a:t>
            </a:r>
            <a:r>
              <a:rPr lang="zh-CN" altLang="en-US" smtClean="0"/>
              <a:t>：激发学生的探究精神。  </a:t>
            </a:r>
            <a:endParaRPr lang="en-US" altLang="zh-CN" smtClean="0"/>
          </a:p>
          <a:p>
            <a:r>
              <a:rPr lang="zh-CN" altLang="en-US" smtClean="0"/>
              <a:t>重点 ：理解本文的观点。  </a:t>
            </a:r>
            <a:endParaRPr lang="en-US" altLang="zh-CN" smtClean="0"/>
          </a:p>
          <a:p>
            <a:r>
              <a:rPr lang="zh-CN" altLang="en-US" smtClean="0"/>
              <a:t>难点 激发学生的探究精神。 </a:t>
            </a:r>
          </a:p>
          <a:p>
            <a:endParaRPr lang="zh-CN" altLang="en-US"/>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571488"/>
            <a:ext cx="8229600" cy="1143000"/>
          </a:xfrm>
        </p:spPr>
        <p:txBody>
          <a:bodyPr>
            <a:normAutofit fontScale="90000"/>
          </a:bodyPr>
          <a:lstStyle/>
          <a:p>
            <a:r>
              <a:rPr lang="zh-CN" altLang="en-US" smtClean="0">
                <a:solidFill>
                  <a:srgbClr val="C00000"/>
                </a:solidFill>
              </a:rPr>
              <a:t>学习目标  </a:t>
            </a:r>
            <a:br>
              <a:rPr lang="en-US" altLang="zh-CN" smtClean="0">
                <a:solidFill>
                  <a:srgbClr val="C00000"/>
                </a:solidFill>
              </a:rPr>
            </a:br>
            <a:endParaRPr lang="zh-CN" altLang="en-US">
              <a:solidFill>
                <a:srgbClr val="C00000"/>
              </a:solidFill>
            </a:endParaRPr>
          </a:p>
        </p:txBody>
      </p:sp>
      <p:sp>
        <p:nvSpPr>
          <p:cNvPr id="3" name="内容占位符 2"/>
          <p:cNvSpPr>
            <a:spLocks noGrp="1"/>
          </p:cNvSpPr>
          <p:nvPr>
            <p:ph idx="1"/>
          </p:nvPr>
        </p:nvSpPr>
        <p:spPr/>
        <p:txBody>
          <a:bodyPr>
            <a:normAutofit/>
          </a:bodyPr>
          <a:lstStyle/>
          <a:p>
            <a:r>
              <a:rPr lang="en-US" altLang="zh-CN" sz="3600" smtClean="0"/>
              <a:t>1.</a:t>
            </a:r>
            <a:r>
              <a:rPr lang="zh-CN" altLang="en-US" sz="3600" smtClean="0"/>
              <a:t>梳理课文的行文思路。  </a:t>
            </a:r>
            <a:endParaRPr lang="en-US" altLang="zh-CN" sz="3600" smtClean="0"/>
          </a:p>
          <a:p>
            <a:r>
              <a:rPr lang="en-US" altLang="zh-CN" sz="3600" smtClean="0"/>
              <a:t>2.</a:t>
            </a:r>
            <a:r>
              <a:rPr lang="zh-CN" altLang="en-US" sz="3600" smtClean="0"/>
              <a:t>掌握阅读自然科学论著的一般方法。 </a:t>
            </a:r>
            <a:endParaRPr lang="en-US" altLang="zh-CN" sz="3600" smtClean="0"/>
          </a:p>
          <a:p>
            <a:r>
              <a:rPr lang="zh-CN" altLang="en-US" sz="3600" smtClean="0"/>
              <a:t> </a:t>
            </a:r>
            <a:r>
              <a:rPr lang="en-US" altLang="zh-CN" sz="3600" smtClean="0"/>
              <a:t>3.</a:t>
            </a:r>
            <a:r>
              <a:rPr lang="zh-CN" altLang="en-US" sz="3600" smtClean="0"/>
              <a:t>了解中国古代宇宙结构学说的发展过程及论证。 </a:t>
            </a:r>
            <a:endParaRPr lang="en-US" altLang="zh-CN" sz="3600" smtClean="0"/>
          </a:p>
          <a:p>
            <a:endParaRPr lang="zh-CN" altLang="en-US"/>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solidFill>
                  <a:srgbClr val="C00000"/>
                </a:solidFill>
              </a:rPr>
              <a:t>积累词语</a:t>
            </a:r>
          </a:p>
        </p:txBody>
      </p:sp>
      <p:sp>
        <p:nvSpPr>
          <p:cNvPr id="3" name="内容占位符 2"/>
          <p:cNvSpPr>
            <a:spLocks noGrp="1"/>
          </p:cNvSpPr>
          <p:nvPr>
            <p:ph idx="1"/>
          </p:nvPr>
        </p:nvSpPr>
        <p:spPr/>
        <p:txBody>
          <a:bodyPr>
            <a:normAutofit/>
          </a:bodyPr>
          <a:lstStyle/>
          <a:p>
            <a:r>
              <a:rPr lang="zh-CN" altLang="en-US" smtClean="0">
                <a:solidFill>
                  <a:srgbClr val="C00000"/>
                </a:solidFill>
              </a:rPr>
              <a:t>读准字音</a:t>
            </a:r>
            <a:endParaRPr lang="en-US" altLang="zh-CN" smtClean="0">
              <a:solidFill>
                <a:srgbClr val="C00000"/>
              </a:solidFill>
            </a:endParaRPr>
          </a:p>
          <a:p>
            <a:r>
              <a:rPr lang="zh-CN" altLang="en-US" smtClean="0"/>
              <a:t>安谧</a:t>
            </a:r>
            <a:r>
              <a:rPr lang="zh-CN" altLang="en-US"/>
              <a:t>（</a:t>
            </a:r>
            <a:r>
              <a:rPr lang="en-US" err="1"/>
              <a:t>m</a:t>
            </a:r>
            <a:r>
              <a:rPr lang="en-US" altLang="zh-CN" err="1"/>
              <a:t>ì</a:t>
            </a:r>
            <a:r>
              <a:rPr lang="zh-CN" altLang="en-US"/>
              <a:t>）</a:t>
            </a:r>
            <a:r>
              <a:rPr lang="en-US"/>
              <a:t>    </a:t>
            </a:r>
            <a:r>
              <a:rPr lang="zh-CN" altLang="en-US"/>
              <a:t>圭臬</a:t>
            </a:r>
            <a:r>
              <a:rPr lang="en-US"/>
              <a:t>(</a:t>
            </a:r>
            <a:r>
              <a:rPr lang="en-US" altLang="zh-CN" err="1"/>
              <a:t>ɡ</a:t>
            </a:r>
            <a:r>
              <a:rPr lang="en-US" err="1"/>
              <a:t>u</a:t>
            </a:r>
            <a:r>
              <a:rPr lang="en-US" altLang="zh-CN" err="1"/>
              <a:t>ī</a:t>
            </a:r>
            <a:r>
              <a:rPr lang="en-US"/>
              <a:t> ni</a:t>
            </a:r>
            <a:r>
              <a:rPr lang="en-US" altLang="zh-CN" err="1"/>
              <a:t>è</a:t>
            </a:r>
            <a:r>
              <a:rPr lang="en-US"/>
              <a:t>)    </a:t>
            </a:r>
            <a:r>
              <a:rPr lang="zh-CN" altLang="en-US"/>
              <a:t>眼瞀</a:t>
            </a:r>
            <a:r>
              <a:rPr lang="en-US"/>
              <a:t>(m</a:t>
            </a:r>
            <a:r>
              <a:rPr lang="en-US" altLang="zh-CN" err="1"/>
              <a:t>à</a:t>
            </a:r>
            <a:r>
              <a:rPr lang="en-US" err="1"/>
              <a:t>o)  </a:t>
            </a:r>
            <a:endParaRPr lang="en-US" smtClean="0"/>
          </a:p>
          <a:p>
            <a:r>
              <a:rPr lang="zh-CN" altLang="en-US" smtClean="0"/>
              <a:t>炽热</a:t>
            </a:r>
            <a:r>
              <a:rPr lang="zh-CN" altLang="en-US"/>
              <a:t>（</a:t>
            </a:r>
            <a:r>
              <a:rPr lang="en-US" err="1"/>
              <a:t>ch</a:t>
            </a:r>
            <a:r>
              <a:rPr lang="en-US" altLang="zh-CN" err="1"/>
              <a:t>ì</a:t>
            </a:r>
            <a:r>
              <a:rPr lang="zh-CN" altLang="en-US"/>
              <a:t>）</a:t>
            </a:r>
            <a:r>
              <a:rPr lang="en-US"/>
              <a:t>   </a:t>
            </a:r>
            <a:r>
              <a:rPr lang="zh-CN" altLang="en-US"/>
              <a:t>晷影</a:t>
            </a:r>
            <a:r>
              <a:rPr lang="en-US"/>
              <a:t>(</a:t>
            </a:r>
            <a:r>
              <a:rPr lang="en-US" altLang="zh-CN" err="1"/>
              <a:t>ɡ</a:t>
            </a:r>
            <a:r>
              <a:rPr lang="en-US" err="1"/>
              <a:t>u</a:t>
            </a:r>
            <a:r>
              <a:rPr lang="en-US" altLang="zh-CN" err="1"/>
              <a:t>ǐ</a:t>
            </a:r>
            <a:r>
              <a:rPr lang="en-US"/>
              <a:t>)        </a:t>
            </a:r>
            <a:r>
              <a:rPr lang="zh-CN" altLang="en-US"/>
              <a:t>相形见绌</a:t>
            </a:r>
            <a:r>
              <a:rPr lang="en-US"/>
              <a:t>(ch</a:t>
            </a:r>
            <a:r>
              <a:rPr lang="en-US" altLang="zh-CN" err="1"/>
              <a:t>ù</a:t>
            </a:r>
            <a:r>
              <a:rPr lang="en-US"/>
              <a:t>)  </a:t>
            </a:r>
            <a:r>
              <a:rPr lang="zh-CN" altLang="en-US"/>
              <a:t>勾股（</a:t>
            </a:r>
            <a:r>
              <a:rPr lang="en-US" altLang="zh-CN" err="1"/>
              <a:t>ɡō</a:t>
            </a:r>
            <a:r>
              <a:rPr lang="en-US" err="1"/>
              <a:t>u</a:t>
            </a:r>
            <a:r>
              <a:rPr lang="zh-CN" altLang="en-US"/>
              <a:t>）</a:t>
            </a:r>
            <a:r>
              <a:rPr lang="en-US"/>
              <a:t>   </a:t>
            </a:r>
            <a:r>
              <a:rPr lang="zh-CN" altLang="en-US"/>
              <a:t>周髀（</a:t>
            </a:r>
            <a:r>
              <a:rPr lang="en-US" err="1"/>
              <a:t>b</a:t>
            </a:r>
            <a:r>
              <a:rPr lang="en-US" altLang="zh-CN" err="1"/>
              <a:t>ì</a:t>
            </a:r>
            <a:r>
              <a:rPr lang="zh-CN" altLang="en-US"/>
              <a:t>）</a:t>
            </a:r>
            <a:r>
              <a:rPr lang="en-US"/>
              <a:t> </a:t>
            </a:r>
            <a:endParaRPr lang="en-US" smtClean="0"/>
          </a:p>
          <a:p>
            <a:r>
              <a:rPr lang="en-US" smtClean="0"/>
              <a:t> </a:t>
            </a:r>
            <a:endParaRPr lang="zh-CN" altLang="en-US"/>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solidFill>
                  <a:srgbClr val="C00000"/>
                </a:solidFill>
              </a:rPr>
              <a:t>解释词语</a:t>
            </a:r>
            <a:r>
              <a:rPr lang="en-US" smtClean="0">
                <a:solidFill>
                  <a:srgbClr val="C00000"/>
                </a:solidFill>
              </a:rPr>
              <a:t> </a:t>
            </a:r>
            <a:endParaRPr lang="zh-CN" altLang="en-US">
              <a:solidFill>
                <a:srgbClr val="C00000"/>
              </a:solidFill>
            </a:endParaRPr>
          </a:p>
        </p:txBody>
      </p:sp>
      <p:sp>
        <p:nvSpPr>
          <p:cNvPr id="3" name="内容占位符 2"/>
          <p:cNvSpPr>
            <a:spLocks noGrp="1"/>
          </p:cNvSpPr>
          <p:nvPr>
            <p:ph idx="1"/>
          </p:nvPr>
        </p:nvSpPr>
        <p:spPr>
          <a:xfrm>
            <a:off x="285720" y="1285860"/>
            <a:ext cx="8643998" cy="4840303"/>
          </a:xfrm>
        </p:spPr>
        <p:txBody>
          <a:bodyPr>
            <a:normAutofit fontScale="77500" lnSpcReduction="20000"/>
          </a:bodyPr>
          <a:lstStyle/>
          <a:p>
            <a:r>
              <a:rPr lang="zh-CN" altLang="en-US" b="1" smtClean="0"/>
              <a:t>①旷世：当代没有人或事物能够相比；经历很长久的时间。</a:t>
            </a:r>
            <a:r>
              <a:rPr lang="en-US" b="1" smtClean="0"/>
              <a:t>  </a:t>
            </a:r>
            <a:endParaRPr lang="en-US" b="1" smtClean="0"/>
          </a:p>
          <a:p>
            <a:r>
              <a:rPr lang="zh-CN" altLang="en-US" b="1" smtClean="0"/>
              <a:t>②眼瞀：眼睛昏花。</a:t>
            </a:r>
            <a:r>
              <a:rPr lang="en-US" b="1" smtClean="0"/>
              <a:t>  </a:t>
            </a:r>
            <a:endParaRPr lang="en-US" b="1" smtClean="0"/>
          </a:p>
          <a:p>
            <a:r>
              <a:rPr lang="zh-CN" altLang="en-US" b="1" smtClean="0"/>
              <a:t>③精绝：精神尽竭。</a:t>
            </a:r>
            <a:r>
              <a:rPr lang="en-US" b="1" smtClean="0"/>
              <a:t> </a:t>
            </a:r>
            <a:endParaRPr lang="en-US" b="1" smtClean="0"/>
          </a:p>
          <a:p>
            <a:r>
              <a:rPr lang="en-US" b="1" smtClean="0"/>
              <a:t> </a:t>
            </a:r>
            <a:r>
              <a:rPr lang="zh-CN" altLang="en-US" b="1" smtClean="0"/>
              <a:t>④重差：汉代天文学家测望太阳高、远的方法，后发展为中国传统数学主要的测望方法。</a:t>
            </a:r>
            <a:endParaRPr lang="en-US" altLang="zh-CN" b="1" smtClean="0"/>
          </a:p>
          <a:p>
            <a:r>
              <a:rPr lang="en-US" b="1" smtClean="0"/>
              <a:t>  </a:t>
            </a:r>
            <a:r>
              <a:rPr lang="zh-CN" altLang="en-US" b="1" smtClean="0"/>
              <a:t>⑤光曜：光辉照耀。曜，照耀。</a:t>
            </a:r>
            <a:endParaRPr lang="en-US" altLang="zh-CN" b="1" smtClean="0"/>
          </a:p>
          <a:p>
            <a:r>
              <a:rPr lang="en-US" b="1" smtClean="0"/>
              <a:t>  </a:t>
            </a:r>
            <a:r>
              <a:rPr lang="zh-CN" altLang="en-US" b="1" smtClean="0"/>
              <a:t>⑥一针见血：比喻话说得简短而能切中要害。</a:t>
            </a:r>
            <a:endParaRPr lang="en-US" altLang="zh-CN" b="1" smtClean="0"/>
          </a:p>
          <a:p>
            <a:r>
              <a:rPr lang="en-US" b="1" smtClean="0"/>
              <a:t>  </a:t>
            </a:r>
            <a:r>
              <a:rPr lang="zh-CN" altLang="en-US" b="1" smtClean="0"/>
              <a:t>⑦根深蒂固：比喻基础稳固，不容易动摇。</a:t>
            </a:r>
            <a:r>
              <a:rPr lang="en-US" b="1" smtClean="0"/>
              <a:t> </a:t>
            </a:r>
            <a:endParaRPr lang="en-US" b="1" smtClean="0"/>
          </a:p>
          <a:p>
            <a:r>
              <a:rPr lang="en-US" b="1" smtClean="0"/>
              <a:t> </a:t>
            </a:r>
            <a:r>
              <a:rPr lang="zh-CN" altLang="en-US" b="1" smtClean="0"/>
              <a:t>⑧相形见绌：跟另一人或事物比较起来显得远远不如。绌，不足。</a:t>
            </a:r>
            <a:r>
              <a:rPr lang="en-US" b="1" smtClean="0"/>
              <a:t>  </a:t>
            </a:r>
            <a:endParaRPr lang="en-US" b="1" smtClean="0"/>
          </a:p>
          <a:p>
            <a:r>
              <a:rPr lang="zh-CN" altLang="en-US" b="1" smtClean="0"/>
              <a:t>⑨不绝如缕：像细线一样连着，差点儿就要断了，多形容局势危急或声音细微悠长。</a:t>
            </a:r>
          </a:p>
          <a:p>
            <a:endParaRPr lang="zh-CN" altLang="en-US"/>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28596" y="0"/>
            <a:ext cx="8501122" cy="1428728"/>
          </a:xfrm>
        </p:spPr>
        <p:txBody>
          <a:bodyPr>
            <a:noAutofit/>
          </a:bodyPr>
          <a:lstStyle/>
          <a:p>
            <a:pPr algn="l"/>
            <a:r>
              <a:rPr lang="zh-CN" altLang="en-US" sz="3600" smtClean="0">
                <a:solidFill>
                  <a:srgbClr val="C00000"/>
                </a:solidFill>
              </a:rPr>
              <a:t>阅读全文，说明本文的写作思路和特点。</a:t>
            </a:r>
            <a:endParaRPr lang="zh-CN" altLang="en-US" sz="3600">
              <a:solidFill>
                <a:srgbClr val="C00000"/>
              </a:solidFill>
            </a:endParaRPr>
          </a:p>
        </p:txBody>
      </p:sp>
      <p:sp>
        <p:nvSpPr>
          <p:cNvPr id="3" name="内容占位符 2"/>
          <p:cNvSpPr>
            <a:spLocks noGrp="1"/>
          </p:cNvSpPr>
          <p:nvPr>
            <p:ph idx="1"/>
          </p:nvPr>
        </p:nvSpPr>
        <p:spPr/>
        <p:txBody>
          <a:bodyPr/>
          <a:lstStyle/>
          <a:p>
            <a:r>
              <a:rPr lang="zh-CN" altLang="en-US" smtClean="0"/>
              <a:t>     </a:t>
            </a:r>
            <a:r>
              <a:rPr lang="zh-CN" altLang="en-US" b="1" smtClean="0"/>
              <a:t>文章先提出我国历史上的浑盖之争，总领全文，然后分别介绍了天圆地方说、宣夜说、盖天说、浑天说四种天文学说，既而解说盖天说和浑天说之间的论争，最后对这场论争进行评析，分析了这场论争的影响、特点、秉持的原则等。</a:t>
            </a:r>
            <a:r>
              <a:rPr lang="zh-CN" altLang="en-US" b="1" smtClean="0">
                <a:solidFill>
                  <a:srgbClr val="C00000"/>
                </a:solidFill>
              </a:rPr>
              <a:t>全文思路清晰，首尾呼应，结构完整。</a:t>
            </a:r>
            <a:endParaRPr lang="zh-CN" altLang="en-US" b="1">
              <a:solidFill>
                <a:srgbClr val="C00000"/>
              </a:solidFill>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r>
              <a:rPr lang="zh-CN" altLang="en-US" sz="3600" smtClean="0">
                <a:solidFill>
                  <a:srgbClr val="C00000"/>
                </a:solidFill>
              </a:rPr>
              <a:t>速读课文，筛选并概括</a:t>
            </a:r>
            <a:r>
              <a:rPr lang="zh-CN" altLang="en-US" sz="3600">
                <a:solidFill>
                  <a:srgbClr val="C00000"/>
                </a:solidFill>
              </a:rPr>
              <a:t>“宣夜说”“盖天说”“浑天说”的基本观点。</a:t>
            </a:r>
          </a:p>
        </p:txBody>
      </p:sp>
      <p:sp>
        <p:nvSpPr>
          <p:cNvPr id="3" name="内容占位符 2"/>
          <p:cNvSpPr>
            <a:spLocks noGrp="1"/>
          </p:cNvSpPr>
          <p:nvPr>
            <p:ph idx="1"/>
          </p:nvPr>
        </p:nvSpPr>
        <p:spPr/>
        <p:txBody>
          <a:bodyPr>
            <a:normAutofit fontScale="92500" lnSpcReduction="10000"/>
          </a:bodyPr>
          <a:lstStyle/>
          <a:p>
            <a:r>
              <a:rPr lang="en-US" b="1"/>
              <a:t>(1)</a:t>
            </a:r>
            <a:r>
              <a:rPr lang="zh-CN" altLang="en-US" b="1"/>
              <a:t>宣夜说：日月众星，自然浮生于虚空之中</a:t>
            </a:r>
            <a:r>
              <a:rPr lang="en-US" b="1"/>
              <a:t>,</a:t>
            </a:r>
            <a:r>
              <a:rPr lang="zh-CN" altLang="en-US" b="1"/>
              <a:t>其行其止皆须气焉。</a:t>
            </a:r>
            <a:r>
              <a:rPr lang="en-US" b="1"/>
              <a:t> </a:t>
            </a:r>
            <a:endParaRPr lang="en-US" b="1" smtClean="0"/>
          </a:p>
          <a:p>
            <a:r>
              <a:rPr lang="en-US" b="1" smtClean="0"/>
              <a:t> </a:t>
            </a:r>
            <a:r>
              <a:rPr lang="en-US" b="1"/>
              <a:t>(2)</a:t>
            </a:r>
            <a:r>
              <a:rPr lang="zh-CN" altLang="en-US" b="1"/>
              <a:t>盖天说：天是一个穹形，地也是一个穹形，就如同心球穹</a:t>
            </a:r>
            <a:r>
              <a:rPr lang="en-US" b="1"/>
              <a:t>,</a:t>
            </a:r>
            <a:r>
              <a:rPr lang="zh-CN" altLang="en-US" b="1"/>
              <a:t>两个穹形的间距是八万里。北极是“盖笠”状的天穹的中央，日月星辰绕之旋转不息。盖天说认为，日月星辰的出没，并非真的出没，而只是离远了就看不见</a:t>
            </a:r>
            <a:r>
              <a:rPr lang="en-US" b="1"/>
              <a:t>,</a:t>
            </a:r>
            <a:r>
              <a:rPr lang="zh-CN" altLang="en-US" b="1"/>
              <a:t>离得近了，就看见它们照耀。</a:t>
            </a:r>
            <a:r>
              <a:rPr lang="en-US" b="1"/>
              <a:t> </a:t>
            </a:r>
            <a:endParaRPr lang="en-US" b="1" smtClean="0"/>
          </a:p>
          <a:p>
            <a:r>
              <a:rPr lang="en-US" b="1" smtClean="0"/>
              <a:t> </a:t>
            </a:r>
            <a:r>
              <a:rPr lang="en-US" b="1"/>
              <a:t>(3)</a:t>
            </a:r>
            <a:r>
              <a:rPr lang="zh-CN" altLang="en-US" b="1"/>
              <a:t>浑天说：天是个圆球，天包着地，天大而地小。</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428604"/>
            <a:ext cx="8229600" cy="5697559"/>
          </a:xfrm>
        </p:spPr>
        <p:txBody>
          <a:bodyPr>
            <a:normAutofit fontScale="77500" lnSpcReduction="20000"/>
          </a:bodyPr>
          <a:lstStyle/>
          <a:p>
            <a:r>
              <a:rPr lang="zh-CN" altLang="en-US" sz="3600" b="1" smtClean="0">
                <a:solidFill>
                  <a:srgbClr val="C00000"/>
                </a:solidFill>
              </a:rPr>
              <a:t>思考：</a:t>
            </a:r>
            <a:r>
              <a:rPr lang="en-US" altLang="zh-CN" sz="3600" b="1" smtClean="0">
                <a:solidFill>
                  <a:srgbClr val="C00000"/>
                </a:solidFill>
              </a:rPr>
              <a:t>“</a:t>
            </a:r>
            <a:r>
              <a:rPr lang="zh-CN" altLang="en-US" sz="3600" b="1" smtClean="0">
                <a:solidFill>
                  <a:srgbClr val="C00000"/>
                </a:solidFill>
              </a:rPr>
              <a:t>浑盖之争”被称为天文学上的旷世之争，它有什么意义和影响？这场论争体现了怎样的科学原则？</a:t>
            </a:r>
            <a:endParaRPr lang="en-US" altLang="zh-CN" sz="3600" b="1" smtClean="0">
              <a:solidFill>
                <a:srgbClr val="C00000"/>
              </a:solidFill>
            </a:endParaRPr>
          </a:p>
          <a:p>
            <a:r>
              <a:rPr lang="en-US" altLang="zh-CN" smtClean="0"/>
              <a:t>①</a:t>
            </a:r>
            <a:r>
              <a:rPr lang="zh-CN" altLang="en-US" smtClean="0"/>
              <a:t>这场论争有持续时间长、参与人员多、涉及面广、讨论内容丰富、后续影响大等特点。浑盖之争引起了高度关注。更多的人投入到了对宇宙结构问题的研究之中，提出了更多的宇宙结构学说。浑盖之争持续时间很长，从公元前</a:t>
            </a:r>
            <a:r>
              <a:rPr lang="en-US" altLang="zh-CN" smtClean="0"/>
              <a:t>2</a:t>
            </a:r>
            <a:r>
              <a:rPr lang="zh-CN" altLang="en-US" smtClean="0"/>
              <a:t>世纪，持续到了公元</a:t>
            </a:r>
            <a:r>
              <a:rPr lang="en-US" altLang="zh-CN" smtClean="0"/>
              <a:t>12</a:t>
            </a:r>
            <a:r>
              <a:rPr lang="zh-CN" altLang="en-US" smtClean="0"/>
              <a:t>世纪，前后达一千三四百年②成果丰富。这场论争促成了与之相关的众多重要科学问题的解决，促成了我国古代天文学诸多重要成就的获得。如</a:t>
            </a:r>
            <a:r>
              <a:rPr lang="en-US" altLang="zh-CN" smtClean="0"/>
              <a:t>《</a:t>
            </a:r>
            <a:r>
              <a:rPr lang="zh-CN" altLang="en-US" smtClean="0"/>
              <a:t>太初历</a:t>
            </a:r>
            <a:r>
              <a:rPr lang="en-US" altLang="zh-CN" smtClean="0"/>
              <a:t>》</a:t>
            </a:r>
            <a:r>
              <a:rPr lang="zh-CN" altLang="en-US" smtClean="0"/>
              <a:t>，“小儿辩日”问题的解决，勾股定理及相关测高望远之术，僧一行组织的天文大地测量，天文仪器的发展等。</a:t>
            </a:r>
            <a:endParaRPr lang="en-US" altLang="zh-CN" smtClean="0"/>
          </a:p>
          <a:p>
            <a:r>
              <a:rPr lang="zh-CN" altLang="en-US" smtClean="0"/>
              <a:t> 科学原则：判断一个学说是否正确，关键在于其是否符合实际情况，而不是看其是否遵循某种先验的哲学观念。</a:t>
            </a:r>
            <a:r>
              <a:rPr lang="en-US" altLang="zh-CN" smtClean="0"/>
              <a:t>(</a:t>
            </a:r>
            <a:r>
              <a:rPr lang="zh-CN" altLang="en-US" smtClean="0"/>
              <a:t>学说是否正确取决于其是否符合实际情况</a:t>
            </a:r>
            <a:r>
              <a:rPr lang="en-US" altLang="zh-CN" smtClean="0"/>
              <a:t>)</a:t>
            </a:r>
            <a:endParaRPr lang="zh-CN" altLang="en-US"/>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normAutofit fontScale="92500" lnSpcReduction="20000"/>
          </a:bodyPr>
          <a:lstStyle/>
          <a:p>
            <a:r>
              <a:rPr lang="zh-CN" altLang="en-US" b="1" smtClean="0"/>
              <a:t>题目“天文学上的旷世之争”指的是浑天说与盖天说之间的争论，那么，作者为什么要在之前用那么多的篇幅介绍“天圆地方”说和宣夜说？</a:t>
            </a:r>
            <a:endParaRPr lang="en-US" altLang="zh-CN" b="1" smtClean="0"/>
          </a:p>
          <a:p>
            <a:r>
              <a:rPr lang="zh-CN" altLang="en-US" b="1" smtClean="0"/>
              <a:t> ①人们对宇宙的认识是循序渐进的，介绍“天圆地方”说和宣夜说能让读者了解不同学说之间的继承与发展关系，了解我国古人对宇宙认识逐步深入的过程。</a:t>
            </a:r>
            <a:endParaRPr lang="en-US" altLang="zh-CN" b="1" smtClean="0"/>
          </a:p>
          <a:p>
            <a:r>
              <a:rPr lang="zh-CN" altLang="en-US" b="1" smtClean="0"/>
              <a:t>②介绍这些学说的内容以及它们的兴衰历史，可以让读者感知我国古代天文学在真理判断方面重实际校验的优良传统。 </a:t>
            </a:r>
            <a:endParaRPr lang="zh-CN" altLang="en-US" b="1"/>
          </a:p>
        </p:txBody>
      </p:sp>
      <p:sp>
        <p:nvSpPr>
          <p:cNvPr id="5" name="TextBox 4"/>
          <p:cNvSpPr txBox="1"/>
          <p:nvPr/>
        </p:nvSpPr>
        <p:spPr>
          <a:xfrm>
            <a:off x="785786" y="357166"/>
            <a:ext cx="7286676" cy="584775"/>
          </a:xfrm>
          <a:prstGeom prst="rect">
            <a:avLst/>
          </a:prstGeom>
          <a:noFill/>
        </p:spPr>
        <p:txBody>
          <a:bodyPr wrap="square" rtlCol="0">
            <a:spAutoFit/>
          </a:bodyPr>
          <a:lstStyle/>
          <a:p>
            <a:r>
              <a:rPr lang="zh-CN" altLang="en-US" sz="3200" b="1" smtClean="0">
                <a:solidFill>
                  <a:srgbClr val="C00000"/>
                </a:solidFill>
              </a:rPr>
              <a:t>探究</a:t>
            </a:r>
            <a:r>
              <a:rPr lang="en-US" altLang="zh-CN" sz="3200" b="1" smtClean="0">
                <a:solidFill>
                  <a:srgbClr val="C00000"/>
                </a:solidFill>
              </a:rPr>
              <a:t>1</a:t>
            </a:r>
            <a:r>
              <a:rPr lang="zh-CN" altLang="en-US" sz="3200" b="1" smtClean="0">
                <a:solidFill>
                  <a:srgbClr val="C00000"/>
                </a:solidFill>
              </a:rPr>
              <a:t>：</a:t>
            </a:r>
            <a:endParaRPr lang="zh-CN" altLang="en-US" sz="3200" b="1">
              <a:solidFill>
                <a:srgbClr val="C00000"/>
              </a:solidFill>
            </a:endParaRPr>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_rels/theme1.xml.rels>&#65279;<?xml version="1.0" encoding="utf-8" standalone="yes"?><Relationships xmlns="http://schemas.openxmlformats.org/package/2006/relationships"><Relationship Id="rId1" Type="http://schemas.openxmlformats.org/officeDocument/2006/relationships/image" Target="../media/image3.jpeg" /><Relationship Id="rId2" Type="http://schemas.openxmlformats.org/officeDocument/2006/relationships/image" Target="../media/image4.jpeg" /></Relationships>
</file>

<file path=ppt/theme/theme1.xml><?xml version="1.0" encoding="utf-8"?>
<a:theme xmlns:r="http://schemas.openxmlformats.org/officeDocument/2006/relationships" xmlns:a="http://schemas.openxmlformats.org/drawingml/2006/main" name="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Arial"/>
        <a:cs typeface="Arial"/>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Arial"/>
        <a:cs typeface="Arial"/>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r:embed="rId2">
            <a:duotone>
              <a:schemeClr val="phClr">
                <a:shade val="30000"/>
                <a:satMod val="555000"/>
              </a:schemeClr>
              <a:schemeClr val="phClr">
                <a:tint val="96000"/>
                <a:satMod val="120000"/>
              </a:schemeClr>
            </a:duotone>
          </a:blip>
          <a:stretch>
            <a:fillRect/>
          </a:stretch>
        </a:blip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61</Paragraphs>
  <Slides>13</Slides>
  <Notes>0</Notes>
  <TotalTime>0</TotalTime>
  <HiddenSlides>0</HiddenSlides>
  <MMClips>0</MMClips>
  <ScaleCrop>0</ScaleCrop>
  <HeadingPairs>
    <vt:vector baseType="variant" size="6">
      <vt:variant>
        <vt:lpstr>Fonts used</vt:lpstr>
      </vt:variant>
      <vt:variant>
        <vt:i4>4</vt:i4>
      </vt:variant>
      <vt:variant>
        <vt:lpstr>Theme</vt:lpstr>
      </vt:variant>
      <vt:variant>
        <vt:i4>1</vt:i4>
      </vt:variant>
      <vt:variant>
        <vt:lpstr>Slide Titles</vt:lpstr>
      </vt:variant>
      <vt:variant>
        <vt:i4>13</vt:i4>
      </vt:variant>
    </vt:vector>
  </HeadingPairs>
  <TitlesOfParts>
    <vt:vector baseType="lpstr" size="18">
      <vt:lpstr>Arial</vt:lpstr>
      <vt:lpstr>Maiandra GD</vt:lpstr>
      <vt:lpstr>Cambria</vt:lpstr>
      <vt:lpstr>Wingdings 2</vt:lpstr>
      <vt:lpstr>龙腾四海</vt:lpstr>
      <vt:lpstr>    天文学上的旷世之争</vt:lpstr>
      <vt:lpstr>PowerPoint Presentation</vt:lpstr>
      <vt:lpstr>学习目标  </vt:lpstr>
      <vt:lpstr>积累词语</vt:lpstr>
      <vt:lpstr>解释词语 </vt:lpstr>
      <vt:lpstr>阅读全文，说明本文的写作思路和特点。</vt:lpstr>
      <vt:lpstr>速读课文，筛选并概括“宣夜说”“盖天说”“浑天说”的基本观点。</vt:lpstr>
      <vt:lpstr>PowerPoint Presentation</vt:lpstr>
      <vt:lpstr>PowerPoint Presentation</vt:lpstr>
      <vt:lpstr>PowerPoint Presentation</vt:lpstr>
      <vt:lpstr>PowerPoint Presentation</vt:lpstr>
      <vt:lpstr>鉴赏文章的说明方法 </vt:lpstr>
      <vt:lpstr>艺术特色 </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2021-07-08T09:00:42.757</cp:lastPrinted>
  <dcterms:created xsi:type="dcterms:W3CDTF">2021-07-08T09:00:42Z</dcterms:created>
  <dcterms:modified xsi:type="dcterms:W3CDTF">2021-07-08T01:00:43Z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