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8" r:id="rId3"/>
    <p:sldId id="480" r:id="rId4"/>
    <p:sldId id="650" r:id="rId5"/>
    <p:sldId id="593" r:id="rId6"/>
    <p:sldId id="476" r:id="rId7"/>
    <p:sldId id="341" r:id="rId8"/>
    <p:sldId id="342" r:id="rId9"/>
    <p:sldId id="343" r:id="rId10"/>
    <p:sldId id="472" r:id="rId11"/>
    <p:sldId id="473" r:id="rId12"/>
    <p:sldId id="683" r:id="rId13"/>
    <p:sldId id="506" r:id="rId14"/>
    <p:sldId id="444" r:id="rId15"/>
    <p:sldId id="445" r:id="rId16"/>
    <p:sldId id="446" r:id="rId17"/>
    <p:sldId id="447" r:id="rId18"/>
    <p:sldId id="728" r:id="rId19"/>
    <p:sldId id="415" r:id="rId20"/>
    <p:sldId id="478" r:id="rId21"/>
    <p:sldId id="709" r:id="rId22"/>
    <p:sldId id="565" r:id="rId23"/>
    <p:sldId id="374" r:id="rId24"/>
    <p:sldId id="635" r:id="rId25"/>
    <p:sldId id="286" r:id="rId26"/>
    <p:sldId id="710" r:id="rId27"/>
    <p:sldId id="380" r:id="rId28"/>
    <p:sldId id="545" r:id="rId29"/>
    <p:sldId id="547" r:id="rId30"/>
    <p:sldId id="637" r:id="rId31"/>
    <p:sldId id="262" r:id="rId32"/>
    <p:sldId id="549" r:id="rId33"/>
    <p:sldId id="638" r:id="rId34"/>
    <p:sldId id="277" r:id="rId35"/>
    <p:sldId id="550" r:id="rId36"/>
    <p:sldId id="551" r:id="rId37"/>
    <p:sldId id="739" r:id="rId38"/>
    <p:sldId id="484" r:id="rId39"/>
    <p:sldId id="711" r:id="rId40"/>
    <p:sldId id="732" r:id="rId41"/>
    <p:sldId id="737" r:id="rId42"/>
    <p:sldId id="736" r:id="rId43"/>
    <p:sldId id="730" r:id="rId4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5pPr>
    <a:lvl6pPr marL="2286000" algn="l" defTabSz="914400" rtl="0" eaLnBrk="1" latinLnBrk="0" hangingPunct="1"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6pPr>
    <a:lvl7pPr marL="2743200" algn="l" defTabSz="914400" rtl="0" eaLnBrk="1" latinLnBrk="0" hangingPunct="1"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7pPr>
    <a:lvl8pPr marL="3200400" algn="l" defTabSz="914400" rtl="0" eaLnBrk="1" latinLnBrk="0" hangingPunct="1"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8pPr>
    <a:lvl9pPr marL="3657600" algn="l" defTabSz="914400" rtl="0" eaLnBrk="1" latinLnBrk="0" hangingPunct="1"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用户" initials="微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339933"/>
    <a:srgbClr val="006600"/>
    <a:srgbClr val="CC0000"/>
    <a:srgbClr val="996633"/>
    <a:srgbClr val="FF5050"/>
    <a:srgbClr val="CC00C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 autoAdjust="0"/>
    <p:restoredTop sz="94600" autoAdjust="0"/>
  </p:normalViewPr>
  <p:slideViewPr>
    <p:cSldViewPr>
      <p:cViewPr varScale="1">
        <p:scale>
          <a:sx n="65" d="100"/>
          <a:sy n="65" d="100"/>
        </p:scale>
        <p:origin x="-114" y="-156"/>
      </p:cViewPr>
      <p:guideLst>
        <p:guide orient="horz" pos="2160"/>
        <p:guide pos="281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commentAuthors" Target="commentAuthors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2129E-90CA-430E-851C-FB3F2C6D5A7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8634A-1BED-497A-875D-D155AD91F0B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5E998-2FA6-47E6-9C30-98CFB0BA3F8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19872-AF59-440A-B41C-E2DC1AEBAD6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A61B2-B591-4CA1-9309-21D8DA03847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D1D31-9502-4051-839D-5382511B8BD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8D4C4-F382-4DD1-8CE1-C3201628055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7096E-3529-4197-BCEC-70B60B91CFF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8F4D2-234F-4591-BF69-CF375E3215D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E0875-254F-49C1-8784-78409E88CE0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00902-5F69-456F-AD63-746C2A15431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 smtClean="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 smtClean="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 smtClean="0">
                <a:ea typeface="+mn-ea"/>
              </a:defRPr>
            </a:lvl1pPr>
          </a:lstStyle>
          <a:p>
            <a:pPr>
              <a:defRPr/>
            </a:pPr>
            <a:fld id="{79916C6D-B072-40D5-B113-9D568634610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1.jpeg"/><Relationship Id="rId3" Type="http://schemas.openxmlformats.org/officeDocument/2006/relationships/image" Target="http://www.sz.chinanews.com.cn/suzhou/images/pic58.jpg" TargetMode="External"/><Relationship Id="rId2" Type="http://schemas.openxmlformats.org/officeDocument/2006/relationships/image" Target="../media/image30.jpe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9.xm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40.jpeg"/><Relationship Id="rId3" Type="http://schemas.openxmlformats.org/officeDocument/2006/relationships/slide" Target="slide1.xml"/><Relationship Id="rId2" Type="http://schemas.openxmlformats.org/officeDocument/2006/relationships/image" Target="../media/image39.jpeg"/><Relationship Id="rId1" Type="http://schemas.openxmlformats.org/officeDocument/2006/relationships/image" Target="../media/image2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hyperlink" Target="../../&#30446;&#24405;.ppt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1back01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</p:spPr>
      </p:pic>
      <p:sp>
        <p:nvSpPr>
          <p:cNvPr id="91139" name="WordArt 3"/>
          <p:cNvSpPr>
            <a:spLocks noChangeArrowheads="1" noChangeShapeType="1" noTextEdit="1"/>
          </p:cNvSpPr>
          <p:nvPr/>
        </p:nvSpPr>
        <p:spPr bwMode="auto">
          <a:xfrm rot="5476208">
            <a:off x="-531812" y="3492500"/>
            <a:ext cx="3800475" cy="1514475"/>
          </a:xfrm>
          <a:prstGeom prst="rect">
            <a:avLst/>
          </a:prstGeom>
        </p:spPr>
        <p:txBody>
          <a:bodyPr vert="eaVert"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</a:ln>
                <a:solidFill>
                  <a:srgbClr val="FF3399"/>
                </a:solidFill>
                <a:latin typeface="华文新魏"/>
              </a:rPr>
              <a:t>上有天堂</a:t>
            </a:r>
            <a:endParaRPr lang="zh-CN" altLang="en-US" sz="3600" kern="10">
              <a:ln w="9525">
                <a:noFill/>
                <a:round/>
              </a:ln>
              <a:solidFill>
                <a:srgbClr val="FF3399"/>
              </a:solidFill>
              <a:latin typeface="华文新魏"/>
            </a:endParaRPr>
          </a:p>
        </p:txBody>
      </p:sp>
      <p:pic>
        <p:nvPicPr>
          <p:cNvPr id="91140" name="Picture 4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260350"/>
            <a:ext cx="7772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zhuozhen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438400"/>
            <a:ext cx="43434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2" name="WordArt 6"/>
          <p:cNvSpPr>
            <a:spLocks noChangeArrowheads="1" noChangeShapeType="1" noTextEdit="1"/>
          </p:cNvSpPr>
          <p:nvPr/>
        </p:nvSpPr>
        <p:spPr bwMode="auto">
          <a:xfrm rot="5476208">
            <a:off x="6237288" y="3635375"/>
            <a:ext cx="3800475" cy="1514475"/>
          </a:xfrm>
          <a:prstGeom prst="rect">
            <a:avLst/>
          </a:prstGeom>
        </p:spPr>
        <p:txBody>
          <a:bodyPr vert="eaVert"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</a:ln>
                <a:solidFill>
                  <a:srgbClr val="FF3399"/>
                </a:solidFill>
                <a:latin typeface="华文新魏"/>
              </a:rPr>
              <a:t>下有苏杭</a:t>
            </a:r>
            <a:endParaRPr lang="zh-CN" altLang="en-US" sz="3600" kern="10">
              <a:ln w="9525">
                <a:noFill/>
                <a:round/>
              </a:ln>
              <a:solidFill>
                <a:srgbClr val="FF3399"/>
              </a:solidFill>
              <a:latin typeface="华文新魏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animBg="1"/>
      <p:bldP spid="9114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2" name="图片 51201" descr="B0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 descr="图片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981075"/>
            <a:ext cx="8281988" cy="4886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6" name="图片 52225" descr="图片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25538"/>
            <a:ext cx="7850187" cy="453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301" name="图片 55300" descr="C7A71CA8CBA89B72EF0BD6637FFA4DE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738" y="0"/>
            <a:ext cx="514826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4" name="文本框 55303"/>
          <p:cNvSpPr txBox="1"/>
          <p:nvPr/>
        </p:nvSpPr>
        <p:spPr>
          <a:xfrm>
            <a:off x="397828" y="0"/>
            <a:ext cx="3629660" cy="6858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</a:rPr>
              <a:t>       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拙政园，是苏州园林的代表，苏州园林中面积最大的古典山水园林。位于苏州市东北街一百七十八号，始建于明朝正德年间今园辖地面积约八十三点五亩，开放面积约七十三亩，其中园林中部、西部及晚清张之万住宅为晚清建筑园林遗产，约三十八亩。与北京的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华文新魏" pitchFamily="2" charset="-122"/>
              </a:rPr>
              <a:t>颐和园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，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华文新魏" pitchFamily="2" charset="-122"/>
              </a:rPr>
              <a:t>承德避暑山庄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，苏州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华文新魏" pitchFamily="2" charset="-122"/>
              </a:rPr>
              <a:t>留园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并称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中国四大古典园林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 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cover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8193" descr="图片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07488" cy="5084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8194"/>
          <p:cNvSpPr txBox="1"/>
          <p:nvPr/>
        </p:nvSpPr>
        <p:spPr>
          <a:xfrm>
            <a:off x="-317" y="0"/>
            <a:ext cx="15113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华文新魏" pitchFamily="2" charset="-122"/>
              </a:rPr>
              <a:t>留  园</a:t>
            </a:r>
            <a:endParaRPr lang="zh-CN" altLang="en-US" sz="40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827088" y="5300663"/>
            <a:ext cx="71405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sz="20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0" y="5013325"/>
            <a:ext cx="8964613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ea typeface="华文新魏" pitchFamily="2" charset="-122"/>
              </a:rPr>
              <a:t>     </a:t>
            </a:r>
            <a:r>
              <a:rPr lang="zh-CN" altLang="en-US" sz="3600" b="1" dirty="0">
                <a:latin typeface="Times New Roman" panose="02020603050405020304" pitchFamily="18" charset="0"/>
                <a:ea typeface="华文新魏" pitchFamily="2" charset="-122"/>
              </a:rPr>
              <a:t>留园始建于明嘉靖年间，厅堂红利轩敞，风景明静清幽，以其建筑的合理位于苏州园林之首 </a:t>
            </a:r>
            <a:endParaRPr lang="zh-CN" altLang="en-US" sz="36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cover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0241" descr="图片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667625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3" name="组合 10242"/>
          <p:cNvGrpSpPr>
            <a:grpSpLocks noChangeAspect="1"/>
          </p:cNvGrpSpPr>
          <p:nvPr/>
        </p:nvGrpSpPr>
        <p:grpSpPr>
          <a:xfrm>
            <a:off x="9467850" y="5949950"/>
            <a:ext cx="719138" cy="719138"/>
            <a:chOff x="0" y="0"/>
            <a:chExt cx="2858" cy="2858"/>
          </a:xfrm>
        </p:grpSpPr>
        <p:sp>
          <p:nvSpPr>
            <p:cNvPr id="10244" name="矩形 10243"/>
            <p:cNvSpPr>
              <a:spLocks noChangeAspect="1" noTextEdit="1"/>
            </p:cNvSpPr>
            <p:nvPr/>
          </p:nvSpPr>
          <p:spPr>
            <a:xfrm>
              <a:off x="0" y="0"/>
              <a:ext cx="2858" cy="285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0251" name="文本框 10250"/>
          <p:cNvSpPr txBox="1"/>
          <p:nvPr/>
        </p:nvSpPr>
        <p:spPr>
          <a:xfrm>
            <a:off x="5940425" y="2708275"/>
            <a:ext cx="23034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sz="20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0252" name="矩形 10251"/>
          <p:cNvSpPr/>
          <p:nvPr/>
        </p:nvSpPr>
        <p:spPr>
          <a:xfrm rot="-10316590" flipV="1">
            <a:off x="2700338" y="5248275"/>
            <a:ext cx="31686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0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狮 子 林</a:t>
            </a:r>
            <a:endParaRPr lang="zh-CN" altLang="en-US" sz="4000" b="0">
              <a:solidFill>
                <a:srgbClr val="CC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0253" name="文本框 10252"/>
          <p:cNvSpPr txBox="1"/>
          <p:nvPr/>
        </p:nvSpPr>
        <p:spPr>
          <a:xfrm>
            <a:off x="7796848" y="0"/>
            <a:ext cx="1167765" cy="6858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华文新魏" pitchFamily="2" charset="-122"/>
              </a:rPr>
              <a:t>      </a:t>
            </a:r>
            <a:r>
              <a:rPr lang="zh-CN" altLang="en-US" sz="2400" b="1" dirty="0">
                <a:latin typeface="Times New Roman" panose="02020603050405020304" pitchFamily="18" charset="0"/>
                <a:ea typeface="华文新魏" pitchFamily="2" charset="-122"/>
              </a:rPr>
              <a:t>狮子林</a:t>
            </a:r>
            <a:r>
              <a:rPr lang="zh-CN" altLang="en-US" sz="2000" b="1" dirty="0">
                <a:latin typeface="Times New Roman" panose="02020603050405020304" pitchFamily="18" charset="0"/>
                <a:ea typeface="华文新魏" pitchFamily="2" charset="-122"/>
              </a:rPr>
              <a:t>，一般所指为苏州园林中的狮子林，狮子林为苏州四大名园之一，至今已有</a:t>
            </a:r>
            <a:r>
              <a:rPr lang="en-US" altLang="zh-CN" sz="2000" b="1">
                <a:latin typeface="Times New Roman" panose="02020603050405020304" pitchFamily="18" charset="0"/>
                <a:ea typeface="华文新魏" pitchFamily="2" charset="-122"/>
              </a:rPr>
              <a:t>650</a:t>
            </a:r>
            <a:r>
              <a:rPr lang="zh-CN" altLang="en-US" sz="2000" b="1" dirty="0">
                <a:latin typeface="Times New Roman" panose="02020603050405020304" pitchFamily="18" charset="0"/>
                <a:ea typeface="华文新魏" pitchFamily="2" charset="-122"/>
              </a:rPr>
              <a:t>多年的历史。因园内“林有竹万，竹下多怪石，状如狻猊（狮子）者” 而得名。</a:t>
            </a:r>
            <a:endParaRPr lang="en-US" altLang="zh-CN" sz="20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1265" descr="图片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643438" cy="3482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11266"/>
          <p:cNvSpPr txBox="1"/>
          <p:nvPr/>
        </p:nvSpPr>
        <p:spPr>
          <a:xfrm>
            <a:off x="4859338" y="549275"/>
            <a:ext cx="25209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sz="20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4787900" y="0"/>
            <a:ext cx="417671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0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网 师 园 </a:t>
            </a:r>
            <a:endParaRPr lang="en-US" altLang="zh-CN" sz="4000" b="0">
              <a:solidFill>
                <a:srgbClr val="CC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11269" name="图片 11268" descr="狮子林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3482975"/>
            <a:ext cx="4500562" cy="3375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图片 11270" descr="200701291129588810016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00438"/>
            <a:ext cx="4572000" cy="3357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2" name="文本框 11271"/>
          <p:cNvSpPr txBox="1"/>
          <p:nvPr/>
        </p:nvSpPr>
        <p:spPr>
          <a:xfrm>
            <a:off x="4643438" y="692150"/>
            <a:ext cx="4500562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华文新魏" pitchFamily="2" charset="-122"/>
              </a:rPr>
              <a:t>       </a:t>
            </a:r>
            <a:r>
              <a:rPr lang="zh-CN" altLang="en-US" sz="2400" b="1" dirty="0">
                <a:latin typeface="Times New Roman" panose="02020603050405020304" pitchFamily="18" charset="0"/>
                <a:ea typeface="华文新魏" pitchFamily="2" charset="-122"/>
              </a:rPr>
              <a:t>网师园占地面积很小，不及拙政园的六分之一，院内主次分明，错落有致，是苏州园林中以少胜多的典范。曾有诗写道：“寒花瘦竹岸边生，小阁回廊叠画屏。我欲踱桥还却步，一池倒影怕人惊。”</a:t>
            </a:r>
            <a:endParaRPr lang="en-US" altLang="zh-CN" sz="24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文本框 58369"/>
          <p:cNvSpPr txBox="1"/>
          <p:nvPr/>
        </p:nvSpPr>
        <p:spPr>
          <a:xfrm>
            <a:off x="3048000" y="533400"/>
            <a:ext cx="7620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b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endParaRPr lang="en-US" altLang="zh-CN" sz="2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57346" name="图片 58370" descr="1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6463" y="4149725"/>
            <a:ext cx="4248150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7" name="图片 58371" descr="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4149725"/>
            <a:ext cx="4248150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8" name="图片 58372" descr="0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1484313"/>
            <a:ext cx="4248150" cy="257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4" name="文本框 58373"/>
          <p:cNvSpPr txBox="1"/>
          <p:nvPr/>
        </p:nvSpPr>
        <p:spPr>
          <a:xfrm>
            <a:off x="7135813" y="1484313"/>
            <a:ext cx="1281113" cy="23034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endParaRPr lang="en-US" altLang="zh-CN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320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7350" name="矩形 58374"/>
          <p:cNvSpPr/>
          <p:nvPr/>
        </p:nvSpPr>
        <p:spPr>
          <a:xfrm>
            <a:off x="2124075" y="260350"/>
            <a:ext cx="1936750" cy="10795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9900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总是一幅</a:t>
            </a:r>
            <a:endParaRPr lang="zh-CN" altLang="en-US" sz="3600">
              <a:ln w="9525" cap="flat" cmpd="sng">
                <a:solidFill>
                  <a:srgbClr val="9900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351" name="矩形 58375"/>
          <p:cNvSpPr/>
          <p:nvPr/>
        </p:nvSpPr>
        <p:spPr>
          <a:xfrm>
            <a:off x="4643438" y="260350"/>
            <a:ext cx="22860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3882" dir="2699999" algn="ctr" rotWithShape="0">
                    <a:srgbClr val="9999FF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完美的图画</a:t>
            </a:r>
            <a:endParaRPr lang="zh-CN" altLang="en-US" sz="3600"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53882" dir="2699999" algn="ctr" rotWithShape="0">
                  <a:srgbClr val="9999FF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7352" name="图片 58376" descr="20051018092823123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463" y="1484313"/>
            <a:ext cx="4248150" cy="2592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9125" y="325755"/>
            <a:ext cx="847852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自学指导一：整体感知</a:t>
            </a:r>
            <a:endParaRPr lang="zh-CN" altLang="en-US" sz="4000"/>
          </a:p>
          <a:p>
            <a:endParaRPr lang="zh-CN" altLang="en-US" sz="4000"/>
          </a:p>
        </p:txBody>
      </p:sp>
      <p:sp>
        <p:nvSpPr>
          <p:cNvPr id="6" name="文本框 5"/>
          <p:cNvSpPr txBox="1"/>
          <p:nvPr/>
        </p:nvSpPr>
        <p:spPr>
          <a:xfrm>
            <a:off x="621030" y="1636395"/>
            <a:ext cx="712660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1.</a:t>
            </a:r>
            <a:r>
              <a:rPr lang="zh-CN" altLang="en-US" sz="3200"/>
              <a:t>作者对苏州园林的总的印象是什么？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681355" y="2651760"/>
            <a:ext cx="71285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是我国各地园林的</a:t>
            </a:r>
            <a:r>
              <a:rPr lang="zh-CN" altLang="en-US" sz="320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标本</a:t>
            </a:r>
            <a:r>
              <a:rPr lang="en-US" altLang="zh-CN" sz="3200">
                <a:solidFill>
                  <a:srgbClr val="FF0000"/>
                </a:solidFill>
              </a:rPr>
              <a:t>,</a:t>
            </a:r>
            <a:r>
              <a:rPr lang="zh-CN" altLang="en-US" sz="3200">
                <a:solidFill>
                  <a:schemeClr val="tx1"/>
                </a:solidFill>
              </a:rPr>
              <a:t>各地园林或多或少都受到它的影响。</a:t>
            </a:r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1355" y="3877310"/>
            <a:ext cx="67144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2</a:t>
            </a:r>
            <a:r>
              <a:rPr lang="zh-CN" altLang="en-US" sz="3200"/>
              <a:t>、苏州园林的总体特征是什么呢？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601345" y="4688205"/>
            <a:ext cx="7940675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务必使游览者</a:t>
            </a:r>
            <a:r>
              <a:rPr lang="zh-CN" altLang="en-US" sz="3200">
                <a:solidFill>
                  <a:srgbClr val="FF0000"/>
                </a:solidFill>
              </a:rPr>
              <a:t>无论</a:t>
            </a:r>
            <a:r>
              <a:rPr lang="zh-CN" altLang="en-US" sz="3200"/>
              <a:t>站在哪个点上，眼前总是</a:t>
            </a:r>
            <a:endParaRPr lang="zh-CN" altLang="en-US" sz="3200"/>
          </a:p>
          <a:p>
            <a:r>
              <a:rPr lang="zh-CN" altLang="en-US" sz="3200"/>
              <a:t>一幅</a:t>
            </a:r>
            <a:r>
              <a:rPr lang="zh-CN" altLang="en-US" sz="320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完美的图画</a:t>
            </a:r>
            <a:r>
              <a:rPr lang="zh-CN" altLang="en-US" sz="3200"/>
              <a:t>。</a:t>
            </a:r>
            <a:endParaRPr lang="zh-CN" altLang="en-US" sz="32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8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90" name="文本框 114689"/>
          <p:cNvSpPr txBox="1"/>
          <p:nvPr/>
        </p:nvSpPr>
        <p:spPr>
          <a:xfrm>
            <a:off x="1219200" y="1447800"/>
            <a:ext cx="723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4691" name="文本框 114690"/>
          <p:cNvSpPr txBox="1"/>
          <p:nvPr/>
        </p:nvSpPr>
        <p:spPr>
          <a:xfrm>
            <a:off x="172720" y="1402080"/>
            <a:ext cx="8811895" cy="5323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 1</a:t>
            </a:r>
            <a:r>
              <a: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40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苏州园林为了达到</a:t>
            </a:r>
            <a:r>
              <a:rPr lang="zh-CN" altLang="en-US" sz="4000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图画美</a:t>
            </a:r>
            <a:r>
              <a:rPr lang="zh-CN" altLang="en-US" sz="40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这个目的，具体设计主要表现在哪几个方面？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4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  2</a:t>
            </a:r>
            <a:r>
              <a: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、为了说明这幅美丽的“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图画</a:t>
            </a:r>
            <a:r>
              <a: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”，作者是按怎样的顺序来说明苏州园林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图画美</a:t>
            </a:r>
            <a:r>
              <a: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的特征的？</a:t>
            </a:r>
            <a:endParaRPr lang="zh-CN" altLang="en-US" sz="4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en-US" altLang="zh-CN" sz="4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2720" y="298450"/>
            <a:ext cx="922210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000"/>
              <a:t>自学指导二：把握结构，理清顺序</a:t>
            </a:r>
            <a:endParaRPr lang="zh-CN" altLang="zh-CN" sz="4000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469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0839" name="图片 120838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0837" name="文本框 120836"/>
          <p:cNvSpPr txBox="1"/>
          <p:nvPr/>
        </p:nvSpPr>
        <p:spPr>
          <a:xfrm>
            <a:off x="2124075" y="333375"/>
            <a:ext cx="4660900" cy="14335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8800" b="1" dirty="0">
                <a:solidFill>
                  <a:srgbClr val="3366CC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苏州园林</a:t>
            </a:r>
            <a:endParaRPr lang="zh-CN" altLang="en-US" sz="8800" b="1" dirty="0">
              <a:solidFill>
                <a:srgbClr val="3366CC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20840" name="文本框 120839"/>
          <p:cNvSpPr txBox="1"/>
          <p:nvPr/>
        </p:nvSpPr>
        <p:spPr>
          <a:xfrm>
            <a:off x="3255963" y="1817688"/>
            <a:ext cx="2022475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800" b="1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叶圣陶</a:t>
            </a:r>
            <a:endParaRPr lang="zh-CN" altLang="en-US" sz="4800" b="1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7" grpId="0"/>
      <p:bldP spid="1208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文本框 57345"/>
          <p:cNvSpPr txBox="1"/>
          <p:nvPr/>
        </p:nvSpPr>
        <p:spPr>
          <a:xfrm>
            <a:off x="304800" y="2438400"/>
            <a:ext cx="1752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完美的图   画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grpSp>
        <p:nvGrpSpPr>
          <p:cNvPr id="57347" name="组合 57346"/>
          <p:cNvGrpSpPr/>
          <p:nvPr/>
        </p:nvGrpSpPr>
        <p:grpSpPr>
          <a:xfrm>
            <a:off x="2438400" y="1447800"/>
            <a:ext cx="228600" cy="3429000"/>
            <a:chOff x="1536" y="912"/>
            <a:chExt cx="144" cy="2160"/>
          </a:xfrm>
        </p:grpSpPr>
        <p:sp>
          <p:nvSpPr>
            <p:cNvPr id="57348" name="直接连接符 57347"/>
            <p:cNvSpPr/>
            <p:nvPr/>
          </p:nvSpPr>
          <p:spPr>
            <a:xfrm>
              <a:off x="1536" y="912"/>
              <a:ext cx="144" cy="0"/>
            </a:xfrm>
            <a:prstGeom prst="line">
              <a:avLst/>
            </a:prstGeom>
            <a:ln w="571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49" name="直接连接符 57348"/>
            <p:cNvSpPr/>
            <p:nvPr/>
          </p:nvSpPr>
          <p:spPr>
            <a:xfrm>
              <a:off x="1536" y="912"/>
              <a:ext cx="0" cy="2160"/>
            </a:xfrm>
            <a:prstGeom prst="line">
              <a:avLst/>
            </a:prstGeom>
            <a:ln w="571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50" name="直接连接符 57349"/>
            <p:cNvSpPr/>
            <p:nvPr/>
          </p:nvSpPr>
          <p:spPr>
            <a:xfrm>
              <a:off x="1536" y="3072"/>
              <a:ext cx="115" cy="0"/>
            </a:xfrm>
            <a:prstGeom prst="line">
              <a:avLst/>
            </a:prstGeom>
            <a:ln w="571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7351" name="文本框 57350"/>
          <p:cNvSpPr txBox="1"/>
          <p:nvPr/>
        </p:nvSpPr>
        <p:spPr>
          <a:xfrm>
            <a:off x="2667000" y="1143000"/>
            <a:ext cx="3429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讲究亭台轩榭的布局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57352" name="文本框 57351"/>
          <p:cNvSpPr txBox="1"/>
          <p:nvPr/>
        </p:nvSpPr>
        <p:spPr>
          <a:xfrm>
            <a:off x="2667000" y="2286000"/>
            <a:ext cx="3429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讲究假山池沼的配合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57353" name="文本框 57352"/>
          <p:cNvSpPr txBox="1"/>
          <p:nvPr/>
        </p:nvSpPr>
        <p:spPr>
          <a:xfrm>
            <a:off x="2743200" y="3429000"/>
            <a:ext cx="3429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讲究花草树木的映衬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57354" name="文本框 57353"/>
          <p:cNvSpPr txBox="1"/>
          <p:nvPr/>
        </p:nvSpPr>
        <p:spPr>
          <a:xfrm>
            <a:off x="2667000" y="4495800"/>
            <a:ext cx="3429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讲究近景远景的层次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57355" name="直接连接符 57354"/>
          <p:cNvSpPr/>
          <p:nvPr/>
        </p:nvSpPr>
        <p:spPr>
          <a:xfrm>
            <a:off x="2057400" y="3124200"/>
            <a:ext cx="3810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356" name="直接连接符 57355"/>
          <p:cNvSpPr/>
          <p:nvPr/>
        </p:nvSpPr>
        <p:spPr>
          <a:xfrm>
            <a:off x="2438400" y="3657600"/>
            <a:ext cx="3048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357" name="直接连接符 57356"/>
          <p:cNvSpPr/>
          <p:nvPr/>
        </p:nvSpPr>
        <p:spPr>
          <a:xfrm>
            <a:off x="2438400" y="2590800"/>
            <a:ext cx="3048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358" name="文本框 57357"/>
          <p:cNvSpPr txBox="1"/>
          <p:nvPr/>
        </p:nvSpPr>
        <p:spPr>
          <a:xfrm>
            <a:off x="6172200" y="1158240"/>
            <a:ext cx="135509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3 </a:t>
            </a: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</a:t>
            </a:r>
            <a:endParaRPr lang="zh-CN" altLang="en-US" sz="32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7359" name="文本框 57358"/>
          <p:cNvSpPr txBox="1"/>
          <p:nvPr/>
        </p:nvSpPr>
        <p:spPr>
          <a:xfrm>
            <a:off x="6171565" y="2205355"/>
            <a:ext cx="149161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4 </a:t>
            </a: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</a:t>
            </a:r>
            <a:endParaRPr lang="zh-CN" altLang="en-US" sz="32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7360" name="文本框 57359"/>
          <p:cNvSpPr txBox="1"/>
          <p:nvPr/>
        </p:nvSpPr>
        <p:spPr>
          <a:xfrm>
            <a:off x="6171565" y="4437380"/>
            <a:ext cx="149161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6 </a:t>
            </a: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</a:t>
            </a:r>
            <a:endParaRPr lang="zh-CN" altLang="en-US" sz="32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7361" name="文本框 57360"/>
          <p:cNvSpPr txBox="1"/>
          <p:nvPr/>
        </p:nvSpPr>
        <p:spPr>
          <a:xfrm>
            <a:off x="6171565" y="3429000"/>
            <a:ext cx="149161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5 </a:t>
            </a: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</a:t>
            </a:r>
            <a:endParaRPr lang="zh-CN" altLang="en-US" sz="32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7362" name="文本框 57361"/>
          <p:cNvSpPr txBox="1"/>
          <p:nvPr/>
        </p:nvSpPr>
        <p:spPr>
          <a:xfrm>
            <a:off x="2590800" y="6019800"/>
            <a:ext cx="1371600" cy="3968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>
              <a:spcBef>
                <a:spcPct val="50000"/>
              </a:spcBef>
              <a:buClr>
                <a:srgbClr val="000000"/>
              </a:buClr>
            </a:pPr>
            <a:endParaRPr sz="2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7363" name="文本框 57362"/>
          <p:cNvSpPr txBox="1"/>
          <p:nvPr/>
        </p:nvSpPr>
        <p:spPr>
          <a:xfrm>
            <a:off x="3733800" y="5334000"/>
            <a:ext cx="1905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分说</a:t>
            </a:r>
            <a:endParaRPr lang="zh-CN" altLang="en-US" sz="54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7364" name="矩形 57363"/>
          <p:cNvSpPr/>
          <p:nvPr/>
        </p:nvSpPr>
        <p:spPr>
          <a:xfrm>
            <a:off x="457200" y="5334000"/>
            <a:ext cx="16954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54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总说</a:t>
            </a:r>
            <a:endParaRPr lang="zh-CN" altLang="en-US" sz="54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7365" name="直接连接符 57364"/>
          <p:cNvSpPr/>
          <p:nvPr/>
        </p:nvSpPr>
        <p:spPr>
          <a:xfrm>
            <a:off x="2057400" y="5867400"/>
            <a:ext cx="16002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7366" name="文本框 57365"/>
          <p:cNvSpPr txBox="1"/>
          <p:nvPr/>
        </p:nvSpPr>
        <p:spPr>
          <a:xfrm>
            <a:off x="8243570" y="1312545"/>
            <a:ext cx="731520" cy="423291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0030101010101" pitchFamily="2" charset="-122"/>
              </a:rPr>
              <a:t>内容上一一对应</a:t>
            </a:r>
            <a:endParaRPr lang="zh-CN" altLang="en-US" sz="3600" b="1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57367" name="矩形 57366"/>
          <p:cNvSpPr/>
          <p:nvPr/>
        </p:nvSpPr>
        <p:spPr>
          <a:xfrm>
            <a:off x="381000" y="3886200"/>
            <a:ext cx="17081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（</a:t>
            </a:r>
            <a:r>
              <a:rPr lang="en-US" altLang="zh-CN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2 </a:t>
            </a: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32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4598" name="右大括号 24597"/>
          <p:cNvSpPr/>
          <p:nvPr/>
        </p:nvSpPr>
        <p:spPr>
          <a:xfrm>
            <a:off x="7298690" y="2019300"/>
            <a:ext cx="228600" cy="2286000"/>
          </a:xfrm>
          <a:prstGeom prst="rightBrace">
            <a:avLst>
              <a:gd name="adj1" fmla="val 83333"/>
              <a:gd name="adj2" fmla="val 50000"/>
            </a:avLst>
          </a:prstGeom>
          <a:noFill/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89" name="矩形 24588"/>
          <p:cNvSpPr/>
          <p:nvPr/>
        </p:nvSpPr>
        <p:spPr>
          <a:xfrm>
            <a:off x="7663180" y="2332990"/>
            <a:ext cx="690245" cy="2042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200" b="1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四个讲究</a:t>
            </a:r>
            <a:endParaRPr lang="zh-CN" altLang="en-US" sz="3200" b="1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180" y="39370"/>
            <a:ext cx="893191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dirty="0"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3200" dirty="0">
                <a:ea typeface="宋体" panose="02010600030101010101" pitchFamily="2" charset="-122"/>
                <a:sym typeface="+mn-ea"/>
              </a:rPr>
              <a:t> 1</a:t>
            </a:r>
            <a:r>
              <a:rPr lang="zh-CN" altLang="en-US" sz="3200" dirty="0"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2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苏州园林为了达到图画美这个目的，具体设计主要表现在哪几个方面？</a:t>
            </a:r>
            <a:endParaRPr lang="zh-CN" altLang="en-US" sz="3200" b="1" dirty="0">
              <a:effectLst>
                <a:outerShdw blurRad="38100" dist="38100" dir="2700000">
                  <a:srgbClr val="FFFFFF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lvl="0" algn="l">
              <a:spcBef>
                <a:spcPct val="50000"/>
              </a:spcBef>
            </a:pPr>
            <a:r>
              <a:rPr lang="en-US" altLang="zh-CN" sz="3200" dirty="0">
                <a:ea typeface="宋体" panose="02010600030101010101" pitchFamily="2" charset="-122"/>
                <a:sym typeface="+mn-ea"/>
              </a:rPr>
              <a:t> 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735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735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735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735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7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7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0" fill="hold"/>
                                        <p:tgtEl>
                                          <p:spTgt spid="57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0" fill="hold"/>
                                        <p:tgtEl>
                                          <p:spTgt spid="57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9" dur="500"/>
                                        <p:tgtEl>
                                          <p:spTgt spid="573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" fill="hold"/>
                                        <p:tgtEl>
                                          <p:spTgt spid="573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" fill="hold"/>
                                        <p:tgtEl>
                                          <p:spTgt spid="573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1" grpId="0" build="p"/>
      <p:bldP spid="57352" grpId="0" build="p"/>
      <p:bldP spid="57353" grpId="0" build="p"/>
      <p:bldP spid="57354" grpId="0" build="p"/>
      <p:bldP spid="57358" grpId="0"/>
      <p:bldP spid="57359" grpId="0"/>
      <p:bldP spid="57360" grpId="0"/>
      <p:bldP spid="57361" grpId="0"/>
      <p:bldP spid="57363" grpId="0"/>
      <p:bldP spid="57364" grpId="0"/>
      <p:bldP spid="57366" grpId="0"/>
      <p:bldP spid="24598" grpId="0" bldLvl="0" animBg="1"/>
      <p:bldP spid="24589" grpId="0"/>
      <p:bldP spid="4" grpId="0"/>
      <p:bldP spid="57346" grpId="0"/>
      <p:bldP spid="57367" grpId="0"/>
      <p:bldP spid="5736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79195" y="2950210"/>
            <a:ext cx="520065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sym typeface="+mn-ea"/>
              </a:rPr>
              <a:t>注意角落的图画美（</a:t>
            </a:r>
            <a:r>
              <a:rPr lang="en-US" altLang="zh-CN" sz="3600">
                <a:sym typeface="+mn-ea"/>
              </a:rPr>
              <a:t>7</a:t>
            </a:r>
            <a:r>
              <a:rPr lang="zh-CN" altLang="en-US" sz="3600">
                <a:sym typeface="+mn-ea"/>
              </a:rPr>
              <a:t>段）</a:t>
            </a:r>
            <a:endParaRPr lang="zh-CN" altLang="en-US" sz="3600"/>
          </a:p>
          <a:p>
            <a:pPr>
              <a:spcBef>
                <a:spcPct val="50000"/>
              </a:spcBef>
            </a:pPr>
            <a:r>
              <a:rPr lang="zh-CN" altLang="en-US" sz="3600">
                <a:sym typeface="+mn-ea"/>
              </a:rPr>
              <a:t>注意门窗的图案美（</a:t>
            </a:r>
            <a:r>
              <a:rPr lang="en-US" altLang="zh-CN" sz="3600">
                <a:sym typeface="+mn-ea"/>
              </a:rPr>
              <a:t>8</a:t>
            </a:r>
            <a:r>
              <a:rPr lang="zh-CN" altLang="en-US" sz="3600">
                <a:sym typeface="+mn-ea"/>
              </a:rPr>
              <a:t>段）</a:t>
            </a:r>
            <a:endParaRPr lang="zh-CN" altLang="en-US" sz="3600"/>
          </a:p>
          <a:p>
            <a:pPr>
              <a:spcBef>
                <a:spcPct val="50000"/>
              </a:spcBef>
            </a:pPr>
            <a:r>
              <a:rPr lang="zh-CN" altLang="en-US" sz="3600">
                <a:sym typeface="+mn-ea"/>
              </a:rPr>
              <a:t>注意色彩的搭配    （</a:t>
            </a:r>
            <a:r>
              <a:rPr lang="en-US" altLang="zh-CN" sz="3600">
                <a:sym typeface="+mn-ea"/>
              </a:rPr>
              <a:t>9</a:t>
            </a:r>
            <a:r>
              <a:rPr lang="zh-CN" altLang="en-US" sz="3600">
                <a:sym typeface="+mn-ea"/>
              </a:rPr>
              <a:t>段</a:t>
            </a:r>
            <a:r>
              <a:rPr lang="en-US" altLang="zh-CN" sz="3600">
                <a:sym typeface="+mn-ea"/>
              </a:rPr>
              <a:t>)</a:t>
            </a:r>
            <a:endParaRPr lang="en-US" altLang="zh-CN" sz="360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4085" y="411480"/>
            <a:ext cx="727646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   2</a:t>
            </a:r>
            <a:r>
              <a:rPr lang="zh-CN" altLang="en-US" sz="3600"/>
              <a:t>、作者除了从以上</a:t>
            </a:r>
            <a:r>
              <a:rPr lang="en-US" altLang="zh-CN" sz="3600"/>
              <a:t>4</a:t>
            </a:r>
            <a:r>
              <a:rPr lang="zh-CN" altLang="zh-CN" sz="3600"/>
              <a:t>个讲究主要说明苏州园林的特点外，有没有从哪些细节方面补充说明苏州园林的图画美呢？</a:t>
            </a:r>
            <a:endParaRPr lang="zh-CN" altLang="zh-CN" sz="3600"/>
          </a:p>
        </p:txBody>
      </p:sp>
      <p:sp>
        <p:nvSpPr>
          <p:cNvPr id="24599" name="右大括号 24598"/>
          <p:cNvSpPr/>
          <p:nvPr/>
        </p:nvSpPr>
        <p:spPr>
          <a:xfrm>
            <a:off x="6884035" y="3102610"/>
            <a:ext cx="114300" cy="1889760"/>
          </a:xfrm>
          <a:prstGeom prst="rightBrace">
            <a:avLst>
              <a:gd name="adj1" fmla="val 0"/>
              <a:gd name="adj2" fmla="val 50000"/>
            </a:avLst>
          </a:prstGeom>
          <a:noFill/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96" name="矩形 24595"/>
          <p:cNvSpPr/>
          <p:nvPr/>
        </p:nvSpPr>
        <p:spPr>
          <a:xfrm>
            <a:off x="7327265" y="2950210"/>
            <a:ext cx="727710" cy="2042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200" b="1" dirty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三个注意</a:t>
            </a:r>
            <a:endParaRPr lang="zh-CN" altLang="en-US" sz="3200" b="1" dirty="0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6" grpId="0"/>
      <p:bldP spid="3" grpId="0"/>
      <p:bldP spid="2" grpId="0"/>
      <p:bldP spid="2459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ChangeArrowheads="1"/>
          </p:cNvSpPr>
          <p:nvPr/>
        </p:nvSpPr>
        <p:spPr bwMode="auto">
          <a:xfrm>
            <a:off x="501650" y="2195513"/>
            <a:ext cx="685800" cy="25545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完美的图画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411" name="Rectangle 19"/>
          <p:cNvSpPr>
            <a:spLocks noChangeArrowheads="1"/>
          </p:cNvSpPr>
          <p:nvPr/>
        </p:nvSpPr>
        <p:spPr bwMode="auto">
          <a:xfrm>
            <a:off x="1447800" y="1201738"/>
            <a:ext cx="4852988" cy="2443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讲究亭台轩榭的布局（</a:t>
            </a:r>
            <a:r>
              <a:rPr lang="en-US" altLang="zh-CN" sz="2800"/>
              <a:t>3</a:t>
            </a:r>
            <a:r>
              <a:rPr lang="zh-CN" altLang="en-US" sz="2800"/>
              <a:t>段）</a:t>
            </a:r>
            <a:endParaRPr lang="zh-CN" altLang="en-US" sz="2800"/>
          </a:p>
          <a:p>
            <a:pPr>
              <a:spcBef>
                <a:spcPct val="50000"/>
              </a:spcBef>
            </a:pPr>
            <a:r>
              <a:rPr lang="zh-CN" altLang="en-US" sz="2800"/>
              <a:t>讲究假山池沼的配合（</a:t>
            </a:r>
            <a:r>
              <a:rPr lang="en-US" altLang="zh-CN" sz="2800"/>
              <a:t>4</a:t>
            </a:r>
            <a:r>
              <a:rPr lang="zh-CN" altLang="en-US" sz="2800"/>
              <a:t>段）</a:t>
            </a:r>
            <a:endParaRPr lang="zh-CN" altLang="en-US" sz="2800"/>
          </a:p>
          <a:p>
            <a:pPr>
              <a:spcBef>
                <a:spcPct val="50000"/>
              </a:spcBef>
            </a:pPr>
            <a:r>
              <a:rPr lang="zh-CN" altLang="en-US" sz="2800"/>
              <a:t>讲究花草树木的映衬（</a:t>
            </a:r>
            <a:r>
              <a:rPr lang="en-US" altLang="zh-CN" sz="2800"/>
              <a:t>5</a:t>
            </a:r>
            <a:r>
              <a:rPr lang="zh-CN" altLang="en-US" sz="2800"/>
              <a:t>段）</a:t>
            </a:r>
            <a:endParaRPr lang="zh-CN" altLang="en-US" sz="2800"/>
          </a:p>
          <a:p>
            <a:pPr>
              <a:spcBef>
                <a:spcPct val="50000"/>
              </a:spcBef>
            </a:pPr>
            <a:r>
              <a:rPr lang="zh-CN" altLang="en-US" sz="2800"/>
              <a:t>讲究近景远景的层次（</a:t>
            </a:r>
            <a:r>
              <a:rPr lang="en-US" altLang="zh-CN" sz="2800"/>
              <a:t>6</a:t>
            </a:r>
            <a:r>
              <a:rPr lang="zh-CN" altLang="en-US" sz="2800"/>
              <a:t>段）</a:t>
            </a:r>
            <a:endParaRPr lang="zh-CN" altLang="en-US" sz="2800"/>
          </a:p>
        </p:txBody>
      </p:sp>
      <p:sp>
        <p:nvSpPr>
          <p:cNvPr id="59412" name="Rectangle 20"/>
          <p:cNvSpPr>
            <a:spLocks noChangeArrowheads="1"/>
          </p:cNvSpPr>
          <p:nvPr/>
        </p:nvSpPr>
        <p:spPr bwMode="auto">
          <a:xfrm>
            <a:off x="1476375" y="3787775"/>
            <a:ext cx="4572000" cy="181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注意角落的图画美（</a:t>
            </a:r>
            <a:r>
              <a:rPr lang="en-US" altLang="zh-CN" sz="2800"/>
              <a:t>7</a:t>
            </a:r>
            <a:r>
              <a:rPr lang="zh-CN" altLang="en-US" sz="2800"/>
              <a:t>段）</a:t>
            </a:r>
            <a:endParaRPr lang="zh-CN" altLang="en-US" sz="2800"/>
          </a:p>
          <a:p>
            <a:pPr>
              <a:spcBef>
                <a:spcPct val="50000"/>
              </a:spcBef>
            </a:pPr>
            <a:r>
              <a:rPr lang="zh-CN" altLang="en-US" sz="2800"/>
              <a:t>注意门窗的图案美（</a:t>
            </a:r>
            <a:r>
              <a:rPr lang="en-US" altLang="zh-CN" sz="2800"/>
              <a:t>8</a:t>
            </a:r>
            <a:r>
              <a:rPr lang="zh-CN" altLang="en-US" sz="2800"/>
              <a:t>段）</a:t>
            </a:r>
            <a:endParaRPr lang="zh-CN" altLang="en-US" sz="2800"/>
          </a:p>
          <a:p>
            <a:pPr>
              <a:spcBef>
                <a:spcPct val="50000"/>
              </a:spcBef>
            </a:pPr>
            <a:r>
              <a:rPr lang="zh-CN" altLang="en-US" sz="2800"/>
              <a:t>注意色彩的搭配    （</a:t>
            </a:r>
            <a:r>
              <a:rPr lang="en-US" altLang="zh-CN" sz="2800"/>
              <a:t>9</a:t>
            </a:r>
            <a:r>
              <a:rPr lang="zh-CN" altLang="en-US" sz="2800"/>
              <a:t>段）</a:t>
            </a:r>
            <a:endParaRPr lang="zh-CN" altLang="en-US" sz="2800"/>
          </a:p>
        </p:txBody>
      </p:sp>
      <p:sp>
        <p:nvSpPr>
          <p:cNvPr id="24581" name="AutoShape 21"/>
          <p:cNvSpPr/>
          <p:nvPr/>
        </p:nvSpPr>
        <p:spPr bwMode="auto">
          <a:xfrm>
            <a:off x="1219200" y="1482725"/>
            <a:ext cx="228600" cy="3962400"/>
          </a:xfrm>
          <a:prstGeom prst="leftBrace">
            <a:avLst>
              <a:gd name="adj1" fmla="val 14444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2" name="AutoShape 22"/>
          <p:cNvSpPr/>
          <p:nvPr/>
        </p:nvSpPr>
        <p:spPr bwMode="auto">
          <a:xfrm>
            <a:off x="5943600" y="1484313"/>
            <a:ext cx="304800" cy="1905000"/>
          </a:xfrm>
          <a:prstGeom prst="rightBrace">
            <a:avLst>
              <a:gd name="adj1" fmla="val 5208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3" name="AutoShape 23"/>
          <p:cNvSpPr/>
          <p:nvPr/>
        </p:nvSpPr>
        <p:spPr bwMode="auto">
          <a:xfrm>
            <a:off x="5867400" y="4005263"/>
            <a:ext cx="304800" cy="1447800"/>
          </a:xfrm>
          <a:prstGeom prst="rightBrace">
            <a:avLst>
              <a:gd name="adj1" fmla="val 3958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6" name="Rectangle 24"/>
          <p:cNvSpPr>
            <a:spLocks noChangeArrowheads="1"/>
          </p:cNvSpPr>
          <p:nvPr/>
        </p:nvSpPr>
        <p:spPr bwMode="auto">
          <a:xfrm>
            <a:off x="6227763" y="1930400"/>
            <a:ext cx="6096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200" dirty="0">
                <a:solidFill>
                  <a:srgbClr val="FF5050"/>
                </a:solidFill>
              </a:rPr>
              <a:t>整体</a:t>
            </a:r>
            <a:endParaRPr lang="zh-CN" altLang="zh-CN" sz="3200" dirty="0">
              <a:solidFill>
                <a:srgbClr val="FF5050"/>
              </a:solidFill>
            </a:endParaRPr>
          </a:p>
        </p:txBody>
      </p:sp>
      <p:sp>
        <p:nvSpPr>
          <p:cNvPr id="59417" name="Rectangle 25"/>
          <p:cNvSpPr>
            <a:spLocks noChangeArrowheads="1"/>
          </p:cNvSpPr>
          <p:nvPr/>
        </p:nvSpPr>
        <p:spPr bwMode="auto">
          <a:xfrm>
            <a:off x="6227763" y="4221163"/>
            <a:ext cx="5334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5050"/>
                </a:solidFill>
              </a:rPr>
              <a:t>局部</a:t>
            </a:r>
            <a:endParaRPr lang="zh-CN" altLang="en-US" sz="3200">
              <a:solidFill>
                <a:srgbClr val="FF5050"/>
              </a:solidFill>
            </a:endParaRPr>
          </a:p>
        </p:txBody>
      </p:sp>
      <p:sp>
        <p:nvSpPr>
          <p:cNvPr id="24586" name="AutoShape 26"/>
          <p:cNvSpPr/>
          <p:nvPr/>
        </p:nvSpPr>
        <p:spPr bwMode="auto">
          <a:xfrm>
            <a:off x="7740650" y="2060575"/>
            <a:ext cx="228600" cy="2751138"/>
          </a:xfrm>
          <a:prstGeom prst="rightBrace">
            <a:avLst>
              <a:gd name="adj1" fmla="val 100289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22" name="Line 30"/>
          <p:cNvSpPr>
            <a:spLocks noChangeShapeType="1"/>
          </p:cNvSpPr>
          <p:nvPr/>
        </p:nvSpPr>
        <p:spPr bwMode="auto">
          <a:xfrm>
            <a:off x="6516688" y="3284538"/>
            <a:ext cx="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25" name="Text Box 33"/>
          <p:cNvSpPr txBox="1">
            <a:spLocks noChangeArrowheads="1"/>
          </p:cNvSpPr>
          <p:nvPr/>
        </p:nvSpPr>
        <p:spPr bwMode="auto">
          <a:xfrm>
            <a:off x="6819781" y="2159000"/>
            <a:ext cx="800219" cy="30097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主</a:t>
            </a:r>
            <a:r>
              <a:rPr lang="zh-CN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要       次</a:t>
            </a:r>
            <a: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要</a:t>
            </a:r>
            <a:endParaRPr lang="zh-CN" alt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426" name="Text Box 34"/>
          <p:cNvSpPr txBox="1">
            <a:spLocks noChangeArrowheads="1"/>
          </p:cNvSpPr>
          <p:nvPr/>
        </p:nvSpPr>
        <p:spPr bwMode="auto">
          <a:xfrm>
            <a:off x="7959964" y="2205038"/>
            <a:ext cx="861774" cy="23173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逻辑顺序</a:t>
            </a:r>
            <a:endParaRPr lang="zh-CN" altLang="en-US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500034" y="285728"/>
            <a:ext cx="571504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本文的</a:t>
            </a:r>
            <a:r>
              <a:rPr lang="zh-CN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说明顺序</a:t>
            </a:r>
            <a:r>
              <a:rPr lang="zh-CN" altLang="en-US" sz="3200" dirty="0" smtClean="0"/>
              <a:t>是什么？</a:t>
            </a:r>
            <a:endParaRPr lang="zh-CN" altLang="en-US" sz="3200" dirty="0"/>
          </a:p>
        </p:txBody>
      </p:sp>
      <p:sp>
        <p:nvSpPr>
          <p:cNvPr id="17" name="下箭头 16"/>
          <p:cNvSpPr/>
          <p:nvPr/>
        </p:nvSpPr>
        <p:spPr bwMode="auto">
          <a:xfrm>
            <a:off x="7143768" y="3357562"/>
            <a:ext cx="142876" cy="642942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9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16" grpId="0" autoUpdateAnimBg="0" build="p"/>
      <p:bldP spid="59417" grpId="0" autoUpdateAnimBg="0" build="p"/>
      <p:bldP spid="59422" grpId="0" animBg="1"/>
      <p:bldP spid="59425" grpId="0"/>
      <p:bldP spid="594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23553"/>
          <p:cNvSpPr txBox="1"/>
          <p:nvPr/>
        </p:nvSpPr>
        <p:spPr>
          <a:xfrm>
            <a:off x="685800" y="1066800"/>
            <a:ext cx="8153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、亭台轩榭的布局有什么特点？（用文中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的话回答）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5" name="矩形 23554"/>
          <p:cNvSpPr/>
          <p:nvPr/>
        </p:nvSpPr>
        <p:spPr>
          <a:xfrm>
            <a:off x="3007360" y="2238693"/>
            <a:ext cx="26225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绝不讲究对称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6" name="矩形 23555"/>
          <p:cNvSpPr/>
          <p:nvPr/>
        </p:nvSpPr>
        <p:spPr>
          <a:xfrm>
            <a:off x="685800" y="2971800"/>
            <a:ext cx="814387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、该段中哪句话紧扣“图画美”这一特征？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7" name="文本框 23556"/>
          <p:cNvSpPr txBox="1"/>
          <p:nvPr/>
        </p:nvSpPr>
        <p:spPr>
          <a:xfrm>
            <a:off x="685800" y="3537585"/>
            <a:ext cx="77724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我想，用</a:t>
            </a:r>
            <a:r>
              <a:rPr lang="zh-CN" altLang="en-US" sz="320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图画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来比方，对称的建筑是图案画，不是美术画，而园林是美术画，美术画要求</a:t>
            </a:r>
            <a:r>
              <a:rPr lang="zh-CN" altLang="en-US" sz="32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自然之趣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，是不讲究对称的。</a:t>
            </a:r>
            <a:endParaRPr lang="en-US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762000" y="5106035"/>
            <a:ext cx="7391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、这段用了什么说明方法？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0" name="矩形 23559"/>
          <p:cNvSpPr/>
          <p:nvPr/>
        </p:nvSpPr>
        <p:spPr>
          <a:xfrm>
            <a:off x="762000" y="5596255"/>
            <a:ext cx="7113588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打比方（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图案画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美术画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作比较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3290" y="426720"/>
            <a:ext cx="6379845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600"/>
              <a:t>讲究亭台轩榭的布局（第</a:t>
            </a:r>
            <a:r>
              <a:rPr lang="en-US" altLang="zh-CN" sz="3600"/>
              <a:t>3</a:t>
            </a:r>
            <a:r>
              <a:rPr lang="zh-CN" altLang="en-US" sz="3600"/>
              <a:t>段）</a:t>
            </a:r>
            <a:endParaRPr lang="zh-CN" altLang="en-US" sz="36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6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6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0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0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7" grpId="0"/>
      <p:bldP spid="23560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18" name="WordArt 26"/>
          <p:cNvSpPr>
            <a:spLocks noChangeArrowheads="1" noChangeShapeType="1" noTextEdit="1"/>
          </p:cNvSpPr>
          <p:nvPr/>
        </p:nvSpPr>
        <p:spPr bwMode="auto">
          <a:xfrm>
            <a:off x="1000100" y="428604"/>
            <a:ext cx="64008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隶书"/>
              </a:rPr>
              <a:t>1</a:t>
            </a:r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隶书"/>
              </a:rPr>
              <a:t>、讲究亭台轩榭的布局</a:t>
            </a:r>
            <a:endParaRPr lang="zh-CN" altLang="en-US" sz="3600" kern="10" dirty="0">
              <a:ln w="9525">
                <a:solidFill>
                  <a:srgbClr val="000000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/>
                </a:outerShdw>
              </a:effectLst>
              <a:latin typeface="隶书"/>
            </a:endParaRPr>
          </a:p>
        </p:txBody>
      </p:sp>
      <p:pic>
        <p:nvPicPr>
          <p:cNvPr id="27651" name="Picture 27" descr="苏州园林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505200"/>
            <a:ext cx="40386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28" descr="g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828800"/>
            <a:ext cx="4114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22" name="Text Box 30"/>
          <p:cNvSpPr txBox="1">
            <a:spLocks noChangeArrowheads="1"/>
          </p:cNvSpPr>
          <p:nvPr/>
        </p:nvSpPr>
        <p:spPr bwMode="auto">
          <a:xfrm>
            <a:off x="838200" y="2514600"/>
            <a:ext cx="3505200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绝不讲究对称</a:t>
            </a:r>
            <a:r>
              <a:rPr lang="en-US" altLang="zh-CN" sz="28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好像故意避免似的</a:t>
            </a:r>
            <a:r>
              <a:rPr lang="en-US" altLang="zh-CN" sz="28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.</a:t>
            </a:r>
            <a:endParaRPr lang="en-US" altLang="zh-CN" sz="28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33823" name="Text Box 31"/>
          <p:cNvSpPr txBox="1">
            <a:spLocks noChangeArrowheads="1"/>
          </p:cNvSpPr>
          <p:nvPr/>
        </p:nvSpPr>
        <p:spPr bwMode="auto">
          <a:xfrm>
            <a:off x="4953000" y="4572000"/>
            <a:ext cx="3810000" cy="16916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对称的建筑是图案画</a:t>
            </a:r>
            <a:r>
              <a:rPr lang="en-US" altLang="zh-CN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不是美术画</a:t>
            </a:r>
            <a:r>
              <a:rPr lang="en-US" altLang="zh-CN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而园林是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美术画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，美术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画要求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自然之趣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，是不讲究对称的。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27655" name="AutoShape 3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308725"/>
            <a:ext cx="287337" cy="28892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438900" y="6130925"/>
            <a:ext cx="2553335" cy="6451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（自然之趣）</a:t>
            </a:r>
            <a:endParaRPr lang="zh-CN" altLang="en-US" sz="360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2" grpId="0" autoUpdateAnimBg="0" build="p"/>
      <p:bldP spid="2" grpId="0" bldLvl="0" animBg="1"/>
      <p:bldP spid="3382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矩形 61441"/>
          <p:cNvSpPr/>
          <p:nvPr/>
        </p:nvSpPr>
        <p:spPr>
          <a:xfrm>
            <a:off x="381000" y="344488"/>
            <a:ext cx="6812280" cy="6788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讲究假山、池沼的配合（第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4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段）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1443" name="左大括号 61442"/>
          <p:cNvSpPr/>
          <p:nvPr/>
        </p:nvSpPr>
        <p:spPr>
          <a:xfrm>
            <a:off x="1066800" y="1524000"/>
            <a:ext cx="381000" cy="4953000"/>
          </a:xfrm>
          <a:prstGeom prst="leftBrace">
            <a:avLst>
              <a:gd name="adj1" fmla="val 108333"/>
              <a:gd name="adj2" fmla="val 50000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1444" name="文本框 61443"/>
          <p:cNvSpPr txBox="1"/>
          <p:nvPr/>
        </p:nvSpPr>
        <p:spPr>
          <a:xfrm>
            <a:off x="1447800" y="1752600"/>
            <a:ext cx="2438400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假山的堆叠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45" name="文本框 61444"/>
          <p:cNvSpPr txBox="1"/>
          <p:nvPr/>
        </p:nvSpPr>
        <p:spPr>
          <a:xfrm>
            <a:off x="1403350" y="4581525"/>
            <a:ext cx="23622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池沼的配合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46" name="左大括号 61445"/>
          <p:cNvSpPr/>
          <p:nvPr/>
        </p:nvSpPr>
        <p:spPr>
          <a:xfrm>
            <a:off x="3779838" y="836613"/>
            <a:ext cx="533400" cy="2514600"/>
          </a:xfrm>
          <a:prstGeom prst="leftBrace">
            <a:avLst>
              <a:gd name="adj1" fmla="val 39285"/>
              <a:gd name="adj2" fmla="val 50000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1447" name="文本框 61446"/>
          <p:cNvSpPr txBox="1"/>
          <p:nvPr/>
        </p:nvSpPr>
        <p:spPr>
          <a:xfrm>
            <a:off x="4140200" y="836613"/>
            <a:ext cx="5003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是一项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艺术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而不仅是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技术</a:t>
            </a:r>
            <a:endParaRPr lang="zh-CN" altLang="en-US" sz="3200" b="1" u="sng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hlinkClick r:id="rId1" action="ppaction://hlinksldjump"/>
            </a:endParaRPr>
          </a:p>
        </p:txBody>
      </p:sp>
      <p:sp>
        <p:nvSpPr>
          <p:cNvPr id="61448" name="矩形 61447"/>
          <p:cNvSpPr/>
          <p:nvPr/>
        </p:nvSpPr>
        <p:spPr>
          <a:xfrm>
            <a:off x="3886200" y="1680845"/>
            <a:ext cx="4791075" cy="1554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生平多阅历，胸中有丘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壑”与“忘却苏州城市，只觉身在山间”照应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49" name="左大括号 61448"/>
          <p:cNvSpPr/>
          <p:nvPr/>
        </p:nvSpPr>
        <p:spPr>
          <a:xfrm>
            <a:off x="3779838" y="3644900"/>
            <a:ext cx="685800" cy="2667000"/>
          </a:xfrm>
          <a:prstGeom prst="leftBrace">
            <a:avLst>
              <a:gd name="adj1" fmla="val 32407"/>
              <a:gd name="adj2" fmla="val 50000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1450" name="文本框 61449"/>
          <p:cNvSpPr txBox="1"/>
          <p:nvPr/>
        </p:nvSpPr>
        <p:spPr>
          <a:xfrm>
            <a:off x="4139883" y="3512503"/>
            <a:ext cx="4643437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两种：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一种宽畅，一种成河道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51" name="矩形 61450"/>
          <p:cNvSpPr/>
          <p:nvPr/>
        </p:nvSpPr>
        <p:spPr>
          <a:xfrm>
            <a:off x="4140200" y="4824095"/>
            <a:ext cx="4648200" cy="1068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相同点：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总是高低屈曲任其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自然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9005" y="6224905"/>
            <a:ext cx="850709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ym typeface="+mn-ea"/>
              </a:rPr>
              <a:t>问：该段中哪句话紧扣</a:t>
            </a:r>
            <a:r>
              <a:rPr lang="en-US" altLang="zh-CN" sz="3200">
                <a:sym typeface="+mn-ea"/>
              </a:rPr>
              <a:t>“</a:t>
            </a:r>
            <a:r>
              <a:rPr lang="zh-CN" altLang="en-US" sz="3200">
                <a:sym typeface="+mn-ea"/>
              </a:rPr>
              <a:t>图画美</a:t>
            </a:r>
            <a:r>
              <a:rPr lang="en-US" altLang="zh-CN" sz="3200">
                <a:sym typeface="+mn-ea"/>
              </a:rPr>
              <a:t>”</a:t>
            </a:r>
            <a:r>
              <a:rPr lang="zh-CN" altLang="en-US" sz="3200">
                <a:sym typeface="+mn-ea"/>
              </a:rPr>
              <a:t>这一特征？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144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1444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144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1445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144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144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>
                                            <p:txEl>
                                              <p:charRg st="12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1448">
                                            <p:txEl>
                                              <p:charRg st="12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14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>
                                            <p:txEl>
                                              <p:charRg st="4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1450">
                                            <p:txEl>
                                              <p:charRg st="4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145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>
                                            <p:txEl>
                                              <p:charRg st="5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1451">
                                            <p:txEl>
                                              <p:charRg st="5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4" grpId="0" build="p"/>
      <p:bldP spid="61445" grpId="0" build="p"/>
      <p:bldP spid="61447" grpId="0" uiExpand="1" build="p"/>
      <p:bldP spid="61448" grpId="0" uiExpand="1" build="p"/>
      <p:bldP spid="61450" grpId="0" build="p"/>
      <p:bldP spid="61451" grpId="0" uiExpand="1" build="p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WordArt 2"/>
          <p:cNvSpPr>
            <a:spLocks noChangeArrowheads="1" noChangeShapeType="1" noTextEdit="1"/>
          </p:cNvSpPr>
          <p:nvPr/>
        </p:nvSpPr>
        <p:spPr bwMode="auto">
          <a:xfrm>
            <a:off x="312391" y="357166"/>
            <a:ext cx="7767662" cy="10668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endParaRPr lang="zh-CN" altLang="en-US" sz="3600" kern="10" dirty="0">
              <a:ln w="12700">
                <a:solidFill>
                  <a:srgbClr val="B2B2B2"/>
                </a:solidFill>
                <a:round/>
              </a:ln>
              <a:solidFill>
                <a:srgbClr val="003366"/>
              </a:solidFill>
              <a:effectLst>
                <a:outerShdw dist="35921" dir="2700000" sy="50000" rotWithShape="0">
                  <a:srgbClr val="875B0D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4035" name="Picture 3" descr="liuyuan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3789363"/>
            <a:ext cx="3851275" cy="2824162"/>
          </a:xfrm>
          <a:prstGeom prst="rect">
            <a:avLst/>
          </a:prstGeom>
          <a:noFill/>
        </p:spPr>
      </p:pic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3762375" y="28956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endParaRPr kumimoji="1" lang="zh-CN" altLang="zh-CN" sz="20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44037" name="Picture 5" descr="狮 子 林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908425" y="1828800"/>
            <a:ext cx="3832225" cy="2160588"/>
          </a:xfrm>
          <a:prstGeom prst="rect">
            <a:avLst/>
          </a:prstGeom>
          <a:noFill/>
        </p:spPr>
      </p:pic>
      <p:pic>
        <p:nvPicPr>
          <p:cNvPr id="44038" name="Picture 6" descr="耦 园 假 山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4076700"/>
            <a:ext cx="3025775" cy="2398713"/>
          </a:xfrm>
          <a:prstGeom prst="rect">
            <a:avLst/>
          </a:prstGeom>
          <a:noFill/>
        </p:spPr>
      </p:pic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827088" y="1819275"/>
            <a:ext cx="2736850" cy="2041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          </a:t>
            </a:r>
            <a:r>
              <a:rPr kumimoji="1" lang="zh-CN" altLang="en-US" sz="32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楷体" pitchFamily="2" charset="-122"/>
              </a:rPr>
              <a:t>假山的堆叠，是一项艺术而不仅是技术。</a:t>
            </a:r>
            <a:endParaRPr kumimoji="1" lang="zh-CN" altLang="en-US" sz="32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3563938" y="4464050"/>
            <a:ext cx="2363787" cy="19202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       </a:t>
            </a:r>
            <a:r>
              <a:rPr kumimoji="1" lang="zh-CN" altLang="en-US" sz="2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楷体" pitchFamily="2" charset="-122"/>
              </a:rPr>
              <a:t>池沼或河道的边沿很少砌齐整的石岸，总是高低屈曲任其</a:t>
            </a:r>
            <a:r>
              <a:rPr kumimoji="1"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楷体" pitchFamily="2" charset="-122"/>
              </a:rPr>
              <a:t>自然。</a:t>
            </a:r>
            <a:endParaRPr kumimoji="1" lang="zh-CN" altLang="en-US" sz="3200" b="1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1570" y="478790"/>
            <a:ext cx="70802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隶书"/>
              </a:rPr>
              <a:t>2、讲究假山池沼的配合</a:t>
            </a:r>
            <a:endParaRPr lang="zh-CN" altLang="en-US" sz="48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50640" y="6131560"/>
            <a:ext cx="2548255" cy="6451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（自然美）</a:t>
            </a:r>
            <a:endParaRPr lang="zh-CN" altLang="en-US" sz="360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4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9" grpId="0" autoUpdateAnimBg="0" build="p"/>
      <p:bldP spid="44040" grpId="0" autoUpdateAnimBg="0" uiExpand="1" build="p"/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图片 41985" descr="B0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7282" name="图片 97281" descr="B0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4488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27649"/>
          <p:cNvSpPr/>
          <p:nvPr/>
        </p:nvSpPr>
        <p:spPr>
          <a:xfrm>
            <a:off x="457200" y="457200"/>
            <a:ext cx="8446770" cy="8743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4800" b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  </a:t>
            </a:r>
            <a:r>
              <a:rPr lang="zh-CN" altLang="en-US" sz="4800" b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讲究花草树木的映衬（第</a:t>
            </a:r>
            <a:r>
              <a:rPr lang="en-US" altLang="zh-CN" sz="4800" b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5</a:t>
            </a:r>
            <a:r>
              <a:rPr lang="zh-CN" altLang="en-US" sz="4800" b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段）</a:t>
            </a:r>
            <a:endParaRPr lang="zh-CN" altLang="en-US" sz="4800" b="0">
              <a:solidFill>
                <a:schemeClr val="tx1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7651" name="矩形 27650"/>
          <p:cNvSpPr/>
          <p:nvPr/>
        </p:nvSpPr>
        <p:spPr>
          <a:xfrm>
            <a:off x="838200" y="1627188"/>
            <a:ext cx="6076950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、花草树木的映衬有什么特点？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sz="3200" b="0">
              <a:solidFill>
                <a:srgbClr val="FF99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2" name="矩形 27651"/>
          <p:cNvSpPr/>
          <p:nvPr/>
        </p:nvSpPr>
        <p:spPr>
          <a:xfrm>
            <a:off x="2120265" y="2330768"/>
            <a:ext cx="22244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着眼在画意</a:t>
            </a:r>
            <a:endParaRPr lang="zh-CN" altLang="en-US" sz="3200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653" name="文本框 27652"/>
          <p:cNvSpPr txBox="1"/>
          <p:nvPr/>
        </p:nvSpPr>
        <p:spPr>
          <a:xfrm>
            <a:off x="837883" y="2914333"/>
            <a:ext cx="6172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、本段用了哪些说明方法？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4" name="文本框 27653"/>
          <p:cNvSpPr txBox="1"/>
          <p:nvPr/>
        </p:nvSpPr>
        <p:spPr>
          <a:xfrm>
            <a:off x="1371600" y="3493770"/>
            <a:ext cx="6781800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作比较：与松柏，道旁树比较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举例子：“古老的藤萝”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打比方：把藤萝比作一幅画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8835" y="5537200"/>
            <a:ext cx="838327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3</a:t>
            </a:r>
            <a:r>
              <a:rPr lang="zh-CN" altLang="en-US" sz="3200"/>
              <a:t>、该段中哪句话体现了</a:t>
            </a:r>
            <a:r>
              <a:rPr lang="en-US" altLang="zh-CN" sz="3200"/>
              <a:t>“</a:t>
            </a:r>
            <a:r>
              <a:rPr lang="zh-CN" altLang="en-US" sz="3200"/>
              <a:t>图画美</a:t>
            </a:r>
            <a:r>
              <a:rPr lang="en-US" altLang="zh-CN" sz="3200"/>
              <a:t>”</a:t>
            </a:r>
            <a:r>
              <a:rPr lang="zh-CN" altLang="en-US" sz="3200"/>
              <a:t>这一特征？</a:t>
            </a:r>
            <a:endParaRPr lang="zh-CN" altLang="en-US" sz="32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4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Text Box 2"/>
          <p:cNvSpPr txBox="1"/>
          <p:nvPr/>
        </p:nvSpPr>
        <p:spPr>
          <a:xfrm>
            <a:off x="2690178" y="134303"/>
            <a:ext cx="3763962" cy="1097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66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学习目标 </a:t>
            </a:r>
            <a:endParaRPr lang="zh-CN" altLang="en-US" sz="3200" b="1" dirty="0">
              <a:solidFill>
                <a:srgbClr val="33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6" name="Text Box 3"/>
          <p:cNvSpPr txBox="1"/>
          <p:nvPr/>
        </p:nvSpPr>
        <p:spPr>
          <a:xfrm>
            <a:off x="154623" y="1075690"/>
            <a:ext cx="8283575" cy="55194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dirty="0"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、学习本文围绕说明对象的特征，先总后分，由整体到局部条理清晰地说明事物的写作方法。</a:t>
            </a:r>
            <a:endParaRPr lang="en-US" altLang="zh-CN" sz="3600" dirty="0">
              <a:latin typeface="隶书" pitchFamily="49" charset="-122"/>
              <a:ea typeface="隶书" pitchFamily="49" charset="-122"/>
            </a:endParaRPr>
          </a:p>
          <a:p>
            <a:pPr lvl="0" indent="0">
              <a:lnSpc>
                <a:spcPct val="120000"/>
              </a:lnSpc>
              <a:spcBef>
                <a:spcPct val="50000"/>
              </a:spcBef>
            </a:pPr>
            <a:endParaRPr lang="en-US" altLang="zh-CN" sz="3600" dirty="0">
              <a:latin typeface="隶书" pitchFamily="49" charset="-122"/>
              <a:ea typeface="隶书" pitchFamily="49" charset="-122"/>
            </a:endParaRPr>
          </a:p>
          <a:p>
            <a:pPr lvl="0" indent="0"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dirty="0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、感受苏州园林的图画美，了解我国园林建筑的成就。</a:t>
            </a:r>
            <a:endParaRPr lang="zh-CN" altLang="en-US" sz="3600" dirty="0">
              <a:latin typeface="隶书" pitchFamily="49" charset="-122"/>
              <a:ea typeface="隶书" pitchFamily="49" charset="-122"/>
            </a:endParaRPr>
          </a:p>
          <a:p>
            <a:pPr lvl="0" indent="0">
              <a:lnSpc>
                <a:spcPct val="120000"/>
              </a:lnSpc>
              <a:spcBef>
                <a:spcPct val="50000"/>
              </a:spcBef>
            </a:pPr>
            <a:endParaRPr lang="zh-CN" altLang="en-US" sz="3600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79705" y="1957070"/>
            <a:ext cx="7872730" cy="8299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48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隶书"/>
              </a:rPr>
              <a:t>3.讲究花草树木的映衬</a:t>
            </a:r>
            <a:endParaRPr lang="zh-CN" altLang="en-US" sz="4800" kern="10" dirty="0">
              <a:ln w="9525">
                <a:solidFill>
                  <a:srgbClr val="000000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/>
                </a:outerShdw>
              </a:effectLst>
              <a:latin typeface="隶书"/>
            </a:endParaRPr>
          </a:p>
        </p:txBody>
      </p:sp>
      <p:pic>
        <p:nvPicPr>
          <p:cNvPr id="29699" name="Picture 3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455" y="51753"/>
            <a:ext cx="33528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700" name="Group 18"/>
          <p:cNvGrpSpPr/>
          <p:nvPr/>
        </p:nvGrpSpPr>
        <p:grpSpPr bwMode="auto">
          <a:xfrm>
            <a:off x="4932363" y="5157470"/>
            <a:ext cx="3276600" cy="1747838"/>
            <a:chOff x="2976" y="2736"/>
            <a:chExt cx="2064" cy="1296"/>
          </a:xfrm>
        </p:grpSpPr>
        <p:sp>
          <p:nvSpPr>
            <p:cNvPr id="29711" name="Rectangle 15"/>
            <p:cNvSpPr>
              <a:spLocks noChangeArrowheads="1"/>
            </p:cNvSpPr>
            <p:nvPr/>
          </p:nvSpPr>
          <p:spPr bwMode="auto">
            <a:xfrm>
              <a:off x="2976" y="2736"/>
              <a:ext cx="2064" cy="1296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80808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9712" name="Picture 4" descr="P402000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24" y="2784"/>
              <a:ext cx="1992" cy="1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9701" name="Group 17"/>
          <p:cNvGrpSpPr/>
          <p:nvPr/>
        </p:nvGrpSpPr>
        <p:grpSpPr bwMode="auto">
          <a:xfrm>
            <a:off x="395288" y="5050155"/>
            <a:ext cx="3200400" cy="1824038"/>
            <a:chOff x="528" y="2736"/>
            <a:chExt cx="2016" cy="1344"/>
          </a:xfrm>
        </p:grpSpPr>
        <p:sp>
          <p:nvSpPr>
            <p:cNvPr id="29709" name="Rectangle 14"/>
            <p:cNvSpPr>
              <a:spLocks noChangeArrowheads="1"/>
            </p:cNvSpPr>
            <p:nvPr/>
          </p:nvSpPr>
          <p:spPr bwMode="auto">
            <a:xfrm>
              <a:off x="528" y="2736"/>
              <a:ext cx="2016" cy="1344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80808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9710" name="Picture 5" descr="GH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76" y="2788"/>
              <a:ext cx="1944" cy="12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9702" name="Group 16"/>
          <p:cNvGrpSpPr/>
          <p:nvPr/>
        </p:nvGrpSpPr>
        <p:grpSpPr bwMode="auto">
          <a:xfrm>
            <a:off x="4652963" y="51753"/>
            <a:ext cx="3124200" cy="1905000"/>
            <a:chOff x="3072" y="192"/>
            <a:chExt cx="1968" cy="1296"/>
          </a:xfrm>
        </p:grpSpPr>
        <p:sp>
          <p:nvSpPr>
            <p:cNvPr id="29707" name="Rectangle 13"/>
            <p:cNvSpPr>
              <a:spLocks noChangeArrowheads="1"/>
            </p:cNvSpPr>
            <p:nvPr/>
          </p:nvSpPr>
          <p:spPr bwMode="auto">
            <a:xfrm>
              <a:off x="3072" y="192"/>
              <a:ext cx="1968" cy="1296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80808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9708" name="Picture 10" descr="P40200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120" y="240"/>
              <a:ext cx="1872" cy="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179388" y="3314383"/>
            <a:ext cx="8675687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    </a:t>
            </a:r>
            <a:r>
              <a:rPr lang="zh-CN" altLang="en-US" sz="32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高树与低树俯仰生姿，</a:t>
            </a:r>
            <a:r>
              <a:rPr lang="zh-CN" altLang="en-US" sz="3200" i="1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落叶树和常绿树相间，花时不同的多种花树相间。</a:t>
            </a:r>
            <a:endParaRPr lang="zh-CN" altLang="en-US" sz="3200" i="1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471488" y="2734945"/>
            <a:ext cx="45370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着眼在</a:t>
            </a:r>
            <a:r>
              <a:rPr lang="zh-CN" altLang="en-US" sz="3200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画意</a:t>
            </a:r>
            <a:r>
              <a:rPr lang="en-US" altLang="zh-CN" sz="3200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3200">
              <a:solidFill>
                <a:srgbClr val="FF5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5" name="AutoShape 20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75688" y="6308725"/>
            <a:ext cx="288925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461010" y="4410075"/>
            <a:ext cx="7748270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/>
              <a:t>古老的藤萝就是一幅</a:t>
            </a:r>
            <a:r>
              <a:rPr lang="zh-CN" altLang="en-US" sz="3600">
                <a:solidFill>
                  <a:srgbClr val="FF5050"/>
                </a:solidFill>
              </a:rPr>
              <a:t>好画</a:t>
            </a:r>
            <a:r>
              <a:rPr lang="zh-CN" altLang="en-US" sz="3600"/>
              <a:t>。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26785" y="3786505"/>
            <a:ext cx="2480945" cy="645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（图画美）</a:t>
            </a:r>
            <a:endParaRPr lang="zh-CN" altLang="en-US" sz="360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820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820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 autoUpdateAnimBg="0" uiExpand="1" build="p"/>
      <p:bldP spid="8211" grpId="0" autoUpdateAnimBg="0"/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6259" name="图片 96258" descr="P40200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29697"/>
          <p:cNvSpPr/>
          <p:nvPr/>
        </p:nvSpPr>
        <p:spPr>
          <a:xfrm>
            <a:off x="251460" y="47625"/>
            <a:ext cx="7193280" cy="8743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800" b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近景远景的层次（第</a:t>
            </a:r>
            <a:r>
              <a:rPr lang="en-US" altLang="zh-CN" sz="4800" b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6</a:t>
            </a:r>
            <a:r>
              <a:rPr lang="zh-CN" altLang="en-US" sz="4800" b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段）</a:t>
            </a:r>
            <a:endParaRPr lang="zh-CN" altLang="en-US" sz="4800" b="0">
              <a:solidFill>
                <a:schemeClr val="tx1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9699" name="矩形 29698"/>
          <p:cNvSpPr/>
          <p:nvPr/>
        </p:nvSpPr>
        <p:spPr>
          <a:xfrm>
            <a:off x="851218" y="753110"/>
            <a:ext cx="7735570" cy="40309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、近景远景的层次如何安排？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利用花墙、廊子或镜子为苏州园林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增加景致的层次和深度。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“隔而不隔，界而未界”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是什么意思？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0" name="文本框 29699"/>
          <p:cNvSpPr txBox="1"/>
          <p:nvPr/>
        </p:nvSpPr>
        <p:spPr>
          <a:xfrm>
            <a:off x="396240" y="3888423"/>
            <a:ext cx="8351838" cy="3017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意思是：尽管猛看上去花墙和廊子把景致分开了，但因为</a:t>
            </a:r>
            <a:r>
              <a:rPr lang="zh-CN" altLang="en-US" sz="3200" b="1">
                <a:solidFill>
                  <a:srgbClr val="006600"/>
                </a:solidFill>
                <a:latin typeface="Times New Roman" panose="02020603050405020304" pitchFamily="18" charset="0"/>
                <a:ea typeface="华文新魏" pitchFamily="2" charset="-122"/>
              </a:rPr>
              <a:t>墙壁是镂空的，廊子两边无所依傍，所以景致并没有被真正隔开</a:t>
            </a: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，而只是缓冲了一下视线，使得景物不是一览无余地呈现在游览者眼前，而是逐次展开，这样就使游览者在心理上觉得园林中景致有层次了。</a:t>
            </a:r>
            <a:endParaRPr lang="zh-CN" altLang="en-US" sz="3200" b="1">
              <a:solidFill>
                <a:srgbClr val="CC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3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charRg st="3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charRg st="3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13"/>
          <p:cNvGrpSpPr/>
          <p:nvPr/>
        </p:nvGrpSpPr>
        <p:grpSpPr bwMode="auto">
          <a:xfrm>
            <a:off x="304165" y="2668270"/>
            <a:ext cx="3105150" cy="1944688"/>
            <a:chOff x="480" y="1488"/>
            <a:chExt cx="1632" cy="1152"/>
          </a:xfrm>
        </p:grpSpPr>
        <p:sp>
          <p:nvSpPr>
            <p:cNvPr id="30729" name="Rectangle 8"/>
            <p:cNvSpPr>
              <a:spLocks noChangeArrowheads="1"/>
            </p:cNvSpPr>
            <p:nvPr/>
          </p:nvSpPr>
          <p:spPr bwMode="auto">
            <a:xfrm>
              <a:off x="528" y="1536"/>
              <a:ext cx="1584" cy="1104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80808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0730" name="Picture 4" descr="TN_B03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80" y="1488"/>
              <a:ext cx="1584" cy="1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3876358" y="1582420"/>
            <a:ext cx="5181600" cy="27736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      </a:t>
            </a:r>
            <a:r>
              <a:rPr lang="zh-CN" altLang="en-US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苏州园林的墙壁上有砖砌的镂空图案，增加了景致的深度。</a:t>
            </a:r>
            <a:endParaRPr lang="zh-CN" altLang="en-US" sz="44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3876358" y="4356100"/>
            <a:ext cx="5181600" cy="11887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廊子是隔而不隔，界而未界。</a:t>
            </a:r>
            <a:endParaRPr lang="zh-CN" altLang="en-US" sz="44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591" name="WordArt 15"/>
          <p:cNvSpPr>
            <a:spLocks noChangeArrowheads="1" noChangeShapeType="1" noTextEdit="1"/>
          </p:cNvSpPr>
          <p:nvPr/>
        </p:nvSpPr>
        <p:spPr bwMode="auto">
          <a:xfrm>
            <a:off x="4143372" y="428604"/>
            <a:ext cx="4648200" cy="8271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讲究近景远景的层次</a:t>
            </a:r>
            <a:endParaRPr lang="zh-CN" altLang="en-US" sz="3600" kern="10" dirty="0">
              <a:ln w="9525">
                <a:solidFill>
                  <a:srgbClr val="000000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165850"/>
            <a:ext cx="288925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0727" name="Picture 18" descr="B0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3673" y="4931093"/>
            <a:ext cx="3313112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5" name="Picture 19" descr="B09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116523"/>
            <a:ext cx="3289300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4973955" y="5792470"/>
            <a:ext cx="2735580" cy="7067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p>
            <a:r>
              <a:rPr lang="zh-CN" altLang="en-US" sz="400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（景致美）</a:t>
            </a:r>
            <a:endParaRPr lang="zh-CN" altLang="en-US" sz="400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 bldLvl="0" animBg="1" autoUpdateAnimBg="0"/>
      <p:bldP spid="24587" grpId="0" bldLvl="0" animBg="1" autoUpdateAnimBg="0"/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2" name="图片 51201" descr="B0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8" name="图片 50177" descr="B0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xfrm>
            <a:off x="214313" y="5661025"/>
            <a:ext cx="8929687" cy="4525963"/>
          </a:xfrm>
        </p:spPr>
        <p:txBody>
          <a:bodyPr/>
          <a:p>
            <a:pPr>
              <a:spcBef>
                <a:spcPct val="0"/>
              </a:spcBef>
              <a:buNone/>
            </a:pPr>
            <a:r>
              <a:rPr lang="zh-CN" altLang="en-US" sz="4400" b="1" dirty="0">
                <a:effectLst>
                  <a:outerShdw blurRad="38100" dist="38100" dir="2700000">
                    <a:srgbClr val="C0C0C0"/>
                  </a:outerShdw>
                </a:effectLst>
                <a:ea typeface="楷体" pitchFamily="49" charset="-122"/>
              </a:rPr>
              <a:t>布局美、层次美、映衬美、色彩美</a:t>
            </a:r>
            <a:endParaRPr lang="zh-CN" altLang="en-US" sz="4400" b="1" dirty="0">
              <a:effectLst>
                <a:outerShdw blurRad="38100" dist="38100" dir="2700000">
                  <a:srgbClr val="C0C0C0"/>
                </a:outerShdw>
              </a:effectLst>
              <a:ea typeface="楷体" pitchFamily="49" charset="-122"/>
            </a:endParaRPr>
          </a:p>
        </p:txBody>
      </p:sp>
      <p:pic>
        <p:nvPicPr>
          <p:cNvPr id="18436" name="图片 18435" descr="2004813_164324440000_2"/>
          <p:cNvPicPr>
            <a:picLocks noChangeAspect="1"/>
          </p:cNvPicPr>
          <p:nvPr/>
        </p:nvPicPr>
        <p:blipFill>
          <a:blip r:embed="rId1"/>
          <a:srcRect l="8870" b="6578"/>
          <a:stretch>
            <a:fillRect/>
          </a:stretch>
        </p:blipFill>
        <p:spPr>
          <a:xfrm>
            <a:off x="1187450" y="1412875"/>
            <a:ext cx="6767513" cy="4103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0" name="文本框 18439"/>
          <p:cNvSpPr txBox="1"/>
          <p:nvPr/>
        </p:nvSpPr>
        <p:spPr>
          <a:xfrm>
            <a:off x="8101013" y="2276475"/>
            <a:ext cx="793750" cy="22701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algn="l"/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</a:rPr>
              <a:t>来于自然</a:t>
            </a:r>
            <a:endParaRPr lang="zh-CN" altLang="en-US" sz="4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8441" name="文本框 18440"/>
          <p:cNvSpPr txBox="1"/>
          <p:nvPr/>
        </p:nvSpPr>
        <p:spPr>
          <a:xfrm>
            <a:off x="250825" y="2276475"/>
            <a:ext cx="793750" cy="22701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algn="l"/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</a:rPr>
              <a:t>高于自然</a:t>
            </a:r>
            <a:endParaRPr lang="zh-CN" altLang="en-US" sz="4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8442" name="标题 1844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1143000"/>
          </a:xfrm>
        </p:spPr>
        <p:txBody>
          <a:bodyPr vert="horz" wrap="square" lIns="91440" tIns="45720" rIns="91440" bIns="45720" anchor="ctr"/>
          <a:p>
            <a:r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ea typeface="华文新魏" pitchFamily="2" charset="-122"/>
              </a:rPr>
              <a:t>完美的图画</a:t>
            </a: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ea typeface="华文新魏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  <p:bldP spid="18440" grpId="0"/>
      <p:bldP spid="18441" grpId="0"/>
      <p:bldP spid="1844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762" name="文本框 117761"/>
          <p:cNvSpPr txBox="1"/>
          <p:nvPr/>
        </p:nvSpPr>
        <p:spPr>
          <a:xfrm>
            <a:off x="512128" y="688023"/>
            <a:ext cx="7631112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课堂练习：</a:t>
            </a:r>
            <a:endParaRPr lang="zh-CN" altLang="en-US" sz="4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>
                <a:sym typeface="+mn-ea"/>
              </a:rPr>
              <a:t>        欣赏完苏州园林后</a:t>
            </a:r>
            <a:r>
              <a:rPr lang="en-US" altLang="zh-CN" sz="4000">
                <a:sym typeface="+mn-ea"/>
              </a:rPr>
              <a:t>,</a:t>
            </a:r>
            <a:r>
              <a:rPr lang="zh-CN" altLang="en-US" sz="4000">
                <a:sym typeface="+mn-ea"/>
              </a:rPr>
              <a:t>如果让你用一句比喻句来形容它的美，你会怎么说？</a:t>
            </a:r>
            <a:endParaRPr lang="zh-CN" altLang="en-US" sz="4000"/>
          </a:p>
          <a:p>
            <a:pPr lvl="0">
              <a:spcBef>
                <a:spcPct val="50000"/>
              </a:spcBef>
            </a:pPr>
            <a:endParaRPr lang="zh-CN" altLang="en-US" sz="4000"/>
          </a:p>
          <a:p>
            <a:pPr lvl="0">
              <a:spcBef>
                <a:spcPct val="50000"/>
              </a:spcBef>
            </a:pPr>
            <a:endParaRPr lang="zh-CN" altLang="en-US" sz="4000" dirty="0">
              <a:solidFill>
                <a:srgbClr val="3366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000">
              <a:solidFill>
                <a:srgbClr val="3366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4165" y="3777615"/>
            <a:ext cx="871029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4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我觉得</a:t>
            </a:r>
            <a:r>
              <a:rPr lang="en-US" altLang="zh-CN" sz="44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------</a:t>
            </a:r>
            <a:r>
              <a:rPr lang="zh-CN" altLang="en-US" sz="44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苏州园林就像一幅幅</a:t>
            </a:r>
            <a:endParaRPr lang="zh-CN" altLang="en-US" sz="44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l"/>
            <a:endParaRPr lang="zh-CN" altLang="en-US" sz="44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165" y="4852670"/>
            <a:ext cx="34880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优美的图画。</a:t>
            </a:r>
            <a:endParaRPr lang="zh-CN" altLang="en-US" sz="440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/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9" name="矩形 70658"/>
          <p:cNvSpPr/>
          <p:nvPr/>
        </p:nvSpPr>
        <p:spPr>
          <a:xfrm>
            <a:off x="1447800" y="990600"/>
            <a:ext cx="4852988" cy="2439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讲究亭台轩榭的布局（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讲究假山池沼的配合（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讲究花草树木的映衬（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讲究近景远景的层次（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</a:rPr>
              <a:t>6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60" name="矩形 70659"/>
          <p:cNvSpPr/>
          <p:nvPr/>
        </p:nvSpPr>
        <p:spPr>
          <a:xfrm>
            <a:off x="1524000" y="3505200"/>
            <a:ext cx="4572000" cy="1798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讲究角落的图画美（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</a:rPr>
              <a:t>7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讲究门窗的图案美（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</a:rPr>
              <a:t>8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讲究色彩的搭配（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</a:rPr>
              <a:t>9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61" name="矩形 70660"/>
          <p:cNvSpPr/>
          <p:nvPr/>
        </p:nvSpPr>
        <p:spPr>
          <a:xfrm>
            <a:off x="381000" y="2133600"/>
            <a:ext cx="6858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新魏" pitchFamily="2" charset="-122"/>
              </a:rPr>
              <a:t>完美的图画</a:t>
            </a:r>
            <a:endParaRPr lang="zh-CN" altLang="en-US" sz="32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62" name="左大括号 70661"/>
          <p:cNvSpPr/>
          <p:nvPr/>
        </p:nvSpPr>
        <p:spPr>
          <a:xfrm>
            <a:off x="1219200" y="1219200"/>
            <a:ext cx="228600" cy="3962400"/>
          </a:xfrm>
          <a:prstGeom prst="leftBrace">
            <a:avLst>
              <a:gd name="adj1" fmla="val 144444"/>
              <a:gd name="adj2" fmla="val 50000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0663" name="右大括号 70662"/>
          <p:cNvSpPr/>
          <p:nvPr/>
        </p:nvSpPr>
        <p:spPr>
          <a:xfrm>
            <a:off x="5943600" y="1219200"/>
            <a:ext cx="304800" cy="1905000"/>
          </a:xfrm>
          <a:prstGeom prst="rightBrace">
            <a:avLst>
              <a:gd name="adj1" fmla="val 52083"/>
              <a:gd name="adj2" fmla="val 50000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0664" name="右大括号 70663"/>
          <p:cNvSpPr/>
          <p:nvPr/>
        </p:nvSpPr>
        <p:spPr>
          <a:xfrm>
            <a:off x="5867400" y="3657600"/>
            <a:ext cx="304800" cy="1447800"/>
          </a:xfrm>
          <a:prstGeom prst="rightBrace">
            <a:avLst>
              <a:gd name="adj1" fmla="val 39583"/>
              <a:gd name="adj2" fmla="val 50000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0665" name="矩形 70664"/>
          <p:cNvSpPr/>
          <p:nvPr/>
        </p:nvSpPr>
        <p:spPr>
          <a:xfrm>
            <a:off x="6400800" y="1600200"/>
            <a:ext cx="609600" cy="1068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整体</a:t>
            </a:r>
            <a:endParaRPr lang="zh-CN" altLang="en-US" sz="3200" b="1" dirty="0">
              <a:solidFill>
                <a:srgbClr val="FF505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66" name="矩形 70665"/>
          <p:cNvSpPr/>
          <p:nvPr/>
        </p:nvSpPr>
        <p:spPr>
          <a:xfrm>
            <a:off x="6400800" y="3962400"/>
            <a:ext cx="533400" cy="1068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局部</a:t>
            </a:r>
            <a:endParaRPr lang="zh-CN" altLang="en-US" sz="3200" b="1" dirty="0">
              <a:solidFill>
                <a:srgbClr val="FF505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67" name="矩形 70666"/>
          <p:cNvSpPr/>
          <p:nvPr/>
        </p:nvSpPr>
        <p:spPr>
          <a:xfrm>
            <a:off x="7467600" y="2743200"/>
            <a:ext cx="1143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不止这些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68" name="右大括号 70667"/>
          <p:cNvSpPr/>
          <p:nvPr/>
        </p:nvSpPr>
        <p:spPr>
          <a:xfrm>
            <a:off x="7162800" y="1752600"/>
            <a:ext cx="228600" cy="2895600"/>
          </a:xfrm>
          <a:prstGeom prst="rightBrace">
            <a:avLst>
              <a:gd name="adj1" fmla="val 105555"/>
              <a:gd name="adj2" fmla="val 50000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0669" name="矩形 70668"/>
          <p:cNvSpPr/>
          <p:nvPr/>
        </p:nvSpPr>
        <p:spPr>
          <a:xfrm>
            <a:off x="228600" y="5562600"/>
            <a:ext cx="10795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总说</a:t>
            </a:r>
            <a:endParaRPr lang="zh-CN" altLang="en-US" sz="3200" b="1" dirty="0">
              <a:solidFill>
                <a:srgbClr val="FF505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70" name="矩形 70669"/>
          <p:cNvSpPr/>
          <p:nvPr/>
        </p:nvSpPr>
        <p:spPr>
          <a:xfrm>
            <a:off x="3779838" y="5589588"/>
            <a:ext cx="10398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分说</a:t>
            </a:r>
            <a:endParaRPr lang="zh-CN" altLang="en-US" sz="3200" b="1" dirty="0">
              <a:solidFill>
                <a:srgbClr val="FF505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71" name="矩形 70670"/>
          <p:cNvSpPr/>
          <p:nvPr/>
        </p:nvSpPr>
        <p:spPr>
          <a:xfrm>
            <a:off x="7235825" y="5516563"/>
            <a:ext cx="10795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总说</a:t>
            </a:r>
            <a:endParaRPr lang="zh-CN" altLang="en-US" sz="3200" b="1" dirty="0">
              <a:solidFill>
                <a:srgbClr val="FF505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72" name="直接连接符 70671"/>
          <p:cNvSpPr/>
          <p:nvPr/>
        </p:nvSpPr>
        <p:spPr>
          <a:xfrm>
            <a:off x="6705600" y="2895600"/>
            <a:ext cx="0" cy="838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0673" name="直接连接符 70672"/>
          <p:cNvSpPr/>
          <p:nvPr/>
        </p:nvSpPr>
        <p:spPr>
          <a:xfrm>
            <a:off x="1547813" y="5876925"/>
            <a:ext cx="20161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0674" name="直接连接符 70673"/>
          <p:cNvSpPr/>
          <p:nvPr/>
        </p:nvSpPr>
        <p:spPr>
          <a:xfrm flipV="1">
            <a:off x="5219700" y="5876925"/>
            <a:ext cx="2089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0675" name="矩形 70674"/>
          <p:cNvSpPr/>
          <p:nvPr/>
        </p:nvSpPr>
        <p:spPr>
          <a:xfrm>
            <a:off x="-180975" y="4508500"/>
            <a:ext cx="15478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（</a:t>
            </a:r>
            <a:r>
              <a:rPr lang="en-US" altLang="zh-CN" sz="28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2 </a:t>
            </a:r>
            <a:r>
              <a:rPr lang="zh-CN" altLang="en-US" sz="28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6800" y="228600"/>
            <a:ext cx="201930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/>
              <a:t>小结：</a:t>
            </a:r>
            <a:endParaRPr lang="zh-CN" altLang="en-US" sz="4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066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066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" fill="hold"/>
                                        <p:tgtEl>
                                          <p:spTgt spid="706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" fill="hold"/>
                                        <p:tgtEl>
                                          <p:spTgt spid="706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" fill="hold"/>
                                        <p:tgtEl>
                                          <p:spTgt spid="706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" fill="hold"/>
                                        <p:tgtEl>
                                          <p:spTgt spid="7067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" fill="hold"/>
                                        <p:tgtEl>
                                          <p:spTgt spid="706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" fill="hold"/>
                                        <p:tgtEl>
                                          <p:spTgt spid="706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" fill="hold"/>
                                        <p:tgtEl>
                                          <p:spTgt spid="706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5" grpId="0" build="p"/>
      <p:bldP spid="70666" grpId="0" build="p"/>
      <p:bldP spid="70667" grpId="0"/>
      <p:bldP spid="70669" grpId="0"/>
      <p:bldP spid="70670" grpId="0"/>
      <p:bldP spid="7067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2050"/>
          <p:cNvSpPr txBox="1">
            <a:spLocks noChangeArrowheads="1"/>
          </p:cNvSpPr>
          <p:nvPr/>
        </p:nvSpPr>
        <p:spPr bwMode="auto">
          <a:xfrm>
            <a:off x="179388" y="1844675"/>
            <a:ext cx="8713788" cy="42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1" lang="en-US" altLang="zh-CN" sz="54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  <a:cs typeface="+mn-cs"/>
              </a:rPr>
              <a:t>1.</a:t>
            </a:r>
            <a:r>
              <a:rPr kumimoji="1" lang="zh-CN" altLang="zh-CN" sz="54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  <a:cs typeface="+mn-cs"/>
              </a:rPr>
              <a:t>选择喜欢的一个段落，读出相关的句子或词语；</a:t>
            </a:r>
            <a:endParaRPr kumimoji="1" lang="en-US" altLang="zh-CN" sz="5400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华文新魏" pitchFamily="2" charset="-122"/>
              <a:cs typeface="+mn-cs"/>
            </a:endParaRPr>
          </a:p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1" lang="en-US" altLang="zh-CN" sz="54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  <a:cs typeface="+mn-cs"/>
              </a:rPr>
              <a:t>2.</a:t>
            </a:r>
            <a:r>
              <a:rPr kumimoji="1" lang="zh-CN" altLang="zh-CN" sz="54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  <a:cs typeface="+mn-cs"/>
              </a:rPr>
              <a:t>联系上下文适当加入自己的想象，说说这幅图画美在何处</a:t>
            </a:r>
            <a:r>
              <a:rPr kumimoji="1" lang="zh-CN" altLang="en-US" sz="54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  <a:cs typeface="+mn-cs"/>
              </a:rPr>
              <a:t>。</a:t>
            </a:r>
            <a:endParaRPr kumimoji="1" lang="zh-CN" altLang="en-US" sz="5400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 rot="21421936">
            <a:off x="-37462" y="352524"/>
            <a:ext cx="5050155" cy="922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54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92D050"/>
                </a:solidFill>
                <a:effectLst>
                  <a:glow rad="38100">
                    <a:srgbClr val="0070C0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华文新魏" pitchFamily="2" charset="-122"/>
                <a:cs typeface="+mn-cs"/>
              </a:rPr>
              <a:t>模拟叶老说美景</a:t>
            </a:r>
            <a:endParaRPr kumimoji="1" lang="zh-CN" altLang="en-US" sz="5400" b="1" i="0" u="none" strike="noStrike" kern="1200" cap="none" spc="50" normalizeH="0" baseline="0" noProof="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92D050"/>
              </a:solidFill>
              <a:effectLst>
                <a:glow rad="38100">
                  <a:srgbClr val="0070C0">
                    <a:alpha val="40000"/>
                  </a:srgbClr>
                </a:glow>
              </a:effectLst>
              <a:uLnTx/>
              <a:uFillTx/>
              <a:latin typeface="Times New Roman" panose="02020603050405020304" pitchFamily="18" charset="0"/>
              <a:ea typeface="华文新魏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标题 9728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 anchor="ctr"/>
          <a:p>
            <a:r>
              <a:rPr lang="zh-CN" altLang="en-US" sz="5400" b="1" dirty="0">
                <a:solidFill>
                  <a:schemeClr val="accent2"/>
                </a:solidFill>
                <a:ea typeface="华文行楷" pitchFamily="2" charset="-122"/>
              </a:rPr>
              <a:t>苏州四大园林</a:t>
            </a:r>
            <a:endParaRPr lang="zh-CN" altLang="en-US" sz="5400" b="1">
              <a:solidFill>
                <a:schemeClr val="accent2"/>
              </a:solidFill>
              <a:ea typeface="华文行楷" pitchFamily="2" charset="-122"/>
            </a:endParaRPr>
          </a:p>
        </p:txBody>
      </p:sp>
      <p:sp>
        <p:nvSpPr>
          <p:cNvPr id="97283" name="文本占位符 97282"/>
          <p:cNvSpPr>
            <a:spLocks noGrp="1"/>
          </p:cNvSpPr>
          <p:nvPr>
            <p:ph type="body" idx="1"/>
          </p:nvPr>
        </p:nvSpPr>
        <p:spPr>
          <a:xfrm>
            <a:off x="2700338" y="3716338"/>
            <a:ext cx="7772400" cy="4114800"/>
          </a:xfrm>
        </p:spPr>
        <p:txBody>
          <a:bodyPr/>
          <a:p>
            <a:endParaRPr lang="en-US" altLang="zh-CN" sz="4800" b="1" dirty="0">
              <a:solidFill>
                <a:srgbClr val="FF3300"/>
              </a:solidFill>
              <a:ea typeface="隶书" pitchFamily="49" charset="-122"/>
            </a:endParaRPr>
          </a:p>
          <a:p>
            <a:endParaRPr lang="en-US" altLang="zh-CN" sz="4800" b="1" dirty="0">
              <a:solidFill>
                <a:srgbClr val="FF3300"/>
              </a:solidFill>
              <a:ea typeface="隶书" pitchFamily="49" charset="-122"/>
            </a:endParaRPr>
          </a:p>
          <a:p>
            <a:endParaRPr lang="en-US" altLang="zh-CN" sz="4800" b="1">
              <a:solidFill>
                <a:srgbClr val="FF3300"/>
              </a:solidFill>
              <a:ea typeface="隶书" pitchFamily="49" charset="-122"/>
            </a:endParaRPr>
          </a:p>
        </p:txBody>
      </p:sp>
      <p:grpSp>
        <p:nvGrpSpPr>
          <p:cNvPr id="97284" name="组合 97283"/>
          <p:cNvGrpSpPr/>
          <p:nvPr/>
        </p:nvGrpSpPr>
        <p:grpSpPr>
          <a:xfrm>
            <a:off x="1781175" y="469900"/>
            <a:ext cx="5581650" cy="5919788"/>
            <a:chOff x="0" y="0"/>
            <a:chExt cx="3516" cy="3729"/>
          </a:xfrm>
        </p:grpSpPr>
        <p:grpSp>
          <p:nvGrpSpPr>
            <p:cNvPr id="97285" name="组合 97284"/>
            <p:cNvGrpSpPr/>
            <p:nvPr/>
          </p:nvGrpSpPr>
          <p:grpSpPr>
            <a:xfrm>
              <a:off x="0" y="0"/>
              <a:ext cx="3516" cy="3729"/>
              <a:chOff x="0" y="0"/>
              <a:chExt cx="3516" cy="3729"/>
            </a:xfrm>
          </p:grpSpPr>
          <p:grpSp>
            <p:nvGrpSpPr>
              <p:cNvPr id="97286" name="组合 97285"/>
              <p:cNvGrpSpPr/>
              <p:nvPr/>
            </p:nvGrpSpPr>
            <p:grpSpPr>
              <a:xfrm>
                <a:off x="0" y="0"/>
                <a:ext cx="3516" cy="3729"/>
                <a:chOff x="0" y="3729"/>
                <a:chExt cx="3516" cy="3729"/>
              </a:xfrm>
            </p:grpSpPr>
            <p:sp>
              <p:nvSpPr>
                <p:cNvPr id="97287" name="矩形 97286"/>
                <p:cNvSpPr/>
                <p:nvPr/>
              </p:nvSpPr>
              <p:spPr>
                <a:xfrm>
                  <a:off x="0" y="3729"/>
                  <a:ext cx="3516" cy="37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7288" name="矩形 97287"/>
                <p:cNvSpPr/>
                <p:nvPr/>
              </p:nvSpPr>
              <p:spPr>
                <a:xfrm>
                  <a:off x="0" y="3729"/>
                  <a:ext cx="3516" cy="126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/>
                <a:p>
                  <a:pPr lvl="0" algn="ctr">
                    <a:spcBef>
                      <a:spcPct val="0"/>
                    </a:spcBef>
                  </a:pPr>
                  <a:r>
                    <a:rPr lang="en-US" altLang="zh-CN" sz="900" b="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 </a:t>
                  </a:r>
                  <a:r>
                    <a:rPr lang="en-US" altLang="zh-CN" sz="10800" b="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 </a:t>
                  </a:r>
                  <a:r>
                    <a:rPr lang="en-US" altLang="zh-CN" sz="900" b="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      </a:r>
                  <a:endParaRPr lang="en-US" altLang="zh-CN" sz="900" b="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lvl="0" algn="ctr" eaLnBrk="0" hangingPunct="0">
                    <a:spcBef>
                      <a:spcPct val="0"/>
                    </a:spcBef>
                  </a:pPr>
                  <a:r>
                    <a:rPr lang="en-US" altLang="zh-CN" sz="900" b="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</a:t>
                  </a:r>
                  <a:endParaRPr lang="en-US" altLang="zh-CN" sz="900" b="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lvl="0" algn="ctr" eaLnBrk="0" hangingPunct="0">
                    <a:spcBef>
                      <a:spcPct val="0"/>
                    </a:spcBef>
                  </a:pPr>
                  <a:endParaRPr lang="en-US" altLang="zh-CN" sz="900" b="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97289" name="矩形 97288"/>
              <p:cNvSpPr/>
              <p:nvPr/>
            </p:nvSpPr>
            <p:spPr>
              <a:xfrm>
                <a:off x="0" y="0"/>
                <a:ext cx="3516" cy="3729"/>
              </a:xfrm>
              <a:prstGeom prst="rect">
                <a:avLst/>
              </a:prstGeom>
              <a:noFill/>
              <a:ln w="7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97290" name="矩形 97289"/>
            <p:cNvSpPr/>
            <p:nvPr/>
          </p:nvSpPr>
          <p:spPr>
            <a:xfrm>
              <a:off x="0" y="0"/>
              <a:ext cx="3516" cy="3729"/>
            </a:xfrm>
            <a:prstGeom prst="rect">
              <a:avLst/>
            </a:prstGeom>
            <a:noFill/>
            <a:ln w="1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97299" name="组合 97298"/>
          <p:cNvGrpSpPr/>
          <p:nvPr/>
        </p:nvGrpSpPr>
        <p:grpSpPr>
          <a:xfrm>
            <a:off x="539750" y="990600"/>
            <a:ext cx="7766050" cy="5697538"/>
            <a:chOff x="340" y="624"/>
            <a:chExt cx="4892" cy="3589"/>
          </a:xfrm>
        </p:grpSpPr>
        <p:pic>
          <p:nvPicPr>
            <p:cNvPr id="97291" name="图片 97290" descr="CLT004"/>
            <p:cNvPicPr>
              <a:picLocks noChangeAspect="1"/>
            </p:cNvPicPr>
            <p:nvPr/>
          </p:nvPicPr>
          <p:blipFill>
            <a:blip r:embed="rId1">
              <a:lum contrast="28000"/>
            </a:blip>
            <a:stretch>
              <a:fillRect/>
            </a:stretch>
          </p:blipFill>
          <p:spPr>
            <a:xfrm>
              <a:off x="340" y="709"/>
              <a:ext cx="1728" cy="1296"/>
            </a:xfrm>
            <a:prstGeom prst="rect">
              <a:avLst/>
            </a:prstGeom>
            <a:noFill/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97293" name="图片 97292" descr="wmg.jpg (16264 bytes)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20" y="624"/>
              <a:ext cx="2064" cy="1380"/>
            </a:xfrm>
            <a:prstGeom prst="rect">
              <a:avLst/>
            </a:prstGeom>
            <a:noFill/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97295" name="图片 97294" descr="zz2"/>
            <p:cNvPicPr>
              <a:picLocks noChangeAspect="1"/>
            </p:cNvPicPr>
            <p:nvPr/>
          </p:nvPicPr>
          <p:blipFill>
            <a:blip r:embed="rId3">
              <a:lum contrast="20000"/>
            </a:blip>
            <a:stretch>
              <a:fillRect/>
            </a:stretch>
          </p:blipFill>
          <p:spPr>
            <a:xfrm>
              <a:off x="432" y="2832"/>
              <a:ext cx="1632" cy="1224"/>
            </a:xfrm>
            <a:prstGeom prst="rect">
              <a:avLst/>
            </a:prstGeom>
            <a:noFill/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97297" name="图片 97296" descr="ly_xbsz_tu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16" y="2688"/>
              <a:ext cx="2016" cy="1525"/>
            </a:xfrm>
            <a:prstGeom prst="rect">
              <a:avLst/>
            </a:prstGeom>
            <a:noFill/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  <p:grpSp>
        <p:nvGrpSpPr>
          <p:cNvPr id="97300" name="组合 97299"/>
          <p:cNvGrpSpPr/>
          <p:nvPr/>
        </p:nvGrpSpPr>
        <p:grpSpPr>
          <a:xfrm>
            <a:off x="990600" y="3200400"/>
            <a:ext cx="7789863" cy="1770063"/>
            <a:chOff x="624" y="2016"/>
            <a:chExt cx="4907" cy="1115"/>
          </a:xfrm>
        </p:grpSpPr>
        <p:sp>
          <p:nvSpPr>
            <p:cNvPr id="97292" name="文本框 97291"/>
            <p:cNvSpPr txBox="1"/>
            <p:nvPr/>
          </p:nvSpPr>
          <p:spPr>
            <a:xfrm>
              <a:off x="624" y="2064"/>
              <a:ext cx="153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itchFamily="49" charset="-122"/>
                </a:rPr>
                <a:t>宋代沧浪亭</a:t>
              </a:r>
              <a:endPara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  <p:sp>
          <p:nvSpPr>
            <p:cNvPr id="97294" name="文本框 97293"/>
            <p:cNvSpPr txBox="1"/>
            <p:nvPr/>
          </p:nvSpPr>
          <p:spPr>
            <a:xfrm>
              <a:off x="3408" y="2016"/>
              <a:ext cx="139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itchFamily="49" charset="-122"/>
                </a:rPr>
                <a:t>元代狮子林</a:t>
              </a:r>
              <a:endPara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  <p:sp>
          <p:nvSpPr>
            <p:cNvPr id="97296" name="文本框 97295"/>
            <p:cNvSpPr txBox="1"/>
            <p:nvPr/>
          </p:nvSpPr>
          <p:spPr>
            <a:xfrm>
              <a:off x="624" y="2400"/>
              <a:ext cx="1488" cy="7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>
                <a:spcBef>
                  <a:spcPct val="2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itchFamily="49" charset="-122"/>
                </a:rPr>
                <a:t>明代拙政园</a:t>
              </a:r>
              <a:endPara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  <a:p>
              <a:pPr lvl="0" algn="l">
                <a:spcBef>
                  <a:spcPct val="50000"/>
                </a:spcBef>
              </a:pPr>
              <a:endPara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  <p:sp>
          <p:nvSpPr>
            <p:cNvPr id="97298" name="文本框 97297"/>
            <p:cNvSpPr txBox="1"/>
            <p:nvPr/>
          </p:nvSpPr>
          <p:spPr>
            <a:xfrm>
              <a:off x="3515" y="2341"/>
              <a:ext cx="20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itchFamily="49" charset="-122"/>
                </a:rPr>
                <a:t>清代留园</a:t>
              </a:r>
              <a:endPara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7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7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1" dur="20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4" dur="2000"/>
                                        <p:tgtEl>
                                          <p:spTgt spid="97283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7" dur="20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0" dur="2000"/>
                                        <p:tgtEl>
                                          <p:spTgt spid="97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3" dur="2000"/>
                                        <p:tgtEl>
                                          <p:spTgt spid="97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/>
      <p:bldP spid="97282" grpId="1"/>
      <p:bldP spid="9728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9" name="图片 57348" descr="CB87E8C6426D6C43C51DE6868BEE710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2725" y="0"/>
            <a:ext cx="385127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0" name="图片 57349" descr="31710970876244572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80" y="0"/>
            <a:ext cx="503364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 rot="21421936">
            <a:off x="221618" y="256004"/>
            <a:ext cx="5050155" cy="9220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54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92D050"/>
                </a:solidFill>
                <a:effectLst>
                  <a:glow rad="38100">
                    <a:srgbClr val="0070C0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华文新魏" pitchFamily="2" charset="-122"/>
                <a:cs typeface="+mn-cs"/>
              </a:rPr>
              <a:t>模拟叶老说美景</a:t>
            </a:r>
            <a:endParaRPr kumimoji="1" lang="zh-CN" altLang="en-US" sz="5400" b="1" i="0" u="none" strike="noStrike" kern="1200" cap="none" spc="50" normalizeH="0" baseline="0" noProof="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92D050"/>
              </a:solidFill>
              <a:effectLst>
                <a:glow rad="38100">
                  <a:srgbClr val="0070C0">
                    <a:alpha val="40000"/>
                  </a:srgbClr>
                </a:glow>
              </a:effectLst>
              <a:uLnTx/>
              <a:uFillTx/>
              <a:latin typeface="Times New Roman" panose="02020603050405020304" pitchFamily="18" charset="0"/>
              <a:ea typeface="华文新魏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 rot="21421936">
            <a:off x="31118" y="15339"/>
            <a:ext cx="5050155" cy="922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54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92D050"/>
                </a:solidFill>
                <a:effectLst>
                  <a:glow rad="38100">
                    <a:srgbClr val="0070C0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华文新魏" pitchFamily="2" charset="-122"/>
                <a:cs typeface="+mn-cs"/>
              </a:rPr>
              <a:t>模拟叶老说美景</a:t>
            </a:r>
            <a:endParaRPr kumimoji="1" lang="zh-CN" altLang="en-US" sz="5400" b="1" i="0" u="none" strike="noStrike" kern="1200" cap="none" spc="50" normalizeH="0" baseline="0" noProof="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92D050"/>
              </a:solidFill>
              <a:effectLst>
                <a:glow rad="38100">
                  <a:srgbClr val="0070C0">
                    <a:alpha val="40000"/>
                  </a:srgbClr>
                </a:glow>
              </a:effectLst>
              <a:uLnTx/>
              <a:uFillTx/>
              <a:latin typeface="Times New Roman" panose="02020603050405020304" pitchFamily="18" charset="0"/>
              <a:ea typeface="华文新魏" pitchFamily="2" charset="-122"/>
              <a:cs typeface="+mn-cs"/>
            </a:endParaRPr>
          </a:p>
        </p:txBody>
      </p:sp>
      <p:sp>
        <p:nvSpPr>
          <p:cNvPr id="56342" name="文本框 56341"/>
          <p:cNvSpPr txBox="1"/>
          <p:nvPr/>
        </p:nvSpPr>
        <p:spPr>
          <a:xfrm>
            <a:off x="178435" y="846773"/>
            <a:ext cx="85693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       </a:t>
            </a:r>
            <a:r>
              <a:rPr lang="zh-CN" altLang="en-US" sz="2400" dirty="0">
                <a:solidFill>
                  <a:schemeClr val="hlink"/>
                </a:solidFill>
                <a:latin typeface="Times New Roman" panose="02020603050405020304" pitchFamily="18" charset="0"/>
              </a:rPr>
              <a:t>有几个园里有古老的藤萝，盘曲嶙峋的枝干就是一幅好画。开花的时候满眼的珠光宝气，使游览者感到无限的繁华和欢悦，可是没法说出来。</a:t>
            </a:r>
            <a:endParaRPr lang="zh-CN" altLang="en-US" sz="2400" dirty="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56343" name="文本框 56342"/>
          <p:cNvSpPr txBox="1"/>
          <p:nvPr/>
        </p:nvSpPr>
        <p:spPr>
          <a:xfrm>
            <a:off x="611188" y="2133600"/>
            <a:ext cx="38893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6345" name="文本框 56344"/>
          <p:cNvSpPr txBox="1"/>
          <p:nvPr/>
        </p:nvSpPr>
        <p:spPr>
          <a:xfrm>
            <a:off x="178435" y="2133600"/>
            <a:ext cx="8569325" cy="447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      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拙政园中的有些紫藤萝据说已经有五百年历史了，盘曲蜿蜒的枝干，就像蛟龙出没于波涛之中。柔韧又坚强，妩媚又娴静，从各个角度看，都是一幅完美的图画。当藤萝的枝干上缀满繁茂的紫色花穗，深深浅浅、浓浓淡淡，建筑的淡灰、藤萝的古朴衬托出花儿绚目的华美，唯有“珠光宝气”才能恰当地形容。游览者无法说出来，是因为景到妙处，所有的语言都是苍白的，是可以意会却无法言传。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4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6" name="Text Box 8"/>
          <p:cNvSpPr txBox="1"/>
          <p:nvPr/>
        </p:nvSpPr>
        <p:spPr>
          <a:xfrm>
            <a:off x="650875" y="2520950"/>
            <a:ext cx="7891463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30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生活中不是缺乏美</a:t>
            </a:r>
            <a:r>
              <a:rPr lang="en-US" altLang="zh-CN" sz="30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30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而是缺乏发现美的眼睛。   </a:t>
            </a:r>
            <a:endParaRPr lang="zh-CN" altLang="en-US" sz="3000" dirty="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 algn="r">
              <a:lnSpc>
                <a:spcPct val="140000"/>
              </a:lnSpc>
            </a:pPr>
            <a:r>
              <a:rPr lang="zh-CN" altLang="en-US" sz="30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r>
              <a:rPr lang="en-US" altLang="zh-CN" sz="3000">
                <a:solidFill>
                  <a:srgbClr val="0000FF"/>
                </a:solidFill>
                <a:latin typeface="黑体" panose="02010600030101010101" pitchFamily="2" charset="-122"/>
                <a:ea typeface="华文行楷" pitchFamily="2" charset="-122"/>
              </a:rPr>
              <a:t>——</a:t>
            </a:r>
            <a:r>
              <a:rPr lang="zh-CN" altLang="en-US" sz="30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罗丹</a:t>
            </a:r>
            <a:endParaRPr lang="zh-CN" altLang="en-US" sz="3000" dirty="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85000" name="图片 84999">
            <a:hlinkClick r:id="rId1" tooltip="点击返回目录" action="ppaction://hlinkpres?slideindex=1&amp;slidetitle=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1725" y="5907088"/>
            <a:ext cx="1358900" cy="957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5001" name="图片 85000" descr="末页放的彩图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6238" y="823913"/>
            <a:ext cx="3035300" cy="960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矩形 43009"/>
          <p:cNvSpPr/>
          <p:nvPr/>
        </p:nvSpPr>
        <p:spPr>
          <a:xfrm>
            <a:off x="1908175" y="620713"/>
            <a:ext cx="4076700" cy="15843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80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请你欣赏</a:t>
            </a:r>
            <a:endParaRPr lang="zh-CN" altLang="en-US" sz="80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1" name="矩形 43010"/>
          <p:cNvSpPr/>
          <p:nvPr/>
        </p:nvSpPr>
        <p:spPr>
          <a:xfrm>
            <a:off x="2700338" y="3068638"/>
            <a:ext cx="4205287" cy="19240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苏州园林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留圆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04800" y="533400"/>
            <a:ext cx="85344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611188" y="188913"/>
            <a:ext cx="2592387" cy="823912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800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欣赏美</a:t>
            </a:r>
            <a:endParaRPr kumimoji="0" lang="zh-CN" altLang="en-US" sz="4800">
              <a:solidFill>
                <a:srgbClr val="FFFF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 spd="slow" advTm="5000"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耦园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04800" y="533400"/>
            <a:ext cx="86106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611188" y="188913"/>
            <a:ext cx="2592387" cy="823912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800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欣赏美</a:t>
            </a:r>
            <a:endParaRPr kumimoji="0" lang="zh-CN" altLang="en-US" sz="4800">
              <a:solidFill>
                <a:srgbClr val="FFFF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 spd="slow" advTm="5000"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狮子林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04800" y="685800"/>
            <a:ext cx="8610600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611188" y="188913"/>
            <a:ext cx="2592387" cy="823912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800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欣赏美</a:t>
            </a:r>
            <a:endParaRPr kumimoji="0" lang="zh-CN" altLang="en-US" sz="4800">
              <a:solidFill>
                <a:srgbClr val="FFFF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 spd="slow" advTm="5000"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图片 28673" descr="B0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默认设计模板">
  <a:themeElements>
    <a:clrScheme name="默认设计模板 4">
      <a:dk1>
        <a:srgbClr val="000000"/>
      </a:dk1>
      <a:lt1>
        <a:srgbClr val="FFFFCC"/>
      </a:lt1>
      <a:dk2>
        <a:srgbClr val="8080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alt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华文新魏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alt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华文新魏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2656</Words>
  <Application>WPS 演示</Application>
  <PresentationFormat>全屏显示(4:3)</PresentationFormat>
  <Paragraphs>306</Paragraphs>
  <Slides>42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63" baseType="lpstr">
      <vt:lpstr>Arial</vt:lpstr>
      <vt:lpstr>宋体</vt:lpstr>
      <vt:lpstr>Wingdings</vt:lpstr>
      <vt:lpstr>Times New Roman</vt:lpstr>
      <vt:lpstr>华文新魏</vt:lpstr>
      <vt:lpstr>华文新魏</vt:lpstr>
      <vt:lpstr>楷体_GB2312</vt:lpstr>
      <vt:lpstr>隶书</vt:lpstr>
      <vt:lpstr>华文行楷</vt:lpstr>
      <vt:lpstr>Latha</vt:lpstr>
      <vt:lpstr>微软雅黑</vt:lpstr>
      <vt:lpstr>Arial Unicode MS</vt:lpstr>
      <vt:lpstr>Calibri</vt:lpstr>
      <vt:lpstr>Lucida Sans Unicode</vt:lpstr>
      <vt:lpstr>黑体</vt:lpstr>
      <vt:lpstr>华文中宋</vt:lpstr>
      <vt:lpstr>隶书</vt:lpstr>
      <vt:lpstr>华文楷体</vt:lpstr>
      <vt:lpstr>楷体</vt:lpstr>
      <vt:lpstr>仿宋_GB2312</vt:lpstr>
      <vt:lpstr>默认设计模板</vt:lpstr>
      <vt:lpstr>PowerPoint 演示文稿</vt:lpstr>
      <vt:lpstr>PowerPoint 演示文稿</vt:lpstr>
      <vt:lpstr>PowerPoint 演示文稿</vt:lpstr>
      <vt:lpstr>苏州四大园林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完美的图画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xz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xzlujie</dc:creator>
  <cp:lastModifiedBy>天上客</cp:lastModifiedBy>
  <cp:revision>215</cp:revision>
  <dcterms:created xsi:type="dcterms:W3CDTF">2001-12-04T06:56:00Z</dcterms:created>
  <dcterms:modified xsi:type="dcterms:W3CDTF">2018-09-17T20:49:40Z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2052-11.1.0.7764</vt:lpwstr>
  </property>
</Properties>
</file>