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notesSlides/notesSlide15.xml" ContentType="application/vnd.openxmlformats-officedocument.presentationml.notesSlide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0"/>
  </p:notesMasterIdLst>
  <p:handoutMasterIdLst>
    <p:handoutMasterId r:id="rId61"/>
  </p:handoutMasterIdLst>
  <p:sldIdLst>
    <p:sldId id="1208" r:id="rId2"/>
    <p:sldId id="1212" r:id="rId3"/>
    <p:sldId id="1209" r:id="rId4"/>
    <p:sldId id="1210" r:id="rId5"/>
    <p:sldId id="1211" r:id="rId6"/>
    <p:sldId id="1213" r:id="rId7"/>
    <p:sldId id="1214" r:id="rId8"/>
    <p:sldId id="1215" r:id="rId9"/>
    <p:sldId id="1216" r:id="rId10"/>
    <p:sldId id="1217" r:id="rId11"/>
    <p:sldId id="1218" r:id="rId12"/>
    <p:sldId id="1219" r:id="rId13"/>
    <p:sldId id="1220" r:id="rId14"/>
    <p:sldId id="1221" r:id="rId15"/>
    <p:sldId id="1222" r:id="rId16"/>
    <p:sldId id="1223" r:id="rId17"/>
    <p:sldId id="1224" r:id="rId18"/>
    <p:sldId id="1225" r:id="rId19"/>
    <p:sldId id="1226" r:id="rId20"/>
    <p:sldId id="1227" r:id="rId21"/>
    <p:sldId id="1228" r:id="rId22"/>
    <p:sldId id="1229" r:id="rId23"/>
    <p:sldId id="1230" r:id="rId24"/>
    <p:sldId id="1231" r:id="rId25"/>
    <p:sldId id="1232" r:id="rId26"/>
    <p:sldId id="1233" r:id="rId27"/>
    <p:sldId id="1234" r:id="rId28"/>
    <p:sldId id="1235" r:id="rId29"/>
    <p:sldId id="1236" r:id="rId30"/>
    <p:sldId id="1237" r:id="rId31"/>
    <p:sldId id="1238" r:id="rId32"/>
    <p:sldId id="1239" r:id="rId33"/>
    <p:sldId id="1240" r:id="rId34"/>
    <p:sldId id="1241" r:id="rId35"/>
    <p:sldId id="1242" r:id="rId36"/>
    <p:sldId id="1243" r:id="rId37"/>
    <p:sldId id="1244" r:id="rId38"/>
    <p:sldId id="1245" r:id="rId39"/>
    <p:sldId id="1246" r:id="rId40"/>
    <p:sldId id="1247" r:id="rId41"/>
    <p:sldId id="1248" r:id="rId42"/>
    <p:sldId id="1249" r:id="rId43"/>
    <p:sldId id="1250" r:id="rId44"/>
    <p:sldId id="1251" r:id="rId45"/>
    <p:sldId id="1253" r:id="rId46"/>
    <p:sldId id="1254" r:id="rId47"/>
    <p:sldId id="1255" r:id="rId48"/>
    <p:sldId id="1257" r:id="rId49"/>
    <p:sldId id="1259" r:id="rId50"/>
    <p:sldId id="1260" r:id="rId51"/>
    <p:sldId id="1261" r:id="rId52"/>
    <p:sldId id="1262" r:id="rId53"/>
    <p:sldId id="1263" r:id="rId54"/>
    <p:sldId id="1264" r:id="rId55"/>
    <p:sldId id="1265" r:id="rId56"/>
    <p:sldId id="1266" r:id="rId57"/>
    <p:sldId id="1267" r:id="rId58"/>
    <p:sldId id="1268" r:id="rId59"/>
  </p:sldIdLst>
  <p:sldSz cx="12190413" cy="6859588"/>
  <p:notesSz cx="6858000" cy="9144000"/>
  <p:custDataLst>
    <p:tags r:id="rId6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9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542925" lvl="1" indent="-8572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9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087755" lvl="2" indent="-173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9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31950" lvl="3" indent="-26035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9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176780" lvl="4" indent="-3479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9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-3479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9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-3479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9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-3479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9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-3479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9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4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杜B格小生" initials="杜B格小生" lastIdx="0" clrIdx="0"/>
  <p:cmAuthor id="1" name="作者" initials="作" lastIdx="0" clrIdx="1"/>
  <p:cmAuthor id="2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1380" y="776"/>
      </p:cViewPr>
      <p:guideLst>
        <p:guide orient="horz" pos="2294"/>
        <p:guide pos="384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Rot="1" noChangeAspect="1"/>
          </p:cNvSpPr>
          <p:nvPr>
            <p:ph type="sldImg"/>
          </p:nvPr>
        </p:nvSpPr>
        <p:spPr>
          <a:xfrm>
            <a:off x="411163" y="754063"/>
            <a:ext cx="5851525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10243" name="Rectangle 3"/>
          <p:cNvSpPr>
            <a:spLocks noGrp="1"/>
          </p:cNvSpPr>
          <p:nvPr>
            <p:ph type="body" sz="quarter" idx="1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/>
          <a:p>
            <a:pPr lvl="0"/>
            <a:r>
              <a:rPr lang="zh-CN" altLang="en-US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/>
          </p:cNvSpPr>
          <p:nvPr>
            <p:ph type="hdr" sz="quarter" idx="2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/>
          </p:cNvSpPr>
          <p:nvPr>
            <p:ph type="dt" idx="3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/>
          </p:cNvSpPr>
          <p:nvPr>
            <p:ph type="sldNum" sz="quarter" idx="5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0975" lvl="5" indent="-272415" algn="l" defTabSz="1088390" eaLnBrk="0" fontAlgn="base" latinLnBrk="0" hangingPunct="0">
      <a:spcBef>
        <a:spcPct val="30000"/>
      </a:spcBef>
      <a:spcAft>
        <a:spcPct val="0"/>
      </a:spcAft>
      <a:buNone/>
      <a:defRPr sz="14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3265805" lvl="6" indent="-272415" algn="l" defTabSz="1088390" eaLnBrk="0" fontAlgn="base" latinLnBrk="0" hangingPunct="0">
      <a:spcBef>
        <a:spcPct val="30000"/>
      </a:spcBef>
      <a:spcAft>
        <a:spcPct val="0"/>
      </a:spcAft>
      <a:buNone/>
      <a:defRPr sz="14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810000" lvl="7" indent="-272415" algn="l" defTabSz="1088390" eaLnBrk="0" fontAlgn="base" latinLnBrk="0" hangingPunct="0">
      <a:spcBef>
        <a:spcPct val="30000"/>
      </a:spcBef>
      <a:spcAft>
        <a:spcPct val="0"/>
      </a:spcAft>
      <a:buNone/>
      <a:defRPr sz="14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4354195" lvl="8" indent="-272415" algn="l" defTabSz="1088390" eaLnBrk="0" fontAlgn="base" latinLnBrk="0" hangingPunct="0">
      <a:spcBef>
        <a:spcPct val="30000"/>
      </a:spcBef>
      <a:spcAft>
        <a:spcPct val="0"/>
      </a:spcAft>
      <a:buNone/>
      <a:defRPr sz="14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975645D-983B-41A5-A24B-FB1C78AD13F3}" type="slidenum">
              <a:rPr lang="zh-CN" altLang="en-US" sz="1200" smtClean="0"/>
              <a:t>3</a:t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F538F5-2755-4159-A233-7A1FE4B1DC37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F538F5-2755-4159-A233-7A1FE4B1DC37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F538F5-2755-4159-A233-7A1FE4B1DC37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F538F5-2755-4159-A233-7A1FE4B1DC37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F538F5-2755-4159-A233-7A1FE4B1DC37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F538F5-2755-4159-A233-7A1FE4B1DC37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F538F5-2755-4159-A233-7A1FE4B1DC37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59395" name="文本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B7506F-2538-4D95-B70B-B14008EC2667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B7506F-2538-4D95-B70B-B14008EC2667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7410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B7506F-2538-4D95-B70B-B14008EC2667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B7506F-2538-4D95-B70B-B14008EC2667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2023/2/7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file:///D:\qq&#25991;&#20214;\712321467\Image\C2C\Image2\%7b75232B38-A165-1FB7-499C-2E1C792CACB5%7d.png" TargetMode="Externa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5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6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0.xml"/><Relationship Id="rId1" Type="http://schemas.openxmlformats.org/officeDocument/2006/relationships/tags" Target="../tags/tag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文本框 4130"/>
          <p:cNvSpPr txBox="1">
            <a:spLocks noChangeArrowheads="1"/>
          </p:cNvSpPr>
          <p:nvPr/>
        </p:nvSpPr>
        <p:spPr bwMode="auto">
          <a:xfrm>
            <a:off x="262890" y="3141980"/>
            <a:ext cx="5795010" cy="1954530"/>
          </a:xfrm>
          <a:prstGeom prst="rect">
            <a:avLst/>
          </a:prstGeom>
          <a:noFill/>
          <a:ln>
            <a:noFill/>
          </a:ln>
        </p:spPr>
        <p:txBody>
          <a:bodyPr wrap="square" lIns="108850" tIns="54425" rIns="108850" bIns="5442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</a:t>
            </a: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回忆鲁迅先生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（节选）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9260" y="261620"/>
            <a:ext cx="48209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kern="1200" cap="none" spc="0" normalizeH="0" baseline="0" noProof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统编版七年级下册语文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39510" y="1196975"/>
            <a:ext cx="5250180" cy="4853940"/>
          </a:xfrm>
          <a:prstGeom prst="rect">
            <a:avLst/>
          </a:prstGeom>
        </p:spPr>
      </p:pic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1"/>
          <p:cNvSpPr txBox="1"/>
          <p:nvPr/>
        </p:nvSpPr>
        <p:spPr>
          <a:xfrm>
            <a:off x="911225" y="549275"/>
            <a:ext cx="10298113" cy="483235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【代表作】</a:t>
            </a: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第一篇白话小说《狂人日记》；</a:t>
            </a: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小说集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呐喊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彷徨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散文诗集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回忆性散文集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>
              <a:lnSpc>
                <a:spcPct val="160000"/>
              </a:lnSpc>
            </a:pP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杂文集《热风》《坟》《华盖集》等。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228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727061" y="333644"/>
            <a:ext cx="270951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字词积累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1901" y="1224514"/>
            <a:ext cx="10941742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咳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嗽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    轻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捷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虹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口（    ）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嘱咐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   ） 调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羹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舀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绞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肉（    ）   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薪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金（    ）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校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对（    ）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瞿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秋白（    ）  忧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郁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 草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率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深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恶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痛绝（    ）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事（    ） 不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揩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     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阖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   </a:t>
            </a:r>
            <a:r>
              <a:rPr lang="zh-CN" altLang="en-US" sz="40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碟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</a:p>
        </p:txBody>
      </p:sp>
      <p:sp>
        <p:nvSpPr>
          <p:cNvPr id="5" name="矩形 4"/>
          <p:cNvSpPr/>
          <p:nvPr/>
        </p:nvSpPr>
        <p:spPr>
          <a:xfrm>
            <a:off x="2452898" y="1335849"/>
            <a:ext cx="1128037" cy="66611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sou</a:t>
            </a:r>
          </a:p>
        </p:txBody>
      </p:sp>
      <p:sp>
        <p:nvSpPr>
          <p:cNvPr id="7" name="矩形 6"/>
          <p:cNvSpPr/>
          <p:nvPr/>
        </p:nvSpPr>
        <p:spPr>
          <a:xfrm>
            <a:off x="6478274" y="1285891"/>
            <a:ext cx="113855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jié</a:t>
            </a:r>
          </a:p>
        </p:txBody>
      </p:sp>
      <p:sp>
        <p:nvSpPr>
          <p:cNvPr id="8" name="矩形 7"/>
          <p:cNvSpPr/>
          <p:nvPr/>
        </p:nvSpPr>
        <p:spPr>
          <a:xfrm>
            <a:off x="9745981" y="1288006"/>
            <a:ext cx="13779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hónɡ</a:t>
            </a:r>
          </a:p>
        </p:txBody>
      </p:sp>
      <p:sp>
        <p:nvSpPr>
          <p:cNvPr id="9" name="矩形 8"/>
          <p:cNvSpPr/>
          <p:nvPr/>
        </p:nvSpPr>
        <p:spPr>
          <a:xfrm>
            <a:off x="2452898" y="2064723"/>
            <a:ext cx="209423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zhǔ fù</a:t>
            </a:r>
          </a:p>
        </p:txBody>
      </p:sp>
      <p:sp>
        <p:nvSpPr>
          <p:cNvPr id="11" name="矩形 10"/>
          <p:cNvSpPr/>
          <p:nvPr/>
        </p:nvSpPr>
        <p:spPr>
          <a:xfrm>
            <a:off x="6423247" y="2009696"/>
            <a:ext cx="13779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ɡēnɡ</a:t>
            </a:r>
          </a:p>
        </p:txBody>
      </p:sp>
      <p:sp>
        <p:nvSpPr>
          <p:cNvPr id="12" name="矩形 11"/>
          <p:cNvSpPr/>
          <p:nvPr/>
        </p:nvSpPr>
        <p:spPr>
          <a:xfrm>
            <a:off x="9324820" y="2064723"/>
            <a:ext cx="113855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yǎo</a:t>
            </a:r>
          </a:p>
        </p:txBody>
      </p:sp>
      <p:sp>
        <p:nvSpPr>
          <p:cNvPr id="13" name="矩形 12"/>
          <p:cNvSpPr/>
          <p:nvPr/>
        </p:nvSpPr>
        <p:spPr>
          <a:xfrm>
            <a:off x="2281469" y="2864718"/>
            <a:ext cx="13779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jiǎo</a:t>
            </a:r>
          </a:p>
        </p:txBody>
      </p:sp>
      <p:sp>
        <p:nvSpPr>
          <p:cNvPr id="14" name="矩形 13"/>
          <p:cNvSpPr/>
          <p:nvPr/>
        </p:nvSpPr>
        <p:spPr>
          <a:xfrm>
            <a:off x="6541766" y="2847787"/>
            <a:ext cx="113855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xīn</a:t>
            </a:r>
          </a:p>
        </p:txBody>
      </p:sp>
      <p:sp>
        <p:nvSpPr>
          <p:cNvPr id="15" name="矩形 14"/>
          <p:cNvSpPr/>
          <p:nvPr/>
        </p:nvSpPr>
        <p:spPr>
          <a:xfrm>
            <a:off x="9688838" y="2847787"/>
            <a:ext cx="13779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jiào</a:t>
            </a:r>
          </a:p>
        </p:txBody>
      </p:sp>
      <p:sp>
        <p:nvSpPr>
          <p:cNvPr id="16" name="矩形 15"/>
          <p:cNvSpPr/>
          <p:nvPr/>
        </p:nvSpPr>
        <p:spPr>
          <a:xfrm>
            <a:off x="3060302" y="3656249"/>
            <a:ext cx="89916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qú</a:t>
            </a:r>
          </a:p>
        </p:txBody>
      </p:sp>
      <p:sp>
        <p:nvSpPr>
          <p:cNvPr id="17" name="矩形 16"/>
          <p:cNvSpPr/>
          <p:nvPr/>
        </p:nvSpPr>
        <p:spPr>
          <a:xfrm>
            <a:off x="6603141" y="3622386"/>
            <a:ext cx="89916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yù</a:t>
            </a:r>
          </a:p>
        </p:txBody>
      </p:sp>
      <p:sp>
        <p:nvSpPr>
          <p:cNvPr id="18" name="矩形 17"/>
          <p:cNvSpPr/>
          <p:nvPr/>
        </p:nvSpPr>
        <p:spPr>
          <a:xfrm>
            <a:off x="9625346" y="3656249"/>
            <a:ext cx="161734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shuài</a:t>
            </a:r>
          </a:p>
        </p:txBody>
      </p:sp>
      <p:sp>
        <p:nvSpPr>
          <p:cNvPr id="19" name="矩形 18"/>
          <p:cNvSpPr/>
          <p:nvPr/>
        </p:nvSpPr>
        <p:spPr>
          <a:xfrm>
            <a:off x="3580934" y="4443546"/>
            <a:ext cx="89916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wù</a:t>
            </a:r>
          </a:p>
        </p:txBody>
      </p:sp>
      <p:sp>
        <p:nvSpPr>
          <p:cNvPr id="20" name="矩形 19"/>
          <p:cNvSpPr/>
          <p:nvPr/>
        </p:nvSpPr>
        <p:spPr>
          <a:xfrm>
            <a:off x="6423247" y="4464710"/>
            <a:ext cx="137795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liǎo</a:t>
            </a:r>
          </a:p>
        </p:txBody>
      </p:sp>
      <p:sp>
        <p:nvSpPr>
          <p:cNvPr id="21" name="矩形 20"/>
          <p:cNvSpPr/>
          <p:nvPr/>
        </p:nvSpPr>
        <p:spPr>
          <a:xfrm>
            <a:off x="9940690" y="4445662"/>
            <a:ext cx="89916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jì</a:t>
            </a:r>
          </a:p>
        </p:txBody>
      </p:sp>
      <p:sp>
        <p:nvSpPr>
          <p:cNvPr id="22" name="矩形 21"/>
          <p:cNvSpPr/>
          <p:nvPr/>
        </p:nvSpPr>
        <p:spPr>
          <a:xfrm>
            <a:off x="1968244" y="5226611"/>
            <a:ext cx="113855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kāi</a:t>
            </a:r>
          </a:p>
        </p:txBody>
      </p:sp>
      <p:sp>
        <p:nvSpPr>
          <p:cNvPr id="23" name="矩形 22"/>
          <p:cNvSpPr/>
          <p:nvPr/>
        </p:nvSpPr>
        <p:spPr>
          <a:xfrm>
            <a:off x="6114255" y="5226611"/>
            <a:ext cx="899160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hé</a:t>
            </a:r>
          </a:p>
        </p:txBody>
      </p:sp>
      <p:sp>
        <p:nvSpPr>
          <p:cNvPr id="24" name="矩形 23"/>
          <p:cNvSpPr/>
          <p:nvPr/>
        </p:nvSpPr>
        <p:spPr>
          <a:xfrm>
            <a:off x="9375613" y="5235076"/>
            <a:ext cx="1138555" cy="6661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9200">
              <a:defRPr/>
            </a:pPr>
            <a:r>
              <a:rPr lang="en-US" altLang="zh-CN" sz="3735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dié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772618" y="4611517"/>
            <a:ext cx="2841625" cy="927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）厌恶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682948" y="3860192"/>
            <a:ext cx="3763041" cy="927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）凶恶</a:t>
            </a: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1774947" y="1341621"/>
            <a:ext cx="3900611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）差不多</a:t>
            </a:r>
          </a:p>
        </p:txBody>
      </p:sp>
      <p:sp>
        <p:nvSpPr>
          <p:cNvPr id="13317" name="TextBox 9"/>
          <p:cNvSpPr txBox="1">
            <a:spLocks noChangeArrowheads="1"/>
          </p:cNvSpPr>
          <p:nvPr/>
        </p:nvSpPr>
        <p:spPr bwMode="auto">
          <a:xfrm>
            <a:off x="1791456" y="2084493"/>
            <a:ext cx="32518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）差别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7395474" y="1342044"/>
            <a:ext cx="40974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 堵塞</a:t>
            </a:r>
          </a:p>
        </p:txBody>
      </p:sp>
      <p:sp>
        <p:nvSpPr>
          <p:cNvPr id="44037" name="TextBox 22"/>
          <p:cNvSpPr txBox="1">
            <a:spLocks noChangeArrowheads="1"/>
          </p:cNvSpPr>
          <p:nvPr/>
        </p:nvSpPr>
        <p:spPr bwMode="auto">
          <a:xfrm>
            <a:off x="910578" y="2236233"/>
            <a:ext cx="761921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差</a:t>
            </a:r>
            <a:r>
              <a:rPr lang="en-US" altLang="zh-CN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44038" name="TextBox 23"/>
          <p:cNvSpPr txBox="1">
            <a:spLocks noChangeArrowheads="1"/>
          </p:cNvSpPr>
          <p:nvPr/>
        </p:nvSpPr>
        <p:spPr bwMode="auto">
          <a:xfrm>
            <a:off x="6427817" y="1916231"/>
            <a:ext cx="761921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塞</a:t>
            </a:r>
          </a:p>
        </p:txBody>
      </p:sp>
      <p:sp>
        <p:nvSpPr>
          <p:cNvPr id="13325" name="TextBox 9"/>
          <p:cNvSpPr txBox="1">
            <a:spLocks noChangeArrowheads="1"/>
          </p:cNvSpPr>
          <p:nvPr/>
        </p:nvSpPr>
        <p:spPr bwMode="auto">
          <a:xfrm>
            <a:off x="1753360" y="2698263"/>
            <a:ext cx="32518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）出差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13326" name="TextBox 15"/>
          <p:cNvSpPr txBox="1">
            <a:spLocks noChangeArrowheads="1"/>
          </p:cNvSpPr>
          <p:nvPr/>
        </p:nvSpPr>
        <p:spPr bwMode="auto">
          <a:xfrm>
            <a:off x="7386586" y="2102615"/>
            <a:ext cx="30467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 边塞 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425297" y="1271142"/>
            <a:ext cx="1537387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ch</a:t>
            </a:r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à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57450" y="2025015"/>
            <a:ext cx="117919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ch</a:t>
            </a:r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ā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72175" y="2630318"/>
            <a:ext cx="13335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ch</a:t>
            </a:r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ā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i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7967634" y="1271110"/>
            <a:ext cx="106034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è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942006" y="2140381"/>
            <a:ext cx="10013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à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i</a:t>
            </a:r>
          </a:p>
        </p:txBody>
      </p:sp>
      <p:sp>
        <p:nvSpPr>
          <p:cNvPr id="44048" name="矩形 11"/>
          <p:cNvSpPr>
            <a:spLocks noChangeArrowheads="1"/>
          </p:cNvSpPr>
          <p:nvPr/>
        </p:nvSpPr>
        <p:spPr bwMode="auto">
          <a:xfrm>
            <a:off x="995667" y="4472121"/>
            <a:ext cx="79502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恶</a:t>
            </a:r>
          </a:p>
        </p:txBody>
      </p:sp>
      <p:sp>
        <p:nvSpPr>
          <p:cNvPr id="13" name="左大括号 12"/>
          <p:cNvSpPr/>
          <p:nvPr/>
        </p:nvSpPr>
        <p:spPr>
          <a:xfrm>
            <a:off x="1836920" y="4422306"/>
            <a:ext cx="133798" cy="1522043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14" name="矩形 13"/>
          <p:cNvSpPr/>
          <p:nvPr/>
        </p:nvSpPr>
        <p:spPr>
          <a:xfrm>
            <a:off x="2500934" y="4063569"/>
            <a:ext cx="75874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è</a:t>
            </a:r>
          </a:p>
        </p:txBody>
      </p:sp>
      <p:sp>
        <p:nvSpPr>
          <p:cNvPr id="15" name="矩形 14"/>
          <p:cNvSpPr/>
          <p:nvPr/>
        </p:nvSpPr>
        <p:spPr>
          <a:xfrm>
            <a:off x="2457415" y="4833743"/>
            <a:ext cx="1068561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600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wù</a:t>
            </a:r>
          </a:p>
        </p:txBody>
      </p:sp>
      <p:sp>
        <p:nvSpPr>
          <p:cNvPr id="16" name="左大括号 15"/>
          <p:cNvSpPr/>
          <p:nvPr/>
        </p:nvSpPr>
        <p:spPr>
          <a:xfrm>
            <a:off x="1753783" y="1661204"/>
            <a:ext cx="347097" cy="1980994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17" name="左大括号 16"/>
          <p:cNvSpPr/>
          <p:nvPr/>
        </p:nvSpPr>
        <p:spPr>
          <a:xfrm>
            <a:off x="7318435" y="1569774"/>
            <a:ext cx="333552" cy="1497597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772618" y="5404403"/>
            <a:ext cx="2841625" cy="927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）恶心</a:t>
            </a:r>
          </a:p>
        </p:txBody>
      </p:sp>
      <p:sp>
        <p:nvSpPr>
          <p:cNvPr id="18" name="矩形 17"/>
          <p:cNvSpPr/>
          <p:nvPr/>
        </p:nvSpPr>
        <p:spPr>
          <a:xfrm>
            <a:off x="2159961" y="5662445"/>
            <a:ext cx="1517491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</a:rPr>
              <a:t>  </a:t>
            </a:r>
            <a:r>
              <a:rPr lang="en-US" altLang="zh-CN" sz="3600" b="1">
                <a:solidFill>
                  <a:srgbClr val="0000FF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ě</a:t>
            </a: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1753360" y="3292389"/>
            <a:ext cx="325183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 ）参差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2559527" y="3249844"/>
            <a:ext cx="87249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lvl="0" algn="l" eaLnBrk="0" hangingPunct="0">
              <a:buClrTx/>
              <a:buSzTx/>
              <a:buFontTx/>
            </a:pP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cī</a:t>
            </a: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7377273" y="2792657"/>
            <a:ext cx="3046730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） 活塞 </a:t>
            </a: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942006" y="2794773"/>
            <a:ext cx="1001395" cy="5835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s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ā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i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7383548" y="3582071"/>
            <a:ext cx="3763041" cy="927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     ）学校</a:t>
            </a:r>
          </a:p>
        </p:txBody>
      </p:sp>
      <p:sp>
        <p:nvSpPr>
          <p:cNvPr id="24" name="矩形 11"/>
          <p:cNvSpPr>
            <a:spLocks noChangeArrowheads="1"/>
          </p:cNvSpPr>
          <p:nvPr/>
        </p:nvSpPr>
        <p:spPr bwMode="auto">
          <a:xfrm>
            <a:off x="6551466" y="4174114"/>
            <a:ext cx="795020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校</a:t>
            </a:r>
          </a:p>
        </p:txBody>
      </p:sp>
      <p:sp>
        <p:nvSpPr>
          <p:cNvPr id="25" name="左大括号 24"/>
          <p:cNvSpPr/>
          <p:nvPr/>
        </p:nvSpPr>
        <p:spPr>
          <a:xfrm>
            <a:off x="7485211" y="4132447"/>
            <a:ext cx="96859" cy="1463959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26" name="矩形 25"/>
          <p:cNvSpPr/>
          <p:nvPr/>
        </p:nvSpPr>
        <p:spPr>
          <a:xfrm>
            <a:off x="7651811" y="3790507"/>
            <a:ext cx="1473047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xiào</a:t>
            </a: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7383971" y="5116401"/>
            <a:ext cx="2841625" cy="9277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     ）校对</a:t>
            </a:r>
          </a:p>
        </p:txBody>
      </p:sp>
      <p:sp>
        <p:nvSpPr>
          <p:cNvPr id="28" name="矩形 27"/>
          <p:cNvSpPr/>
          <p:nvPr/>
        </p:nvSpPr>
        <p:spPr>
          <a:xfrm>
            <a:off x="7651464" y="5374690"/>
            <a:ext cx="1517491" cy="5835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b="1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00B0604020202020204" pitchFamily="34" charset="0"/>
                <a:sym typeface="+mn-ea"/>
              </a:rPr>
              <a:t>jiào</a:t>
            </a:r>
            <a:endParaRPr lang="en-US" altLang="zh-CN" sz="3200" b="1" err="1">
              <a:solidFill>
                <a:srgbClr val="0000FF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汉语拼音" panose="000B0604020202020204" pitchFamily="34" charset="0"/>
              <a:sym typeface="+mn-ea"/>
            </a:endParaRPr>
          </a:p>
        </p:txBody>
      </p:sp>
      <p:sp>
        <p:nvSpPr>
          <p:cNvPr id="37893" name="文本框 1"/>
          <p:cNvSpPr txBox="1"/>
          <p:nvPr/>
        </p:nvSpPr>
        <p:spPr>
          <a:xfrm>
            <a:off x="4294823" y="270510"/>
            <a:ext cx="3711575" cy="78486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一词多义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  <p:bldP spid="10" grpId="0"/>
      <p:bldP spid="14" grpId="0"/>
      <p:bldP spid="15" grpId="0"/>
      <p:bldP spid="18" grpId="0"/>
      <p:bldP spid="20" grpId="0"/>
      <p:bldP spid="22" grpId="0"/>
      <p:bldP spid="26" grpId="0"/>
      <p:bldP spid="28" grpId="0"/>
      <p:bldP spid="3789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"/>
          <p:cNvSpPr txBox="1"/>
          <p:nvPr/>
        </p:nvSpPr>
        <p:spPr>
          <a:xfrm>
            <a:off x="838280" y="1845338"/>
            <a:ext cx="11762902" cy="356044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defTabSz="1219200">
              <a:lnSpc>
                <a:spcPct val="130000"/>
              </a:lnSpc>
              <a:defRPr/>
            </a:pP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轻捷：轻快敏捷。</a:t>
            </a:r>
            <a:endParaRPr lang="en-US" altLang="zh-CN" sz="346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30000"/>
              </a:lnSpc>
              <a:defRPr/>
            </a:pP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草率：（做事）不认真，敷衍了事。</a:t>
            </a:r>
            <a:endParaRPr lang="en-US" altLang="zh-CN" sz="346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30000"/>
              </a:lnSpc>
              <a:defRPr/>
            </a:pP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不济：不好，不顶用。</a:t>
            </a:r>
            <a:endParaRPr lang="en-US" altLang="zh-CN" sz="346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30000"/>
              </a:lnSpc>
              <a:defRPr/>
            </a:pP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深恶痛绝：厌恶、痛恨到极点。</a:t>
            </a:r>
            <a:endParaRPr lang="en-US" altLang="zh-CN" sz="3465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30000"/>
              </a:lnSpc>
              <a:defRPr/>
            </a:pP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不以为然：</a:t>
            </a:r>
            <a:r>
              <a:rPr lang="zh-CN" altLang="zh-CN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不认为是对的，表示不同意</a:t>
            </a: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zh-CN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多含轻视</a:t>
            </a:r>
            <a:r>
              <a:rPr lang="zh-CN" altLang="en-US" sz="34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740275" y="477520"/>
            <a:ext cx="342455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94690" y="2585085"/>
            <a:ext cx="33661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(1-13)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写日常起居。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19195" y="1701800"/>
            <a:ext cx="834453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(1)写鲁迅先生的笑声。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(2)写鲁迅先生轻捷的步伐。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(3-13)写鲁迅先生和朋友夜谈、吃饺子和韭菜合子。</a:t>
            </a:r>
          </a:p>
        </p:txBody>
      </p:sp>
      <p:sp>
        <p:nvSpPr>
          <p:cNvPr id="16" name="左大括号 15"/>
          <p:cNvSpPr/>
          <p:nvPr/>
        </p:nvSpPr>
        <p:spPr>
          <a:xfrm>
            <a:off x="3286760" y="2225040"/>
            <a:ext cx="347345" cy="2539365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/>
          </a:p>
        </p:txBody>
      </p:sp>
      <p:sp>
        <p:nvSpPr>
          <p:cNvPr id="17413" name="文本框 6146"/>
          <p:cNvSpPr txBox="1"/>
          <p:nvPr/>
        </p:nvSpPr>
        <p:spPr>
          <a:xfrm>
            <a:off x="477838" y="909638"/>
            <a:ext cx="8497887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阅读课文，划分层次，概括大意。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6" grpId="0" animBg="1"/>
      <p:bldP spid="174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155" y="1917065"/>
            <a:ext cx="324358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(14-34 )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写与青年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朋友交往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与许先生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的日常生。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215005" y="765175"/>
            <a:ext cx="8365490" cy="5908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(14-23)写“我”对先生的两次访问。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(24-26)写对青年人的批评及他细致展读每位青年的来信。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(27-30)写校样纸用作它用,但先生却“不以为稀奇”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(31-34)写许先生的繁忙,支持鲁迅先生的工作。</a:t>
            </a:r>
          </a:p>
        </p:txBody>
      </p:sp>
      <p:sp>
        <p:nvSpPr>
          <p:cNvPr id="9" name="左大括号 8"/>
          <p:cNvSpPr/>
          <p:nvPr/>
        </p:nvSpPr>
        <p:spPr>
          <a:xfrm>
            <a:off x="2710180" y="1198245"/>
            <a:ext cx="347345" cy="5044440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4690" y="1536065"/>
            <a:ext cx="307784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( 35-66 )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与家人相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处的情景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及他辛勤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工作，无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私奉献的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精神。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87395" y="981710"/>
            <a:ext cx="825373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(35-54)写鲁迅先生一天中繁忙的工作。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(55-59)写鲁迅先生验证鱼丸是否新鲜,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(60-62)写先生认真包裹好每一 -本要寄出的书。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(63-66)写竭尽全力,辛勤工作,为人类留下更多财富。</a:t>
            </a:r>
          </a:p>
        </p:txBody>
      </p:sp>
      <p:sp>
        <p:nvSpPr>
          <p:cNvPr id="10" name="左大括号 9"/>
          <p:cNvSpPr/>
          <p:nvPr/>
        </p:nvSpPr>
        <p:spPr>
          <a:xfrm>
            <a:off x="2927350" y="1485900"/>
            <a:ext cx="347345" cy="4457065"/>
          </a:xfrm>
          <a:prstGeom prst="leftBrace">
            <a:avLst>
              <a:gd name="adj1" fmla="val 40468"/>
              <a:gd name="adj2" fmla="val 50000"/>
            </a:avLst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9" name="文本框 62468"/>
          <p:cNvSpPr txBox="1"/>
          <p:nvPr/>
        </p:nvSpPr>
        <p:spPr>
          <a:xfrm>
            <a:off x="1126808" y="1557655"/>
            <a:ext cx="10298112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文中的鲁迅给你的总体印象是怎样的？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66988" y="2278063"/>
            <a:ext cx="5116512" cy="306260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 marL="542925" indent="-542925">
              <a:lnSpc>
                <a:spcPct val="150000"/>
              </a:lnSpc>
              <a:buClr>
                <a:srgbClr val="9BBB59"/>
              </a:buClr>
              <a:buFont typeface="Wingdings" panose="05000000000000000000" charset="0"/>
              <a:buChar char="p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可敬的长者；</a:t>
            </a:r>
          </a:p>
          <a:p>
            <a:pPr marL="542925" indent="-542925">
              <a:lnSpc>
                <a:spcPct val="150000"/>
              </a:lnSpc>
              <a:buClr>
                <a:srgbClr val="9BBB59"/>
              </a:buClr>
              <a:buFont typeface="Wingdings" panose="05000000000000000000" charset="0"/>
              <a:buChar char="p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可亲的父亲；</a:t>
            </a:r>
          </a:p>
          <a:p>
            <a:pPr marL="542925" indent="-542925">
              <a:lnSpc>
                <a:spcPct val="150000"/>
              </a:lnSpc>
              <a:buClr>
                <a:srgbClr val="9BBB59"/>
              </a:buClr>
              <a:buFont typeface="Wingdings" panose="05000000000000000000" charset="0"/>
              <a:buChar char="p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有血有肉的伟人；</a:t>
            </a:r>
          </a:p>
          <a:p>
            <a:pPr marL="542925" indent="-542925">
              <a:lnSpc>
                <a:spcPct val="150000"/>
              </a:lnSpc>
              <a:buClr>
                <a:srgbClr val="9BBB59"/>
              </a:buClr>
              <a:buFont typeface="Wingdings" panose="05000000000000000000" charset="0"/>
              <a:buChar char="p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幽默风趣的智者。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4740275" y="477520"/>
            <a:ext cx="342455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整体感知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0414" y="495279"/>
            <a:ext cx="282958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长者</a:t>
            </a: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592242" y="1893824"/>
            <a:ext cx="8736285" cy="125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鲁迅先生的笑声是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明朗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的，是从心里的欢喜，若有人说了什么可笑的话，鲁迅先生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笑得连烟卷都拿不住了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，常常是笑得咳嗽起来。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592242" y="3141800"/>
            <a:ext cx="8736285" cy="125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饺子煮好，一上楼梯，就听到楼上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明朗的鲁迅先生的笑声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冲下楼梯来，原来有几个朋友在楼上也正谈得热闹。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华文楷体" panose="02010600040101010101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9925289" y="2598622"/>
            <a:ext cx="2049252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爽朗爱笑</a:t>
            </a:r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平易近人</a:t>
            </a:r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箭头: 右 1"/>
          <p:cNvSpPr/>
          <p:nvPr/>
        </p:nvSpPr>
        <p:spPr>
          <a:xfrm>
            <a:off x="9071150" y="3334069"/>
            <a:ext cx="965446" cy="750921"/>
          </a:xfrm>
          <a:prstGeom prst="rightArrow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7454A"/>
              </a:solidFill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592241" y="4454839"/>
            <a:ext cx="8736284" cy="86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周先生转身坐在躺椅上才自己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笑起来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，他是在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开着玩笑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592242" y="5275523"/>
            <a:ext cx="8736282" cy="86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许先生和鲁迅先生都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笑着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，一种对于冲破忧郁心境的展然的会心的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笑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80388" y="1203073"/>
            <a:ext cx="417458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对待朋友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5227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1752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592241" y="1746132"/>
            <a:ext cx="8736281" cy="164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algn="just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以后，我们又做过韭菜合子，又做过荷叶饼，我一提议，鲁迅先生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必然赞成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，而我做得又不好，可是鲁迅先生还是在饭桌上举着筷子问许先生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我再吃几个吗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592241" y="3518038"/>
            <a:ext cx="8736281" cy="164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一点钟以后，送我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还有别的朋友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出来的是许先生，外边下着小雨，弄堂里灯光全然灭掉了，鲁迅先生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嘱咐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许先生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让坐小汽车回去，并且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一定嘱咐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许先生付钱。</a:t>
            </a: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10036596" y="3057305"/>
            <a:ext cx="204925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体恤晚辈</a:t>
            </a:r>
          </a:p>
        </p:txBody>
      </p:sp>
      <p:sp>
        <p:nvSpPr>
          <p:cNvPr id="28" name="箭头: 右 1"/>
          <p:cNvSpPr/>
          <p:nvPr/>
        </p:nvSpPr>
        <p:spPr>
          <a:xfrm>
            <a:off x="9071150" y="2966090"/>
            <a:ext cx="965446" cy="750921"/>
          </a:xfrm>
          <a:prstGeom prst="rightArrow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7454A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0388" y="1203073"/>
            <a:ext cx="417458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对待晚辈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731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597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7"/>
          <p:cNvSpPr/>
          <p:nvPr/>
        </p:nvSpPr>
        <p:spPr>
          <a:xfrm>
            <a:off x="695325" y="1413193"/>
            <a:ext cx="10440988" cy="3784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很多人的心目中，鲁迅是严厉的、尖锐的，甚至是可怕的。其实，这些只是鲁迅先生性格特征的一个方面，即“横眉冷对千夫指”这一方面，但这不是他的全部。鲁迅先生在世的时候，十分关心、爱护进步青年。他的周围有许多文学青年愿意亲近他，萧红就是其中的一个。</a:t>
            </a:r>
          </a:p>
        </p:txBody>
      </p:sp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4079240" y="549275"/>
            <a:ext cx="445008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SzTx/>
              <a:defRPr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</a:p>
        </p:txBody>
      </p:sp>
    </p:spTree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592241" y="1746132"/>
            <a:ext cx="8736281" cy="164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algn="just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青年人写信，写的太草率，鲁迅先生是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深恶痛绝之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但他还是展读着每封由不同角落里投来的青年的信，眼睛不济时，便戴起眼镜来看，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常常看到夜里很深的时光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4815355" y="4677770"/>
            <a:ext cx="204925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认真诚恳</a:t>
            </a:r>
          </a:p>
        </p:txBody>
      </p:sp>
      <p:sp>
        <p:nvSpPr>
          <p:cNvPr id="28" name="箭头: 右 1"/>
          <p:cNvSpPr/>
          <p:nvPr/>
        </p:nvSpPr>
        <p:spPr>
          <a:xfrm rot="5400000">
            <a:off x="5231223" y="3560121"/>
            <a:ext cx="965446" cy="750921"/>
          </a:xfrm>
          <a:prstGeom prst="rightArrow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7454A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0388" y="1203073"/>
            <a:ext cx="417458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对待青年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532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1285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0414" y="495279"/>
            <a:ext cx="282958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作家</a:t>
            </a: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592242" y="1746133"/>
            <a:ext cx="8736282" cy="125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algn="just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全楼都寂静下去，窗外也一点声音没有了，鲁迅先生站起来，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坐到书桌边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，在那绿色的台灯下开始写文章了。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592243" y="3008117"/>
            <a:ext cx="8736281" cy="86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许先生说鸡鸣的时候，鲁迅先生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还是坐着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，街上的汽车嘟嘟地叫起来了，鲁迅先生还是坐着。</a:t>
            </a: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9846167" y="2757807"/>
            <a:ext cx="2049252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忘我工作</a:t>
            </a:r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努力勤勉</a:t>
            </a:r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箭头: 右 1"/>
          <p:cNvSpPr/>
          <p:nvPr/>
        </p:nvSpPr>
        <p:spPr>
          <a:xfrm>
            <a:off x="8815825" y="3314737"/>
            <a:ext cx="965446" cy="750921"/>
          </a:xfrm>
          <a:prstGeom prst="rightArrow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7454A"/>
              </a:solidFill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592243" y="3981674"/>
            <a:ext cx="8736281" cy="202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algn="just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有时许先生醒了，看着玻璃窗白萨萨的了，灯光也不显得怎么亮了，鲁迅先生的背影不像夜里那样高大。</a:t>
            </a:r>
            <a:endParaRPr lang="en-US" altLang="zh-CN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鲁迅先生的背影是灰黑色的，仍旧坐在那里。</a:t>
            </a:r>
            <a:endParaRPr lang="en-US" altLang="zh-CN" sz="28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人家都起来了，鲁迅先生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才睡下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80388" y="1203073"/>
            <a:ext cx="417458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对待自己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8973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1289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431315" y="2085820"/>
            <a:ext cx="8736282" cy="293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algn="just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鲁迅先生出书的校样，都用来揩桌子，或做什么的。请客人在家里吃饭，吃到半道，鲁迅先生回身去拿来校样给大家分着，客人接到手里一看，这怎么可以？鲁迅先生说：</a:t>
            </a:r>
            <a:endParaRPr lang="en-US" altLang="zh-CN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“擦一擦，拿着鸡吃，手是腻的。”</a:t>
            </a:r>
            <a:endParaRPr lang="en-US" altLang="zh-CN" sz="28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algn="just" eaLnBrk="1" hangingPunct="1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到洗澡间去，那边也摆着校样纸。</a:t>
            </a: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9839135" y="3627600"/>
            <a:ext cx="2049252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心境释然</a:t>
            </a:r>
          </a:p>
        </p:txBody>
      </p:sp>
      <p:sp>
        <p:nvSpPr>
          <p:cNvPr id="28" name="箭头: 右 1"/>
          <p:cNvSpPr/>
          <p:nvPr/>
        </p:nvSpPr>
        <p:spPr>
          <a:xfrm>
            <a:off x="8684874" y="3559877"/>
            <a:ext cx="965446" cy="750921"/>
          </a:xfrm>
          <a:prstGeom prst="rightArrow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7454A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80388" y="1203073"/>
            <a:ext cx="417458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对待作品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6999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369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0414" y="495279"/>
            <a:ext cx="282958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亲人</a:t>
            </a: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592242" y="1746133"/>
            <a:ext cx="7614924" cy="2027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algn="just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许先生又给海婴一个，海婴一吃，又是不好的，他又嚷嚷着。别人都不注意，鲁迅先生把海婴碟里的拿来尝尝。果然是不新鲜的。鲁迅先生说：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他说不新鲜，一定也有他的道理，不加以查看就抹杀是不对的。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527752" y="4705833"/>
            <a:ext cx="7177504" cy="1640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6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457200" indent="-4572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以后，我们又做过韭菜合子，又做过荷叶饼，我一提议，鲁迅先生必然赞成，而我做得又不好，可是鲁迅先生还是在饭桌上举着筷子问许先生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:“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我再吃几个吗</a:t>
            </a:r>
            <a:r>
              <a:rPr lang="en-US" altLang="zh-CN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9455142" y="3435584"/>
            <a:ext cx="204925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尊重孩子和妻子</a:t>
            </a:r>
          </a:p>
        </p:txBody>
      </p:sp>
      <p:sp>
        <p:nvSpPr>
          <p:cNvPr id="28" name="箭头: 右 1"/>
          <p:cNvSpPr/>
          <p:nvPr/>
        </p:nvSpPr>
        <p:spPr>
          <a:xfrm>
            <a:off x="7919172" y="3614050"/>
            <a:ext cx="965446" cy="750921"/>
          </a:xfrm>
          <a:prstGeom prst="rightArrow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7454A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0388" y="1203073"/>
            <a:ext cx="417458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92242" y="4182681"/>
            <a:ext cx="417458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n"/>
            </a:pPr>
            <a:r>
              <a:rPr lang="zh-CN" altLang="en-US" sz="2800" b="1">
                <a:solidFill>
                  <a:srgbClr val="C55A1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丈夫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9011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890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80414" y="495279"/>
            <a:ext cx="282958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特写</a:t>
            </a: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431315" y="1797825"/>
            <a:ext cx="8736285" cy="865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鲁迅先生走路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很轻捷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他刚抓起帽子拉往头上一扣，同时左腿就伸出去了，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仿佛不顾一切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的走去。</a:t>
            </a:r>
          </a:p>
        </p:txBody>
      </p:sp>
      <p:sp>
        <p:nvSpPr>
          <p:cNvPr id="24" name="Rectangle 3"/>
          <p:cNvSpPr>
            <a:spLocks noChangeArrowheads="1"/>
          </p:cNvSpPr>
          <p:nvPr/>
        </p:nvSpPr>
        <p:spPr bwMode="auto">
          <a:xfrm>
            <a:off x="431314" y="3000196"/>
            <a:ext cx="8736285" cy="125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鲁迅先生很喜欢北方饭，还喜欢吃油炸的东西，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喜欢吃硬的东西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，就是后来生病的时候，也不大吃牛奶，鸡汤端到旁边用调羹舀了一二下就算了事。</a:t>
            </a: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9927567" y="2287911"/>
            <a:ext cx="2049252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敏捷性急</a:t>
            </a:r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刚毅果断</a:t>
            </a:r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注重细节</a:t>
            </a:r>
            <a:endParaRPr lang="en-US" altLang="zh-CN" sz="3200" b="1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箭头: 右 1"/>
          <p:cNvSpPr/>
          <p:nvPr/>
        </p:nvSpPr>
        <p:spPr>
          <a:xfrm>
            <a:off x="8975152" y="3409175"/>
            <a:ext cx="965446" cy="750921"/>
          </a:xfrm>
          <a:prstGeom prst="rightArrow">
            <a:avLst/>
          </a:prstGeom>
          <a:solidFill>
            <a:srgbClr val="404040"/>
          </a:solid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D7454A"/>
              </a:solidFill>
            </a:endParaRPr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431314" y="4506533"/>
            <a:ext cx="8736284" cy="1252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1pPr>
            <a:lvl2pPr marL="742950" indent="-28575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2pPr>
            <a:lvl3pPr marL="11430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3pPr>
            <a:lvl4pPr marL="16002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4pPr>
            <a:lvl5pPr marL="2057400" indent="-228600" eaLnBrk="0" hangingPunct="0"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rgbClr val="FF0000"/>
                </a:solidFill>
                <a:latin typeface="经典趣体简" pitchFamily="1" charset="-122"/>
                <a:ea typeface="经典趣体简" pitchFamily="1" charset="-122"/>
              </a:defRPr>
            </a:lvl9pPr>
          </a:lstStyle>
          <a:p>
            <a:pPr marL="457200" indent="-457200" eaLnBrk="1" hangingPunct="1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鲁迅先生包一个纸包也要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包到整整齐齐</a:t>
            </a:r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，他常常把要寄出去的书，从许先生手里拿过来自己包。许先生本来包得多么好，而鲁迅先生还要亲自动手。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47230" y="487930"/>
            <a:ext cx="249595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特写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7642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Tm="2376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6763" y="1486535"/>
            <a:ext cx="10698162" cy="1584960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 indent="855980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本文叙述了鲁迅先生哪些生活琐事?请你简要概括，并说说这些琐事刻画了鲁迅先生什么样的形象特点。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10260" y="3286125"/>
            <a:ext cx="105791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鲁迅先生明朗的笑: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乐观爽朗、平易近人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鲁迅先生走路轻捷快速: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做事敏捷果断、一往无前、义无反顾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嘱咐许广平给萧红付车费: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关心友人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喜欢北方饭、喜欢吃硬的东西: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坚毅、倔强、刚硬的“硬骨头”</a:t>
            </a: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4740275" y="477520"/>
            <a:ext cx="342455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品析课文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838835" y="891540"/>
            <a:ext cx="1057910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在饭桌上: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对妻子的尊重和爱意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胃不好，但对萧红做的韭菜合子还是吃得开心: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对小辈的体恤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开玩笑: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幽默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读青年来信: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宽容、和蔼，对青年人的关心、帮助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不在意自己的原稿和校样: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谦逊、淡泊名利、宽厚</a:t>
            </a: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看电影:为他人着想、随和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翻书休息: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对时间的珍惜</a:t>
            </a:r>
          </a:p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花大把时间陪客人: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热情待客、平易近人</a:t>
            </a:r>
          </a:p>
        </p:txBody>
      </p:sp>
    </p:spTree>
  </p:cSld>
  <p:clrMapOvr>
    <a:masterClrMapping/>
  </p:clrMapOvr>
  <p:transition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10590" y="1485265"/>
            <a:ext cx="105791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深夜工作: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敬业与辛苦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吃鱼丸: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做事认真的严谨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包书: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认真细致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病中工作: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惧死亡的淡然和争分夺秒工作的勤奋。</a:t>
            </a:r>
          </a:p>
        </p:txBody>
      </p:sp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6763" y="838200"/>
            <a:ext cx="10698162" cy="1584960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 indent="85598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以上这些内容，看似没有什么联系，比较杂乱。你能否对它们进行归类?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82663" y="2565400"/>
            <a:ext cx="329882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）神情姿态：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71925" y="2565400"/>
            <a:ext cx="7866063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鲁迅的笑、鲁迅走路的姿态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78513" y="3933825"/>
            <a:ext cx="390842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乐观开朗、平易近人。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880" y="3429635"/>
            <a:ext cx="3965575" cy="298577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38200" y="981075"/>
            <a:ext cx="3476625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）饮食起居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38200" y="1644650"/>
            <a:ext cx="10720388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喜欢北方饭、对萧红做的韭菜合子吃地开心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03988" y="2357438"/>
            <a:ext cx="5229225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简单随和、体恤他人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200" y="3173413"/>
            <a:ext cx="3359150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）待人接物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38200" y="3881438"/>
            <a:ext cx="10988675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读青年来信、不在意自己的原稿和校样、陪客人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454650" y="4740275"/>
            <a:ext cx="6278563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严格、宽容、和蔼、热情。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315460" y="477520"/>
            <a:ext cx="3551555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学习目标</a:t>
            </a:r>
          </a:p>
        </p:txBody>
      </p:sp>
      <p:sp>
        <p:nvSpPr>
          <p:cNvPr id="20" name="文本框 5"/>
          <p:cNvSpPr txBox="1"/>
          <p:nvPr/>
        </p:nvSpPr>
        <p:spPr>
          <a:xfrm>
            <a:off x="766445" y="2637790"/>
            <a:ext cx="10532745" cy="2067560"/>
          </a:xfrm>
          <a:prstGeom prst="rect">
            <a:avLst/>
          </a:prstGeom>
          <a:noFill/>
          <a:ln w="9525">
            <a:noFill/>
          </a:ln>
        </p:spPr>
        <p:txBody>
          <a:bodyPr wrap="square" lIns="91428" tIns="45714" rIns="91428" bIns="45714">
            <a:spAutoFit/>
          </a:bodyPr>
          <a:lstStyle/>
          <a:p>
            <a:pPr marL="685800" indent="-685800">
              <a:lnSpc>
                <a:spcPct val="120000"/>
              </a:lnSpc>
              <a:spcBef>
                <a:spcPts val="800"/>
              </a:spcBef>
              <a:buFont typeface="Times New Roman" panose="02020603050405020304" pitchFamily="18" charset="0"/>
              <a:buAutoNum type="arabicPeriod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了解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作者及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写作背景，整体感知课文，梳理文章内容。</a:t>
            </a:r>
            <a:endParaRPr lang="en-US" altLang="zh-CN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85800" indent="-685800">
              <a:lnSpc>
                <a:spcPct val="120000"/>
              </a:lnSpc>
              <a:spcBef>
                <a:spcPts val="800"/>
              </a:spcBef>
              <a:buFont typeface="Times New Roman" panose="02020603050405020304" pitchFamily="18" charset="0"/>
              <a:buAutoNum type="arabicPeriod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学习本文通过细节描写表现人物形象特征的写法，揣摩重点语句、段落的含义，在细腻的语言中体会作者的情感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685800" indent="-685800">
              <a:lnSpc>
                <a:spcPct val="120000"/>
              </a:lnSpc>
              <a:spcBef>
                <a:spcPts val="800"/>
              </a:spcBef>
              <a:buFont typeface="Times New Roman" panose="02020603050405020304" pitchFamily="18" charset="0"/>
              <a:buAutoNum type="arabicPeriod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学习鲁迅先生克己待人、关爱亲人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的品质和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生命不息、战斗不止的精神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84263" y="1109663"/>
            <a:ext cx="3300412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）休闲娱乐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05263" y="1125538"/>
            <a:ext cx="6916737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开玩笑、看电影、翻书休息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870450" y="1747838"/>
            <a:ext cx="5232400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幽默风趣、珍惜时间。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84263" y="2654300"/>
            <a:ext cx="3014662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）工作习惯：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016375" y="2654300"/>
            <a:ext cx="6003925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深夜工作、病中工作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59350" y="3259138"/>
            <a:ext cx="5311775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不同寻常、忘我精神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7913" y="4224338"/>
            <a:ext cx="3544887" cy="60007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）日常琐事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010025" y="4224338"/>
            <a:ext cx="5830888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吃鱼丸、包书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014913" y="4843463"/>
            <a:ext cx="4816475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严谨、细致、认真。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  <p:cond evt="onBegin" delay="0">
                          <p:tn val="39"/>
                        </p:cond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  <p:cond evt="onBegin" delay="0">
                          <p:tn val="44"/>
                        </p:cond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2"/>
          <p:cNvSpPr txBox="1"/>
          <p:nvPr/>
        </p:nvSpPr>
        <p:spPr>
          <a:xfrm>
            <a:off x="692150" y="1304925"/>
            <a:ext cx="10806113" cy="380111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本文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虽然看似杂乱，但有一个情感上的线索。全文除了许广平先生的一句极为朴实的感叹，没有一个地方有直接的赞美，却处处透露出作者对鲁迅先生的爱戴、赞美和景仰。同样的，没有一个“悲”字，但字里行间无不透露出沉重的悲伤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4050" y="900113"/>
            <a:ext cx="10553700" cy="13874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鲁迅是伟大的文学家、思想家，但本文却大量细致地记叙他的工作、生活琐事，这样写有什么好处？</a:t>
            </a:r>
          </a:p>
        </p:txBody>
      </p:sp>
      <p:sp>
        <p:nvSpPr>
          <p:cNvPr id="40962" name="文本框 3"/>
          <p:cNvSpPr txBox="1"/>
          <p:nvPr/>
        </p:nvSpPr>
        <p:spPr>
          <a:xfrm>
            <a:off x="550863" y="2493963"/>
            <a:ext cx="10882312" cy="232346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）更真实。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伟人也像凡人一样会生病，会害怕，也聊天、看电影，也有自己的生活特点和习惯，这就给了读者一个活生生的、真实的鲁迅。这样的鲁迅，更让人觉得可亲。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3"/>
          <p:cNvSpPr txBox="1"/>
          <p:nvPr/>
        </p:nvSpPr>
        <p:spPr>
          <a:xfrm>
            <a:off x="622300" y="1630363"/>
            <a:ext cx="10882313" cy="306260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）更直观。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通篇都是对鲁迅的工作生活琐事的记叙，让我们直接感受到鲁迅的为人、做事、对待生活、对待工作方面的许多感人之处，以及他思想、性格方面的不少特点。而这些都不是通过作者的抽象说教中来的。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框 3"/>
          <p:cNvSpPr txBox="1"/>
          <p:nvPr/>
        </p:nvSpPr>
        <p:spPr>
          <a:xfrm>
            <a:off x="654050" y="1652588"/>
            <a:ext cx="10882313" cy="306260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）更真挚。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通篇的细节描写，基本上都是白描，几乎无一评论，无一直接抒情，而真情毕现。尤其是写到鲁迅生病之后的各个细节，看似完全平静的叙述，无一“悲”字，但悲剧色彩流溢其间，读来令人心酸。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0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3"/>
          <p:cNvSpPr txBox="1"/>
          <p:nvPr/>
        </p:nvSpPr>
        <p:spPr>
          <a:xfrm>
            <a:off x="654050" y="798513"/>
            <a:ext cx="10882313" cy="424370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）更有趣味。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关于鲁迅的许多富有趣味的生活细节的描叙，可以引起读者的浓厚的阅读兴趣。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（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）更有表现力。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也就是所谓以小见大的写法的最大的妙处。文中许广平的一句话十分恰当：“周先生的做人，真是我们学不了的。哪怕一点点小事。”看似轻描淡写，实则富有思想含量。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4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4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2463" y="908050"/>
            <a:ext cx="10883900" cy="158496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Clr>
                <a:schemeClr val="bg1"/>
              </a:buClr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3.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本文除了写鲁迅之外，还写了其他的什么人？写这些人有什么作用？</a:t>
            </a:r>
          </a:p>
        </p:txBody>
      </p:sp>
      <p:sp>
        <p:nvSpPr>
          <p:cNvPr id="45058" name="文本框 3"/>
          <p:cNvSpPr txBox="1"/>
          <p:nvPr/>
        </p:nvSpPr>
        <p:spPr>
          <a:xfrm>
            <a:off x="652463" y="2628900"/>
            <a:ext cx="10433050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还写了“我”（作者萧红）、海婴、许广平。</a:t>
            </a:r>
          </a:p>
        </p:txBody>
      </p:sp>
      <p:sp>
        <p:nvSpPr>
          <p:cNvPr id="45059" name="文本框 2"/>
          <p:cNvSpPr txBox="1"/>
          <p:nvPr/>
        </p:nvSpPr>
        <p:spPr>
          <a:xfrm>
            <a:off x="652463" y="3306763"/>
            <a:ext cx="10310812" cy="84645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作用：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从侧面烘托鲁迅，起到烘云托月的表达效果。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charRg st="0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3"/>
          <p:cNvSpPr txBox="1"/>
          <p:nvPr/>
        </p:nvSpPr>
        <p:spPr>
          <a:xfrm>
            <a:off x="630238" y="1177925"/>
            <a:ext cx="10929937" cy="453961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①写“我”的亲见、亲闻，一是使所叙之事更为真实，二是使情感的抒发更有感人的力量（抒情的张力）。例如平静的叙述中饱含的深刻的情感，尤其是“悲”感。</a:t>
            </a: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②写海婴，主要是通过海婴的年幼无知，童言无忌，从侧面表现鲁迅对孩子的慈爱;而且，海婴的无知、无忌，也与大人的内心的担忧形成对比。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3"/>
          <p:cNvSpPr txBox="1"/>
          <p:nvPr/>
        </p:nvSpPr>
        <p:spPr>
          <a:xfrm>
            <a:off x="766445" y="1557655"/>
            <a:ext cx="6774180" cy="3801110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③写许广平，是更典型的侧面烘托。例如她对鲁迅先生工作的支持，尽管整天为家庭琐事忙忙碌碌，但却能让鲁迅先生有更多的时间忙于工作。她的坚强也反映了鲁迅的坚强。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6055" y="981710"/>
            <a:ext cx="3596640" cy="54540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942138" y="2276475"/>
            <a:ext cx="3932238" cy="1584960"/>
          </a:xfrm>
          <a:prstGeom prst="rect">
            <a:avLst/>
          </a:prstGeom>
          <a:noFill/>
          <a:ln>
            <a:noFill/>
          </a:ln>
        </p:spPr>
        <p:txBody>
          <a:bodyPr lIns="108850" tIns="54425" rIns="108850" bIns="54425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文中有许多细节描写，找出来并赏析。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835" y="1629410"/>
            <a:ext cx="5739765" cy="4087495"/>
          </a:xfrm>
          <a:prstGeom prst="rect">
            <a:avLst/>
          </a:prstGeom>
        </p:spPr>
      </p:pic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4740275" y="477520"/>
            <a:ext cx="342455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品味语言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/>
          <p:nvPr/>
        </p:nvSpPr>
        <p:spPr>
          <a:xfrm>
            <a:off x="766638" y="1701487"/>
            <a:ext cx="7583855" cy="474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10000"/>
              </a:lnSpc>
            </a:pP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【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萧红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1911—1942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年），原名张迺（</a:t>
            </a:r>
            <a:r>
              <a:rPr lang="en-US" altLang="zh-CN" sz="2400" b="1" err="1">
                <a:latin typeface="楷体" panose="02010609060101010101" pitchFamily="49" charset="-122"/>
                <a:ea typeface="楷体" panose="02010609060101010101" pitchFamily="49" charset="-122"/>
              </a:rPr>
              <a:t>nǎi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）莹，中国近现代女作家，“民国四大才女”之一，被誉为“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年代文学洛神”。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1911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年出生于黑龙江省哈尔滨市呼兰区一个封建地主家庭，幼年丧母。她的一生在苦难中挣扎、抗争，萧军的出现直接影响了其命运并引发她开始文学创作。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725" y="2493645"/>
            <a:ext cx="2514600" cy="3094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文本框 15"/>
          <p:cNvSpPr txBox="1"/>
          <p:nvPr/>
        </p:nvSpPr>
        <p:spPr>
          <a:xfrm>
            <a:off x="4175760" y="476885"/>
            <a:ext cx="3694430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SzTx/>
              <a:defRPr/>
            </a:pPr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走近作者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914400" y="2830513"/>
            <a:ext cx="10012363" cy="2323465"/>
          </a:xfrm>
          <a:prstGeom prst="rect">
            <a:avLst/>
          </a:prstGeom>
          <a:noFill/>
          <a:ln>
            <a:noFill/>
          </a:ln>
        </p:spPr>
        <p:txBody>
          <a:bodyPr lIns="108850" tIns="54425" rIns="108850" bIns="54425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细节描写。生动形象地凸显了鲁迅先生的乐观爽朗、平易近人的性格特征，一下子拉近了读者与鲁迅先生的距离。</a:t>
            </a: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695325" y="1125538"/>
            <a:ext cx="10769600" cy="1584960"/>
          </a:xfrm>
          <a:prstGeom prst="rect">
            <a:avLst/>
          </a:prstGeom>
          <a:noFill/>
          <a:ln>
            <a:noFill/>
          </a:ln>
        </p:spPr>
        <p:txBody>
          <a:bodyPr lIns="108850" tIns="54425" rIns="108850" bIns="54425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1.“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鲁迅先生的笑声是明朗的</a:t>
            </a: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……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笑得连烟卷都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拿不住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了，常常是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笑得咳嗽</a:t>
            </a:r>
            <a:r>
              <a:rPr kumimoji="0" lang="zh-CN" altLang="en-US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起来。</a:t>
            </a:r>
            <a:r>
              <a:rPr kumimoji="0" lang="en-US" altLang="zh-CN" sz="3200" b="1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2300" y="981075"/>
            <a:ext cx="10748963" cy="148653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 algn="just">
              <a:lnSpc>
                <a:spcPct val="140000"/>
              </a:lnSpc>
              <a:spcBef>
                <a:spcPct val="500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2.“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许先生说鸡鸣的时候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鲁迅先生还是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坐着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鲁迅先生的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背影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不像夜里那样黑大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77838" y="2638425"/>
            <a:ext cx="11056938" cy="2175510"/>
          </a:xfrm>
          <a:prstGeom prst="rect">
            <a:avLst/>
          </a:prstGeom>
          <a:noFill/>
          <a:ln>
            <a:noFill/>
          </a:ln>
        </p:spPr>
        <p:txBody>
          <a:bodyPr lIns="108850" tIns="54425" rIns="108850" bIns="54425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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hlink"/>
              </a:buClr>
              <a:buSzPct val="90000"/>
              <a:buFont typeface="Wingdings" panose="05000000000000000000" pitchFamily="2" charset="2"/>
              <a:buChar char="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 2" panose="05020102010507070707" pitchFamily="18" charset="2"/>
              <a:buChar char="¡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刻画了鲁迅先生深夜坐着工作的情景，表现了鲁迅先生就像一个斗士在漫漫黑夜里孤独而坚忍地战斗，用自己坚强的意志迎接黎明。</a:t>
            </a:r>
            <a:endParaRPr kumimoji="0" lang="zh-CN" altLang="en-US" sz="3200" b="1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77838" y="4114800"/>
            <a:ext cx="11014075" cy="158496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4.“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鲁迅先生把海婴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……‘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他说不新鲜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就抹杀是不对的。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’”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7838" y="2424113"/>
            <a:ext cx="11044237" cy="1584960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语言描写。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表现了鲁迅幽默随和的性格特点，为我们展现出一个平易近人的鲁迅先生形象。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7838" y="838200"/>
            <a:ext cx="11044237" cy="1584960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3.“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我一走进卧室去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……‘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好久不见，好久不见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一边说着一边向我点头。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25575" y="5646738"/>
            <a:ext cx="3130550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鲁迅的严谨。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2300" y="2060575"/>
            <a:ext cx="3517900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语言朴实。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0863" y="2708275"/>
            <a:ext cx="10963275" cy="355409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本文记叙了鲁迅先生的一些琐事，语言朴实，刻画了一个真实、富有人情味、生活化的鲁迅，充满了对鲁迅先生的崇敬和爱戴之情。在文中，作者很少用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来指称鲁迅，多称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鲁迅先生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，更多的时候，作者将这种崇敬和爱戴之情不露痕迹地融在了对琐事的叙述中。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61938" y="1125538"/>
            <a:ext cx="10963275" cy="79692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这篇文章的写作手法值得借鉴，请合作探究并作总结。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4740275" y="477520"/>
            <a:ext cx="342455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写法探究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22300" y="909638"/>
            <a:ext cx="9725025" cy="60007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善于撷取生活琐事，捕捉细节。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300" y="1579563"/>
            <a:ext cx="11009313" cy="3801110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作者把自己与鲁迅先生交往过程中的情绪体验原生态地表达出来，把自己对鲁迅先生的情绪记忆真实地加以再现。这种把生活碎片、细节、意象性的事件加以串并的结构方法，更接近生活的本真状态，也更具有一位女性作家直觉思维的特性，从而更便于凸显具体生活中的鲁迅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5997" y="3547073"/>
            <a:ext cx="29071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回忆鲁迅先生</a:t>
            </a:r>
          </a:p>
          <a:p>
            <a:pPr algn="ctr"/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（节选）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2978912" y="2852879"/>
            <a:ext cx="365722" cy="2483861"/>
          </a:xfrm>
          <a:prstGeom prst="leftBrace">
            <a:avLst>
              <a:gd name="adj1" fmla="val 53262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865"/>
          </a:p>
        </p:txBody>
      </p:sp>
      <p:sp>
        <p:nvSpPr>
          <p:cNvPr id="7" name="文本框 6"/>
          <p:cNvSpPr txBox="1"/>
          <p:nvPr/>
        </p:nvSpPr>
        <p:spPr>
          <a:xfrm>
            <a:off x="3344633" y="2500702"/>
            <a:ext cx="6113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神情姿态：乐观开朗、平易近人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344633" y="3365059"/>
            <a:ext cx="6113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饮食起居：简单随意、体恤他人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44633" y="4229415"/>
            <a:ext cx="6113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工作习惯：不同寻常、忘我精神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44633" y="5112397"/>
            <a:ext cx="611314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日常琐事：严谨认真、爱护青年</a:t>
            </a:r>
          </a:p>
        </p:txBody>
      </p:sp>
      <p:sp>
        <p:nvSpPr>
          <p:cNvPr id="11" name="左大括号 10"/>
          <p:cNvSpPr/>
          <p:nvPr/>
        </p:nvSpPr>
        <p:spPr>
          <a:xfrm flipH="1">
            <a:off x="9329943" y="2858805"/>
            <a:ext cx="320007" cy="2477935"/>
          </a:xfrm>
          <a:prstGeom prst="leftBrace">
            <a:avLst>
              <a:gd name="adj1" fmla="val 53262"/>
              <a:gd name="adj2" fmla="val 50000"/>
            </a:avLst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865"/>
          </a:p>
        </p:txBody>
      </p:sp>
      <p:sp>
        <p:nvSpPr>
          <p:cNvPr id="12" name="文本框 11"/>
          <p:cNvSpPr txBox="1"/>
          <p:nvPr/>
        </p:nvSpPr>
        <p:spPr>
          <a:xfrm>
            <a:off x="9777565" y="3282762"/>
            <a:ext cx="19979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思想伟大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精神高尚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216718" y="1688465"/>
            <a:ext cx="4300220" cy="600075"/>
          </a:xfrm>
          <a:prstGeom prst="rect">
            <a:avLst/>
          </a:prstGeom>
          <a:noFill/>
          <a:ln w="9525">
            <a:noFill/>
          </a:ln>
        </p:spPr>
        <p:txBody>
          <a:bodyPr wrap="none" lIns="108850" tIns="54425" rIns="108850" bIns="54425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回忆鲁迅先生（节选）</a:t>
            </a: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4582795" y="553085"/>
            <a:ext cx="342455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板书设计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2"/>
          <p:cNvSpPr txBox="1">
            <a:spLocks noChangeArrowheads="1"/>
          </p:cNvSpPr>
          <p:nvPr/>
        </p:nvSpPr>
        <p:spPr bwMode="auto">
          <a:xfrm>
            <a:off x="1018083" y="1317835"/>
            <a:ext cx="10367802" cy="4939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    萧红是一位经常从记忆深处挖掘写作素材的作家，而这篇文章是她这类作品的代表作。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本文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虽然看似杂乱，但有一个情感上的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线索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。作者将自己与鲁迅交往过程中的所见所闻所感剪裁提炼，并将它们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原生态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地表达出来，这种把生活碎片、细节、意象性的事件加以串并的结构方法，更接近生活的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本真状态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，也更具有一位女性作家直觉思维的特性，从而更便于凸显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</a:t>
            </a:r>
            <a:r>
              <a:rPr lang="zh-CN" altLang="en-US" sz="3000" b="1">
                <a:latin typeface="楷体" panose="02010609060101010101" pitchFamily="49" charset="-122"/>
                <a:ea typeface="楷体" panose="02010609060101010101" pitchFamily="49" charset="-122"/>
              </a:rPr>
              <a:t>生活中的鲁迅。</a:t>
            </a:r>
            <a:endParaRPr lang="en-US" altLang="zh-CN" sz="3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47229" y="357853"/>
            <a:ext cx="270951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18083" y="1317835"/>
            <a:ext cx="10367802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  <a:spcBef>
                <a:spcPct val="0"/>
              </a:spcBef>
              <a:buNone/>
            </a:pPr>
            <a:r>
              <a:rPr lang="en-US" altLang="zh-CN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全文布局自由随意，用女性独有的敏锐目光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悉心观察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，捕捉到了鲁迅先生许多灵动传神的</a:t>
            </a:r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生活细节</a:t>
            </a:r>
            <a:r>
              <a:rPr lang="zh-CN" altLang="en-US" sz="3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，以质朴浅白清新隽永的语言，于细微之处写出了一个真实的、充满人情味的活生生的鲁迅，彰显了一代伟人鲁迅的思想和人格，也抒发了作者对鲁迅先生的热爱、景仰和怀念之情。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47229" y="357853"/>
            <a:ext cx="270951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课堂小结</a:t>
            </a:r>
          </a:p>
        </p:txBody>
      </p:sp>
      <p:pic>
        <p:nvPicPr>
          <p:cNvPr id="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5796743" y="16493399"/>
            <a:ext cx="440209" cy="321691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6729" y="1486041"/>
            <a:ext cx="11164677" cy="491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时间，就像海绵里的水，只要愿挤，总还是有的。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倘只看书，便变成书橱。</a:t>
            </a:r>
          </a:p>
          <a:p>
            <a:pPr>
              <a:lnSpc>
                <a:spcPct val="140000"/>
              </a:lnSpc>
            </a:pP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惟有民族魂是值得宝贵的，惟有他发扬起来，中国才有真进步。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不满是向上的车轮，能够载着不自满的人前进。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横眉冷对千夫指，俯首甘为孺子牛。</a:t>
            </a:r>
          </a:p>
          <a:p>
            <a:pPr>
              <a:lnSpc>
                <a:spcPct val="14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en-US" altLang="zh-CN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寄意寒星荃不察，我以我血荐轩辕。　</a:t>
            </a: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4740275" y="477520"/>
            <a:ext cx="342455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名言集锦</a:t>
            </a:r>
          </a:p>
        </p:txBody>
      </p:sp>
    </p:spTree>
  </p:cSld>
  <p:clrMapOvr>
    <a:masterClrMapping/>
  </p:clrMapOvr>
  <p:transition spd="slow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21414" y="1758342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回忆齐白石先生</a:t>
            </a:r>
          </a:p>
        </p:txBody>
      </p:sp>
      <p:sp>
        <p:nvSpPr>
          <p:cNvPr id="4" name="矩形 3"/>
          <p:cNvSpPr/>
          <p:nvPr/>
        </p:nvSpPr>
        <p:spPr>
          <a:xfrm>
            <a:off x="623311" y="2373815"/>
            <a:ext cx="11395720" cy="388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</a:rPr>
              <a:t>    ①我从小学戏，没有读过书。一九五一年与书香门第的后生吴祖光结婚。后来，我成为齐白石老先生的干女儿。齐老常常手把手教我画画，他还教导我：“搞艺术也是表现自己，就如我画画、你唱戏，道理都是一样：讲骨气，讲正义，有勇气，最重要的都是表现自己。”</a:t>
            </a:r>
          </a:p>
          <a:p>
            <a:pPr>
              <a:lnSpc>
                <a:spcPct val="120000"/>
              </a:lnSpc>
            </a:pP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</a:rPr>
              <a:t>    ②我因演出繁忙，不可能在画画上画出成绩来。但我在演戏上，是遵照齐老的教导做的，在舞台上我挺胸抬头唱戏，面向观众。</a:t>
            </a: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4740275" y="477520"/>
            <a:ext cx="342455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拓展阅读</a:t>
            </a:r>
          </a:p>
        </p:txBody>
      </p:sp>
    </p:spTree>
  </p:cSld>
  <p:clrMapOvr>
    <a:masterClrMapping/>
  </p:clrMapOvr>
  <p:transition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"/>
          <p:cNvSpPr txBox="1"/>
          <p:nvPr/>
        </p:nvSpPr>
        <p:spPr>
          <a:xfrm>
            <a:off x="1295298" y="1444327"/>
            <a:ext cx="7103864" cy="4403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10000"/>
              </a:lnSpc>
            </a:pP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【</a:t>
            </a:r>
            <a:r>
              <a:rPr lang="zh-CN" altLang="en-US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代表作</a:t>
            </a:r>
            <a:r>
              <a:rPr lang="en-US" altLang="zh-CN" sz="2665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】</a:t>
            </a:r>
          </a:p>
          <a:p>
            <a:pPr>
              <a:lnSpc>
                <a:spcPct val="21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长篇小说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呼兰河传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>
              <a:lnSpc>
                <a:spcPct val="21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中篇小说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生死场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小城三月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等；</a:t>
            </a:r>
          </a:p>
          <a:p>
            <a:pPr>
              <a:lnSpc>
                <a:spcPct val="21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短篇小说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三个无聊人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王阿嫂的死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等；</a:t>
            </a:r>
          </a:p>
          <a:p>
            <a:pPr>
              <a:lnSpc>
                <a:spcPct val="210000"/>
              </a:lnSpc>
            </a:pP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散文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天空的点缀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在东京</a:t>
            </a:r>
            <a:r>
              <a:rPr lang="en-US" altLang="zh-CN" sz="2665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665" b="1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090" y="2277745"/>
            <a:ext cx="2917190" cy="3589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6904" y="837843"/>
            <a:ext cx="11624190" cy="55156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我演的节目，创造的人物，大都是一些争取自由、有正义感、有反抗精神的古今女性。如</a:t>
            </a:r>
            <a:r>
              <a:rPr lang="en-US" altLang="zh-CN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刘巧儿</a:t>
            </a:r>
            <a:r>
              <a:rPr lang="en-US" altLang="zh-CN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中的刘巧儿，</a:t>
            </a:r>
            <a:r>
              <a:rPr lang="en-US" altLang="zh-CN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杨三姐告状</a:t>
            </a:r>
            <a:r>
              <a:rPr lang="en-US" altLang="zh-CN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中的杨三姐等。放开手画画，挺起胸唱戏，这是我向齐老学画得到的最珍贵的启示。</a:t>
            </a:r>
          </a:p>
          <a:p>
            <a:pPr>
              <a:lnSpc>
                <a:spcPct val="120000"/>
              </a:lnSpc>
            </a:pPr>
            <a:r>
              <a:rPr lang="zh-CN" altLang="en-US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③有一天，裱画家刘金涛陪我去齐老家学画画，恰好齐老一人在家。金涛兄说：“今天齐老可要好好教干女儿画画了。”齐老让金涛铺好纸，高兴地把我叫到他身边，手里拿着一支笔：“来吧，画一张。”我心想：“做艺术家就不能退后，这也算是第一课。”于是我接过笔，放开了手，大甩笔画了一个小兔。齐老高兴得像孩子</a:t>
            </a:r>
            <a:r>
              <a:rPr lang="zh-CN" altLang="en-US" sz="2935" b="1" u="sng">
                <a:latin typeface="楷体" panose="02010609060101010101" pitchFamily="49" charset="-122"/>
                <a:ea typeface="楷体" panose="02010609060101010101" pitchFamily="49" charset="-122"/>
              </a:rPr>
              <a:t>：“好！好！这个小兔画得有神，就是嫩了点，好！</a:t>
            </a: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</a:rPr>
              <a:t>”稍微停顿了一下，他接</a:t>
            </a:r>
          </a:p>
        </p:txBody>
      </p:sp>
    </p:spTree>
  </p:cSld>
  <p:clrMapOvr>
    <a:masterClrMapping/>
  </p:clrMapOvr>
  <p:transition spd="slow">
    <p:random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7313" y="1120102"/>
            <a:ext cx="11143935" cy="4973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着说：“我是看看凤霞有没有胆子。画画的敢甩笔杆子，当伙计的敢端盘子，唱曲的敢扣弦子，当裁缝的敢下剪子。凤霞有胆子，有艺术家的气魄！”</a:t>
            </a:r>
            <a:endParaRPr lang="zh-CN" altLang="en-US" sz="293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④齐老是很重情义的。记得他过九十大寿，我跟金涛兄去给他拜寿，他领着我来到后院，我看到北面墙上有个小洞，里边有一个牌位，写着“贤妻宝珠灵位”。齐老默默鞠躬，我当然也照着做了。齐老严肃地指着灵位说：“这是你娘的灵位，我每天都要来看她，她跟我只是受罪了，没有享过福。”齐老说着眼睛湿润了。我感觉到齐老的感情是非常深的，平时几乎不流露。      </a:t>
            </a:r>
            <a:endParaRPr lang="zh-CN" altLang="en-US" sz="293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322" y="866481"/>
            <a:ext cx="11951094" cy="5515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⑤齐老对看门的老尹很严格，可是也不亏待他。齐老说：“对佣人要宽厚，有好处。”老尹为人善良，老是拿着笤帚不停地打扫。齐老不给他工钱，每月给他画张画，有时为了奖励，给他多画一张，老尹就知足了。因此，祖光去齐老家，老尹总喜欢挽着祖光，去他的小门房看看齐老给他的画，他手里真有好画。祖光从老尹手里买了不少画。老尹对金涛说：“吴先生大方，我说多少钱从不少给，有时多给了还不让我找钱。”齐老不只对老尹这样，无论对谁，都一律同等对待。</a:t>
            </a:r>
            <a:endParaRPr lang="en-US" altLang="zh-CN" sz="2935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</a:rPr>
              <a:t>    ⑥齐老在生活中始终保持着他当木工时的朴素习惯。有一次，金涛和我陪齐老吃饭，一位梳着圆头的女佣人为老人端上一些饭菜，一盘豆豉辣椒，一碗腊肉素白菜汤，都是些小盘小碗。金涛兄吃完，小声对我</a:t>
            </a:r>
          </a:p>
        </p:txBody>
      </p:sp>
    </p:spTree>
  </p:cSld>
  <p:clrMapOvr>
    <a:masterClrMapping/>
  </p:clrMapOvr>
  <p:transition>
    <p:random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43320" y="866480"/>
            <a:ext cx="12095769" cy="551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“我没有吃饱。”但我吃了两碗饭，喝了一碗汤，急着要看齐老画画。齐老对秘书武大姐和我说：“你们就是不考虑金涛是爱吃的人，我的小女儿凤霞吃什么都行，今天金涛肯定没吃好，下次请您去曲园吃。”</a:t>
            </a:r>
            <a:r>
              <a:rPr lang="en-US" altLang="zh-CN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</a:t>
            </a:r>
          </a:p>
          <a:p>
            <a:pPr>
              <a:lnSpc>
                <a:spcPct val="120000"/>
              </a:lnSpc>
            </a:pPr>
            <a:r>
              <a:rPr lang="en-US" altLang="zh-CN" sz="2935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</a:rPr>
              <a:t>⑦齐老有很多学生，老人画画时大家都围在一边看，老人一声不响闷头画。可是在大家不在的时候，他就边画边传授我如何用笔，如何调色，如何心里要有实物，手上才能疏能跑车、密不透风，画出实物的神采来，画得不像不要紧，可一定要神似。他还说：“你毕竟不是在照相，你是根据实物，经过你的画笔，再创造出你所想象的神采，这才叫艺术品的神韵，原封不动画出的桃子是匠气作品，要琢磨怎样画活了，看着已像离开了纸。”</a:t>
            </a:r>
          </a:p>
        </p:txBody>
      </p:sp>
    </p:spTree>
  </p:cSld>
  <p:clrMapOvr>
    <a:masterClrMapping/>
  </p:clrMapOvr>
  <p:transition spd="slow">
    <p:random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315" y="1029840"/>
            <a:ext cx="11114439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⑧也真是这样，看看齐老画的一篮子桃子：</a:t>
            </a:r>
            <a:r>
              <a:rPr lang="zh-CN" altLang="en-US" sz="2935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那大桃压在简陋的篮子上，大胖桃子的丰满可爱，竹篮子的单薄负重都跃然纸上。</a:t>
            </a: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由此，能够看出齐白石的艺术家风度。我看齐老画画，再仔细研究齐老的画，再回想齐老的教导：“你画画跟唱戏一样，不可死学原搬，要记住花力气，下苦功，再创造，不能不进取啊！”真是受益匪浅。</a:t>
            </a:r>
            <a:endParaRPr lang="zh-CN" altLang="en-US" sz="2935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                          （选文有改动）</a:t>
            </a:r>
          </a:p>
          <a:p>
            <a:pPr>
              <a:lnSpc>
                <a:spcPct val="125000"/>
              </a:lnSpc>
            </a:pPr>
            <a:r>
              <a:rPr lang="zh-CN" altLang="en-US" sz="2935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(附：新凤霞，我国著名评剧表演艺术家，齐白石的干女儿、关门弟子，深得齐白石的真传)</a:t>
            </a:r>
          </a:p>
        </p:txBody>
      </p:sp>
    </p:spTree>
  </p:cSld>
  <p:clrMapOvr>
    <a:masterClrMapping/>
  </p:clrMapOvr>
  <p:transition>
    <p:random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27312" y="795311"/>
            <a:ext cx="11327784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在向齐老学习画画的过程中，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获得了哪些唱戏方面的启示？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1314" y="1934947"/>
            <a:ext cx="10920578" cy="1272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讲骨气，讲正义，有勇气，最重要的是表现自己；不可死学原搬，要记住花力气，下苦功，再创造，不能不进取。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84897" y="3483832"/>
            <a:ext cx="10790208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2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从选文第④⑤⑥段看，齐白石先生具有怎样的精神品质？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88987" y="4293778"/>
            <a:ext cx="6841022" cy="2011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①齐白石先生重情义；</a:t>
            </a: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②齐白石先生待人宽厚，宽严相济；</a:t>
            </a:r>
          </a:p>
          <a:p>
            <a:pPr eaLnBrk="1" latinLnBrk="0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③齐白石先生生活朴素。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1266" y="800079"/>
            <a:ext cx="1073264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请根据括号中的提示，简要赏析选文中画线的句子。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27313" y="1637567"/>
            <a:ext cx="1120035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）好！好！这个小兔画得有神，就是嫩了点，好！（三个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字连用，有什么表达效果？）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7312" y="3367466"/>
            <a:ext cx="1105772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连用三个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字，运用反复的修辞手法，写出小兔画得逼真有神，突出表现了齐白石先生的高兴和对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的鼓励。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7313" y="1061578"/>
            <a:ext cx="1089602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）那大桃压在简陋的篮子上，大胖桃子的丰满可爱，竹篮子的单薄负重都跃然纸上。（请从修辞手法的角度赏析）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1742" y="2757807"/>
            <a:ext cx="10686082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运用对比的修辞手法，突出强调了齐白石画中桃子的生动逼真，从侧面写出了齐白石先生画工一流，具有艺术家风度。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/>
          <p:nvPr/>
        </p:nvSpPr>
        <p:spPr>
          <a:xfrm>
            <a:off x="1385178" y="1893823"/>
            <a:ext cx="9791813" cy="2680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735" b="1">
                <a:latin typeface="楷体" panose="02010609060101010101" pitchFamily="49" charset="-122"/>
                <a:ea typeface="楷体" panose="02010609060101010101" pitchFamily="49" charset="-122"/>
              </a:rPr>
              <a:t>    学习文中作者刻画鲁迅先生形象的写法，试着写一个片段，展现你记忆中印象深刻的一个人物形象。</a:t>
            </a:r>
            <a:r>
              <a:rPr lang="zh-CN" altLang="zh-CN" sz="3735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27" name="文本框 26"/>
          <p:cNvSpPr txBox="1"/>
          <p:nvPr>
            <p:custDataLst>
              <p:tags r:id="rId1"/>
            </p:custDataLst>
          </p:nvPr>
        </p:nvSpPr>
        <p:spPr>
          <a:xfrm>
            <a:off x="4740275" y="477520"/>
            <a:ext cx="342455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作业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10273" y="2421890"/>
            <a:ext cx="10075863" cy="2323465"/>
          </a:xfrm>
          <a:prstGeom prst="rect">
            <a:avLst/>
          </a:prstGeom>
          <a:noFill/>
          <a:ln w="9525">
            <a:noFill/>
          </a:ln>
        </p:spPr>
        <p:txBody>
          <a:bodyPr lIns="108850" tIns="54425" rIns="108850" bIns="54425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　　所有的人都承认,纪念鲁迅先生最好的文章出自萧红之手，只是因为，她从平视的角度，用平实的文笔,毫不炫技地素描了鲁迅。有人说，如果没有鲁迅，文坛上很可能就不会有萧红这个名字。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　　鲁迅之于萧红，是伯乐，是恩师，是慈父，亦是知己。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11040" y="837565"/>
            <a:ext cx="35109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作者与鲁迅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0545" y="1054100"/>
            <a:ext cx="10928985" cy="453961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本文节选自萧红长篇回忆性叙事散文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回忆鲁迅先生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，作于鲁迅逝世三年后。萧红是一位经常从记忆深处挖掘写作素材的作家，而这篇文章是她这类作品的代表作。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作者将自己与鲁迅交往过程中的所见所闻所感剪裁提炼，组织成文。节选部分共分八个生活片段叠加而成，自然空行成段。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22935" y="1557655"/>
            <a:ext cx="11148695" cy="3872865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 eaLnBrk="0" hangingPunct="0">
              <a:lnSpc>
                <a:spcPct val="170000"/>
              </a:lnSpc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全文布局自由随意，用女性独有的敏锐目光悉心观察，捕捉到了鲁迅先生许多灵动传神的细节，以质朴浅白、清新隽永的语言，于细微之处写出了一个真实、充满人情味的鲁迅，彰显了鲁迅的思想和人格。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438650" y="621665"/>
            <a:ext cx="35661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全文布局</a:t>
            </a: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文本框 1"/>
          <p:cNvSpPr txBox="1"/>
          <p:nvPr/>
        </p:nvSpPr>
        <p:spPr>
          <a:xfrm>
            <a:off x="622935" y="1629410"/>
            <a:ext cx="6206490" cy="3429000"/>
          </a:xfrm>
          <a:prstGeom prst="rect">
            <a:avLst/>
          </a:prstGeom>
          <a:noFill/>
          <a:ln w="9525">
            <a:noFill/>
          </a:ln>
        </p:spPr>
        <p:txBody>
          <a:bodyPr wrap="square" lIns="108850" tIns="54425" rIns="108850" bIns="54425" anchor="t" anchorCtr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鲁迅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1881—1936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年）原名周树人，字豫才，浙江绍兴人，著名文学家、思想家，五四新文化运动的重要参与者，中国现代文学的奠基人。</a:t>
            </a:r>
          </a:p>
        </p:txBody>
      </p:sp>
      <p:sp>
        <p:nvSpPr>
          <p:cNvPr id="16" name="文本框 15"/>
          <p:cNvSpPr txBox="1"/>
          <p:nvPr>
            <p:custDataLst>
              <p:tags r:id="rId1"/>
            </p:custDataLst>
          </p:nvPr>
        </p:nvSpPr>
        <p:spPr>
          <a:xfrm>
            <a:off x="4079240" y="549275"/>
            <a:ext cx="4450080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ClrTx/>
              <a:buSzTx/>
            </a:pPr>
            <a:r>
              <a:rPr lang="zh-CN" altLang="en-US" sz="4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相关介绍</a:t>
            </a:r>
            <a:endParaRPr lang="zh-CN" altLang="en-US" sz="4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75500" y="1557655"/>
            <a:ext cx="4580255" cy="388937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ZTYxZjU0ODE5NWIyOTIwYWY1OWU2NDBjY2UzZmNjMmQifQ=="/>
  <p:tag name="KSO_WPP_MARK_KEY" val="7fc6797a-1e12-440d-b69b-f186d0ead01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9|1.1|0.6|89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8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42.5|34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2|16.5|6.7|117.2|0.5|0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  <p:tag name="KSO_WM_UNIT_PLACING_PICTURE_USER_VIEWPORT" val="{&quot;height&quot;:7764,&quot;width&quot;:9144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64.1|34.3|32.6|25|5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|1.1|43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120.4"/>
</p:tagLst>
</file>

<file path=ppt/theme/theme1.xml><?xml version="1.0" encoding="utf-8"?>
<a:theme xmlns:a="http://schemas.openxmlformats.org/drawingml/2006/main" name="1_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4845</Words>
  <PresentationFormat>自定义</PresentationFormat>
  <Paragraphs>301</Paragraphs>
  <Slides>58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6" baseType="lpstr">
      <vt:lpstr>楷体</vt:lpstr>
      <vt:lpstr>Arial</vt:lpstr>
      <vt:lpstr>Calibri</vt:lpstr>
      <vt:lpstr>Calibri Light</vt:lpstr>
      <vt:lpstr>Times New Roman</vt:lpstr>
      <vt:lpstr>Wingdings</vt:lpstr>
      <vt:lpstr>Wingdings 2</vt:lpstr>
      <vt:lpstr>1_1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2023-02-07T20:27:42Z</cp:lastPrinted>
  <dcterms:created xsi:type="dcterms:W3CDTF">2023-02-07T20:27:42Z</dcterms:created>
  <dcterms:modified xsi:type="dcterms:W3CDTF">2023-02-07T13:26:28Z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