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2" r:id="rId6"/>
    <p:sldId id="566" r:id="rId7"/>
    <p:sldId id="596" r:id="rId8"/>
    <p:sldId id="439" r:id="rId9"/>
    <p:sldId id="410" r:id="rId10"/>
    <p:sldId id="470" r:id="rId11"/>
    <p:sldId id="496" r:id="rId12"/>
    <p:sldId id="499" r:id="rId13"/>
    <p:sldId id="497" r:id="rId14"/>
    <p:sldId id="500" r:id="rId15"/>
    <p:sldId id="501" r:id="rId16"/>
    <p:sldId id="498" r:id="rId17"/>
    <p:sldId id="529" r:id="rId18"/>
    <p:sldId id="551" r:id="rId19"/>
    <p:sldId id="552" r:id="rId20"/>
    <p:sldId id="553" r:id="rId21"/>
    <p:sldId id="554" r:id="rId22"/>
    <p:sldId id="555" r:id="rId23"/>
    <p:sldId id="339" r:id="rId24"/>
    <p:sldId id="345" r:id="rId25"/>
    <p:sldId id="368" r:id="rId26"/>
    <p:sldId id="591" r:id="rId27"/>
    <p:sldId id="306" r:id="rId28"/>
    <p:sldId id="307" r:id="rId29"/>
    <p:sldId id="557" r:id="rId30"/>
    <p:sldId id="561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caojunjie" initials="c" lastIdx="0" clrIdx="0"/>
  <p:cmAuthor id="7" name="Yi Su" initials="Y" lastIdx="0" clrIdx="4"/>
  <p:cmAuthor id="8" name="ming qiu" initials="m" lastIdx="0" clrIdx="1"/>
  <p:cmAuthor id="3" name="Mia Vida Villanueva" initials="M" lastIdx="0" clrIdx="0"/>
  <p:cmAuthor id="4" name="1206988966@qq.com" initials="1" lastIdx="0" clrIdx="2"/>
  <p:cmAuthor id="5" name="姜伟光" initials="姜" lastIdx="0" clrIdx="0"/>
  <p:cmAuthor id="6" name="Microsoft Office 用户" initials="M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29"/>
        <p:guide pos="380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217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218565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865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spcBef>
                <a:spcPct val="30000"/>
              </a:spcBef>
              <a:buFont typeface="Arial" panose="020B0604020202020204" pitchFamily="34" charset="0"/>
              <a:defRPr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7295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FADC5A8A-2915-45FF-8245-75070A7CF0E2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E1E47-812A-406D-8B81-E3C0B12E74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6800-C57A-435D-94F3-C8CCF83703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image" Target="../media/image3.png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1.jpeg"/><Relationship Id="rId2" Type="http://schemas.openxmlformats.org/officeDocument/2006/relationships/tags" Target="../tags/tag65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image" Target="../media/image3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4.png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.jpe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2.png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.png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2.png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image" Target="../media/image3.png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694493" y="3745800"/>
            <a:ext cx="7202598" cy="1575502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694491" y="5385257"/>
            <a:ext cx="7202599" cy="666750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1E5E4182-9B3A-4430-8BA3-831D0EC0AD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EE7A0584-0C04-40D8-95AD-91156D6520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606400" cy="6249600"/>
            <a:chOff x="292800" y="304200"/>
            <a:chExt cx="11606400" cy="6249600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304200"/>
              <a:ext cx="11606400" cy="624960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140970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386715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632460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8782050" y="2428875"/>
            <a:ext cx="2000250" cy="200025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8F9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baseline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032000" y="2428875"/>
            <a:ext cx="8128000" cy="2000250"/>
          </a:xfrm>
        </p:spPr>
        <p:txBody>
          <a:bodyPr lIns="90000" tIns="46800" rIns="90000" bIns="46800" anchor="ctr">
            <a:normAutofit/>
          </a:bodyPr>
          <a:lstStyle>
            <a:lvl1pPr algn="dist">
              <a:defRPr sz="60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1E5E4182-9B3A-4430-8BA3-831D0EC0AD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E7A0584-0C04-40D8-95AD-91156D6520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" y="304165"/>
            <a:ext cx="11606530" cy="624967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385445" eaLnBrk="0" hangingPunct="0">
              <a:defRPr sz="665">
                <a:latin typeface="Calibri" panose="020F05020202040302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385445" eaLnBrk="0" hangingPunct="0">
              <a:defRPr sz="665">
                <a:latin typeface="Calibri" panose="020F05020202040302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385445">
              <a:defRPr sz="665">
                <a:latin typeface="Calibri" panose="020F0502020204030204" charset="0"/>
                <a:ea typeface="宋体" panose="02010600030101010101" pitchFamily="2" charset="-122"/>
              </a:defRPr>
            </a:lvl1pPr>
          </a:lstStyle>
          <a:p>
            <a:fld id="{BD767A2A-1BE8-4A25-9C3E-607D3F5C2454}" type="slidenum">
              <a:rPr altLang="zh-CN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algn="ctr" defTabSz="914400" eaLnBrk="1" latinLnBrk="0" hangingPunct="1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25787" y="4195305"/>
            <a:ext cx="5500842" cy="904863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44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1E5E4182-9B3A-4430-8BA3-831D0EC0AD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E7A0584-0C04-40D8-95AD-91156D6520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92800" y="304200"/>
            <a:ext cx="11606400" cy="6249600"/>
            <a:chOff x="292800" y="304200"/>
            <a:chExt cx="11606400" cy="6249600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304200"/>
              <a:ext cx="11606400" cy="624960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file:///D:\qq&#25991;&#20214;\712321467\Image\C2C\Image2\%7b75232B38-A165-1FB7-499C-2E1C792CACB5%7d.png" TargetMode="External"/><Relationship Id="rId27" Type="http://schemas.openxmlformats.org/officeDocument/2006/relationships/image" Target="../media/image5.png"/><Relationship Id="rId26" Type="http://schemas.openxmlformats.org/officeDocument/2006/relationships/tags" Target="../tags/tag126.xml"/><Relationship Id="rId25" Type="http://schemas.openxmlformats.org/officeDocument/2006/relationships/tags" Target="../tags/tag125.xml"/><Relationship Id="rId24" Type="http://schemas.openxmlformats.org/officeDocument/2006/relationships/tags" Target="../tags/tag124.xml"/><Relationship Id="rId23" Type="http://schemas.openxmlformats.org/officeDocument/2006/relationships/tags" Target="../tags/tag123.xml"/><Relationship Id="rId22" Type="http://schemas.openxmlformats.org/officeDocument/2006/relationships/tags" Target="../tags/tag122.xml"/><Relationship Id="rId21" Type="http://schemas.openxmlformats.org/officeDocument/2006/relationships/tags" Target="../tags/tag1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7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9.xml"/><Relationship Id="rId1" Type="http://schemas.openxmlformats.org/officeDocument/2006/relationships/tags" Target="../tags/tag19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9.xml"/><Relationship Id="rId1" Type="http://schemas.openxmlformats.org/officeDocument/2006/relationships/tags" Target="../tags/tag208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8.png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67518" y="3131755"/>
            <a:ext cx="7202598" cy="1575502"/>
          </a:xfrm>
        </p:spPr>
        <p:txBody>
          <a:bodyPr/>
          <a:lstStyle/>
          <a:p>
            <a:r>
              <a:rPr lang="en-US" altLang="zh-CN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19  </a:t>
            </a:r>
            <a:r>
              <a:rPr lang="zh-CN" altLang="en-US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一颗小桃树</a:t>
            </a:r>
            <a:endParaRPr lang="zh-CN" altLang="en-US" sz="6600" b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325110" y="4360545"/>
            <a:ext cx="1868805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dist"/>
            <a:r>
              <a:rPr lang="zh-CN" altLang="en-US" sz="4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贾平凹</a:t>
            </a:r>
            <a:endParaRPr lang="zh-CN" altLang="en-US" sz="4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86360" y="1530350"/>
          <a:ext cx="12019915" cy="4373880"/>
        </p:xfrm>
        <a:graphic>
          <a:graphicData uri="http://schemas.openxmlformats.org/drawingml/2006/table">
            <a:tbl>
              <a:tblPr/>
              <a:tblGrid>
                <a:gridCol w="2510155"/>
                <a:gridCol w="7059295"/>
                <a:gridCol w="2450465"/>
              </a:tblGrid>
              <a:tr h="62484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成长经历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概括相关的内容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作者的情感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6175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开花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④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庆幸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横遭风雨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前期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⑤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爱怜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24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横遭风雨</a:t>
                      </a:r>
                      <a:endParaRPr lang="zh-CN" altLang="en-US" sz="3500" b="1" dirty="0"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后期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sz="35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高高的一枝</a:t>
                      </a:r>
                      <a:r>
                        <a:rPr lang="zh-CN" sz="35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儿</a:t>
                      </a:r>
                      <a:r>
                        <a:rPr sz="3500" b="1">
                          <a:sym typeface="+mn-ea"/>
                        </a:rPr>
                        <a:t>,</a:t>
                      </a:r>
                      <a:r>
                        <a:rPr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竟还保留着</a:t>
                      </a:r>
                      <a:r>
                        <a:rPr sz="35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一个欲绽的花苞</a:t>
                      </a:r>
                      <a:r>
                        <a:rPr sz="3500" b="1">
                          <a:sym typeface="+mn-ea"/>
                        </a:rPr>
                        <a:t>,</a:t>
                      </a:r>
                      <a:r>
                        <a:rPr lang="zh-CN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在</a:t>
                      </a:r>
                      <a:r>
                        <a:rPr lang="zh-CN" altLang="en-US" sz="35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风雨中挣扎，</a:t>
                      </a:r>
                      <a:endParaRPr 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⑥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2572385" y="2146300"/>
            <a:ext cx="706882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5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开了花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虽然</a:t>
            </a:r>
            <a:r>
              <a:rPr lang="zh-CN" sz="35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长得弱小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骨朵儿也不见繁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一夜之间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花竟全开了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呢。</a:t>
            </a:r>
            <a:endParaRPr lang="zh-CN" altLang="en-US" sz="3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2385" y="3314700"/>
            <a:ext cx="6096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在风雨中显得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慌乱狼狈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0326370" y="4667250"/>
            <a:ext cx="11176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敬佩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568960" y="1570990"/>
            <a:ext cx="11029950" cy="11684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文中最后一句为什么说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我还叫你是我的梦的精灵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而不是说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你是我的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小桃树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？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2739390"/>
            <a:ext cx="110293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文中的“小桃树”就是作者儿时“梦”的化身</a:t>
            </a:r>
            <a:r>
              <a:rPr lang="en-US" altLang="zh-CN" sz="35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作者所说的“我的小桃树”其实就是另一个“我”</a:t>
            </a:r>
            <a:r>
              <a:rPr lang="en-US" altLang="zh-CN" sz="35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寄寓着作者对幸福生活的追求和梦想</a:t>
            </a:r>
            <a:r>
              <a:rPr lang="en-US" altLang="zh-CN" sz="35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所以结尾处说“我还叫你是我的梦的精灵”。</a:t>
            </a:r>
            <a:endParaRPr lang="zh-CN" altLang="en-US" sz="35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51130" y="361950"/>
            <a:ext cx="11891010" cy="62992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小桃树</a:t>
            </a:r>
            <a:r>
              <a:rPr 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与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我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的特殊情感联系</a:t>
            </a:r>
            <a:r>
              <a:rPr lang="en-US" altLang="zh-CN" sz="35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完成学习任务二。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2"/>
            </p:custDataLst>
          </p:nvPr>
        </p:nvGraphicFramePr>
        <p:xfrm>
          <a:off x="86360" y="991870"/>
          <a:ext cx="12019915" cy="4538345"/>
        </p:xfrm>
        <a:graphic>
          <a:graphicData uri="http://schemas.openxmlformats.org/drawingml/2006/table">
            <a:tbl>
              <a:tblPr/>
              <a:tblGrid>
                <a:gridCol w="2510155"/>
                <a:gridCol w="5335905"/>
                <a:gridCol w="4173855"/>
              </a:tblGrid>
              <a:tr h="6985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时间或情境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小桃树的生命状态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我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的心理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8440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今天的黄昏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我的小桃树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在风雨里哆嗦</a:t>
                      </a:r>
                      <a:endParaRPr lang="en-US" altLang="en-US" sz="35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①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9975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那个春天的早晨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②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ea"/>
                        </a:rPr>
                        <a:t>我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ea"/>
                        </a:rPr>
                        <a:t>执着地偏要它将来开花结果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ea"/>
                        </a:rPr>
                        <a:t>哩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3165">
                <a:tc>
                  <a:txBody>
                    <a:bodyPr/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春天过后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它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长得很慢</a:t>
                      </a:r>
                      <a:r>
                        <a:rPr sz="32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一个春天</a:t>
                      </a:r>
                      <a:r>
                        <a:rPr sz="32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才个长上二尺来高</a:t>
                      </a:r>
                      <a:r>
                        <a:rPr sz="32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样子也极猥琐</a:t>
                      </a:r>
                      <a:endParaRPr lang="en-US" altLang="en-US" sz="3200" b="0" spc="120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③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614295" y="3173730"/>
            <a:ext cx="528256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spc="12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长得很委屈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弯了头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紧抱着身子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3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文本框 3"/>
          <p:cNvSpPr txBox="1"/>
          <p:nvPr>
            <p:custDataLst>
              <p:tags r:id="rId4"/>
            </p:custDataLst>
          </p:nvPr>
        </p:nvSpPr>
        <p:spPr>
          <a:xfrm>
            <a:off x="7969885" y="1681480"/>
            <a:ext cx="4222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啊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已经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老了许多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32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瘦了许多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3200" b="1">
                <a:solidFill>
                  <a:schemeClr val="tx1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昨日楚楚的容颜全然褪尽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7896225" y="4342130"/>
            <a:ext cx="421005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我却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十分地高兴了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它是我的梦种儿长的</a:t>
            </a:r>
            <a:endParaRPr lang="zh-CN" altLang="en-US" sz="3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223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0" y="759460"/>
          <a:ext cx="12019915" cy="4953000"/>
        </p:xfrm>
        <a:graphic>
          <a:graphicData uri="http://schemas.openxmlformats.org/drawingml/2006/table">
            <a:tbl>
              <a:tblPr/>
              <a:tblGrid>
                <a:gridCol w="2510155"/>
                <a:gridCol w="5871845"/>
                <a:gridCol w="3637915"/>
              </a:tblGrid>
              <a:tr h="62484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时间或情境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小桃树的生命状态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我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的心理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617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④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⑤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深深懊丧对不起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我的奶奶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对不起我的小桃树了</a:t>
                      </a:r>
                      <a:endParaRPr lang="zh-CN" altLang="en-US" sz="32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如今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⑥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我</a:t>
                      </a:r>
                      <a:r>
                        <a:rPr lang="en-US" altLang="zh-CN" sz="3200" b="1">
                          <a:solidFill>
                            <a:srgbClr val="FF33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忍不住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几分</a:t>
                      </a:r>
                      <a:r>
                        <a:rPr lang="en-US" altLang="zh-CN" sz="3200" b="1">
                          <a:solidFill>
                            <a:srgbClr val="FF33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忧伤</a:t>
                      </a:r>
                      <a:r>
                        <a:rPr sz="3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cs typeface="+mn-ea"/>
                          <a:sym typeface="微软雅黑" panose="020B0503020204020204" charset="-122"/>
                        </a:rPr>
                        <a:t>,</a:t>
                      </a:r>
                      <a:r>
                        <a:rPr lang="en-US" altLang="zh-CN" sz="3200" b="1">
                          <a:solidFill>
                            <a:srgbClr val="FF33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泪珠儿又要下来了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24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雨还在下着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我的小桃树</a:t>
                      </a:r>
                      <a:r>
                        <a:rPr sz="32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千百次</a:t>
                      </a:r>
                      <a:r>
                        <a:rPr lang="zh-CN" sz="32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地</a:t>
                      </a:r>
                      <a:r>
                        <a:rPr sz="32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俯下身去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又</a:t>
                      </a:r>
                      <a:r>
                        <a:rPr sz="32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千百次</a:t>
                      </a:r>
                      <a:r>
                        <a:rPr lang="zh-CN" sz="32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地挣扎起来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一树的桃花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湿得深重</a:t>
                      </a: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⑦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2485390" y="2967355"/>
            <a:ext cx="58889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开了花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虽然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长得弱小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骨朵儿也不见繁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一夜之间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花竟全开了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呢。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>
            <p:custDataLst>
              <p:tags r:id="rId3"/>
            </p:custDataLst>
          </p:nvPr>
        </p:nvSpPr>
        <p:spPr>
          <a:xfrm>
            <a:off x="0" y="1808480"/>
            <a:ext cx="24853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奶奶去世后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485390" y="1412875"/>
            <a:ext cx="588962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竟然还在长着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弯弯的身子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努力撑着的枝条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已经</a:t>
            </a:r>
            <a:r>
              <a:rPr lang="zh-CN" altLang="en-US" sz="35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有院墙高</a:t>
            </a:r>
            <a:endParaRPr lang="zh-CN" altLang="en-US" sz="35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8375015" y="4686935"/>
            <a:ext cx="357124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我心里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稍稍有些安慰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87350" y="474345"/>
            <a:ext cx="11245215" cy="332295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⑵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通过上表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我们发现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作者在叙述上运用了</a:t>
            </a:r>
            <a:r>
              <a:rPr lang="zh-CN" sz="35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5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的方式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交代了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我的小桃树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的来历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5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⑶《一棵小桃树》抒发了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我</a:t>
            </a:r>
            <a:r>
              <a:rPr lang="en-US" altLang="zh-CN" sz="35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对小桃树的独特情感。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小语觉得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关于奶奶的描写似乎显得无关紧要。请你圈画出文中所有涉及奶奶的语句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帮助小语解答疑惑。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358890" y="956945"/>
            <a:ext cx="5594985" cy="71882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3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今天</a:t>
            </a:r>
            <a:r>
              <a:rPr lang="zh-CN" altLang="zh-CN" sz="34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——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那个春天</a:t>
            </a:r>
            <a:r>
              <a:rPr lang="zh-CN" altLang="zh-CN" sz="34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</a:rPr>
              <a:t>——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如今</a:t>
            </a:r>
            <a:endParaRPr lang="zh-CN" altLang="zh-CN" sz="34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8890000" y="345440"/>
            <a:ext cx="1276985" cy="73723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35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插叙</a:t>
            </a:r>
            <a:endParaRPr lang="zh-CN" altLang="zh-CN" sz="35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94030" y="3166745"/>
            <a:ext cx="11139170" cy="278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不多余。突出小桃树与奶奶的密切关系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奶奶买来桃子才种下桃树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奶奶打扫卫生才发现桃树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奶奶的保护才留存桃树。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奶奶是桃树的播种者、守护者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也是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“我”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的精神的播种者、守护者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奶奶是作者感恩的对象</a:t>
            </a:r>
            <a:r>
              <a:rPr sz="35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文章在歌颂小桃树的过程中也暗含了对奶奶的感激、思念之情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031490" y="2662555"/>
            <a:ext cx="56400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/>
              <a:t>第二课时</a:t>
            </a:r>
            <a:endParaRPr lang="zh-CN" altLang="en-US" sz="600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品味语言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72705" name="Rectangle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82625" y="1591945"/>
            <a:ext cx="11040110" cy="215709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sz="3600" b="1">
                <a:sym typeface="+mn-ea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参照以下语言品析的策略</a:t>
            </a:r>
            <a:r>
              <a:rPr sz="3600" b="1">
                <a:sym typeface="+mn-ea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从文中摘录一句作者描写小桃树的句子进行品读</a:t>
            </a:r>
            <a:r>
              <a:rPr sz="3600">
                <a:sym typeface="+mn-ea"/>
              </a:rPr>
              <a:t>(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sz="3600">
                <a:sym typeface="+mn-ea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1210" y="2748280"/>
            <a:ext cx="10790555" cy="23069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品析策略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b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</a:b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策略一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</a:t>
            </a:r>
            <a:r>
              <a:rPr sz="3600"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词语、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句式、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标点、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修辞、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节奏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sz="3600">
                <a:sym typeface="+mn-ea"/>
              </a:rPr>
              <a:t>)</a:t>
            </a:r>
            <a:b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</a:b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策略二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连接</a:t>
            </a:r>
            <a:r>
              <a:rPr sz="3600"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联系读者的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生活体验、阅读体验</a:t>
            </a:r>
            <a:r>
              <a:rPr sz="3600">
                <a:sym typeface="+mn-ea"/>
              </a:rPr>
              <a:t>)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Rectangle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23265" y="962025"/>
            <a:ext cx="11073765" cy="186944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400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【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</a:t>
            </a:r>
            <a:r>
              <a:rPr kumimoji="0" lang="en-US" altLang="zh-CN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b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原句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可我的小桃树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一颗</a:t>
            </a:r>
            <a:r>
              <a:rPr kumimoji="0" lang="zh-CN" altLang="en-US" sz="3400" b="1" i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“仙桃”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的种子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却开得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太白了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太淡了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那瓣片儿单薄得似纸做的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没有肉的感觉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没有粉的感觉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像是患了重病的少女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苍白白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的脸</a:t>
            </a:r>
            <a:r>
              <a:rPr sz="3400" b="1">
                <a:sym typeface="+mn-ea"/>
              </a:rPr>
              <a:t>,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又偏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苦涩涩</a:t>
            </a:r>
            <a:r>
              <a:rPr kumimoji="0" lang="zh-CN" altLang="en-US" sz="34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地笑着。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kumimoji="0" lang="zh-CN" altLang="en-US" sz="3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4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3730" name="文本框 7"/>
          <p:cNvSpPr txBox="1"/>
          <p:nvPr>
            <p:custDataLst>
              <p:tags r:id="rId2"/>
            </p:custDataLst>
          </p:nvPr>
        </p:nvSpPr>
        <p:spPr>
          <a:xfrm>
            <a:off x="723265" y="3041650"/>
            <a:ext cx="10852150" cy="2707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该句全写小桃树的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病态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“患了重病的少女”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形象让人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联想到林黛玉的娇弱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反复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手法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“了”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字满是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叹惜与不安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；运用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“苍白”“苦涩”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的苦态不见了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取代的是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怜惜之情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难怪称之为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“我的小桃树”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66775" y="443230"/>
            <a:ext cx="10410190" cy="54165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一树的桃花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湿得深重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像一只天鹅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羽毛渐渐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剥脱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41705" y="1332865"/>
            <a:ext cx="1033526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将小桃树比作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“天鹅”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描写高贵的天鹅羽毛剥落的情景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尤其是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“剥脱”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二字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更显凄惨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“一片”“一片”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一词一顿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显得沉郁、悲戚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让人心疼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66775" y="3512820"/>
            <a:ext cx="10612120" cy="94742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长得很委屈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是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弯</a:t>
            </a:r>
            <a:r>
              <a:rPr lang="zh-CN" altLang="en-US" sz="3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了头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紧抱</a:t>
            </a:r>
            <a:r>
              <a:rPr lang="zh-CN" altLang="en-US" sz="3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着身子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的。第二天才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舒开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身来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瘦瘦的</a:t>
            </a:r>
            <a:r>
              <a:rPr sz="34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黄黄的</a:t>
            </a:r>
            <a:r>
              <a:rPr sz="34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似乎一碰</a:t>
            </a:r>
            <a:r>
              <a:rPr sz="3400" b="1">
                <a:solidFill>
                  <a:schemeClr val="tx1"/>
                </a:solidFill>
                <a:sym typeface="+mn-ea"/>
              </a:rPr>
              <a:t>,</a:t>
            </a:r>
            <a:r>
              <a:rPr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便立即会</a:t>
            </a:r>
            <a:r>
              <a:rPr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断了去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66775" y="4460240"/>
            <a:ext cx="10723245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“弯”“紧抱”</a:t>
            </a:r>
            <a:r>
              <a:rPr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写出小桃树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长得艰难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“舒开”</a:t>
            </a:r>
            <a:r>
              <a:rPr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写出小桃树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顽强地生长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出其</a:t>
            </a:r>
            <a:r>
              <a:rPr 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在逆境中不屈不挠、坚忍顽强的生命状态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510540" y="1560195"/>
            <a:ext cx="11170920" cy="218376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3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在风中摇着</a:t>
            </a:r>
            <a:r>
              <a:rPr sz="3400" b="1">
                <a:sym typeface="+mn-ea"/>
              </a:rPr>
              <a:t>,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抖着满身的雨水</a:t>
            </a:r>
            <a:r>
              <a:rPr sz="3400" b="1">
                <a:sym typeface="+mn-ea"/>
              </a:rPr>
              <a:t>,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几次要掉下来了</a:t>
            </a:r>
            <a:r>
              <a:rPr sz="3400" b="1">
                <a:sym typeface="+mn-ea"/>
              </a:rPr>
              <a:t>,</a:t>
            </a:r>
            <a:r>
              <a:rPr lang="zh-CN" altLang="zh-CN" sz="3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但却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没有掉下去</a:t>
            </a:r>
            <a:r>
              <a:rPr sz="3400" b="1">
                <a:sym typeface="+mn-ea"/>
              </a:rPr>
              <a:t>,</a:t>
            </a:r>
            <a:r>
              <a:rPr lang="zh-CN" altLang="zh-CN" sz="3400" b="1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像风浪里航道上的指示灯</a:t>
            </a:r>
            <a:r>
              <a:rPr sz="3400" b="1">
                <a:sym typeface="+mn-ea"/>
              </a:rPr>
              <a:t>,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闪着时隐时现的嫩黄的光</a:t>
            </a:r>
            <a:r>
              <a:rPr sz="3400" b="1">
                <a:sym typeface="+mn-ea"/>
              </a:rPr>
              <a:t>,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嫩红的光。</a:t>
            </a:r>
            <a:r>
              <a:rPr sz="3400">
                <a:sym typeface="+mn-ea"/>
              </a:rPr>
              <a:t>(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</a:t>
            </a:r>
            <a:r>
              <a:rPr 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谈谈作者的感悟</a:t>
            </a:r>
            <a:r>
              <a:rPr sz="3400">
                <a:sym typeface="+mn-ea"/>
              </a:rPr>
              <a:t>)</a:t>
            </a:r>
            <a:endParaRPr sz="3400">
              <a:sym typeface="+mn-ea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感悟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zh-CN" sz="3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10540" y="3124200"/>
            <a:ext cx="10989945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“但却”</a:t>
            </a:r>
            <a:r>
              <a:rPr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写出小桃树</a:t>
            </a:r>
            <a:r>
              <a:rPr 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在风雨中顽强地挣扎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4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作者由此感悟</a:t>
            </a:r>
            <a:r>
              <a:rPr lang="zh-CN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生命的艰难</a:t>
            </a:r>
            <a:r>
              <a:rPr sz="34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只有不停地奋斗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才能战胜磨难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希望之光</a:t>
            </a:r>
            <a:r>
              <a:rPr 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才能不被熄灭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94350" y="1624965"/>
            <a:ext cx="65976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3399155" y="1304925"/>
            <a:ext cx="6237605" cy="14814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大林寺桃花</a:t>
            </a:r>
            <a:endParaRPr 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人间四月芳菲尽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山寺桃花始盛开。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4474845" y="3107690"/>
            <a:ext cx="5826760" cy="15017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江畔独步寻花</a:t>
            </a:r>
            <a:endParaRPr 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花一簇开无主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可爱深红爱浅红。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5594985" y="4930775"/>
            <a:ext cx="6221730" cy="1643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题都城南庄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去年今日此门中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人面桃花相映红。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525" y="3174365"/>
            <a:ext cx="4108450" cy="3460115"/>
          </a:xfrm>
          <a:prstGeom prst="ellipse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4606" t="12450" r="18194" b="24217"/>
          <a:stretch>
            <a:fillRect/>
          </a:stretch>
        </p:blipFill>
        <p:spPr>
          <a:xfrm flipH="1">
            <a:off x="9839325" y="172720"/>
            <a:ext cx="2150110" cy="1411605"/>
          </a:xfrm>
          <a:prstGeom prst="snip2DiagRect">
            <a:avLst/>
          </a:prstGeom>
        </p:spPr>
      </p:pic>
      <p:sp>
        <p:nvSpPr>
          <p:cNvPr id="3" name="MH_Entry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466090" y="44704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导入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新课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Rectangle 2"/>
          <p:cNvSpPr/>
          <p:nvPr>
            <p:custDataLst>
              <p:tags r:id="rId1"/>
            </p:custDataLst>
          </p:nvPr>
        </p:nvSpPr>
        <p:spPr>
          <a:xfrm>
            <a:off x="502920" y="1477645"/>
            <a:ext cx="11076940" cy="15500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fontAlgn="base" hangingPunct="0">
              <a:buFontTx/>
            </a:pPr>
            <a:r>
              <a:rPr lang="en-US" altLang="zh-CN" sz="34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4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有同学对</a:t>
            </a:r>
            <a:r>
              <a:rPr lang="zh-CN" altLang="en-US" sz="3400" b="1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  <a:t>文中多处用</a:t>
            </a:r>
            <a:r>
              <a:rPr lang="zh-CN" altLang="en-US" sz="34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“吗”“呢”“啊”</a:t>
            </a:r>
            <a:r>
              <a:rPr lang="zh-CN" altLang="en-US" sz="34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等语气词感到疑惑。若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将这些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语气词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删去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能否可行</a:t>
            </a:r>
            <a:r>
              <a:rPr lang="zh-CN" altLang="en-US" sz="3400" b="1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？请从下列句子中任选一句进行赏析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解答这位同学的疑惑</a:t>
            </a:r>
            <a:r>
              <a:rPr sz="3400">
                <a:sym typeface="+mn-ea"/>
              </a:rPr>
              <a:t>(</a:t>
            </a:r>
            <a:r>
              <a:rPr lang="zh-CN" alt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sz="3400">
                <a:sym typeface="+mn-ea"/>
              </a:rPr>
              <a:t>)</a:t>
            </a:r>
            <a:r>
              <a:rPr lang="zh-CN" altLang="zh-CN" sz="34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4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0" fontAlgn="base" hangingPunct="0">
              <a:buFontTx/>
            </a:pPr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啊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它已经老了许多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呢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瘦了许多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呢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昨日楚楚的容颜全然褪尽了。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buFontTx/>
            </a:pPr>
            <a:endParaRPr lang="zh-CN" altLang="zh-CN" sz="3400" b="1" strike="noStrike" noProof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9572" name="Rectangle 4"/>
          <p:cNvSpPr/>
          <p:nvPr>
            <p:custDataLst>
              <p:tags r:id="rId2"/>
            </p:custDataLst>
          </p:nvPr>
        </p:nvSpPr>
        <p:spPr>
          <a:xfrm>
            <a:off x="577850" y="4113530"/>
            <a:ext cx="10791190" cy="1503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0000"/>
              </a:lnSpc>
            </a:pPr>
            <a:r>
              <a:rPr lang="zh-CN" altLang="en-US" sz="3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“啊”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字表达了作者在见到桃树变老变瘦后的惊讶、惋惜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字加深了爱怜与亲昵的语气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表达了作者对小桃树的疼惜之情</a:t>
            </a:r>
            <a:r>
              <a:rPr lang="zh-CN" altLang="en-US" sz="34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/>
          <p:nvPr>
            <p:custDataLst>
              <p:tags r:id="rId1"/>
            </p:custDataLst>
          </p:nvPr>
        </p:nvSpPr>
        <p:spPr>
          <a:xfrm>
            <a:off x="621030" y="755015"/>
            <a:ext cx="1076388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我说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我的梦儿是绿色的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将来开了花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我会幸福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C.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啊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我的小桃树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啊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！我该怎么感激你？你到底还有一朵花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呢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明日一早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你会开</a:t>
            </a:r>
            <a:r>
              <a:rPr lang="zh-CN" altLang="en-US" sz="3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吗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？你开的是灼灼的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吗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？香香的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吗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？我亲爱的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你那花是会开得美的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而且会孕出一个桃儿来的；我还叫你是我的梦的精灵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对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吗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endParaRPr lang="en-US" altLang="zh-CN" sz="3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3" name="Rectangle 5"/>
          <p:cNvSpPr/>
          <p:nvPr>
            <p:custDataLst>
              <p:tags r:id="rId2"/>
            </p:custDataLst>
          </p:nvPr>
        </p:nvSpPr>
        <p:spPr>
          <a:xfrm>
            <a:off x="867410" y="1301115"/>
            <a:ext cx="1051750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“呢”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能感受到一种自信与傲气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体现了作者坚信桃树会开花、梦想能实现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对未来充满憧憬与期望之情</a:t>
            </a:r>
            <a:r>
              <a:rPr lang="zh-CN" altLang="en-US" sz="34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4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4" name="Rectangle 6"/>
          <p:cNvSpPr/>
          <p:nvPr>
            <p:custDataLst>
              <p:tags r:id="rId3"/>
            </p:custDataLst>
          </p:nvPr>
        </p:nvSpPr>
        <p:spPr>
          <a:xfrm>
            <a:off x="781685" y="4551680"/>
            <a:ext cx="1040892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“啊”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字表现出作者对桃树的坚守的讶异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字中饱含着希望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字与儿化音体现出亲切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表达了作者对小桃树的赞美以及对美好生活的向往</a:t>
            </a:r>
            <a:r>
              <a:rPr lang="zh-CN" altLang="en-US" sz="34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3755" y="344170"/>
            <a:ext cx="1198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6700" indent="-266700" algn="l">
              <a:lnSpc>
                <a:spcPct val="150000"/>
              </a:lnSpc>
            </a:pPr>
            <a:r>
              <a:rPr lang="zh-CN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写作特色</a:t>
            </a:r>
            <a:endParaRPr kumimoji="1" lang="zh-CN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12527" y="4268548"/>
            <a:ext cx="6014085" cy="58356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有院墙高了(猪拱讨人嫌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被遗忘)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7493605" y="1852366"/>
            <a:ext cx="3312160" cy="1299136"/>
            <a:chOff x="13419" y="2255"/>
            <a:chExt cx="10636" cy="4895"/>
          </a:xfrm>
        </p:grpSpPr>
        <p:sp>
          <p:nvSpPr>
            <p:cNvPr id="12" name="图形 95"/>
            <p:cNvSpPr/>
            <p:nvPr>
              <p:custDataLst>
                <p:tags r:id="rId2"/>
              </p:custDataLst>
            </p:nvPr>
          </p:nvSpPr>
          <p:spPr>
            <a:xfrm>
              <a:off x="13419" y="2255"/>
              <a:ext cx="10636" cy="4223"/>
            </a:xfrm>
            <a:custGeom>
              <a:avLst/>
              <a:gdLst>
                <a:gd name="connsiteX0" fmla="*/ 4331093 w 4805693"/>
                <a:gd name="connsiteY0" fmla="*/ 2219749 h 2565814"/>
                <a:gd name="connsiteX1" fmla="*/ 4587476 w 4805693"/>
                <a:gd name="connsiteY1" fmla="*/ 1936988 h 2565814"/>
                <a:gd name="connsiteX2" fmla="*/ 4662387 w 4805693"/>
                <a:gd name="connsiteY2" fmla="*/ 981088 h 2565814"/>
                <a:gd name="connsiteX3" fmla="*/ 4630735 w 4805693"/>
                <a:gd name="connsiteY3" fmla="*/ 963152 h 2565814"/>
                <a:gd name="connsiteX4" fmla="*/ 4267788 w 4805693"/>
                <a:gd name="connsiteY4" fmla="*/ 609701 h 2565814"/>
                <a:gd name="connsiteX5" fmla="*/ 4181272 w 4805693"/>
                <a:gd name="connsiteY5" fmla="*/ 485202 h 2565814"/>
                <a:gd name="connsiteX6" fmla="*/ 3667449 w 4805693"/>
                <a:gd name="connsiteY6" fmla="*/ 149687 h 2565814"/>
                <a:gd name="connsiteX7" fmla="*/ 3058669 w 4805693"/>
                <a:gd name="connsiteY7" fmla="*/ 72666 h 2565814"/>
                <a:gd name="connsiteX8" fmla="*/ 2907793 w 4805693"/>
                <a:gd name="connsiteY8" fmla="*/ 113814 h 2565814"/>
                <a:gd name="connsiteX9" fmla="*/ 2668291 w 4805693"/>
                <a:gd name="connsiteY9" fmla="*/ 54730 h 2565814"/>
                <a:gd name="connsiteX10" fmla="*/ 1865377 w 4805693"/>
                <a:gd name="connsiteY10" fmla="*/ 52620 h 2565814"/>
                <a:gd name="connsiteX11" fmla="*/ 1710281 w 4805693"/>
                <a:gd name="connsiteY11" fmla="*/ 31518 h 2565814"/>
                <a:gd name="connsiteX12" fmla="*/ 1115217 w 4805693"/>
                <a:gd name="connsiteY12" fmla="*/ 149687 h 2565814"/>
                <a:gd name="connsiteX13" fmla="*/ 596119 w 4805693"/>
                <a:gd name="connsiteY13" fmla="*/ 461990 h 2565814"/>
                <a:gd name="connsiteX14" fmla="*/ 578182 w 4805693"/>
                <a:gd name="connsiteY14" fmla="*/ 479926 h 2565814"/>
                <a:gd name="connsiteX15" fmla="*/ 101287 w 4805693"/>
                <a:gd name="connsiteY15" fmla="*/ 909343 h 2565814"/>
                <a:gd name="connsiteX16" fmla="*/ 26377 w 4805693"/>
                <a:gd name="connsiteY16" fmla="*/ 1309217 h 2565814"/>
                <a:gd name="connsiteX17" fmla="*/ 0 w 4805693"/>
                <a:gd name="connsiteY17" fmla="*/ 1524453 h 2565814"/>
                <a:gd name="connsiteX18" fmla="*/ 849337 w 4805693"/>
                <a:gd name="connsiteY18" fmla="*/ 2373790 h 2565814"/>
                <a:gd name="connsiteX19" fmla="*/ 993883 w 4805693"/>
                <a:gd name="connsiteY19" fmla="*/ 2361129 h 2565814"/>
                <a:gd name="connsiteX20" fmla="*/ 2058456 w 4805693"/>
                <a:gd name="connsiteY20" fmla="*/ 2390671 h 2565814"/>
                <a:gd name="connsiteX21" fmla="*/ 2358098 w 4805693"/>
                <a:gd name="connsiteY21" fmla="*/ 2422324 h 2565814"/>
                <a:gd name="connsiteX22" fmla="*/ 2447780 w 4805693"/>
                <a:gd name="connsiteY22" fmla="*/ 2419158 h 2565814"/>
                <a:gd name="connsiteX23" fmla="*/ 2916234 w 4805693"/>
                <a:gd name="connsiteY23" fmla="*/ 2310486 h 2565814"/>
                <a:gd name="connsiteX24" fmla="*/ 2936280 w 4805693"/>
                <a:gd name="connsiteY24" fmla="*/ 2317871 h 2565814"/>
                <a:gd name="connsiteX25" fmla="*/ 3630521 w 4805693"/>
                <a:gd name="connsiteY25" fmla="*/ 2352689 h 2565814"/>
                <a:gd name="connsiteX26" fmla="*/ 4278339 w 4805693"/>
                <a:gd name="connsiteY26" fmla="*/ 2565814 h 2565814"/>
                <a:gd name="connsiteX27" fmla="*/ 4347974 w 4805693"/>
                <a:gd name="connsiteY27" fmla="*/ 2563704 h 2565814"/>
                <a:gd name="connsiteX28" fmla="*/ 4663442 w 4805693"/>
                <a:gd name="connsiteY28" fmla="*/ 2488794 h 2565814"/>
                <a:gd name="connsiteX29" fmla="*/ 4691929 w 4805693"/>
                <a:gd name="connsiteY29" fmla="*/ 2475078 h 2565814"/>
                <a:gd name="connsiteX30" fmla="*/ 4660277 w 4805693"/>
                <a:gd name="connsiteY30" fmla="*/ 2469802 h 2565814"/>
                <a:gd name="connsiteX31" fmla="*/ 4331093 w 4805693"/>
                <a:gd name="connsiteY31" fmla="*/ 2219749 h 2565814"/>
                <a:gd name="connsiteX32" fmla="*/ 3637907 w 4805693"/>
                <a:gd name="connsiteY32" fmla="*/ 2333697 h 2565814"/>
                <a:gd name="connsiteX33" fmla="*/ 3633686 w 4805693"/>
                <a:gd name="connsiteY33" fmla="*/ 2330532 h 2565814"/>
                <a:gd name="connsiteX34" fmla="*/ 3628411 w 4805693"/>
                <a:gd name="connsiteY34" fmla="*/ 2332642 h 2565814"/>
                <a:gd name="connsiteX35" fmla="*/ 2944721 w 4805693"/>
                <a:gd name="connsiteY35" fmla="*/ 2299935 h 2565814"/>
                <a:gd name="connsiteX36" fmla="*/ 2942611 w 4805693"/>
                <a:gd name="connsiteY36" fmla="*/ 2298880 h 2565814"/>
                <a:gd name="connsiteX37" fmla="*/ 2928895 w 4805693"/>
                <a:gd name="connsiteY37" fmla="*/ 2293604 h 2565814"/>
                <a:gd name="connsiteX38" fmla="*/ 2915179 w 4805693"/>
                <a:gd name="connsiteY38" fmla="*/ 2288329 h 2565814"/>
                <a:gd name="connsiteX39" fmla="*/ 2307454 w 4805693"/>
                <a:gd name="connsiteY39" fmla="*/ 2326312 h 2565814"/>
                <a:gd name="connsiteX40" fmla="*/ 2058456 w 4805693"/>
                <a:gd name="connsiteY40" fmla="*/ 2368515 h 2565814"/>
                <a:gd name="connsiteX41" fmla="*/ 2031024 w 4805693"/>
                <a:gd name="connsiteY41" fmla="*/ 2372735 h 2565814"/>
                <a:gd name="connsiteX42" fmla="*/ 2004647 w 4805693"/>
                <a:gd name="connsiteY42" fmla="*/ 2376955 h 2565814"/>
                <a:gd name="connsiteX43" fmla="*/ 1039251 w 4805693"/>
                <a:gd name="connsiteY43" fmla="*/ 2351634 h 2565814"/>
                <a:gd name="connsiteX44" fmla="*/ 1017095 w 4805693"/>
                <a:gd name="connsiteY44" fmla="*/ 2346358 h 2565814"/>
                <a:gd name="connsiteX45" fmla="*/ 993883 w 4805693"/>
                <a:gd name="connsiteY45" fmla="*/ 2340028 h 2565814"/>
                <a:gd name="connsiteX46" fmla="*/ 758601 w 4805693"/>
                <a:gd name="connsiteY46" fmla="*/ 2252456 h 2565814"/>
                <a:gd name="connsiteX47" fmla="*/ 46423 w 4805693"/>
                <a:gd name="connsiteY47" fmla="*/ 1316603 h 2565814"/>
                <a:gd name="connsiteX48" fmla="*/ 46423 w 4805693"/>
                <a:gd name="connsiteY48" fmla="*/ 1277565 h 2565814"/>
                <a:gd name="connsiteX49" fmla="*/ 47478 w 4805693"/>
                <a:gd name="connsiteY49" fmla="*/ 1240637 h 2565814"/>
                <a:gd name="connsiteX50" fmla="*/ 120279 w 4805693"/>
                <a:gd name="connsiteY50" fmla="*/ 917783 h 2565814"/>
                <a:gd name="connsiteX51" fmla="*/ 540200 w 4805693"/>
                <a:gd name="connsiteY51" fmla="*/ 522129 h 2565814"/>
                <a:gd name="connsiteX52" fmla="*/ 564466 w 4805693"/>
                <a:gd name="connsiteY52" fmla="*/ 510523 h 2565814"/>
                <a:gd name="connsiteX53" fmla="*/ 588733 w 4805693"/>
                <a:gd name="connsiteY53" fmla="*/ 498918 h 2565814"/>
                <a:gd name="connsiteX54" fmla="*/ 1095170 w 4805693"/>
                <a:gd name="connsiteY54" fmla="*/ 319554 h 2565814"/>
                <a:gd name="connsiteX55" fmla="*/ 1407473 w 4805693"/>
                <a:gd name="connsiteY55" fmla="*/ 216157 h 2565814"/>
                <a:gd name="connsiteX56" fmla="*/ 1864322 w 4805693"/>
                <a:gd name="connsiteY56" fmla="*/ 73721 h 2565814"/>
                <a:gd name="connsiteX57" fmla="*/ 1884368 w 4805693"/>
                <a:gd name="connsiteY57" fmla="*/ 69501 h 2565814"/>
                <a:gd name="connsiteX58" fmla="*/ 1904415 w 4805693"/>
                <a:gd name="connsiteY58" fmla="*/ 65281 h 2565814"/>
                <a:gd name="connsiteX59" fmla="*/ 2661960 w 4805693"/>
                <a:gd name="connsiteY59" fmla="*/ 74776 h 2565814"/>
                <a:gd name="connsiteX60" fmla="*/ 2875086 w 4805693"/>
                <a:gd name="connsiteY60" fmla="*/ 128585 h 2565814"/>
                <a:gd name="connsiteX61" fmla="*/ 2891967 w 4805693"/>
                <a:gd name="connsiteY61" fmla="*/ 131751 h 2565814"/>
                <a:gd name="connsiteX62" fmla="*/ 2909903 w 4805693"/>
                <a:gd name="connsiteY62" fmla="*/ 134916 h 2565814"/>
                <a:gd name="connsiteX63" fmla="*/ 3235923 w 4805693"/>
                <a:gd name="connsiteY63" fmla="*/ 189780 h 2565814"/>
                <a:gd name="connsiteX64" fmla="*/ 4027231 w 4805693"/>
                <a:gd name="connsiteY64" fmla="*/ 476761 h 2565814"/>
                <a:gd name="connsiteX65" fmla="*/ 4202373 w 4805693"/>
                <a:gd name="connsiteY65" fmla="*/ 594930 h 2565814"/>
                <a:gd name="connsiteX66" fmla="*/ 4251962 w 4805693"/>
                <a:gd name="connsiteY66" fmla="*/ 625527 h 2565814"/>
                <a:gd name="connsiteX67" fmla="*/ 4268843 w 4805693"/>
                <a:gd name="connsiteY67" fmla="*/ 636078 h 2565814"/>
                <a:gd name="connsiteX68" fmla="*/ 4285725 w 4805693"/>
                <a:gd name="connsiteY68" fmla="*/ 646628 h 2565814"/>
                <a:gd name="connsiteX69" fmla="*/ 4599082 w 4805693"/>
                <a:gd name="connsiteY69" fmla="*/ 950491 h 2565814"/>
                <a:gd name="connsiteX70" fmla="*/ 4606468 w 4805693"/>
                <a:gd name="connsiteY70" fmla="*/ 965262 h 2565814"/>
                <a:gd name="connsiteX71" fmla="*/ 4613853 w 4805693"/>
                <a:gd name="connsiteY71" fmla="*/ 980033 h 2565814"/>
                <a:gd name="connsiteX72" fmla="*/ 4662387 w 4805693"/>
                <a:gd name="connsiteY72" fmla="*/ 1466424 h 2565814"/>
                <a:gd name="connsiteX73" fmla="*/ 4288890 w 4805693"/>
                <a:gd name="connsiteY73" fmla="*/ 2065707 h 2565814"/>
                <a:gd name="connsiteX74" fmla="*/ 4284669 w 4805693"/>
                <a:gd name="connsiteY74" fmla="*/ 2068873 h 2565814"/>
                <a:gd name="connsiteX75" fmla="*/ 4284669 w 4805693"/>
                <a:gd name="connsiteY75" fmla="*/ 2074148 h 2565814"/>
                <a:gd name="connsiteX76" fmla="*/ 4305771 w 4805693"/>
                <a:gd name="connsiteY76" fmla="*/ 2214473 h 2565814"/>
                <a:gd name="connsiteX77" fmla="*/ 4308936 w 4805693"/>
                <a:gd name="connsiteY77" fmla="*/ 2225024 h 2565814"/>
                <a:gd name="connsiteX78" fmla="*/ 4312102 w 4805693"/>
                <a:gd name="connsiteY78" fmla="*/ 2235575 h 2565814"/>
                <a:gd name="connsiteX79" fmla="*/ 4622294 w 4805693"/>
                <a:gd name="connsiteY79" fmla="*/ 2485628 h 2565814"/>
                <a:gd name="connsiteX80" fmla="*/ 3637907 w 4805693"/>
                <a:gd name="connsiteY80" fmla="*/ 2333697 h 2565814"/>
                <a:gd name="connsiteX81" fmla="*/ 2118596 w 4805693"/>
                <a:gd name="connsiteY81" fmla="*/ 2381176 h 2565814"/>
                <a:gd name="connsiteX82" fmla="*/ 2312730 w 4805693"/>
                <a:gd name="connsiteY82" fmla="*/ 2347413 h 2565814"/>
                <a:gd name="connsiteX83" fmla="*/ 2885637 w 4805693"/>
                <a:gd name="connsiteY83" fmla="*/ 2302045 h 2565814"/>
                <a:gd name="connsiteX84" fmla="*/ 2447780 w 4805693"/>
                <a:gd name="connsiteY84" fmla="*/ 2399112 h 2565814"/>
                <a:gd name="connsiteX85" fmla="*/ 2118596 w 4805693"/>
                <a:gd name="connsiteY85" fmla="*/ 2381176 h 2565814"/>
                <a:gd name="connsiteX86" fmla="*/ 849337 w 4805693"/>
                <a:gd name="connsiteY86" fmla="*/ 2352689 h 2565814"/>
                <a:gd name="connsiteX87" fmla="*/ 21102 w 4805693"/>
                <a:gd name="connsiteY87" fmla="*/ 1524453 h 2565814"/>
                <a:gd name="connsiteX88" fmla="*/ 32707 w 4805693"/>
                <a:gd name="connsiteY88" fmla="*/ 1388348 h 2565814"/>
                <a:gd name="connsiteX89" fmla="*/ 163537 w 4805693"/>
                <a:gd name="connsiteY89" fmla="*/ 1768176 h 2565814"/>
                <a:gd name="connsiteX90" fmla="*/ 751215 w 4805693"/>
                <a:gd name="connsiteY90" fmla="*/ 2270393 h 2565814"/>
                <a:gd name="connsiteX91" fmla="*/ 946404 w 4805693"/>
                <a:gd name="connsiteY91" fmla="*/ 2346358 h 2565814"/>
                <a:gd name="connsiteX92" fmla="*/ 849337 w 4805693"/>
                <a:gd name="connsiteY92" fmla="*/ 2352689 h 2565814"/>
                <a:gd name="connsiteX93" fmla="*/ 1678628 w 4805693"/>
                <a:gd name="connsiteY93" fmla="*/ 50510 h 2565814"/>
                <a:gd name="connsiteX94" fmla="*/ 1710281 w 4805693"/>
                <a:gd name="connsiteY94" fmla="*/ 50510 h 2565814"/>
                <a:gd name="connsiteX95" fmla="*/ 1821064 w 4805693"/>
                <a:gd name="connsiteY95" fmla="*/ 62116 h 2565814"/>
                <a:gd name="connsiteX96" fmla="*/ 1402198 w 4805693"/>
                <a:gd name="connsiteY96" fmla="*/ 196110 h 2565814"/>
                <a:gd name="connsiteX97" fmla="*/ 1092005 w 4805693"/>
                <a:gd name="connsiteY97" fmla="*/ 298453 h 2565814"/>
                <a:gd name="connsiteX98" fmla="*/ 635157 w 4805693"/>
                <a:gd name="connsiteY98" fmla="*/ 455659 h 2565814"/>
                <a:gd name="connsiteX99" fmla="*/ 1122602 w 4805693"/>
                <a:gd name="connsiteY99" fmla="*/ 167623 h 2565814"/>
                <a:gd name="connsiteX100" fmla="*/ 1678628 w 4805693"/>
                <a:gd name="connsiteY100" fmla="*/ 50510 h 2565814"/>
                <a:gd name="connsiteX101" fmla="*/ 3061835 w 4805693"/>
                <a:gd name="connsiteY101" fmla="*/ 92713 h 2565814"/>
                <a:gd name="connsiteX102" fmla="*/ 3204270 w 4805693"/>
                <a:gd name="connsiteY102" fmla="*/ 82162 h 2565814"/>
                <a:gd name="connsiteX103" fmla="*/ 3660063 w 4805693"/>
                <a:gd name="connsiteY103" fmla="*/ 168678 h 2565814"/>
                <a:gd name="connsiteX104" fmla="*/ 4165445 w 4805693"/>
                <a:gd name="connsiteY104" fmla="*/ 498918 h 2565814"/>
                <a:gd name="connsiteX105" fmla="*/ 4229805 w 4805693"/>
                <a:gd name="connsiteY105" fmla="*/ 586489 h 2565814"/>
                <a:gd name="connsiteX106" fmla="*/ 4212924 w 4805693"/>
                <a:gd name="connsiteY106" fmla="*/ 575938 h 2565814"/>
                <a:gd name="connsiteX107" fmla="*/ 4039891 w 4805693"/>
                <a:gd name="connsiteY107" fmla="*/ 459880 h 2565814"/>
                <a:gd name="connsiteX108" fmla="*/ 3238032 w 4805693"/>
                <a:gd name="connsiteY108" fmla="*/ 168678 h 2565814"/>
                <a:gd name="connsiteX109" fmla="*/ 2945776 w 4805693"/>
                <a:gd name="connsiteY109" fmla="*/ 121200 h 2565814"/>
                <a:gd name="connsiteX110" fmla="*/ 3061835 w 4805693"/>
                <a:gd name="connsiteY110" fmla="*/ 92713 h 2565814"/>
                <a:gd name="connsiteX111" fmla="*/ 4649726 w 4805693"/>
                <a:gd name="connsiteY111" fmla="*/ 999024 h 2565814"/>
                <a:gd name="connsiteX112" fmla="*/ 4569540 w 4805693"/>
                <a:gd name="connsiteY112" fmla="*/ 1925382 h 2565814"/>
                <a:gd name="connsiteX113" fmla="*/ 4323707 w 4805693"/>
                <a:gd name="connsiteY113" fmla="*/ 2198647 h 2565814"/>
                <a:gd name="connsiteX114" fmla="*/ 4305771 w 4805693"/>
                <a:gd name="connsiteY114" fmla="*/ 2077313 h 2565814"/>
                <a:gd name="connsiteX115" fmla="*/ 4682433 w 4805693"/>
                <a:gd name="connsiteY115" fmla="*/ 1468534 h 2565814"/>
                <a:gd name="connsiteX116" fmla="*/ 4645506 w 4805693"/>
                <a:gd name="connsiteY116" fmla="*/ 996914 h 2565814"/>
                <a:gd name="connsiteX117" fmla="*/ 4649726 w 4805693"/>
                <a:gd name="connsiteY117" fmla="*/ 999024 h 256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805693" h="2565814">
                  <a:moveTo>
                    <a:pt x="4331093" y="2219749"/>
                  </a:moveTo>
                  <a:cubicBezTo>
                    <a:pt x="4422885" y="2144838"/>
                    <a:pt x="4510456" y="2048826"/>
                    <a:pt x="4587476" y="1936988"/>
                  </a:cubicBezTo>
                  <a:cubicBezTo>
                    <a:pt x="4845970" y="1558215"/>
                    <a:pt x="4879733" y="1129854"/>
                    <a:pt x="4662387" y="981088"/>
                  </a:cubicBezTo>
                  <a:cubicBezTo>
                    <a:pt x="4652891" y="974757"/>
                    <a:pt x="4642341" y="968427"/>
                    <a:pt x="4630735" y="963152"/>
                  </a:cubicBezTo>
                  <a:cubicBezTo>
                    <a:pt x="4548439" y="797504"/>
                    <a:pt x="4403893" y="695162"/>
                    <a:pt x="4267788" y="609701"/>
                  </a:cubicBezTo>
                  <a:cubicBezTo>
                    <a:pt x="4245631" y="568553"/>
                    <a:pt x="4217145" y="526350"/>
                    <a:pt x="4181272" y="485202"/>
                  </a:cubicBezTo>
                  <a:cubicBezTo>
                    <a:pt x="4062048" y="346986"/>
                    <a:pt x="3879520" y="226708"/>
                    <a:pt x="3667449" y="149687"/>
                  </a:cubicBezTo>
                  <a:cubicBezTo>
                    <a:pt x="3455378" y="71611"/>
                    <a:pt x="3239088" y="44179"/>
                    <a:pt x="3058669" y="72666"/>
                  </a:cubicBezTo>
                  <a:cubicBezTo>
                    <a:pt x="3002750" y="81107"/>
                    <a:pt x="2952106" y="94823"/>
                    <a:pt x="2907793" y="113814"/>
                  </a:cubicBezTo>
                  <a:cubicBezTo>
                    <a:pt x="2831828" y="97988"/>
                    <a:pt x="2752697" y="78997"/>
                    <a:pt x="2668291" y="54730"/>
                  </a:cubicBezTo>
                  <a:cubicBezTo>
                    <a:pt x="2382365" y="-28621"/>
                    <a:pt x="2114375" y="-6465"/>
                    <a:pt x="1865377" y="52620"/>
                  </a:cubicBezTo>
                  <a:cubicBezTo>
                    <a:pt x="1821064" y="39959"/>
                    <a:pt x="1769365" y="32573"/>
                    <a:pt x="1710281" y="31518"/>
                  </a:cubicBezTo>
                  <a:cubicBezTo>
                    <a:pt x="1536193" y="26243"/>
                    <a:pt x="1325177" y="67391"/>
                    <a:pt x="1115217" y="149687"/>
                  </a:cubicBezTo>
                  <a:cubicBezTo>
                    <a:pt x="905256" y="231983"/>
                    <a:pt x="720618" y="340656"/>
                    <a:pt x="596119" y="461990"/>
                  </a:cubicBezTo>
                  <a:cubicBezTo>
                    <a:pt x="589788" y="468320"/>
                    <a:pt x="583458" y="474651"/>
                    <a:pt x="578182" y="479926"/>
                  </a:cubicBezTo>
                  <a:cubicBezTo>
                    <a:pt x="356616" y="583324"/>
                    <a:pt x="175143" y="719429"/>
                    <a:pt x="101287" y="909343"/>
                  </a:cubicBezTo>
                  <a:cubicBezTo>
                    <a:pt x="48534" y="1044393"/>
                    <a:pt x="24267" y="1178387"/>
                    <a:pt x="26377" y="1309217"/>
                  </a:cubicBezTo>
                  <a:cubicBezTo>
                    <a:pt x="9496" y="1377797"/>
                    <a:pt x="0" y="1449542"/>
                    <a:pt x="0" y="1524453"/>
                  </a:cubicBezTo>
                  <a:cubicBezTo>
                    <a:pt x="0" y="1992907"/>
                    <a:pt x="380883" y="2373790"/>
                    <a:pt x="849337" y="2373790"/>
                  </a:cubicBezTo>
                  <a:cubicBezTo>
                    <a:pt x="898926" y="2373790"/>
                    <a:pt x="947460" y="2369570"/>
                    <a:pt x="993883" y="2361129"/>
                  </a:cubicBezTo>
                  <a:cubicBezTo>
                    <a:pt x="1367380" y="2468747"/>
                    <a:pt x="1733492" y="2441315"/>
                    <a:pt x="2058456" y="2390671"/>
                  </a:cubicBezTo>
                  <a:cubicBezTo>
                    <a:pt x="2152358" y="2411773"/>
                    <a:pt x="2253645" y="2422324"/>
                    <a:pt x="2358098" y="2422324"/>
                  </a:cubicBezTo>
                  <a:cubicBezTo>
                    <a:pt x="2387640" y="2422324"/>
                    <a:pt x="2418237" y="2421269"/>
                    <a:pt x="2447780" y="2419158"/>
                  </a:cubicBezTo>
                  <a:cubicBezTo>
                    <a:pt x="2618702" y="2409663"/>
                    <a:pt x="2780129" y="2371680"/>
                    <a:pt x="2916234" y="2310486"/>
                  </a:cubicBezTo>
                  <a:cubicBezTo>
                    <a:pt x="2922564" y="2312596"/>
                    <a:pt x="2929950" y="2315761"/>
                    <a:pt x="2936280" y="2317871"/>
                  </a:cubicBezTo>
                  <a:cubicBezTo>
                    <a:pt x="3143076" y="2409663"/>
                    <a:pt x="3414231" y="2423379"/>
                    <a:pt x="3630521" y="2352689"/>
                  </a:cubicBezTo>
                  <a:cubicBezTo>
                    <a:pt x="3874244" y="2523611"/>
                    <a:pt x="4107416" y="2565814"/>
                    <a:pt x="4278339" y="2565814"/>
                  </a:cubicBezTo>
                  <a:cubicBezTo>
                    <a:pt x="4302606" y="2565814"/>
                    <a:pt x="4326873" y="2564759"/>
                    <a:pt x="4347974" y="2563704"/>
                  </a:cubicBezTo>
                  <a:cubicBezTo>
                    <a:pt x="4537888" y="2551043"/>
                    <a:pt x="4659222" y="2491959"/>
                    <a:pt x="4663442" y="2488794"/>
                  </a:cubicBezTo>
                  <a:lnTo>
                    <a:pt x="4691929" y="2475078"/>
                  </a:lnTo>
                  <a:lnTo>
                    <a:pt x="4660277" y="2469802"/>
                  </a:lnTo>
                  <a:cubicBezTo>
                    <a:pt x="4453482" y="2432874"/>
                    <a:pt x="4366965" y="2328422"/>
                    <a:pt x="4331093" y="2219749"/>
                  </a:cubicBezTo>
                  <a:close/>
                  <a:moveTo>
                    <a:pt x="3637907" y="2333697"/>
                  </a:moveTo>
                  <a:lnTo>
                    <a:pt x="3633686" y="2330532"/>
                  </a:lnTo>
                  <a:lnTo>
                    <a:pt x="3628411" y="2332642"/>
                  </a:lnTo>
                  <a:cubicBezTo>
                    <a:pt x="3416340" y="2403332"/>
                    <a:pt x="3148351" y="2390671"/>
                    <a:pt x="2944721" y="2299935"/>
                  </a:cubicBezTo>
                  <a:cubicBezTo>
                    <a:pt x="2943666" y="2299935"/>
                    <a:pt x="2943666" y="2299935"/>
                    <a:pt x="2942611" y="2298880"/>
                  </a:cubicBezTo>
                  <a:cubicBezTo>
                    <a:pt x="2938391" y="2296770"/>
                    <a:pt x="2933115" y="2295714"/>
                    <a:pt x="2928895" y="2293604"/>
                  </a:cubicBezTo>
                  <a:cubicBezTo>
                    <a:pt x="2924675" y="2291494"/>
                    <a:pt x="2919399" y="2290439"/>
                    <a:pt x="2915179" y="2288329"/>
                  </a:cubicBezTo>
                  <a:cubicBezTo>
                    <a:pt x="2773798" y="2241906"/>
                    <a:pt x="2565948" y="2279888"/>
                    <a:pt x="2307454" y="2326312"/>
                  </a:cubicBezTo>
                  <a:cubicBezTo>
                    <a:pt x="2227269" y="2341083"/>
                    <a:pt x="2144972" y="2355854"/>
                    <a:pt x="2058456" y="2368515"/>
                  </a:cubicBezTo>
                  <a:cubicBezTo>
                    <a:pt x="2048960" y="2369570"/>
                    <a:pt x="2040520" y="2371680"/>
                    <a:pt x="2031024" y="2372735"/>
                  </a:cubicBezTo>
                  <a:cubicBezTo>
                    <a:pt x="2022583" y="2373790"/>
                    <a:pt x="2013088" y="2375900"/>
                    <a:pt x="2004647" y="2376955"/>
                  </a:cubicBezTo>
                  <a:cubicBezTo>
                    <a:pt x="1707115" y="2420214"/>
                    <a:pt x="1376876" y="2440260"/>
                    <a:pt x="1039251" y="2351634"/>
                  </a:cubicBezTo>
                  <a:cubicBezTo>
                    <a:pt x="1031866" y="2349523"/>
                    <a:pt x="1024480" y="2348468"/>
                    <a:pt x="1017095" y="2346358"/>
                  </a:cubicBezTo>
                  <a:cubicBezTo>
                    <a:pt x="1009709" y="2344248"/>
                    <a:pt x="1002324" y="2342138"/>
                    <a:pt x="993883" y="2340028"/>
                  </a:cubicBezTo>
                  <a:cubicBezTo>
                    <a:pt x="915807" y="2316816"/>
                    <a:pt x="836676" y="2288329"/>
                    <a:pt x="758601" y="2252456"/>
                  </a:cubicBezTo>
                  <a:cubicBezTo>
                    <a:pt x="404095" y="2089974"/>
                    <a:pt x="58029" y="1763955"/>
                    <a:pt x="46423" y="1316603"/>
                  </a:cubicBezTo>
                  <a:cubicBezTo>
                    <a:pt x="46423" y="1303942"/>
                    <a:pt x="46423" y="1291281"/>
                    <a:pt x="46423" y="1277565"/>
                  </a:cubicBezTo>
                  <a:cubicBezTo>
                    <a:pt x="46423" y="1264904"/>
                    <a:pt x="47478" y="1253298"/>
                    <a:pt x="47478" y="1240637"/>
                  </a:cubicBezTo>
                  <a:cubicBezTo>
                    <a:pt x="53809" y="1138294"/>
                    <a:pt x="75966" y="1030677"/>
                    <a:pt x="120279" y="917783"/>
                  </a:cubicBezTo>
                  <a:cubicBezTo>
                    <a:pt x="186749" y="746861"/>
                    <a:pt x="343955" y="620251"/>
                    <a:pt x="540200" y="522129"/>
                  </a:cubicBezTo>
                  <a:cubicBezTo>
                    <a:pt x="548640" y="517909"/>
                    <a:pt x="556026" y="513689"/>
                    <a:pt x="564466" y="510523"/>
                  </a:cubicBezTo>
                  <a:cubicBezTo>
                    <a:pt x="572907" y="506303"/>
                    <a:pt x="580293" y="503138"/>
                    <a:pt x="588733" y="498918"/>
                  </a:cubicBezTo>
                  <a:cubicBezTo>
                    <a:pt x="745940" y="426117"/>
                    <a:pt x="922138" y="369143"/>
                    <a:pt x="1095170" y="319554"/>
                  </a:cubicBezTo>
                  <a:cubicBezTo>
                    <a:pt x="1196458" y="291067"/>
                    <a:pt x="1298800" y="255195"/>
                    <a:pt x="1407473" y="216157"/>
                  </a:cubicBezTo>
                  <a:cubicBezTo>
                    <a:pt x="1552019" y="165513"/>
                    <a:pt x="1705005" y="111704"/>
                    <a:pt x="1864322" y="73721"/>
                  </a:cubicBezTo>
                  <a:cubicBezTo>
                    <a:pt x="1870652" y="72666"/>
                    <a:pt x="1876983" y="70556"/>
                    <a:pt x="1884368" y="69501"/>
                  </a:cubicBezTo>
                  <a:cubicBezTo>
                    <a:pt x="1890699" y="68446"/>
                    <a:pt x="1898084" y="66336"/>
                    <a:pt x="1904415" y="65281"/>
                  </a:cubicBezTo>
                  <a:cubicBezTo>
                    <a:pt x="2141807" y="12527"/>
                    <a:pt x="2393971" y="-3299"/>
                    <a:pt x="2661960" y="74776"/>
                  </a:cubicBezTo>
                  <a:cubicBezTo>
                    <a:pt x="2735816" y="96933"/>
                    <a:pt x="2807561" y="113814"/>
                    <a:pt x="2875086" y="128585"/>
                  </a:cubicBezTo>
                  <a:cubicBezTo>
                    <a:pt x="2880361" y="129640"/>
                    <a:pt x="2886692" y="130696"/>
                    <a:pt x="2891967" y="131751"/>
                  </a:cubicBezTo>
                  <a:cubicBezTo>
                    <a:pt x="2898298" y="132806"/>
                    <a:pt x="2903573" y="133861"/>
                    <a:pt x="2909903" y="134916"/>
                  </a:cubicBezTo>
                  <a:cubicBezTo>
                    <a:pt x="3028072" y="159183"/>
                    <a:pt x="3135690" y="175009"/>
                    <a:pt x="3235923" y="189780"/>
                  </a:cubicBezTo>
                  <a:cubicBezTo>
                    <a:pt x="3533454" y="233038"/>
                    <a:pt x="3768737" y="267856"/>
                    <a:pt x="4027231" y="476761"/>
                  </a:cubicBezTo>
                  <a:cubicBezTo>
                    <a:pt x="4077874" y="517909"/>
                    <a:pt x="4138014" y="554837"/>
                    <a:pt x="4202373" y="594930"/>
                  </a:cubicBezTo>
                  <a:cubicBezTo>
                    <a:pt x="4218199" y="605480"/>
                    <a:pt x="4235081" y="614976"/>
                    <a:pt x="4251962" y="625527"/>
                  </a:cubicBezTo>
                  <a:cubicBezTo>
                    <a:pt x="4257237" y="628692"/>
                    <a:pt x="4262513" y="632912"/>
                    <a:pt x="4268843" y="636078"/>
                  </a:cubicBezTo>
                  <a:cubicBezTo>
                    <a:pt x="4274119" y="639243"/>
                    <a:pt x="4280449" y="643463"/>
                    <a:pt x="4285725" y="646628"/>
                  </a:cubicBezTo>
                  <a:cubicBezTo>
                    <a:pt x="4403893" y="722594"/>
                    <a:pt x="4523117" y="813331"/>
                    <a:pt x="4599082" y="950491"/>
                  </a:cubicBezTo>
                  <a:cubicBezTo>
                    <a:pt x="4602248" y="955766"/>
                    <a:pt x="4604358" y="959986"/>
                    <a:pt x="4606468" y="965262"/>
                  </a:cubicBezTo>
                  <a:cubicBezTo>
                    <a:pt x="4608578" y="969482"/>
                    <a:pt x="4611743" y="974757"/>
                    <a:pt x="4613853" y="980033"/>
                  </a:cubicBezTo>
                  <a:cubicBezTo>
                    <a:pt x="4672938" y="1101367"/>
                    <a:pt x="4699315" y="1257518"/>
                    <a:pt x="4662387" y="1466424"/>
                  </a:cubicBezTo>
                  <a:cubicBezTo>
                    <a:pt x="4625459" y="1680604"/>
                    <a:pt x="4489354" y="1899005"/>
                    <a:pt x="4288890" y="2065707"/>
                  </a:cubicBezTo>
                  <a:lnTo>
                    <a:pt x="4284669" y="2068873"/>
                  </a:lnTo>
                  <a:lnTo>
                    <a:pt x="4284669" y="2074148"/>
                  </a:lnTo>
                  <a:cubicBezTo>
                    <a:pt x="4286779" y="2118461"/>
                    <a:pt x="4292055" y="2166995"/>
                    <a:pt x="4305771" y="2214473"/>
                  </a:cubicBezTo>
                  <a:cubicBezTo>
                    <a:pt x="4306826" y="2217639"/>
                    <a:pt x="4307881" y="2221859"/>
                    <a:pt x="4308936" y="2225024"/>
                  </a:cubicBezTo>
                  <a:cubicBezTo>
                    <a:pt x="4309991" y="2228189"/>
                    <a:pt x="4311046" y="2231355"/>
                    <a:pt x="4312102" y="2235575"/>
                  </a:cubicBezTo>
                  <a:cubicBezTo>
                    <a:pt x="4349029" y="2341083"/>
                    <a:pt x="4432380" y="2442370"/>
                    <a:pt x="4622294" y="2485628"/>
                  </a:cubicBezTo>
                  <a:cubicBezTo>
                    <a:pt x="4508346" y="2527831"/>
                    <a:pt x="4088425" y="2651275"/>
                    <a:pt x="3637907" y="2333697"/>
                  </a:cubicBezTo>
                  <a:close/>
                  <a:moveTo>
                    <a:pt x="2118596" y="2381176"/>
                  </a:moveTo>
                  <a:cubicBezTo>
                    <a:pt x="2185065" y="2370625"/>
                    <a:pt x="2249425" y="2359019"/>
                    <a:pt x="2312730" y="2347413"/>
                  </a:cubicBezTo>
                  <a:cubicBezTo>
                    <a:pt x="2554342" y="2304155"/>
                    <a:pt x="2750587" y="2269337"/>
                    <a:pt x="2885637" y="2302045"/>
                  </a:cubicBezTo>
                  <a:cubicBezTo>
                    <a:pt x="2756917" y="2355854"/>
                    <a:pt x="2607096" y="2389616"/>
                    <a:pt x="2447780" y="2399112"/>
                  </a:cubicBezTo>
                  <a:cubicBezTo>
                    <a:pt x="2332776" y="2405443"/>
                    <a:pt x="2220938" y="2399112"/>
                    <a:pt x="2118596" y="2381176"/>
                  </a:cubicBezTo>
                  <a:close/>
                  <a:moveTo>
                    <a:pt x="849337" y="2352689"/>
                  </a:moveTo>
                  <a:cubicBezTo>
                    <a:pt x="392489" y="2352689"/>
                    <a:pt x="21102" y="1980246"/>
                    <a:pt x="21102" y="1524453"/>
                  </a:cubicBezTo>
                  <a:cubicBezTo>
                    <a:pt x="21102" y="1478029"/>
                    <a:pt x="25322" y="1432661"/>
                    <a:pt x="32707" y="1388348"/>
                  </a:cubicBezTo>
                  <a:cubicBezTo>
                    <a:pt x="47478" y="1521288"/>
                    <a:pt x="90737" y="1648952"/>
                    <a:pt x="163537" y="1768176"/>
                  </a:cubicBezTo>
                  <a:cubicBezTo>
                    <a:pt x="334460" y="2048826"/>
                    <a:pt x="605614" y="2202868"/>
                    <a:pt x="751215" y="2270393"/>
                  </a:cubicBezTo>
                  <a:cubicBezTo>
                    <a:pt x="816630" y="2299935"/>
                    <a:pt x="882045" y="2325257"/>
                    <a:pt x="946404" y="2346358"/>
                  </a:cubicBezTo>
                  <a:cubicBezTo>
                    <a:pt x="914752" y="2350578"/>
                    <a:pt x="882045" y="2352689"/>
                    <a:pt x="849337" y="2352689"/>
                  </a:cubicBezTo>
                  <a:close/>
                  <a:moveTo>
                    <a:pt x="1678628" y="50510"/>
                  </a:moveTo>
                  <a:cubicBezTo>
                    <a:pt x="1689179" y="50510"/>
                    <a:pt x="1699730" y="50510"/>
                    <a:pt x="1710281" y="50510"/>
                  </a:cubicBezTo>
                  <a:cubicBezTo>
                    <a:pt x="1750373" y="51565"/>
                    <a:pt x="1787301" y="55785"/>
                    <a:pt x="1821064" y="62116"/>
                  </a:cubicBezTo>
                  <a:cubicBezTo>
                    <a:pt x="1675463" y="100098"/>
                    <a:pt x="1535138" y="148632"/>
                    <a:pt x="1402198" y="196110"/>
                  </a:cubicBezTo>
                  <a:cubicBezTo>
                    <a:pt x="1294580" y="234093"/>
                    <a:pt x="1192237" y="269966"/>
                    <a:pt x="1092005" y="298453"/>
                  </a:cubicBezTo>
                  <a:cubicBezTo>
                    <a:pt x="937964" y="342766"/>
                    <a:pt x="779702" y="392355"/>
                    <a:pt x="635157" y="455659"/>
                  </a:cubicBezTo>
                  <a:cubicBezTo>
                    <a:pt x="750160" y="349097"/>
                    <a:pt x="921083" y="245699"/>
                    <a:pt x="1122602" y="167623"/>
                  </a:cubicBezTo>
                  <a:cubicBezTo>
                    <a:pt x="1317792" y="91658"/>
                    <a:pt x="1514036" y="50510"/>
                    <a:pt x="1678628" y="50510"/>
                  </a:cubicBezTo>
                  <a:close/>
                  <a:moveTo>
                    <a:pt x="3061835" y="92713"/>
                  </a:moveTo>
                  <a:cubicBezTo>
                    <a:pt x="3107203" y="85327"/>
                    <a:pt x="3154681" y="82162"/>
                    <a:pt x="3204270" y="82162"/>
                  </a:cubicBezTo>
                  <a:cubicBezTo>
                    <a:pt x="3347760" y="82162"/>
                    <a:pt x="3504967" y="111704"/>
                    <a:pt x="3660063" y="168678"/>
                  </a:cubicBezTo>
                  <a:cubicBezTo>
                    <a:pt x="3868969" y="245699"/>
                    <a:pt x="4048332" y="362813"/>
                    <a:pt x="4165445" y="498918"/>
                  </a:cubicBezTo>
                  <a:cubicBezTo>
                    <a:pt x="4190768" y="528460"/>
                    <a:pt x="4211869" y="556947"/>
                    <a:pt x="4229805" y="586489"/>
                  </a:cubicBezTo>
                  <a:cubicBezTo>
                    <a:pt x="4224530" y="583324"/>
                    <a:pt x="4218199" y="579103"/>
                    <a:pt x="4212924" y="575938"/>
                  </a:cubicBezTo>
                  <a:cubicBezTo>
                    <a:pt x="4149619" y="536900"/>
                    <a:pt x="4088425" y="499973"/>
                    <a:pt x="4039891" y="459880"/>
                  </a:cubicBezTo>
                  <a:cubicBezTo>
                    <a:pt x="3777177" y="246754"/>
                    <a:pt x="3539785" y="212992"/>
                    <a:pt x="3238032" y="168678"/>
                  </a:cubicBezTo>
                  <a:cubicBezTo>
                    <a:pt x="3147296" y="156017"/>
                    <a:pt x="3050229" y="141246"/>
                    <a:pt x="2945776" y="121200"/>
                  </a:cubicBezTo>
                  <a:cubicBezTo>
                    <a:pt x="2981649" y="108539"/>
                    <a:pt x="3019632" y="99043"/>
                    <a:pt x="3061835" y="92713"/>
                  </a:cubicBezTo>
                  <a:close/>
                  <a:moveTo>
                    <a:pt x="4649726" y="999024"/>
                  </a:moveTo>
                  <a:cubicBezTo>
                    <a:pt x="4857576" y="1140405"/>
                    <a:pt x="4821704" y="1556105"/>
                    <a:pt x="4569540" y="1925382"/>
                  </a:cubicBezTo>
                  <a:cubicBezTo>
                    <a:pt x="4495685" y="2033000"/>
                    <a:pt x="4411279" y="2125847"/>
                    <a:pt x="4323707" y="2198647"/>
                  </a:cubicBezTo>
                  <a:cubicBezTo>
                    <a:pt x="4312102" y="2157499"/>
                    <a:pt x="4307881" y="2115296"/>
                    <a:pt x="4305771" y="2077313"/>
                  </a:cubicBezTo>
                  <a:cubicBezTo>
                    <a:pt x="4507291" y="1908501"/>
                    <a:pt x="4645506" y="1686935"/>
                    <a:pt x="4682433" y="1468534"/>
                  </a:cubicBezTo>
                  <a:cubicBezTo>
                    <a:pt x="4717251" y="1269124"/>
                    <a:pt x="4697205" y="1117193"/>
                    <a:pt x="4645506" y="996914"/>
                  </a:cubicBezTo>
                  <a:cubicBezTo>
                    <a:pt x="4647616" y="996914"/>
                    <a:pt x="4648671" y="997969"/>
                    <a:pt x="4649726" y="999024"/>
                  </a:cubicBezTo>
                  <a:close/>
                </a:path>
              </a:pathLst>
            </a:custGeom>
            <a:solidFill>
              <a:schemeClr val="accent6"/>
            </a:solidFill>
            <a:ln w="1055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14035" y="2793"/>
              <a:ext cx="9068" cy="435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00000"/>
                </a:lnSpc>
              </a:pP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明线</a:t>
              </a:r>
              <a:r>
                <a:rPr lang="en-US" altLang="zh-CN" sz="3600" b="1">
                  <a:latin typeface="Arial" panose="020B0604020202020204" pitchFamily="34" charset="0"/>
                  <a:ea typeface="宋体" panose="02010600030101010101" pitchFamily="2" charset="-122"/>
                  <a:cs typeface="+mj-cs"/>
                  <a:sym typeface="+mn-ea"/>
                </a:rPr>
                <a:t>:</a:t>
              </a: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小桃树的经历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4" name="TextBox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8325" y="1724025"/>
            <a:ext cx="4739640" cy="58356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桃核儿埋在角落里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36955" y="2567940"/>
            <a:ext cx="4810760" cy="58356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萌芽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嫩绿)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74470" y="3409950"/>
            <a:ext cx="5375910" cy="58356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长到二尺来高(瘦黄没人理会)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1625" y="68643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双线结构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79980" y="5118735"/>
            <a:ext cx="7425055" cy="58356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开花(弱小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遭大雨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花零落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挣扎)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19450" y="5969000"/>
            <a:ext cx="8289290" cy="58356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--高高的一枝上保留着一个欲绽的花苞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托物言志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07865" y="3994150"/>
            <a:ext cx="6413500" cy="107632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进入社会方知人世复杂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感到自己幼稚、天真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遭受多种不幸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图形 95"/>
          <p:cNvSpPr/>
          <p:nvPr>
            <p:custDataLst>
              <p:tags r:id="rId2"/>
            </p:custDataLst>
          </p:nvPr>
        </p:nvSpPr>
        <p:spPr>
          <a:xfrm>
            <a:off x="1196975" y="1342390"/>
            <a:ext cx="3099435" cy="1430020"/>
          </a:xfrm>
          <a:custGeom>
            <a:avLst/>
            <a:gdLst>
              <a:gd name="connsiteX0" fmla="*/ 4331093 w 4805693"/>
              <a:gd name="connsiteY0" fmla="*/ 2219749 h 2565814"/>
              <a:gd name="connsiteX1" fmla="*/ 4587476 w 4805693"/>
              <a:gd name="connsiteY1" fmla="*/ 1936988 h 2565814"/>
              <a:gd name="connsiteX2" fmla="*/ 4662387 w 4805693"/>
              <a:gd name="connsiteY2" fmla="*/ 981088 h 2565814"/>
              <a:gd name="connsiteX3" fmla="*/ 4630735 w 4805693"/>
              <a:gd name="connsiteY3" fmla="*/ 963152 h 2565814"/>
              <a:gd name="connsiteX4" fmla="*/ 4267788 w 4805693"/>
              <a:gd name="connsiteY4" fmla="*/ 609701 h 2565814"/>
              <a:gd name="connsiteX5" fmla="*/ 4181272 w 4805693"/>
              <a:gd name="connsiteY5" fmla="*/ 485202 h 2565814"/>
              <a:gd name="connsiteX6" fmla="*/ 3667449 w 4805693"/>
              <a:gd name="connsiteY6" fmla="*/ 149687 h 2565814"/>
              <a:gd name="connsiteX7" fmla="*/ 3058669 w 4805693"/>
              <a:gd name="connsiteY7" fmla="*/ 72666 h 2565814"/>
              <a:gd name="connsiteX8" fmla="*/ 2907793 w 4805693"/>
              <a:gd name="connsiteY8" fmla="*/ 113814 h 2565814"/>
              <a:gd name="connsiteX9" fmla="*/ 2668291 w 4805693"/>
              <a:gd name="connsiteY9" fmla="*/ 54730 h 2565814"/>
              <a:gd name="connsiteX10" fmla="*/ 1865377 w 4805693"/>
              <a:gd name="connsiteY10" fmla="*/ 52620 h 2565814"/>
              <a:gd name="connsiteX11" fmla="*/ 1710281 w 4805693"/>
              <a:gd name="connsiteY11" fmla="*/ 31518 h 2565814"/>
              <a:gd name="connsiteX12" fmla="*/ 1115217 w 4805693"/>
              <a:gd name="connsiteY12" fmla="*/ 149687 h 2565814"/>
              <a:gd name="connsiteX13" fmla="*/ 596119 w 4805693"/>
              <a:gd name="connsiteY13" fmla="*/ 461990 h 2565814"/>
              <a:gd name="connsiteX14" fmla="*/ 578182 w 4805693"/>
              <a:gd name="connsiteY14" fmla="*/ 479926 h 2565814"/>
              <a:gd name="connsiteX15" fmla="*/ 101287 w 4805693"/>
              <a:gd name="connsiteY15" fmla="*/ 909343 h 2565814"/>
              <a:gd name="connsiteX16" fmla="*/ 26377 w 4805693"/>
              <a:gd name="connsiteY16" fmla="*/ 1309217 h 2565814"/>
              <a:gd name="connsiteX17" fmla="*/ 0 w 4805693"/>
              <a:gd name="connsiteY17" fmla="*/ 1524453 h 2565814"/>
              <a:gd name="connsiteX18" fmla="*/ 849337 w 4805693"/>
              <a:gd name="connsiteY18" fmla="*/ 2373790 h 2565814"/>
              <a:gd name="connsiteX19" fmla="*/ 993883 w 4805693"/>
              <a:gd name="connsiteY19" fmla="*/ 2361129 h 2565814"/>
              <a:gd name="connsiteX20" fmla="*/ 2058456 w 4805693"/>
              <a:gd name="connsiteY20" fmla="*/ 2390671 h 2565814"/>
              <a:gd name="connsiteX21" fmla="*/ 2358098 w 4805693"/>
              <a:gd name="connsiteY21" fmla="*/ 2422324 h 2565814"/>
              <a:gd name="connsiteX22" fmla="*/ 2447780 w 4805693"/>
              <a:gd name="connsiteY22" fmla="*/ 2419158 h 2565814"/>
              <a:gd name="connsiteX23" fmla="*/ 2916234 w 4805693"/>
              <a:gd name="connsiteY23" fmla="*/ 2310486 h 2565814"/>
              <a:gd name="connsiteX24" fmla="*/ 2936280 w 4805693"/>
              <a:gd name="connsiteY24" fmla="*/ 2317871 h 2565814"/>
              <a:gd name="connsiteX25" fmla="*/ 3630521 w 4805693"/>
              <a:gd name="connsiteY25" fmla="*/ 2352689 h 2565814"/>
              <a:gd name="connsiteX26" fmla="*/ 4278339 w 4805693"/>
              <a:gd name="connsiteY26" fmla="*/ 2565814 h 2565814"/>
              <a:gd name="connsiteX27" fmla="*/ 4347974 w 4805693"/>
              <a:gd name="connsiteY27" fmla="*/ 2563704 h 2565814"/>
              <a:gd name="connsiteX28" fmla="*/ 4663442 w 4805693"/>
              <a:gd name="connsiteY28" fmla="*/ 2488794 h 2565814"/>
              <a:gd name="connsiteX29" fmla="*/ 4691929 w 4805693"/>
              <a:gd name="connsiteY29" fmla="*/ 2475078 h 2565814"/>
              <a:gd name="connsiteX30" fmla="*/ 4660277 w 4805693"/>
              <a:gd name="connsiteY30" fmla="*/ 2469802 h 2565814"/>
              <a:gd name="connsiteX31" fmla="*/ 4331093 w 4805693"/>
              <a:gd name="connsiteY31" fmla="*/ 2219749 h 2565814"/>
              <a:gd name="connsiteX32" fmla="*/ 3637907 w 4805693"/>
              <a:gd name="connsiteY32" fmla="*/ 2333697 h 2565814"/>
              <a:gd name="connsiteX33" fmla="*/ 3633686 w 4805693"/>
              <a:gd name="connsiteY33" fmla="*/ 2330532 h 2565814"/>
              <a:gd name="connsiteX34" fmla="*/ 3628411 w 4805693"/>
              <a:gd name="connsiteY34" fmla="*/ 2332642 h 2565814"/>
              <a:gd name="connsiteX35" fmla="*/ 2944721 w 4805693"/>
              <a:gd name="connsiteY35" fmla="*/ 2299935 h 2565814"/>
              <a:gd name="connsiteX36" fmla="*/ 2942611 w 4805693"/>
              <a:gd name="connsiteY36" fmla="*/ 2298880 h 2565814"/>
              <a:gd name="connsiteX37" fmla="*/ 2928895 w 4805693"/>
              <a:gd name="connsiteY37" fmla="*/ 2293604 h 2565814"/>
              <a:gd name="connsiteX38" fmla="*/ 2915179 w 4805693"/>
              <a:gd name="connsiteY38" fmla="*/ 2288329 h 2565814"/>
              <a:gd name="connsiteX39" fmla="*/ 2307454 w 4805693"/>
              <a:gd name="connsiteY39" fmla="*/ 2326312 h 2565814"/>
              <a:gd name="connsiteX40" fmla="*/ 2058456 w 4805693"/>
              <a:gd name="connsiteY40" fmla="*/ 2368515 h 2565814"/>
              <a:gd name="connsiteX41" fmla="*/ 2031024 w 4805693"/>
              <a:gd name="connsiteY41" fmla="*/ 2372735 h 2565814"/>
              <a:gd name="connsiteX42" fmla="*/ 2004647 w 4805693"/>
              <a:gd name="connsiteY42" fmla="*/ 2376955 h 2565814"/>
              <a:gd name="connsiteX43" fmla="*/ 1039251 w 4805693"/>
              <a:gd name="connsiteY43" fmla="*/ 2351634 h 2565814"/>
              <a:gd name="connsiteX44" fmla="*/ 1017095 w 4805693"/>
              <a:gd name="connsiteY44" fmla="*/ 2346358 h 2565814"/>
              <a:gd name="connsiteX45" fmla="*/ 993883 w 4805693"/>
              <a:gd name="connsiteY45" fmla="*/ 2340028 h 2565814"/>
              <a:gd name="connsiteX46" fmla="*/ 758601 w 4805693"/>
              <a:gd name="connsiteY46" fmla="*/ 2252456 h 2565814"/>
              <a:gd name="connsiteX47" fmla="*/ 46423 w 4805693"/>
              <a:gd name="connsiteY47" fmla="*/ 1316603 h 2565814"/>
              <a:gd name="connsiteX48" fmla="*/ 46423 w 4805693"/>
              <a:gd name="connsiteY48" fmla="*/ 1277565 h 2565814"/>
              <a:gd name="connsiteX49" fmla="*/ 47478 w 4805693"/>
              <a:gd name="connsiteY49" fmla="*/ 1240637 h 2565814"/>
              <a:gd name="connsiteX50" fmla="*/ 120279 w 4805693"/>
              <a:gd name="connsiteY50" fmla="*/ 917783 h 2565814"/>
              <a:gd name="connsiteX51" fmla="*/ 540200 w 4805693"/>
              <a:gd name="connsiteY51" fmla="*/ 522129 h 2565814"/>
              <a:gd name="connsiteX52" fmla="*/ 564466 w 4805693"/>
              <a:gd name="connsiteY52" fmla="*/ 510523 h 2565814"/>
              <a:gd name="connsiteX53" fmla="*/ 588733 w 4805693"/>
              <a:gd name="connsiteY53" fmla="*/ 498918 h 2565814"/>
              <a:gd name="connsiteX54" fmla="*/ 1095170 w 4805693"/>
              <a:gd name="connsiteY54" fmla="*/ 319554 h 2565814"/>
              <a:gd name="connsiteX55" fmla="*/ 1407473 w 4805693"/>
              <a:gd name="connsiteY55" fmla="*/ 216157 h 2565814"/>
              <a:gd name="connsiteX56" fmla="*/ 1864322 w 4805693"/>
              <a:gd name="connsiteY56" fmla="*/ 73721 h 2565814"/>
              <a:gd name="connsiteX57" fmla="*/ 1884368 w 4805693"/>
              <a:gd name="connsiteY57" fmla="*/ 69501 h 2565814"/>
              <a:gd name="connsiteX58" fmla="*/ 1904415 w 4805693"/>
              <a:gd name="connsiteY58" fmla="*/ 65281 h 2565814"/>
              <a:gd name="connsiteX59" fmla="*/ 2661960 w 4805693"/>
              <a:gd name="connsiteY59" fmla="*/ 74776 h 2565814"/>
              <a:gd name="connsiteX60" fmla="*/ 2875086 w 4805693"/>
              <a:gd name="connsiteY60" fmla="*/ 128585 h 2565814"/>
              <a:gd name="connsiteX61" fmla="*/ 2891967 w 4805693"/>
              <a:gd name="connsiteY61" fmla="*/ 131751 h 2565814"/>
              <a:gd name="connsiteX62" fmla="*/ 2909903 w 4805693"/>
              <a:gd name="connsiteY62" fmla="*/ 134916 h 2565814"/>
              <a:gd name="connsiteX63" fmla="*/ 3235923 w 4805693"/>
              <a:gd name="connsiteY63" fmla="*/ 189780 h 2565814"/>
              <a:gd name="connsiteX64" fmla="*/ 4027231 w 4805693"/>
              <a:gd name="connsiteY64" fmla="*/ 476761 h 2565814"/>
              <a:gd name="connsiteX65" fmla="*/ 4202373 w 4805693"/>
              <a:gd name="connsiteY65" fmla="*/ 594930 h 2565814"/>
              <a:gd name="connsiteX66" fmla="*/ 4251962 w 4805693"/>
              <a:gd name="connsiteY66" fmla="*/ 625527 h 2565814"/>
              <a:gd name="connsiteX67" fmla="*/ 4268843 w 4805693"/>
              <a:gd name="connsiteY67" fmla="*/ 636078 h 2565814"/>
              <a:gd name="connsiteX68" fmla="*/ 4285725 w 4805693"/>
              <a:gd name="connsiteY68" fmla="*/ 646628 h 2565814"/>
              <a:gd name="connsiteX69" fmla="*/ 4599082 w 4805693"/>
              <a:gd name="connsiteY69" fmla="*/ 950491 h 2565814"/>
              <a:gd name="connsiteX70" fmla="*/ 4606468 w 4805693"/>
              <a:gd name="connsiteY70" fmla="*/ 965262 h 2565814"/>
              <a:gd name="connsiteX71" fmla="*/ 4613853 w 4805693"/>
              <a:gd name="connsiteY71" fmla="*/ 980033 h 2565814"/>
              <a:gd name="connsiteX72" fmla="*/ 4662387 w 4805693"/>
              <a:gd name="connsiteY72" fmla="*/ 1466424 h 2565814"/>
              <a:gd name="connsiteX73" fmla="*/ 4288890 w 4805693"/>
              <a:gd name="connsiteY73" fmla="*/ 2065707 h 2565814"/>
              <a:gd name="connsiteX74" fmla="*/ 4284669 w 4805693"/>
              <a:gd name="connsiteY74" fmla="*/ 2068873 h 2565814"/>
              <a:gd name="connsiteX75" fmla="*/ 4284669 w 4805693"/>
              <a:gd name="connsiteY75" fmla="*/ 2074148 h 2565814"/>
              <a:gd name="connsiteX76" fmla="*/ 4305771 w 4805693"/>
              <a:gd name="connsiteY76" fmla="*/ 2214473 h 2565814"/>
              <a:gd name="connsiteX77" fmla="*/ 4308936 w 4805693"/>
              <a:gd name="connsiteY77" fmla="*/ 2225024 h 2565814"/>
              <a:gd name="connsiteX78" fmla="*/ 4312102 w 4805693"/>
              <a:gd name="connsiteY78" fmla="*/ 2235575 h 2565814"/>
              <a:gd name="connsiteX79" fmla="*/ 4622294 w 4805693"/>
              <a:gd name="connsiteY79" fmla="*/ 2485628 h 2565814"/>
              <a:gd name="connsiteX80" fmla="*/ 3637907 w 4805693"/>
              <a:gd name="connsiteY80" fmla="*/ 2333697 h 2565814"/>
              <a:gd name="connsiteX81" fmla="*/ 2118596 w 4805693"/>
              <a:gd name="connsiteY81" fmla="*/ 2381176 h 2565814"/>
              <a:gd name="connsiteX82" fmla="*/ 2312730 w 4805693"/>
              <a:gd name="connsiteY82" fmla="*/ 2347413 h 2565814"/>
              <a:gd name="connsiteX83" fmla="*/ 2885637 w 4805693"/>
              <a:gd name="connsiteY83" fmla="*/ 2302045 h 2565814"/>
              <a:gd name="connsiteX84" fmla="*/ 2447780 w 4805693"/>
              <a:gd name="connsiteY84" fmla="*/ 2399112 h 2565814"/>
              <a:gd name="connsiteX85" fmla="*/ 2118596 w 4805693"/>
              <a:gd name="connsiteY85" fmla="*/ 2381176 h 2565814"/>
              <a:gd name="connsiteX86" fmla="*/ 849337 w 4805693"/>
              <a:gd name="connsiteY86" fmla="*/ 2352689 h 2565814"/>
              <a:gd name="connsiteX87" fmla="*/ 21102 w 4805693"/>
              <a:gd name="connsiteY87" fmla="*/ 1524453 h 2565814"/>
              <a:gd name="connsiteX88" fmla="*/ 32707 w 4805693"/>
              <a:gd name="connsiteY88" fmla="*/ 1388348 h 2565814"/>
              <a:gd name="connsiteX89" fmla="*/ 163537 w 4805693"/>
              <a:gd name="connsiteY89" fmla="*/ 1768176 h 2565814"/>
              <a:gd name="connsiteX90" fmla="*/ 751215 w 4805693"/>
              <a:gd name="connsiteY90" fmla="*/ 2270393 h 2565814"/>
              <a:gd name="connsiteX91" fmla="*/ 946404 w 4805693"/>
              <a:gd name="connsiteY91" fmla="*/ 2346358 h 2565814"/>
              <a:gd name="connsiteX92" fmla="*/ 849337 w 4805693"/>
              <a:gd name="connsiteY92" fmla="*/ 2352689 h 2565814"/>
              <a:gd name="connsiteX93" fmla="*/ 1678628 w 4805693"/>
              <a:gd name="connsiteY93" fmla="*/ 50510 h 2565814"/>
              <a:gd name="connsiteX94" fmla="*/ 1710281 w 4805693"/>
              <a:gd name="connsiteY94" fmla="*/ 50510 h 2565814"/>
              <a:gd name="connsiteX95" fmla="*/ 1821064 w 4805693"/>
              <a:gd name="connsiteY95" fmla="*/ 62116 h 2565814"/>
              <a:gd name="connsiteX96" fmla="*/ 1402198 w 4805693"/>
              <a:gd name="connsiteY96" fmla="*/ 196110 h 2565814"/>
              <a:gd name="connsiteX97" fmla="*/ 1092005 w 4805693"/>
              <a:gd name="connsiteY97" fmla="*/ 298453 h 2565814"/>
              <a:gd name="connsiteX98" fmla="*/ 635157 w 4805693"/>
              <a:gd name="connsiteY98" fmla="*/ 455659 h 2565814"/>
              <a:gd name="connsiteX99" fmla="*/ 1122602 w 4805693"/>
              <a:gd name="connsiteY99" fmla="*/ 167623 h 2565814"/>
              <a:gd name="connsiteX100" fmla="*/ 1678628 w 4805693"/>
              <a:gd name="connsiteY100" fmla="*/ 50510 h 2565814"/>
              <a:gd name="connsiteX101" fmla="*/ 3061835 w 4805693"/>
              <a:gd name="connsiteY101" fmla="*/ 92713 h 2565814"/>
              <a:gd name="connsiteX102" fmla="*/ 3204270 w 4805693"/>
              <a:gd name="connsiteY102" fmla="*/ 82162 h 2565814"/>
              <a:gd name="connsiteX103" fmla="*/ 3660063 w 4805693"/>
              <a:gd name="connsiteY103" fmla="*/ 168678 h 2565814"/>
              <a:gd name="connsiteX104" fmla="*/ 4165445 w 4805693"/>
              <a:gd name="connsiteY104" fmla="*/ 498918 h 2565814"/>
              <a:gd name="connsiteX105" fmla="*/ 4229805 w 4805693"/>
              <a:gd name="connsiteY105" fmla="*/ 586489 h 2565814"/>
              <a:gd name="connsiteX106" fmla="*/ 4212924 w 4805693"/>
              <a:gd name="connsiteY106" fmla="*/ 575938 h 2565814"/>
              <a:gd name="connsiteX107" fmla="*/ 4039891 w 4805693"/>
              <a:gd name="connsiteY107" fmla="*/ 459880 h 2565814"/>
              <a:gd name="connsiteX108" fmla="*/ 3238032 w 4805693"/>
              <a:gd name="connsiteY108" fmla="*/ 168678 h 2565814"/>
              <a:gd name="connsiteX109" fmla="*/ 2945776 w 4805693"/>
              <a:gd name="connsiteY109" fmla="*/ 121200 h 2565814"/>
              <a:gd name="connsiteX110" fmla="*/ 3061835 w 4805693"/>
              <a:gd name="connsiteY110" fmla="*/ 92713 h 2565814"/>
              <a:gd name="connsiteX111" fmla="*/ 4649726 w 4805693"/>
              <a:gd name="connsiteY111" fmla="*/ 999024 h 2565814"/>
              <a:gd name="connsiteX112" fmla="*/ 4569540 w 4805693"/>
              <a:gd name="connsiteY112" fmla="*/ 1925382 h 2565814"/>
              <a:gd name="connsiteX113" fmla="*/ 4323707 w 4805693"/>
              <a:gd name="connsiteY113" fmla="*/ 2198647 h 2565814"/>
              <a:gd name="connsiteX114" fmla="*/ 4305771 w 4805693"/>
              <a:gd name="connsiteY114" fmla="*/ 2077313 h 2565814"/>
              <a:gd name="connsiteX115" fmla="*/ 4682433 w 4805693"/>
              <a:gd name="connsiteY115" fmla="*/ 1468534 h 2565814"/>
              <a:gd name="connsiteX116" fmla="*/ 4645506 w 4805693"/>
              <a:gd name="connsiteY116" fmla="*/ 996914 h 2565814"/>
              <a:gd name="connsiteX117" fmla="*/ 4649726 w 4805693"/>
              <a:gd name="connsiteY117" fmla="*/ 999024 h 256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05693" h="2565814">
                <a:moveTo>
                  <a:pt x="4331093" y="2219749"/>
                </a:moveTo>
                <a:cubicBezTo>
                  <a:pt x="4422885" y="2144838"/>
                  <a:pt x="4510456" y="2048826"/>
                  <a:pt x="4587476" y="1936988"/>
                </a:cubicBezTo>
                <a:cubicBezTo>
                  <a:pt x="4845970" y="1558215"/>
                  <a:pt x="4879733" y="1129854"/>
                  <a:pt x="4662387" y="981088"/>
                </a:cubicBezTo>
                <a:cubicBezTo>
                  <a:pt x="4652891" y="974757"/>
                  <a:pt x="4642341" y="968427"/>
                  <a:pt x="4630735" y="963152"/>
                </a:cubicBezTo>
                <a:cubicBezTo>
                  <a:pt x="4548439" y="797504"/>
                  <a:pt x="4403893" y="695162"/>
                  <a:pt x="4267788" y="609701"/>
                </a:cubicBezTo>
                <a:cubicBezTo>
                  <a:pt x="4245631" y="568553"/>
                  <a:pt x="4217145" y="526350"/>
                  <a:pt x="4181272" y="485202"/>
                </a:cubicBezTo>
                <a:cubicBezTo>
                  <a:pt x="4062048" y="346986"/>
                  <a:pt x="3879520" y="226708"/>
                  <a:pt x="3667449" y="149687"/>
                </a:cubicBezTo>
                <a:cubicBezTo>
                  <a:pt x="3455378" y="71611"/>
                  <a:pt x="3239088" y="44179"/>
                  <a:pt x="3058669" y="72666"/>
                </a:cubicBezTo>
                <a:cubicBezTo>
                  <a:pt x="3002750" y="81107"/>
                  <a:pt x="2952106" y="94823"/>
                  <a:pt x="2907793" y="113814"/>
                </a:cubicBezTo>
                <a:cubicBezTo>
                  <a:pt x="2831828" y="97988"/>
                  <a:pt x="2752697" y="78997"/>
                  <a:pt x="2668291" y="54730"/>
                </a:cubicBezTo>
                <a:cubicBezTo>
                  <a:pt x="2382365" y="-28621"/>
                  <a:pt x="2114375" y="-6465"/>
                  <a:pt x="1865377" y="52620"/>
                </a:cubicBezTo>
                <a:cubicBezTo>
                  <a:pt x="1821064" y="39959"/>
                  <a:pt x="1769365" y="32573"/>
                  <a:pt x="1710281" y="31518"/>
                </a:cubicBezTo>
                <a:cubicBezTo>
                  <a:pt x="1536193" y="26243"/>
                  <a:pt x="1325177" y="67391"/>
                  <a:pt x="1115217" y="149687"/>
                </a:cubicBezTo>
                <a:cubicBezTo>
                  <a:pt x="905256" y="231983"/>
                  <a:pt x="720618" y="340656"/>
                  <a:pt x="596119" y="461990"/>
                </a:cubicBezTo>
                <a:cubicBezTo>
                  <a:pt x="589788" y="468320"/>
                  <a:pt x="583458" y="474651"/>
                  <a:pt x="578182" y="479926"/>
                </a:cubicBezTo>
                <a:cubicBezTo>
                  <a:pt x="356616" y="583324"/>
                  <a:pt x="175143" y="719429"/>
                  <a:pt x="101287" y="909343"/>
                </a:cubicBezTo>
                <a:cubicBezTo>
                  <a:pt x="48534" y="1044393"/>
                  <a:pt x="24267" y="1178387"/>
                  <a:pt x="26377" y="1309217"/>
                </a:cubicBezTo>
                <a:cubicBezTo>
                  <a:pt x="9496" y="1377797"/>
                  <a:pt x="0" y="1449542"/>
                  <a:pt x="0" y="1524453"/>
                </a:cubicBezTo>
                <a:cubicBezTo>
                  <a:pt x="0" y="1992907"/>
                  <a:pt x="380883" y="2373790"/>
                  <a:pt x="849337" y="2373790"/>
                </a:cubicBezTo>
                <a:cubicBezTo>
                  <a:pt x="898926" y="2373790"/>
                  <a:pt x="947460" y="2369570"/>
                  <a:pt x="993883" y="2361129"/>
                </a:cubicBezTo>
                <a:cubicBezTo>
                  <a:pt x="1367380" y="2468747"/>
                  <a:pt x="1733492" y="2441315"/>
                  <a:pt x="2058456" y="2390671"/>
                </a:cubicBezTo>
                <a:cubicBezTo>
                  <a:pt x="2152358" y="2411773"/>
                  <a:pt x="2253645" y="2422324"/>
                  <a:pt x="2358098" y="2422324"/>
                </a:cubicBezTo>
                <a:cubicBezTo>
                  <a:pt x="2387640" y="2422324"/>
                  <a:pt x="2418237" y="2421269"/>
                  <a:pt x="2447780" y="2419158"/>
                </a:cubicBezTo>
                <a:cubicBezTo>
                  <a:pt x="2618702" y="2409663"/>
                  <a:pt x="2780129" y="2371680"/>
                  <a:pt x="2916234" y="2310486"/>
                </a:cubicBezTo>
                <a:cubicBezTo>
                  <a:pt x="2922564" y="2312596"/>
                  <a:pt x="2929950" y="2315761"/>
                  <a:pt x="2936280" y="2317871"/>
                </a:cubicBezTo>
                <a:cubicBezTo>
                  <a:pt x="3143076" y="2409663"/>
                  <a:pt x="3414231" y="2423379"/>
                  <a:pt x="3630521" y="2352689"/>
                </a:cubicBezTo>
                <a:cubicBezTo>
                  <a:pt x="3874244" y="2523611"/>
                  <a:pt x="4107416" y="2565814"/>
                  <a:pt x="4278339" y="2565814"/>
                </a:cubicBezTo>
                <a:cubicBezTo>
                  <a:pt x="4302606" y="2565814"/>
                  <a:pt x="4326873" y="2564759"/>
                  <a:pt x="4347974" y="2563704"/>
                </a:cubicBezTo>
                <a:cubicBezTo>
                  <a:pt x="4537888" y="2551043"/>
                  <a:pt x="4659222" y="2491959"/>
                  <a:pt x="4663442" y="2488794"/>
                </a:cubicBezTo>
                <a:lnTo>
                  <a:pt x="4691929" y="2475078"/>
                </a:lnTo>
                <a:lnTo>
                  <a:pt x="4660277" y="2469802"/>
                </a:lnTo>
                <a:cubicBezTo>
                  <a:pt x="4453482" y="2432874"/>
                  <a:pt x="4366965" y="2328422"/>
                  <a:pt x="4331093" y="2219749"/>
                </a:cubicBezTo>
                <a:close/>
                <a:moveTo>
                  <a:pt x="3637907" y="2333697"/>
                </a:moveTo>
                <a:lnTo>
                  <a:pt x="3633686" y="2330532"/>
                </a:lnTo>
                <a:lnTo>
                  <a:pt x="3628411" y="2332642"/>
                </a:lnTo>
                <a:cubicBezTo>
                  <a:pt x="3416340" y="2403332"/>
                  <a:pt x="3148351" y="2390671"/>
                  <a:pt x="2944721" y="2299935"/>
                </a:cubicBezTo>
                <a:cubicBezTo>
                  <a:pt x="2943666" y="2299935"/>
                  <a:pt x="2943666" y="2299935"/>
                  <a:pt x="2942611" y="2298880"/>
                </a:cubicBezTo>
                <a:cubicBezTo>
                  <a:pt x="2938391" y="2296770"/>
                  <a:pt x="2933115" y="2295714"/>
                  <a:pt x="2928895" y="2293604"/>
                </a:cubicBezTo>
                <a:cubicBezTo>
                  <a:pt x="2924675" y="2291494"/>
                  <a:pt x="2919399" y="2290439"/>
                  <a:pt x="2915179" y="2288329"/>
                </a:cubicBezTo>
                <a:cubicBezTo>
                  <a:pt x="2773798" y="2241906"/>
                  <a:pt x="2565948" y="2279888"/>
                  <a:pt x="2307454" y="2326312"/>
                </a:cubicBezTo>
                <a:cubicBezTo>
                  <a:pt x="2227269" y="2341083"/>
                  <a:pt x="2144972" y="2355854"/>
                  <a:pt x="2058456" y="2368515"/>
                </a:cubicBezTo>
                <a:cubicBezTo>
                  <a:pt x="2048960" y="2369570"/>
                  <a:pt x="2040520" y="2371680"/>
                  <a:pt x="2031024" y="2372735"/>
                </a:cubicBezTo>
                <a:cubicBezTo>
                  <a:pt x="2022583" y="2373790"/>
                  <a:pt x="2013088" y="2375900"/>
                  <a:pt x="2004647" y="2376955"/>
                </a:cubicBezTo>
                <a:cubicBezTo>
                  <a:pt x="1707115" y="2420214"/>
                  <a:pt x="1376876" y="2440260"/>
                  <a:pt x="1039251" y="2351634"/>
                </a:cubicBezTo>
                <a:cubicBezTo>
                  <a:pt x="1031866" y="2349523"/>
                  <a:pt x="1024480" y="2348468"/>
                  <a:pt x="1017095" y="2346358"/>
                </a:cubicBezTo>
                <a:cubicBezTo>
                  <a:pt x="1009709" y="2344248"/>
                  <a:pt x="1002324" y="2342138"/>
                  <a:pt x="993883" y="2340028"/>
                </a:cubicBezTo>
                <a:cubicBezTo>
                  <a:pt x="915807" y="2316816"/>
                  <a:pt x="836676" y="2288329"/>
                  <a:pt x="758601" y="2252456"/>
                </a:cubicBezTo>
                <a:cubicBezTo>
                  <a:pt x="404095" y="2089974"/>
                  <a:pt x="58029" y="1763955"/>
                  <a:pt x="46423" y="1316603"/>
                </a:cubicBezTo>
                <a:cubicBezTo>
                  <a:pt x="46423" y="1303942"/>
                  <a:pt x="46423" y="1291281"/>
                  <a:pt x="46423" y="1277565"/>
                </a:cubicBezTo>
                <a:cubicBezTo>
                  <a:pt x="46423" y="1264904"/>
                  <a:pt x="47478" y="1253298"/>
                  <a:pt x="47478" y="1240637"/>
                </a:cubicBezTo>
                <a:cubicBezTo>
                  <a:pt x="53809" y="1138294"/>
                  <a:pt x="75966" y="1030677"/>
                  <a:pt x="120279" y="917783"/>
                </a:cubicBezTo>
                <a:cubicBezTo>
                  <a:pt x="186749" y="746861"/>
                  <a:pt x="343955" y="620251"/>
                  <a:pt x="540200" y="522129"/>
                </a:cubicBezTo>
                <a:cubicBezTo>
                  <a:pt x="548640" y="517909"/>
                  <a:pt x="556026" y="513689"/>
                  <a:pt x="564466" y="510523"/>
                </a:cubicBezTo>
                <a:cubicBezTo>
                  <a:pt x="572907" y="506303"/>
                  <a:pt x="580293" y="503138"/>
                  <a:pt x="588733" y="498918"/>
                </a:cubicBezTo>
                <a:cubicBezTo>
                  <a:pt x="745940" y="426117"/>
                  <a:pt x="922138" y="369143"/>
                  <a:pt x="1095170" y="319554"/>
                </a:cubicBezTo>
                <a:cubicBezTo>
                  <a:pt x="1196458" y="291067"/>
                  <a:pt x="1298800" y="255195"/>
                  <a:pt x="1407473" y="216157"/>
                </a:cubicBezTo>
                <a:cubicBezTo>
                  <a:pt x="1552019" y="165513"/>
                  <a:pt x="1705005" y="111704"/>
                  <a:pt x="1864322" y="73721"/>
                </a:cubicBezTo>
                <a:cubicBezTo>
                  <a:pt x="1870652" y="72666"/>
                  <a:pt x="1876983" y="70556"/>
                  <a:pt x="1884368" y="69501"/>
                </a:cubicBezTo>
                <a:cubicBezTo>
                  <a:pt x="1890699" y="68446"/>
                  <a:pt x="1898084" y="66336"/>
                  <a:pt x="1904415" y="65281"/>
                </a:cubicBezTo>
                <a:cubicBezTo>
                  <a:pt x="2141807" y="12527"/>
                  <a:pt x="2393971" y="-3299"/>
                  <a:pt x="2661960" y="74776"/>
                </a:cubicBezTo>
                <a:cubicBezTo>
                  <a:pt x="2735816" y="96933"/>
                  <a:pt x="2807561" y="113814"/>
                  <a:pt x="2875086" y="128585"/>
                </a:cubicBezTo>
                <a:cubicBezTo>
                  <a:pt x="2880361" y="129640"/>
                  <a:pt x="2886692" y="130696"/>
                  <a:pt x="2891967" y="131751"/>
                </a:cubicBezTo>
                <a:cubicBezTo>
                  <a:pt x="2898298" y="132806"/>
                  <a:pt x="2903573" y="133861"/>
                  <a:pt x="2909903" y="134916"/>
                </a:cubicBezTo>
                <a:cubicBezTo>
                  <a:pt x="3028072" y="159183"/>
                  <a:pt x="3135690" y="175009"/>
                  <a:pt x="3235923" y="189780"/>
                </a:cubicBezTo>
                <a:cubicBezTo>
                  <a:pt x="3533454" y="233038"/>
                  <a:pt x="3768737" y="267856"/>
                  <a:pt x="4027231" y="476761"/>
                </a:cubicBezTo>
                <a:cubicBezTo>
                  <a:pt x="4077874" y="517909"/>
                  <a:pt x="4138014" y="554837"/>
                  <a:pt x="4202373" y="594930"/>
                </a:cubicBezTo>
                <a:cubicBezTo>
                  <a:pt x="4218199" y="605480"/>
                  <a:pt x="4235081" y="614976"/>
                  <a:pt x="4251962" y="625527"/>
                </a:cubicBezTo>
                <a:cubicBezTo>
                  <a:pt x="4257237" y="628692"/>
                  <a:pt x="4262513" y="632912"/>
                  <a:pt x="4268843" y="636078"/>
                </a:cubicBezTo>
                <a:cubicBezTo>
                  <a:pt x="4274119" y="639243"/>
                  <a:pt x="4280449" y="643463"/>
                  <a:pt x="4285725" y="646628"/>
                </a:cubicBezTo>
                <a:cubicBezTo>
                  <a:pt x="4403893" y="722594"/>
                  <a:pt x="4523117" y="813331"/>
                  <a:pt x="4599082" y="950491"/>
                </a:cubicBezTo>
                <a:cubicBezTo>
                  <a:pt x="4602248" y="955766"/>
                  <a:pt x="4604358" y="959986"/>
                  <a:pt x="4606468" y="965262"/>
                </a:cubicBezTo>
                <a:cubicBezTo>
                  <a:pt x="4608578" y="969482"/>
                  <a:pt x="4611743" y="974757"/>
                  <a:pt x="4613853" y="980033"/>
                </a:cubicBezTo>
                <a:cubicBezTo>
                  <a:pt x="4672938" y="1101367"/>
                  <a:pt x="4699315" y="1257518"/>
                  <a:pt x="4662387" y="1466424"/>
                </a:cubicBezTo>
                <a:cubicBezTo>
                  <a:pt x="4625459" y="1680604"/>
                  <a:pt x="4489354" y="1899005"/>
                  <a:pt x="4288890" y="2065707"/>
                </a:cubicBezTo>
                <a:lnTo>
                  <a:pt x="4284669" y="2068873"/>
                </a:lnTo>
                <a:lnTo>
                  <a:pt x="4284669" y="2074148"/>
                </a:lnTo>
                <a:cubicBezTo>
                  <a:pt x="4286779" y="2118461"/>
                  <a:pt x="4292055" y="2166995"/>
                  <a:pt x="4305771" y="2214473"/>
                </a:cubicBezTo>
                <a:cubicBezTo>
                  <a:pt x="4306826" y="2217639"/>
                  <a:pt x="4307881" y="2221859"/>
                  <a:pt x="4308936" y="2225024"/>
                </a:cubicBezTo>
                <a:cubicBezTo>
                  <a:pt x="4309991" y="2228189"/>
                  <a:pt x="4311046" y="2231355"/>
                  <a:pt x="4312102" y="2235575"/>
                </a:cubicBezTo>
                <a:cubicBezTo>
                  <a:pt x="4349029" y="2341083"/>
                  <a:pt x="4432380" y="2442370"/>
                  <a:pt x="4622294" y="2485628"/>
                </a:cubicBezTo>
                <a:cubicBezTo>
                  <a:pt x="4508346" y="2527831"/>
                  <a:pt x="4088425" y="2651275"/>
                  <a:pt x="3637907" y="2333697"/>
                </a:cubicBezTo>
                <a:close/>
                <a:moveTo>
                  <a:pt x="2118596" y="2381176"/>
                </a:moveTo>
                <a:cubicBezTo>
                  <a:pt x="2185065" y="2370625"/>
                  <a:pt x="2249425" y="2359019"/>
                  <a:pt x="2312730" y="2347413"/>
                </a:cubicBezTo>
                <a:cubicBezTo>
                  <a:pt x="2554342" y="2304155"/>
                  <a:pt x="2750587" y="2269337"/>
                  <a:pt x="2885637" y="2302045"/>
                </a:cubicBezTo>
                <a:cubicBezTo>
                  <a:pt x="2756917" y="2355854"/>
                  <a:pt x="2607096" y="2389616"/>
                  <a:pt x="2447780" y="2399112"/>
                </a:cubicBezTo>
                <a:cubicBezTo>
                  <a:pt x="2332776" y="2405443"/>
                  <a:pt x="2220938" y="2399112"/>
                  <a:pt x="2118596" y="2381176"/>
                </a:cubicBezTo>
                <a:close/>
                <a:moveTo>
                  <a:pt x="849337" y="2352689"/>
                </a:moveTo>
                <a:cubicBezTo>
                  <a:pt x="392489" y="2352689"/>
                  <a:pt x="21102" y="1980246"/>
                  <a:pt x="21102" y="1524453"/>
                </a:cubicBezTo>
                <a:cubicBezTo>
                  <a:pt x="21102" y="1478029"/>
                  <a:pt x="25322" y="1432661"/>
                  <a:pt x="32707" y="1388348"/>
                </a:cubicBezTo>
                <a:cubicBezTo>
                  <a:pt x="47478" y="1521288"/>
                  <a:pt x="90737" y="1648952"/>
                  <a:pt x="163537" y="1768176"/>
                </a:cubicBezTo>
                <a:cubicBezTo>
                  <a:pt x="334460" y="2048826"/>
                  <a:pt x="605614" y="2202868"/>
                  <a:pt x="751215" y="2270393"/>
                </a:cubicBezTo>
                <a:cubicBezTo>
                  <a:pt x="816630" y="2299935"/>
                  <a:pt x="882045" y="2325257"/>
                  <a:pt x="946404" y="2346358"/>
                </a:cubicBezTo>
                <a:cubicBezTo>
                  <a:pt x="914752" y="2350578"/>
                  <a:pt x="882045" y="2352689"/>
                  <a:pt x="849337" y="2352689"/>
                </a:cubicBezTo>
                <a:close/>
                <a:moveTo>
                  <a:pt x="1678628" y="50510"/>
                </a:moveTo>
                <a:cubicBezTo>
                  <a:pt x="1689179" y="50510"/>
                  <a:pt x="1699730" y="50510"/>
                  <a:pt x="1710281" y="50510"/>
                </a:cubicBezTo>
                <a:cubicBezTo>
                  <a:pt x="1750373" y="51565"/>
                  <a:pt x="1787301" y="55785"/>
                  <a:pt x="1821064" y="62116"/>
                </a:cubicBezTo>
                <a:cubicBezTo>
                  <a:pt x="1675463" y="100098"/>
                  <a:pt x="1535138" y="148632"/>
                  <a:pt x="1402198" y="196110"/>
                </a:cubicBezTo>
                <a:cubicBezTo>
                  <a:pt x="1294580" y="234093"/>
                  <a:pt x="1192237" y="269966"/>
                  <a:pt x="1092005" y="298453"/>
                </a:cubicBezTo>
                <a:cubicBezTo>
                  <a:pt x="937964" y="342766"/>
                  <a:pt x="779702" y="392355"/>
                  <a:pt x="635157" y="455659"/>
                </a:cubicBezTo>
                <a:cubicBezTo>
                  <a:pt x="750160" y="349097"/>
                  <a:pt x="921083" y="245699"/>
                  <a:pt x="1122602" y="167623"/>
                </a:cubicBezTo>
                <a:cubicBezTo>
                  <a:pt x="1317792" y="91658"/>
                  <a:pt x="1514036" y="50510"/>
                  <a:pt x="1678628" y="50510"/>
                </a:cubicBezTo>
                <a:close/>
                <a:moveTo>
                  <a:pt x="3061835" y="92713"/>
                </a:moveTo>
                <a:cubicBezTo>
                  <a:pt x="3107203" y="85327"/>
                  <a:pt x="3154681" y="82162"/>
                  <a:pt x="3204270" y="82162"/>
                </a:cubicBezTo>
                <a:cubicBezTo>
                  <a:pt x="3347760" y="82162"/>
                  <a:pt x="3504967" y="111704"/>
                  <a:pt x="3660063" y="168678"/>
                </a:cubicBezTo>
                <a:cubicBezTo>
                  <a:pt x="3868969" y="245699"/>
                  <a:pt x="4048332" y="362813"/>
                  <a:pt x="4165445" y="498918"/>
                </a:cubicBezTo>
                <a:cubicBezTo>
                  <a:pt x="4190768" y="528460"/>
                  <a:pt x="4211869" y="556947"/>
                  <a:pt x="4229805" y="586489"/>
                </a:cubicBezTo>
                <a:cubicBezTo>
                  <a:pt x="4224530" y="583324"/>
                  <a:pt x="4218199" y="579103"/>
                  <a:pt x="4212924" y="575938"/>
                </a:cubicBezTo>
                <a:cubicBezTo>
                  <a:pt x="4149619" y="536900"/>
                  <a:pt x="4088425" y="499973"/>
                  <a:pt x="4039891" y="459880"/>
                </a:cubicBezTo>
                <a:cubicBezTo>
                  <a:pt x="3777177" y="246754"/>
                  <a:pt x="3539785" y="212992"/>
                  <a:pt x="3238032" y="168678"/>
                </a:cubicBezTo>
                <a:cubicBezTo>
                  <a:pt x="3147296" y="156017"/>
                  <a:pt x="3050229" y="141246"/>
                  <a:pt x="2945776" y="121200"/>
                </a:cubicBezTo>
                <a:cubicBezTo>
                  <a:pt x="2981649" y="108539"/>
                  <a:pt x="3019632" y="99043"/>
                  <a:pt x="3061835" y="92713"/>
                </a:cubicBezTo>
                <a:close/>
                <a:moveTo>
                  <a:pt x="4649726" y="999024"/>
                </a:moveTo>
                <a:cubicBezTo>
                  <a:pt x="4857576" y="1140405"/>
                  <a:pt x="4821704" y="1556105"/>
                  <a:pt x="4569540" y="1925382"/>
                </a:cubicBezTo>
                <a:cubicBezTo>
                  <a:pt x="4495685" y="2033000"/>
                  <a:pt x="4411279" y="2125847"/>
                  <a:pt x="4323707" y="2198647"/>
                </a:cubicBezTo>
                <a:cubicBezTo>
                  <a:pt x="4312102" y="2157499"/>
                  <a:pt x="4307881" y="2115296"/>
                  <a:pt x="4305771" y="2077313"/>
                </a:cubicBezTo>
                <a:cubicBezTo>
                  <a:pt x="4507291" y="1908501"/>
                  <a:pt x="4645506" y="1686935"/>
                  <a:pt x="4682433" y="1468534"/>
                </a:cubicBezTo>
                <a:cubicBezTo>
                  <a:pt x="4717251" y="1269124"/>
                  <a:pt x="4697205" y="1117193"/>
                  <a:pt x="4645506" y="996914"/>
                </a:cubicBezTo>
                <a:cubicBezTo>
                  <a:pt x="4647616" y="996914"/>
                  <a:pt x="4648671" y="997969"/>
                  <a:pt x="4649726" y="999024"/>
                </a:cubicBezTo>
                <a:close/>
              </a:path>
            </a:pathLst>
          </a:custGeom>
          <a:solidFill>
            <a:schemeClr val="accent6"/>
          </a:solidFill>
          <a:ln w="10551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92520" y="1268730"/>
            <a:ext cx="5316220" cy="107632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我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出生在偏僻落后的山村小院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土生土长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生活贫苦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95775" y="2772410"/>
            <a:ext cx="7212965" cy="107632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天地狭小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孤陋寡闻。离家出山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进城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读书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感到自己渺小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想干一番事业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09065" y="5441315"/>
            <a:ext cx="7220585" cy="1076325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和小桃树一样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心里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到底还有一朵花呢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对理想对幸福的追求更坚定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841625" y="68643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双线结构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 flipH="1">
            <a:off x="1334658" y="1616692"/>
            <a:ext cx="2823869" cy="115635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暗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线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我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的经历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6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9" name="AutoShape 6"/>
          <p:cNvSpPr/>
          <p:nvPr/>
        </p:nvSpPr>
        <p:spPr>
          <a:xfrm>
            <a:off x="1862138" y="2393950"/>
            <a:ext cx="255588" cy="2552700"/>
          </a:xfrm>
          <a:prstGeom prst="leftBrace">
            <a:avLst>
              <a:gd name="adj1" fmla="val 3018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9634" name="文本框 1"/>
          <p:cNvSpPr txBox="1"/>
          <p:nvPr/>
        </p:nvSpPr>
        <p:spPr>
          <a:xfrm>
            <a:off x="1250315" y="2393950"/>
            <a:ext cx="758190" cy="278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一棵小桃树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4100" y="2393950"/>
            <a:ext cx="243078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形色</a:t>
            </a:r>
            <a:r>
              <a:rPr lang="zh-CN" altLang="en-US" sz="35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弱小</a:t>
            </a:r>
            <a:endParaRPr lang="zh-CN" altLang="en-US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42475" y="2933065"/>
            <a:ext cx="7467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托物言志</a:t>
            </a:r>
            <a:endParaRPr lang="zh-CN" altLang="en-US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16760" y="3641725"/>
            <a:ext cx="53721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哆嗦 弯着头 抱紧着身子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努力撑着 挣扎 抖着 摇着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苦涩涩地笑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AutoShape 6"/>
          <p:cNvSpPr/>
          <p:nvPr/>
        </p:nvSpPr>
        <p:spPr>
          <a:xfrm flipH="1">
            <a:off x="6831330" y="2393950"/>
            <a:ext cx="212725" cy="1035050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AutoShape 6"/>
          <p:cNvSpPr/>
          <p:nvPr/>
        </p:nvSpPr>
        <p:spPr>
          <a:xfrm flipH="1">
            <a:off x="9467215" y="2524125"/>
            <a:ext cx="297180" cy="2732405"/>
          </a:xfrm>
          <a:prstGeom prst="leftBrace">
            <a:avLst>
              <a:gd name="adj1" fmla="val 2585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2155" y="2127250"/>
            <a:ext cx="53867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纤纤 太小 瘦瘦的 单薄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黄黄的  太白太淡  </a:t>
            </a:r>
            <a:endParaRPr lang="en-US" altLang="zh-CN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AutoShape 6"/>
          <p:cNvSpPr/>
          <p:nvPr/>
        </p:nvSpPr>
        <p:spPr>
          <a:xfrm flipH="1">
            <a:off x="7176770" y="3952875"/>
            <a:ext cx="212725" cy="1304290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84745" y="3887788"/>
            <a:ext cx="2062163" cy="1706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动作神情</a:t>
            </a:r>
            <a:r>
              <a:rPr lang="zh-CN" altLang="en-US" sz="35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面对逆境</a:t>
            </a:r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顽强抗争</a:t>
            </a:r>
            <a:endParaRPr lang="zh-CN" altLang="en-US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7115" y="3258185"/>
            <a:ext cx="215011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500" b="1" dirty="0">
                <a:solidFill>
                  <a:srgbClr val="FF0000"/>
                </a:solidFill>
                <a:latin typeface="+mj-ea"/>
                <a:ea typeface="+mj-ea"/>
              </a:rPr>
              <a:t>对比</a:t>
            </a:r>
            <a:r>
              <a:rPr lang="zh-CN" altLang="en-US" sz="3500" b="1" dirty="0">
                <a:solidFill>
                  <a:srgbClr val="FF0000"/>
                </a:solidFill>
                <a:latin typeface="+mj-ea"/>
                <a:ea typeface="+mj-ea"/>
              </a:rPr>
              <a:t>衬托</a:t>
            </a:r>
            <a:endParaRPr lang="zh-CN" altLang="zh-CN" sz="35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归纳主题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71500" y="1823720"/>
            <a:ext cx="10730230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00000"/>
              </a:lnSpc>
              <a:defRPr/>
            </a:pPr>
            <a:r>
              <a:rPr lang="en-US" altLang="zh-CN" sz="34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en-US" altLang="zh-CN" sz="3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本文借一棵在逆境中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顽强成长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的小桃树抒发了自己的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理想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和情志。作者托物言志</a:t>
            </a:r>
            <a:r>
              <a:rPr sz="3400" b="1">
                <a:sym typeface="+mn-ea"/>
              </a:rPr>
              <a:t>,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以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“小桃树”象征青年一代</a:t>
            </a:r>
            <a:r>
              <a:rPr sz="3400" b="1">
                <a:sym typeface="+mn-ea"/>
              </a:rPr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赞颂了小桃树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顽强同命运抗争的精神</a:t>
            </a:r>
            <a:r>
              <a:rPr sz="3400" b="1">
                <a:sym typeface="+mn-ea"/>
              </a:rPr>
              <a:t>,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反映了青年一代在迷茫和探索中成长的真实历程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揭示了一个生活哲理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不屈不挠地抗争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定会战胜磨难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创造出美好的未来</a:t>
            </a:r>
            <a:r>
              <a:rPr sz="3400">
                <a:sym typeface="+mn-ea"/>
              </a:rPr>
              <a:t>(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幸福是奋斗出来的</a:t>
            </a:r>
            <a:r>
              <a:rPr sz="3400">
                <a:sym typeface="+mn-ea"/>
              </a:rPr>
              <a:t>)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表达了他们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心怀梦想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不屈服于命运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并为之不懈努力</a:t>
            </a:r>
            <a:r>
              <a:rPr lang="zh-CN" alt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的思想感情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+mn-ea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29235" y="2133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拓展延伸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55700" y="1042670"/>
            <a:ext cx="850773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你还知道哪些有关此类生活哲理的诗句吗？</a:t>
            </a:r>
            <a:endParaRPr lang="zh-CN" sz="3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内容占位符 4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228725" y="1656715"/>
            <a:ext cx="9889490" cy="72326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长风破浪会有时</a:t>
            </a:r>
            <a:r>
              <a:rPr sz="3400" b="1">
                <a:sym typeface="+mn-ea"/>
              </a:rPr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直挂云帆济沧海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340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李白</a:t>
            </a:r>
            <a:endParaRPr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3655" y="2213610"/>
            <a:ext cx="9594215" cy="11372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坚信乘风破浪的时机定会到来</a:t>
            </a:r>
            <a:r>
              <a:rPr sz="34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到那时将扬起征帆远渡碧海青天。只要坚定信念</a:t>
            </a:r>
            <a:r>
              <a:rPr sz="34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就会有成功的一天。</a:t>
            </a:r>
            <a:endParaRPr lang="zh-CN" altLang="en-US" sz="3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内容占位符 4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303655" y="3688080"/>
            <a:ext cx="9889490" cy="72326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宝剑锋从磨砺出</a:t>
            </a:r>
            <a:r>
              <a:rPr sz="3400" b="1">
                <a:sym typeface="+mn-ea"/>
              </a:rPr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梅花香自苦寒来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228725" y="4331335"/>
            <a:ext cx="9594215" cy="2183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剑的锐利刀锋是从不断的磨砺中得到的</a:t>
            </a:r>
            <a:r>
              <a:rPr sz="3400" b="1">
                <a:sym typeface="+mn-ea"/>
              </a:rPr>
              <a:t>,</a:t>
            </a:r>
            <a:r>
              <a:rPr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梅花飘香来自它度过了寒冷的冬季。要想拥有珍贵品质或美好才华等是需要不断的努力、修炼、克服一定的困难才能达到的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730885" y="890905"/>
            <a:ext cx="10729595" cy="532320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阅读贾平凹的《丑石》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</a:t>
            </a:r>
            <a:r>
              <a:rPr lang="zh-CN" altLang="en-US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联系《紫藤萝瀑布》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</a:t>
            </a:r>
            <a:r>
              <a:rPr lang="zh-CN" altLang="en-US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《一棵小桃树》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在写法上与这两篇文章有何异同。试着概括一下他的创作风格</a:t>
            </a:r>
            <a:r>
              <a:rPr sz="3400">
                <a:sym typeface="+mn-ea"/>
              </a:rPr>
              <a:t>(</a:t>
            </a:r>
            <a:r>
              <a:rPr lang="zh-CN" alt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任务四</a:t>
            </a:r>
            <a:r>
              <a:rPr lang="zh-CN" altLang="zh-CN" sz="3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4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相同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endParaRPr lang="en-US" altLang="zh-CN" sz="3400" b="1">
              <a:latin typeface="Arial" panose="020B0604020202020204" pitchFamily="34" charset="0"/>
              <a:ea typeface="宋体" panose="02010600030101010101" pitchFamily="2" charset="-122"/>
              <a:cs typeface="+mj-cs"/>
              <a:sym typeface="+mn-ea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sz="34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不同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endParaRPr lang="en-US" altLang="zh-CN" sz="3400" b="1">
              <a:latin typeface="Arial" panose="020B0604020202020204" pitchFamily="34" charset="0"/>
              <a:ea typeface="宋体" panose="02010600030101010101" pitchFamily="2" charset="-122"/>
              <a:cs typeface="+mj-cs"/>
              <a:sym typeface="+mn-ea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endParaRPr lang="en-US" altLang="zh-CN" sz="3400" b="1" kern="100" dirty="0">
              <a:latin typeface="Arial" panose="020B0604020202020204" pitchFamily="34" charset="0"/>
              <a:ea typeface="宋体" panose="02010600030101010101" pitchFamily="2" charset="-122"/>
              <a:cs typeface="+mj-cs"/>
              <a:sym typeface="+mn-ea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endParaRPr lang="en-US" altLang="zh-CN" sz="3400" b="1" kern="100" dirty="0">
              <a:latin typeface="Arial" panose="020B0604020202020204" pitchFamily="34" charset="0"/>
              <a:ea typeface="宋体" panose="02010600030101010101" pitchFamily="2" charset="-122"/>
              <a:cs typeface="+mj-cs"/>
              <a:sym typeface="+mn-ea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endParaRPr lang="en-US" altLang="zh-CN" sz="3400" b="1" kern="100" dirty="0">
              <a:latin typeface="Arial" panose="020B0604020202020204" pitchFamily="34" charset="0"/>
              <a:ea typeface="宋体" panose="02010600030101010101" pitchFamily="2" charset="-122"/>
              <a:cs typeface="+mj-cs"/>
              <a:sym typeface="+mn-ea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4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创作风格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endParaRPr lang="zh-CN" altLang="zh-CN" sz="3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endParaRPr lang="zh-CN" altLang="zh-CN" sz="34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2760" y="2458085"/>
            <a:ext cx="990028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都是托物言志的文章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借物象表达自己的情志。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84020" y="3000375"/>
            <a:ext cx="9899650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《紫藤萝瀑布》赞美紫藤萝生命力的顽强美好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讴歌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自然界中美好事物；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而《丑石》赞美卑微、丑陋生命中所蕴含的向上、坚韧的精神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与《一棵小桃树》更为接近。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1125" y="5109210"/>
            <a:ext cx="893254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轻灵细腻、平实从容、情感充沛、富含哲理等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散文阅读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6710" y="1446530"/>
            <a:ext cx="11362690" cy="34893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algn="just">
              <a:lnSpc>
                <a:spcPct val="130000"/>
              </a:lnSpc>
              <a:buFont typeface="+mj-ea"/>
              <a:buNone/>
            </a:pPr>
            <a:r>
              <a:rPr lang="zh-CN" altLang="en-US" sz="34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①</a:t>
            </a:r>
            <a:r>
              <a:rPr lang="zh-CN" altLang="en-US" sz="3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抓“文眼”</a:t>
            </a:r>
            <a:r>
              <a:rPr lang="zh-CN" altLang="en-US" sz="34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要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抓住表现作者思想感情的词句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zh-CN" altLang="en-US" sz="3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just">
              <a:lnSpc>
                <a:spcPct val="130000"/>
              </a:lnSpc>
              <a:buFont typeface="+mj-ea"/>
              <a:buNone/>
            </a:pP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②</a:t>
            </a:r>
            <a:r>
              <a:rPr lang="zh-CN" altLang="en-US" sz="3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得“神韵”</a:t>
            </a:r>
            <a:r>
              <a:rPr lang="zh-CN" altLang="en-US" sz="34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欣赏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散文的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语言美、景物美、意境美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等；</a:t>
            </a:r>
            <a:endParaRPr lang="zh-CN" altLang="en-US" sz="3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just">
              <a:lnSpc>
                <a:spcPct val="130000"/>
              </a:lnSpc>
              <a:buFont typeface="+mj-ea"/>
              <a:buNone/>
            </a:pP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重“感情”</a:t>
            </a:r>
            <a:r>
              <a:rPr lang="zh-CN" altLang="en-US" sz="34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留意所描绘的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具体形象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体会作者融入的感情</a:t>
            </a: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zh-CN" altLang="en-US" sz="3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just">
              <a:lnSpc>
                <a:spcPct val="130000"/>
              </a:lnSpc>
              <a:buFont typeface="+mj-ea"/>
              <a:buNone/>
            </a:pPr>
            <a:r>
              <a:rPr lang="zh-CN" altLang="en-US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3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识“线索”</a:t>
            </a:r>
            <a:r>
              <a:rPr lang="zh-CN" altLang="en-US" sz="34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:</a:t>
            </a:r>
            <a:r>
              <a:rPr lang="zh-CN" altLang="en-US" sz="3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在组织结构上常用线索把所有材料串联起来；</a:t>
            </a:r>
            <a:endParaRPr lang="zh-CN" altLang="en-US" sz="3400" b="1" dirty="0">
              <a:solidFill>
                <a:srgbClr val="000000">
                  <a:lumMod val="75000"/>
                  <a:lumOff val="25000"/>
                </a:srgb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indent="0" algn="just">
              <a:lnSpc>
                <a:spcPct val="130000"/>
              </a:lnSpc>
              <a:buFont typeface="+mj-ea"/>
              <a:buNone/>
            </a:pP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⑤</a:t>
            </a:r>
            <a:r>
              <a:rPr lang="zh-CN" altLang="en-US" sz="3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扣“中心”</a:t>
            </a:r>
            <a:r>
              <a:rPr lang="zh-CN" altLang="en-US" sz="34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:</a:t>
            </a:r>
            <a:r>
              <a:rPr lang="zh-CN" altLang="en-US" sz="3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散文通过联想</a:t>
            </a:r>
            <a:r>
              <a:rPr sz="34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在具体形象中寄托作者的感情</a:t>
            </a:r>
            <a:r>
              <a:rPr lang="zh-CN" altLang="en-US" sz="3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1"/>
            </p:custDataLst>
          </p:nvPr>
        </p:nvSpPr>
        <p:spPr>
          <a:xfrm>
            <a:off x="4593590" y="1828165"/>
            <a:ext cx="6928485" cy="3381375"/>
          </a:xfrm>
        </p:spPr>
        <p:txBody>
          <a:bodyPr>
            <a:normAutofit lnSpcReduction="20000"/>
          </a:bodyPr>
          <a:lstStyle/>
          <a:p>
            <a:pPr marL="0" indent="0" algn="just">
              <a:buNone/>
            </a:pP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贾平凹</a:t>
            </a:r>
            <a:r>
              <a:rPr lang="en-US" altLang="zh-CN" sz="32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原名贾平娃</a:t>
            </a:r>
            <a:r>
              <a:rPr lang="en-US" altLang="zh-CN" sz="32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中国当代作家。</a:t>
            </a:r>
            <a:endParaRPr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 algn="just">
              <a:buNone/>
            </a:pP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代表作品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小说《废都》、《满月儿》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获得首届全国优秀短篇小说奖</a:t>
            </a:r>
            <a:r>
              <a:rPr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、《秦腔》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获得第七届茅盾文学奖</a:t>
            </a:r>
            <a:r>
              <a:rPr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、《古炉》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获得施耐庵文学奖</a:t>
            </a:r>
            <a:r>
              <a:rPr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ea typeface="宋体" panose="02010600030101010101" pitchFamily="2" charset="-122"/>
                <a:sym typeface="+mn-ea"/>
              </a:rPr>
              <a:t>散文《爱的踪迹》《心迹》《朋友》。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0425" y="1704340"/>
            <a:ext cx="3359785" cy="3935730"/>
          </a:xfrm>
          <a:prstGeom prst="ellipse">
            <a:avLst/>
          </a:prstGeom>
        </p:spPr>
      </p:pic>
      <p:sp>
        <p:nvSpPr>
          <p:cNvPr id="3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860425" y="62103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简介作者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657225" y="1451610"/>
            <a:ext cx="10957560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贾平凹是在一个破庙里开始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读书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的。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读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初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二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时遭遇“文化大革命”</a:t>
            </a:r>
            <a:r>
              <a:rPr lang="en-US" altLang="zh-CN" sz="34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父亲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被关进牛棚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中途辍学在家务农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遭人歧视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个</a:t>
            </a:r>
            <a:r>
              <a:rPr lang="en-US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14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岁少年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内心充满恐慌。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由于受到父亲的牵连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他连招工、招兵的机会都没有。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成年后</a:t>
            </a:r>
            <a:r>
              <a:rPr lang="en-US" altLang="zh-CN" sz="34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步入社会也遭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遇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了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许多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挫折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多处投稿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屡屡碰壁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。1976年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“文化大革命”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结束</a:t>
            </a:r>
            <a:r>
              <a:rPr lang="en-US" altLang="zh-CN" sz="34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青年人开始反思</a:t>
            </a:r>
            <a:r>
              <a:rPr sz="3400" b="1">
                <a:sym typeface="+mn-ea"/>
              </a:rPr>
              <a:t>,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追求</a:t>
            </a:r>
            <a:r>
              <a:rPr 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理想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r>
              <a:rPr 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</a:t>
            </a: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7860" y="49911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链接背景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5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970" y="1271905"/>
            <a:ext cx="3209290" cy="398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矩形 36"/>
          <p:cNvSpPr/>
          <p:nvPr/>
        </p:nvSpPr>
        <p:spPr>
          <a:xfrm>
            <a:off x="394335" y="1746250"/>
            <a:ext cx="8255635" cy="37846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梳理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小桃树的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成长过程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小桃树与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的特殊情感联系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品析描写小桃树的语句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体会作者对小桃树的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独特情感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比较小桃树的成长过程和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我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的人生经历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领会小桃树的深刻内涵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理解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咏物抒怀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的手法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860425" y="62103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031490" y="2662555"/>
            <a:ext cx="56400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/>
              <a:t>第一课时</a:t>
            </a:r>
            <a:endParaRPr lang="zh-CN" altLang="en-US" sz="60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68957" y="1335419"/>
            <a:ext cx="10523855" cy="6299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给下</a:t>
            </a:r>
            <a:r>
              <a:rPr lang="zh-CN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列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红色</a:t>
            </a:r>
            <a:r>
              <a:rPr lang="zh-CN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注音或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根据拼音写汉字</a:t>
            </a:r>
            <a:r>
              <a:rPr sz="3500">
                <a:sym typeface="+mn-ea"/>
              </a:rPr>
              <a:t>(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学习任务一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3500">
                <a:sym typeface="+mn-ea"/>
              </a:rPr>
              <a:t>)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54050" y="1881505"/>
            <a:ext cx="1153795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褪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尽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孱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头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猥</a:t>
            </a:r>
            <a:r>
              <a:rPr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琐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颤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抖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摞</a:t>
            </a:r>
            <a:r>
              <a:rPr lang="en-US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马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嵬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坡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灼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灼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500">
                <a:sym typeface="+mn-ea"/>
              </a:rPr>
              <a:t>ch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sz="3500">
                <a:sym typeface="+mn-ea"/>
              </a:rPr>
              <a:t>n</a:t>
            </a:r>
            <a:r>
              <a:rPr lang="en-US" sz="3500" dirty="0" smtClean="0">
                <a:ea typeface="新宋体" panose="02010609030101010101" charset="-122"/>
                <a:sym typeface="+mn-ea"/>
              </a:rPr>
              <a:t>    </a:t>
            </a:r>
            <a:r>
              <a:rPr lang="zh-CN" sz="3500" b="1" dirty="0" smtClean="0">
                <a:ea typeface="新宋体" panose="02010609030101010101" charset="-122"/>
                <a:sym typeface="+mn-ea"/>
              </a:rPr>
              <a:t>悔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    </a:t>
            </a:r>
            <a:r>
              <a:rPr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jīn</a:t>
            </a: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</a:t>
            </a:r>
            <a:r>
              <a:rPr sz="35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持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en-US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en-US" altLang="zh-CN" sz="3500" b="1">
                <a:ea typeface="宋体" panose="02010600030101010101" pitchFamily="2" charset="-122"/>
              </a:rPr>
              <a:t>幼</a:t>
            </a:r>
            <a:r>
              <a:rPr lang="en-US" altLang="zh-CN" sz="3500">
                <a:ea typeface="宋体" panose="02010600030101010101" pitchFamily="2" charset="-122"/>
              </a:rPr>
              <a:t>zhì         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猥</a:t>
            </a:r>
            <a:r>
              <a:rPr lang="en-US" altLang="zh-CN" sz="35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uǒ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hu</a:t>
            </a:r>
            <a:r>
              <a:rPr 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5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然</a:t>
            </a:r>
            <a:r>
              <a:rPr lang="en-US"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    </a:t>
            </a:r>
            <a:r>
              <a:rPr sz="3500" dirty="0" smtClean="0">
                <a:cs typeface="Arial" panose="020B0604020202020204" pitchFamily="34" charset="0"/>
                <a:sym typeface="+mn-ea"/>
              </a:rPr>
              <a:t>mi</a:t>
            </a:r>
            <a:r>
              <a:rPr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sz="3500" dirty="0" smtClean="0">
                <a:cs typeface="Arial" panose="020B0604020202020204" pitchFamily="34" charset="0"/>
                <a:sym typeface="+mn-ea"/>
              </a:rPr>
              <a:t>o</a:t>
            </a:r>
            <a:r>
              <a:rPr lang="en-US" sz="3500" dirty="0" smtClean="0">
                <a:cs typeface="Arial" panose="020B0604020202020204" pitchFamily="34" charset="0"/>
                <a:sym typeface="+mn-ea"/>
              </a:rPr>
              <a:t>     </a:t>
            </a:r>
            <a:r>
              <a:rPr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小</a:t>
            </a:r>
            <a:r>
              <a:rPr lang="en-US" altLang="zh-CN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  </a:t>
            </a:r>
            <a:r>
              <a:rPr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赤</a:t>
            </a:r>
            <a:r>
              <a:rPr lang="zh-CN" altLang="en-US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luǒ</a:t>
            </a:r>
            <a:r>
              <a:rPr lang="en-US" altLang="zh-CN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    </a:t>
            </a:r>
            <a:r>
              <a:rPr sz="3500" b="1" dirty="0" smtClean="0">
                <a:ea typeface="新宋体" panose="02010609030101010101" charset="-122"/>
                <a:sym typeface="+mn-ea"/>
              </a:rPr>
              <a:t>服</a:t>
            </a:r>
            <a:r>
              <a:rPr sz="3500" dirty="0" smtClean="0">
                <a:ea typeface="新宋体" panose="02010609030101010101" charset="-122"/>
                <a:sym typeface="+mn-ea"/>
              </a:rPr>
              <a:t>sh</a:t>
            </a:r>
            <a:r>
              <a:rPr lang="en-US" altLang="zh-CN" sz="3500">
                <a:ea typeface="宋体" panose="02010600030101010101" pitchFamily="2" charset="-122"/>
                <a:sym typeface="+mn-ea"/>
              </a:rPr>
              <a:t>ì</a:t>
            </a:r>
            <a:endParaRPr lang="en-US" altLang="zh-CN" sz="3500"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500" b="1" dirty="0" smtClean="0">
                <a:ea typeface="新宋体" panose="02010609030101010101" charset="-122"/>
                <a:sym typeface="+mn-ea"/>
              </a:rPr>
              <a:t>安</a:t>
            </a:r>
            <a:r>
              <a:rPr lang="en-US" altLang="zh-CN" sz="3500" dirty="0" smtClean="0">
                <a:ea typeface="新宋体" panose="02010609030101010101" charset="-122"/>
                <a:sym typeface="+mn-ea"/>
              </a:rPr>
              <a:t>wèi              rě     </a:t>
            </a:r>
            <a:r>
              <a:rPr lang="zh-CN" altLang="en-US" sz="3500" b="1" dirty="0" smtClean="0">
                <a:ea typeface="新宋体" panose="02010609030101010101" charset="-122"/>
                <a:sym typeface="+mn-ea"/>
              </a:rPr>
              <a:t>人费神</a:t>
            </a:r>
            <a:r>
              <a:rPr lang="en-US" altLang="zh-CN" sz="3500" b="1" dirty="0" smtClean="0">
                <a:ea typeface="新宋体" panose="02010609030101010101" charset="-122"/>
                <a:sym typeface="+mn-ea"/>
              </a:rPr>
              <a:t>         </a:t>
            </a:r>
            <a:r>
              <a:rPr lang="en-US" altLang="zh-CN" sz="3500" dirty="0" smtClean="0">
                <a:ea typeface="新宋体" panose="02010609030101010101" charset="-122"/>
                <a:sym typeface="+mn-ea"/>
              </a:rPr>
              <a:t>yōuy</a:t>
            </a:r>
            <a:r>
              <a:rPr lang="en-US" altLang="zh-CN" sz="3500" dirty="0" smtClean="0">
                <a:ea typeface="新宋体" panose="02010609030101010101" charset="-122"/>
                <a:sym typeface="+mn-ea"/>
              </a:rPr>
              <a:t>ō</a:t>
            </a:r>
            <a:r>
              <a:rPr lang="en-US" altLang="zh-CN" sz="3500" dirty="0" smtClean="0">
                <a:ea typeface="新宋体" panose="02010609030101010101" charset="-122"/>
                <a:sym typeface="+mn-ea"/>
              </a:rPr>
              <a:t>u         </a:t>
            </a:r>
            <a:r>
              <a:rPr lang="zh-CN" altLang="en-US" sz="3500" b="1" dirty="0" smtClean="0">
                <a:ea typeface="新宋体" panose="02010609030101010101" charset="-122"/>
                <a:sym typeface="+mn-ea"/>
              </a:rPr>
              <a:t>地踏青</a:t>
            </a:r>
            <a:endParaRPr lang="zh-CN" altLang="en-US" sz="3500" b="1" dirty="0" smtClean="0">
              <a:ea typeface="新宋体" panose="02010609030101010101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sz="3500">
                <a:sym typeface="+mn-ea"/>
              </a:rPr>
              <a:t>o     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丧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</a:t>
            </a:r>
            <a:r>
              <a:rPr lang="en-US" altLang="zh-CN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</a:t>
            </a:r>
            <a:r>
              <a:rPr lang="en-US" altLang="zh-CN" sz="3500" dirty="0" smtClean="0">
                <a:ea typeface="新宋体" panose="02010609030101010101" charset="-122"/>
                <a:sym typeface="+mn-ea"/>
              </a:rPr>
              <a:t>yōu     </a:t>
            </a:r>
            <a:r>
              <a:rPr lang="zh-CN" altLang="en-US" sz="3500" b="1" dirty="0" smtClean="0">
                <a:ea typeface="新宋体" panose="02010609030101010101" charset="-122"/>
                <a:sym typeface="+mn-ea"/>
              </a:rPr>
              <a:t>伤</a:t>
            </a:r>
            <a:r>
              <a:rPr lang="en-US" altLang="zh-CN" sz="3500" b="1" dirty="0" smtClean="0">
                <a:ea typeface="新宋体" panose="02010609030101010101" charset="-122"/>
                <a:sym typeface="+mn-ea"/>
              </a:rPr>
              <a:t>       </a:t>
            </a: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hu</a:t>
            </a:r>
            <a:r>
              <a:rPr 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5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乱</a:t>
            </a:r>
            <a:endParaRPr lang="zh-CN" altLang="en-US" sz="3500" b="1" dirty="0" smtClean="0">
              <a:latin typeface="Arial" panose="020B0604020202020204" pitchFamily="34" charset="0"/>
              <a:ea typeface="新宋体" panose="0201060903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Text Box 4"/>
          <p:cNvSpPr txBox="1"/>
          <p:nvPr>
            <p:custDataLst>
              <p:tags r:id="rId4"/>
            </p:custDataLst>
          </p:nvPr>
        </p:nvSpPr>
        <p:spPr>
          <a:xfrm>
            <a:off x="1168400" y="4547870"/>
            <a:ext cx="10008870" cy="148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慰        惹                  </a:t>
            </a:r>
            <a:r>
              <a:rPr 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悠悠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endParaRPr lang="en-US" altLang="zh-CN" sz="35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懊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怜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忧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慌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 Box 4"/>
          <p:cNvSpPr txBox="1"/>
          <p:nvPr>
            <p:custDataLst>
              <p:tags r:id="rId5"/>
            </p:custDataLst>
          </p:nvPr>
        </p:nvSpPr>
        <p:spPr>
          <a:xfrm>
            <a:off x="1532255" y="1881505"/>
            <a:ext cx="10008870" cy="1418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xi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5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</a:t>
            </a: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tuì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</a:t>
            </a:r>
            <a:r>
              <a:rPr lang="en-US" altLang="zh-CN" sz="35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en-US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5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en-US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wěi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5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altLang="zh-CN" sz="3500">
                <a:solidFill>
                  <a:srgbClr val="FF0000"/>
                </a:solidFill>
                <a:cs typeface="Arial" panose="020B0604020202020204" pitchFamily="34" charset="0"/>
              </a:rPr>
              <a:t>ch</a:t>
            </a:r>
            <a:r>
              <a:rPr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altLang="zh-CN" sz="3500">
                <a:solidFill>
                  <a:srgbClr val="FF0000"/>
                </a:solidFill>
                <a:cs typeface="Arial" panose="020B0604020202020204" pitchFamily="34" charset="0"/>
              </a:rPr>
              <a:t>n</a:t>
            </a:r>
            <a:r>
              <a:rPr lang="en-US" sz="3500">
                <a:solidFill>
                  <a:srgbClr val="FF0000"/>
                </a:solidFill>
                <a:cs typeface="Arial" panose="020B0604020202020204" pitchFamily="34" charset="0"/>
              </a:rPr>
              <a:t>                    </a:t>
            </a:r>
            <a:r>
              <a:rPr altLang="zh-CN" sz="3500">
                <a:solidFill>
                  <a:srgbClr val="FF0000"/>
                </a:solidFill>
                <a:cs typeface="Arial" panose="020B0604020202020204" pitchFamily="34" charset="0"/>
              </a:rPr>
              <a:t>luò</a:t>
            </a:r>
            <a:r>
              <a:rPr lang="en-US" sz="3500">
                <a:solidFill>
                  <a:srgbClr val="FF0000"/>
                </a:solidFill>
                <a:cs typeface="Arial" panose="020B0604020202020204" pitchFamily="34" charset="0"/>
              </a:rPr>
              <a:t>                     </a:t>
            </a:r>
            <a:r>
              <a:rPr altLang="zh-CN" sz="3500">
                <a:solidFill>
                  <a:srgbClr val="FF0000"/>
                </a:solidFill>
                <a:cs typeface="Arial" panose="020B0604020202020204" pitchFamily="34" charset="0"/>
              </a:rPr>
              <a:t>wéi</a:t>
            </a:r>
            <a:r>
              <a:rPr lang="en-US" sz="3500">
                <a:solidFill>
                  <a:srgbClr val="FF0000"/>
                </a:solidFill>
                <a:cs typeface="Arial" panose="020B0604020202020204" pitchFamily="34" charset="0"/>
              </a:rPr>
              <a:t>             </a:t>
            </a:r>
            <a:r>
              <a:rPr altLang="zh-CN" sz="3500">
                <a:solidFill>
                  <a:srgbClr val="FF0000"/>
                </a:solidFill>
                <a:cs typeface="Arial" panose="020B0604020202020204" pitchFamily="34" charset="0"/>
              </a:rPr>
              <a:t>zhuó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4"/>
          <p:cNvSpPr txBox="1"/>
          <p:nvPr>
            <p:custDataLst>
              <p:tags r:id="rId6"/>
            </p:custDataLst>
          </p:nvPr>
        </p:nvSpPr>
        <p:spPr>
          <a:xfrm>
            <a:off x="1607185" y="3192780"/>
            <a:ext cx="10008870" cy="1483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忏           矜       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稚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琐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endParaRPr lang="en-US" altLang="zh-CN" sz="35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恍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渺</a:t>
            </a:r>
            <a:r>
              <a:rPr lang="en-US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裸</a:t>
            </a:r>
            <a:r>
              <a:rPr lang="en-US" altLang="zh-CN" sz="35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侍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9" grpId="0" bldLvl="0"/>
      <p:bldP spid="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46710" y="556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charset="0"/>
              </a:rPr>
              <a:t>整体感知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68960" y="1570990"/>
            <a:ext cx="11029950" cy="11684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本文中作者多次用了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我的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小桃树</a:t>
            </a:r>
            <a:r>
              <a:rPr 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这一称呼</a:t>
            </a:r>
            <a:r>
              <a:rPr lang="en-US" altLang="zh-CN" sz="35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作者为什么如此执着地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</a:t>
            </a:r>
            <a:r>
              <a:rPr lang="zh-CN" altLang="en-US"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这个称呼？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515" y="2739390"/>
            <a:ext cx="10784205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因为</a:t>
            </a:r>
            <a:r>
              <a:rPr lang="zh-CN" altLang="en-US" sz="35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在“我”看来</a:t>
            </a:r>
            <a:r>
              <a:rPr lang="en-US" altLang="zh-CN" sz="3500" b="1">
                <a:solidFill>
                  <a:srgbClr val="0000FF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这棵“野的”“没出息的”、不美的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小桃树</a:t>
            </a:r>
            <a:r>
              <a:rPr lang="en-US" altLang="zh-CN" sz="35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与自己有着特殊的情感联系</a:t>
            </a:r>
            <a:r>
              <a:rPr lang="en-US" altLang="zh-CN" sz="35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作者对它有一种</a:t>
            </a:r>
            <a:r>
              <a:rPr lang="en-US" altLang="zh-CN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特殊的亲切感</a:t>
            </a:r>
            <a:r>
              <a:rPr lang="zh-CN" altLang="en-US" sz="35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500" b="1">
              <a:solidFill>
                <a:srgbClr val="0000FF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51130" y="361950"/>
            <a:ext cx="11891010" cy="116840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描述了</a:t>
            </a:r>
            <a:r>
              <a:rPr sz="35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小桃树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成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长的过程</a:t>
            </a:r>
            <a:r>
              <a:rPr lang="en-US" altLang="zh-CN" sz="35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请概括课文内容</a:t>
            </a:r>
            <a:r>
              <a:rPr lang="en-US" altLang="zh-CN" sz="35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完成下面的表格。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2"/>
            </p:custDataLst>
          </p:nvPr>
        </p:nvGraphicFramePr>
        <p:xfrm>
          <a:off x="86360" y="1530350"/>
          <a:ext cx="12019915" cy="4373880"/>
        </p:xfrm>
        <a:graphic>
          <a:graphicData uri="http://schemas.openxmlformats.org/drawingml/2006/table">
            <a:tbl>
              <a:tblPr/>
              <a:tblGrid>
                <a:gridCol w="2510155"/>
                <a:gridCol w="7059295"/>
                <a:gridCol w="2450465"/>
              </a:tblGrid>
              <a:tr h="62484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成长经历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概括相关的内容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作者的情感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来由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奶奶</a:t>
                      </a:r>
                      <a:r>
                        <a:rPr lang="zh-CN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给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35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我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一颗桃子</a:t>
                      </a:r>
                      <a:r>
                        <a:rPr sz="3500" b="1">
                          <a:sym typeface="+mn-ea"/>
                        </a:rPr>
                        <a:t>,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3500" b="1" dirty="0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我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把</a:t>
                      </a: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桃核</a:t>
                      </a:r>
                      <a:r>
                        <a:rPr 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埋在院子角落里。</a:t>
                      </a:r>
                      <a:endParaRPr lang="zh-CN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①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发芽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②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惊喜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>
                  <a:txBody>
                    <a:bodyPr/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生长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它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长得很慢</a:t>
                      </a:r>
                      <a:r>
                        <a:rPr sz="35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一个春天</a:t>
                      </a:r>
                      <a:r>
                        <a:rPr sz="35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sz="35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才个长上二尺来高</a:t>
                      </a:r>
                      <a:r>
                        <a:rPr sz="35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35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样子也极猥琐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。</a:t>
                      </a:r>
                      <a:endParaRPr lang="en-US" altLang="en-US" sz="3500" b="0" spc="120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③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326370" y="2303145"/>
            <a:ext cx="11176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期待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614295" y="3334385"/>
            <a:ext cx="705993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b="1" spc="12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拱出一</a:t>
            </a:r>
            <a:r>
              <a:rPr lang="zh-CN" altLang="en-US" sz="3500" b="1" spc="12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点</a:t>
            </a:r>
            <a:r>
              <a:rPr lang="en-US" sz="3500" b="1" spc="12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嫩绿儿</a:t>
            </a:r>
            <a:r>
              <a:rPr lang="en-US" sz="3500" b="1" spc="120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长得很委屈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弯了头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紧抱着身子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  <a:endParaRPr lang="zh-CN" altLang="en-US" sz="3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0326370" y="4667250"/>
            <a:ext cx="11176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高兴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COMBINE_RELATE_SLIDE_ID" val="background20179051_1"/>
  <p:tag name="KSO_WM_TAG_VERSION" val="1.0"/>
  <p:tag name="KSO_WM_TEMPLATE_CATEGORY" val="custom"/>
  <p:tag name="KSO_WM_TEMPLATE_COLOR_TYPE" val="1"/>
  <p:tag name="KSO_WM_TEMPLATE_INDEX" val="20182110"/>
  <p:tag name="KSO_WM_TEMPLATE_JOB_ID" val="2"/>
  <p:tag name="KSO_WM_TEMPLATE_MASTER_THUMB_INDEX" val="12"/>
  <p:tag name="KSO_WM_TEMPLATE_MASTER_TYPE" val="1"/>
  <p:tag name="KSO_WM_TEMPLATE_OUTLINE_ID" val="15"/>
  <p:tag name="KSO_WM_TEMPLATE_SCENE_ID" val="1"/>
  <p:tag name="KSO_WM_TEMPLATE_SUBCATEGORY" val="0"/>
  <p:tag name="KSO_WM_TEMPLATE_THUMBS_INDEX" val="1、4、5、10、11、16、21、24、25、26、30"/>
  <p:tag name="KSO_WM_TEMPLATE_TOPIC_DEFAULT" val="1"/>
  <p:tag name="KSO_WM_TEMPLATE_TOPIC_ID" val="2869567"/>
  <p:tag name="KSO_WM_UNIT_SHOW_EDIT_AREA_INDICATION" val="0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10"/>
  <p:tag name="KSO_WM_UNIT_COMPATIBLE" val="0"/>
  <p:tag name="KSO_WM_UNIT_DIAGRAM_ISNUMVISUAL" val="0"/>
  <p:tag name="KSO_WM_UNIT_DIAGRAM_ISREFERUNIT" val="0"/>
  <p:tag name="KSO_WM_UNIT_HIGHLIGHT" val="0"/>
  <p:tag name="KSO_WM_UNIT_ID" val="custom20182110_1*a*1"/>
  <p:tag name="KSO_WM_UNIT_INDEX" val="1"/>
  <p:tag name="KSO_WM_UNIT_ISCONTENTSTITLE" val="0"/>
  <p:tag name="KSO_WM_UNIT_LAYERLEVEL" val="1"/>
  <p:tag name="KSO_WM_UNIT_NOCLEAR" val="0"/>
  <p:tag name="KSO_WM_UNIT_PRESET_TEXT" val="一寸光阴一寸金"/>
  <p:tag name="KSO_WM_UNIT_TYPE" val="a"/>
  <p:tag name="KSO_WM_UNIT_VALUE" val="26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#wm#"/>
  <p:tag name="KSO_WM_COMBINE_RELATE_SLIDE_ID" val="background20179051_1"/>
  <p:tag name="KSO_WM_SLIDE_ID" val="custom2018211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2110"/>
  <p:tag name="KSO_WM_TEMPLATE_JOB_ID" val="2"/>
  <p:tag name="KSO_WM_TEMPLATE_MASTER_THUMB_INDEX" val="12"/>
  <p:tag name="KSO_WM_TEMPLATE_MASTER_TYPE" val="1"/>
  <p:tag name="KSO_WM_TEMPLATE_OUTLINE_ID" val="15"/>
  <p:tag name="KSO_WM_TEMPLATE_SCENE_ID" val="1"/>
  <p:tag name="KSO_WM_TEMPLATE_SUBCATEGORY" val="0"/>
  <p:tag name="KSO_WM_TEMPLATE_THUMBS_INDEX" val="1、4、5、10、11、16、21、24、25、26、30"/>
  <p:tag name="KSO_WM_TEMPLATE_TOPIC_DEFAULT" val="1"/>
  <p:tag name="KSO_WM_TEMPLATE_TOPIC_ID" val="2869567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RGE_SHAPE" val="1"/>
  <p:tag name="KSO_WM_UNIT_LAYERLEVEL" val="1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182110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10"/>
  <p:tag name="KSO_WM_UNIT_COMPATIBLE" val="0"/>
  <p:tag name="KSO_WM_UNIT_DIAGRAM_ISNUMVISUAL" val="0"/>
  <p:tag name="KSO_WM_UNIT_DIAGRAM_ISREFERUNIT" val="0"/>
  <p:tag name="KSO_WM_UNIT_HIGHLIGHT" val="0"/>
  <p:tag name="KSO_WM_UNIT_ID" val="custom20182110_4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TYPE" val="f"/>
  <p:tag name="KSO_WM_UNIT_VALUE" val="150"/>
</p:tagLst>
</file>

<file path=ppt/tags/tag136.xml><?xml version="1.0" encoding="utf-8"?>
<p:tagLst xmlns:p="http://schemas.openxmlformats.org/presentationml/2006/main">
  <p:tag name="KSO_WM_UNIT_PLACING_PICTURE_USER_VIEWPORT" val="{&quot;height&quot;:6198,&quot;width&quot;:5291}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#wm#"/>
  <p:tag name="KSO_WM_COMBINE_RELATE_SLIDE_ID" val="background20179051_4"/>
  <p:tag name="KSO_WM_SLIDE_ID" val="custom20182110_4"/>
  <p:tag name="KSO_WM_SLIDE_INDEX" val="4"/>
  <p:tag name="KSO_WM_SLIDE_ITEM_CNT" val="0"/>
  <p:tag name="KSO_WM_SLIDE_LAYOUT" val="a_d_f"/>
  <p:tag name="KSO_WM_SLIDE_LAYOUT_CNT" val="1_1_1"/>
  <p:tag name="KSO_WM_SLIDE_POSITION" val="52*34"/>
  <p:tag name="KSO_WM_SLIDE_SIZE" val="855*465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182110"/>
  <p:tag name="KSO_WM_TEMPLATE_MASTER_TYPE" val="1"/>
  <p:tag name="KSO_WM_TEMPLATE_SUBCATEGORY" val="0"/>
</p:tagLst>
</file>

<file path=ppt/tags/tag139.xml><?xml version="1.0" encoding="utf-8"?>
<p:tagLst xmlns:p="http://schemas.openxmlformats.org/presentationml/2006/main">
  <p:tag name="KSO_WM_UNIT_PLACING_PICTURE_USER_VIEWPORT" val="{&quot;height&quot;:8868,&quot;width&quot;:8763}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182110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UNIT_TABLE_BEAUTIFY" val="smartTable{5bdd09d5-10b2-404a-8424-c4f82d47bd68}"/>
  <p:tag name="TABLE_ENDDRAG_ORIGIN_RECT" val="946*344"/>
  <p:tag name="TABLE_ENDDRAG_RECT" val="6*120*946*344"/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UNIT_TABLE_BEAUTIFY" val="smartTable{5bdd09d5-10b2-404a-8424-c4f82d47bd68}"/>
  <p:tag name="TABLE_ENDDRAG_ORIGIN_RECT" val="946*344"/>
  <p:tag name="TABLE_ENDDRAG_RECT" val="6*120*946*344"/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UNIT_TABLE_BEAUTIFY" val="smartTable{5bdd09d5-10b2-404a-8424-c4f82d47bd68}"/>
  <p:tag name="TABLE_ENDDRAG_ORIGIN_RECT" val="946*399"/>
  <p:tag name="TABLE_ENDDRAG_RECT" val="6*78*946*399"/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UNIT_TABLE_BEAUTIFY" val="smartTable{5bdd09d5-10b2-404a-8424-c4f82d47bd68}"/>
  <p:tag name="TABLE_ENDDRAG_ORIGIN_RECT" val="946*344"/>
  <p:tag name="TABLE_ENDDRAG_RECT" val="6*120*946*344"/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OMBINE_RELATE_SLIDE_ID" val="background20179051_10"/>
  <p:tag name="KSO_WM_SLIDE_ID" val="custom20182110_28"/>
  <p:tag name="KSO_WM_SLIDE_INDEX" val="28"/>
  <p:tag name="KSO_WM_SLIDE_ITEM_CNT" val="0"/>
  <p:tag name="KSO_WM_SLIDE_LAYOUT" val="f"/>
  <p:tag name="KSO_WM_SLIDE_LAYOUT_CNT" val="1"/>
  <p:tag name="KSO_WM_SLIDE_POSITION" val="52*75"/>
  <p:tag name="KSO_WM_SLIDE_SIZE" val="854*42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182110"/>
  <p:tag name="KSO_WM_TEMPLATE_MASTER_TYPE" val="1"/>
  <p:tag name="KSO_WM_TEMPLATE_SUBCATEGORY" val="0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TAG_VERSION" val="1.0"/>
  <p:tag name="KSO_WM_TEMPLATE_CATEGORY" val="custom"/>
  <p:tag name="KSO_WM_TEMPLATE_INDEX" val="20182110"/>
  <p:tag name="KSO_WM_UNIT_COMPATIBLE" val="0"/>
  <p:tag name="KSO_WM_UNIT_DIAGRAM_ISNUMVISUAL" val="0"/>
  <p:tag name="KSO_WM_UNIT_DIAGRAM_ISREFERUNIT" val="0"/>
  <p:tag name="KSO_WM_UNIT_HIGHLIGHT" val="0"/>
  <p:tag name="KSO_WM_UNIT_ID" val="custom20182110_28*f*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VALUE" val="600"/>
</p:tagLst>
</file>

<file path=ppt/tags/tag213.xml><?xml version="1.0" encoding="utf-8"?>
<p:tagLst xmlns:p="http://schemas.openxmlformats.org/presentationml/2006/main">
  <p:tag name="KSO_WM_TAG_VERSION" val="1.0"/>
  <p:tag name="KSO_WM_TEMPLATE_CATEGORY" val="custom"/>
  <p:tag name="KSO_WM_TEMPLATE_INDEX" val="20182110"/>
  <p:tag name="KSO_WM_UNIT_COMPATIBLE" val="0"/>
  <p:tag name="KSO_WM_UNIT_DIAGRAM_ISNUMVISUAL" val="0"/>
  <p:tag name="KSO_WM_UNIT_DIAGRAM_ISREFERUNIT" val="0"/>
  <p:tag name="KSO_WM_UNIT_HIGHLIGHT" val="0"/>
  <p:tag name="KSO_WM_UNIT_ID" val="custom20182110_28*f*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VALUE" val="600"/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jM1MDU3MjRkMGIzNjliNDRhNmZhZDFlNDFkYmY5MmUifQ=="/>
  <p:tag name="KSO_WPP_MARK_KEY" val="34ead18c-7394-4520-9ab6-c37abc1dae9b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RGE_SHAPE" val="1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heme/theme1.xml><?xml version="1.0" encoding="utf-8"?>
<a:theme xmlns:a="http://schemas.openxmlformats.org/drawingml/2006/main" name="1_Office 主题​​">
  <a:themeElements>
    <a:clrScheme name="自定义 2">
      <a:dk1>
        <a:srgbClr val="000000"/>
      </a:dk1>
      <a:lt1>
        <a:srgbClr val="FFFFFF"/>
      </a:lt1>
      <a:dk2>
        <a:srgbClr val="DFDFDF"/>
      </a:dk2>
      <a:lt2>
        <a:srgbClr val="FFFFFF"/>
      </a:lt2>
      <a:accent1>
        <a:srgbClr val="CE707D"/>
      </a:accent1>
      <a:accent2>
        <a:srgbClr val="BB7E68"/>
      </a:accent2>
      <a:accent3>
        <a:srgbClr val="A78C55"/>
      </a:accent3>
      <a:accent4>
        <a:srgbClr val="9A9D56"/>
      </a:accent4>
      <a:accent5>
        <a:srgbClr val="96B46D"/>
      </a:accent5>
      <a:accent6>
        <a:srgbClr val="93CA83"/>
      </a:accent6>
      <a:hlink>
        <a:srgbClr val="495AC3"/>
      </a:hlink>
      <a:folHlink>
        <a:srgbClr val="6F61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DFDFDF"/>
    </a:dk2>
    <a:lt2>
      <a:srgbClr val="FFFFFF"/>
    </a:lt2>
    <a:accent1>
      <a:srgbClr val="CE707D"/>
    </a:accent1>
    <a:accent2>
      <a:srgbClr val="BB7E68"/>
    </a:accent2>
    <a:accent3>
      <a:srgbClr val="A78C55"/>
    </a:accent3>
    <a:accent4>
      <a:srgbClr val="9A9D56"/>
    </a:accent4>
    <a:accent5>
      <a:srgbClr val="96B46D"/>
    </a:accent5>
    <a:accent6>
      <a:srgbClr val="93CA83"/>
    </a:accent6>
    <a:hlink>
      <a:srgbClr val="495AC3"/>
    </a:hlink>
    <a:folHlink>
      <a:srgbClr val="6F618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4413</Words>
  <Application>WPS 演示</Application>
  <PresentationFormat/>
  <Paragraphs>344</Paragraphs>
  <Slides>28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隶书</vt:lpstr>
      <vt:lpstr>汉仪尚巍手书W</vt:lpstr>
      <vt:lpstr>Calibri</vt:lpstr>
      <vt:lpstr>楷体</vt:lpstr>
      <vt:lpstr>思源黑体 CN Regular</vt:lpstr>
      <vt:lpstr>黑体</vt:lpstr>
      <vt:lpstr>华文楷体</vt:lpstr>
      <vt:lpstr>SimSun-ExtB</vt:lpstr>
      <vt:lpstr>微软雅黑</vt:lpstr>
      <vt:lpstr>新宋体</vt:lpstr>
      <vt:lpstr>Arial Unicode MS</vt:lpstr>
      <vt:lpstr>楷体_GB2312</vt:lpstr>
      <vt:lpstr>Times New Roman</vt:lpstr>
      <vt:lpstr>1_Office 主题​​</vt:lpstr>
      <vt:lpstr>19  一颗小桃树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黄红政</cp:lastModifiedBy>
  <cp:revision>20</cp:revision>
  <cp:lastPrinted>2023-04-17T20:36:00Z</cp:lastPrinted>
  <dcterms:created xsi:type="dcterms:W3CDTF">2023-04-17T20:36:00Z</dcterms:created>
  <dcterms:modified xsi:type="dcterms:W3CDTF">2023-05-17T01:51:02Z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A5B2F7442636429190D38CABA8592AB4_12</vt:lpwstr>
  </property>
  <property fmtid="{D5CDD505-2E9C-101B-9397-08002B2CF9AE}" pid="7" name="KSOProductBuildVer">
    <vt:lpwstr>2052-11.1.0.14309</vt:lpwstr>
  </property>
</Properties>
</file>