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77" r:id="rId4"/>
    <p:sldId id="257" r:id="rId5"/>
    <p:sldId id="259" r:id="rId6"/>
    <p:sldId id="260" r:id="rId7"/>
    <p:sldId id="282" r:id="rId8"/>
    <p:sldId id="261" r:id="rId9"/>
    <p:sldId id="283" r:id="rId10"/>
    <p:sldId id="262" r:id="rId11"/>
    <p:sldId id="284" r:id="rId12"/>
    <p:sldId id="263" r:id="rId13"/>
    <p:sldId id="264" r:id="rId14"/>
    <p:sldId id="278" r:id="rId15"/>
    <p:sldId id="266" r:id="rId16"/>
    <p:sldId id="285" r:id="rId17"/>
    <p:sldId id="267" r:id="rId18"/>
    <p:sldId id="286" r:id="rId19"/>
    <p:sldId id="279" r:id="rId20"/>
    <p:sldId id="287" r:id="rId21"/>
    <p:sldId id="269" r:id="rId22"/>
    <p:sldId id="288" r:id="rId23"/>
    <p:sldId id="280" r:id="rId24"/>
    <p:sldId id="271" r:id="rId25"/>
    <p:sldId id="289" r:id="rId26"/>
    <p:sldId id="272" r:id="rId27"/>
    <p:sldId id="290" r:id="rId28"/>
    <p:sldId id="273" r:id="rId29"/>
    <p:sldId id="274" r:id="rId30"/>
    <p:sldId id="275" r:id="rId31"/>
    <p:sldId id="281" r:id="rId32"/>
    <p:sldId id="276" r:id="rId33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6666" autoAdjust="0"/>
  </p:normalViewPr>
  <p:slideViewPr>
    <p:cSldViewPr>
      <p:cViewPr varScale="1">
        <p:scale>
          <a:sx n="42" d="100"/>
          <a:sy n="42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2048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12291" name="日期占位符 204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endParaRPr lang="zh-CN" altLang="en-US" sz="1200"/>
          </a:p>
        </p:txBody>
      </p:sp>
      <p:sp>
        <p:nvSpPr>
          <p:cNvPr id="12292" name="幻灯片图像占位符 20483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12293" name="文本占位符 2048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t>单击此处编辑母版文本样式</a:t>
            </a:r>
          </a:p>
          <a:p>
            <a:pPr marL="457200" lvl="1" indent="0"/>
            <a:r>
              <a:t>第二级</a:t>
            </a:r>
          </a:p>
          <a:p>
            <a:pPr marL="914400" lvl="2" indent="0"/>
            <a:r>
              <a:t>第三级</a:t>
            </a:r>
          </a:p>
          <a:p>
            <a:pPr marL="1371600" lvl="3" indent="0"/>
            <a:r>
              <a:t>第四级</a:t>
            </a:r>
          </a:p>
          <a:p>
            <a:pPr marL="1828800" lvl="4" indent="0"/>
            <a:r>
              <a:t>第五级</a:t>
            </a:r>
          </a:p>
        </p:txBody>
      </p:sp>
      <p:sp>
        <p:nvSpPr>
          <p:cNvPr id="12294" name="页脚占位符 204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12295" name="灯片编号占位符 204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5F9870FB-40C9-4A25-9FDF-873C143F678B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灯片编号占位符 1"/>
          <p:cNvSpPr/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BC3762F-6E39-4DA5-96CD-B240848BD3F1}" type="slidenum">
              <a:rPr lang="zh-CN" altLang="en-US" sz="1200"/>
              <a:t>22</a:t>
            </a:fld>
            <a:endParaRPr lang="zh-CN" altLang="en-US" sz="1200"/>
          </a:p>
        </p:txBody>
      </p:sp>
      <p:sp>
        <p:nvSpPr>
          <p:cNvPr id="35842" name="幻灯片图像占位符 21505"/>
          <p:cNvSpPr>
            <a:spLocks noRo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35843" name="文本占位符 21506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灯片编号占位符 1"/>
          <p:cNvSpPr/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4E7F9930-FFEB-4A1D-8E36-97CE69EB1790}" type="slidenum">
              <a:rPr lang="zh-CN" altLang="en-US" sz="1200"/>
              <a:t>23</a:t>
            </a:fld>
            <a:endParaRPr lang="zh-CN" altLang="en-US" sz="1200"/>
          </a:p>
        </p:txBody>
      </p:sp>
      <p:sp>
        <p:nvSpPr>
          <p:cNvPr id="37890" name="幻灯片图像占位符 41985"/>
          <p:cNvSpPr>
            <a:spLocks noRo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37891" name="文本占位符 41986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94F39824-F397-4B30-9ECB-BD67FFA88F6C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1024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1024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4940403C-1874-484B-B666-817451F8E353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1268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1126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1127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2C8F430-5A1D-41BD-BCE4-5594A08445CF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076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307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307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5083E37-D095-4EFF-B1F7-6A7180B0B5CF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00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410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410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0C6AA23F-9DC6-4E40-9189-C437D202EF0F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124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125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5126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8E41578-7D7B-4A6F-A706-92A4C77E480C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148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614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615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19973A3B-003B-4954-A611-692410183213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172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717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717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4D85AFF-D417-44F6-8D38-D230BA6052C7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C75C567E-A8AF-46E7-AFF2-22926C8BEAB1}" type="datetime1">
              <a:rPr lang="zh-CN" altLang="en-US" sz="1400"/>
              <a:t/>
            </a:fld>
            <a:endParaRPr lang="zh-CN" altLang="en-US" sz="1400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ED61C64-03DE-4489-9456-C9C338112214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19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819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819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742211F-42C0-44DD-B3AD-BDF198AD06A8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220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9221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9222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2145CFB-4AC9-4C98-AB37-8C4D1AE99491}" type="slidenum">
              <a:rPr lang="zh-CN" altLang="en-US" sz="1400"/>
              <a:t/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C75C567E-A8AF-46E7-AFF2-22926C8BEAB1}" type="datetime1">
              <a:rPr lang="zh-CN" altLang="en-US" sz="1400"/>
              <a:t/>
            </a:fld>
            <a:endParaRPr lang="zh-CN" altLang="en-US" sz="140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ED61C64-03DE-4489-9456-C9C338112214}" type="slidenum">
              <a:rPr lang="zh-CN" altLang="en-US" sz="1400"/>
              <a:t/>
            </a:fld>
            <a:endParaRPr lang="zh-CN" altLang="en-US" sz="1400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3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gi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gif" /><Relationship Id="rId4" Type="http://schemas.openxmlformats.org/officeDocument/2006/relationships/image" Target="../media/image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gi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gi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矩形 27651"/>
          <p:cNvSpPr/>
          <p:nvPr/>
        </p:nvSpPr>
        <p:spPr>
          <a:xfrm>
            <a:off x="762000" y="457200"/>
            <a:ext cx="7467600" cy="1524000"/>
          </a:xfrm>
          <a:gradFill rotWithShape="0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outerShdw dist="35921" dir="2700000" sy="50000" kx="2115830" algn="bl">
              <a:srgbClr val="C0C0C0">
                <a:alpha val="80000"/>
              </a:srgbClr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>
                    <a:srgbClr val="C0C0C0">
                      <a:alpha val="80000"/>
                    </a:srgbClr>
                  </a:outerShdw>
                </a:effectLst>
                <a:latin typeface="黑体" panose="02010600030101010101" charset="-122"/>
              </a:rPr>
              <a:t>语言表达连贯</a:t>
            </a:r>
            <a:endParaRPr sz="36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>
                  <a:srgbClr val="C0C0C0">
                    <a:alpha val="80000"/>
                  </a:srgbClr>
                </a:outerShdw>
              </a:effectLst>
              <a:latin typeface="黑体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文本框 11265"/>
          <p:cNvSpPr/>
          <p:nvPr/>
        </p:nvSpPr>
        <p:spPr>
          <a:xfrm>
            <a:off x="304800" y="0"/>
            <a:ext cx="37417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三、技巧点拨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22530" name="文本框 11267"/>
          <p:cNvSpPr/>
          <p:nvPr/>
        </p:nvSpPr>
        <p:spPr>
          <a:xfrm>
            <a:off x="838200" y="762000"/>
            <a:ext cx="37401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66"/>
                </a:solidFill>
              </a:rPr>
              <a:t>（一）连贯的原则</a:t>
            </a:r>
            <a:endParaRPr lang="zh-CN" altLang="en-US" sz="3200" b="1">
              <a:solidFill>
                <a:srgbClr val="FF0066"/>
              </a:solidFill>
            </a:endParaRPr>
          </a:p>
        </p:txBody>
      </p:sp>
      <p:sp>
        <p:nvSpPr>
          <p:cNvPr id="22531" name="文本框 11268"/>
          <p:cNvSpPr/>
          <p:nvPr/>
        </p:nvSpPr>
        <p:spPr>
          <a:xfrm>
            <a:off x="914400" y="1524000"/>
            <a:ext cx="69342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ym typeface="Arial" panose="020b0604020202020204" pitchFamily="34" charset="0"/>
              </a:rPr>
              <a:t>1</a:t>
            </a:r>
            <a:r>
              <a:rPr lang="zh-CN" altLang="en-US" sz="2800" b="1">
                <a:sym typeface="Arial" panose="020b0604020202020204" pitchFamily="34" charset="0"/>
              </a:rPr>
              <a:t>、围绕一个中心，表达相应的内容。</a:t>
            </a:r>
            <a:endParaRPr lang="zh-CN" altLang="en-US" sz="2800" b="1">
              <a:sym typeface="Arial" panose="020b0604020202020204" pitchFamily="34" charset="0"/>
            </a:endParaRPr>
          </a:p>
        </p:txBody>
      </p:sp>
      <p:sp>
        <p:nvSpPr>
          <p:cNvPr id="22532" name="文本框 11269"/>
          <p:cNvSpPr/>
          <p:nvPr/>
        </p:nvSpPr>
        <p:spPr>
          <a:xfrm>
            <a:off x="914400" y="2133600"/>
            <a:ext cx="71628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ym typeface="Arial" panose="020b0604020202020204" pitchFamily="34" charset="0"/>
              </a:rPr>
              <a:t>2</a:t>
            </a:r>
            <a:r>
              <a:rPr lang="zh-CN" altLang="en-US" sz="2800" b="1">
                <a:sym typeface="Arial" panose="020b0604020202020204" pitchFamily="34" charset="0"/>
              </a:rPr>
              <a:t>、叙述一个角度，保持语句之间的连贯。</a:t>
            </a:r>
            <a:endParaRPr lang="zh-CN" altLang="en-US" sz="2800" b="1">
              <a:sym typeface="Arial" panose="020b0604020202020204" pitchFamily="34" charset="0"/>
            </a:endParaRPr>
          </a:p>
        </p:txBody>
      </p:sp>
      <p:sp>
        <p:nvSpPr>
          <p:cNvPr id="22533" name="文本框 11270"/>
          <p:cNvSpPr/>
          <p:nvPr/>
        </p:nvSpPr>
        <p:spPr>
          <a:xfrm>
            <a:off x="914400" y="2743200"/>
            <a:ext cx="7762875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ym typeface="Arial" panose="020b0604020202020204" pitchFamily="34" charset="0"/>
              </a:rPr>
              <a:t>3</a:t>
            </a:r>
            <a:r>
              <a:rPr lang="zh-CN" altLang="en-US" sz="2800" b="1">
                <a:sym typeface="Arial" panose="020b0604020202020204" pitchFamily="34" charset="0"/>
              </a:rPr>
              <a:t>、协调一致的结构，既包舍句子之间的结构协调，又包舍一个句子内部的结构协调一致。</a:t>
            </a:r>
            <a:endParaRPr lang="zh-CN" altLang="en-US" sz="2800" b="1">
              <a:sym typeface="Arial" panose="020b0604020202020204" pitchFamily="34" charset="0"/>
            </a:endParaRPr>
          </a:p>
        </p:txBody>
      </p:sp>
      <p:sp>
        <p:nvSpPr>
          <p:cNvPr id="22534" name="文本框 11271"/>
          <p:cNvSpPr/>
          <p:nvPr/>
        </p:nvSpPr>
        <p:spPr>
          <a:xfrm>
            <a:off x="914400" y="3810000"/>
            <a:ext cx="7589838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ym typeface="Arial" panose="020b0604020202020204" pitchFamily="34" charset="0"/>
              </a:rPr>
              <a:t>4</a:t>
            </a:r>
            <a:r>
              <a:rPr lang="zh-CN" altLang="en-US" sz="2800" b="1">
                <a:sym typeface="Arial" panose="020b0604020202020204" pitchFamily="34" charset="0"/>
              </a:rPr>
              <a:t>、寻求合理的组合顺序（时间顺序、空间顺序、逻辑顺序、心理顺序等等）</a:t>
            </a:r>
            <a:endParaRPr lang="zh-CN" altLang="en-US" sz="2800" b="1">
              <a:sym typeface="Arial" panose="020b0604020202020204" pitchFamily="34" charset="0"/>
            </a:endParaRPr>
          </a:p>
        </p:txBody>
      </p:sp>
      <p:sp>
        <p:nvSpPr>
          <p:cNvPr id="22535" name="文本框 11272"/>
          <p:cNvSpPr/>
          <p:nvPr/>
        </p:nvSpPr>
        <p:spPr>
          <a:xfrm>
            <a:off x="914400" y="4891088"/>
            <a:ext cx="7424738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ym typeface="Arial" panose="020b0604020202020204" pitchFamily="34" charset="0"/>
              </a:rPr>
              <a:t>5</a:t>
            </a:r>
            <a:r>
              <a:rPr lang="zh-CN" altLang="en-US" sz="2800" b="1">
                <a:sym typeface="Arial" panose="020b0604020202020204" pitchFamily="34" charset="0"/>
              </a:rPr>
              <a:t>、关注前后语句照应。</a:t>
            </a:r>
            <a:endParaRPr lang="zh-CN" altLang="en-US" sz="2800"/>
          </a:p>
        </p:txBody>
      </p:sp>
      <p:sp>
        <p:nvSpPr>
          <p:cNvPr id="22536" name="文本框 11273"/>
          <p:cNvSpPr/>
          <p:nvPr/>
        </p:nvSpPr>
        <p:spPr>
          <a:xfrm>
            <a:off x="838200" y="5486400"/>
            <a:ext cx="74422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ym typeface="Arial" panose="020b0604020202020204" pitchFamily="34" charset="0"/>
              </a:rPr>
              <a:t>6</a:t>
            </a:r>
            <a:r>
              <a:rPr lang="zh-CN" altLang="en-US" sz="2800" b="1">
                <a:sym typeface="Arial" panose="020b0604020202020204" pitchFamily="34" charset="0"/>
              </a:rPr>
              <a:t>、保持情景的和谐性。</a:t>
            </a:r>
            <a:endParaRPr lang="zh-CN" altLang="en-US" sz="2800" b="1"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文本框 12289"/>
          <p:cNvSpPr/>
          <p:nvPr/>
        </p:nvSpPr>
        <p:spPr>
          <a:xfrm>
            <a:off x="457200" y="381000"/>
            <a:ext cx="3454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66"/>
                </a:solidFill>
              </a:rPr>
              <a:t>（二）答题技巧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3554" name="文本框 12290"/>
          <p:cNvSpPr/>
          <p:nvPr/>
        </p:nvSpPr>
        <p:spPr>
          <a:xfrm>
            <a:off x="457200" y="1066800"/>
            <a:ext cx="8162925" cy="1800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/>
              <a:t>       </a:t>
            </a:r>
            <a:r>
              <a:rPr lang="zh-CN" altLang="en-US" sz="2800" b="1"/>
              <a:t>一是先从语句形式方面考虑，要求话题一致，陈述对象一致，叙述角度一致，情境保持一致，上下文句式保持基本一致，上下文思路保持连贯。还要注意语言音节上的和谐及押韵。</a:t>
            </a:r>
            <a:endParaRPr lang="zh-CN" altLang="en-US" sz="2800" b="1"/>
          </a:p>
        </p:txBody>
      </p:sp>
      <p:sp>
        <p:nvSpPr>
          <p:cNvPr id="23555" name="文本框 12291"/>
          <p:cNvSpPr/>
          <p:nvPr/>
        </p:nvSpPr>
        <p:spPr>
          <a:xfrm>
            <a:off x="609600" y="2971800"/>
            <a:ext cx="8010525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/>
              <a:t>       </a:t>
            </a:r>
            <a:r>
              <a:rPr lang="zh-CN" altLang="en-US" sz="2800" b="1"/>
              <a:t>二是再从语句内容方面考虑，在时间上、事理上注意先后顺序。还要在上下语句中找到相对应的信息。语言风格要前后一致。</a:t>
            </a:r>
            <a:endParaRPr lang="zh-CN" altLang="en-US" sz="2800" b="1"/>
          </a:p>
        </p:txBody>
      </p:sp>
      <p:sp>
        <p:nvSpPr>
          <p:cNvPr id="23556" name="文本框 12292"/>
          <p:cNvSpPr/>
          <p:nvPr/>
        </p:nvSpPr>
        <p:spPr>
          <a:xfrm>
            <a:off x="477838" y="4648200"/>
            <a:ext cx="8285162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/>
              <a:t>       </a:t>
            </a:r>
            <a:r>
              <a:rPr lang="zh-CN" altLang="en-US" sz="2800" b="1"/>
              <a:t>总之，语段衔接，要前瞻后顾，注意上下文主语的承接及逻辑的内在联系。找出突破口，采用排除法。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文本框 28673"/>
          <p:cNvSpPr/>
          <p:nvPr/>
        </p:nvSpPr>
        <p:spPr>
          <a:xfrm>
            <a:off x="468313" y="549275"/>
            <a:ext cx="354647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66"/>
                </a:solidFill>
              </a:rPr>
              <a:t>（三）做题思路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4578" name="文本框 28674"/>
          <p:cNvSpPr/>
          <p:nvPr/>
        </p:nvSpPr>
        <p:spPr>
          <a:xfrm>
            <a:off x="1692275" y="1270000"/>
            <a:ext cx="59118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/>
              <a:t>检查陈述对象是否一致</a:t>
            </a:r>
            <a:endParaRPr lang="zh-CN" altLang="en-US" sz="2800" b="1"/>
          </a:p>
        </p:txBody>
      </p:sp>
      <p:sp>
        <p:nvSpPr>
          <p:cNvPr id="24579" name="文本框 28675"/>
          <p:cNvSpPr/>
          <p:nvPr/>
        </p:nvSpPr>
        <p:spPr>
          <a:xfrm>
            <a:off x="1905000" y="1670050"/>
            <a:ext cx="2882900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/>
          </a:p>
        </p:txBody>
      </p:sp>
      <p:cxnSp>
        <p:nvCxnSpPr>
          <p:cNvPr id="24580" name="直接连接符 28676"/>
          <p:cNvCxnSpPr/>
          <p:nvPr/>
        </p:nvCxnSpPr>
        <p:spPr>
          <a:xfrm flipH="1">
            <a:off x="3132138" y="1844675"/>
            <a:ext cx="0" cy="358775"/>
          </a:xfrm>
          <a:prstGeom prst="line">
            <a:avLst/>
          </a:prstGeom>
          <a:noFill/>
          <a:ln>
            <a:solidFill>
              <a:schemeClr val="tx1"/>
            </a:solidFill>
            <a:round/>
            <a:tailEnd type="triangle"/>
          </a:ln>
        </p:spPr>
      </p:cxnSp>
      <p:sp>
        <p:nvSpPr>
          <p:cNvPr id="24581" name="文本框 28677"/>
          <p:cNvSpPr/>
          <p:nvPr/>
        </p:nvSpPr>
        <p:spPr>
          <a:xfrm>
            <a:off x="1260475" y="2349500"/>
            <a:ext cx="36957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/>
              <a:t>     </a:t>
            </a:r>
            <a:r>
              <a:rPr lang="zh-CN" altLang="en-US" sz="2800" b="1"/>
              <a:t>话题是否一致</a:t>
            </a:r>
            <a:endParaRPr lang="zh-CN" altLang="en-US" sz="2800" b="1"/>
          </a:p>
        </p:txBody>
      </p:sp>
      <p:sp>
        <p:nvSpPr>
          <p:cNvPr id="24582" name="文本框 28678"/>
          <p:cNvSpPr/>
          <p:nvPr/>
        </p:nvSpPr>
        <p:spPr>
          <a:xfrm>
            <a:off x="1965325" y="3000375"/>
            <a:ext cx="3111500" cy="365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/>
          </a:p>
        </p:txBody>
      </p:sp>
      <p:cxnSp>
        <p:nvCxnSpPr>
          <p:cNvPr id="24583" name="直接连接符 28679"/>
          <p:cNvCxnSpPr/>
          <p:nvPr/>
        </p:nvCxnSpPr>
        <p:spPr>
          <a:xfrm flipH="1">
            <a:off x="3132138" y="2997200"/>
            <a:ext cx="0" cy="360363"/>
          </a:xfrm>
          <a:prstGeom prst="line">
            <a:avLst/>
          </a:prstGeom>
          <a:noFill/>
          <a:ln>
            <a:solidFill>
              <a:schemeClr val="tx1"/>
            </a:solidFill>
            <a:round/>
            <a:tailEnd type="triangle"/>
          </a:ln>
        </p:spPr>
      </p:cxnSp>
      <p:sp>
        <p:nvSpPr>
          <p:cNvPr id="24584" name="文本框 28680"/>
          <p:cNvSpPr/>
          <p:nvPr/>
        </p:nvSpPr>
        <p:spPr>
          <a:xfrm>
            <a:off x="1692275" y="3429000"/>
            <a:ext cx="348932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/>
              <a:t>前后句式是否一致</a:t>
            </a:r>
            <a:endParaRPr lang="zh-CN" altLang="en-US" sz="2800" b="1"/>
          </a:p>
        </p:txBody>
      </p:sp>
      <p:sp>
        <p:nvSpPr>
          <p:cNvPr id="24585" name="文本框 28681"/>
          <p:cNvSpPr/>
          <p:nvPr/>
        </p:nvSpPr>
        <p:spPr>
          <a:xfrm>
            <a:off x="1949450" y="4019550"/>
            <a:ext cx="2767013" cy="365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/>
          </a:p>
        </p:txBody>
      </p:sp>
      <p:cxnSp>
        <p:nvCxnSpPr>
          <p:cNvPr id="24586" name="直接连接符 28682"/>
          <p:cNvCxnSpPr/>
          <p:nvPr/>
        </p:nvCxnSpPr>
        <p:spPr>
          <a:xfrm flipH="1">
            <a:off x="3132138" y="4005263"/>
            <a:ext cx="0" cy="431800"/>
          </a:xfrm>
          <a:prstGeom prst="line">
            <a:avLst/>
          </a:prstGeom>
          <a:noFill/>
          <a:ln>
            <a:solidFill>
              <a:schemeClr val="tx1"/>
            </a:solidFill>
            <a:round/>
            <a:tailEnd type="triangle"/>
          </a:ln>
        </p:spPr>
      </p:cxnSp>
      <p:sp>
        <p:nvSpPr>
          <p:cNvPr id="24587" name="文本框 28683"/>
          <p:cNvSpPr/>
          <p:nvPr/>
        </p:nvSpPr>
        <p:spPr>
          <a:xfrm>
            <a:off x="1692275" y="4581525"/>
            <a:ext cx="3357563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/>
              <a:t>情境是否吻合</a:t>
            </a:r>
            <a:endParaRPr lang="zh-CN" altLang="en-US" sz="2800" b="1"/>
          </a:p>
        </p:txBody>
      </p:sp>
      <p:sp>
        <p:nvSpPr>
          <p:cNvPr id="24588" name="文本框 28684"/>
          <p:cNvSpPr/>
          <p:nvPr/>
        </p:nvSpPr>
        <p:spPr>
          <a:xfrm>
            <a:off x="1935163" y="5172075"/>
            <a:ext cx="3284537" cy="365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/>
          </a:p>
        </p:txBody>
      </p:sp>
      <p:cxnSp>
        <p:nvCxnSpPr>
          <p:cNvPr id="24589" name="直接连接符 28685"/>
          <p:cNvCxnSpPr/>
          <p:nvPr/>
        </p:nvCxnSpPr>
        <p:spPr>
          <a:xfrm flipH="1">
            <a:off x="3132138" y="5157788"/>
            <a:ext cx="0" cy="431800"/>
          </a:xfrm>
          <a:prstGeom prst="line">
            <a:avLst/>
          </a:prstGeom>
          <a:noFill/>
          <a:ln>
            <a:solidFill>
              <a:schemeClr val="tx1"/>
            </a:solidFill>
            <a:round/>
            <a:tailEnd type="triangle"/>
          </a:ln>
        </p:spPr>
      </p:cxnSp>
      <p:sp>
        <p:nvSpPr>
          <p:cNvPr id="24590" name="文本框 28686"/>
          <p:cNvSpPr/>
          <p:nvPr/>
        </p:nvSpPr>
        <p:spPr>
          <a:xfrm>
            <a:off x="1692275" y="5661025"/>
            <a:ext cx="4103688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/>
              <a:t>音节是否和谐及押韵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文本框 14337"/>
          <p:cNvSpPr/>
          <p:nvPr/>
        </p:nvSpPr>
        <p:spPr>
          <a:xfrm>
            <a:off x="304800" y="533400"/>
            <a:ext cx="8574088" cy="607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ea typeface="黑体" panose="02010600030101010101" charset="-122"/>
              </a:rPr>
              <a:t>1</a:t>
            </a:r>
            <a:r>
              <a:rPr lang="zh-CN" altLang="en-US" sz="2800" b="1">
                <a:ea typeface="黑体" panose="02010600030101010101" charset="-122"/>
              </a:rPr>
              <a:t>、把</a:t>
            </a:r>
            <a:r>
              <a:rPr lang="en-US" altLang="zh-CN" sz="2800" b="1">
                <a:ea typeface="黑体" panose="02010600030101010101" charset="-122"/>
              </a:rPr>
              <a:t>3</a:t>
            </a:r>
            <a:r>
              <a:rPr lang="zh-CN" altLang="en-US" sz="2800" b="1">
                <a:ea typeface="黑体" panose="02010600030101010101" charset="-122"/>
              </a:rPr>
              <a:t>个备选的句子分别填入方括号（只填序号），使下面这段景物描写语意连贯，画面完整。（</a:t>
            </a:r>
            <a:r>
              <a:rPr lang="en-US" altLang="zh-CN" sz="2800" b="1">
                <a:ea typeface="黑体" panose="02010600030101010101" charset="-122"/>
              </a:rPr>
              <a:t>3</a:t>
            </a:r>
            <a:r>
              <a:rPr lang="zh-CN" altLang="en-US" sz="2800" b="1">
                <a:ea typeface="黑体" panose="02010600030101010101" charset="-122"/>
              </a:rPr>
              <a:t>分）</a:t>
            </a:r>
            <a:br>
              <a:rPr lang="zh-CN" altLang="en-US" sz="2800" b="1">
                <a:ea typeface="黑体" panose="02010600030101010101" charset="-122"/>
              </a:rPr>
            </a:br>
            <a:r>
              <a:rPr lang="en-US" altLang="zh-CN" sz="2800" b="1">
                <a:ea typeface="黑体" panose="02010600030101010101" charset="-122"/>
              </a:rPr>
              <a:t>   </a:t>
            </a:r>
            <a:r>
              <a:rPr lang="zh-CN" altLang="en-US" sz="2800" b="1">
                <a:ea typeface="黑体" panose="02010600030101010101" charset="-122"/>
              </a:rPr>
              <a:t>　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到了德胜桥。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[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 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]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，两岸青石上几个赤足的小孩子，低着头，持着长细的竹竿钓那水里的小麦穗鱼。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[ 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]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，几只白鹭，静静立在绿荷丛中，幽美而残忍的，等候着劫夺来往的小鱼。北岸上一片绿瓦高阁，清摄政王的府邸，依旧存着天潢贵胄的尊严气象。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[ 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]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，池中的绿盖，摇成一片无可分割的绿浪，香柔柔的震荡着诗意。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 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就是盲人也可以用嗅觉感到那荷塘的甜美，有眼的由不得要停住脚瞻览一回。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   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一阵阵的南风，吹着岸上的垂杨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   ②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西边一湾绿水，缓缓从净业湖向东流来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   ③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桥东一片荷塘，岸际围着青青的芦苇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25602" name="文本框 14338"/>
          <p:cNvSpPr/>
          <p:nvPr/>
        </p:nvSpPr>
        <p:spPr>
          <a:xfrm>
            <a:off x="3429000" y="1447800"/>
            <a:ext cx="4889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anose="02010600030101010101" charset="-122"/>
              </a:rPr>
              <a:t>②</a:t>
            </a:r>
            <a:endParaRPr lang="en-US" altLang="zh-CN" sz="28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25603" name="文本框 14339"/>
          <p:cNvSpPr/>
          <p:nvPr/>
        </p:nvSpPr>
        <p:spPr>
          <a:xfrm>
            <a:off x="560070" y="2241550"/>
            <a:ext cx="658813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anose="02010600030101010101" charset="-122"/>
              </a:rPr>
              <a:t>③</a:t>
            </a:r>
            <a:endParaRPr lang="en-US" altLang="zh-CN" sz="28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25604" name="文本框 14340"/>
          <p:cNvSpPr/>
          <p:nvPr/>
        </p:nvSpPr>
        <p:spPr>
          <a:xfrm>
            <a:off x="456565" y="3536950"/>
            <a:ext cx="630238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anose="02010600030101010101" charset="-122"/>
              </a:rPr>
              <a:t>①</a:t>
            </a:r>
            <a:endParaRPr lang="en-US" altLang="zh-CN" sz="28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25606" name="圆角矩形标注 14342"/>
          <p:cNvSpPr/>
          <p:nvPr/>
        </p:nvSpPr>
        <p:spPr>
          <a:xfrm>
            <a:off x="685800" y="5791200"/>
            <a:ext cx="6475413" cy="1066800"/>
          </a:xfrm>
          <a:prstGeom prst="wedgeRoundRectCallout">
            <a:avLst>
              <a:gd name="adj1" fmla="val -28130"/>
              <a:gd name="adj2" fmla="val 73810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前后语意呼应的原则。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</a:rPr>
              <a:t>②</a:t>
            </a:r>
            <a:r>
              <a:rPr lang="zh-CN" altLang="en-US" sz="3200">
                <a:solidFill>
                  <a:srgbClr val="FF0000"/>
                </a:solidFill>
              </a:rPr>
              <a:t>前后陈述对象一致的原则 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 fill="hold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文本框 36865"/>
          <p:cNvSpPr/>
          <p:nvPr/>
        </p:nvSpPr>
        <p:spPr>
          <a:xfrm>
            <a:off x="285115" y="393700"/>
            <a:ext cx="8574088" cy="607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ea typeface="黑体" panose="02010600030101010101" charset="-122"/>
              </a:rPr>
              <a:t>1</a:t>
            </a:r>
            <a:r>
              <a:rPr lang="zh-CN" altLang="en-US" sz="2800" b="1">
                <a:ea typeface="黑体" panose="02010600030101010101" charset="-122"/>
              </a:rPr>
              <a:t>、把</a:t>
            </a:r>
            <a:r>
              <a:rPr lang="en-US" altLang="zh-CN" sz="2800" b="1">
                <a:ea typeface="黑体" panose="02010600030101010101" charset="-122"/>
              </a:rPr>
              <a:t>3</a:t>
            </a:r>
            <a:r>
              <a:rPr lang="zh-CN" altLang="en-US" sz="2800" b="1">
                <a:ea typeface="黑体" panose="02010600030101010101" charset="-122"/>
              </a:rPr>
              <a:t>个备选的句子分别填入方括号（只填序号），使下面这段景物描写语意连贯，画面完整。（</a:t>
            </a:r>
            <a:r>
              <a:rPr lang="en-US" altLang="zh-CN" sz="2800" b="1">
                <a:ea typeface="黑体" panose="02010600030101010101" charset="-122"/>
              </a:rPr>
              <a:t>3</a:t>
            </a:r>
            <a:r>
              <a:rPr lang="zh-CN" altLang="en-US" sz="2800" b="1">
                <a:ea typeface="黑体" panose="02010600030101010101" charset="-122"/>
              </a:rPr>
              <a:t>分）</a:t>
            </a:r>
            <a:br>
              <a:rPr lang="zh-CN" altLang="en-US" sz="2800" b="1">
                <a:ea typeface="黑体" panose="02010600030101010101" charset="-122"/>
              </a:rPr>
            </a:br>
            <a:r>
              <a:rPr lang="en-US" altLang="zh-CN" sz="2800" b="1">
                <a:ea typeface="黑体" panose="02010600030101010101" charset="-122"/>
              </a:rPr>
              <a:t>   </a:t>
            </a:r>
            <a:r>
              <a:rPr lang="zh-CN" altLang="en-US" sz="2800" b="1">
                <a:ea typeface="黑体" panose="02010600030101010101" charset="-122"/>
              </a:rPr>
              <a:t>　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到了德胜桥。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[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 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]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，两岸青石上几个赤足的小孩子，低着头，持着长细的竹竿钓那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水里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的小麦穗鱼。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[ 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]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，几只白鹭，静静立在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绿荷丛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中，幽美而残忍的，等候着劫夺来往的小鱼。北岸上一片绿瓦高阁，清摄政王的府邸，依旧存着天潢贵胄的尊严气象。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[ 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]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，池中的绿盖，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摇成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一片无可分割的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绿浪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，香柔柔的震荡着诗意。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 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就是盲人也可以用嗅觉感到那荷塘的甜美，有眼的由不得要停住脚瞻览一回。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   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一阵阵的南风，吹着岸上的垂杨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   ②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西边一湾绿水，缓缓从净业湖向东流来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   ③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桥东一片荷塘，岸际围着青青的芦苇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26626" name="文本框 36866"/>
          <p:cNvSpPr/>
          <p:nvPr/>
        </p:nvSpPr>
        <p:spPr>
          <a:xfrm>
            <a:off x="3429000" y="1299845"/>
            <a:ext cx="51816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anose="02010600030101010101" charset="-122"/>
              </a:rPr>
              <a:t>②</a:t>
            </a:r>
            <a:endParaRPr lang="en-US" altLang="zh-CN" sz="28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26627" name="文本框 36867"/>
          <p:cNvSpPr/>
          <p:nvPr/>
        </p:nvSpPr>
        <p:spPr>
          <a:xfrm>
            <a:off x="560070" y="2137410"/>
            <a:ext cx="658813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anose="02010600030101010101" charset="-122"/>
              </a:rPr>
              <a:t>③</a:t>
            </a:r>
            <a:endParaRPr lang="en-US" altLang="zh-CN" sz="28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26628" name="文本框 36868"/>
          <p:cNvSpPr/>
          <p:nvPr/>
        </p:nvSpPr>
        <p:spPr>
          <a:xfrm>
            <a:off x="417195" y="3402965"/>
            <a:ext cx="630238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anose="02010600030101010101" charset="-122"/>
              </a:rPr>
              <a:t>①</a:t>
            </a:r>
            <a:endParaRPr lang="en-US" altLang="zh-CN" sz="28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26630" name="圆角矩形标注 36870"/>
          <p:cNvSpPr/>
          <p:nvPr/>
        </p:nvSpPr>
        <p:spPr>
          <a:xfrm>
            <a:off x="611505" y="5642610"/>
            <a:ext cx="6475413" cy="1066800"/>
          </a:xfrm>
          <a:prstGeom prst="wedgeRoundRectCallout">
            <a:avLst>
              <a:gd name="adj1" fmla="val -28130"/>
              <a:gd name="adj2" fmla="val 73810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前后语意呼应的原则。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</a:rPr>
              <a:t>②</a:t>
            </a:r>
            <a:r>
              <a:rPr lang="zh-CN" altLang="en-US" sz="3200">
                <a:solidFill>
                  <a:srgbClr val="FF0000"/>
                </a:solidFill>
              </a:rPr>
              <a:t>前后陈述对象一致的原则 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 fill="hold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文本框 15361"/>
          <p:cNvSpPr/>
          <p:nvPr/>
        </p:nvSpPr>
        <p:spPr>
          <a:xfrm>
            <a:off x="179388" y="0"/>
            <a:ext cx="8964612" cy="569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>
                <a:ea typeface="黑体" panose="02010600030101010101" charset="-122"/>
              </a:rPr>
              <a:t>2</a:t>
            </a:r>
            <a:r>
              <a:rPr lang="zh-CN" altLang="en-US" sz="2800">
                <a:ea typeface="黑体" panose="02010600030101010101" charset="-122"/>
              </a:rPr>
              <a:t>、填入下面横线处的句子，与上下文衔接最恰当的一组是 （   ）</a:t>
            </a:r>
            <a:endParaRPr lang="zh-CN" altLang="en-US" sz="2800">
              <a:ea typeface="黑体" panose="02010600030101010101" charset="-122"/>
            </a:endParaRPr>
          </a:p>
          <a:p>
            <a:pPr lvl="0"/>
            <a:r>
              <a:rPr lang="zh-CN" altLang="en-US" sz="2800">
                <a:ea typeface="黑体" panose="02010600030101010101" charset="-122"/>
              </a:rPr>
              <a:t>　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循路东行到一座小石桥边，向右折去，是一潭与未名湖相通的水。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_________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真觉得此时应有一只白鹤从水上掠过，好为那“寒塘渡鹤影，冷月葬诗魂”的诗句作出图解。 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水面不大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三面山坡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显得池水很深。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②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潭水碧波荡漾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三面的山影倒映在细碎的波纹中。 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③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水边石草杂置，山坡上树木茂密。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④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杂草和石头遍布于潭边，山坡上蓊蓊郁郁的。 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⑤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月光从树中照进幽塘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水中反射出冷冷的光。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⑥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透过树的缝隙月光零落地洒在碧水上。 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A. ①③⑤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 B. ②③⑤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C. ①④⑥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D. ②④⑥ </a:t>
            </a:r>
            <a:endParaRPr lang="en-US" altLang="zh-CN" sz="2800" b="1">
              <a:solidFill>
                <a:srgbClr val="0000FF"/>
              </a:solidFill>
              <a:ea typeface="黑体" panose="02010600030101010101" charset="-122"/>
            </a:endParaRPr>
          </a:p>
        </p:txBody>
      </p:sp>
      <p:sp>
        <p:nvSpPr>
          <p:cNvPr id="27650" name="文本框 15362"/>
          <p:cNvSpPr/>
          <p:nvPr/>
        </p:nvSpPr>
        <p:spPr>
          <a:xfrm>
            <a:off x="1021715" y="411480"/>
            <a:ext cx="576263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anose="02010600030101010101" charset="-122"/>
              </a:rPr>
              <a:t>A</a:t>
            </a:r>
            <a:endParaRPr lang="en-US" altLang="zh-CN" sz="28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27651" name="圆角矩形标注 15363"/>
          <p:cNvSpPr/>
          <p:nvPr/>
        </p:nvSpPr>
        <p:spPr>
          <a:xfrm>
            <a:off x="1187450" y="5791200"/>
            <a:ext cx="5746750" cy="990600"/>
          </a:xfrm>
          <a:prstGeom prst="wedgeRoundRectCallout">
            <a:avLst>
              <a:gd name="adj1" fmla="val -96407"/>
              <a:gd name="adj2" fmla="val 121796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语段话题统一的原则。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②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前后句式统一的原则。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 fill="hold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  <p:bldP spid="276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文本框 37889"/>
          <p:cNvSpPr/>
          <p:nvPr/>
        </p:nvSpPr>
        <p:spPr>
          <a:xfrm>
            <a:off x="179388" y="0"/>
            <a:ext cx="8964612" cy="5643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>
                <a:ea typeface="黑体" panose="02010600030101010101" charset="-122"/>
              </a:rPr>
              <a:t>2</a:t>
            </a:r>
            <a:r>
              <a:rPr lang="zh-CN" altLang="en-US" sz="2800">
                <a:ea typeface="黑体" panose="02010600030101010101" charset="-122"/>
              </a:rPr>
              <a:t>、填入下面横线处的句子，与上下文衔接最恰当的一组是 </a:t>
            </a:r>
            <a:endParaRPr lang="zh-CN" altLang="en-US" sz="2800">
              <a:ea typeface="黑体" panose="02010600030101010101" charset="-122"/>
            </a:endParaRPr>
          </a:p>
          <a:p>
            <a:pPr lvl="0"/>
            <a:r>
              <a:rPr lang="zh-CN" altLang="en-US" sz="2800">
                <a:ea typeface="黑体" panose="02010600030101010101" charset="-122"/>
              </a:rPr>
              <a:t>　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循路东行到一座小石桥边，向右折去，是一潭与未名湖相通的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水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。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_________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真觉得此时应有一只白鹤从水上掠过，好为那“寒塘渡鹤影，冷月葬诗魂”的诗句作出图解。 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水面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不大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三面山坡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显得池水很深。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②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潭水碧波荡漾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三面的山影倒映在细碎的波纹中。 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水边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石草杂置，山坡上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树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木茂密。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④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杂草和石头遍布于潭边，山坡上蓊蓊郁郁的。 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⑤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月光从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树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中照进幽塘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水中反射出冷冷的光。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⑥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透过树的缝隙月光零落地洒在碧水上。 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A. ①③⑤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 B. ②③⑤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C. ①④⑥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D. ②④⑥ </a:t>
            </a:r>
            <a:endParaRPr lang="en-US" altLang="zh-CN" sz="2800" b="1">
              <a:solidFill>
                <a:srgbClr val="0000FF"/>
              </a:solidFill>
              <a:ea typeface="黑体" panose="02010600030101010101" charset="-122"/>
            </a:endParaRPr>
          </a:p>
        </p:txBody>
      </p:sp>
      <p:sp>
        <p:nvSpPr>
          <p:cNvPr id="28674" name="文本框 37890"/>
          <p:cNvSpPr/>
          <p:nvPr/>
        </p:nvSpPr>
        <p:spPr>
          <a:xfrm>
            <a:off x="914400" y="457200"/>
            <a:ext cx="576263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anose="02010600030101010101" charset="-122"/>
              </a:rPr>
              <a:t>A</a:t>
            </a:r>
            <a:endParaRPr lang="en-US" altLang="zh-CN" sz="28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28675" name="圆角矩形标注 37891"/>
          <p:cNvSpPr/>
          <p:nvPr/>
        </p:nvSpPr>
        <p:spPr>
          <a:xfrm>
            <a:off x="1187450" y="5791200"/>
            <a:ext cx="5746750" cy="990600"/>
          </a:xfrm>
          <a:prstGeom prst="wedgeRoundRectCallout">
            <a:avLst>
              <a:gd name="adj1" fmla="val -96407"/>
              <a:gd name="adj2" fmla="val 121796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语段话题统一的原则。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②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前后句式统一的原则。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 fill="hold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4" grpId="0"/>
      <p:bldP spid="286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框 29697"/>
          <p:cNvSpPr/>
          <p:nvPr/>
        </p:nvSpPr>
        <p:spPr>
          <a:xfrm>
            <a:off x="0" y="0"/>
            <a:ext cx="9144000" cy="6089650"/>
          </a:xfrm>
          <a:prstGeom prst="rect">
            <a:avLst/>
          </a:prstGeom>
          <a:solidFill>
            <a:schemeClr val="bg1"/>
          </a:solidFill>
          <a:ln w="19050">
            <a:solidFill>
              <a:srgbClr val="FFFF99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３、依次填入下面一段文字中横线处的语句，与上下文衔接最恰当的一组是</a:t>
            </a:r>
            <a:endParaRPr lang="zh-CN" altLang="en-US" sz="2800" b="1">
              <a:latin typeface="华文细黑" pitchFamily="2" charset="-122"/>
              <a:ea typeface="华文细黑" pitchFamily="2" charset="-122"/>
            </a:endParaRPr>
          </a:p>
          <a:p>
            <a:pPr lvl="0" algn="just"/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读书原为自己受用，多读不能算是荣誉，少读也不能算是羞耻。</a:t>
            </a:r>
            <a:r>
              <a:rPr lang="zh-CN" altLang="en-US" sz="2800" b="1" u="sng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     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，必能养成深思熟虑的习惯，以至于变化气质；</a:t>
            </a:r>
            <a:r>
              <a:rPr lang="zh-CN" altLang="en-US" sz="2800" b="1" u="sng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，譬如漫游</a:t>
            </a:r>
            <a:r>
              <a:rPr lang="zh-CN" altLang="en-US" sz="2800" b="1">
                <a:solidFill>
                  <a:srgbClr val="0000FF"/>
                </a:solidFill>
                <a:latin typeface="Courier New" panose="02070309020205020404" pitchFamily="49" charset="0"/>
                <a:ea typeface="华文细黑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十里洋场</a:t>
            </a:r>
            <a:r>
              <a:rPr lang="zh-CN" altLang="en-US" sz="2800" b="1">
                <a:solidFill>
                  <a:srgbClr val="0000FF"/>
                </a:solidFill>
                <a:latin typeface="Courier New" panose="02070309020205020404" pitchFamily="49" charset="0"/>
                <a:ea typeface="华文细黑" pitchFamily="2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，虽珍奇满目，徒惹得眼花缭乱，空手而归。</a:t>
            </a:r>
            <a:r>
              <a:rPr lang="zh-CN" altLang="en-US" sz="2800" b="1" u="sng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     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，如暴发户炫耀家产，以多为贵。这在治学方面是自欺欺人，在做人方面是趣味低劣。</a:t>
            </a:r>
            <a:endParaRPr lang="zh-CN" altLang="en-US" sz="28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 lvl="0" algn="just"/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①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多读如果彻底 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③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多读而不求甚解</a:t>
            </a:r>
            <a:endParaRPr lang="zh-CN" altLang="en-US" sz="28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 lvl="0" algn="just"/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②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少读如果彻底 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④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少读而不求甚解            </a:t>
            </a:r>
            <a:endParaRPr lang="zh-CN" altLang="en-US" sz="28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 lvl="0" algn="just"/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⑤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世间许多人读书只为装点门面</a:t>
            </a:r>
            <a:endParaRPr lang="zh-CN" altLang="en-US" sz="28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 lvl="0" algn="just"/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⑥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世间许多读书人只为装点门面</a:t>
            </a:r>
            <a:endParaRPr lang="zh-CN" altLang="en-US" sz="28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A.②③⑤     B.①③⑥      C.②④⑤</a:t>
            </a:r>
            <a:r>
              <a:rPr lang="en-US" altLang="zh-CN" sz="280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  D.①④⑥</a:t>
            </a:r>
            <a:endParaRPr lang="en-US" altLang="zh-CN" sz="280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9698" name="圆角矩形标注 29698"/>
          <p:cNvSpPr/>
          <p:nvPr/>
        </p:nvSpPr>
        <p:spPr>
          <a:xfrm>
            <a:off x="3048000" y="4876800"/>
            <a:ext cx="5365750" cy="1981200"/>
          </a:xfrm>
          <a:prstGeom prst="wedgeRoundRectCallout">
            <a:avLst>
              <a:gd name="adj1" fmla="val -96866"/>
              <a:gd name="adj2" fmla="val 32051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语段话题统一的原则。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②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前后语意呼应的原则。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③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本体喻体合理的原则。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9699" name="椭圆 29699"/>
          <p:cNvSpPr/>
          <p:nvPr/>
        </p:nvSpPr>
        <p:spPr>
          <a:xfrm>
            <a:off x="3048000" y="351155"/>
            <a:ext cx="1600200" cy="838200"/>
          </a:xfrm>
          <a:prstGeom prst="ellipse">
            <a:avLst/>
          </a:prstGeom>
          <a:solidFill>
            <a:srgbClr val="FFFF99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 fill="hold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文本框 38913"/>
          <p:cNvSpPr/>
          <p:nvPr/>
        </p:nvSpPr>
        <p:spPr>
          <a:xfrm>
            <a:off x="0" y="0"/>
            <a:ext cx="9144000" cy="6089650"/>
          </a:xfrm>
          <a:prstGeom prst="rect">
            <a:avLst/>
          </a:prstGeom>
          <a:solidFill>
            <a:schemeClr val="bg1"/>
          </a:solidFill>
          <a:ln w="19050">
            <a:solidFill>
              <a:srgbClr val="FFFF99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３、依次填入下面一段文字中横线处的语句，与上下文衔接最恰当的一组是</a:t>
            </a:r>
            <a:endParaRPr lang="zh-CN" altLang="en-US" sz="2800" b="1">
              <a:latin typeface="华文细黑" pitchFamily="2" charset="-122"/>
              <a:ea typeface="华文细黑" pitchFamily="2" charset="-122"/>
            </a:endParaRPr>
          </a:p>
          <a:p>
            <a:pPr lvl="0" algn="just"/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读书原为自己受用，多读不能算是荣誉，少读也不能算是羞耻。</a:t>
            </a:r>
            <a:r>
              <a:rPr lang="zh-CN" altLang="en-US" sz="2800" b="1" u="sng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     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，必能养成</a:t>
            </a:r>
            <a:r>
              <a:rPr lang="zh-CN" altLang="en-US" sz="28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深思熟虑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的习惯，以至于变化气质；</a:t>
            </a:r>
            <a:r>
              <a:rPr lang="zh-CN" altLang="en-US" sz="2800" b="1" u="sng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，譬如</a:t>
            </a:r>
            <a:r>
              <a:rPr lang="zh-CN" altLang="en-US" sz="28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漫游</a:t>
            </a:r>
            <a:r>
              <a:rPr lang="zh-CN" altLang="en-US" sz="2800" b="1">
                <a:solidFill>
                  <a:srgbClr val="FF0000"/>
                </a:solidFill>
                <a:latin typeface="Courier New" panose="02070309020205020404" pitchFamily="49" charset="0"/>
                <a:ea typeface="华文细黑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十里洋场</a:t>
            </a:r>
            <a:r>
              <a:rPr lang="zh-CN" altLang="en-US" sz="2800" b="1">
                <a:solidFill>
                  <a:srgbClr val="FF0000"/>
                </a:solidFill>
                <a:latin typeface="Courier New" panose="02070309020205020404" pitchFamily="49" charset="0"/>
                <a:ea typeface="华文细黑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虽珍奇满目，徒惹得眼花缭乱，空手而归。</a:t>
            </a:r>
            <a:r>
              <a:rPr lang="zh-CN" altLang="en-US" sz="2800" b="1" u="sng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     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，如</a:t>
            </a:r>
            <a:r>
              <a:rPr lang="zh-CN" altLang="en-US" sz="28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暴发户炫耀家产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，以多为贵。这在治学方面是自欺欺人，在做人方面是趣味低劣。</a:t>
            </a:r>
            <a:endParaRPr lang="zh-CN" altLang="en-US" sz="28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 lvl="0" algn="just"/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①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多读如果彻底 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③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多读而不求甚解</a:t>
            </a:r>
            <a:endParaRPr lang="zh-CN" altLang="en-US" sz="28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 lvl="0" algn="just"/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②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少读如果彻底 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④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少读而不求甚解            </a:t>
            </a:r>
            <a:endParaRPr lang="zh-CN" altLang="en-US" sz="28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 lvl="0" algn="just"/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⑤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世间许多人读书只为装点门面</a:t>
            </a:r>
            <a:endParaRPr lang="zh-CN" altLang="en-US" sz="28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 lvl="0" algn="just"/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⑥</a:t>
            </a:r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世间许多读书人只为装点门面</a:t>
            </a:r>
            <a:endParaRPr lang="zh-CN" altLang="en-US" sz="28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A.②③⑤     B.①③⑥      C.②④⑤</a:t>
            </a:r>
            <a:r>
              <a:rPr lang="en-US" altLang="zh-CN" sz="280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  D.①④⑥</a:t>
            </a:r>
            <a:endParaRPr lang="en-US" altLang="zh-CN" sz="280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0722" name="圆角矩形标注 38914"/>
          <p:cNvSpPr/>
          <p:nvPr/>
        </p:nvSpPr>
        <p:spPr>
          <a:xfrm>
            <a:off x="3048000" y="4876800"/>
            <a:ext cx="5365750" cy="1981200"/>
          </a:xfrm>
          <a:prstGeom prst="wedgeRoundRectCallout">
            <a:avLst>
              <a:gd name="adj1" fmla="val -96866"/>
              <a:gd name="adj2" fmla="val 32051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语段话题统一的原则。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②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前后语意呼应的原则。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③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本体喻体合理的原则。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30723" name="椭圆 38915"/>
          <p:cNvSpPr/>
          <p:nvPr/>
        </p:nvSpPr>
        <p:spPr>
          <a:xfrm>
            <a:off x="3048000" y="233045"/>
            <a:ext cx="1600200" cy="838200"/>
          </a:xfrm>
          <a:prstGeom prst="ellipse">
            <a:avLst/>
          </a:prstGeom>
          <a:solidFill>
            <a:srgbClr val="FFFF99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 fill="hold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 fill="hold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文本框 17409"/>
          <p:cNvSpPr/>
          <p:nvPr/>
        </p:nvSpPr>
        <p:spPr>
          <a:xfrm>
            <a:off x="1262063" y="1450975"/>
            <a:ext cx="6357937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31746" name="文本框 17410"/>
          <p:cNvSpPr/>
          <p:nvPr/>
        </p:nvSpPr>
        <p:spPr>
          <a:xfrm>
            <a:off x="0" y="304800"/>
            <a:ext cx="8820150" cy="4789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ea typeface="黑体" panose="02010600030101010101" charset="-122"/>
              </a:rPr>
              <a:t>４．填入下面画横线处的语句，与上下文衔接最恰当的一项</a:t>
            </a:r>
            <a:endParaRPr lang="zh-CN" altLang="en-US" sz="2800" b="1">
              <a:ea typeface="黑体" panose="02010600030101010101" charset="-122"/>
            </a:endParaRPr>
          </a:p>
          <a:p>
            <a:pPr lvl="0"/>
            <a:r>
              <a:rPr lang="zh-CN" altLang="en-US" sz="2800" b="1">
                <a:ea typeface="黑体" panose="02010600030101010101" charset="-122"/>
              </a:rPr>
              <a:t>　　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澄河产瓜鱼，</a:t>
            </a:r>
            <a:r>
              <a:rPr lang="zh-CN" altLang="en-US" sz="2800" b="1" u="sng">
                <a:solidFill>
                  <a:srgbClr val="0000FF"/>
                </a:solidFill>
                <a:ea typeface="黑体" panose="02010600030101010101" charset="-122"/>
              </a:rPr>
              <a:t>　　　　　　．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背部有细骨一条，烹制后骨亦酥软可吃，极鲜美．这种鱼别处其实也有，有的地方叫水仙鱼，北京偶亦有卖，叫面条鱼，但我的家乡人认定这种鱼只有我的家乡有，而且只有文游台前面澄河里有．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Ａ．长四五寸，通体雪白，莹润如羊脂玉，无鳞无刺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Ｂ．通体雪白，长四五寸，无鳞无刺，莹润如羊脂玉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Ｃ．长四五寸，通体雪白，无鳞无刺，莹润如羊脂玉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Ｄ．莹润如羊脂玉，长四五寸，通体雪白，无鳞无刺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</p:txBody>
      </p:sp>
      <p:sp>
        <p:nvSpPr>
          <p:cNvPr id="31747" name="文本框 17411"/>
          <p:cNvSpPr/>
          <p:nvPr/>
        </p:nvSpPr>
        <p:spPr>
          <a:xfrm>
            <a:off x="1094105" y="634365"/>
            <a:ext cx="6096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黑体" panose="02010600030101010101" charset="-122"/>
              </a:rPr>
              <a:t>Ａ</a:t>
            </a:r>
            <a:endParaRPr lang="zh-CN" altLang="en-US" sz="32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31748" name="圆角矩形标注 17412"/>
          <p:cNvSpPr/>
          <p:nvPr/>
        </p:nvSpPr>
        <p:spPr>
          <a:xfrm>
            <a:off x="1600200" y="5867400"/>
            <a:ext cx="6430963" cy="990600"/>
          </a:xfrm>
          <a:prstGeom prst="wedgeRoundRectCallout">
            <a:avLst>
              <a:gd name="adj1" fmla="val -68713"/>
              <a:gd name="adj2" fmla="val -28528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①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语序合乎逻辑的原则。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8" name="矩形 5133"/>
          <p:cNvSpPr>
            <a:spLocks noRot="1"/>
          </p:cNvSpPr>
          <p:nvPr/>
        </p:nvSpPr>
        <p:spPr>
          <a:xfrm>
            <a:off x="323850" y="990600"/>
            <a:ext cx="8439150" cy="4959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>
              <a:lnSpc>
                <a:spcPct val="120000"/>
              </a:lnSpc>
              <a:spcBef>
                <a:spcPct val="20000"/>
              </a:spcBef>
              <a:buChar char="•"/>
            </a:pPr>
            <a:r>
              <a:rPr lang="zh-CN" altLang="en-US" sz="3200" b="1"/>
              <a:t>　　连贯，考查的是书面表达中句与句之间的组合与衔接问题，保持语言连贯，需要</a:t>
            </a:r>
            <a:r>
              <a:rPr lang="zh-CN" altLang="en-US" sz="3200" b="1">
                <a:solidFill>
                  <a:srgbClr val="FF0000"/>
                </a:solidFill>
              </a:rPr>
              <a:t>兼顾话题（有共同的话题）、句序（合理的句序）和语言运用（语言的衔接与呼应）</a:t>
            </a:r>
            <a:r>
              <a:rPr lang="zh-CN" altLang="en-US" sz="3200" b="1"/>
              <a:t>三个方面，还要注意语境、句式的协调一致。</a:t>
            </a:r>
            <a:endParaRPr lang="zh-CN" altLang="en-US" sz="3200" b="1"/>
          </a:p>
          <a:p>
            <a:pPr marL="342900" lvl="0" indent="-342900">
              <a:lnSpc>
                <a:spcPct val="120000"/>
              </a:lnSpc>
              <a:spcBef>
                <a:spcPct val="20000"/>
              </a:spcBef>
              <a:buChar char="•"/>
            </a:pPr>
            <a:r>
              <a:rPr lang="zh-CN" altLang="en-US" sz="3200" b="1"/>
              <a:t>　　“连贯”题一般涵盖两大特点：一是</a:t>
            </a:r>
            <a:r>
              <a:rPr lang="zh-CN" altLang="en-US" sz="3200" b="1">
                <a:solidFill>
                  <a:srgbClr val="FF0000"/>
                </a:solidFill>
              </a:rPr>
              <a:t>重新组合语序，二是准确进行语句复位。</a:t>
            </a:r>
            <a:r>
              <a:rPr lang="zh-CN" altLang="en-US" sz="3200" b="1"/>
              <a:t>这也是近年中考考查的热点，它既考察语言表达能力，也考查逻辑思维能力。</a:t>
            </a:r>
            <a:endParaRPr lang="zh-CN" altLang="en-US" sz="3200" b="1"/>
          </a:p>
        </p:txBody>
      </p:sp>
      <p:pic>
        <p:nvPicPr>
          <p:cNvPr id="1434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477500" y="124968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文本框 39937"/>
          <p:cNvSpPr/>
          <p:nvPr/>
        </p:nvSpPr>
        <p:spPr>
          <a:xfrm>
            <a:off x="1262063" y="1450975"/>
            <a:ext cx="6357937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32770" name="文本框 39938"/>
          <p:cNvSpPr/>
          <p:nvPr/>
        </p:nvSpPr>
        <p:spPr>
          <a:xfrm>
            <a:off x="0" y="304800"/>
            <a:ext cx="8820150" cy="4789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ea typeface="黑体" panose="02010600030101010101" charset="-122"/>
              </a:rPr>
              <a:t>４．填入下面画横线处的语句，与上下文衔接最恰当的一项</a:t>
            </a:r>
            <a:endParaRPr lang="zh-CN" altLang="en-US" sz="2800" b="1">
              <a:ea typeface="黑体" panose="02010600030101010101" charset="-122"/>
            </a:endParaRPr>
          </a:p>
          <a:p>
            <a:pPr lvl="0"/>
            <a:r>
              <a:rPr lang="zh-CN" altLang="en-US" sz="2800" b="1">
                <a:ea typeface="黑体" panose="02010600030101010101" charset="-122"/>
              </a:rPr>
              <a:t>　　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澄河产瓜鱼，</a:t>
            </a:r>
            <a:r>
              <a:rPr lang="zh-CN" altLang="en-US" sz="2800" b="1" u="sng">
                <a:solidFill>
                  <a:srgbClr val="0000FF"/>
                </a:solidFill>
                <a:ea typeface="黑体" panose="02010600030101010101" charset="-122"/>
              </a:rPr>
              <a:t>　　　　　　．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背部有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细骨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一条，烹制后骨亦酥软可吃，极鲜美．这种鱼别处其实也有，有的地方叫水仙鱼，北京偶亦有卖，叫面条鱼，但我的家乡人认定这种鱼只有我的家乡有，而且只有文游台前面澄河里有．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Ａ．长四五寸，通体</a:t>
            </a:r>
            <a:r>
              <a:rPr lang="zh-CN" altLang="en-US" sz="2800" b="1">
                <a:solidFill>
                  <a:srgbClr val="FF33CC"/>
                </a:solidFill>
                <a:ea typeface="黑体" panose="02010600030101010101" charset="-122"/>
              </a:rPr>
              <a:t>雪白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，</a:t>
            </a:r>
            <a:r>
              <a:rPr lang="zh-CN" altLang="en-US" sz="2800" b="1">
                <a:solidFill>
                  <a:srgbClr val="FF33CC"/>
                </a:solidFill>
                <a:ea typeface="黑体" panose="02010600030101010101" charset="-122"/>
              </a:rPr>
              <a:t>莹润如羊脂玉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无鳞无刺</a:t>
            </a:r>
            <a:endParaRPr lang="zh-CN" altLang="en-US" sz="2800" b="1">
              <a:solidFill>
                <a:srgbClr val="FF0000"/>
              </a:solidFill>
              <a:ea typeface="黑体" panose="02010600030101010101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Ｂ．通体雪白，长四五寸，无鳞无刺，莹润如羊脂玉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Ｃ．长四五寸，通体雪白，无鳞无刺，莹润如羊脂玉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Ｄ．莹润如羊脂玉，长四五寸，通体雪白，无鳞无刺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</p:txBody>
      </p:sp>
      <p:sp>
        <p:nvSpPr>
          <p:cNvPr id="32771" name="文本框 39939"/>
          <p:cNvSpPr/>
          <p:nvPr/>
        </p:nvSpPr>
        <p:spPr>
          <a:xfrm>
            <a:off x="1262380" y="648970"/>
            <a:ext cx="6096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黑体" panose="02010600030101010101" charset="-122"/>
              </a:rPr>
              <a:t>Ａ</a:t>
            </a:r>
            <a:endParaRPr lang="zh-CN" altLang="en-US" sz="32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32772" name="圆角矩形标注 39940"/>
          <p:cNvSpPr/>
          <p:nvPr/>
        </p:nvSpPr>
        <p:spPr>
          <a:xfrm>
            <a:off x="1600200" y="5867400"/>
            <a:ext cx="6430963" cy="990600"/>
          </a:xfrm>
          <a:prstGeom prst="wedgeRoundRectCallout">
            <a:avLst>
              <a:gd name="adj1" fmla="val -68713"/>
              <a:gd name="adj2" fmla="val -28528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①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语序合乎逻辑的原则。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文本框 30721"/>
          <p:cNvSpPr/>
          <p:nvPr/>
        </p:nvSpPr>
        <p:spPr>
          <a:xfrm>
            <a:off x="4648200" y="4800600"/>
            <a:ext cx="4032250" cy="655638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③①②④</a:t>
            </a:r>
            <a:r>
              <a:rPr lang="en-US" altLang="zh-CN" sz="3200" b="1"/>
              <a:t>⑤⑥</a:t>
            </a:r>
            <a:endParaRPr lang="en-US" altLang="zh-CN" sz="3200" b="1"/>
          </a:p>
        </p:txBody>
      </p:sp>
      <p:sp>
        <p:nvSpPr>
          <p:cNvPr id="33794" name="文本框 30722"/>
          <p:cNvSpPr/>
          <p:nvPr/>
        </p:nvSpPr>
        <p:spPr>
          <a:xfrm>
            <a:off x="0" y="0"/>
            <a:ext cx="9144000" cy="6000750"/>
          </a:xfrm>
          <a:prstGeom prst="rect">
            <a:avLst/>
          </a:prstGeom>
          <a:noFill/>
          <a:ln w="76200" cmpd="tri">
            <a:solidFill>
              <a:srgbClr val="FFFF00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/>
              <a:t>把下列句子组成前后衔接、意思完整的一段话。（只写序号）</a:t>
            </a:r>
            <a:endParaRPr lang="zh-CN" altLang="en-US" sz="3200" b="1"/>
          </a:p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①</a:t>
            </a:r>
            <a:r>
              <a:rPr lang="zh-CN" altLang="en-US" sz="3200" b="1">
                <a:solidFill>
                  <a:srgbClr val="0000FF"/>
                </a:solidFill>
              </a:rPr>
              <a:t>出现在我们面前的是一座美丽的小城。</a:t>
            </a:r>
            <a:endParaRPr lang="zh-CN" altLang="en-US" sz="3200" b="1">
              <a:solidFill>
                <a:srgbClr val="0000FF"/>
              </a:solidFill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②</a:t>
            </a:r>
            <a:r>
              <a:rPr lang="zh-CN" altLang="en-US" sz="3200" b="1">
                <a:solidFill>
                  <a:srgbClr val="0000FF"/>
                </a:solidFill>
              </a:rPr>
              <a:t>城中有一条小河流过，河水清澈见底。</a:t>
            </a:r>
            <a:endParaRPr lang="zh-CN" altLang="en-US" sz="3200" b="1">
              <a:solidFill>
                <a:srgbClr val="0000FF"/>
              </a:solidFill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③</a:t>
            </a:r>
            <a:r>
              <a:rPr lang="zh-CN" altLang="en-US" sz="3200" b="1">
                <a:solidFill>
                  <a:srgbClr val="0000FF"/>
                </a:solidFill>
              </a:rPr>
              <a:t>到了札兰屯，原始森林的气氛就消失了。</a:t>
            </a:r>
            <a:endParaRPr lang="zh-CN" altLang="en-US" sz="3200" b="1">
              <a:solidFill>
                <a:srgbClr val="0000FF"/>
              </a:solidFill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④</a:t>
            </a:r>
            <a:r>
              <a:rPr lang="zh-CN" altLang="en-US" sz="3200" b="1">
                <a:solidFill>
                  <a:srgbClr val="0000FF"/>
                </a:solidFill>
              </a:rPr>
              <a:t>白砖绿瓦的屋舍悠然地倒映在水中。</a:t>
            </a:r>
            <a:endParaRPr lang="zh-CN" altLang="en-US" sz="3200" b="1">
              <a:solidFill>
                <a:srgbClr val="0000FF"/>
              </a:solidFill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⑤</a:t>
            </a:r>
            <a:r>
              <a:rPr lang="zh-CN" altLang="en-US" sz="3200" b="1">
                <a:solidFill>
                  <a:srgbClr val="0000FF"/>
                </a:solidFill>
              </a:rPr>
              <a:t>走出小城，郊外风景幽美，绿色的丘陵上长满了柞树。</a:t>
            </a:r>
            <a:endParaRPr lang="zh-CN" altLang="en-US" sz="3200" b="1">
              <a:solidFill>
                <a:srgbClr val="0000FF"/>
              </a:solidFill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⑥</a:t>
            </a:r>
            <a:r>
              <a:rPr lang="zh-CN" altLang="en-US" sz="3200" b="1">
                <a:solidFill>
                  <a:srgbClr val="0000FF"/>
                </a:solidFill>
              </a:rPr>
              <a:t>丛生的柳树散布在山丘脚下。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cxnSp>
        <p:nvCxnSpPr>
          <p:cNvPr id="33795" name="直接连接符 30723"/>
          <p:cNvCxnSpPr/>
          <p:nvPr/>
        </p:nvCxnSpPr>
        <p:spPr>
          <a:xfrm>
            <a:off x="5867400" y="1828800"/>
            <a:ext cx="14398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cxnSp>
        <p:nvCxnSpPr>
          <p:cNvPr id="33796" name="直接连接符 30724"/>
          <p:cNvCxnSpPr/>
          <p:nvPr/>
        </p:nvCxnSpPr>
        <p:spPr>
          <a:xfrm>
            <a:off x="1066800" y="2514600"/>
            <a:ext cx="5048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cxnSp>
        <p:nvCxnSpPr>
          <p:cNvPr id="33797" name="直接连接符 30725"/>
          <p:cNvCxnSpPr/>
          <p:nvPr/>
        </p:nvCxnSpPr>
        <p:spPr>
          <a:xfrm>
            <a:off x="3200400" y="2514600"/>
            <a:ext cx="5048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cxnSp>
        <p:nvCxnSpPr>
          <p:cNvPr id="33798" name="直接连接符 30726"/>
          <p:cNvCxnSpPr/>
          <p:nvPr/>
        </p:nvCxnSpPr>
        <p:spPr>
          <a:xfrm>
            <a:off x="5181600" y="2590800"/>
            <a:ext cx="50323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cxnSp>
        <p:nvCxnSpPr>
          <p:cNvPr id="33799" name="直接连接符 30727"/>
          <p:cNvCxnSpPr/>
          <p:nvPr/>
        </p:nvCxnSpPr>
        <p:spPr>
          <a:xfrm>
            <a:off x="3581400" y="3200400"/>
            <a:ext cx="1143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cxnSp>
        <p:nvCxnSpPr>
          <p:cNvPr id="33800" name="直接连接符 30728"/>
          <p:cNvCxnSpPr/>
          <p:nvPr/>
        </p:nvCxnSpPr>
        <p:spPr>
          <a:xfrm>
            <a:off x="3200400" y="3962400"/>
            <a:ext cx="5048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cxnSp>
        <p:nvCxnSpPr>
          <p:cNvPr id="33801" name="直接连接符 30729"/>
          <p:cNvCxnSpPr/>
          <p:nvPr/>
        </p:nvCxnSpPr>
        <p:spPr>
          <a:xfrm>
            <a:off x="6019800" y="4038600"/>
            <a:ext cx="5048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cxnSp>
        <p:nvCxnSpPr>
          <p:cNvPr id="33802" name="直接连接符 30730"/>
          <p:cNvCxnSpPr/>
          <p:nvPr/>
        </p:nvCxnSpPr>
        <p:spPr>
          <a:xfrm>
            <a:off x="1066800" y="4724400"/>
            <a:ext cx="12969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cxnSp>
        <p:nvCxnSpPr>
          <p:cNvPr id="33803" name="直接连接符 30732"/>
          <p:cNvCxnSpPr/>
          <p:nvPr/>
        </p:nvCxnSpPr>
        <p:spPr>
          <a:xfrm>
            <a:off x="6934200" y="4724400"/>
            <a:ext cx="5048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cxnSp>
        <p:nvCxnSpPr>
          <p:cNvPr id="33804" name="直接连接符 30733"/>
          <p:cNvCxnSpPr/>
          <p:nvPr/>
        </p:nvCxnSpPr>
        <p:spPr>
          <a:xfrm>
            <a:off x="685800" y="5257800"/>
            <a:ext cx="5048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cxnSp>
        <p:nvCxnSpPr>
          <p:cNvPr id="33805" name="直接连接符 30734"/>
          <p:cNvCxnSpPr/>
          <p:nvPr/>
        </p:nvCxnSpPr>
        <p:spPr>
          <a:xfrm>
            <a:off x="4419600" y="5867400"/>
            <a:ext cx="5048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</p:cxnSp>
      <p:sp>
        <p:nvSpPr>
          <p:cNvPr id="33806" name="圆角矩形标注 30737"/>
          <p:cNvSpPr/>
          <p:nvPr/>
        </p:nvSpPr>
        <p:spPr>
          <a:xfrm>
            <a:off x="1905000" y="5943600"/>
            <a:ext cx="6324600" cy="914400"/>
          </a:xfrm>
          <a:prstGeom prst="wedgeRoundRectCallout">
            <a:avLst>
              <a:gd name="adj1" fmla="val -85440"/>
              <a:gd name="adj2" fmla="val 77778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语段前后语意呼应的原则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。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fill="hold" tmFilter="0,0; .5, 1; 1, 1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2" dur="500" fill="hold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8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文本框 19457"/>
          <p:cNvSpPr/>
          <p:nvPr/>
        </p:nvSpPr>
        <p:spPr>
          <a:xfrm>
            <a:off x="835025" y="1212850"/>
            <a:ext cx="6977063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34818" name="文本框 19458"/>
          <p:cNvSpPr/>
          <p:nvPr/>
        </p:nvSpPr>
        <p:spPr>
          <a:xfrm>
            <a:off x="1112838" y="1350963"/>
            <a:ext cx="6480175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34819" name="文本框 19459"/>
          <p:cNvSpPr/>
          <p:nvPr/>
        </p:nvSpPr>
        <p:spPr>
          <a:xfrm>
            <a:off x="250825" y="0"/>
            <a:ext cx="8893175" cy="594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6</a:t>
            </a:r>
            <a:r>
              <a:rPr lang="zh-CN" altLang="en-US" sz="3200">
                <a:solidFill>
                  <a:srgbClr val="000000"/>
                </a:solidFill>
                <a:ea typeface="黑体" panose="02010600030101010101" charset="-122"/>
              </a:rPr>
              <a:t>、注意下列句子相互间用语的逻辑照应，把它们组合成语意连贯的一段话。</a:t>
            </a:r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(</a:t>
            </a:r>
            <a:r>
              <a:rPr lang="zh-CN" altLang="en-US" sz="3200">
                <a:solidFill>
                  <a:srgbClr val="000000"/>
                </a:solidFill>
                <a:ea typeface="黑体" panose="02010600030101010101" charset="-122"/>
              </a:rPr>
              <a:t>只填序号</a:t>
            </a:r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)(3</a:t>
            </a:r>
            <a:r>
              <a:rPr lang="zh-CN" altLang="en-US" sz="3200">
                <a:solidFill>
                  <a:srgbClr val="000000"/>
                </a:solidFill>
                <a:ea typeface="黑体" panose="02010600030101010101" charset="-122"/>
              </a:rPr>
              <a:t>分</a:t>
            </a:r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)  </a:t>
            </a:r>
            <a:endParaRPr lang="en-US" altLang="zh-CN" sz="3200">
              <a:solidFill>
                <a:srgbClr val="000000"/>
              </a:solidFill>
              <a:ea typeface="黑体" panose="02010600030101010101" charset="-122"/>
            </a:endParaRPr>
          </a:p>
          <a:p>
            <a:pPr lvl="0"/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   </a:t>
            </a: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①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窗子和门的根本分别，决不仅仅是有没有人进来出去。</a:t>
            </a:r>
            <a:b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   ②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我们都知道，门和窗有不同的作用。</a:t>
            </a:r>
            <a:b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   ③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窗子有时也可作为进出口用，譬如小偷或小说里幽会的情人就喜欢爬窗子。</a:t>
            </a:r>
            <a:b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   ④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譬如从赏春一事来看，我们不妨这样说：有了门，我们可以出去；有了窗，我们可以不必出去。</a:t>
            </a:r>
            <a:b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   ⑤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当然，门是造了让人出进的。</a:t>
            </a:r>
            <a:b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  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sp>
        <p:nvSpPr>
          <p:cNvPr id="34820" name="文本框 19460"/>
          <p:cNvSpPr/>
          <p:nvPr/>
        </p:nvSpPr>
        <p:spPr>
          <a:xfrm>
            <a:off x="5105400" y="1524000"/>
            <a:ext cx="32956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ea typeface="黑体" panose="02010600030101010101" charset="-122"/>
              </a:rPr>
              <a:t>②⑤③①④</a:t>
            </a:r>
            <a:endParaRPr lang="en-US" altLang="zh-CN" sz="32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pic>
        <p:nvPicPr>
          <p:cNvPr id="34821" name="图片 194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4797425"/>
            <a:ext cx="1409700" cy="13811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4822" name="圆角矩形标注 19462"/>
          <p:cNvSpPr/>
          <p:nvPr/>
        </p:nvSpPr>
        <p:spPr>
          <a:xfrm>
            <a:off x="1295400" y="5562600"/>
            <a:ext cx="6934200" cy="1295400"/>
          </a:xfrm>
          <a:prstGeom prst="wedgeRoundRectCallout">
            <a:avLst>
              <a:gd name="adj1" fmla="val -62958"/>
              <a:gd name="adj2" fmla="val -10051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语序合乎逻辑的原则。</a:t>
            </a:r>
            <a:endParaRPr lang="zh-CN" altLang="en-US" sz="320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/>
            <a:r>
              <a:rPr lang="en-US" altLang="zh-CN" sz="32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②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前后陈述对象一致的原则 。</a:t>
            </a:r>
            <a:endParaRPr lang="zh-CN" altLang="en-US" sz="320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 fill="hold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文本框 40961"/>
          <p:cNvSpPr/>
          <p:nvPr/>
        </p:nvSpPr>
        <p:spPr>
          <a:xfrm>
            <a:off x="835025" y="1212850"/>
            <a:ext cx="6977063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36866" name="文本框 40962"/>
          <p:cNvSpPr/>
          <p:nvPr/>
        </p:nvSpPr>
        <p:spPr>
          <a:xfrm>
            <a:off x="1112838" y="1350963"/>
            <a:ext cx="6480175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36867" name="文本框 40963"/>
          <p:cNvSpPr/>
          <p:nvPr/>
        </p:nvSpPr>
        <p:spPr>
          <a:xfrm>
            <a:off x="250825" y="0"/>
            <a:ext cx="8893175" cy="594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6</a:t>
            </a:r>
            <a:r>
              <a:rPr lang="zh-CN" altLang="en-US" sz="3200">
                <a:solidFill>
                  <a:srgbClr val="000000"/>
                </a:solidFill>
                <a:ea typeface="黑体" panose="02010600030101010101" charset="-122"/>
              </a:rPr>
              <a:t>、注意下列句子相互间用语的逻辑照应，把它们组合成语意连贯的一段话。</a:t>
            </a:r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(</a:t>
            </a:r>
            <a:r>
              <a:rPr lang="zh-CN" altLang="en-US" sz="3200">
                <a:solidFill>
                  <a:srgbClr val="000000"/>
                </a:solidFill>
                <a:ea typeface="黑体" panose="02010600030101010101" charset="-122"/>
              </a:rPr>
              <a:t>只填序号</a:t>
            </a:r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)(3</a:t>
            </a:r>
            <a:r>
              <a:rPr lang="zh-CN" altLang="en-US" sz="3200">
                <a:solidFill>
                  <a:srgbClr val="000000"/>
                </a:solidFill>
                <a:ea typeface="黑体" panose="02010600030101010101" charset="-122"/>
              </a:rPr>
              <a:t>分</a:t>
            </a:r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)  </a:t>
            </a:r>
            <a:endParaRPr lang="en-US" altLang="zh-CN" sz="3200">
              <a:solidFill>
                <a:srgbClr val="000000"/>
              </a:solidFill>
              <a:ea typeface="黑体" panose="02010600030101010101" charset="-122"/>
            </a:endParaRPr>
          </a:p>
          <a:p>
            <a:pPr lvl="0"/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   </a:t>
            </a: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①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窗子和门的</a:t>
            </a:r>
            <a:r>
              <a:rPr lang="zh-CN" altLang="en-US" sz="3200" b="1">
                <a:solidFill>
                  <a:srgbClr val="FF33CC"/>
                </a:solidFill>
                <a:ea typeface="黑体" panose="02010600030101010101" charset="-122"/>
              </a:rPr>
              <a:t>根本分别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，</a:t>
            </a:r>
            <a:r>
              <a:rPr lang="zh-CN" altLang="en-US" sz="3200" b="1">
                <a:solidFill>
                  <a:srgbClr val="FF33CC"/>
                </a:solidFill>
                <a:ea typeface="黑体" panose="02010600030101010101" charset="-122"/>
              </a:rPr>
              <a:t>决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不仅仅是</a:t>
            </a:r>
            <a:r>
              <a:rPr lang="zh-CN" altLang="en-US" sz="3200" b="1">
                <a:solidFill>
                  <a:srgbClr val="FF33CC"/>
                </a:solidFill>
                <a:ea typeface="黑体" panose="02010600030101010101" charset="-122"/>
              </a:rPr>
              <a:t>有没有人进来出去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。</a:t>
            </a:r>
            <a:b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   ②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我们都知道，</a:t>
            </a:r>
            <a:r>
              <a:rPr lang="zh-CN" altLang="en-US" sz="3200" b="1">
                <a:solidFill>
                  <a:srgbClr val="FF0000"/>
                </a:solidFill>
                <a:ea typeface="黑体" panose="02010600030101010101" charset="-122"/>
              </a:rPr>
              <a:t>门和窗有不同的作用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。</a:t>
            </a:r>
            <a:b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   ③</a:t>
            </a:r>
            <a:r>
              <a:rPr lang="zh-CN" altLang="en-US" sz="3200" b="1">
                <a:solidFill>
                  <a:srgbClr val="FF0000"/>
                </a:solidFill>
                <a:ea typeface="黑体" panose="02010600030101010101" charset="-122"/>
              </a:rPr>
              <a:t>窗子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有时也可作为</a:t>
            </a:r>
            <a:r>
              <a:rPr lang="zh-CN" altLang="en-US" sz="3200" b="1">
                <a:solidFill>
                  <a:srgbClr val="FF33CC"/>
                </a:solidFill>
                <a:ea typeface="黑体" panose="02010600030101010101" charset="-122"/>
              </a:rPr>
              <a:t>进出口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用，譬如小偷或小说里幽会的情人就喜欢爬窗子。</a:t>
            </a:r>
            <a:b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   ④</a:t>
            </a:r>
            <a:r>
              <a:rPr lang="zh-CN" altLang="en-US" sz="3200" b="1">
                <a:solidFill>
                  <a:srgbClr val="FF33CC"/>
                </a:solidFill>
                <a:ea typeface="黑体" panose="02010600030101010101" charset="-122"/>
              </a:rPr>
              <a:t>譬如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从赏春一事来看，我们不妨这样说：有了门，我们</a:t>
            </a:r>
            <a:r>
              <a:rPr lang="zh-CN" altLang="en-US" sz="3200" b="1">
                <a:solidFill>
                  <a:srgbClr val="FF33CC"/>
                </a:solidFill>
                <a:ea typeface="黑体" panose="02010600030101010101" charset="-122"/>
              </a:rPr>
              <a:t>可以出去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；有了窗，我们</a:t>
            </a:r>
            <a:r>
              <a:rPr lang="zh-CN" altLang="en-US" sz="3200" b="1">
                <a:solidFill>
                  <a:srgbClr val="FF33CC"/>
                </a:solidFill>
                <a:ea typeface="黑体" panose="02010600030101010101" charset="-122"/>
              </a:rPr>
              <a:t>可以不必出去。</a:t>
            </a:r>
            <a:br>
              <a:rPr lang="zh-CN" altLang="en-US" sz="3200" b="1">
                <a:solidFill>
                  <a:srgbClr val="FF33CC"/>
                </a:solidFill>
                <a:ea typeface="黑体" panose="0201060003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   ⑤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当然，</a:t>
            </a:r>
            <a:r>
              <a:rPr lang="zh-CN" altLang="en-US" sz="3200" b="1">
                <a:solidFill>
                  <a:srgbClr val="FF0000"/>
                </a:solidFill>
                <a:ea typeface="黑体" panose="02010600030101010101" charset="-122"/>
              </a:rPr>
              <a:t>门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是造了让人</a:t>
            </a:r>
            <a:r>
              <a:rPr lang="zh-CN" altLang="en-US" sz="3200" b="1">
                <a:solidFill>
                  <a:srgbClr val="FF33CC"/>
                </a:solidFill>
                <a:ea typeface="黑体" panose="02010600030101010101" charset="-122"/>
              </a:rPr>
              <a:t>出进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的。</a:t>
            </a:r>
            <a:b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  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sp>
        <p:nvSpPr>
          <p:cNvPr id="36868" name="文本框 40964"/>
          <p:cNvSpPr/>
          <p:nvPr/>
        </p:nvSpPr>
        <p:spPr>
          <a:xfrm>
            <a:off x="5105400" y="1524000"/>
            <a:ext cx="32956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ea typeface="黑体" panose="02010600030101010101" charset="-122"/>
              </a:rPr>
              <a:t>②⑤③①④</a:t>
            </a:r>
            <a:endParaRPr lang="en-US" altLang="zh-CN" sz="32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pic>
        <p:nvPicPr>
          <p:cNvPr id="36869" name="图片 409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4797425"/>
            <a:ext cx="1409700" cy="13811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6870" name="圆角矩形标注 40966"/>
          <p:cNvSpPr/>
          <p:nvPr/>
        </p:nvSpPr>
        <p:spPr>
          <a:xfrm>
            <a:off x="1295400" y="5562600"/>
            <a:ext cx="6934200" cy="1295400"/>
          </a:xfrm>
          <a:prstGeom prst="wedgeRoundRectCallout">
            <a:avLst>
              <a:gd name="adj1" fmla="val -62958"/>
              <a:gd name="adj2" fmla="val -10051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语序合乎逻辑的原则。</a:t>
            </a:r>
            <a:endParaRPr lang="zh-CN" altLang="en-US" sz="320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/>
            <a:r>
              <a:rPr lang="en-US" altLang="zh-CN" sz="32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②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前后陈述对象一致的原则 。</a:t>
            </a:r>
            <a:endParaRPr lang="zh-CN" altLang="en-US" sz="320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3687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496800" y="108839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 fill="hold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7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文本框 22529"/>
          <p:cNvSpPr/>
          <p:nvPr/>
        </p:nvSpPr>
        <p:spPr>
          <a:xfrm>
            <a:off x="1020763" y="1849438"/>
            <a:ext cx="3743325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38914" name="文本框 22530"/>
          <p:cNvSpPr/>
          <p:nvPr/>
        </p:nvSpPr>
        <p:spPr>
          <a:xfrm>
            <a:off x="0" y="0"/>
            <a:ext cx="9144000" cy="4706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800" b="1">
                <a:latin typeface="黑体" panose="02010600030101010101" charset="-122"/>
                <a:ea typeface="黑体" panose="02010600030101010101" charset="-122"/>
              </a:rPr>
              <a:t>7</a:t>
            </a:r>
            <a:r>
              <a:rPr lang="zh-CN" altLang="en-US" sz="2800" b="1">
                <a:latin typeface="黑体" panose="02010600030101010101" charset="-122"/>
                <a:ea typeface="黑体" panose="02010600030101010101" charset="-122"/>
              </a:rPr>
              <a:t>、把下列句子填在后面的横线上，组成前后衔接的一段话。（只填句子的序号 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   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它们好像在外面等候了多时。</a:t>
            </a:r>
            <a:b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   ②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在这里看星星，星星在你眼前亮起，一直亮到脑后。</a:t>
            </a:r>
            <a:b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   ③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满天的星星肃然排列，迎面注视着你。</a:t>
            </a:r>
            <a:b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  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午夜走出帐篷，我被眼前的景象惊呆了。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( </a:t>
            </a:r>
            <a:r>
              <a:rPr lang="en-US" altLang="zh-CN" sz="2800" b="1" u="sng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                            )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你仿佛把头伸进一座古钟里面，内里嵌满活生生的星星。我顿时明白了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敕勒歌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中为什么有“天似穹庐”的句子。</a:t>
            </a:r>
            <a:endParaRPr lang="zh-CN" altLang="en-US" sz="2800" b="1">
              <a:solidFill>
                <a:srgbClr val="0000FF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8915" name="文本框 22531"/>
          <p:cNvSpPr/>
          <p:nvPr/>
        </p:nvSpPr>
        <p:spPr>
          <a:xfrm>
            <a:off x="5791200" y="685800"/>
            <a:ext cx="1658938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ea typeface="黑体" panose="02010600030101010101" charset="-122"/>
              </a:rPr>
              <a:t>③①②</a:t>
            </a:r>
            <a:endParaRPr lang="en-US" altLang="zh-CN" sz="2800" b="1">
              <a:solidFill>
                <a:srgbClr val="FF0000"/>
              </a:solidFill>
              <a:ea typeface="黑体" panose="02010600030101010101" charset="-122"/>
            </a:endParaRPr>
          </a:p>
        </p:txBody>
      </p:sp>
      <p:pic>
        <p:nvPicPr>
          <p:cNvPr id="38916" name="图片 225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550" y="5637213"/>
            <a:ext cx="1441450" cy="12207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8917" name="圆角矩形标注 22533"/>
          <p:cNvSpPr/>
          <p:nvPr/>
        </p:nvSpPr>
        <p:spPr>
          <a:xfrm>
            <a:off x="990600" y="5715000"/>
            <a:ext cx="6475413" cy="1143000"/>
          </a:xfrm>
          <a:prstGeom prst="wedgeRoundRectCallout">
            <a:avLst>
              <a:gd name="adj1" fmla="val -88148"/>
              <a:gd name="adj2" fmla="val 112222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前后语意呼应的原则。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文本框 43009"/>
          <p:cNvSpPr/>
          <p:nvPr/>
        </p:nvSpPr>
        <p:spPr>
          <a:xfrm>
            <a:off x="1020763" y="1849438"/>
            <a:ext cx="3743325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39938" name="文本框 43010"/>
          <p:cNvSpPr/>
          <p:nvPr/>
        </p:nvSpPr>
        <p:spPr>
          <a:xfrm>
            <a:off x="0" y="0"/>
            <a:ext cx="9144000" cy="4706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800" b="1">
                <a:latin typeface="黑体" panose="02010600030101010101" charset="-122"/>
                <a:ea typeface="黑体" panose="02010600030101010101" charset="-122"/>
              </a:rPr>
              <a:t>7</a:t>
            </a:r>
            <a:r>
              <a:rPr lang="zh-CN" altLang="en-US" sz="2800" b="1">
                <a:latin typeface="黑体" panose="02010600030101010101" charset="-122"/>
                <a:ea typeface="黑体" panose="02010600030101010101" charset="-122"/>
              </a:rPr>
              <a:t>、把下列句子填在后面的横线上，组成前后衔接的一段话。（只填句子的序号 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   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①</a:t>
            </a:r>
            <a:r>
              <a:rPr lang="zh-CN" altLang="en-US" sz="2800" b="1">
                <a:solidFill>
                  <a:srgbClr val="FF33CC"/>
                </a:solidFill>
                <a:latin typeface="黑体" panose="02010600030101010101" charset="-122"/>
                <a:ea typeface="黑体" panose="02010600030101010101" charset="-122"/>
              </a:rPr>
              <a:t>它们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好像在外面等候了多时。</a:t>
            </a:r>
            <a:b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   ②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在这里看星星，星星在你眼前亮起，一直亮到脑后。</a:t>
            </a:r>
            <a:b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   ③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满天的</a:t>
            </a:r>
            <a:r>
              <a:rPr lang="zh-CN" altLang="en-US" sz="2800" b="1">
                <a:solidFill>
                  <a:srgbClr val="FF33CC"/>
                </a:solidFill>
                <a:latin typeface="黑体" panose="02010600030101010101" charset="-122"/>
                <a:ea typeface="黑体" panose="02010600030101010101" charset="-122"/>
              </a:rPr>
              <a:t>星星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肃然排列，迎面注视着你。</a:t>
            </a:r>
            <a:b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  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午夜走出帐篷，我被眼前的景象惊呆了。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( </a:t>
            </a:r>
            <a:r>
              <a:rPr lang="en-US" altLang="zh-CN" sz="2800" b="1" u="sng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                            )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你仿佛把头伸进一座古钟里面，内里嵌满活生生的星星。我顿时明白了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敕勒歌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中为什么有“天似穹庐”的句子。</a:t>
            </a:r>
            <a:endParaRPr lang="zh-CN" altLang="en-US" sz="2800" b="1">
              <a:solidFill>
                <a:srgbClr val="0000FF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9939" name="文本框 43011"/>
          <p:cNvSpPr/>
          <p:nvPr/>
        </p:nvSpPr>
        <p:spPr>
          <a:xfrm>
            <a:off x="5791200" y="685800"/>
            <a:ext cx="1658938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ea typeface="黑体" panose="02010600030101010101" charset="-122"/>
              </a:rPr>
              <a:t>③①②</a:t>
            </a:r>
            <a:endParaRPr lang="en-US" altLang="zh-CN" sz="2800" b="1">
              <a:solidFill>
                <a:srgbClr val="FF0000"/>
              </a:solidFill>
              <a:ea typeface="黑体" panose="02010600030101010101" charset="-122"/>
            </a:endParaRPr>
          </a:p>
        </p:txBody>
      </p:sp>
      <p:pic>
        <p:nvPicPr>
          <p:cNvPr id="39940" name="图片 430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550" y="5637213"/>
            <a:ext cx="1441450" cy="12207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9941" name="圆角矩形标注 43013"/>
          <p:cNvSpPr/>
          <p:nvPr/>
        </p:nvSpPr>
        <p:spPr>
          <a:xfrm>
            <a:off x="990600" y="5715000"/>
            <a:ext cx="6475413" cy="1143000"/>
          </a:xfrm>
          <a:prstGeom prst="wedgeRoundRectCallout">
            <a:avLst>
              <a:gd name="adj1" fmla="val -88148"/>
              <a:gd name="adj2" fmla="val 112222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前后语意呼应的原则。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文本框 23553"/>
          <p:cNvSpPr/>
          <p:nvPr/>
        </p:nvSpPr>
        <p:spPr>
          <a:xfrm>
            <a:off x="152400" y="381000"/>
            <a:ext cx="8081963" cy="4968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5000"/>
              </a:lnSpc>
            </a:pPr>
            <a:r>
              <a:rPr lang="en-US" altLang="zh-CN" sz="3200">
                <a:solidFill>
                  <a:srgbClr val="000000"/>
                </a:solidFill>
                <a:ea typeface="黑体" panose="02010600030101010101" charset="-122"/>
              </a:rPr>
              <a:t>8</a:t>
            </a:r>
            <a:r>
              <a:rPr lang="zh-CN" altLang="en-US" sz="3200">
                <a:solidFill>
                  <a:srgbClr val="000000"/>
                </a:solidFill>
                <a:ea typeface="黑体" panose="02010600030101010101" charset="-122"/>
              </a:rPr>
              <a:t>、下面七个句子的正确排序是：</a:t>
            </a:r>
            <a:endParaRPr lang="zh-CN" altLang="en-US" sz="3200">
              <a:solidFill>
                <a:srgbClr val="000000"/>
              </a:solidFill>
              <a:ea typeface="黑体" panose="02010600030101010101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①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它是生命的源泉、阳光。</a:t>
            </a:r>
            <a:endParaRPr lang="zh-CN" altLang="en-US" sz="32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②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失去了希望，生命就会枯萎。</a:t>
            </a:r>
            <a:endParaRPr lang="zh-CN" altLang="en-US" sz="32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③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黄金象征着财富。</a:t>
            </a:r>
            <a:endParaRPr lang="zh-CN" altLang="en-US" sz="32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④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人一切都可以没有。</a:t>
            </a:r>
            <a:endParaRPr lang="zh-CN" altLang="en-US" sz="32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⑤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人类最宝贵的财富是希望。</a:t>
            </a:r>
            <a:endParaRPr lang="zh-CN" altLang="en-US" sz="32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⑥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唯独不能失去希望。</a:t>
            </a:r>
            <a:endParaRPr lang="zh-CN" altLang="en-US" sz="32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3200" b="1">
                <a:solidFill>
                  <a:srgbClr val="0000FF"/>
                </a:solidFill>
                <a:ea typeface="黑体" panose="02010600030101010101" charset="-122"/>
              </a:rPr>
              <a:t>⑦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charset="-122"/>
              </a:rPr>
              <a:t>但却不是人类最宝贵的财富。</a:t>
            </a:r>
            <a:endParaRPr lang="zh-CN" altLang="en-US" sz="3200" b="1">
              <a:solidFill>
                <a:srgbClr val="0000FF"/>
              </a:solidFill>
              <a:ea typeface="黑体" panose="02010600030101010101" charset="-122"/>
            </a:endParaRPr>
          </a:p>
        </p:txBody>
      </p:sp>
      <p:sp>
        <p:nvSpPr>
          <p:cNvPr id="40962" name="文本框 23554"/>
          <p:cNvSpPr/>
          <p:nvPr/>
        </p:nvSpPr>
        <p:spPr>
          <a:xfrm>
            <a:off x="5867400" y="457200"/>
            <a:ext cx="28956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anose="02010600030101010101" charset="-122"/>
              </a:rPr>
              <a:t>③⑦⑤①④⑥②</a:t>
            </a:r>
            <a:endParaRPr lang="en-US" altLang="zh-CN" sz="28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pic>
        <p:nvPicPr>
          <p:cNvPr id="40963" name="图片 235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196975"/>
            <a:ext cx="2668588" cy="46307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0964" name="圆角矩形标注 23556"/>
          <p:cNvSpPr/>
          <p:nvPr/>
        </p:nvSpPr>
        <p:spPr>
          <a:xfrm>
            <a:off x="609600" y="5715000"/>
            <a:ext cx="6430963" cy="747713"/>
          </a:xfrm>
          <a:prstGeom prst="wedgeRoundRectCallout">
            <a:avLst>
              <a:gd name="adj1" fmla="val -53306"/>
              <a:gd name="adj2" fmla="val -1167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①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语序合乎逻辑的原则。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 fill="hold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0962" grpId="0"/>
      <p:bldP spid="409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文本框 24577"/>
          <p:cNvSpPr/>
          <p:nvPr/>
        </p:nvSpPr>
        <p:spPr>
          <a:xfrm>
            <a:off x="0" y="0"/>
            <a:ext cx="9144000" cy="5487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5000"/>
              </a:lnSpc>
            </a:pPr>
            <a:r>
              <a:rPr lang="en-US" altLang="zh-CN" sz="2800">
                <a:solidFill>
                  <a:srgbClr val="000000"/>
                </a:solidFill>
                <a:ea typeface="黑体" panose="02010600030101010101" charset="-122"/>
              </a:rPr>
              <a:t>9</a:t>
            </a:r>
            <a:r>
              <a:rPr lang="zh-CN" altLang="en-US" sz="2800">
                <a:solidFill>
                  <a:srgbClr val="000000"/>
                </a:solidFill>
                <a:ea typeface="黑体" panose="02010600030101010101" charset="-122"/>
              </a:rPr>
              <a:t>、把下列带序号的句子组合成语意连贯的一段话并填入横线处。（只填序号）</a:t>
            </a:r>
            <a:endParaRPr lang="zh-CN" altLang="en-US" sz="2800">
              <a:solidFill>
                <a:srgbClr val="000000"/>
              </a:solidFill>
              <a:ea typeface="黑体" panose="02010600030101010101" charset="-122"/>
            </a:endParaRPr>
          </a:p>
          <a:p>
            <a:pPr lvl="0">
              <a:lnSpc>
                <a:spcPct val="115000"/>
              </a:lnSpc>
            </a:pPr>
            <a:r>
              <a:rPr lang="en-US" altLang="zh-CN" sz="2800">
                <a:solidFill>
                  <a:srgbClr val="000000"/>
                </a:solidFill>
                <a:ea typeface="黑体" panose="02010600030101010101" charset="-122"/>
              </a:rPr>
              <a:t>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李泽厚认为，汉字以“象形”、“指事”为本源。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_______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正是这个方面使汉字的象形在本质上有别于绘画，具有符号所特有的抽象意义、价值和功能。</a:t>
            </a:r>
            <a:b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FF0000"/>
                </a:solidFill>
                <a:ea typeface="黑体" panose="02010600030101010101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一个字表现的不只是一个或一种对象，而且也经常是一类事实或过程，也包括主观的意味、要求和期望。</a:t>
            </a:r>
            <a:b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FF0000"/>
                </a:solidFill>
                <a:ea typeface="黑体" panose="02010600030101010101" charset="-122"/>
              </a:rPr>
              <a:t>②“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象形”有如绘画，来自对对象概括性极大的模拟写实。</a:t>
            </a:r>
            <a:b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FF0000"/>
                </a:solidFill>
                <a:ea typeface="黑体" panose="02010600030101010101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这即是说，“象形”中也已蕴涵有“指事”、“会意”的内容。</a:t>
            </a:r>
            <a:b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</a:br>
            <a:r>
              <a:rPr lang="en-US" altLang="zh-CN" sz="2800" b="1">
                <a:solidFill>
                  <a:srgbClr val="FF0000"/>
                </a:solidFill>
                <a:ea typeface="黑体" panose="02010600030101010101" charset="-122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charset="-122"/>
              </a:rPr>
              <a:t>然而如同传闻中的结绳记事一样，从一开始，象形字就已包含有超越被模拟对象的符号意义。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1986" name="文本框 24578"/>
          <p:cNvSpPr/>
          <p:nvPr/>
        </p:nvSpPr>
        <p:spPr>
          <a:xfrm>
            <a:off x="3581400" y="533400"/>
            <a:ext cx="2376488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②④①③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41987" name="圆角矩形标注 24580"/>
          <p:cNvSpPr/>
          <p:nvPr/>
        </p:nvSpPr>
        <p:spPr>
          <a:xfrm>
            <a:off x="0" y="5486400"/>
            <a:ext cx="8763000" cy="1052513"/>
          </a:xfrm>
          <a:prstGeom prst="wedgeRoundRectCallout">
            <a:avLst>
              <a:gd name="adj1" fmla="val -45472"/>
              <a:gd name="adj2" fmla="val 138083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前后陈述对象一致的原则。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  <a:p>
            <a:pPr lvl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前后关联词语、代词的照应原则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 fill="hold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文本框 25601"/>
          <p:cNvSpPr/>
          <p:nvPr/>
        </p:nvSpPr>
        <p:spPr>
          <a:xfrm>
            <a:off x="250825" y="0"/>
            <a:ext cx="8893175" cy="5260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en-US" altLang="zh-CN" sz="2800">
                <a:solidFill>
                  <a:srgbClr val="000000"/>
                </a:solidFill>
                <a:ea typeface="黑体" panose="02010600030101010101" charset="-122"/>
              </a:rPr>
              <a:t>10</a:t>
            </a:r>
            <a:r>
              <a:rPr lang="zh-CN" altLang="en-US" sz="2800">
                <a:solidFill>
                  <a:srgbClr val="000000"/>
                </a:solidFill>
                <a:ea typeface="黑体" panose="02010600030101010101" charset="-122"/>
              </a:rPr>
              <a:t>、下面五句话按合理的顺序排列，正确的一项是</a:t>
            </a:r>
            <a:endParaRPr lang="zh-CN" altLang="en-US" sz="2800">
              <a:solidFill>
                <a:srgbClr val="000000"/>
              </a:solidFill>
              <a:ea typeface="黑体" panose="02010600030101010101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800">
                <a:solidFill>
                  <a:srgbClr val="000000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①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信仰是人的精神支柱，是人生的指南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②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自称无信仰的那些人，他们的共同点，常常是缺乏社会责任感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③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人是不可能没有信仰的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④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比如说“看破红尘”，怀疑一切，不相信真理，殊不知，“怀疑论”也是一种信仰　　　　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⑤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那些自称无信仰的人，事实上都有他们自己的信仰。</a:t>
            </a:r>
            <a:endParaRPr lang="zh-CN" altLang="en-US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①③②④⑤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　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⑤③②④①</a:t>
            </a:r>
            <a:endParaRPr lang="en-US" altLang="zh-CN" sz="2800" b="1">
              <a:solidFill>
                <a:srgbClr val="0000FF"/>
              </a:solidFill>
              <a:ea typeface="黑体" panose="02010600030101010101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C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③①⑤④②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　　　　　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D</a:t>
            </a:r>
            <a:r>
              <a:rPr lang="zh-CN" altLang="en-US" sz="2800" b="1">
                <a:solidFill>
                  <a:srgbClr val="0000FF"/>
                </a:solidFill>
                <a:ea typeface="黑体" panose="02010600030101010101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ea typeface="黑体" panose="02010600030101010101" charset="-122"/>
              </a:rPr>
              <a:t>⑤①④③②</a:t>
            </a:r>
            <a:endParaRPr lang="en-US" altLang="zh-CN" sz="2800" b="1">
              <a:solidFill>
                <a:srgbClr val="0000FF"/>
              </a:solidFill>
              <a:ea typeface="黑体" panose="02010600030101010101" charset="-122"/>
            </a:endParaRPr>
          </a:p>
        </p:txBody>
      </p:sp>
      <p:sp>
        <p:nvSpPr>
          <p:cNvPr id="43010" name="文本框 25602"/>
          <p:cNvSpPr/>
          <p:nvPr/>
        </p:nvSpPr>
        <p:spPr>
          <a:xfrm>
            <a:off x="8351838" y="0"/>
            <a:ext cx="79216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ea typeface="黑体" panose="02010600030101010101" charset="-122"/>
              </a:rPr>
              <a:t>C</a:t>
            </a:r>
            <a:endParaRPr lang="en-US" altLang="zh-CN" sz="4000" b="1">
              <a:solidFill>
                <a:srgbClr val="FF3300"/>
              </a:solidFill>
              <a:ea typeface="黑体" panose="02010600030101010101" charset="-122"/>
            </a:endParaRPr>
          </a:p>
        </p:txBody>
      </p:sp>
      <p:sp>
        <p:nvSpPr>
          <p:cNvPr id="43011" name="圆角矩形标注 25603"/>
          <p:cNvSpPr/>
          <p:nvPr/>
        </p:nvSpPr>
        <p:spPr>
          <a:xfrm>
            <a:off x="1187450" y="5257800"/>
            <a:ext cx="5670550" cy="1524000"/>
          </a:xfrm>
          <a:prstGeom prst="wedgeRoundRectCallout">
            <a:avLst>
              <a:gd name="adj1" fmla="val -97032"/>
              <a:gd name="adj2" fmla="val 96667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语段话题统一的原则。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②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前后语意呼应的原则。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</a:rPr>
              <a:t>语序合乎逻辑的原则。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 fill="hold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43010" grpId="0"/>
      <p:bldP spid="430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文本框 31745"/>
          <p:cNvSpPr/>
          <p:nvPr/>
        </p:nvSpPr>
        <p:spPr>
          <a:xfrm>
            <a:off x="0" y="0"/>
            <a:ext cx="9144000" cy="5997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与上下文语意连贯、音节和谐的一组是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32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just"/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⑴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每逢深秋时节，</a:t>
            </a:r>
            <a:r>
              <a:rPr lang="zh-CN" altLang="en-US" sz="3600" b="1" u="sng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             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松竹山茶，色彩绚丽，美景尽览。</a:t>
            </a:r>
            <a:endParaRPr lang="zh-CN" altLang="en-US" sz="3600" b="1">
              <a:solidFill>
                <a:srgbClr val="0000FF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algn="just"/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⑵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远眺群山环抱，</a:t>
            </a:r>
            <a:r>
              <a:rPr lang="zh-CN" altLang="en-US" sz="3600" b="1" u="sng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             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近看小河流水，茶园葱绿，松竹并茂。</a:t>
            </a:r>
            <a:endParaRPr lang="zh-CN" altLang="en-US" sz="3600" b="1">
              <a:solidFill>
                <a:srgbClr val="0000FF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algn="just"/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    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①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置身山顶，俯瞰槐榆丹枫，          </a:t>
            </a:r>
            <a:endParaRPr lang="zh-CN" altLang="en-US" sz="3600" b="1">
              <a:solidFill>
                <a:srgbClr val="0000FF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algn="just"/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    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②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置身山顶俯瞰，槐榆丹枫，          </a:t>
            </a:r>
            <a:endParaRPr lang="zh-CN" altLang="en-US" sz="3600" b="1">
              <a:solidFill>
                <a:srgbClr val="0000FF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algn="just"/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    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③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白云缭绕，层林叠翠； </a:t>
            </a:r>
            <a:endParaRPr lang="zh-CN" altLang="en-US" sz="3600" b="1">
              <a:solidFill>
                <a:srgbClr val="0000FF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algn="just"/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      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④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层林叠翠，白云缭绕；</a:t>
            </a:r>
            <a:endParaRPr lang="zh-CN" altLang="en-US" sz="3600" b="1">
              <a:solidFill>
                <a:srgbClr val="0000FF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algn="just"/>
            <a:r>
              <a:rPr lang="en-US" altLang="zh-CN" sz="36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A.①③   B. ①④   C.②③   D.② ④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lvl="0">
              <a:spcBef>
                <a:spcPct val="50000"/>
              </a:spcBef>
            </a:pPr>
            <a:endParaRPr lang="en-US" altLang="zh-CN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4034" name="椭圆 31746"/>
          <p:cNvSpPr/>
          <p:nvPr/>
        </p:nvSpPr>
        <p:spPr>
          <a:xfrm>
            <a:off x="6934200" y="6019800"/>
            <a:ext cx="1600200" cy="838200"/>
          </a:xfrm>
          <a:prstGeom prst="ellipse">
            <a:avLst/>
          </a:prstGeom>
          <a:solidFill>
            <a:srgbClr val="FFFF99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D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44035" name="圆角矩形标注 31747"/>
          <p:cNvSpPr/>
          <p:nvPr/>
        </p:nvSpPr>
        <p:spPr>
          <a:xfrm>
            <a:off x="290513" y="4632325"/>
            <a:ext cx="6511925" cy="1509713"/>
          </a:xfrm>
          <a:prstGeom prst="wedgeRoundRectCallout">
            <a:avLst>
              <a:gd name="adj1" fmla="val -53315"/>
              <a:gd name="adj2" fmla="val 83227"/>
              <a:gd name="adj3" fmla="val 16667"/>
            </a:avLst>
          </a:prstGeom>
          <a:solidFill>
            <a:schemeClr val="tx1"/>
          </a:solidFill>
          <a:ln w="76200" cmpd="tri">
            <a:solidFill>
              <a:srgbClr val="00FFFF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①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前后语意合理的原则。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lvl="0" algn="ctr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②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前后音节和谐的原则。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 fill="hold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 fill="hold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标题 7169"/>
          <p:cNvSpPr>
            <a:spLocks noGrp="1"/>
          </p:cNvSpPr>
          <p:nvPr>
            <p:ph type="title"/>
          </p:nvPr>
        </p:nvSpPr>
        <p:spPr>
          <a:xfrm>
            <a:off x="304800" y="304800"/>
            <a:ext cx="4370388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 sz="4000" b="1">
                <a:solidFill>
                  <a:srgbClr val="FF0066"/>
                </a:solidFill>
              </a:rPr>
              <a:t>一、考点讲解</a:t>
            </a:r>
            <a:endParaRPr lang="zh-CN" altLang="en-US" sz="4000" b="1">
              <a:solidFill>
                <a:srgbClr val="FF0066"/>
              </a:solidFill>
            </a:endParaRPr>
          </a:p>
        </p:txBody>
      </p:sp>
      <p:sp>
        <p:nvSpPr>
          <p:cNvPr id="15362" name="文本占位符 7170"/>
          <p:cNvSpPr>
            <a:spLocks noGrp="1"/>
          </p:cNvSpPr>
          <p:nvPr>
            <p:ph type="body" idx="1"/>
          </p:nvPr>
        </p:nvSpPr>
        <p:spPr>
          <a:xfrm>
            <a:off x="0" y="1447800"/>
            <a:ext cx="8839200" cy="3313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None/>
            </a:pPr>
            <a:r>
              <a:rPr lang="zh-CN" altLang="en-US" sz="3400"/>
              <a:t>   </a:t>
            </a:r>
            <a:r>
              <a:rPr lang="en-US" altLang="zh-CN" sz="3400"/>
              <a:t>        </a:t>
            </a:r>
            <a:r>
              <a:rPr lang="zh-CN" altLang="en-US" sz="4000" b="1"/>
              <a:t>语言的连贯首先要求</a:t>
            </a:r>
            <a:r>
              <a:rPr lang="zh-CN" altLang="en-US" sz="4000" b="1">
                <a:solidFill>
                  <a:srgbClr val="0000FF"/>
                </a:solidFill>
              </a:rPr>
              <a:t>事理通达</a:t>
            </a:r>
            <a:r>
              <a:rPr lang="zh-CN" altLang="en-US" sz="4000" b="1"/>
              <a:t>，即</a:t>
            </a:r>
            <a:r>
              <a:rPr lang="zh-CN" altLang="en-US" sz="4000" b="1">
                <a:solidFill>
                  <a:srgbClr val="0000FF"/>
                </a:solidFill>
              </a:rPr>
              <a:t>保持话题的一致性</a:t>
            </a:r>
            <a:r>
              <a:rPr lang="zh-CN" altLang="en-US" sz="4000" b="1"/>
              <a:t>；</a:t>
            </a:r>
            <a:r>
              <a:rPr lang="zh-CN" altLang="en-US" sz="4000" b="1">
                <a:solidFill>
                  <a:srgbClr val="0000FF"/>
                </a:solidFill>
              </a:rPr>
              <a:t>保持事理的逻辑性</a:t>
            </a:r>
            <a:r>
              <a:rPr lang="zh-CN" altLang="en-US" sz="4000" b="1"/>
              <a:t>；</a:t>
            </a:r>
            <a:r>
              <a:rPr lang="zh-CN" altLang="en-US" sz="4000" b="1">
                <a:solidFill>
                  <a:srgbClr val="0000FF"/>
                </a:solidFill>
              </a:rPr>
              <a:t>保持意境的和谐性</a:t>
            </a:r>
            <a:r>
              <a:rPr lang="zh-CN" altLang="en-US" sz="4000" b="1"/>
              <a:t>。其次是</a:t>
            </a:r>
            <a:r>
              <a:rPr lang="zh-CN" altLang="en-US" sz="4000" b="1">
                <a:solidFill>
                  <a:srgbClr val="0000FF"/>
                </a:solidFill>
              </a:rPr>
              <a:t>文理畅达</a:t>
            </a:r>
            <a:r>
              <a:rPr lang="zh-CN" altLang="en-US" sz="4000" b="1"/>
              <a:t>，即</a:t>
            </a:r>
            <a:r>
              <a:rPr lang="zh-CN" altLang="en-US" sz="4000" b="1">
                <a:solidFill>
                  <a:srgbClr val="0000FF"/>
                </a:solidFill>
              </a:rPr>
              <a:t>合理安排句子的顺序</a:t>
            </a:r>
            <a:r>
              <a:rPr lang="zh-CN" altLang="en-US" sz="4000" b="1"/>
              <a:t>，条理清晰；</a:t>
            </a:r>
            <a:r>
              <a:rPr lang="zh-CN" altLang="en-US" sz="4000" b="1">
                <a:solidFill>
                  <a:srgbClr val="0000FF"/>
                </a:solidFill>
              </a:rPr>
              <a:t>句式要协调一致</a:t>
            </a:r>
            <a:r>
              <a:rPr lang="zh-CN" altLang="en-US" sz="4000" b="1"/>
              <a:t>；</a:t>
            </a:r>
            <a:r>
              <a:rPr lang="zh-CN" altLang="en-US" sz="4000" b="1">
                <a:solidFill>
                  <a:srgbClr val="0000FF"/>
                </a:solidFill>
              </a:rPr>
              <a:t>要有必要的过渡、交待</a:t>
            </a:r>
            <a:r>
              <a:rPr lang="zh-CN" altLang="en-US" sz="4000" b="1"/>
              <a:t>、</a:t>
            </a:r>
            <a:r>
              <a:rPr lang="zh-CN" altLang="en-US" sz="4000" b="1">
                <a:solidFill>
                  <a:srgbClr val="0000FF"/>
                </a:solidFill>
              </a:rPr>
              <a:t>呼应</a:t>
            </a:r>
            <a:r>
              <a:rPr lang="zh-CN" altLang="en-US" sz="4000" b="1"/>
              <a:t>等</a:t>
            </a:r>
            <a:r>
              <a:rPr lang="zh-CN" altLang="en-US" sz="4000"/>
              <a:t>。</a:t>
            </a:r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矩形 26625"/>
          <p:cNvSpPr/>
          <p:nvPr/>
        </p:nvSpPr>
        <p:spPr>
          <a:xfrm>
            <a:off x="1187450" y="2439988"/>
            <a:ext cx="6192838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二、陈述对象和话题的统一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5058" name="矩形 26626"/>
          <p:cNvSpPr/>
          <p:nvPr/>
        </p:nvSpPr>
        <p:spPr>
          <a:xfrm>
            <a:off x="1187450" y="3141663"/>
            <a:ext cx="561657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三、保持句式和音节的统一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5059" name="矩形 26627"/>
          <p:cNvSpPr/>
          <p:nvPr/>
        </p:nvSpPr>
        <p:spPr>
          <a:xfrm>
            <a:off x="1258888" y="3789363"/>
            <a:ext cx="421322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宋体" panose="02010600030101010101" pitchFamily="2" charset="-122"/>
              </a:rPr>
              <a:t>四、符合逻辑顺序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5060" name="矩形 26628"/>
          <p:cNvSpPr/>
          <p:nvPr/>
        </p:nvSpPr>
        <p:spPr>
          <a:xfrm>
            <a:off x="1116013" y="4529138"/>
            <a:ext cx="421322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五、情景氛围一致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5061" name="文本框 26629"/>
          <p:cNvSpPr/>
          <p:nvPr/>
        </p:nvSpPr>
        <p:spPr>
          <a:xfrm>
            <a:off x="1116013" y="5229225"/>
            <a:ext cx="365283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六、指代不能落空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5062" name="矩形 26630"/>
          <p:cNvSpPr/>
          <p:nvPr/>
        </p:nvSpPr>
        <p:spPr>
          <a:xfrm>
            <a:off x="1258888" y="1792288"/>
            <a:ext cx="47037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SzPct val="70000"/>
            </a:pPr>
            <a:r>
              <a:rPr lang="zh-CN" altLang="en-US" sz="3200" b="1">
                <a:latin typeface="宋体" panose="02010600030101010101" pitchFamily="2" charset="-122"/>
              </a:rPr>
              <a:t>一、语句要前后照应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文本框 8193"/>
          <p:cNvSpPr/>
          <p:nvPr/>
        </p:nvSpPr>
        <p:spPr>
          <a:xfrm>
            <a:off x="3810000" y="0"/>
            <a:ext cx="3200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、排列句序题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386" name="文本框 8194"/>
          <p:cNvSpPr/>
          <p:nvPr/>
        </p:nvSpPr>
        <p:spPr>
          <a:xfrm>
            <a:off x="0" y="685800"/>
            <a:ext cx="9144000" cy="579438"/>
          </a:xfrm>
          <a:prstGeom prst="rect">
            <a:avLst/>
          </a:prstGeom>
          <a:solidFill>
            <a:srgbClr val="F4FDA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即给若干句子，按语意连贯的要求排列成一段话。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文本框 8195"/>
          <p:cNvSpPr/>
          <p:nvPr/>
        </p:nvSpPr>
        <p:spPr>
          <a:xfrm>
            <a:off x="304800" y="1371600"/>
            <a:ext cx="88392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例如：把下列句子组成前后衔接、意思完整的一段话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文本框 8196"/>
          <p:cNvSpPr/>
          <p:nvPr/>
        </p:nvSpPr>
        <p:spPr>
          <a:xfrm>
            <a:off x="0" y="2133600"/>
            <a:ext cx="8839200" cy="3387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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清风拂过，细纱在空中荡开，又滑下来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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这雨丝，是溪头的越女刚刚从碧水中拎起的那缕柔柔细细的纱。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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然后悄悄撒向扁舟，撒向村落，撒向群众。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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她伸展手臂，轻轻地把细纱挂上云端。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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春雨如丝。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6389" name="文本框 8197"/>
          <p:cNvSpPr/>
          <p:nvPr/>
        </p:nvSpPr>
        <p:spPr>
          <a:xfrm>
            <a:off x="3505200" y="5867400"/>
            <a:ext cx="5029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答案：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</a:t>
            </a:r>
            <a:endParaRPr lang="en-US" altLang="zh-CN" sz="3600" b="1">
              <a:solidFill>
                <a:srgbClr val="FF0066"/>
              </a:solidFill>
              <a:latin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6390" name="矩形 8198"/>
          <p:cNvSpPr/>
          <p:nvPr/>
        </p:nvSpPr>
        <p:spPr>
          <a:xfrm>
            <a:off x="304800" y="0"/>
            <a:ext cx="365601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二、考查题型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文本框 33793"/>
          <p:cNvSpPr/>
          <p:nvPr/>
        </p:nvSpPr>
        <p:spPr>
          <a:xfrm>
            <a:off x="3810000" y="0"/>
            <a:ext cx="3200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、排列句序题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10" name="文本框 33794"/>
          <p:cNvSpPr/>
          <p:nvPr/>
        </p:nvSpPr>
        <p:spPr>
          <a:xfrm>
            <a:off x="0" y="685800"/>
            <a:ext cx="9144000" cy="579438"/>
          </a:xfrm>
          <a:prstGeom prst="rect">
            <a:avLst/>
          </a:prstGeom>
          <a:solidFill>
            <a:srgbClr val="F4FDA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即给若干句子，按语意连贯的要求排列成一段话。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文本框 33795"/>
          <p:cNvSpPr/>
          <p:nvPr/>
        </p:nvSpPr>
        <p:spPr>
          <a:xfrm>
            <a:off x="304800" y="1371600"/>
            <a:ext cx="88392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例如：把下列句子组成前后衔接、意思完整的一段话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33796"/>
          <p:cNvSpPr/>
          <p:nvPr/>
        </p:nvSpPr>
        <p:spPr>
          <a:xfrm>
            <a:off x="0" y="2133600"/>
            <a:ext cx="8839200" cy="3387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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清风拂过，</a:t>
            </a:r>
            <a:r>
              <a:rPr lang="zh-CN" altLang="en-US" sz="36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细纱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在空中荡开，</a:t>
            </a:r>
            <a:r>
              <a:rPr lang="zh-CN" altLang="en-US" sz="36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又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滑下来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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这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雨丝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，是溪头的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越女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刚刚从碧水中拎起的那缕柔柔细细的</a:t>
            </a:r>
            <a:r>
              <a:rPr lang="zh-CN" altLang="en-US" sz="36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纱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</a:t>
            </a:r>
            <a:r>
              <a:rPr lang="zh-CN" altLang="en-US" sz="36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然后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悄悄撒向扁舟，撒向村落，撒向群众。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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她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伸展手臂，轻轻地把</a:t>
            </a:r>
            <a:r>
              <a:rPr lang="zh-CN" altLang="en-US" sz="36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细纱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挂上云端。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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春雨如丝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7413" name="文本框 33797"/>
          <p:cNvSpPr/>
          <p:nvPr/>
        </p:nvSpPr>
        <p:spPr>
          <a:xfrm>
            <a:off x="3505200" y="5867400"/>
            <a:ext cx="5029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答案：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</a:t>
            </a:r>
            <a:endParaRPr lang="en-US" altLang="zh-CN" sz="3600" b="1">
              <a:solidFill>
                <a:srgbClr val="FF0066"/>
              </a:solidFill>
              <a:latin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7414" name="矩形 33798"/>
          <p:cNvSpPr/>
          <p:nvPr/>
        </p:nvSpPr>
        <p:spPr>
          <a:xfrm>
            <a:off x="304800" y="0"/>
            <a:ext cx="365601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二、考查题型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文本框 9217"/>
          <p:cNvSpPr/>
          <p:nvPr/>
        </p:nvSpPr>
        <p:spPr>
          <a:xfrm>
            <a:off x="0" y="0"/>
            <a:ext cx="26606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000" b="1">
                <a:solidFill>
                  <a:srgbClr val="FF0066"/>
                </a:solidFill>
              </a:rPr>
              <a:t>2</a:t>
            </a:r>
            <a:r>
              <a:rPr lang="zh-CN" altLang="en-US" sz="4000" b="1">
                <a:solidFill>
                  <a:srgbClr val="FF0066"/>
                </a:solidFill>
              </a:rPr>
              <a:t>、承接题</a:t>
            </a:r>
            <a:endParaRPr lang="zh-CN" altLang="en-US" sz="4000" b="1">
              <a:solidFill>
                <a:srgbClr val="FF0066"/>
              </a:solidFill>
            </a:endParaRPr>
          </a:p>
        </p:txBody>
      </p:sp>
      <p:sp>
        <p:nvSpPr>
          <p:cNvPr id="18434" name="文本框 9218"/>
          <p:cNvSpPr/>
          <p:nvPr/>
        </p:nvSpPr>
        <p:spPr>
          <a:xfrm>
            <a:off x="304800" y="609600"/>
            <a:ext cx="8466138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/>
              <a:t>即只给定上句（上文）或下句（下文），要求选择与之衔接相连贯的下句（下文）或上句（上文）。</a:t>
            </a:r>
            <a:endParaRPr lang="zh-CN" altLang="en-US" sz="2800" b="1"/>
          </a:p>
        </p:txBody>
      </p:sp>
      <p:sp>
        <p:nvSpPr>
          <p:cNvPr id="18435" name="文本框 9219"/>
          <p:cNvSpPr/>
          <p:nvPr/>
        </p:nvSpPr>
        <p:spPr>
          <a:xfrm>
            <a:off x="0" y="1447800"/>
            <a:ext cx="9144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/>
              <a:t>例如：下列选项中，与上文衔接最恰当的一项是（       ）</a:t>
            </a:r>
            <a:endParaRPr lang="zh-CN" altLang="en-US" sz="2800" b="1"/>
          </a:p>
        </p:txBody>
      </p:sp>
      <p:sp>
        <p:nvSpPr>
          <p:cNvPr id="18436" name="文本框 9220"/>
          <p:cNvSpPr/>
          <p:nvPr/>
        </p:nvSpPr>
        <p:spPr>
          <a:xfrm>
            <a:off x="0" y="2057400"/>
            <a:ext cx="9144000" cy="447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b="1"/>
              <a:t>    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对于爱好文科的考生，加强文科辅导是必要的，但是否可以忽视理科的学习呢？还要不要他们学习数学、物理、化学和生物呢？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     ）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           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从长远观点看，我们认为这样做是很不恰当的。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如果我们缺乏战略眼光，就可能作出错误的回答。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为了使学生有合理的知识结构，我们的回答是肯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定的。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只要认真想一想中等教育培养的目标，我们就会说：不可以。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437" name="文本框 9221"/>
          <p:cNvSpPr/>
          <p:nvPr/>
        </p:nvSpPr>
        <p:spPr>
          <a:xfrm>
            <a:off x="7848600" y="1447800"/>
            <a:ext cx="762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66"/>
                </a:solidFill>
              </a:rPr>
              <a:t>B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文本框 34817"/>
          <p:cNvSpPr/>
          <p:nvPr/>
        </p:nvSpPr>
        <p:spPr>
          <a:xfrm>
            <a:off x="0" y="0"/>
            <a:ext cx="26606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000" b="1">
                <a:solidFill>
                  <a:srgbClr val="FF0066"/>
                </a:solidFill>
              </a:rPr>
              <a:t>2</a:t>
            </a:r>
            <a:r>
              <a:rPr lang="zh-CN" altLang="en-US" sz="4000" b="1">
                <a:solidFill>
                  <a:srgbClr val="FF0066"/>
                </a:solidFill>
              </a:rPr>
              <a:t>、承接题</a:t>
            </a:r>
            <a:endParaRPr lang="zh-CN" altLang="en-US" sz="4000" b="1">
              <a:solidFill>
                <a:srgbClr val="FF0066"/>
              </a:solidFill>
            </a:endParaRPr>
          </a:p>
        </p:txBody>
      </p:sp>
      <p:sp>
        <p:nvSpPr>
          <p:cNvPr id="19458" name="文本框 34818"/>
          <p:cNvSpPr/>
          <p:nvPr/>
        </p:nvSpPr>
        <p:spPr>
          <a:xfrm>
            <a:off x="304800" y="609600"/>
            <a:ext cx="8466138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/>
              <a:t>即只给定上句（上文）或下句（下文），要求选择与之衔接相连贯的下句（下文）或上句（上文）。</a:t>
            </a:r>
            <a:endParaRPr lang="zh-CN" altLang="en-US" sz="2800" b="1"/>
          </a:p>
        </p:txBody>
      </p:sp>
      <p:sp>
        <p:nvSpPr>
          <p:cNvPr id="19459" name="文本框 34819"/>
          <p:cNvSpPr/>
          <p:nvPr/>
        </p:nvSpPr>
        <p:spPr>
          <a:xfrm>
            <a:off x="0" y="1447800"/>
            <a:ext cx="9144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/>
              <a:t>例如：下列选项中，与上文衔接最恰当的一项是（       ）</a:t>
            </a:r>
            <a:endParaRPr lang="zh-CN" altLang="en-US" sz="2800" b="1"/>
          </a:p>
        </p:txBody>
      </p:sp>
      <p:sp>
        <p:nvSpPr>
          <p:cNvPr id="19460" name="文本框 34820"/>
          <p:cNvSpPr/>
          <p:nvPr/>
        </p:nvSpPr>
        <p:spPr>
          <a:xfrm>
            <a:off x="0" y="2057400"/>
            <a:ext cx="9144000" cy="447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b="1"/>
              <a:t>    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对于爱好文科的考生，加强文科辅导是必要的，但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是否可以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忽视理科的学习呢？还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要不要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他们学习数学、物理、化学和生物呢？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     ）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           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从长远观点看，我们认为这样做是很不恰当的。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如果我们缺乏战略眼光，就可能作出错误的回答。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为了使学生有合理的知识结构，我们的回答是肯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定的。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只要认真想一想中等教育培养的目标，我们就会说：不可以。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461" name="文本框 34821"/>
          <p:cNvSpPr/>
          <p:nvPr/>
        </p:nvSpPr>
        <p:spPr>
          <a:xfrm>
            <a:off x="7848600" y="1447800"/>
            <a:ext cx="762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66"/>
                </a:solidFill>
              </a:rPr>
              <a:t>B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文本框 10241"/>
          <p:cNvSpPr/>
          <p:nvPr/>
        </p:nvSpPr>
        <p:spPr>
          <a:xfrm>
            <a:off x="0" y="0"/>
            <a:ext cx="27638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66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、嵌入题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20482" name="文本框 10242"/>
          <p:cNvSpPr/>
          <p:nvPr/>
        </p:nvSpPr>
        <p:spPr>
          <a:xfrm>
            <a:off x="304800" y="609600"/>
            <a:ext cx="8382000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*</a:t>
            </a:r>
            <a:r>
              <a:rPr lang="zh-CN" altLang="en-US" sz="2800" b="1"/>
              <a:t>即已给定上下文（句），确定了语境，要求在其中嵌入一句话或一段话，使之上下衔接，语意连贯。</a:t>
            </a:r>
            <a:endParaRPr lang="zh-CN" altLang="en-US" sz="2800" b="1"/>
          </a:p>
        </p:txBody>
      </p:sp>
      <p:sp>
        <p:nvSpPr>
          <p:cNvPr id="20483" name="文本框 10243"/>
          <p:cNvSpPr/>
          <p:nvPr/>
        </p:nvSpPr>
        <p:spPr>
          <a:xfrm>
            <a:off x="381000" y="1600200"/>
            <a:ext cx="8366125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/>
              <a:t>例：把下面</a:t>
            </a:r>
            <a:r>
              <a:rPr lang="en-US" altLang="zh-CN" sz="2800" b="1"/>
              <a:t>5</a:t>
            </a:r>
            <a:r>
              <a:rPr lang="zh-CN" altLang="en-US" sz="2800" b="1"/>
              <a:t>句话按照恰当的顺序填入括号处，使之成为语意连贯的一段话。</a:t>
            </a:r>
            <a:endParaRPr lang="zh-CN" altLang="en-US" sz="2800" b="1"/>
          </a:p>
        </p:txBody>
      </p:sp>
      <p:sp>
        <p:nvSpPr>
          <p:cNvPr id="20484" name="文本框 10244"/>
          <p:cNvSpPr/>
          <p:nvPr/>
        </p:nvSpPr>
        <p:spPr>
          <a:xfrm>
            <a:off x="304800" y="2362200"/>
            <a:ext cx="8288338" cy="3990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>
                <a:sym typeface="Wingdings" panose="05000000000000000000" pitchFamily="2" charset="2"/>
              </a:rPr>
              <a:t>   </a:t>
            </a:r>
            <a:r>
              <a:rPr lang="en-US" altLang="zh-CN" sz="2400" b="1">
                <a:latin typeface="宋体" panose="02010600030101010101" pitchFamily="2" charset="-122"/>
                <a:sym typeface="Wingdings" panose="05000000000000000000" pitchFamily="2" charset="2"/>
              </a:rPr>
              <a:t>   </a:t>
            </a:r>
            <a:r>
              <a:rPr lang="zh-CN" altLang="en-US" sz="2400" b="1">
                <a:latin typeface="宋体" panose="02010600030101010101" pitchFamily="2" charset="-122"/>
                <a:sym typeface="Wingdings" panose="05000000000000000000" pitchFamily="2" charset="2"/>
              </a:rPr>
              <a:t>　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一种打鱼的方法是放鱼鹰。（       ）站在高高的运河堤上，看人放鹰捉鱼，真是一件快事。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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浑水鹰能在浑水里睁眼，清水鹰不能。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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浑水鹰比清水鹰值钱得多。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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鱼鹰分清水、浑水两种。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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清水里只有普通的鱼，不肥大，味道也差。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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湍急的浑水里才有大鱼、名贵的鱼。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0485" name="文本框 10245"/>
          <p:cNvSpPr/>
          <p:nvPr/>
        </p:nvSpPr>
        <p:spPr>
          <a:xfrm>
            <a:off x="4876800" y="1981200"/>
            <a:ext cx="2438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</a:t>
            </a:r>
            <a:endParaRPr lang="en-US" altLang="zh-CN" sz="3200" b="1">
              <a:solidFill>
                <a:srgbClr val="FF0066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文本框 35841"/>
          <p:cNvSpPr/>
          <p:nvPr/>
        </p:nvSpPr>
        <p:spPr>
          <a:xfrm>
            <a:off x="0" y="0"/>
            <a:ext cx="27638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66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、嵌入题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21506" name="文本框 35842"/>
          <p:cNvSpPr/>
          <p:nvPr/>
        </p:nvSpPr>
        <p:spPr>
          <a:xfrm>
            <a:off x="304800" y="609600"/>
            <a:ext cx="8382000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*</a:t>
            </a:r>
            <a:r>
              <a:rPr lang="zh-CN" altLang="en-US" sz="2800" b="1"/>
              <a:t>即已给定上下文（句），确定了语境，要求在其中嵌入一句话或一段话，使之上下衔接，语意连贯。</a:t>
            </a:r>
            <a:endParaRPr lang="zh-CN" altLang="en-US" sz="2800" b="1"/>
          </a:p>
        </p:txBody>
      </p:sp>
      <p:sp>
        <p:nvSpPr>
          <p:cNvPr id="21507" name="文本框 35843"/>
          <p:cNvSpPr/>
          <p:nvPr/>
        </p:nvSpPr>
        <p:spPr>
          <a:xfrm>
            <a:off x="381000" y="1600200"/>
            <a:ext cx="8366125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/>
              <a:t>例：把下面</a:t>
            </a:r>
            <a:r>
              <a:rPr lang="en-US" altLang="zh-CN" sz="2800" b="1"/>
              <a:t>5</a:t>
            </a:r>
            <a:r>
              <a:rPr lang="zh-CN" altLang="en-US" sz="2800" b="1"/>
              <a:t>句话按照恰当的顺序填入括号处，使之成为语意连贯的一段话。</a:t>
            </a:r>
            <a:endParaRPr lang="zh-CN" altLang="en-US" sz="2800" b="1"/>
          </a:p>
        </p:txBody>
      </p:sp>
      <p:sp>
        <p:nvSpPr>
          <p:cNvPr id="21508" name="文本框 35844"/>
          <p:cNvSpPr/>
          <p:nvPr/>
        </p:nvSpPr>
        <p:spPr>
          <a:xfrm>
            <a:off x="304800" y="2362200"/>
            <a:ext cx="8288338" cy="3990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>
                <a:sym typeface="Wingdings" panose="05000000000000000000" pitchFamily="2" charset="2"/>
              </a:rPr>
              <a:t>   </a:t>
            </a:r>
            <a:r>
              <a:rPr lang="en-US" altLang="zh-CN" sz="2400" b="1">
                <a:latin typeface="宋体" panose="02010600030101010101" pitchFamily="2" charset="-122"/>
                <a:sym typeface="Wingdings" panose="05000000000000000000" pitchFamily="2" charset="2"/>
              </a:rPr>
              <a:t>   </a:t>
            </a:r>
            <a:r>
              <a:rPr lang="zh-CN" altLang="en-US" sz="2400" b="1">
                <a:latin typeface="宋体" panose="02010600030101010101" pitchFamily="2" charset="-122"/>
                <a:sym typeface="Wingdings" panose="05000000000000000000" pitchFamily="2" charset="2"/>
              </a:rPr>
              <a:t>　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一种打鱼的方法是放鱼鹰。（       ）站在高高的运河堤上，看人放鹰捉鱼，真是一件快事。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浑水鹰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能在浑水里睁眼，</a:t>
            </a:r>
            <a:r>
              <a:rPr lang="zh-CN" altLang="en-US" sz="3200" b="1">
                <a:solidFill>
                  <a:srgbClr val="FF33CC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清水鹰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不能。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浑水鹰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比</a:t>
            </a:r>
            <a:r>
              <a:rPr lang="zh-CN" altLang="en-US" sz="3200" b="1">
                <a:solidFill>
                  <a:srgbClr val="FF33CC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清水鹰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值钱得多。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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鱼鹰分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清水、浑水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两种。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</a:t>
            </a:r>
            <a:r>
              <a:rPr lang="zh-CN" altLang="en-US" sz="3200" b="1">
                <a:solidFill>
                  <a:srgbClr val="FF33CC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清水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里只有普通的鱼，不肥大，味道也差。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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湍急的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浑水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里才有大鱼、名贵的鱼。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1509" name="文本框 35845"/>
          <p:cNvSpPr/>
          <p:nvPr/>
        </p:nvSpPr>
        <p:spPr>
          <a:xfrm>
            <a:off x="4876800" y="1981200"/>
            <a:ext cx="2438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</a:t>
            </a:r>
            <a:endParaRPr lang="en-US" altLang="zh-CN" sz="3200" b="1">
              <a:solidFill>
                <a:srgbClr val="FF0066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218</Paragraphs>
  <Slides>30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2">
      <vt:lpstr>Arial</vt:lpstr>
      <vt:lpstr>宋体</vt:lpstr>
      <vt:lpstr>Cambria</vt:lpstr>
      <vt:lpstr>Calibri</vt:lpstr>
      <vt:lpstr>Calibri Light</vt:lpstr>
      <vt:lpstr>黑体</vt:lpstr>
      <vt:lpstr>Wingdings</vt:lpstr>
      <vt:lpstr>Times New Roman</vt:lpstr>
      <vt:lpstr>华文细黑</vt:lpstr>
      <vt:lpstr>Courier New</vt:lpstr>
      <vt:lpstr>楷体_GB2312</vt:lpstr>
      <vt:lpstr>默认设计模板</vt:lpstr>
      <vt:lpstr>PowerPoint Presentation</vt:lpstr>
      <vt:lpstr>PowerPoint Presentation</vt:lpstr>
      <vt:lpstr>一、考点讲解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2022-06-18T19:07:13.711</cp:lastPrinted>
  <dcterms:created xsi:type="dcterms:W3CDTF">2022-06-18T19:07:13Z</dcterms:created>
  <dcterms:modified xsi:type="dcterms:W3CDTF">2022-06-18T11:07:13Z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