
<file path=[Content_Types].xml><?xml version="1.0" encoding="utf-8"?>
<Types xmlns="http://schemas.openxmlformats.org/package/2006/content-types">
  <Default Extension="png" ContentType="image/png"/>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33"/>
  </p:handoutMasterIdLst>
  <p:sldIdLst>
    <p:sldId id="369" r:id="rId3"/>
    <p:sldId id="497" r:id="rId4"/>
    <p:sldId id="618" r:id="rId5"/>
    <p:sldId id="659" r:id="rId6"/>
    <p:sldId id="660" r:id="rId7"/>
    <p:sldId id="498" r:id="rId8"/>
    <p:sldId id="651" r:id="rId9"/>
    <p:sldId id="663" r:id="rId10"/>
    <p:sldId id="664" r:id="rId11"/>
    <p:sldId id="683" r:id="rId12"/>
    <p:sldId id="537" r:id="rId13"/>
    <p:sldId id="665" r:id="rId14"/>
    <p:sldId id="666" r:id="rId15"/>
    <p:sldId id="667" r:id="rId16"/>
    <p:sldId id="668" r:id="rId17"/>
    <p:sldId id="669" r:id="rId18"/>
    <p:sldId id="670" r:id="rId19"/>
    <p:sldId id="671" r:id="rId20"/>
    <p:sldId id="672" r:id="rId21"/>
    <p:sldId id="673" r:id="rId22"/>
    <p:sldId id="674" r:id="rId23"/>
    <p:sldId id="675" r:id="rId24"/>
    <p:sldId id="676" r:id="rId25"/>
    <p:sldId id="677" r:id="rId26"/>
    <p:sldId id="678" r:id="rId27"/>
    <p:sldId id="679" r:id="rId28"/>
    <p:sldId id="680" r:id="rId29"/>
    <p:sldId id="681" r:id="rId30"/>
    <p:sldId id="682" r:id="rId31"/>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B93"/>
    <a:srgbClr val="0000FF"/>
    <a:srgbClr val="FF99CC"/>
    <a:srgbClr val="FF7C80"/>
    <a:srgbClr val="99CCFF"/>
    <a:srgbClr val="FF0000"/>
    <a:srgbClr val="FFFFFF"/>
    <a:srgbClr val="FFFF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8" d="100"/>
          <a:sy n="78" d="100"/>
        </p:scale>
        <p:origin x="-1734" y="-96"/>
      </p:cViewPr>
      <p:guideLst>
        <p:guide orient="horz" pos="225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ea typeface="宋体" panose="02010600030101010101" pitchFamily="2" charset="-122"/>
                <a:cs typeface="+mn-ea"/>
              </a:defRPr>
            </a:lvl1pPr>
          </a:lstStyle>
          <a:p>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CED4CBE5-E672-461E-8D15-D3C4A77B517E}"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sldImg" idx="4294967295"/>
          </p:nvPr>
        </p:nvSpPr>
        <p:spPr bwMode="auto">
          <a:xfrm>
            <a:off x="1050925" y="754063"/>
            <a:ext cx="4572000" cy="3294062"/>
          </a:xfrm>
          <a:prstGeom prst="rect">
            <a:avLst/>
          </a:prstGeom>
          <a:noFill/>
          <a:ln w="9525">
            <a:noFill/>
            <a:miter lim="800000"/>
          </a:ln>
        </p:spPr>
      </p:sp>
      <p:sp>
        <p:nvSpPr>
          <p:cNvPr id="3075" name="Rectangle 3"/>
          <p:cNvSpPr>
            <a:spLocks noGrp="1" noChangeArrowheads="1"/>
          </p:cNvSpPr>
          <p:nvPr>
            <p:ph type="body" sz="quarter" idx="9"/>
          </p:nvPr>
        </p:nvSpPr>
        <p:spPr bwMode="auto">
          <a:xfrm>
            <a:off x="538163" y="4387850"/>
            <a:ext cx="5780087" cy="39528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
第二级
第三级
第四级
第五级</a:t>
            </a:r>
            <a:endParaRPr lang="zh-CN" altLang="en-US" smtClean="0"/>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a:lstStyle>
            <a:lvl1pPr>
              <a:defRPr sz="1200" noProof="1" dirty="0"/>
            </a:lvl1pPr>
          </a:lstStyle>
          <a:p>
            <a:endParaRPr lang="zh-CN" altLang="en-US"/>
          </a:p>
        </p:txBody>
      </p:sp>
      <p:sp>
        <p:nvSpPr>
          <p:cNvPr id="2053" name="Rectangle 5"/>
          <p:cNvSpPr>
            <a:spLocks noGrp="1"/>
          </p:cNvSpPr>
          <p:nvPr>
            <p:ph type="dt"/>
          </p:nvPr>
        </p:nvSpPr>
        <p:spPr>
          <a:xfrm>
            <a:off x="3883025" y="0"/>
            <a:ext cx="2974975" cy="457200"/>
          </a:xfrm>
          <a:prstGeom prst="rect">
            <a:avLst/>
          </a:prstGeom>
          <a:noFill/>
          <a:ln w="9525">
            <a:noFill/>
            <a:miter/>
          </a:ln>
        </p:spPr>
        <p:txBody>
          <a:bodyPr/>
          <a:lstStyle>
            <a:lvl1pPr algn="r">
              <a:defRPr sz="1200" noProof="1" dirty="0"/>
            </a:lvl1pPr>
          </a:lstStyle>
          <a:p>
            <a:endParaRPr lang="zh-CN" altLang="en-US"/>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a:lstStyle>
            <a:lvl1pPr>
              <a:defRPr sz="1200" noProof="1" dirty="0"/>
            </a:lvl1pPr>
          </a:lstStyle>
          <a:p>
            <a:endParaRPr lang="zh-CN" altLang="en-US"/>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lstStyle>
            <a:lvl1pPr algn="r">
              <a:defRPr sz="1200"/>
            </a:lvl1pPr>
          </a:lstStyle>
          <a:p>
            <a:fld id="{771E36BF-2A0B-478C-9E50-53E36ADFD53F}"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lvl="2"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600200" lvl="3"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2057400" lvl="4"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ea typeface="宋体" panose="02010600030101010101" pitchFamily="2"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6EEFBD6B-1517-4501-B401-277E60E37CE3}"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5963"/>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EAB1EF6C-7BC7-42E0-A3E2-B44470F050DE}"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13A60F52-A429-4EC0-B79B-367A8B7B8E15}"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Rectangle 4"/>
          <p:cNvSpPr>
            <a:spLocks noGrp="1"/>
          </p:cNvSpPr>
          <p:nvPr>
            <p:ph type="dt" sz="half" idx="10"/>
          </p:nvPr>
        </p:nvSpPr>
        <p:spPr/>
        <p:txBody>
          <a:bodyPr/>
          <a:lstStyle>
            <a:lvl1pPr>
              <a:defRPr/>
            </a:lvl1pPr>
          </a:lstStyle>
          <a:p>
            <a:endParaRPr lang="zh-CN" altLang="en-US"/>
          </a:p>
        </p:txBody>
      </p:sp>
      <p:sp>
        <p:nvSpPr>
          <p:cNvPr id="4" name="Rectangle 5"/>
          <p:cNvSpPr>
            <a:spLocks noGrp="1"/>
          </p:cNvSpPr>
          <p:nvPr>
            <p:ph type="ftr" sz="quarter" idx="11"/>
          </p:nvPr>
        </p:nvSpPr>
        <p:spPr/>
        <p:txBody>
          <a:bodyPr/>
          <a:lstStyle>
            <a:lvl1pPr>
              <a:defRPr/>
            </a:lvl1pPr>
          </a:lstStyle>
          <a:p>
            <a:endParaRPr lang="zh-CN" altLang="en-US"/>
          </a:p>
        </p:txBody>
      </p:sp>
      <p:sp>
        <p:nvSpPr>
          <p:cNvPr id="5" name="Rectangle 6"/>
          <p:cNvSpPr>
            <a:spLocks noGrp="1"/>
          </p:cNvSpPr>
          <p:nvPr>
            <p:ph type="sldNum" sz="quarter" idx="12"/>
          </p:nvPr>
        </p:nvSpPr>
        <p:spPr/>
        <p:txBody>
          <a:bodyPr/>
          <a:lstStyle>
            <a:lvl1pPr>
              <a:defRPr/>
            </a:lvl1pPr>
          </a:lstStyle>
          <a:p>
            <a:fld id="{8D92B132-CD1F-4CD0-AFFD-6DE5FB313DEC}" type="slidenum">
              <a:rPr lang="zh-CN" altLang="en-US"/>
            </a:fld>
            <a:endParaRPr lang="en-US" altLang="zh-CN"/>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5828E80A-4838-4D45-B04F-BFA0E89F0B94}"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ea typeface="宋体" panose="02010600030101010101" pitchFamily="2"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ea typeface="宋体" panose="02010600030101010101" pitchFamily="2"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7FFE1905-3C90-4945-B828-17D6CB07583B}"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193C837F-AAA8-48C2-819A-FE9E31DD9D0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ea typeface="宋体" panose="02010600030101010101"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ea typeface="宋体" panose="02010600030101010101"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p:cNvSpPr>
          <p:nvPr>
            <p:ph type="dt" sz="half" idx="10"/>
          </p:nvPr>
        </p:nvSpPr>
        <p:spPr/>
        <p:txBody>
          <a:bodyPr/>
          <a:lstStyle>
            <a:lvl1pPr>
              <a:defRPr/>
            </a:lvl1pPr>
          </a:lstStyle>
          <a:p>
            <a:endParaRPr lang="zh-CN" altLang="en-US"/>
          </a:p>
        </p:txBody>
      </p:sp>
      <p:sp>
        <p:nvSpPr>
          <p:cNvPr id="8" name="Rectangle 5"/>
          <p:cNvSpPr>
            <a:spLocks noGrp="1"/>
          </p:cNvSpPr>
          <p:nvPr>
            <p:ph type="ftr" sz="quarter" idx="11"/>
          </p:nvPr>
        </p:nvSpPr>
        <p:spPr/>
        <p:txBody>
          <a:bodyPr/>
          <a:lstStyle>
            <a:lvl1pPr>
              <a:defRPr/>
            </a:lvl1pPr>
          </a:lstStyle>
          <a:p>
            <a:endParaRPr lang="zh-CN" altLang="en-US"/>
          </a:p>
        </p:txBody>
      </p:sp>
      <p:sp>
        <p:nvSpPr>
          <p:cNvPr id="9" name="Rectangle 6"/>
          <p:cNvSpPr>
            <a:spLocks noGrp="1"/>
          </p:cNvSpPr>
          <p:nvPr>
            <p:ph type="sldNum" sz="quarter" idx="12"/>
          </p:nvPr>
        </p:nvSpPr>
        <p:spPr/>
        <p:txBody>
          <a:bodyPr/>
          <a:lstStyle>
            <a:lvl1pPr>
              <a:defRPr/>
            </a:lvl1pPr>
          </a:lstStyle>
          <a:p>
            <a:fld id="{BC54006D-CF1D-4A63-B660-4282BF1B9DC9}"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Rectangle 4"/>
          <p:cNvSpPr>
            <a:spLocks noGrp="1"/>
          </p:cNvSpPr>
          <p:nvPr>
            <p:ph type="dt" sz="half" idx="10"/>
          </p:nvPr>
        </p:nvSpPr>
        <p:spPr/>
        <p:txBody>
          <a:bodyPr/>
          <a:lstStyle>
            <a:lvl1pPr>
              <a:defRPr/>
            </a:lvl1pPr>
          </a:lstStyle>
          <a:p>
            <a:endParaRPr lang="zh-CN" altLang="en-US"/>
          </a:p>
        </p:txBody>
      </p:sp>
      <p:sp>
        <p:nvSpPr>
          <p:cNvPr id="4" name="Rectangle 5"/>
          <p:cNvSpPr>
            <a:spLocks noGrp="1"/>
          </p:cNvSpPr>
          <p:nvPr>
            <p:ph type="ftr" sz="quarter" idx="11"/>
          </p:nvPr>
        </p:nvSpPr>
        <p:spPr/>
        <p:txBody>
          <a:bodyPr/>
          <a:lstStyle>
            <a:lvl1pPr>
              <a:defRPr/>
            </a:lvl1pPr>
          </a:lstStyle>
          <a:p>
            <a:endParaRPr lang="zh-CN" altLang="en-US"/>
          </a:p>
        </p:txBody>
      </p:sp>
      <p:sp>
        <p:nvSpPr>
          <p:cNvPr id="5" name="Rectangle 6"/>
          <p:cNvSpPr>
            <a:spLocks noGrp="1"/>
          </p:cNvSpPr>
          <p:nvPr>
            <p:ph type="sldNum" sz="quarter" idx="12"/>
          </p:nvPr>
        </p:nvSpPr>
        <p:spPr/>
        <p:txBody>
          <a:bodyPr/>
          <a:lstStyle>
            <a:lvl1pPr>
              <a:defRPr/>
            </a:lvl1pPr>
          </a:lstStyle>
          <a:p>
            <a:fld id="{5AC31FDC-6095-4877-9F39-E8E36A853C9C}"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p:cNvSpPr>
          <p:nvPr>
            <p:ph type="dt" sz="half" idx="10"/>
          </p:nvPr>
        </p:nvSpPr>
        <p:spPr/>
        <p:txBody>
          <a:bodyPr/>
          <a:lstStyle>
            <a:lvl1pPr>
              <a:defRPr/>
            </a:lvl1pPr>
          </a:lstStyle>
          <a:p>
            <a:endParaRPr lang="zh-CN" altLang="en-US"/>
          </a:p>
        </p:txBody>
      </p:sp>
      <p:sp>
        <p:nvSpPr>
          <p:cNvPr id="3" name="Rectangle 5"/>
          <p:cNvSpPr>
            <a:spLocks noGrp="1"/>
          </p:cNvSpPr>
          <p:nvPr>
            <p:ph type="ftr" sz="quarter" idx="11"/>
          </p:nvPr>
        </p:nvSpPr>
        <p:spPr/>
        <p:txBody>
          <a:bodyPr/>
          <a:lstStyle>
            <a:lvl1pPr>
              <a:defRPr/>
            </a:lvl1pPr>
          </a:lstStyle>
          <a:p>
            <a:endParaRPr lang="zh-CN" altLang="en-US"/>
          </a:p>
        </p:txBody>
      </p:sp>
      <p:sp>
        <p:nvSpPr>
          <p:cNvPr id="4" name="Rectangle 6"/>
          <p:cNvSpPr>
            <a:spLocks noGrp="1"/>
          </p:cNvSpPr>
          <p:nvPr>
            <p:ph type="sldNum" sz="quarter" idx="12"/>
          </p:nvPr>
        </p:nvSpPr>
        <p:spPr/>
        <p:txBody>
          <a:bodyPr/>
          <a:lstStyle>
            <a:lvl1pPr>
              <a:defRPr/>
            </a:lvl1pPr>
          </a:lstStyle>
          <a:p>
            <a:fld id="{2598976D-4CFB-4790-8F74-6EBB47E24BEE}"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ea typeface="宋体" panose="02010600030101010101" pitchFamily="2" charset="-122"/>
              </a:defRPr>
            </a:lvl1pPr>
            <a:lvl2pPr>
              <a:defRPr sz="2100">
                <a:ea typeface="宋体" panose="02010600030101010101" pitchFamily="2" charset="-122"/>
              </a:defRPr>
            </a:lvl2pPr>
            <a:lvl3pPr>
              <a:defRPr sz="1800">
                <a:ea typeface="宋体" panose="02010600030101010101" pitchFamily="2" charset="-122"/>
              </a:defRPr>
            </a:lvl3pPr>
            <a:lvl4pPr>
              <a:defRPr sz="1500">
                <a:ea typeface="宋体" panose="02010600030101010101" pitchFamily="2" charset="-122"/>
              </a:defRPr>
            </a:lvl4pPr>
            <a:lvl5pPr>
              <a:defRPr sz="1500">
                <a:ea typeface="宋体" panose="02010600030101010101" pitchFamily="2" charset="-122"/>
              </a:defRPr>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ea typeface="宋体" panose="02010600030101010101" pitchFamily="2" charset="-122"/>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6FD1E7E2-7F46-459C-A55C-0520C71A910A}"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ea typeface="宋体" panose="02010600030101010101" pitchFamily="2" charset="-122"/>
              </a:defRPr>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ea typeface="宋体" panose="02010600030101010101" pitchFamily="2" charset="-122"/>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999648EB-4AB8-4AD2-A4D0-6C91212203B1}"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8" name="Rectangle 4"/>
          <p:cNvSpPr>
            <a:spLocks noGrp="1"/>
          </p:cNvSpPr>
          <p:nvPr>
            <p:ph type="dt" sz="half"/>
          </p:nvPr>
        </p:nvSpPr>
        <p:spPr>
          <a:xfrm>
            <a:off x="457200" y="6245225"/>
            <a:ext cx="2133600" cy="476250"/>
          </a:xfrm>
          <a:prstGeom prst="rect">
            <a:avLst/>
          </a:prstGeom>
          <a:noFill/>
          <a:ln w="9525">
            <a:noFill/>
            <a:miter/>
          </a:ln>
        </p:spPr>
        <p:txBody>
          <a:bodyPr/>
          <a:lstStyle>
            <a:lvl1pPr>
              <a:defRPr sz="1400" noProof="1" dirty="0">
                <a:ea typeface="宋体" panose="02010600030101010101" pitchFamily="2" charset="-122"/>
              </a:defRPr>
            </a:lvl1pPr>
          </a:lstStyle>
          <a:p>
            <a:endParaRPr lang="zh-CN" altLang="en-US"/>
          </a:p>
        </p:txBody>
      </p:sp>
      <p:sp>
        <p:nvSpPr>
          <p:cNvPr id="1029" name="Rectangle 5"/>
          <p:cNvSpPr>
            <a:spLocks noGrp="1"/>
          </p:cNvSpPr>
          <p:nvPr>
            <p:ph type="ftr" sz="quarter"/>
          </p:nvPr>
        </p:nvSpPr>
        <p:spPr>
          <a:xfrm>
            <a:off x="3124200" y="6245225"/>
            <a:ext cx="2895600" cy="476250"/>
          </a:xfrm>
          <a:prstGeom prst="rect">
            <a:avLst/>
          </a:prstGeom>
          <a:noFill/>
          <a:ln w="9525">
            <a:noFill/>
            <a:miter/>
          </a:ln>
        </p:spPr>
        <p:txBody>
          <a:bodyPr/>
          <a:lstStyle>
            <a:lvl1pPr algn="ctr">
              <a:defRPr sz="1400" noProof="1" dirty="0">
                <a:ea typeface="宋体" panose="02010600030101010101" pitchFamily="2" charset="-122"/>
              </a:defRPr>
            </a:lvl1pPr>
          </a:lstStyle>
          <a:p>
            <a:endParaRPr lang="zh-CN" altLang="en-US"/>
          </a:p>
        </p:txBody>
      </p:sp>
      <p:sp>
        <p:nvSpPr>
          <p:cNvPr id="1030" name="Rectangle 6"/>
          <p:cNvSpPr>
            <a:spLocks noGrp="1"/>
          </p:cNvSpPr>
          <p:nvPr>
            <p:ph type="sldNum" sz="quarter"/>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vl1pPr>
          </a:lstStyle>
          <a:p>
            <a:fld id="{38C63FDC-162D-4EE7-A05B-38C7C4820AD6}"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2"/>
          </a:solidFill>
          <a:latin typeface="+mj-lt"/>
          <a:ea typeface="微软雅黑" panose="020B0503020204020204"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微软雅黑" panose="020B0503020204020204" charset="-122"/>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微软雅黑" panose="020B0503020204020204" charset="-122"/>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微软雅黑" panose="020B0503020204020204" charset="-122"/>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微软雅黑" panose="020B0503020204020204" charset="-122"/>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微软雅黑" panose="020B0503020204020204" charset="-122"/>
          <a:cs typeface="+mn-cs"/>
        </a:defRPr>
      </a:lvl5pPr>
      <a:lvl6pPr marL="2514600" lvl="5"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slide" Target="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3.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3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7.jpeg"/><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image" Target="../media/image34.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jpeg"/><Relationship Id="rId1" Type="http://schemas.openxmlformats.org/officeDocument/2006/relationships/image" Target="../media/image4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 Id="rId3" Type="http://schemas.openxmlformats.org/officeDocument/2006/relationships/image" Target="http:/www.sz.chinanews.com.cn/suzhou/images/yl1.jpg" TargetMode="External"/><Relationship Id="rId2" Type="http://schemas.openxmlformats.org/officeDocument/2006/relationships/image" Target="../media/image44.jpeg"/><Relationship Id="rId1" Type="http://schemas.openxmlformats.org/officeDocument/2006/relationships/image" Target="../media/image43.GIF"/></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slide" Target="slide1.xml"/><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slide" Target="slide1.xml"/><Relationship Id="rId20" Type="http://schemas.openxmlformats.org/officeDocument/2006/relationships/slideLayout" Target="../slideLayouts/slideLayout7.xml"/><Relationship Id="rId2" Type="http://schemas.openxmlformats.org/officeDocument/2006/relationships/image" Target="../media/image3.jpeg"/><Relationship Id="rId19" Type="http://schemas.openxmlformats.org/officeDocument/2006/relationships/image" Target="../media/image18.jpeg"/><Relationship Id="rId18" Type="http://schemas.openxmlformats.org/officeDocument/2006/relationships/image" Target="../media/image17.jpeg"/><Relationship Id="rId17" Type="http://schemas.openxmlformats.org/officeDocument/2006/relationships/image" Target="../media/image16.jpeg"/><Relationship Id="rId16" Type="http://schemas.openxmlformats.org/officeDocument/2006/relationships/image" Target="../media/image15.jpeg"/><Relationship Id="rId15" Type="http://schemas.openxmlformats.org/officeDocument/2006/relationships/image" Target="../media/image14.jpeg"/><Relationship Id="rId14" Type="http://schemas.openxmlformats.org/officeDocument/2006/relationships/image" Target="../media/image13.jpeg"/><Relationship Id="rId13" Type="http://schemas.openxmlformats.org/officeDocument/2006/relationships/image" Target="../media/image12.jpeg"/><Relationship Id="rId12" Type="http://schemas.openxmlformats.org/officeDocument/2006/relationships/image" Target="../media/image11.jpeg"/><Relationship Id="rId11" Type="http://schemas.openxmlformats.org/officeDocument/2006/relationships/slide" Target="slide2.xml"/><Relationship Id="rId10" Type="http://schemas.openxmlformats.org/officeDocument/2006/relationships/image" Target="../media/image10.jpeg"/><Relationship Id="rId1"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http:/www.szgarden.sz.js.cn/garden/map.jpg" TargetMode="External"/><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1" name="MH_Text_1"/>
          <p:cNvSpPr>
            <a:spLocks noChangeArrowheads="1"/>
          </p:cNvSpPr>
          <p:nvPr/>
        </p:nvSpPr>
        <p:spPr bwMode="auto">
          <a:xfrm>
            <a:off x="735013" y="4668838"/>
            <a:ext cx="1665287" cy="1055687"/>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2" name="MH_SubTitle_1">
            <a:hlinkClick r:id="rId1" action="ppaction://hlinksldjump"/>
          </p:cNvPr>
          <p:cNvSpPr>
            <a:spLocks noChangeArrowheads="1"/>
          </p:cNvSpPr>
          <p:nvPr/>
        </p:nvSpPr>
        <p:spPr bwMode="auto">
          <a:xfrm>
            <a:off x="733425"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导入新课</a:t>
            </a:r>
            <a:endParaRPr lang="zh-CN" altLang="en-US" sz="1800">
              <a:solidFill>
                <a:srgbClr val="FFFFFF"/>
              </a:solidFill>
              <a:latin typeface="宋体" panose="02010600030101010101" pitchFamily="2" charset="-122"/>
            </a:endParaRPr>
          </a:p>
        </p:txBody>
      </p:sp>
      <p:sp>
        <p:nvSpPr>
          <p:cNvPr id="4103" name="MH_Other_1"/>
          <p:cNvSpPr>
            <a:spLocks noChangeArrowheads="1"/>
          </p:cNvSpPr>
          <p:nvPr/>
        </p:nvSpPr>
        <p:spPr bwMode="auto">
          <a:xfrm>
            <a:off x="2160588" y="5111750"/>
            <a:ext cx="168275"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04" name="MH_Text_2"/>
          <p:cNvSpPr>
            <a:spLocks noChangeArrowheads="1"/>
          </p:cNvSpPr>
          <p:nvPr/>
        </p:nvSpPr>
        <p:spPr bwMode="auto">
          <a:xfrm>
            <a:off x="2700338" y="4652963"/>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5" name="MH_SubTitle_2">
            <a:hlinkClick r:id="rId1" action="ppaction://hlinksldjump"/>
          </p:cNvPr>
          <p:cNvSpPr>
            <a:spLocks noChangeArrowheads="1"/>
          </p:cNvSpPr>
          <p:nvPr/>
        </p:nvSpPr>
        <p:spPr bwMode="auto">
          <a:xfrm>
            <a:off x="2722563" y="4940300"/>
            <a:ext cx="1665287"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讲授新课</a:t>
            </a:r>
            <a:endParaRPr lang="zh-CN" altLang="en-US" sz="1800">
              <a:solidFill>
                <a:srgbClr val="FFFFFF"/>
              </a:solidFill>
              <a:latin typeface="宋体" panose="02010600030101010101" pitchFamily="2" charset="-122"/>
            </a:endParaRPr>
          </a:p>
        </p:txBody>
      </p:sp>
      <p:sp>
        <p:nvSpPr>
          <p:cNvPr id="4106" name="MH_Other_2"/>
          <p:cNvSpPr>
            <a:spLocks noChangeArrowheads="1"/>
          </p:cNvSpPr>
          <p:nvPr/>
        </p:nvSpPr>
        <p:spPr bwMode="auto">
          <a:xfrm>
            <a:off x="2757488" y="5108575"/>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sp>
        <p:nvSpPr>
          <p:cNvPr id="4107" name="MH_Other_3"/>
          <p:cNvSpPr>
            <a:spLocks noChangeArrowheads="1"/>
          </p:cNvSpPr>
          <p:nvPr/>
        </p:nvSpPr>
        <p:spPr bwMode="auto">
          <a:xfrm>
            <a:off x="4191000" y="5111750"/>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sp>
        <p:nvSpPr>
          <p:cNvPr id="4108" name="MH_Text_3"/>
          <p:cNvSpPr>
            <a:spLocks noChangeArrowheads="1"/>
          </p:cNvSpPr>
          <p:nvPr/>
        </p:nvSpPr>
        <p:spPr bwMode="auto">
          <a:xfrm>
            <a:off x="4730750" y="4667250"/>
            <a:ext cx="1666875"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09" name="MH_SubTitle_3">
            <a:hlinkClick r:id="rId1" action="ppaction://hlinksldjump"/>
          </p:cNvPr>
          <p:cNvSpPr>
            <a:spLocks noChangeArrowheads="1"/>
          </p:cNvSpPr>
          <p:nvPr/>
        </p:nvSpPr>
        <p:spPr bwMode="auto">
          <a:xfrm>
            <a:off x="4730750"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课堂小结</a:t>
            </a:r>
            <a:endParaRPr lang="zh-CN" altLang="en-US" sz="1800">
              <a:solidFill>
                <a:srgbClr val="FFFFFF"/>
              </a:solidFill>
              <a:latin typeface="宋体" panose="02010600030101010101" pitchFamily="2" charset="-122"/>
            </a:endParaRPr>
          </a:p>
        </p:txBody>
      </p:sp>
      <p:sp>
        <p:nvSpPr>
          <p:cNvPr id="4110" name="MH_Other_4"/>
          <p:cNvSpPr>
            <a:spLocks noChangeArrowheads="1"/>
          </p:cNvSpPr>
          <p:nvPr/>
        </p:nvSpPr>
        <p:spPr bwMode="auto">
          <a:xfrm>
            <a:off x="4787900" y="5108575"/>
            <a:ext cx="169863"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11" name="MH_Other_5"/>
          <p:cNvSpPr>
            <a:spLocks noChangeArrowheads="1"/>
          </p:cNvSpPr>
          <p:nvPr/>
        </p:nvSpPr>
        <p:spPr bwMode="auto">
          <a:xfrm>
            <a:off x="6189663" y="5111750"/>
            <a:ext cx="168275" cy="171450"/>
          </a:xfrm>
          <a:prstGeom prst="ellipse">
            <a:avLst/>
          </a:prstGeom>
          <a:solidFill>
            <a:srgbClr val="FFFFFF"/>
          </a:solidFill>
          <a:ln w="25400">
            <a:solidFill>
              <a:srgbClr val="2E617E"/>
            </a:solidFill>
            <a:round/>
          </a:ln>
        </p:spPr>
        <p:txBody>
          <a:bodyPr anchor="ctr"/>
          <a:lstStyle/>
          <a:p>
            <a:pPr algn="ctr"/>
            <a:endParaRPr lang="zh-CN" altLang="en-US" sz="1400">
              <a:solidFill>
                <a:srgbClr val="FFFFFF"/>
              </a:solidFill>
            </a:endParaRPr>
          </a:p>
        </p:txBody>
      </p:sp>
      <p:sp>
        <p:nvSpPr>
          <p:cNvPr id="4112" name="MH_Text_4"/>
          <p:cNvSpPr>
            <a:spLocks noChangeArrowheads="1"/>
          </p:cNvSpPr>
          <p:nvPr/>
        </p:nvSpPr>
        <p:spPr bwMode="auto">
          <a:xfrm>
            <a:off x="6738938" y="4667250"/>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endParaRPr>
          </a:p>
        </p:txBody>
      </p:sp>
      <p:sp>
        <p:nvSpPr>
          <p:cNvPr id="4113" name="MH_SubTitle_4">
            <a:hlinkClick r:id="rId1" action="ppaction://hlinksldjump"/>
          </p:cNvPr>
          <p:cNvSpPr>
            <a:spLocks noChangeArrowheads="1"/>
          </p:cNvSpPr>
          <p:nvPr/>
        </p:nvSpPr>
        <p:spPr bwMode="auto">
          <a:xfrm>
            <a:off x="6738938" y="4940300"/>
            <a:ext cx="1668462"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latin typeface="宋体" panose="02010600030101010101" pitchFamily="2" charset="-122"/>
              </a:rPr>
              <a:t>当堂检测</a:t>
            </a:r>
            <a:endParaRPr lang="zh-CN" altLang="en-US" sz="1800">
              <a:solidFill>
                <a:srgbClr val="FFFFFF"/>
              </a:solidFill>
              <a:latin typeface="宋体" panose="02010600030101010101" pitchFamily="2" charset="-122"/>
            </a:endParaRPr>
          </a:p>
        </p:txBody>
      </p:sp>
      <p:sp>
        <p:nvSpPr>
          <p:cNvPr id="4114" name="MH_Other_6"/>
          <p:cNvSpPr>
            <a:spLocks noChangeArrowheads="1"/>
          </p:cNvSpPr>
          <p:nvPr/>
        </p:nvSpPr>
        <p:spPr bwMode="auto">
          <a:xfrm>
            <a:off x="6788150" y="5108575"/>
            <a:ext cx="168275" cy="171450"/>
          </a:xfrm>
          <a:prstGeom prst="ellipse">
            <a:avLst/>
          </a:prstGeom>
          <a:solidFill>
            <a:srgbClr val="FFFFFF"/>
          </a:solidFill>
          <a:ln w="25400">
            <a:solidFill>
              <a:srgbClr val="707C1A"/>
            </a:solidFill>
            <a:round/>
          </a:ln>
        </p:spPr>
        <p:txBody>
          <a:bodyPr anchor="ctr"/>
          <a:lstStyle/>
          <a:p>
            <a:pPr algn="ctr"/>
            <a:endParaRPr lang="zh-CN" altLang="en-US" sz="1400">
              <a:solidFill>
                <a:srgbClr val="FFFFFF"/>
              </a:solidFill>
            </a:endParaRPr>
          </a:p>
        </p:txBody>
      </p:sp>
      <p:grpSp>
        <p:nvGrpSpPr>
          <p:cNvPr id="4115" name="组合 3093"/>
          <p:cNvGrpSpPr/>
          <p:nvPr/>
        </p:nvGrpSpPr>
        <p:grpSpPr bwMode="auto">
          <a:xfrm>
            <a:off x="2097088" y="5064125"/>
            <a:ext cx="890587" cy="266700"/>
            <a:chOff x="0" y="0"/>
            <a:chExt cx="561" cy="169"/>
          </a:xfrm>
        </p:grpSpPr>
        <p:pic>
          <p:nvPicPr>
            <p:cNvPr id="4116" name="MH_Other_7"/>
            <p:cNvPicPr>
              <a:picLocks noChangeArrowheads="1"/>
            </p:cNvPicPr>
            <p:nvPr/>
          </p:nvPicPr>
          <p:blipFill>
            <a:blip r:embed="rId2" cstate="print"/>
            <a:srcRect/>
            <a:stretch>
              <a:fillRect/>
            </a:stretch>
          </p:blipFill>
          <p:spPr bwMode="auto">
            <a:xfrm>
              <a:off x="0" y="0"/>
              <a:ext cx="561" cy="169"/>
            </a:xfrm>
            <a:prstGeom prst="rect">
              <a:avLst/>
            </a:prstGeom>
            <a:noFill/>
            <a:ln w="9525">
              <a:noFill/>
              <a:miter lim="800000"/>
              <a:headEnd/>
              <a:tailEnd/>
            </a:ln>
          </p:spPr>
        </p:pic>
        <p:sp>
          <p:nvSpPr>
            <p:cNvPr id="4117" name="Text Box 24"/>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sz="1400">
                <a:solidFill>
                  <a:srgbClr val="FFFFFF"/>
                </a:solidFill>
              </a:endParaRPr>
            </a:p>
          </p:txBody>
        </p:sp>
      </p:grpSp>
      <p:sp>
        <p:nvSpPr>
          <p:cNvPr id="4118" name="MH_Other_8"/>
          <p:cNvSpPr>
            <a:spLocks noChangeArrowheads="1"/>
          </p:cNvSpPr>
          <p:nvPr/>
        </p:nvSpPr>
        <p:spPr bwMode="auto">
          <a:xfrm>
            <a:off x="2195513"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grpSp>
        <p:nvGrpSpPr>
          <p:cNvPr id="4119" name="组合 3097"/>
          <p:cNvGrpSpPr/>
          <p:nvPr/>
        </p:nvGrpSpPr>
        <p:grpSpPr bwMode="auto">
          <a:xfrm>
            <a:off x="4127500" y="5064125"/>
            <a:ext cx="889000" cy="266700"/>
            <a:chOff x="0" y="0"/>
            <a:chExt cx="560" cy="169"/>
          </a:xfrm>
        </p:grpSpPr>
        <p:pic>
          <p:nvPicPr>
            <p:cNvPr id="4120" name="MH_Other_9"/>
            <p:cNvPicPr>
              <a:picLocks noChangeArrowheads="1"/>
            </p:cNvPicPr>
            <p:nvPr/>
          </p:nvPicPr>
          <p:blipFill>
            <a:blip r:embed="rId2" cstate="print"/>
            <a:srcRect/>
            <a:stretch>
              <a:fillRect/>
            </a:stretch>
          </p:blipFill>
          <p:spPr bwMode="auto">
            <a:xfrm>
              <a:off x="0" y="0"/>
              <a:ext cx="560" cy="169"/>
            </a:xfrm>
            <a:prstGeom prst="rect">
              <a:avLst/>
            </a:prstGeom>
            <a:noFill/>
            <a:ln w="9525">
              <a:noFill/>
              <a:miter lim="800000"/>
              <a:headEnd/>
              <a:tailEnd/>
            </a:ln>
          </p:spPr>
        </p:pic>
        <p:sp>
          <p:nvSpPr>
            <p:cNvPr id="4121" name="Text Box 28"/>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sz="1400">
                <a:solidFill>
                  <a:srgbClr val="FFFFFF"/>
                </a:solidFill>
              </a:endParaRPr>
            </a:p>
          </p:txBody>
        </p:sp>
      </p:grpSp>
      <p:sp>
        <p:nvSpPr>
          <p:cNvPr id="4122" name="MH_Other_10"/>
          <p:cNvSpPr>
            <a:spLocks noChangeArrowheads="1"/>
          </p:cNvSpPr>
          <p:nvPr/>
        </p:nvSpPr>
        <p:spPr bwMode="auto">
          <a:xfrm>
            <a:off x="4225925"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pic>
        <p:nvPicPr>
          <p:cNvPr id="4123" name="MH_Other_11"/>
          <p:cNvPicPr>
            <a:picLocks noChangeArrowheads="1"/>
          </p:cNvPicPr>
          <p:nvPr/>
        </p:nvPicPr>
        <p:blipFill>
          <a:blip r:embed="rId2" cstate="print"/>
          <a:srcRect/>
          <a:stretch>
            <a:fillRect/>
          </a:stretch>
        </p:blipFill>
        <p:spPr bwMode="auto">
          <a:xfrm>
            <a:off x="6126163" y="5064125"/>
            <a:ext cx="890587" cy="266700"/>
          </a:xfrm>
          <a:prstGeom prst="rect">
            <a:avLst/>
          </a:prstGeom>
          <a:noFill/>
          <a:ln w="9525">
            <a:noFill/>
            <a:miter lim="800000"/>
            <a:headEnd/>
            <a:tailEnd/>
          </a:ln>
        </p:spPr>
      </p:pic>
      <p:sp>
        <p:nvSpPr>
          <p:cNvPr id="4124" name="Text Box 31"/>
          <p:cNvSpPr txBox="1">
            <a:spLocks noChangeArrowheads="1"/>
          </p:cNvSpPr>
          <p:nvPr/>
        </p:nvSpPr>
        <p:spPr bwMode="auto">
          <a:xfrm>
            <a:off x="6237288" y="5165725"/>
            <a:ext cx="669925" cy="61913"/>
          </a:xfrm>
          <a:prstGeom prst="rect">
            <a:avLst/>
          </a:prstGeom>
          <a:noFill/>
          <a:ln w="9525">
            <a:noFill/>
            <a:miter lim="800000"/>
          </a:ln>
        </p:spPr>
        <p:txBody>
          <a:bodyPr anchor="ctr"/>
          <a:lstStyle/>
          <a:p>
            <a:pPr algn="ctr"/>
            <a:endParaRPr lang="zh-CN" altLang="en-US" sz="1400">
              <a:solidFill>
                <a:srgbClr val="FFFFFF"/>
              </a:solidFill>
            </a:endParaRPr>
          </a:p>
        </p:txBody>
      </p:sp>
      <p:sp>
        <p:nvSpPr>
          <p:cNvPr id="4125" name="MH_Other_12"/>
          <p:cNvSpPr>
            <a:spLocks noChangeArrowheads="1"/>
          </p:cNvSpPr>
          <p:nvPr/>
        </p:nvSpPr>
        <p:spPr bwMode="auto">
          <a:xfrm>
            <a:off x="6224588"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sz="1400">
              <a:solidFill>
                <a:srgbClr val="FFFFFF"/>
              </a:solidFill>
            </a:endParaRPr>
          </a:p>
        </p:txBody>
      </p:sp>
      <p:sp>
        <p:nvSpPr>
          <p:cNvPr id="4127" name="文本框 4130"/>
          <p:cNvSpPr txBox="1">
            <a:spLocks noChangeArrowheads="1"/>
          </p:cNvSpPr>
          <p:nvPr/>
        </p:nvSpPr>
        <p:spPr bwMode="auto">
          <a:xfrm>
            <a:off x="325438" y="2708275"/>
            <a:ext cx="7812087" cy="1006475"/>
          </a:xfrm>
          <a:prstGeom prst="rect">
            <a:avLst/>
          </a:prstGeom>
          <a:noFill/>
          <a:ln w="9525">
            <a:noFill/>
            <a:miter lim="800000"/>
          </a:ln>
        </p:spPr>
        <p:txBody>
          <a:bodyPr>
            <a:spAutoFit/>
          </a:bodyPr>
          <a:lstStyle/>
          <a:p>
            <a:pPr algn="ctr"/>
            <a:r>
              <a:rPr lang="en-US" altLang="zh-CN" sz="6000">
                <a:latin typeface="隶书" panose="02010509060101010101" pitchFamily="49" charset="-122"/>
                <a:ea typeface="隶书" panose="02010509060101010101" pitchFamily="49" charset="-122"/>
              </a:rPr>
              <a:t> </a:t>
            </a:r>
            <a:r>
              <a:rPr lang="en-US" altLang="zh-CN" sz="6000">
                <a:latin typeface="Times New Roman" panose="02020603050405020304" pitchFamily="18" charset="0"/>
                <a:ea typeface="隶书" panose="02010509060101010101" pitchFamily="49" charset="-122"/>
              </a:rPr>
              <a:t> </a:t>
            </a:r>
            <a:r>
              <a:rPr lang="en-US" altLang="zh-CN" sz="6000" b="1">
                <a:latin typeface="Times New Roman" panose="02020603050405020304" pitchFamily="18" charset="0"/>
                <a:ea typeface="隶书" panose="02010509060101010101" pitchFamily="49" charset="-122"/>
              </a:rPr>
              <a:t>13  </a:t>
            </a:r>
            <a:r>
              <a:rPr lang="zh-CN" altLang="en-US" sz="6000">
                <a:latin typeface="Times New Roman" panose="02020603050405020304" pitchFamily="18" charset="0"/>
                <a:ea typeface="隶书" panose="02010509060101010101" pitchFamily="49" charset="-122"/>
              </a:rPr>
              <a:t>苏州园林</a:t>
            </a:r>
            <a:endParaRPr lang="zh-CN" altLang="en-US" sz="6000">
              <a:latin typeface="Times New Roman" panose="02020603050405020304" pitchFamily="18" charset="0"/>
              <a:ea typeface="隶书" panose="020105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文本框 1"/>
          <p:cNvSpPr txBox="1">
            <a:spLocks noChangeArrowheads="1"/>
          </p:cNvSpPr>
          <p:nvPr/>
        </p:nvSpPr>
        <p:spPr bwMode="auto">
          <a:xfrm>
            <a:off x="523875" y="1628775"/>
            <a:ext cx="8008938" cy="2657475"/>
          </a:xfrm>
          <a:prstGeom prst="rect">
            <a:avLst/>
          </a:prstGeom>
          <a:noFill/>
          <a:ln w="9525">
            <a:noFill/>
            <a:miter lim="800000"/>
          </a:ln>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雷同：</a:t>
            </a:r>
            <a:endParaRPr lang="zh-CN" altLang="en-US" sz="2800" b="1">
              <a:solidFill>
                <a:srgbClr val="FF0000"/>
              </a:solidFill>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斟酌：</a:t>
            </a:r>
            <a:endParaRPr lang="zh-CN" altLang="en-US" sz="2800" b="1">
              <a:solidFill>
                <a:srgbClr val="FF0000"/>
              </a:solidFill>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别出心裁：</a:t>
            </a:r>
            <a:endParaRPr lang="zh-CN" altLang="en-US" sz="2800" b="1">
              <a:solidFill>
                <a:srgbClr val="FF0000"/>
              </a:solidFill>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因地制宜：</a:t>
            </a:r>
            <a:endParaRPr lang="zh-CN" altLang="en-US" sz="2800" b="1">
              <a:solidFill>
                <a:srgbClr val="FF0000"/>
              </a:solidFill>
              <a:latin typeface="宋体" panose="02010600030101010101" pitchFamily="2" charset="-122"/>
              <a:sym typeface="宋体" panose="02010600030101010101" pitchFamily="2" charset="-122"/>
            </a:endParaRPr>
          </a:p>
        </p:txBody>
      </p:sp>
      <p:sp>
        <p:nvSpPr>
          <p:cNvPr id="13314"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
        <p:nvSpPr>
          <p:cNvPr id="3" name="文本框 2"/>
          <p:cNvSpPr txBox="1">
            <a:spLocks noChangeArrowheads="1"/>
          </p:cNvSpPr>
          <p:nvPr/>
        </p:nvSpPr>
        <p:spPr bwMode="auto">
          <a:xfrm>
            <a:off x="1476375" y="1773238"/>
            <a:ext cx="3028950" cy="519112"/>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宋体" panose="02010600030101010101" pitchFamily="2" charset="-122"/>
              </a:rPr>
              <a:t>不该相同而相同。</a:t>
            </a:r>
            <a:endParaRPr lang="zh-CN" altLang="en-US" sz="2800"/>
          </a:p>
        </p:txBody>
      </p:sp>
      <p:sp>
        <p:nvSpPr>
          <p:cNvPr id="4" name="文本框 3"/>
          <p:cNvSpPr txBox="1">
            <a:spLocks noChangeArrowheads="1"/>
          </p:cNvSpPr>
          <p:nvPr/>
        </p:nvSpPr>
        <p:spPr bwMode="auto">
          <a:xfrm>
            <a:off x="1443038" y="2493963"/>
            <a:ext cx="6407150" cy="519112"/>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宋体" panose="02010600030101010101" pitchFamily="2" charset="-122"/>
              </a:rPr>
              <a:t>考虑事情</a:t>
            </a:r>
            <a:r>
              <a:rPr lang="en-US" altLang="zh-CN" sz="2800" b="1">
                <a:solidFill>
                  <a:srgbClr val="FF0000"/>
                </a:solidFill>
                <a:latin typeface="宋体" panose="02010600030101010101" pitchFamily="2" charset="-122"/>
                <a:sym typeface="宋体" panose="02010600030101010101" pitchFamily="2" charset="-122"/>
              </a:rPr>
              <a:t>\</a:t>
            </a:r>
            <a:r>
              <a:rPr lang="zh-CN" altLang="en-US" sz="2800" b="1">
                <a:solidFill>
                  <a:srgbClr val="FF0000"/>
                </a:solidFill>
                <a:latin typeface="宋体" panose="02010600030101010101" pitchFamily="2" charset="-122"/>
                <a:sym typeface="宋体" panose="02010600030101010101" pitchFamily="2" charset="-122"/>
              </a:rPr>
              <a:t>文字等是否可行或是否适当。</a:t>
            </a:r>
            <a:endParaRPr lang="zh-CN" altLang="en-US" sz="2800"/>
          </a:p>
        </p:txBody>
      </p:sp>
      <p:sp>
        <p:nvSpPr>
          <p:cNvPr id="5" name="文本框 4"/>
          <p:cNvSpPr txBox="1">
            <a:spLocks noChangeArrowheads="1"/>
          </p:cNvSpPr>
          <p:nvPr/>
        </p:nvSpPr>
        <p:spPr bwMode="auto">
          <a:xfrm>
            <a:off x="2074863" y="3125788"/>
            <a:ext cx="5162550" cy="519112"/>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宋体" panose="02010600030101010101" pitchFamily="2" charset="-122"/>
              </a:rPr>
              <a:t>出自自己内心的裁决和总判定。</a:t>
            </a:r>
            <a:endParaRPr lang="zh-CN" altLang="en-US" sz="2800"/>
          </a:p>
        </p:txBody>
      </p:sp>
      <p:sp>
        <p:nvSpPr>
          <p:cNvPr id="6" name="文本框 5"/>
          <p:cNvSpPr txBox="1">
            <a:spLocks noChangeArrowheads="1"/>
          </p:cNvSpPr>
          <p:nvPr/>
        </p:nvSpPr>
        <p:spPr bwMode="auto">
          <a:xfrm>
            <a:off x="2124075" y="3789363"/>
            <a:ext cx="6173788" cy="1374775"/>
          </a:xfrm>
          <a:prstGeom prst="rect">
            <a:avLst/>
          </a:prstGeom>
          <a:noFill/>
          <a:ln w="9525">
            <a:noFill/>
            <a:miter lim="800000"/>
          </a:ln>
        </p:spPr>
        <p:txBody>
          <a:bodyPr>
            <a:spAutoFit/>
          </a:bodyPr>
          <a:lstStyle/>
          <a:p>
            <a:pPr>
              <a:lnSpc>
                <a:spcPct val="150000"/>
              </a:lnSpc>
            </a:pPr>
            <a:r>
              <a:rPr lang="zh-CN" altLang="en-US" sz="2800" b="1">
                <a:solidFill>
                  <a:srgbClr val="FF0000"/>
                </a:solidFill>
                <a:latin typeface="宋体" panose="02010600030101010101" pitchFamily="2" charset="-122"/>
                <a:sym typeface="宋体" panose="02010600030101010101" pitchFamily="2" charset="-122"/>
              </a:rPr>
              <a:t>根据当地的实际情况制定相应的措施。因</a:t>
            </a:r>
            <a:r>
              <a:rPr lang="en-US" altLang="zh-CN" sz="2800" b="1">
                <a:solidFill>
                  <a:srgbClr val="FF0000"/>
                </a:solidFill>
                <a:latin typeface="宋体" panose="02010600030101010101" pitchFamily="2" charset="-122"/>
                <a:sym typeface="宋体" panose="02010600030101010101" pitchFamily="2" charset="-122"/>
              </a:rPr>
              <a:t>,</a:t>
            </a:r>
            <a:r>
              <a:rPr lang="zh-CN" altLang="en-US" sz="2800" b="1">
                <a:solidFill>
                  <a:srgbClr val="FF0000"/>
                </a:solidFill>
                <a:latin typeface="宋体" panose="02010600030101010101" pitchFamily="2" charset="-122"/>
                <a:sym typeface="宋体" panose="02010600030101010101" pitchFamily="2" charset="-122"/>
              </a:rPr>
              <a:t>依据。</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
        <p:nvSpPr>
          <p:cNvPr id="11" name="任意多边形 10"/>
          <p:cNvSpPr/>
          <p:nvPr/>
        </p:nvSpPr>
        <p:spPr>
          <a:xfrm>
            <a:off x="0" y="4865688"/>
            <a:ext cx="9144000" cy="1687512"/>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7" name="任意多边形 6"/>
          <p:cNvSpPr/>
          <p:nvPr/>
        </p:nvSpPr>
        <p:spPr>
          <a:xfrm>
            <a:off x="0" y="51228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pic>
        <p:nvPicPr>
          <p:cNvPr id="14340" name="图片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187575" y="1598613"/>
            <a:ext cx="4768850" cy="2709862"/>
          </a:xfrm>
          <a:prstGeom prst="rect">
            <a:avLst/>
          </a:prstGeom>
          <a:noFill/>
          <a:ln w="9525">
            <a:noFill/>
            <a:miter lim="800000"/>
            <a:headEnd/>
            <a:tailEnd/>
          </a:ln>
        </p:spPr>
      </p:pic>
      <p:sp>
        <p:nvSpPr>
          <p:cNvPr id="14341" name="Rectangle 2"/>
          <p:cNvSpPr txBox="1">
            <a:spLocks noChangeArrowheads="1"/>
          </p:cNvSpPr>
          <p:nvPr/>
        </p:nvSpPr>
        <p:spPr bwMode="auto">
          <a:xfrm>
            <a:off x="2047875" y="3287713"/>
            <a:ext cx="5116513" cy="904875"/>
          </a:xfrm>
          <a:prstGeom prst="rect">
            <a:avLst/>
          </a:prstGeom>
          <a:noFill/>
          <a:ln w="9525">
            <a:noFill/>
            <a:miter lim="800000"/>
          </a:ln>
        </p:spPr>
        <p:txBody>
          <a:bodyPr lIns="0" rIns="0" anchor="ctr"/>
          <a:lstStyle/>
          <a:p>
            <a:pPr algn="ctr">
              <a:lnSpc>
                <a:spcPct val="90000"/>
              </a:lnSpc>
            </a:pPr>
            <a:r>
              <a:rPr lang="zh-CN" altLang="en-US" sz="3600" b="1">
                <a:solidFill>
                  <a:srgbClr val="196666"/>
                </a:solidFill>
                <a:latin typeface="微软雅黑" panose="020B0503020204020204" charset="-122"/>
                <a:ea typeface="微软雅黑" panose="020B0503020204020204" charset="-122"/>
              </a:rPr>
              <a:t>初读课文    整体感知</a:t>
            </a:r>
            <a:endParaRPr lang="zh-CN" altLang="en-US" sz="3600" b="1">
              <a:solidFill>
                <a:srgbClr val="196666"/>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折角形 17409"/>
          <p:cNvSpPr>
            <a:spLocks noChangeArrowheads="1"/>
          </p:cNvSpPr>
          <p:nvPr/>
        </p:nvSpPr>
        <p:spPr bwMode="auto">
          <a:xfrm>
            <a:off x="611188" y="4941888"/>
            <a:ext cx="7777162" cy="1008062"/>
          </a:xfrm>
          <a:prstGeom prst="foldedCorner">
            <a:avLst>
              <a:gd name="adj" fmla="val 12500"/>
            </a:avLst>
          </a:prstGeom>
          <a:solidFill>
            <a:srgbClr val="008000">
              <a:alpha val="84998"/>
            </a:srgbClr>
          </a:solidFill>
          <a:ln w="9525">
            <a:solidFill>
              <a:schemeClr val="tx1"/>
            </a:solidFill>
            <a:round/>
          </a:ln>
        </p:spPr>
        <p:txBody>
          <a:bodyPr/>
          <a:lstStyle/>
          <a:p>
            <a:endParaRPr lang="zh-CN" altLang="en-US"/>
          </a:p>
        </p:txBody>
      </p:sp>
      <p:sp>
        <p:nvSpPr>
          <p:cNvPr id="15362" name="标题 17410"/>
          <p:cNvSpPr>
            <a:spLocks noGrp="1" noChangeArrowheads="1"/>
          </p:cNvSpPr>
          <p:nvPr>
            <p:ph type="title"/>
          </p:nvPr>
        </p:nvSpPr>
        <p:spPr bwMode="auto">
          <a:xfrm>
            <a:off x="2041525" y="849313"/>
            <a:ext cx="6429375" cy="542925"/>
          </a:xfrm>
          <a:prstGeom prst="rect">
            <a:avLst/>
          </a:prstGeom>
          <a:noFill/>
          <a:ln>
            <a:miter lim="800000"/>
          </a:ln>
        </p:spPr>
        <p:txBody>
          <a:bodyPr vert="horz" wrap="square" lIns="91440" tIns="45720" rIns="91440" bIns="45720" numCol="1" anchor="ctr" anchorCtr="0" compatLnSpc="1"/>
          <a:lstStyle/>
          <a:p>
            <a:r>
              <a:rPr lang="zh-CN" altLang="en-US" sz="2800" b="1" smtClean="0">
                <a:solidFill>
                  <a:schemeClr val="tx1"/>
                </a:solidFill>
                <a:ea typeface="宋体" panose="02010600030101010101" pitchFamily="2" charset="-122"/>
              </a:rPr>
              <a:t>苏州园林的主要特征是什么？</a:t>
            </a:r>
            <a:endParaRPr lang="zh-CN" altLang="en-US" sz="2800" b="1" smtClean="0">
              <a:solidFill>
                <a:schemeClr val="tx1"/>
              </a:solidFill>
              <a:ea typeface="宋体" panose="02010600030101010101" pitchFamily="2" charset="-122"/>
            </a:endParaRPr>
          </a:p>
        </p:txBody>
      </p:sp>
      <p:sp>
        <p:nvSpPr>
          <p:cNvPr id="17412" name="内容占位符 17411"/>
          <p:cNvSpPr>
            <a:spLocks noGrp="1" noChangeArrowheads="1"/>
          </p:cNvSpPr>
          <p:nvPr>
            <p:ph idx="1"/>
          </p:nvPr>
        </p:nvSpPr>
        <p:spPr bwMode="auto">
          <a:xfrm>
            <a:off x="395288" y="5156200"/>
            <a:ext cx="8229600" cy="457200"/>
          </a:xfrm>
          <a:prstGeom prst="rect">
            <a:avLst/>
          </a:prstGeom>
          <a:noFill/>
          <a:ln>
            <a:miter lim="800000"/>
          </a:ln>
        </p:spPr>
        <p:txBody>
          <a:bodyPr vert="horz" wrap="square" lIns="91440" tIns="45720" rIns="91440" bIns="45720" numCol="1" anchor="t" anchorCtr="0" compatLnSpc="1">
            <a:spAutoFit/>
          </a:bodyPr>
          <a:lstStyle/>
          <a:p>
            <a:pPr marL="457200" indent="-457200" algn="just">
              <a:spcBef>
                <a:spcPct val="50000"/>
              </a:spcBef>
              <a:buFontTx/>
              <a:buNone/>
            </a:pPr>
            <a:r>
              <a:rPr lang="zh-CN" altLang="en-US" sz="2400" b="1" smtClean="0">
                <a:latin typeface="宋体" panose="02010600030101010101" pitchFamily="2" charset="-122"/>
                <a:ea typeface="宋体" panose="02010600030101010101" pitchFamily="2" charset="-122"/>
              </a:rPr>
              <a:t>　游览者无论站在哪个点上，眼前总是一幅完美的图画。</a:t>
            </a:r>
            <a:endParaRPr lang="zh-CN" altLang="en-US" sz="2400" b="1" smtClean="0">
              <a:latin typeface="宋体" panose="02010600030101010101" pitchFamily="2" charset="-122"/>
              <a:ea typeface="宋体" panose="02010600030101010101" pitchFamily="2" charset="-122"/>
            </a:endParaRPr>
          </a:p>
        </p:txBody>
      </p:sp>
      <p:pic>
        <p:nvPicPr>
          <p:cNvPr id="15364" name="图片 17412"/>
          <p:cNvPicPr>
            <a:picLocks noChangeAspect="1" noChangeArrowheads="1"/>
          </p:cNvPicPr>
          <p:nvPr/>
        </p:nvPicPr>
        <p:blipFill>
          <a:blip r:embed="rId1" cstate="print"/>
          <a:srcRect/>
          <a:stretch>
            <a:fillRect/>
          </a:stretch>
        </p:blipFill>
        <p:spPr bwMode="auto">
          <a:xfrm>
            <a:off x="4787900" y="1844675"/>
            <a:ext cx="3744913" cy="2741613"/>
          </a:xfrm>
          <a:prstGeom prst="rect">
            <a:avLst/>
          </a:prstGeom>
          <a:noFill/>
          <a:ln w="9525">
            <a:solidFill>
              <a:srgbClr val="FF0000"/>
            </a:solidFill>
            <a:miter lim="800000"/>
            <a:headEnd/>
            <a:tailEnd/>
          </a:ln>
        </p:spPr>
      </p:pic>
      <p:sp>
        <p:nvSpPr>
          <p:cNvPr id="17414" name="线形标注 1 17413"/>
          <p:cNvSpPr/>
          <p:nvPr/>
        </p:nvSpPr>
        <p:spPr>
          <a:xfrm>
            <a:off x="38100" y="763588"/>
            <a:ext cx="2520950" cy="504825"/>
          </a:xfrm>
          <a:prstGeom prst="borderCallout1">
            <a:avLst>
              <a:gd name="adj1" fmla="val 115093"/>
              <a:gd name="adj2" fmla="val 4532"/>
              <a:gd name="adj3" fmla="val 115094"/>
              <a:gd name="adj4" fmla="val 323261"/>
            </a:avLst>
          </a:prstGeom>
          <a:solidFill>
            <a:schemeClr val="accent1">
              <a:alpha val="6000"/>
            </a:schemeClr>
          </a:solidFill>
          <a:ln w="9525" cap="flat" cmpd="sng">
            <a:solidFill>
              <a:srgbClr val="FF0000"/>
            </a:solidFill>
            <a:prstDash val="solid"/>
            <a:miter/>
            <a:headEnd type="none" w="med" len="med"/>
            <a:tailEnd type="none" w="med" len="med"/>
          </a:ln>
        </p:spPr>
        <p:txBody>
          <a:bodyPr/>
          <a:lstStyle/>
          <a:p>
            <a:pPr algn="ctr"/>
            <a:r>
              <a:rPr lang="zh-CN" altLang="en-US" noProof="1">
                <a:solidFill>
                  <a:srgbClr val="008000"/>
                </a:solidFill>
                <a:effectLst>
                  <a:outerShdw blurRad="38100" dist="38100" dir="2700000">
                    <a:srgbClr val="000000"/>
                  </a:outerShdw>
                </a:effectLst>
                <a:latin typeface="Times New Roman" panose="02020603050405020304" pitchFamily="18" charset="0"/>
                <a:ea typeface="黑体" panose="02010600030101010101" pitchFamily="2" charset="-122"/>
                <a:cs typeface="+mn-ea"/>
              </a:rPr>
              <a:t>说明内容</a:t>
            </a:r>
            <a:endParaRPr lang="zh-CN" altLang="en-US" noProof="1">
              <a:solidFill>
                <a:srgbClr val="008000"/>
              </a:solidFill>
              <a:effectLst>
                <a:outerShdw blurRad="38100" dist="38100" dir="2700000">
                  <a:srgbClr val="000000"/>
                </a:outerShdw>
              </a:effectLst>
              <a:latin typeface="Times New Roman" panose="02020603050405020304" pitchFamily="18" charset="0"/>
              <a:ea typeface="黑体" panose="02010600030101010101" pitchFamily="2" charset="-122"/>
            </a:endParaRPr>
          </a:p>
        </p:txBody>
      </p:sp>
      <p:sp>
        <p:nvSpPr>
          <p:cNvPr id="15366" name="文本框 17414"/>
          <p:cNvSpPr txBox="1">
            <a:spLocks noChangeArrowheads="1"/>
          </p:cNvSpPr>
          <p:nvPr/>
        </p:nvSpPr>
        <p:spPr bwMode="auto">
          <a:xfrm>
            <a:off x="1692275" y="908050"/>
            <a:ext cx="184150" cy="457200"/>
          </a:xfrm>
          <a:prstGeom prst="rect">
            <a:avLst/>
          </a:prstGeom>
          <a:noFill/>
          <a:ln w="9525">
            <a:noFill/>
            <a:miter lim="800000"/>
          </a:ln>
        </p:spPr>
        <p:txBody>
          <a:bodyPr wrap="none">
            <a:spAutoFit/>
          </a:bodyPr>
          <a:lstStyle/>
          <a:p>
            <a:endParaRPr lang="zh-CN" altLang="en-US">
              <a:latin typeface="Times New Roman" panose="02020603050405020304" pitchFamily="18" charset="0"/>
            </a:endParaRPr>
          </a:p>
        </p:txBody>
      </p:sp>
      <p:pic>
        <p:nvPicPr>
          <p:cNvPr id="15367" name="图片 17415" descr="2d880deb394dcaf7d539c983"/>
          <p:cNvPicPr>
            <a:picLocks noChangeAspect="1" noChangeArrowheads="1"/>
          </p:cNvPicPr>
          <p:nvPr/>
        </p:nvPicPr>
        <p:blipFill>
          <a:blip r:embed="rId2" cstate="print"/>
          <a:srcRect/>
          <a:stretch>
            <a:fillRect/>
          </a:stretch>
        </p:blipFill>
        <p:spPr bwMode="auto">
          <a:xfrm>
            <a:off x="466725" y="1844675"/>
            <a:ext cx="3960813" cy="2754313"/>
          </a:xfrm>
          <a:prstGeom prst="rect">
            <a:avLst/>
          </a:prstGeom>
          <a:noFill/>
          <a:ln w="9525">
            <a:solidFill>
              <a:srgbClr val="FF0000"/>
            </a:solidFill>
            <a:miter lim="800000"/>
            <a:headEnd/>
            <a:tailEnd/>
          </a:ln>
        </p:spPr>
      </p:pic>
      <p:sp>
        <p:nvSpPr>
          <p:cNvPr id="15368"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412">
                                            <p:txEl>
                                              <p:pRg st="0" end="0"/>
                                            </p:txEl>
                                          </p:spTgt>
                                        </p:tgtEl>
                                        <p:attrNameLst>
                                          <p:attrName>style.visibility</p:attrName>
                                        </p:attrNameLst>
                                      </p:cBhvr>
                                      <p:to>
                                        <p:strVal val="visible"/>
                                      </p:to>
                                    </p:set>
                                    <p:animEffect transition="in" filter="box(out)">
                                      <p:cBhvr>
                                        <p:cTn id="7"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标题 18433"/>
          <p:cNvSpPr>
            <a:spLocks noGrp="1" noChangeArrowheads="1"/>
          </p:cNvSpPr>
          <p:nvPr>
            <p:ph type="title"/>
          </p:nvPr>
        </p:nvSpPr>
        <p:spPr bwMode="auto">
          <a:prstGeom prst="rect">
            <a:avLst/>
          </a:prstGeom>
          <a:noFill/>
          <a:ln>
            <a:miter lim="800000"/>
          </a:ln>
        </p:spPr>
        <p:txBody>
          <a:bodyPr vert="horz" wrap="square" lIns="91440" tIns="45720" rIns="91440" bIns="45720" numCol="1" anchor="ctr" anchorCtr="0" compatLnSpc="1"/>
          <a:lstStyle/>
          <a:p>
            <a:r>
              <a:rPr lang="zh-CN" altLang="en-US" sz="2400" b="1" smtClean="0">
                <a:solidFill>
                  <a:schemeClr val="tx1"/>
                </a:solidFill>
                <a:latin typeface="宋体" panose="02010600030101010101" pitchFamily="2" charset="-122"/>
                <a:ea typeface="宋体" panose="02010600030101010101" pitchFamily="2" charset="-122"/>
              </a:rPr>
              <a:t>文章从哪几方面说明这个特征？</a:t>
            </a:r>
            <a:endParaRPr lang="zh-CN" altLang="en-US" sz="2400" b="1" smtClean="0">
              <a:solidFill>
                <a:schemeClr val="tx1"/>
              </a:solidFill>
              <a:latin typeface="宋体" panose="02010600030101010101" pitchFamily="2" charset="-122"/>
              <a:ea typeface="宋体" panose="02010600030101010101" pitchFamily="2" charset="-122"/>
            </a:endParaRPr>
          </a:p>
        </p:txBody>
      </p:sp>
      <p:sp>
        <p:nvSpPr>
          <p:cNvPr id="18435" name="内容占位符 18434"/>
          <p:cNvSpPr>
            <a:spLocks noGrp="1" noChangeArrowheads="1"/>
          </p:cNvSpPr>
          <p:nvPr>
            <p:ph idx="1"/>
          </p:nvPr>
        </p:nvSpPr>
        <p:spPr bwMode="auto">
          <a:prstGeom prst="rect">
            <a:avLst/>
          </a:prstGeom>
          <a:noFill/>
          <a:ln>
            <a:miter lim="800000"/>
          </a:ln>
        </p:spPr>
        <p:txBody>
          <a:bodyPr vert="horz" wrap="square" lIns="91440" tIns="45720" rIns="91440" bIns="45720" numCol="1" anchor="t" anchorCtr="0" compatLnSpc="1"/>
          <a:lstStyle/>
          <a:p>
            <a:pPr marL="533400" indent="-533400">
              <a:lnSpc>
                <a:spcPct val="90000"/>
              </a:lnSpc>
              <a:buFontTx/>
              <a:buNone/>
            </a:pPr>
            <a:r>
              <a:rPr lang="zh-CN" altLang="en-US" sz="2400" b="1" smtClean="0">
                <a:latin typeface="Times New Roman" panose="02020603050405020304" pitchFamily="18" charset="0"/>
                <a:ea typeface="楷体" panose="02010609060101010101" pitchFamily="49" charset="-122"/>
              </a:rPr>
              <a:t>先从四个主要方面说明：</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亭台轩榭的布局</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假山池沼的配合</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花草树木的映衬</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近景远景的层次</a:t>
            </a:r>
            <a:endParaRPr lang="zh-CN" altLang="en-US" sz="2400" b="1" smtClean="0">
              <a:latin typeface="Times New Roman" panose="02020603050405020304" pitchFamily="18" charset="0"/>
              <a:ea typeface="楷体" panose="02010609060101010101" pitchFamily="49" charset="-122"/>
            </a:endParaRPr>
          </a:p>
          <a:p>
            <a:pPr marL="533400" indent="-533400">
              <a:lnSpc>
                <a:spcPct val="90000"/>
              </a:lnSpc>
              <a:buFontTx/>
              <a:buNone/>
            </a:pPr>
            <a:r>
              <a:rPr lang="zh-CN" altLang="en-US" sz="2400" b="1" smtClean="0">
                <a:latin typeface="Times New Roman" panose="02020603050405020304" pitchFamily="18" charset="0"/>
                <a:ea typeface="楷体" panose="02010609060101010101" pitchFamily="49" charset="-122"/>
              </a:rPr>
              <a:t>然后从三个细微方面说明：</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角落的布置</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门窗的雕琢</a:t>
            </a:r>
            <a:endParaRPr lang="zh-CN" altLang="en-US" sz="2400" b="1" smtClean="0">
              <a:latin typeface="Times New Roman" panose="02020603050405020304" pitchFamily="18" charset="0"/>
              <a:ea typeface="楷体" panose="02010609060101010101" pitchFamily="49" charset="-122"/>
            </a:endParaRPr>
          </a:p>
          <a:p>
            <a:pPr marL="939800" lvl="1" indent="-457200">
              <a:lnSpc>
                <a:spcPct val="90000"/>
              </a:lnSpc>
              <a:buFontTx/>
              <a:buAutoNum type="arabicPeriod"/>
            </a:pPr>
            <a:r>
              <a:rPr lang="zh-CN" altLang="en-US" sz="2400" b="1" smtClean="0">
                <a:latin typeface="Times New Roman" panose="02020603050405020304" pitchFamily="18" charset="0"/>
                <a:ea typeface="楷体" panose="02010609060101010101" pitchFamily="49" charset="-122"/>
              </a:rPr>
              <a:t>油漆的调配</a:t>
            </a:r>
            <a:endParaRPr lang="zh-CN" altLang="en-US" sz="2400" b="1" smtClean="0">
              <a:latin typeface="Times New Roman" panose="02020603050405020304" pitchFamily="18" charset="0"/>
              <a:ea typeface="楷体" panose="02010609060101010101" pitchFamily="49" charset="-122"/>
            </a:endParaRPr>
          </a:p>
        </p:txBody>
      </p:sp>
      <p:pic>
        <p:nvPicPr>
          <p:cNvPr id="18436" name="图片 18435" descr="61136aa3eb823683caefd02f"/>
          <p:cNvPicPr>
            <a:picLocks noChangeAspect="1" noChangeArrowheads="1"/>
          </p:cNvPicPr>
          <p:nvPr/>
        </p:nvPicPr>
        <p:blipFill>
          <a:blip r:embed="rId1" cstate="print"/>
          <a:srcRect/>
          <a:stretch>
            <a:fillRect/>
          </a:stretch>
        </p:blipFill>
        <p:spPr bwMode="auto">
          <a:xfrm>
            <a:off x="5795963" y="1700213"/>
            <a:ext cx="2808287" cy="2124075"/>
          </a:xfrm>
          <a:prstGeom prst="rect">
            <a:avLst/>
          </a:prstGeom>
          <a:noFill/>
          <a:ln w="9525">
            <a:solidFill>
              <a:srgbClr val="FF0000"/>
            </a:solidFill>
            <a:miter lim="800000"/>
            <a:headEnd/>
            <a:tailEnd/>
          </a:ln>
        </p:spPr>
      </p:pic>
      <p:pic>
        <p:nvPicPr>
          <p:cNvPr id="18437" name="图片 18436" descr="e87f542a1f213f115343c1b2"/>
          <p:cNvPicPr>
            <a:picLocks noChangeAspect="1" noChangeArrowheads="1"/>
          </p:cNvPicPr>
          <p:nvPr/>
        </p:nvPicPr>
        <p:blipFill>
          <a:blip r:embed="rId2" cstate="print"/>
          <a:srcRect/>
          <a:stretch>
            <a:fillRect/>
          </a:stretch>
        </p:blipFill>
        <p:spPr bwMode="auto">
          <a:xfrm>
            <a:off x="5795963" y="4005263"/>
            <a:ext cx="2808287" cy="1944687"/>
          </a:xfrm>
          <a:prstGeom prst="rect">
            <a:avLst/>
          </a:prstGeom>
          <a:noFill/>
          <a:ln w="9525">
            <a:solidFill>
              <a:srgbClr val="FF0000"/>
            </a:solidFill>
            <a:miter lim="800000"/>
            <a:headEnd/>
            <a:tailEnd/>
          </a:ln>
        </p:spPr>
      </p:pic>
      <p:sp>
        <p:nvSpPr>
          <p:cNvPr id="16389"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ox(out)">
                                      <p:cBhvr>
                                        <p:cTn id="7" dur="500"/>
                                        <p:tgtEl>
                                          <p:spTgt spid="18435">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box(out)">
                                      <p:cBhvr>
                                        <p:cTn id="10" dur="500"/>
                                        <p:tgtEl>
                                          <p:spTgt spid="18435">
                                            <p:txEl>
                                              <p:pRg st="1" end="1"/>
                                            </p:txEl>
                                          </p:spTgt>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Effect transition="in" filter="box(out)">
                                      <p:cBhvr>
                                        <p:cTn id="13" dur="500"/>
                                        <p:tgtEl>
                                          <p:spTgt spid="18435">
                                            <p:txEl>
                                              <p:pRg st="2" end="2"/>
                                            </p:txEl>
                                          </p:spTgt>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18435">
                                            <p:txEl>
                                              <p:pRg st="3" end="3"/>
                                            </p:txEl>
                                          </p:spTgt>
                                        </p:tgtEl>
                                        <p:attrNameLst>
                                          <p:attrName>style.visibility</p:attrName>
                                        </p:attrNameLst>
                                      </p:cBhvr>
                                      <p:to>
                                        <p:strVal val="visible"/>
                                      </p:to>
                                    </p:set>
                                    <p:animEffect transition="in" filter="box(out)">
                                      <p:cBhvr>
                                        <p:cTn id="16" dur="500"/>
                                        <p:tgtEl>
                                          <p:spTgt spid="18435">
                                            <p:txEl>
                                              <p:pRg st="3" end="3"/>
                                            </p:txEl>
                                          </p:spTgt>
                                        </p:tgtEl>
                                      </p:cBhvr>
                                    </p:animEffect>
                                  </p:childTnLst>
                                </p:cTn>
                              </p:par>
                              <p:par>
                                <p:cTn id="17" presetID="4" presetClass="entr" presetSubtype="32" fill="hold" grpId="0" nodeType="with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Effect transition="in" filter="box(out)">
                                      <p:cBhvr>
                                        <p:cTn id="19" dur="500"/>
                                        <p:tgtEl>
                                          <p:spTgt spid="18435">
                                            <p:txEl>
                                              <p:pRg st="4" end="4"/>
                                            </p:txEl>
                                          </p:spTgt>
                                        </p:tgtEl>
                                      </p:cBhvr>
                                    </p:animEffect>
                                  </p:childTnLst>
                                </p:cTn>
                              </p:par>
                            </p:childTnLst>
                          </p:cTn>
                        </p:par>
                        <p:par>
                          <p:cTn id="20" fill="hold">
                            <p:stCondLst>
                              <p:cond delay="500"/>
                            </p:stCondLst>
                            <p:childTnLst>
                              <p:par>
                                <p:cTn id="21" presetID="23" presetClass="entr" presetSubtype="16" fill="hold" nodeType="afterEffect">
                                  <p:stCondLst>
                                    <p:cond delay="0"/>
                                  </p:stCondLst>
                                  <p:childTnLst>
                                    <p:set>
                                      <p:cBhvr>
                                        <p:cTn id="22" dur="1" fill="hold">
                                          <p:stCondLst>
                                            <p:cond delay="0"/>
                                          </p:stCondLst>
                                        </p:cTn>
                                        <p:tgtEl>
                                          <p:spTgt spid="18436"/>
                                        </p:tgtEl>
                                        <p:attrNameLst>
                                          <p:attrName>style.visibility</p:attrName>
                                        </p:attrNameLst>
                                      </p:cBhvr>
                                      <p:to>
                                        <p:strVal val="visible"/>
                                      </p:to>
                                    </p:set>
                                    <p:anim calcmode="lin" valueType="num">
                                      <p:cBhvr>
                                        <p:cTn id="23" dur="500" fill="hold"/>
                                        <p:tgtEl>
                                          <p:spTgt spid="18436"/>
                                        </p:tgtEl>
                                        <p:attrNameLst>
                                          <p:attrName>ppt_w</p:attrName>
                                        </p:attrNameLst>
                                      </p:cBhvr>
                                      <p:tavLst>
                                        <p:tav tm="0">
                                          <p:val>
                                            <p:fltVal val="0"/>
                                          </p:val>
                                        </p:tav>
                                        <p:tav tm="100000">
                                          <p:val>
                                            <p:strVal val="#ppt_w"/>
                                          </p:val>
                                        </p:tav>
                                      </p:tavLst>
                                    </p:anim>
                                    <p:anim calcmode="lin" valueType="num">
                                      <p:cBhvr>
                                        <p:cTn id="24" dur="500" fill="hold"/>
                                        <p:tgtEl>
                                          <p:spTgt spid="1843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18435">
                                            <p:txEl>
                                              <p:pRg st="5" end="5"/>
                                            </p:txEl>
                                          </p:spTgt>
                                        </p:tgtEl>
                                        <p:attrNameLst>
                                          <p:attrName>style.visibility</p:attrName>
                                        </p:attrNameLst>
                                      </p:cBhvr>
                                      <p:to>
                                        <p:strVal val="visible"/>
                                      </p:to>
                                    </p:set>
                                    <p:animEffect transition="in" filter="box(out)">
                                      <p:cBhvr>
                                        <p:cTn id="29" dur="500"/>
                                        <p:tgtEl>
                                          <p:spTgt spid="18435">
                                            <p:txEl>
                                              <p:pRg st="5" end="5"/>
                                            </p:txEl>
                                          </p:spTgt>
                                        </p:tgtEl>
                                      </p:cBhvr>
                                    </p:animEffect>
                                  </p:childTnLst>
                                </p:cTn>
                              </p:par>
                              <p:par>
                                <p:cTn id="30" presetID="4" presetClass="entr" presetSubtype="32" fill="hold" grpId="0" nodeType="withEffect">
                                  <p:stCondLst>
                                    <p:cond delay="0"/>
                                  </p:stCondLst>
                                  <p:childTnLst>
                                    <p:set>
                                      <p:cBhvr>
                                        <p:cTn id="31" dur="1" fill="hold">
                                          <p:stCondLst>
                                            <p:cond delay="0"/>
                                          </p:stCondLst>
                                        </p:cTn>
                                        <p:tgtEl>
                                          <p:spTgt spid="18435">
                                            <p:txEl>
                                              <p:pRg st="6" end="6"/>
                                            </p:txEl>
                                          </p:spTgt>
                                        </p:tgtEl>
                                        <p:attrNameLst>
                                          <p:attrName>style.visibility</p:attrName>
                                        </p:attrNameLst>
                                      </p:cBhvr>
                                      <p:to>
                                        <p:strVal val="visible"/>
                                      </p:to>
                                    </p:set>
                                    <p:animEffect transition="in" filter="box(out)">
                                      <p:cBhvr>
                                        <p:cTn id="32" dur="500"/>
                                        <p:tgtEl>
                                          <p:spTgt spid="18435">
                                            <p:txEl>
                                              <p:pRg st="6" end="6"/>
                                            </p:txEl>
                                          </p:spTgt>
                                        </p:tgtEl>
                                      </p:cBhvr>
                                    </p:animEffect>
                                  </p:childTnLst>
                                </p:cTn>
                              </p:par>
                              <p:par>
                                <p:cTn id="33" presetID="4" presetClass="entr" presetSubtype="32" fill="hold" grpId="0" nodeType="withEffect">
                                  <p:stCondLst>
                                    <p:cond delay="0"/>
                                  </p:stCondLst>
                                  <p:childTnLst>
                                    <p:set>
                                      <p:cBhvr>
                                        <p:cTn id="34" dur="1" fill="hold">
                                          <p:stCondLst>
                                            <p:cond delay="0"/>
                                          </p:stCondLst>
                                        </p:cTn>
                                        <p:tgtEl>
                                          <p:spTgt spid="18435">
                                            <p:txEl>
                                              <p:pRg st="7" end="7"/>
                                            </p:txEl>
                                          </p:spTgt>
                                        </p:tgtEl>
                                        <p:attrNameLst>
                                          <p:attrName>style.visibility</p:attrName>
                                        </p:attrNameLst>
                                      </p:cBhvr>
                                      <p:to>
                                        <p:strVal val="visible"/>
                                      </p:to>
                                    </p:set>
                                    <p:animEffect transition="in" filter="box(out)">
                                      <p:cBhvr>
                                        <p:cTn id="35" dur="500"/>
                                        <p:tgtEl>
                                          <p:spTgt spid="18435">
                                            <p:txEl>
                                              <p:pRg st="7" end="7"/>
                                            </p:txEl>
                                          </p:spTgt>
                                        </p:tgtEl>
                                      </p:cBhvr>
                                    </p:animEffect>
                                  </p:childTnLst>
                                </p:cTn>
                              </p:par>
                              <p:par>
                                <p:cTn id="36" presetID="4" presetClass="entr" presetSubtype="32" fill="hold" grpId="0" nodeType="withEffect">
                                  <p:stCondLst>
                                    <p:cond delay="0"/>
                                  </p:stCondLst>
                                  <p:childTnLst>
                                    <p:set>
                                      <p:cBhvr>
                                        <p:cTn id="37" dur="1" fill="hold">
                                          <p:stCondLst>
                                            <p:cond delay="0"/>
                                          </p:stCondLst>
                                        </p:cTn>
                                        <p:tgtEl>
                                          <p:spTgt spid="18435">
                                            <p:txEl>
                                              <p:pRg st="8" end="8"/>
                                            </p:txEl>
                                          </p:spTgt>
                                        </p:tgtEl>
                                        <p:attrNameLst>
                                          <p:attrName>style.visibility</p:attrName>
                                        </p:attrNameLst>
                                      </p:cBhvr>
                                      <p:to>
                                        <p:strVal val="visible"/>
                                      </p:to>
                                    </p:set>
                                    <p:animEffect transition="in" filter="box(out)">
                                      <p:cBhvr>
                                        <p:cTn id="38" dur="500"/>
                                        <p:tgtEl>
                                          <p:spTgt spid="18435">
                                            <p:txEl>
                                              <p:pRg st="8" end="8"/>
                                            </p:txEl>
                                          </p:spTgt>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18437"/>
                                        </p:tgtEl>
                                        <p:attrNameLst>
                                          <p:attrName>style.visibility</p:attrName>
                                        </p:attrNameLst>
                                      </p:cBhvr>
                                      <p:to>
                                        <p:strVal val="visible"/>
                                      </p:to>
                                    </p:set>
                                    <p:animEffect transition="in" filter="wipe(left)">
                                      <p:cBhvr>
                                        <p:cTn id="42"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9457"/>
          <p:cNvSpPr>
            <a:spLocks noGrp="1" noChangeArrowheads="1"/>
          </p:cNvSpPr>
          <p:nvPr>
            <p:ph type="title"/>
          </p:nvPr>
        </p:nvSpPr>
        <p:spPr bwMode="auto">
          <a:xfrm>
            <a:off x="457200" y="611188"/>
            <a:ext cx="7672388" cy="592137"/>
          </a:xfrm>
          <a:prstGeom prst="rect">
            <a:avLst/>
          </a:prstGeom>
          <a:noFill/>
          <a:ln>
            <a:solidFill>
              <a:srgbClr val="FF0000"/>
            </a:solidFill>
            <a:miter lim="800000"/>
          </a:ln>
        </p:spPr>
        <p:txBody>
          <a:bodyPr vert="horz" wrap="square" lIns="91440" tIns="45720" rIns="91440" bIns="45720" numCol="1" anchor="b" anchorCtr="0" compatLnSpc="1"/>
          <a:lstStyle/>
          <a:p>
            <a:r>
              <a:rPr lang="zh-CN" altLang="en-US" sz="2400" b="1" smtClean="0">
                <a:latin typeface="宋体" panose="02010600030101010101" pitchFamily="2" charset="-122"/>
                <a:ea typeface="宋体" panose="02010600030101010101" pitchFamily="2" charset="-122"/>
              </a:rPr>
              <a:t>分类具体介绍苏州园林的艺术美</a:t>
            </a:r>
            <a:endParaRPr lang="zh-CN" altLang="en-US" sz="2400" b="1" smtClean="0">
              <a:latin typeface="宋体" panose="02010600030101010101" pitchFamily="2" charset="-122"/>
              <a:ea typeface="宋体" panose="02010600030101010101" pitchFamily="2" charset="-122"/>
            </a:endParaRPr>
          </a:p>
        </p:txBody>
      </p:sp>
      <p:sp>
        <p:nvSpPr>
          <p:cNvPr id="17410" name="内容占位符 19458"/>
          <p:cNvSpPr>
            <a:spLocks noGrp="1" noChangeArrowheads="1"/>
          </p:cNvSpPr>
          <p:nvPr>
            <p:ph idx="1"/>
          </p:nvPr>
        </p:nvSpPr>
        <p:spPr bwMode="auto">
          <a:xfrm>
            <a:off x="457200" y="1384300"/>
            <a:ext cx="8229600" cy="4525963"/>
          </a:xfrm>
          <a:prstGeom prst="rect">
            <a:avLst/>
          </a:prstGeom>
          <a:solidFill>
            <a:srgbClr val="FF6600">
              <a:alpha val="7999"/>
            </a:srgbClr>
          </a:solidFill>
          <a:ln>
            <a:solidFill>
              <a:srgbClr val="008000"/>
            </a:solidFill>
            <a:miter lim="800000"/>
          </a:ln>
        </p:spPr>
        <p:txBody>
          <a:bodyPr vert="horz" wrap="square" lIns="91440" tIns="45720" rIns="91440" bIns="45720" numCol="1" anchor="t" anchorCtr="0" compatLnSpc="1"/>
          <a:lstStyle/>
          <a:p>
            <a:pPr>
              <a:lnSpc>
                <a:spcPct val="130000"/>
              </a:lnSpc>
              <a:spcBef>
                <a:spcPct val="0"/>
              </a:spcBef>
              <a:buFontTx/>
              <a:buNone/>
            </a:pPr>
            <a:r>
              <a:rPr lang="zh-CN" altLang="en-US" sz="2400" b="1" smtClean="0">
                <a:latin typeface="Times New Roman" panose="02020603050405020304" pitchFamily="18" charset="0"/>
                <a:ea typeface="宋体" panose="02010600030101010101" pitchFamily="2" charset="-122"/>
              </a:rPr>
              <a:t>大处：</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1.</a:t>
            </a:r>
            <a:r>
              <a:rPr lang="zh-CN" altLang="en-US" sz="2400" b="1" smtClean="0">
                <a:latin typeface="Times New Roman" panose="02020603050405020304" pitchFamily="18" charset="0"/>
                <a:ea typeface="宋体" panose="02010600030101010101" pitchFamily="2" charset="-122"/>
              </a:rPr>
              <a:t>亭台轩榭布局的自然美。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2.</a:t>
            </a:r>
            <a:r>
              <a:rPr lang="zh-CN" altLang="en-US" sz="2400" b="1" smtClean="0">
                <a:latin typeface="Times New Roman" panose="02020603050405020304" pitchFamily="18" charset="0"/>
                <a:ea typeface="宋体" panose="02010600030101010101" pitchFamily="2" charset="-122"/>
              </a:rPr>
              <a:t>假山池沼的艺术美。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3.</a:t>
            </a:r>
            <a:r>
              <a:rPr lang="zh-CN" altLang="en-US" sz="2400" b="1" smtClean="0">
                <a:latin typeface="Times New Roman" panose="02020603050405020304" pitchFamily="18" charset="0"/>
                <a:ea typeface="宋体" panose="02010600030101010101" pitchFamily="2" charset="-122"/>
              </a:rPr>
              <a:t>花木树木的映衬美。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4.</a:t>
            </a:r>
            <a:r>
              <a:rPr lang="zh-CN" altLang="en-US" sz="2400" b="1" smtClean="0">
                <a:latin typeface="Times New Roman" panose="02020603050405020304" pitchFamily="18" charset="0"/>
                <a:ea typeface="宋体" panose="02010600030101010101" pitchFamily="2" charset="-122"/>
              </a:rPr>
              <a:t>花墙廊子的层次美。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zh-CN" altLang="en-US" sz="2400" b="1" smtClean="0">
                <a:latin typeface="Times New Roman" panose="02020603050405020304" pitchFamily="18" charset="0"/>
                <a:ea typeface="宋体" panose="02010600030101010101" pitchFamily="2" charset="-122"/>
              </a:rPr>
              <a:t>细处：</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5.</a:t>
            </a:r>
            <a:r>
              <a:rPr lang="zh-CN" altLang="en-US" sz="2400" b="1" smtClean="0">
                <a:latin typeface="Times New Roman" panose="02020603050405020304" pitchFamily="18" charset="0"/>
                <a:ea typeface="宋体" panose="02010600030101010101" pitchFamily="2" charset="-122"/>
              </a:rPr>
              <a:t>讲究每个角落的构图美。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6.</a:t>
            </a:r>
            <a:r>
              <a:rPr lang="zh-CN" altLang="en-US" sz="2400" b="1" smtClean="0">
                <a:latin typeface="Times New Roman" panose="02020603050405020304" pitchFamily="18" charset="0"/>
                <a:ea typeface="宋体" panose="02010600030101010101" pitchFamily="2" charset="-122"/>
              </a:rPr>
              <a:t>门窗的图案美。</a:t>
            </a:r>
            <a:endParaRPr lang="zh-CN" altLang="en-US" sz="2400" b="1" smtClean="0">
              <a:latin typeface="Times New Roman" panose="02020603050405020304" pitchFamily="18" charset="0"/>
              <a:ea typeface="宋体" panose="02010600030101010101" pitchFamily="2" charset="-122"/>
            </a:endParaRPr>
          </a:p>
          <a:p>
            <a:pPr>
              <a:lnSpc>
                <a:spcPct val="130000"/>
              </a:lnSpc>
              <a:spcBef>
                <a:spcPct val="0"/>
              </a:spcBef>
              <a:buFontTx/>
              <a:buNone/>
            </a:pPr>
            <a:r>
              <a:rPr lang="en-US" altLang="zh-CN" sz="2400" b="1" smtClean="0">
                <a:latin typeface="Times New Roman" panose="02020603050405020304" pitchFamily="18" charset="0"/>
                <a:ea typeface="微软雅黑" panose="020B0503020204020204" charset="-122"/>
              </a:rPr>
              <a:t>7.</a:t>
            </a:r>
            <a:r>
              <a:rPr lang="zh-CN" altLang="en-US" sz="2400" b="1" smtClean="0">
                <a:latin typeface="Times New Roman" panose="02020603050405020304" pitchFamily="18" charset="0"/>
                <a:ea typeface="宋体" panose="02010600030101010101" pitchFamily="2" charset="-122"/>
              </a:rPr>
              <a:t>园内建筑的色彩美</a:t>
            </a:r>
            <a:endParaRPr lang="zh-CN" altLang="en-US" sz="2400" b="1" smtClean="0">
              <a:latin typeface="Times New Roman" panose="02020603050405020304" pitchFamily="18" charset="0"/>
              <a:ea typeface="宋体" panose="02010600030101010101" pitchFamily="2" charset="-122"/>
            </a:endParaRPr>
          </a:p>
        </p:txBody>
      </p:sp>
      <p:sp>
        <p:nvSpPr>
          <p:cNvPr id="17411" name="矩形标注 19459"/>
          <p:cNvSpPr>
            <a:spLocks noChangeArrowheads="1"/>
          </p:cNvSpPr>
          <p:nvPr/>
        </p:nvSpPr>
        <p:spPr bwMode="auto">
          <a:xfrm>
            <a:off x="4932363" y="1412875"/>
            <a:ext cx="4032250" cy="4392613"/>
          </a:xfrm>
          <a:prstGeom prst="wedgeRectCallout">
            <a:avLst>
              <a:gd name="adj1" fmla="val -51653"/>
              <a:gd name="adj2" fmla="val 55782"/>
            </a:avLst>
          </a:prstGeom>
          <a:solidFill>
            <a:schemeClr val="accent1">
              <a:alpha val="12999"/>
            </a:schemeClr>
          </a:solidFill>
          <a:ln w="9525">
            <a:solidFill>
              <a:schemeClr val="tx1"/>
            </a:solidFill>
            <a:miter lim="800000"/>
          </a:ln>
        </p:spPr>
        <p:txBody>
          <a:bodyPr/>
          <a:lstStyle/>
          <a:p>
            <a:pPr algn="ctr"/>
            <a:endParaRPr lang="zh-CN" altLang="en-US">
              <a:latin typeface="Times New Roman" panose="02020603050405020304" pitchFamily="18" charset="0"/>
            </a:endParaRPr>
          </a:p>
        </p:txBody>
      </p:sp>
      <p:pic>
        <p:nvPicPr>
          <p:cNvPr id="19461" name="图片 19460" descr="61136aa3eb823683caefd02f"/>
          <p:cNvPicPr>
            <a:picLocks noChangeAspect="1" noChangeArrowheads="1"/>
          </p:cNvPicPr>
          <p:nvPr/>
        </p:nvPicPr>
        <p:blipFill>
          <a:blip r:embed="rId1" cstate="print"/>
          <a:srcRect/>
          <a:stretch>
            <a:fillRect/>
          </a:stretch>
        </p:blipFill>
        <p:spPr bwMode="auto">
          <a:xfrm>
            <a:off x="5003800" y="1484313"/>
            <a:ext cx="3816350" cy="4176712"/>
          </a:xfrm>
          <a:prstGeom prst="rect">
            <a:avLst/>
          </a:prstGeom>
          <a:noFill/>
          <a:ln w="9525">
            <a:solidFill>
              <a:srgbClr val="FF0000"/>
            </a:solidFill>
            <a:miter lim="800000"/>
            <a:headEnd/>
            <a:tailEnd/>
          </a:ln>
        </p:spPr>
      </p:pic>
      <p:pic>
        <p:nvPicPr>
          <p:cNvPr id="19462" name="图片 19461" descr="2d1eda47da2fbe0bcefca3f5"/>
          <p:cNvPicPr>
            <a:picLocks noChangeAspect="1" noChangeArrowheads="1"/>
          </p:cNvPicPr>
          <p:nvPr/>
        </p:nvPicPr>
        <p:blipFill>
          <a:blip r:embed="rId2" cstate="print"/>
          <a:srcRect/>
          <a:stretch>
            <a:fillRect/>
          </a:stretch>
        </p:blipFill>
        <p:spPr bwMode="auto">
          <a:xfrm>
            <a:off x="5003800" y="1484313"/>
            <a:ext cx="3816350" cy="4176712"/>
          </a:xfrm>
          <a:prstGeom prst="rect">
            <a:avLst/>
          </a:prstGeom>
          <a:noFill/>
          <a:ln w="9525">
            <a:noFill/>
            <a:miter lim="800000"/>
            <a:headEnd/>
            <a:tailEnd/>
          </a:ln>
        </p:spPr>
      </p:pic>
      <p:pic>
        <p:nvPicPr>
          <p:cNvPr id="19463" name="图片 19462" descr="波形廊"/>
          <p:cNvPicPr>
            <a:picLocks noChangeAspect="1" noChangeArrowheads="1"/>
          </p:cNvPicPr>
          <p:nvPr/>
        </p:nvPicPr>
        <p:blipFill>
          <a:blip r:embed="rId3" cstate="print"/>
          <a:srcRect/>
          <a:stretch>
            <a:fillRect/>
          </a:stretch>
        </p:blipFill>
        <p:spPr bwMode="auto">
          <a:xfrm>
            <a:off x="5003800" y="1484313"/>
            <a:ext cx="3816350" cy="4176712"/>
          </a:xfrm>
          <a:prstGeom prst="rect">
            <a:avLst/>
          </a:prstGeom>
          <a:noFill/>
          <a:ln w="9525">
            <a:solidFill>
              <a:srgbClr val="FF0000"/>
            </a:solidFill>
            <a:miter lim="800000"/>
            <a:headEnd/>
            <a:tailEnd/>
          </a:ln>
        </p:spPr>
      </p:pic>
      <p:pic>
        <p:nvPicPr>
          <p:cNvPr id="19464" name="图片 19463" descr="小飞虹"/>
          <p:cNvPicPr>
            <a:picLocks noChangeAspect="1" noChangeArrowheads="1"/>
          </p:cNvPicPr>
          <p:nvPr/>
        </p:nvPicPr>
        <p:blipFill>
          <a:blip r:embed="rId4" cstate="print"/>
          <a:srcRect/>
          <a:stretch>
            <a:fillRect/>
          </a:stretch>
        </p:blipFill>
        <p:spPr bwMode="auto">
          <a:xfrm>
            <a:off x="5003800" y="1484313"/>
            <a:ext cx="3816350" cy="4176712"/>
          </a:xfrm>
          <a:prstGeom prst="rect">
            <a:avLst/>
          </a:prstGeom>
          <a:noFill/>
          <a:ln w="9525">
            <a:solidFill>
              <a:srgbClr val="FF0000"/>
            </a:solidFill>
            <a:miter lim="800000"/>
            <a:headEnd/>
            <a:tailEnd/>
          </a:ln>
        </p:spPr>
      </p:pic>
      <p:pic>
        <p:nvPicPr>
          <p:cNvPr id="19465" name="图片 19464" descr="2d880deb394dcaf7d539c983"/>
          <p:cNvPicPr>
            <a:picLocks noChangeAspect="1" noChangeArrowheads="1"/>
          </p:cNvPicPr>
          <p:nvPr/>
        </p:nvPicPr>
        <p:blipFill>
          <a:blip r:embed="rId5" cstate="print"/>
          <a:srcRect/>
          <a:stretch>
            <a:fillRect/>
          </a:stretch>
        </p:blipFill>
        <p:spPr bwMode="auto">
          <a:xfrm>
            <a:off x="5003800" y="1484313"/>
            <a:ext cx="3816350" cy="4176712"/>
          </a:xfrm>
          <a:prstGeom prst="rect">
            <a:avLst/>
          </a:prstGeom>
          <a:noFill/>
          <a:ln w="9525">
            <a:noFill/>
            <a:miter lim="800000"/>
            <a:headEnd/>
            <a:tailEnd/>
          </a:ln>
        </p:spPr>
      </p:pic>
      <p:pic>
        <p:nvPicPr>
          <p:cNvPr id="19466" name="图片 19465" descr="B038"/>
          <p:cNvPicPr>
            <a:picLocks noChangeAspect="1" noChangeArrowheads="1"/>
          </p:cNvPicPr>
          <p:nvPr/>
        </p:nvPicPr>
        <p:blipFill>
          <a:blip r:embed="rId6" cstate="print"/>
          <a:srcRect/>
          <a:stretch>
            <a:fillRect/>
          </a:stretch>
        </p:blipFill>
        <p:spPr bwMode="auto">
          <a:xfrm>
            <a:off x="5003800" y="1484313"/>
            <a:ext cx="3816350" cy="4176712"/>
          </a:xfrm>
          <a:prstGeom prst="rect">
            <a:avLst/>
          </a:prstGeom>
          <a:noFill/>
          <a:ln w="9525">
            <a:noFill/>
            <a:miter lim="800000"/>
            <a:headEnd/>
            <a:tailEnd/>
          </a:ln>
        </p:spPr>
      </p:pic>
      <p:sp>
        <p:nvSpPr>
          <p:cNvPr id="17418"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 fill="hold"/>
                                        <p:tgtEl>
                                          <p:spTgt spid="19461"/>
                                        </p:tgtEl>
                                        <p:attrNameLst>
                                          <p:attrName>ppt_w</p:attrName>
                                        </p:attrNameLst>
                                      </p:cBhvr>
                                      <p:tavLst>
                                        <p:tav tm="0">
                                          <p:val>
                                            <p:fltVal val="0"/>
                                          </p:val>
                                        </p:tav>
                                        <p:tav tm="100000">
                                          <p:val>
                                            <p:strVal val="#ppt_w"/>
                                          </p:val>
                                        </p:tav>
                                      </p:tavLst>
                                    </p:anim>
                                    <p:anim calcmode="lin" valueType="num">
                                      <p:cBhvr>
                                        <p:cTn id="8" dur="500" fill="hold"/>
                                        <p:tgtEl>
                                          <p:spTgt spid="1946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9462"/>
                                        </p:tgtEl>
                                        <p:attrNameLst>
                                          <p:attrName>style.visibility</p:attrName>
                                        </p:attrNameLst>
                                      </p:cBhvr>
                                      <p:to>
                                        <p:strVal val="visible"/>
                                      </p:to>
                                    </p:set>
                                    <p:animEffect transition="in" filter="box(in)">
                                      <p:cBhvr>
                                        <p:cTn id="13" dur="500"/>
                                        <p:tgtEl>
                                          <p:spTgt spid="1946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19463"/>
                                        </p:tgtEl>
                                        <p:attrNameLst>
                                          <p:attrName>style.visibility</p:attrName>
                                        </p:attrNameLst>
                                      </p:cBhvr>
                                      <p:to>
                                        <p:strVal val="visible"/>
                                      </p:to>
                                    </p:set>
                                    <p:animEffect transition="in" filter="strips(downRight)">
                                      <p:cBhvr>
                                        <p:cTn id="18" dur="500"/>
                                        <p:tgtEl>
                                          <p:spTgt spid="1946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9" fill="hold" nodeType="click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strips(upLeft)">
                                      <p:cBhvr>
                                        <p:cTn id="23" dur="500"/>
                                        <p:tgtEl>
                                          <p:spTgt spid="19464"/>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9465"/>
                                        </p:tgtEl>
                                        <p:attrNameLst>
                                          <p:attrName>style.visibility</p:attrName>
                                        </p:attrNameLst>
                                      </p:cBhvr>
                                      <p:to>
                                        <p:strVal val="visible"/>
                                      </p:to>
                                    </p:set>
                                    <p:animEffect transition="in" filter="box(in)">
                                      <p:cBhvr>
                                        <p:cTn id="28" dur="500"/>
                                        <p:tgtEl>
                                          <p:spTgt spid="19465"/>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9466"/>
                                        </p:tgtEl>
                                        <p:attrNameLst>
                                          <p:attrName>style.visibility</p:attrName>
                                        </p:attrNameLst>
                                      </p:cBhvr>
                                      <p:to>
                                        <p:strVal val="visible"/>
                                      </p:to>
                                    </p:set>
                                    <p:animEffect transition="in" filter="box(in)">
                                      <p:cBhvr>
                                        <p:cTn id="33"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竖卷形 20481"/>
          <p:cNvSpPr>
            <a:spLocks noChangeArrowheads="1"/>
          </p:cNvSpPr>
          <p:nvPr/>
        </p:nvSpPr>
        <p:spPr bwMode="auto">
          <a:xfrm>
            <a:off x="468313" y="1773238"/>
            <a:ext cx="3816350" cy="1943100"/>
          </a:xfrm>
          <a:prstGeom prst="verticalScroll">
            <a:avLst>
              <a:gd name="adj" fmla="val 12500"/>
            </a:avLst>
          </a:prstGeom>
          <a:solidFill>
            <a:schemeClr val="accent1">
              <a:alpha val="23000"/>
            </a:schemeClr>
          </a:solidFill>
          <a:ln w="9525">
            <a:solidFill>
              <a:schemeClr val="tx1"/>
            </a:solidFill>
            <a:round/>
          </a:ln>
        </p:spPr>
        <p:txBody>
          <a:bodyPr/>
          <a:lstStyle/>
          <a:p>
            <a:endParaRPr lang="zh-CN" altLang="en-US"/>
          </a:p>
        </p:txBody>
      </p:sp>
      <p:sp>
        <p:nvSpPr>
          <p:cNvPr id="20483" name="文本框 20482"/>
          <p:cNvSpPr txBox="1">
            <a:spLocks noChangeArrowheads="1"/>
          </p:cNvSpPr>
          <p:nvPr/>
        </p:nvSpPr>
        <p:spPr bwMode="auto">
          <a:xfrm>
            <a:off x="468313" y="909638"/>
            <a:ext cx="4032250" cy="457200"/>
          </a:xfrm>
          <a:prstGeom prst="rect">
            <a:avLst/>
          </a:prstGeom>
          <a:noFill/>
          <a:ln w="9525">
            <a:noFill/>
            <a:miter lim="800000"/>
          </a:ln>
        </p:spPr>
        <p:txBody>
          <a:bodyPr>
            <a:spAutoFit/>
          </a:bodyPr>
          <a:lstStyle/>
          <a:p>
            <a:r>
              <a:rPr lang="zh-CN" altLang="en-US" b="1">
                <a:latin typeface="宋体" panose="02010600030101010101" pitchFamily="2" charset="-122"/>
              </a:rPr>
              <a:t>讲究亭台轩榭的布局 </a:t>
            </a:r>
            <a:endParaRPr lang="zh-CN" altLang="en-US" b="1">
              <a:latin typeface="宋体" panose="02010600030101010101" pitchFamily="2" charset="-122"/>
            </a:endParaRPr>
          </a:p>
        </p:txBody>
      </p:sp>
      <p:pic>
        <p:nvPicPr>
          <p:cNvPr id="20484" name="图片 20483" descr="tu.jpg (17257 bytes)"/>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932363" y="3500438"/>
            <a:ext cx="3455987" cy="2449512"/>
          </a:xfrm>
          <a:prstGeom prst="rect">
            <a:avLst/>
          </a:prstGeom>
          <a:noFill/>
          <a:ln w="9525">
            <a:solidFill>
              <a:srgbClr val="FF0000"/>
            </a:solidFill>
            <a:miter lim="800000"/>
            <a:headEnd/>
            <a:tailEnd/>
          </a:ln>
        </p:spPr>
      </p:pic>
      <p:pic>
        <p:nvPicPr>
          <p:cNvPr id="20485" name="图片 20484" descr="拙 政 园 小 飞 虹"/>
          <p:cNvPicPr>
            <a:picLocks noChangeAspect="1" noChangeArrowheads="1"/>
          </p:cNvPicPr>
          <p:nvPr/>
        </p:nvPicPr>
        <p:blipFill>
          <a:blip r:embed="rId2" cstate="print"/>
          <a:srcRect/>
          <a:stretch>
            <a:fillRect/>
          </a:stretch>
        </p:blipFill>
        <p:spPr bwMode="auto">
          <a:xfrm>
            <a:off x="4932363" y="1052513"/>
            <a:ext cx="3455987" cy="2274887"/>
          </a:xfrm>
          <a:prstGeom prst="rect">
            <a:avLst/>
          </a:prstGeom>
          <a:noFill/>
          <a:ln w="9525">
            <a:solidFill>
              <a:srgbClr val="FF0000"/>
            </a:solidFill>
            <a:miter lim="800000"/>
            <a:headEnd/>
            <a:tailEnd/>
          </a:ln>
        </p:spPr>
      </p:pic>
      <p:sp>
        <p:nvSpPr>
          <p:cNvPr id="20486" name="文本框 20485"/>
          <p:cNvSpPr txBox="1"/>
          <p:nvPr/>
        </p:nvSpPr>
        <p:spPr>
          <a:xfrm>
            <a:off x="900113" y="2060575"/>
            <a:ext cx="3024187" cy="1373188"/>
          </a:xfrm>
          <a:prstGeom prst="rect">
            <a:avLst/>
          </a:prstGeom>
          <a:noFill/>
          <a:ln w="9525">
            <a:noFill/>
          </a:ln>
        </p:spPr>
        <p:txBody>
          <a:bodyPr>
            <a:spAutoFit/>
          </a:bodyPr>
          <a:lstStyle/>
          <a:p>
            <a:pPr>
              <a:spcBef>
                <a:spcPct val="50000"/>
              </a:spcBef>
            </a:pPr>
            <a:r>
              <a:rPr lang="en-US" altLang="zh-CN" sz="2800" b="1" noProof="1">
                <a:latin typeface="Times New Roman" panose="02020603050405020304" pitchFamily="18" charset="0"/>
                <a:ea typeface="隶书" panose="02010509060101010101" pitchFamily="49" charset="-122"/>
                <a:cs typeface="+mn-ea"/>
              </a:rPr>
              <a:t>       </a:t>
            </a:r>
            <a:r>
              <a:rPr lang="zh-CN" altLang="en-US" sz="2800" b="1" noProof="1">
                <a:effectLst>
                  <a:outerShdw blurRad="38100" dist="38100" dir="2700000">
                    <a:srgbClr val="FFFFFF"/>
                  </a:outerShdw>
                </a:effectLst>
                <a:latin typeface="Times New Roman" panose="02020603050405020304" pitchFamily="18" charset="0"/>
                <a:ea typeface="宋体" panose="02010600030101010101" pitchFamily="2" charset="-122"/>
                <a:cs typeface="+mn-ea"/>
              </a:rPr>
              <a:t>苏州园林绝不讲究对称，好像故意避免似的。</a:t>
            </a:r>
            <a:endParaRPr lang="zh-CN" altLang="en-US" sz="2800" b="1" noProof="1">
              <a:effectLst>
                <a:outerShdw blurRad="38100" dist="38100" dir="2700000">
                  <a:srgbClr val="FFFFFF"/>
                </a:outerShdw>
              </a:effectLst>
              <a:latin typeface="Times New Roman" panose="02020603050405020304" pitchFamily="18" charset="0"/>
              <a:ea typeface="宋体" panose="02010600030101010101" pitchFamily="2" charset="-122"/>
            </a:endParaRPr>
          </a:p>
        </p:txBody>
      </p:sp>
      <p:sp>
        <p:nvSpPr>
          <p:cNvPr id="20487" name="文本框 20486"/>
          <p:cNvSpPr txBox="1">
            <a:spLocks noChangeArrowheads="1"/>
          </p:cNvSpPr>
          <p:nvPr/>
        </p:nvSpPr>
        <p:spPr bwMode="auto">
          <a:xfrm>
            <a:off x="539750" y="4076700"/>
            <a:ext cx="3600450" cy="1744663"/>
          </a:xfrm>
          <a:prstGeom prst="rect">
            <a:avLst/>
          </a:prstGeom>
          <a:solidFill>
            <a:srgbClr val="008000">
              <a:alpha val="15999"/>
            </a:srgbClr>
          </a:solidFill>
          <a:ln w="9525">
            <a:solidFill>
              <a:srgbClr val="FF0000"/>
            </a:solidFill>
            <a:miter lim="800000"/>
          </a:ln>
        </p:spPr>
        <p:txBody>
          <a:bodyPr>
            <a:spAutoFit/>
          </a:bodyPr>
          <a:lstStyle/>
          <a:p>
            <a:pPr>
              <a:spcBef>
                <a:spcPct val="50000"/>
              </a:spcBef>
            </a:pPr>
            <a:r>
              <a:rPr lang="zh-CN" altLang="en-US" b="1">
                <a:solidFill>
                  <a:srgbClr val="FF0000"/>
                </a:solidFill>
                <a:latin typeface="Times New Roman" panose="02020603050405020304" pitchFamily="18" charset="0"/>
              </a:rPr>
              <a:t>图案画</a:t>
            </a:r>
            <a:r>
              <a:rPr lang="zh-CN" altLang="en-US" b="1">
                <a:latin typeface="Times New Roman" panose="02020603050405020304" pitchFamily="18" charset="0"/>
              </a:rPr>
              <a:t>：以结构整齐匀称、调和为特点的花纹或图形。</a:t>
            </a:r>
            <a:endParaRPr lang="zh-CN" altLang="en-US" b="1">
              <a:latin typeface="Times New Roman" panose="02020603050405020304" pitchFamily="18" charset="0"/>
            </a:endParaRPr>
          </a:p>
          <a:p>
            <a:pPr>
              <a:spcBef>
                <a:spcPct val="50000"/>
              </a:spcBef>
            </a:pPr>
            <a:r>
              <a:rPr lang="zh-CN" altLang="en-US" b="1">
                <a:solidFill>
                  <a:srgbClr val="FF0000"/>
                </a:solidFill>
                <a:latin typeface="Times New Roman" panose="02020603050405020304" pitchFamily="18" charset="0"/>
              </a:rPr>
              <a:t>美术画</a:t>
            </a:r>
            <a:r>
              <a:rPr lang="zh-CN" altLang="en-US" b="1">
                <a:latin typeface="Times New Roman" panose="02020603050405020304" pitchFamily="18" charset="0"/>
              </a:rPr>
              <a:t>：在平面上用线条或色彩构成的形象。</a:t>
            </a:r>
            <a:endParaRPr lang="zh-CN" altLang="en-US" b="1">
              <a:latin typeface="Times New Roman" panose="02020603050405020304" pitchFamily="18" charset="0"/>
            </a:endParaRPr>
          </a:p>
        </p:txBody>
      </p:sp>
      <p:sp>
        <p:nvSpPr>
          <p:cNvPr id="18439"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checkerboard(across)">
                                      <p:cBhvr>
                                        <p:cTn id="7" dur="500"/>
                                        <p:tgtEl>
                                          <p:spTgt spid="2048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0484"/>
                                        </p:tgtEl>
                                        <p:attrNameLst>
                                          <p:attrName>style.visibility</p:attrName>
                                        </p:attrNameLst>
                                      </p:cBhvr>
                                      <p:to>
                                        <p:strVal val="visible"/>
                                      </p:to>
                                    </p:set>
                                    <p:animEffect transition="in" filter="randombar(horizontal)">
                                      <p:cBhvr>
                                        <p:cTn id="11" dur="500"/>
                                        <p:tgtEl>
                                          <p:spTgt spid="2048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485"/>
                                        </p:tgtEl>
                                        <p:attrNameLst>
                                          <p:attrName>style.visibility</p:attrName>
                                        </p:attrNameLst>
                                      </p:cBhvr>
                                      <p:to>
                                        <p:strVal val="visible"/>
                                      </p:to>
                                    </p:set>
                                    <p:animEffect transition="in" filter="randombar(horizontal)">
                                      <p:cBhvr>
                                        <p:cTn id="15" dur="500"/>
                                        <p:tgtEl>
                                          <p:spTgt spid="20485"/>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0486"/>
                                        </p:tgtEl>
                                        <p:attrNameLst>
                                          <p:attrName>style.visibility</p:attrName>
                                        </p:attrNameLst>
                                      </p:cBhvr>
                                      <p:to>
                                        <p:strVal val="visible"/>
                                      </p:to>
                                    </p:set>
                                    <p:animEffect transition="in" filter="checkerboard(across)">
                                      <p:cBhvr>
                                        <p:cTn id="20" dur="500"/>
                                        <p:tgtEl>
                                          <p:spTgt spid="2048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0487"/>
                                        </p:tgtEl>
                                        <p:attrNameLst>
                                          <p:attrName>style.visibility</p:attrName>
                                        </p:attrNameLst>
                                      </p:cBhvr>
                                      <p:to>
                                        <p:strVal val="visible"/>
                                      </p:to>
                                    </p:set>
                                    <p:animEffect transition="in" filter="wipe(up)">
                                      <p:cBhvr>
                                        <p:cTn id="25"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6" grpId="0"/>
      <p:bldP spid="2048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1505"/>
          <p:cNvSpPr txBox="1"/>
          <p:nvPr/>
        </p:nvSpPr>
        <p:spPr>
          <a:xfrm>
            <a:off x="4500563" y="765175"/>
            <a:ext cx="4273550" cy="457200"/>
          </a:xfrm>
          <a:prstGeom prst="rect">
            <a:avLst/>
          </a:prstGeom>
          <a:solidFill>
            <a:srgbClr val="008000">
              <a:alpha val="84000"/>
            </a:srgbClr>
          </a:solidFill>
          <a:ln w="9525" cap="flat" cmpd="sng">
            <a:solidFill>
              <a:srgbClr val="FF0000"/>
            </a:solidFill>
            <a:prstDash val="solid"/>
            <a:miter/>
            <a:headEnd type="none" w="med" len="med"/>
            <a:tailEnd type="none" w="med" len="med"/>
          </a:ln>
        </p:spPr>
        <p:txBody>
          <a:bodyPr>
            <a:spAutoFit/>
          </a:bodyPr>
          <a:lstStyle/>
          <a:p>
            <a:pPr>
              <a:spcBef>
                <a:spcPct val="50000"/>
              </a:spcBef>
            </a:pPr>
            <a:r>
              <a:rPr lang="zh-CN" altLang="en-US" b="1" noProof="1">
                <a:latin typeface="Times New Roman" panose="02020603050405020304" pitchFamily="18" charset="0"/>
                <a:ea typeface="宋体" panose="02010600030101010101" pitchFamily="2" charset="-122"/>
                <a:cs typeface="+mn-ea"/>
              </a:rPr>
              <a:t>讲究假山池沼的配合</a:t>
            </a:r>
            <a:r>
              <a:rPr lang="zh-CN" altLang="en-US" noProof="1">
                <a:solidFill>
                  <a:srgbClr val="DA9100"/>
                </a:solidFill>
                <a:effectLst>
                  <a:outerShdw blurRad="38100" dist="38100" dir="2700000">
                    <a:srgbClr val="000000"/>
                  </a:outerShdw>
                </a:effectLst>
                <a:latin typeface="Times New Roman" panose="02020603050405020304" pitchFamily="18" charset="0"/>
                <a:ea typeface="宋体" panose="02010600030101010101" pitchFamily="2" charset="-122"/>
                <a:cs typeface="+mn-ea"/>
              </a:rPr>
              <a:t> </a:t>
            </a:r>
            <a:endParaRPr lang="zh-CN" altLang="en-US" noProof="1">
              <a:solidFill>
                <a:srgbClr val="DA9100"/>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21507" name="文本框 21506"/>
          <p:cNvSpPr txBox="1">
            <a:spLocks noChangeArrowheads="1"/>
          </p:cNvSpPr>
          <p:nvPr/>
        </p:nvSpPr>
        <p:spPr bwMode="auto">
          <a:xfrm>
            <a:off x="4572000" y="1628775"/>
            <a:ext cx="4176713" cy="1189038"/>
          </a:xfrm>
          <a:prstGeom prst="rect">
            <a:avLst/>
          </a:prstGeom>
          <a:solidFill>
            <a:srgbClr val="009900">
              <a:alpha val="23000"/>
            </a:srgbClr>
          </a:solidFill>
          <a:ln w="9525">
            <a:solidFill>
              <a:srgbClr val="008000"/>
            </a:solidFill>
            <a:miter lim="800000"/>
          </a:ln>
        </p:spPr>
        <p:txBody>
          <a:bodyPr>
            <a:spAutoFit/>
          </a:bodyPr>
          <a:lstStyle/>
          <a:p>
            <a:pPr>
              <a:spcBef>
                <a:spcPct val="50000"/>
              </a:spcBef>
            </a:pPr>
            <a:r>
              <a:rPr lang="en-US" altLang="zh-CN" b="1">
                <a:solidFill>
                  <a:srgbClr val="333300"/>
                </a:solidFill>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池沼或河道的边沿很少砌齐整的石岸，总是高低屈曲任其自然。</a:t>
            </a:r>
            <a:endParaRPr lang="zh-CN" altLang="en-US" b="1">
              <a:latin typeface="楷体" panose="02010609060101010101" pitchFamily="49" charset="-122"/>
              <a:ea typeface="楷体" panose="02010609060101010101" pitchFamily="49" charset="-122"/>
            </a:endParaRPr>
          </a:p>
        </p:txBody>
      </p:sp>
      <p:sp>
        <p:nvSpPr>
          <p:cNvPr id="21508" name="文本框 21507"/>
          <p:cNvSpPr txBox="1">
            <a:spLocks noChangeArrowheads="1"/>
          </p:cNvSpPr>
          <p:nvPr/>
        </p:nvSpPr>
        <p:spPr bwMode="auto">
          <a:xfrm>
            <a:off x="323850" y="3644900"/>
            <a:ext cx="1727200" cy="1554163"/>
          </a:xfrm>
          <a:prstGeom prst="rect">
            <a:avLst/>
          </a:prstGeom>
          <a:solidFill>
            <a:srgbClr val="008000">
              <a:alpha val="14998"/>
            </a:srgbClr>
          </a:solidFill>
          <a:ln w="9525">
            <a:solidFill>
              <a:srgbClr val="009900"/>
            </a:solidFill>
            <a:miter lim="800000"/>
          </a:ln>
        </p:spPr>
        <p:txBody>
          <a:bodyPr>
            <a:spAutoFit/>
          </a:bodyPr>
          <a:lstStyle/>
          <a:p>
            <a:pPr>
              <a:spcBef>
                <a:spcPct val="50000"/>
              </a:spcBef>
            </a:pPr>
            <a:r>
              <a:rPr lang="zh-CN" altLang="en-US" b="1">
                <a:latin typeface="Times New Roman" panose="02020603050405020304" pitchFamily="18" charset="0"/>
              </a:rPr>
              <a:t>假山的堆叠，是一项艺术而不仅是技术。</a:t>
            </a:r>
            <a:endParaRPr lang="zh-CN" altLang="en-US" b="1">
              <a:latin typeface="Times New Roman" panose="02020603050405020304" pitchFamily="18" charset="0"/>
            </a:endParaRPr>
          </a:p>
        </p:txBody>
      </p:sp>
      <p:pic>
        <p:nvPicPr>
          <p:cNvPr id="21509" name="图片 21508" descr="B038"/>
          <p:cNvPicPr>
            <a:picLocks noChangeAspect="1" noChangeArrowheads="1"/>
          </p:cNvPicPr>
          <p:nvPr/>
        </p:nvPicPr>
        <p:blipFill>
          <a:blip r:embed="rId1" cstate="print"/>
          <a:srcRect/>
          <a:stretch>
            <a:fillRect/>
          </a:stretch>
        </p:blipFill>
        <p:spPr bwMode="auto">
          <a:xfrm>
            <a:off x="250825" y="692150"/>
            <a:ext cx="4176713" cy="2665413"/>
          </a:xfrm>
          <a:prstGeom prst="rect">
            <a:avLst/>
          </a:prstGeom>
          <a:noFill/>
          <a:ln w="9525">
            <a:solidFill>
              <a:srgbClr val="FF0000"/>
            </a:solidFill>
            <a:miter lim="800000"/>
            <a:headEnd/>
            <a:tailEnd/>
          </a:ln>
        </p:spPr>
      </p:pic>
      <p:pic>
        <p:nvPicPr>
          <p:cNvPr id="21510" name="图片 21509" descr="B050"/>
          <p:cNvPicPr>
            <a:picLocks noChangeAspect="1" noChangeArrowheads="1"/>
          </p:cNvPicPr>
          <p:nvPr/>
        </p:nvPicPr>
        <p:blipFill>
          <a:blip r:embed="rId2" cstate="print"/>
          <a:srcRect/>
          <a:stretch>
            <a:fillRect/>
          </a:stretch>
        </p:blipFill>
        <p:spPr bwMode="auto">
          <a:xfrm>
            <a:off x="5364163" y="3429000"/>
            <a:ext cx="3311525" cy="2592388"/>
          </a:xfrm>
          <a:prstGeom prst="rect">
            <a:avLst/>
          </a:prstGeom>
          <a:noFill/>
          <a:ln w="9525">
            <a:solidFill>
              <a:srgbClr val="FF0000"/>
            </a:solidFill>
            <a:miter lim="800000"/>
            <a:headEnd/>
            <a:tailEnd/>
          </a:ln>
        </p:spPr>
      </p:pic>
      <p:pic>
        <p:nvPicPr>
          <p:cNvPr id="21511" name="图片 21510" descr="B009"/>
          <p:cNvPicPr>
            <a:picLocks noChangeAspect="1" noChangeArrowheads="1"/>
          </p:cNvPicPr>
          <p:nvPr/>
        </p:nvPicPr>
        <p:blipFill>
          <a:blip r:embed="rId3" cstate="print"/>
          <a:srcRect/>
          <a:stretch>
            <a:fillRect/>
          </a:stretch>
        </p:blipFill>
        <p:spPr bwMode="auto">
          <a:xfrm>
            <a:off x="2411413" y="3429000"/>
            <a:ext cx="2879725" cy="2592388"/>
          </a:xfrm>
          <a:prstGeom prst="rect">
            <a:avLst/>
          </a:prstGeom>
          <a:noFill/>
          <a:ln w="9525">
            <a:solidFill>
              <a:srgbClr val="FF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heckerboard(across)">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down)">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diamond(in)">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1507"/>
                                        </p:tgtEl>
                                        <p:attrNameLst>
                                          <p:attrName>style.visibility</p:attrName>
                                        </p:attrNameLst>
                                      </p:cBhvr>
                                      <p:to>
                                        <p:strVal val="visible"/>
                                      </p:to>
                                    </p:set>
                                    <p:anim calcmode="lin" valueType="num">
                                      <p:cBhvr>
                                        <p:cTn id="22" dur="500" fill="hold"/>
                                        <p:tgtEl>
                                          <p:spTgt spid="21507"/>
                                        </p:tgtEl>
                                        <p:attrNameLst>
                                          <p:attrName>ppt_x</p:attrName>
                                        </p:attrNameLst>
                                      </p:cBhvr>
                                      <p:tavLst>
                                        <p:tav tm="0">
                                          <p:val>
                                            <p:strVal val="#ppt_x"/>
                                          </p:val>
                                        </p:tav>
                                        <p:tav tm="100000">
                                          <p:val>
                                            <p:strVal val="#ppt_x"/>
                                          </p:val>
                                        </p:tav>
                                      </p:tavLst>
                                    </p:anim>
                                    <p:anim calcmode="lin" valueType="num">
                                      <p:cBhvr>
                                        <p:cTn id="23"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508"/>
                                        </p:tgtEl>
                                        <p:attrNameLst>
                                          <p:attrName>style.visibility</p:attrName>
                                        </p:attrNameLst>
                                      </p:cBhvr>
                                      <p:to>
                                        <p:strVal val="visible"/>
                                      </p:to>
                                    </p:set>
                                    <p:anim calcmode="lin" valueType="num">
                                      <p:cBhvr>
                                        <p:cTn id="28" dur="500" fill="hold"/>
                                        <p:tgtEl>
                                          <p:spTgt spid="21508"/>
                                        </p:tgtEl>
                                        <p:attrNameLst>
                                          <p:attrName>ppt_x</p:attrName>
                                        </p:attrNameLst>
                                      </p:cBhvr>
                                      <p:tavLst>
                                        <p:tav tm="0">
                                          <p:val>
                                            <p:strVal val="#ppt_x"/>
                                          </p:val>
                                        </p:tav>
                                        <p:tav tm="100000">
                                          <p:val>
                                            <p:strVal val="#ppt_x"/>
                                          </p:val>
                                        </p:tav>
                                      </p:tavLst>
                                    </p:anim>
                                    <p:anim calcmode="lin" valueType="num">
                                      <p:cBhvr>
                                        <p:cTn id="29"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21511"/>
                                        </p:tgtEl>
                                        <p:attrNameLst>
                                          <p:attrName>style.visibility</p:attrName>
                                        </p:attrNameLst>
                                      </p:cBhvr>
                                      <p:to>
                                        <p:strVal val="visible"/>
                                      </p:to>
                                    </p:set>
                                    <p:animEffect transition="in" filter="slide(fromBottom)">
                                      <p:cBhvr>
                                        <p:cTn id="34"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p:bldP spid="21507" grpId="0" bldLvl="0" animBg="1"/>
      <p:bldP spid="2150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22529"/>
          <p:cNvSpPr txBox="1">
            <a:spLocks noChangeArrowheads="1"/>
          </p:cNvSpPr>
          <p:nvPr/>
        </p:nvSpPr>
        <p:spPr bwMode="auto">
          <a:xfrm>
            <a:off x="142875" y="2924175"/>
            <a:ext cx="4679950" cy="457200"/>
          </a:xfrm>
          <a:prstGeom prst="rect">
            <a:avLst/>
          </a:prstGeom>
          <a:noFill/>
          <a:ln w="9525">
            <a:noFill/>
            <a:miter lim="800000"/>
          </a:ln>
        </p:spPr>
        <p:txBody>
          <a:bodyPr>
            <a:spAutoFit/>
          </a:bodyPr>
          <a:lstStyle/>
          <a:p>
            <a:r>
              <a:rPr lang="zh-CN" altLang="en-US" b="1">
                <a:solidFill>
                  <a:srgbClr val="FF0000"/>
                </a:solidFill>
                <a:latin typeface="宋体" panose="02010600030101010101" pitchFamily="2" charset="-122"/>
              </a:rPr>
              <a:t>讲究花草树木的映衬</a:t>
            </a:r>
            <a:endParaRPr lang="zh-CN" altLang="en-US" b="1">
              <a:solidFill>
                <a:srgbClr val="FF0000"/>
              </a:solidFill>
              <a:latin typeface="宋体" panose="02010600030101010101" pitchFamily="2" charset="-122"/>
            </a:endParaRPr>
          </a:p>
        </p:txBody>
      </p:sp>
      <p:pic>
        <p:nvPicPr>
          <p:cNvPr id="22531" name="图片 22530" descr="4"/>
          <p:cNvPicPr>
            <a:picLocks noChangeAspect="1" noChangeArrowheads="1"/>
          </p:cNvPicPr>
          <p:nvPr/>
        </p:nvPicPr>
        <p:blipFill>
          <a:blip r:embed="rId1" cstate="print"/>
          <a:srcRect/>
          <a:stretch>
            <a:fillRect/>
          </a:stretch>
        </p:blipFill>
        <p:spPr bwMode="auto">
          <a:xfrm>
            <a:off x="71438" y="692150"/>
            <a:ext cx="4500562" cy="2192338"/>
          </a:xfrm>
          <a:prstGeom prst="rect">
            <a:avLst/>
          </a:prstGeom>
          <a:noFill/>
          <a:ln w="9525">
            <a:solidFill>
              <a:srgbClr val="009900"/>
            </a:solidFill>
            <a:miter lim="800000"/>
            <a:headEnd/>
            <a:tailEnd/>
          </a:ln>
        </p:spPr>
      </p:pic>
      <p:pic>
        <p:nvPicPr>
          <p:cNvPr id="22532" name="图片 22531" descr="P4020010"/>
          <p:cNvPicPr>
            <a:picLocks noChangeAspect="1" noChangeArrowheads="1"/>
          </p:cNvPicPr>
          <p:nvPr/>
        </p:nvPicPr>
        <p:blipFill>
          <a:blip r:embed="rId2" cstate="print"/>
          <a:srcRect/>
          <a:stretch>
            <a:fillRect/>
          </a:stretch>
        </p:blipFill>
        <p:spPr bwMode="auto">
          <a:xfrm>
            <a:off x="4679950" y="692150"/>
            <a:ext cx="4356100" cy="2209800"/>
          </a:xfrm>
          <a:prstGeom prst="rect">
            <a:avLst/>
          </a:prstGeom>
          <a:noFill/>
          <a:ln w="9525">
            <a:solidFill>
              <a:srgbClr val="008000"/>
            </a:solidFill>
            <a:miter lim="800000"/>
            <a:headEnd/>
            <a:tailEnd/>
          </a:ln>
        </p:spPr>
      </p:pic>
      <p:pic>
        <p:nvPicPr>
          <p:cNvPr id="22533" name="图片 22532" descr="GH"/>
          <p:cNvPicPr>
            <a:picLocks noChangeAspect="1" noChangeArrowheads="1"/>
          </p:cNvPicPr>
          <p:nvPr/>
        </p:nvPicPr>
        <p:blipFill>
          <a:blip r:embed="rId3" cstate="print"/>
          <a:srcRect/>
          <a:stretch>
            <a:fillRect/>
          </a:stretch>
        </p:blipFill>
        <p:spPr bwMode="auto">
          <a:xfrm>
            <a:off x="179388" y="3644900"/>
            <a:ext cx="4427537" cy="2349500"/>
          </a:xfrm>
          <a:prstGeom prst="rect">
            <a:avLst/>
          </a:prstGeom>
          <a:noFill/>
          <a:ln w="9525">
            <a:solidFill>
              <a:srgbClr val="008000"/>
            </a:solidFill>
            <a:miter lim="800000"/>
            <a:headEnd/>
            <a:tailEnd/>
          </a:ln>
        </p:spPr>
      </p:pic>
      <p:pic>
        <p:nvPicPr>
          <p:cNvPr id="22534" name="图片 22533" descr="P4020006"/>
          <p:cNvPicPr>
            <a:picLocks noChangeAspect="1" noChangeArrowheads="1"/>
          </p:cNvPicPr>
          <p:nvPr/>
        </p:nvPicPr>
        <p:blipFill>
          <a:blip r:embed="rId4" cstate="print"/>
          <a:srcRect/>
          <a:stretch>
            <a:fillRect/>
          </a:stretch>
        </p:blipFill>
        <p:spPr bwMode="auto">
          <a:xfrm>
            <a:off x="4714875" y="3644900"/>
            <a:ext cx="4321175" cy="2305050"/>
          </a:xfrm>
          <a:prstGeom prst="rect">
            <a:avLst/>
          </a:prstGeom>
          <a:noFill/>
          <a:ln w="9525">
            <a:solidFill>
              <a:srgbClr val="008000"/>
            </a:solidFill>
            <a:miter lim="800000"/>
            <a:headEnd/>
            <a:tailEnd/>
          </a:ln>
        </p:spPr>
      </p:pic>
      <p:sp>
        <p:nvSpPr>
          <p:cNvPr id="22535" name="文本框 22534"/>
          <p:cNvSpPr txBox="1">
            <a:spLocks noChangeArrowheads="1"/>
          </p:cNvSpPr>
          <p:nvPr/>
        </p:nvSpPr>
        <p:spPr bwMode="auto">
          <a:xfrm>
            <a:off x="4716463" y="2852738"/>
            <a:ext cx="4249737" cy="822325"/>
          </a:xfrm>
          <a:prstGeom prst="rect">
            <a:avLst/>
          </a:prstGeom>
          <a:noFill/>
          <a:ln w="9525">
            <a:noFill/>
            <a:miter lim="800000"/>
          </a:ln>
        </p:spPr>
        <p:txBody>
          <a:bodyPr>
            <a:spAutoFit/>
          </a:bodyPr>
          <a:lstStyle/>
          <a:p>
            <a:pPr>
              <a:spcBef>
                <a:spcPct val="50000"/>
              </a:spcBef>
            </a:pPr>
            <a:r>
              <a:rPr lang="zh-CN" altLang="en-US" b="1">
                <a:latin typeface="宋体" panose="02010600030101010101" pitchFamily="2" charset="-122"/>
              </a:rPr>
              <a:t>落叶树和常绿树相间，花时不同的多种花树相间。</a:t>
            </a:r>
            <a:endParaRPr lang="zh-CN" altLang="en-US" b="1">
              <a:latin typeface="宋体" panose="02010600030101010101" pitchFamily="2" charset="-122"/>
            </a:endParaRPr>
          </a:p>
        </p:txBody>
      </p:sp>
      <p:sp>
        <p:nvSpPr>
          <p:cNvPr id="2048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heckerboard(across)">
                                      <p:cBhvr>
                                        <p:cTn id="7" dur="500"/>
                                        <p:tgtEl>
                                          <p:spTgt spid="22530"/>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randombar(vertical)">
                                      <p:cBhvr>
                                        <p:cTn id="11" dur="500"/>
                                        <p:tgtEl>
                                          <p:spTgt spid="22531"/>
                                        </p:tgtEl>
                                      </p:cBhvr>
                                    </p:animEffect>
                                  </p:childTnLst>
                                </p:cTn>
                              </p:par>
                            </p:childTnLst>
                          </p:cTn>
                        </p:par>
                        <p:par>
                          <p:cTn id="12" fill="hold">
                            <p:stCondLst>
                              <p:cond delay="1000"/>
                            </p:stCondLst>
                            <p:childTnLst>
                              <p:par>
                                <p:cTn id="13" presetID="14" presetClass="entr" presetSubtype="5" fill="hold"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randombar(vertical)">
                                      <p:cBhvr>
                                        <p:cTn id="15" dur="500"/>
                                        <p:tgtEl>
                                          <p:spTgt spid="22532"/>
                                        </p:tgtEl>
                                      </p:cBhvr>
                                    </p:animEffect>
                                  </p:childTnLst>
                                </p:cTn>
                              </p:par>
                            </p:childTnLst>
                          </p:cTn>
                        </p:par>
                        <p:par>
                          <p:cTn id="16" fill="hold">
                            <p:stCondLst>
                              <p:cond delay="1500"/>
                            </p:stCondLst>
                            <p:childTnLst>
                              <p:par>
                                <p:cTn id="17" presetID="14" presetClass="entr" presetSubtype="5" fill="hold" nodeType="after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randombar(vertical)">
                                      <p:cBhvr>
                                        <p:cTn id="19" dur="500"/>
                                        <p:tgtEl>
                                          <p:spTgt spid="22533"/>
                                        </p:tgtEl>
                                      </p:cBhvr>
                                    </p:animEffect>
                                  </p:childTnLst>
                                </p:cTn>
                              </p:par>
                            </p:childTnLst>
                          </p:cTn>
                        </p:par>
                        <p:par>
                          <p:cTn id="20" fill="hold">
                            <p:stCondLst>
                              <p:cond delay="2000"/>
                            </p:stCondLst>
                            <p:childTnLst>
                              <p:par>
                                <p:cTn id="21" presetID="14" presetClass="entr" presetSubtype="5" fill="hold" nodeType="after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randombar(vertical)">
                                      <p:cBhvr>
                                        <p:cTn id="23" dur="500"/>
                                        <p:tgtEl>
                                          <p:spTgt spid="2253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2535"/>
                                        </p:tgtEl>
                                        <p:attrNameLst>
                                          <p:attrName>style.visibility</p:attrName>
                                        </p:attrNameLst>
                                      </p:cBhvr>
                                      <p:to>
                                        <p:strVal val="visible"/>
                                      </p:to>
                                    </p:set>
                                    <p:animEffect transition="in" filter="checkerboard(across)">
                                      <p:cBhvr>
                                        <p:cTn id="28"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折角形 23553"/>
          <p:cNvSpPr>
            <a:spLocks noChangeArrowheads="1"/>
          </p:cNvSpPr>
          <p:nvPr/>
        </p:nvSpPr>
        <p:spPr bwMode="auto">
          <a:xfrm>
            <a:off x="4859338" y="3357563"/>
            <a:ext cx="4033837" cy="2447925"/>
          </a:xfrm>
          <a:prstGeom prst="foldedCorner">
            <a:avLst>
              <a:gd name="adj" fmla="val 12500"/>
            </a:avLst>
          </a:prstGeom>
          <a:solidFill>
            <a:schemeClr val="accent1">
              <a:alpha val="15999"/>
            </a:schemeClr>
          </a:solidFill>
          <a:ln w="9525">
            <a:solidFill>
              <a:srgbClr val="FF0000"/>
            </a:solidFill>
            <a:round/>
          </a:ln>
        </p:spPr>
        <p:txBody>
          <a:bodyPr/>
          <a:lstStyle/>
          <a:p>
            <a:endParaRPr lang="zh-CN" altLang="en-US"/>
          </a:p>
        </p:txBody>
      </p:sp>
      <p:sp>
        <p:nvSpPr>
          <p:cNvPr id="21506" name="缺角矩形 23554"/>
          <p:cNvSpPr>
            <a:spLocks noChangeArrowheads="1"/>
          </p:cNvSpPr>
          <p:nvPr/>
        </p:nvSpPr>
        <p:spPr bwMode="auto">
          <a:xfrm>
            <a:off x="323850" y="765175"/>
            <a:ext cx="719138" cy="4895850"/>
          </a:xfrm>
          <a:prstGeom prst="plaque">
            <a:avLst>
              <a:gd name="adj" fmla="val 16667"/>
            </a:avLst>
          </a:prstGeom>
          <a:solidFill>
            <a:schemeClr val="accent1"/>
          </a:solidFill>
          <a:ln w="9525">
            <a:solidFill>
              <a:srgbClr val="FF0000"/>
            </a:solidFill>
            <a:miter lim="800000"/>
          </a:ln>
        </p:spPr>
        <p:txBody>
          <a:bodyPr/>
          <a:lstStyle/>
          <a:p>
            <a:endParaRPr lang="zh-CN" altLang="en-US"/>
          </a:p>
        </p:txBody>
      </p:sp>
      <p:sp>
        <p:nvSpPr>
          <p:cNvPr id="23556" name="文本框 23555"/>
          <p:cNvSpPr txBox="1"/>
          <p:nvPr/>
        </p:nvSpPr>
        <p:spPr>
          <a:xfrm>
            <a:off x="323850" y="981075"/>
            <a:ext cx="793750" cy="4578350"/>
          </a:xfrm>
          <a:prstGeom prst="rect">
            <a:avLst/>
          </a:prstGeom>
          <a:noFill/>
          <a:ln w="9525">
            <a:noFill/>
          </a:ln>
        </p:spPr>
        <p:txBody>
          <a:bodyPr vert="eaVert" wrap="none">
            <a:spAutoFit/>
          </a:bodyPr>
          <a:lstStyle/>
          <a:p>
            <a:r>
              <a:rPr lang="zh-CN" altLang="en-US" sz="4000" b="1" noProof="1">
                <a:solidFill>
                  <a:srgbClr val="FF0000"/>
                </a:solidFill>
                <a:effectLst>
                  <a:outerShdw blurRad="38100" dist="38100" dir="2700000">
                    <a:srgbClr val="000000"/>
                  </a:outerShdw>
                </a:effectLst>
                <a:latin typeface="Arial Black" panose="020B0A04020102090204" pitchFamily="2" charset="0"/>
                <a:ea typeface="宋体" panose="02010600030101010101" pitchFamily="2" charset="-122"/>
                <a:cs typeface="+mn-ea"/>
              </a:rPr>
              <a:t>讲究近景远景的层次</a:t>
            </a:r>
            <a:endParaRPr lang="zh-CN" altLang="en-US" sz="4000" b="1" noProof="1">
              <a:solidFill>
                <a:srgbClr val="FF0000"/>
              </a:solidFill>
              <a:effectLst>
                <a:outerShdw blurRad="38100" dist="38100" dir="2700000">
                  <a:srgbClr val="000000"/>
                </a:outerShdw>
              </a:effectLst>
              <a:latin typeface="Arial Black" panose="020B0A04020102090204" pitchFamily="2" charset="0"/>
              <a:ea typeface="宋体" panose="02010600030101010101" pitchFamily="2" charset="-122"/>
            </a:endParaRPr>
          </a:p>
        </p:txBody>
      </p:sp>
      <p:pic>
        <p:nvPicPr>
          <p:cNvPr id="23557" name="图片 23556" descr="B099"/>
          <p:cNvPicPr>
            <a:picLocks noChangeAspect="1" noChangeArrowheads="1"/>
          </p:cNvPicPr>
          <p:nvPr/>
        </p:nvPicPr>
        <p:blipFill>
          <a:blip r:embed="rId1" cstate="print"/>
          <a:srcRect/>
          <a:stretch>
            <a:fillRect/>
          </a:stretch>
        </p:blipFill>
        <p:spPr bwMode="auto">
          <a:xfrm>
            <a:off x="4859338" y="765175"/>
            <a:ext cx="4033837" cy="2376488"/>
          </a:xfrm>
          <a:prstGeom prst="rect">
            <a:avLst/>
          </a:prstGeom>
          <a:noFill/>
          <a:ln w="9525">
            <a:solidFill>
              <a:srgbClr val="FF0000"/>
            </a:solidFill>
            <a:miter lim="800000"/>
            <a:headEnd/>
            <a:tailEnd/>
          </a:ln>
        </p:spPr>
      </p:pic>
      <p:pic>
        <p:nvPicPr>
          <p:cNvPr id="23558" name="图片 23557" descr="B007"/>
          <p:cNvPicPr>
            <a:picLocks noChangeAspect="1" noChangeArrowheads="1"/>
          </p:cNvPicPr>
          <p:nvPr/>
        </p:nvPicPr>
        <p:blipFill>
          <a:blip r:embed="rId2" cstate="print"/>
          <a:srcRect/>
          <a:stretch>
            <a:fillRect/>
          </a:stretch>
        </p:blipFill>
        <p:spPr bwMode="auto">
          <a:xfrm>
            <a:off x="1258888" y="765175"/>
            <a:ext cx="3457575" cy="2376488"/>
          </a:xfrm>
          <a:prstGeom prst="rect">
            <a:avLst/>
          </a:prstGeom>
          <a:noFill/>
          <a:ln w="9525">
            <a:solidFill>
              <a:srgbClr val="FF0000"/>
            </a:solidFill>
            <a:miter lim="800000"/>
            <a:headEnd/>
            <a:tailEnd/>
          </a:ln>
        </p:spPr>
      </p:pic>
      <p:sp>
        <p:nvSpPr>
          <p:cNvPr id="23559" name="矩形 23558"/>
          <p:cNvSpPr/>
          <p:nvPr/>
        </p:nvSpPr>
        <p:spPr>
          <a:xfrm>
            <a:off x="4824413" y="3500438"/>
            <a:ext cx="3998912" cy="1920875"/>
          </a:xfrm>
          <a:prstGeom prst="rect">
            <a:avLst/>
          </a:prstGeom>
          <a:noFill/>
          <a:ln w="9525">
            <a:noFill/>
          </a:ln>
        </p:spPr>
        <p:txBody>
          <a:bodyPr>
            <a:spAutoFit/>
          </a:bodyPr>
          <a:lstStyle/>
          <a:p>
            <a:r>
              <a:rPr lang="en-US" altLang="zh-CN" b="1"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b="1" noProof="1">
                <a:effectLst>
                  <a:outerShdw blurRad="38100" dist="38100" dir="2700000">
                    <a:srgbClr val="FFFFFF"/>
                  </a:outerShdw>
                </a:effectLst>
                <a:latin typeface="宋体" panose="02010600030101010101" pitchFamily="2" charset="-122"/>
                <a:ea typeface="宋体" panose="02010600030101010101" pitchFamily="2" charset="-122"/>
                <a:cs typeface="+mn-ea"/>
              </a:rPr>
              <a:t>墙壁上有砖砌的各式镂空图案，廊子大多是两边无所依傍的，实际是</a:t>
            </a:r>
            <a:r>
              <a:rPr lang="zh-CN" altLang="en-US" b="1" noProof="1">
                <a:solidFill>
                  <a:srgbClr val="FF0000"/>
                </a:solidFill>
                <a:latin typeface="宋体" panose="02010600030101010101" pitchFamily="2" charset="-122"/>
                <a:ea typeface="宋体" panose="02010600030101010101" pitchFamily="2" charset="-122"/>
                <a:cs typeface="+mn-ea"/>
              </a:rPr>
              <a:t>隔而不隔</a:t>
            </a:r>
            <a:r>
              <a:rPr lang="en-US" altLang="zh-CN" b="1" noProof="1">
                <a:solidFill>
                  <a:srgbClr val="FF0000"/>
                </a:solidFill>
                <a:latin typeface="宋体" panose="02010600030101010101" pitchFamily="2" charset="-122"/>
                <a:ea typeface="宋体" panose="02010600030101010101" pitchFamily="2" charset="-122"/>
                <a:cs typeface="+mn-ea"/>
              </a:rPr>
              <a:t>,</a:t>
            </a:r>
            <a:r>
              <a:rPr lang="zh-CN" altLang="en-US" b="1" noProof="1">
                <a:solidFill>
                  <a:srgbClr val="FF0000"/>
                </a:solidFill>
                <a:latin typeface="宋体" panose="02010600030101010101" pitchFamily="2" charset="-122"/>
                <a:ea typeface="宋体" panose="02010600030101010101" pitchFamily="2" charset="-122"/>
                <a:cs typeface="+mn-ea"/>
              </a:rPr>
              <a:t>界而未界</a:t>
            </a:r>
            <a:r>
              <a:rPr lang="zh-CN" altLang="en-US" b="1" noProof="1">
                <a:effectLst>
                  <a:outerShdw blurRad="38100" dist="38100" dir="2700000">
                    <a:srgbClr val="FFFFFF"/>
                  </a:outerShdw>
                </a:effectLst>
                <a:latin typeface="宋体" panose="02010600030101010101" pitchFamily="2" charset="-122"/>
                <a:ea typeface="宋体" panose="02010600030101010101" pitchFamily="2" charset="-122"/>
                <a:cs typeface="+mn-ea"/>
              </a:rPr>
              <a:t>，因而更增加了景致的深度。</a:t>
            </a:r>
            <a:endParaRPr lang="zh-CN" altLang="en-US" b="1" noProof="1">
              <a:effectLst>
                <a:outerShdw blurRad="38100" dist="38100" dir="2700000">
                  <a:srgbClr val="FFFFFF"/>
                </a:outerShdw>
              </a:effectLst>
              <a:latin typeface="宋体" panose="02010600030101010101" pitchFamily="2" charset="-122"/>
              <a:ea typeface="宋体" panose="02010600030101010101" pitchFamily="2" charset="-122"/>
            </a:endParaRPr>
          </a:p>
        </p:txBody>
      </p:sp>
      <p:pic>
        <p:nvPicPr>
          <p:cNvPr id="23560" name="图片 23559" descr="从中园看嘉实亭"/>
          <p:cNvPicPr>
            <a:picLocks noChangeAspect="1" noChangeArrowheads="1"/>
          </p:cNvPicPr>
          <p:nvPr/>
        </p:nvPicPr>
        <p:blipFill>
          <a:blip r:embed="rId3" cstate="print"/>
          <a:srcRect/>
          <a:stretch>
            <a:fillRect/>
          </a:stretch>
        </p:blipFill>
        <p:spPr bwMode="auto">
          <a:xfrm>
            <a:off x="1258888" y="3357563"/>
            <a:ext cx="3457575" cy="2447925"/>
          </a:xfrm>
          <a:prstGeom prst="rect">
            <a:avLst/>
          </a:prstGeom>
          <a:noFill/>
          <a:ln w="9525">
            <a:solidFill>
              <a:srgbClr val="FF0000"/>
            </a:solidFill>
            <a:miter lim="800000"/>
            <a:headEnd/>
            <a:tailEnd/>
          </a:ln>
        </p:spPr>
      </p:pic>
      <p:sp>
        <p:nvSpPr>
          <p:cNvPr id="21512"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checkerboard(down)">
                                      <p:cBhvr>
                                        <p:cTn id="7" dur="500"/>
                                        <p:tgtEl>
                                          <p:spTgt spid="2355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randombar(horizontal)">
                                      <p:cBhvr>
                                        <p:cTn id="11" dur="500"/>
                                        <p:tgtEl>
                                          <p:spTgt spid="2355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3558"/>
                                        </p:tgtEl>
                                        <p:attrNameLst>
                                          <p:attrName>style.visibility</p:attrName>
                                        </p:attrNameLst>
                                      </p:cBhvr>
                                      <p:to>
                                        <p:strVal val="visible"/>
                                      </p:to>
                                    </p:set>
                                    <p:animEffect transition="in" filter="randombar(horizontal)">
                                      <p:cBhvr>
                                        <p:cTn id="15" dur="500"/>
                                        <p:tgtEl>
                                          <p:spTgt spid="2355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3560"/>
                                        </p:tgtEl>
                                        <p:attrNameLst>
                                          <p:attrName>style.visibility</p:attrName>
                                        </p:attrNameLst>
                                      </p:cBhvr>
                                      <p:to>
                                        <p:strVal val="visible"/>
                                      </p:to>
                                    </p:set>
                                    <p:animEffect transition="in" filter="randombar(horizontal)">
                                      <p:cBhvr>
                                        <p:cTn id="19" dur="500"/>
                                        <p:tgtEl>
                                          <p:spTgt spid="23560"/>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23559"/>
                                        </p:tgtEl>
                                        <p:attrNameLst>
                                          <p:attrName>style.visibility</p:attrName>
                                        </p:attrNameLst>
                                      </p:cBhvr>
                                      <p:to>
                                        <p:strVal val="visible"/>
                                      </p:to>
                                    </p:set>
                                    <p:animEffect transition="in" filter="checkerboard(across)">
                                      <p:cBhvr>
                                        <p:cTn id="24"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文本框 24577"/>
          <p:cNvSpPr txBox="1"/>
          <p:nvPr/>
        </p:nvSpPr>
        <p:spPr>
          <a:xfrm>
            <a:off x="8018463" y="765175"/>
            <a:ext cx="620712" cy="2303463"/>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a:spAutoFit/>
          </a:bodyPr>
          <a:lstStyle/>
          <a:p>
            <a:pPr>
              <a:spcBef>
                <a:spcPct val="50000"/>
              </a:spcBef>
            </a:pPr>
            <a:r>
              <a:rPr lang="zh-CN" altLang="en-US" sz="2800"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cs typeface="+mn-ea"/>
              </a:rPr>
              <a:t>角落的构图美</a:t>
            </a:r>
            <a:endParaRPr lang="zh-CN" altLang="en-US" sz="2800"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endParaRPr>
          </a:p>
        </p:txBody>
      </p:sp>
      <p:sp>
        <p:nvSpPr>
          <p:cNvPr id="24579" name="文本框 24578"/>
          <p:cNvSpPr txBox="1"/>
          <p:nvPr/>
        </p:nvSpPr>
        <p:spPr>
          <a:xfrm>
            <a:off x="2073275" y="3284538"/>
            <a:ext cx="5668963" cy="3025775"/>
          </a:xfrm>
          <a:prstGeom prst="rect">
            <a:avLst/>
          </a:prstGeom>
          <a:solidFill>
            <a:srgbClr val="008000">
              <a:alpha val="53000"/>
            </a:srgbClr>
          </a:solidFill>
          <a:ln w="9525" cap="flat" cmpd="sng">
            <a:solidFill>
              <a:srgbClr val="FF0000"/>
            </a:solidFill>
            <a:prstDash val="solid"/>
            <a:miter/>
            <a:headEnd type="none" w="med" len="med"/>
            <a:tailEnd type="none" w="med" len="med"/>
          </a:ln>
        </p:spPr>
        <p:txBody>
          <a:bodyPr vert="eaVert">
            <a:spAutoFit/>
          </a:bodyPr>
          <a:lstStyle/>
          <a:p>
            <a:pPr>
              <a:lnSpc>
                <a:spcPct val="150000"/>
              </a:lnSpc>
              <a:spcBef>
                <a:spcPts val="0"/>
              </a:spcBef>
            </a:pPr>
            <a:r>
              <a:rPr lang="en-US" altLang="zh-CN" b="1" noProof="1">
                <a:solidFill>
                  <a:schemeClr val="accent1"/>
                </a:solidFill>
                <a:latin typeface="楷体" panose="02010609060101010101" pitchFamily="49" charset="-122"/>
                <a:ea typeface="楷体" panose="02010609060101010101" pitchFamily="49" charset="-122"/>
                <a:cs typeface="+mn-ea"/>
              </a:rPr>
              <a:t>       </a:t>
            </a:r>
            <a:r>
              <a:rPr lang="zh-CN" altLang="en-US" b="1" noProof="1">
                <a:solidFill>
                  <a:srgbClr val="FFFF99"/>
                </a:solidFill>
                <a:effectLst>
                  <a:outerShdw blurRad="38100" dist="38100" dir="2700000">
                    <a:srgbClr val="000000"/>
                  </a:outerShdw>
                </a:effectLst>
                <a:latin typeface="楷体" panose="02010609060101010101" pitchFamily="49" charset="-122"/>
                <a:ea typeface="楷体" panose="02010609060101010101" pitchFamily="49" charset="-122"/>
                <a:cs typeface="+mn-ea"/>
              </a:rPr>
              <a:t>阶砌旁栽几丛书带草。墙上蔓延着爬山虎或者蔷薇木香。如果开窗正对着白色墙壁，太单调了，给补上几竿竹子或几棵芭蕉。诸如此类，无非是要游览者即使就极小范围的局部看，也能得到美的享受。</a:t>
            </a:r>
            <a:endParaRPr lang="zh-CN" altLang="en-US" b="1" noProof="1">
              <a:solidFill>
                <a:srgbClr val="FFFF99"/>
              </a:solidFill>
              <a:effectLst>
                <a:outerShdw blurRad="38100" dist="38100" dir="2700000">
                  <a:srgbClr val="000000"/>
                </a:outerShdw>
              </a:effectLst>
              <a:latin typeface="楷体" panose="02010609060101010101" pitchFamily="49" charset="-122"/>
              <a:ea typeface="楷体" panose="02010609060101010101" pitchFamily="49" charset="-122"/>
            </a:endParaRPr>
          </a:p>
        </p:txBody>
      </p:sp>
      <p:pic>
        <p:nvPicPr>
          <p:cNvPr id="24580" name="图片 24579" descr="B085"/>
          <p:cNvPicPr>
            <a:picLocks noChangeAspect="1" noChangeArrowheads="1"/>
          </p:cNvPicPr>
          <p:nvPr/>
        </p:nvPicPr>
        <p:blipFill>
          <a:blip r:embed="rId1" cstate="print"/>
          <a:srcRect/>
          <a:stretch>
            <a:fillRect/>
          </a:stretch>
        </p:blipFill>
        <p:spPr bwMode="auto">
          <a:xfrm>
            <a:off x="323850" y="765175"/>
            <a:ext cx="3743325" cy="2305050"/>
          </a:xfrm>
          <a:prstGeom prst="rect">
            <a:avLst/>
          </a:prstGeom>
          <a:noFill/>
          <a:ln w="9525">
            <a:solidFill>
              <a:schemeClr val="accent1"/>
            </a:solidFill>
            <a:miter lim="800000"/>
            <a:headEnd/>
            <a:tailEnd/>
          </a:ln>
        </p:spPr>
      </p:pic>
      <p:pic>
        <p:nvPicPr>
          <p:cNvPr id="24581" name="图片 24580" descr="B030"/>
          <p:cNvPicPr>
            <a:picLocks noChangeAspect="1" noChangeArrowheads="1"/>
          </p:cNvPicPr>
          <p:nvPr/>
        </p:nvPicPr>
        <p:blipFill>
          <a:blip r:embed="rId2" cstate="print"/>
          <a:srcRect/>
          <a:stretch>
            <a:fillRect/>
          </a:stretch>
        </p:blipFill>
        <p:spPr bwMode="auto">
          <a:xfrm>
            <a:off x="4427538" y="765175"/>
            <a:ext cx="3313112" cy="2303463"/>
          </a:xfrm>
          <a:prstGeom prst="rect">
            <a:avLst/>
          </a:prstGeom>
          <a:noFill/>
          <a:ln w="9525">
            <a:solidFill>
              <a:schemeClr val="accent1"/>
            </a:solidFill>
            <a:miter lim="800000"/>
            <a:headEnd/>
            <a:tailEnd/>
          </a:ln>
        </p:spPr>
      </p:pic>
      <p:sp>
        <p:nvSpPr>
          <p:cNvPr id="22533"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heckerboard(down)">
                                      <p:cBhvr>
                                        <p:cTn id="7" dur="500"/>
                                        <p:tgtEl>
                                          <p:spTgt spid="2457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randombar(horizontal)">
                                      <p:cBhvr>
                                        <p:cTn id="11" dur="500"/>
                                        <p:tgtEl>
                                          <p:spTgt spid="24581"/>
                                        </p:tgtEl>
                                      </p:cBhvr>
                                    </p:animEffect>
                                  </p:childTnLst>
                                </p:cTn>
                              </p:par>
                            </p:childTnLst>
                          </p:cTn>
                        </p:par>
                        <p:par>
                          <p:cTn id="12" fill="hold">
                            <p:stCondLst>
                              <p:cond delay="1000"/>
                            </p:stCondLst>
                            <p:childTnLst>
                              <p:par>
                                <p:cTn id="13" presetID="14" presetClass="entr" presetSubtype="5" fill="hold" nodeType="afterEffect">
                                  <p:stCondLst>
                                    <p:cond delay="0"/>
                                  </p:stCondLst>
                                  <p:childTnLst>
                                    <p:set>
                                      <p:cBhvr>
                                        <p:cTn id="14" dur="1" fill="hold">
                                          <p:stCondLst>
                                            <p:cond delay="0"/>
                                          </p:stCondLst>
                                        </p:cTn>
                                        <p:tgtEl>
                                          <p:spTgt spid="24580"/>
                                        </p:tgtEl>
                                        <p:attrNameLst>
                                          <p:attrName>style.visibility</p:attrName>
                                        </p:attrNameLst>
                                      </p:cBhvr>
                                      <p:to>
                                        <p:strVal val="visible"/>
                                      </p:to>
                                    </p:set>
                                    <p:animEffect transition="in" filter="randombar(vertical)">
                                      <p:cBhvr>
                                        <p:cTn id="15" dur="500"/>
                                        <p:tgtEl>
                                          <p:spTgt spid="24580"/>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4579"/>
                                        </p:tgtEl>
                                        <p:attrNameLst>
                                          <p:attrName>style.visibility</p:attrName>
                                        </p:attrNameLst>
                                      </p:cBhvr>
                                      <p:to>
                                        <p:strVal val="visible"/>
                                      </p:to>
                                    </p:set>
                                    <p:animEffect transition="in" filter="checkerboard(across)">
                                      <p:cBhvr>
                                        <p:cTn id="20"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p:bldP spid="2457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文本框 5126"/>
          <p:cNvSpPr txBox="1">
            <a:spLocks noChangeArrowheads="1"/>
          </p:cNvSpPr>
          <p:nvPr/>
        </p:nvSpPr>
        <p:spPr bwMode="auto">
          <a:xfrm>
            <a:off x="106363" y="44450"/>
            <a:ext cx="1296987"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导入新课</a:t>
            </a:r>
            <a:endParaRPr lang="zh-CN" altLang="en-US" sz="2000" b="1">
              <a:solidFill>
                <a:srgbClr val="006666"/>
              </a:solidFill>
              <a:ea typeface="方正姚体" pitchFamily="2" charset="-122"/>
            </a:endParaRPr>
          </a:p>
        </p:txBody>
      </p:sp>
      <p:grpSp>
        <p:nvGrpSpPr>
          <p:cNvPr id="5122" name="组合 3"/>
          <p:cNvGrpSpPr/>
          <p:nvPr/>
        </p:nvGrpSpPr>
        <p:grpSpPr bwMode="auto">
          <a:xfrm>
            <a:off x="755650" y="836613"/>
            <a:ext cx="1714500" cy="500062"/>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noProof="1"/>
            </a:p>
          </p:txBody>
        </p:sp>
        <p:sp>
          <p:nvSpPr>
            <p:cNvPr id="6" name="文本框 4101"/>
            <p:cNvSpPr txBox="1"/>
            <p:nvPr/>
          </p:nvSpPr>
          <p:spPr>
            <a:xfrm>
              <a:off x="1076" y="1998"/>
              <a:ext cx="2699" cy="69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r>
                <a:rPr lang="zh-CN" altLang="en-US" sz="2300" b="1" noProof="1">
                  <a:solidFill>
                    <a:srgbClr val="FFFFFF"/>
                  </a:solidFill>
                  <a:latin typeface="宋体" panose="02010600030101010101" pitchFamily="2" charset="-122"/>
                  <a:ea typeface="幼圆" panose="02010509060101010101" pitchFamily="49" charset="-122"/>
                  <a:sym typeface="宋体" panose="02010600030101010101" pitchFamily="2" charset="-122"/>
                </a:rPr>
                <a:t>学习目标</a:t>
              </a:r>
              <a:endParaRPr lang="zh-CN" altLang="en-US" sz="2300" b="1" noProof="1">
                <a:solidFill>
                  <a:srgbClr val="FFFFFF"/>
                </a:solidFill>
                <a:latin typeface="宋体" panose="02010600030101010101" pitchFamily="2" charset="-122"/>
                <a:ea typeface="幼圆" panose="02010509060101010101" pitchFamily="49" charset="-122"/>
                <a:sym typeface="宋体" panose="02010600030101010101" pitchFamily="2" charset="-122"/>
              </a:endParaRPr>
            </a:p>
          </p:txBody>
        </p:sp>
      </p:grpSp>
      <p:sp>
        <p:nvSpPr>
          <p:cNvPr id="11" name="任意多边形 10"/>
          <p:cNvSpPr/>
          <p:nvPr/>
        </p:nvSpPr>
        <p:spPr>
          <a:xfrm>
            <a:off x="0" y="4829175"/>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7" name="任意多边形 6"/>
          <p:cNvSpPr/>
          <p:nvPr/>
        </p:nvSpPr>
        <p:spPr>
          <a:xfrm>
            <a:off x="0" y="50847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2" name="文本框 1"/>
          <p:cNvSpPr txBox="1">
            <a:spLocks noChangeArrowheads="1"/>
          </p:cNvSpPr>
          <p:nvPr/>
        </p:nvSpPr>
        <p:spPr bwMode="auto">
          <a:xfrm>
            <a:off x="828675" y="1414463"/>
            <a:ext cx="7831138" cy="3382962"/>
          </a:xfrm>
          <a:prstGeom prst="rect">
            <a:avLst/>
          </a:prstGeom>
          <a:noFill/>
          <a:ln w="9525">
            <a:noFill/>
            <a:miter lim="800000"/>
          </a:ln>
        </p:spPr>
        <p:txBody>
          <a:bodyPr>
            <a:spAutoFit/>
          </a:bodyPr>
          <a:lstStyle/>
          <a:p>
            <a:pPr>
              <a:lnSpc>
                <a:spcPct val="150000"/>
              </a:lnSpc>
            </a:pPr>
            <a:r>
              <a:rPr lang="en-US" altLang="zh-CN" b="1">
                <a:latin typeface="Times New Roman" panose="02020603050405020304" pitchFamily="18" charset="0"/>
                <a:sym typeface="Arial" panose="020B0604020202020204" pitchFamily="34" charset="0"/>
              </a:rPr>
              <a:t>1.</a:t>
            </a:r>
            <a:r>
              <a:rPr lang="zh-CN" altLang="en-US" b="1">
                <a:latin typeface="Times New Roman" panose="02020603050405020304" pitchFamily="18" charset="0"/>
                <a:sym typeface="Arial" panose="020B0604020202020204" pitchFamily="34" charset="0"/>
              </a:rPr>
              <a:t>领略我国江南园林建筑的风貌，了解苏州园林的特点，</a:t>
            </a:r>
            <a:endParaRPr lang="zh-CN" altLang="en-US" b="1">
              <a:latin typeface="Times New Roman" panose="02020603050405020304" pitchFamily="18" charset="0"/>
              <a:sym typeface="Arial" panose="020B0604020202020204" pitchFamily="34" charset="0"/>
            </a:endParaRPr>
          </a:p>
          <a:p>
            <a:pPr>
              <a:lnSpc>
                <a:spcPct val="150000"/>
              </a:lnSpc>
            </a:pPr>
            <a:r>
              <a:rPr lang="zh-CN" altLang="en-US" b="1">
                <a:latin typeface="Times New Roman" panose="02020603050405020304" pitchFamily="18" charset="0"/>
                <a:sym typeface="Arial" panose="020B0604020202020204" pitchFamily="34" charset="0"/>
              </a:rPr>
              <a:t>  并能够从中得到美的享受、激发热爱祖国灿烂文化的</a:t>
            </a:r>
            <a:endParaRPr lang="zh-CN" altLang="en-US" b="1">
              <a:latin typeface="Times New Roman" panose="02020603050405020304" pitchFamily="18" charset="0"/>
              <a:sym typeface="Arial" panose="020B0604020202020204" pitchFamily="34" charset="0"/>
            </a:endParaRPr>
          </a:p>
          <a:p>
            <a:pPr>
              <a:lnSpc>
                <a:spcPct val="150000"/>
              </a:lnSpc>
            </a:pPr>
            <a:r>
              <a:rPr lang="zh-CN" altLang="en-US" b="1">
                <a:latin typeface="Times New Roman" panose="02020603050405020304" pitchFamily="18" charset="0"/>
                <a:sym typeface="Arial" panose="020B0604020202020204" pitchFamily="34" charset="0"/>
              </a:rPr>
              <a:t>  感情。</a:t>
            </a:r>
            <a:endParaRPr lang="zh-CN" altLang="en-US" b="1">
              <a:latin typeface="Times New Roman" panose="02020603050405020304" pitchFamily="18" charset="0"/>
            </a:endParaRPr>
          </a:p>
          <a:p>
            <a:pPr>
              <a:lnSpc>
                <a:spcPct val="150000"/>
              </a:lnSpc>
            </a:pPr>
            <a:r>
              <a:rPr lang="en-US" altLang="zh-CN" b="1">
                <a:latin typeface="Times New Roman" panose="02020603050405020304" pitchFamily="18" charset="0"/>
                <a:sym typeface="Arial" panose="020B0604020202020204" pitchFamily="34" charset="0"/>
              </a:rPr>
              <a:t>2.</a:t>
            </a:r>
            <a:r>
              <a:rPr lang="zh-CN" altLang="en-US" b="1">
                <a:latin typeface="Times New Roman" panose="02020603050405020304" pitchFamily="18" charset="0"/>
                <a:sym typeface="Arial" panose="020B0604020202020204" pitchFamily="34" charset="0"/>
              </a:rPr>
              <a:t>学习本文围绕说明对象的总特征，先总后分，从整体</a:t>
            </a:r>
            <a:endParaRPr lang="zh-CN" altLang="en-US" b="1">
              <a:latin typeface="Times New Roman" panose="02020603050405020304" pitchFamily="18" charset="0"/>
              <a:sym typeface="Arial" panose="020B0604020202020204" pitchFamily="34" charset="0"/>
            </a:endParaRPr>
          </a:p>
          <a:p>
            <a:pPr>
              <a:lnSpc>
                <a:spcPct val="150000"/>
              </a:lnSpc>
            </a:pPr>
            <a:r>
              <a:rPr lang="zh-CN" altLang="en-US" b="1">
                <a:latin typeface="Times New Roman" panose="02020603050405020304" pitchFamily="18" charset="0"/>
                <a:sym typeface="Arial" panose="020B0604020202020204" pitchFamily="34" charset="0"/>
              </a:rPr>
              <a:t>  到局部，条理清晰地说明事物的写作方法。</a:t>
            </a:r>
            <a:endParaRPr lang="zh-CN" altLang="en-US" b="1">
              <a:latin typeface="Times New Roman" panose="02020603050405020304" pitchFamily="18" charset="0"/>
            </a:endParaRPr>
          </a:p>
          <a:p>
            <a:pPr>
              <a:lnSpc>
                <a:spcPct val="150000"/>
              </a:lnSpc>
            </a:pPr>
            <a:r>
              <a:rPr lang="en-US" altLang="zh-CN" b="1">
                <a:latin typeface="Times New Roman" panose="02020603050405020304" pitchFamily="18" charset="0"/>
                <a:sym typeface="Arial" panose="020B0604020202020204" pitchFamily="34" charset="0"/>
              </a:rPr>
              <a:t>3.</a:t>
            </a:r>
            <a:r>
              <a:rPr lang="zh-CN" altLang="en-US" b="1">
                <a:latin typeface="Times New Roman" panose="02020603050405020304" pitchFamily="18" charset="0"/>
                <a:sym typeface="Arial" panose="020B0604020202020204" pitchFamily="34" charset="0"/>
              </a:rPr>
              <a:t>学习常用的说明方法，揣摩文章语言的精妙。</a:t>
            </a:r>
            <a:endParaRPr lang="zh-CN" altLang="en-US"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Effect transition="in" filter="fade">
                                      <p:cBhvr>
                                        <p:cTn id="36" dur="1000"/>
                                        <p:tgtEl>
                                          <p:spTgt spid="2">
                                            <p:txEl>
                                              <p:pRg st="5" end="5"/>
                                            </p:txEl>
                                          </p:spTgt>
                                        </p:tgtEl>
                                      </p:cBhvr>
                                    </p:animEffect>
                                    <p:anim calcmode="lin" valueType="num">
                                      <p:cBhvr>
                                        <p:cTn id="37"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矩形标注 25601"/>
          <p:cNvSpPr>
            <a:spLocks noChangeArrowheads="1"/>
          </p:cNvSpPr>
          <p:nvPr/>
        </p:nvSpPr>
        <p:spPr bwMode="auto">
          <a:xfrm>
            <a:off x="6011863" y="981075"/>
            <a:ext cx="2016125" cy="4752975"/>
          </a:xfrm>
          <a:prstGeom prst="wedgeRectCallout">
            <a:avLst>
              <a:gd name="adj1" fmla="val 58741"/>
              <a:gd name="adj2" fmla="val 2306"/>
            </a:avLst>
          </a:prstGeom>
          <a:solidFill>
            <a:schemeClr val="accent1">
              <a:alpha val="25998"/>
            </a:schemeClr>
          </a:solidFill>
          <a:ln w="9525">
            <a:solidFill>
              <a:schemeClr val="tx1"/>
            </a:solidFill>
            <a:miter lim="800000"/>
          </a:ln>
        </p:spPr>
        <p:txBody>
          <a:bodyPr/>
          <a:lstStyle/>
          <a:p>
            <a:pPr algn="ctr"/>
            <a:endParaRPr lang="zh-CN" altLang="en-US">
              <a:latin typeface="Times New Roman" panose="02020603050405020304" pitchFamily="18" charset="0"/>
            </a:endParaRPr>
          </a:p>
        </p:txBody>
      </p:sp>
      <p:sp>
        <p:nvSpPr>
          <p:cNvPr id="25603" name="文本框 25602"/>
          <p:cNvSpPr txBox="1">
            <a:spLocks noChangeArrowheads="1"/>
          </p:cNvSpPr>
          <p:nvPr/>
        </p:nvSpPr>
        <p:spPr bwMode="auto">
          <a:xfrm>
            <a:off x="6464300" y="981075"/>
            <a:ext cx="1279525" cy="4537075"/>
          </a:xfrm>
          <a:prstGeom prst="rect">
            <a:avLst/>
          </a:prstGeom>
          <a:noFill/>
          <a:ln w="9525">
            <a:noFill/>
            <a:miter lim="800000"/>
          </a:ln>
        </p:spPr>
        <p:txBody>
          <a:bodyPr vert="eaVert">
            <a:spAutoFit/>
          </a:bodyPr>
          <a:lstStyle/>
          <a:p>
            <a:pPr>
              <a:spcBef>
                <a:spcPct val="50000"/>
              </a:spcBef>
            </a:pPr>
            <a:r>
              <a:rPr lang="en-US" altLang="zh-CN" b="1">
                <a:latin typeface="宋体" panose="02010600030101010101" pitchFamily="2" charset="-122"/>
              </a:rPr>
              <a:t>       </a:t>
            </a:r>
            <a:r>
              <a:rPr lang="zh-CN" altLang="en-US" b="1">
                <a:latin typeface="宋体" panose="02010600030101010101" pitchFamily="2" charset="-122"/>
              </a:rPr>
              <a:t>园里的门和窗，图案设计和雕镂琢磨工夫都是工艺美术的上品。</a:t>
            </a:r>
            <a:endParaRPr lang="zh-CN" altLang="en-US" b="1">
              <a:latin typeface="宋体" panose="02010600030101010101" pitchFamily="2" charset="-122"/>
            </a:endParaRPr>
          </a:p>
        </p:txBody>
      </p:sp>
      <p:sp>
        <p:nvSpPr>
          <p:cNvPr id="25604" name="文本框 25603"/>
          <p:cNvSpPr txBox="1"/>
          <p:nvPr/>
        </p:nvSpPr>
        <p:spPr>
          <a:xfrm>
            <a:off x="8172450" y="1052513"/>
            <a:ext cx="793750" cy="3140075"/>
          </a:xfrm>
          <a:prstGeom prst="rect">
            <a:avLst/>
          </a:prstGeom>
          <a:noFill/>
          <a:ln w="9525">
            <a:noFill/>
          </a:ln>
        </p:spPr>
        <p:txBody>
          <a:bodyPr vert="eaVert" wrap="none">
            <a:spAutoFit/>
          </a:bodyPr>
          <a:lstStyle/>
          <a:p>
            <a:r>
              <a:rPr lang="zh-CN" altLang="en-US" sz="4000" noProof="1">
                <a:solidFill>
                  <a:srgbClr val="FF0000"/>
                </a:solidFill>
                <a:effectLst>
                  <a:outerShdw blurRad="38100" dist="38100" dir="2700000">
                    <a:srgbClr val="000000"/>
                  </a:outerShdw>
                </a:effectLst>
                <a:latin typeface="Times New Roman" panose="02020603050405020304" pitchFamily="18" charset="0"/>
                <a:ea typeface="黑体" panose="02010600030101010101" pitchFamily="2" charset="-122"/>
                <a:cs typeface="+mn-ea"/>
              </a:rPr>
              <a:t>门窗的图案美</a:t>
            </a:r>
            <a:endParaRPr lang="zh-CN" altLang="en-US" sz="4000" noProof="1">
              <a:solidFill>
                <a:srgbClr val="FF0000"/>
              </a:solidFill>
              <a:effectLst>
                <a:outerShdw blurRad="38100" dist="38100" dir="2700000">
                  <a:srgbClr val="000000"/>
                </a:outerShdw>
              </a:effectLst>
              <a:latin typeface="Times New Roman" panose="02020603050405020304" pitchFamily="18" charset="0"/>
              <a:ea typeface="黑体" panose="02010600030101010101" pitchFamily="2" charset="-122"/>
            </a:endParaRPr>
          </a:p>
        </p:txBody>
      </p:sp>
      <p:pic>
        <p:nvPicPr>
          <p:cNvPr id="25605" name="图片 25604" descr="zhuozhen4.gif (8071 字节)"/>
          <p:cNvPicPr>
            <a:picLocks noChangeAspect="1" noChangeArrowheads="1"/>
          </p:cNvPicPr>
          <p:nvPr/>
        </p:nvPicPr>
        <p:blipFill>
          <a:blip r:embed="rId1" cstate="print"/>
          <a:srcRect/>
          <a:stretch>
            <a:fillRect/>
          </a:stretch>
        </p:blipFill>
        <p:spPr bwMode="auto">
          <a:xfrm>
            <a:off x="3203575" y="3500438"/>
            <a:ext cx="2736850" cy="2305050"/>
          </a:xfrm>
          <a:prstGeom prst="rect">
            <a:avLst/>
          </a:prstGeom>
          <a:noFill/>
          <a:ln w="9525">
            <a:solidFill>
              <a:srgbClr val="FFFF00"/>
            </a:solidFill>
            <a:miter lim="800000"/>
            <a:headEnd/>
            <a:tailEnd/>
          </a:ln>
        </p:spPr>
      </p:pic>
      <p:pic>
        <p:nvPicPr>
          <p:cNvPr id="25606" name="图片 25605" descr="留 园 鸳 鸯 厅"/>
          <p:cNvPicPr>
            <a:picLocks noChangeAspect="1" noChangeArrowheads="1"/>
          </p:cNvPicPr>
          <p:nvPr/>
        </p:nvPicPr>
        <p:blipFill>
          <a:blip r:embed="rId2" r:link="rId3" cstate="print"/>
          <a:srcRect/>
          <a:stretch>
            <a:fillRect/>
          </a:stretch>
        </p:blipFill>
        <p:spPr bwMode="auto">
          <a:xfrm>
            <a:off x="250825" y="3500438"/>
            <a:ext cx="2736850" cy="2305050"/>
          </a:xfrm>
          <a:prstGeom prst="rect">
            <a:avLst/>
          </a:prstGeom>
          <a:noFill/>
          <a:ln w="9525">
            <a:solidFill>
              <a:srgbClr val="FFFF00"/>
            </a:solidFill>
            <a:miter lim="800000"/>
            <a:headEnd/>
            <a:tailEnd/>
          </a:ln>
        </p:spPr>
      </p:pic>
      <p:pic>
        <p:nvPicPr>
          <p:cNvPr id="23558" name="图片 25606" descr="B069"/>
          <p:cNvPicPr>
            <a:picLocks noChangeAspect="1" noChangeArrowheads="1"/>
          </p:cNvPicPr>
          <p:nvPr/>
        </p:nvPicPr>
        <p:blipFill>
          <a:blip r:embed="rId4" cstate="print"/>
          <a:srcRect/>
          <a:stretch>
            <a:fillRect/>
          </a:stretch>
        </p:blipFill>
        <p:spPr bwMode="auto">
          <a:xfrm>
            <a:off x="250825" y="836613"/>
            <a:ext cx="2736850" cy="2268537"/>
          </a:xfrm>
          <a:prstGeom prst="rect">
            <a:avLst/>
          </a:prstGeom>
          <a:noFill/>
          <a:ln w="9525">
            <a:solidFill>
              <a:srgbClr val="FFFF00"/>
            </a:solidFill>
            <a:miter lim="800000"/>
            <a:headEnd/>
            <a:tailEnd/>
          </a:ln>
        </p:spPr>
      </p:pic>
      <p:pic>
        <p:nvPicPr>
          <p:cNvPr id="23559" name="图片 25607" descr="B042"/>
          <p:cNvPicPr>
            <a:picLocks noChangeAspect="1" noChangeArrowheads="1"/>
          </p:cNvPicPr>
          <p:nvPr/>
        </p:nvPicPr>
        <p:blipFill>
          <a:blip r:embed="rId5" cstate="print"/>
          <a:srcRect/>
          <a:stretch>
            <a:fillRect/>
          </a:stretch>
        </p:blipFill>
        <p:spPr bwMode="auto">
          <a:xfrm>
            <a:off x="3203575" y="836613"/>
            <a:ext cx="2736850" cy="2232025"/>
          </a:xfrm>
          <a:prstGeom prst="rect">
            <a:avLst/>
          </a:prstGeom>
          <a:noFill/>
          <a:ln w="9525">
            <a:solidFill>
              <a:srgbClr val="FFFF99"/>
            </a:solidFill>
            <a:miter lim="800000"/>
            <a:headEnd/>
            <a:tailEnd/>
          </a:ln>
        </p:spPr>
      </p:pic>
      <p:sp>
        <p:nvSpPr>
          <p:cNvPr id="23560"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checkerboard(down)">
                                      <p:cBhvr>
                                        <p:cTn id="7" dur="500"/>
                                        <p:tgtEl>
                                          <p:spTgt spid="2560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5605"/>
                                        </p:tgtEl>
                                        <p:attrNameLst>
                                          <p:attrName>style.visibility</p:attrName>
                                        </p:attrNameLst>
                                      </p:cBhvr>
                                      <p:to>
                                        <p:strVal val="visible"/>
                                      </p:to>
                                    </p:set>
                                    <p:animEffect transition="in" filter="randombar(vertical)">
                                      <p:cBhvr>
                                        <p:cTn id="11" dur="500"/>
                                        <p:tgtEl>
                                          <p:spTgt spid="2560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5606"/>
                                        </p:tgtEl>
                                        <p:attrNameLst>
                                          <p:attrName>style.visibility</p:attrName>
                                        </p:attrNameLst>
                                      </p:cBhvr>
                                      <p:to>
                                        <p:strVal val="visible"/>
                                      </p:to>
                                    </p:set>
                                    <p:animEffect transition="in" filter="randombar(horizontal)">
                                      <p:cBhvr>
                                        <p:cTn id="15" dur="500"/>
                                        <p:tgtEl>
                                          <p:spTgt spid="2560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5603"/>
                                        </p:tgtEl>
                                        <p:attrNameLst>
                                          <p:attrName>style.visibility</p:attrName>
                                        </p:attrNameLst>
                                      </p:cBhvr>
                                      <p:to>
                                        <p:strVal val="visible"/>
                                      </p:to>
                                    </p:set>
                                    <p:animEffect transition="in" filter="checkerboard(across)">
                                      <p:cBhvr>
                                        <p:cTn id="20"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缺角矩形 26625"/>
          <p:cNvSpPr>
            <a:spLocks noChangeArrowheads="1"/>
          </p:cNvSpPr>
          <p:nvPr/>
        </p:nvSpPr>
        <p:spPr bwMode="auto">
          <a:xfrm>
            <a:off x="539750" y="908050"/>
            <a:ext cx="5545138" cy="433388"/>
          </a:xfrm>
          <a:prstGeom prst="plaque">
            <a:avLst>
              <a:gd name="adj" fmla="val 16667"/>
            </a:avLst>
          </a:prstGeom>
          <a:solidFill>
            <a:schemeClr val="accent1"/>
          </a:solidFill>
          <a:ln w="9525">
            <a:solidFill>
              <a:schemeClr val="tx1"/>
            </a:solidFill>
            <a:miter lim="800000"/>
          </a:ln>
        </p:spPr>
        <p:txBody>
          <a:bodyPr/>
          <a:lstStyle/>
          <a:p>
            <a:endParaRPr lang="zh-CN" altLang="en-US"/>
          </a:p>
        </p:txBody>
      </p:sp>
      <p:sp>
        <p:nvSpPr>
          <p:cNvPr id="26627" name="文本框 26626"/>
          <p:cNvSpPr txBox="1">
            <a:spLocks noChangeArrowheads="1"/>
          </p:cNvSpPr>
          <p:nvPr/>
        </p:nvSpPr>
        <p:spPr bwMode="auto">
          <a:xfrm>
            <a:off x="6562725" y="908050"/>
            <a:ext cx="2378075" cy="5113338"/>
          </a:xfrm>
          <a:prstGeom prst="rect">
            <a:avLst/>
          </a:prstGeom>
          <a:noFill/>
          <a:ln w="9525">
            <a:solidFill>
              <a:srgbClr val="FF0000"/>
            </a:solidFill>
            <a:miter lim="800000"/>
          </a:ln>
        </p:spPr>
        <p:txBody>
          <a:bodyPr vert="eaVert">
            <a:spAutoFit/>
          </a:bodyPr>
          <a:lstStyle/>
          <a:p>
            <a:pPr>
              <a:spcBef>
                <a:spcPct val="20000"/>
              </a:spcBef>
            </a:pPr>
            <a:r>
              <a:rPr lang="en-US" altLang="zh-CN" b="1">
                <a:latin typeface="宋体" panose="02010600030101010101" pitchFamily="2" charset="-122"/>
              </a:rPr>
              <a:t>    </a:t>
            </a:r>
            <a:r>
              <a:rPr lang="zh-CN" altLang="en-US" b="1">
                <a:latin typeface="宋体" panose="02010600030101010101" pitchFamily="2" charset="-122"/>
              </a:rPr>
              <a:t>苏州园林与北京的园林不同，极少使用彩绘。梁和柱子以及门窗栏杆大多漆广漆，那是不刺眼的颜色。墙壁白色。有些室内墙壁下半截铺水泥方砖，淡灰色和白色对称。屋瓦和檐漏一律淡灰色。</a:t>
            </a:r>
            <a:endParaRPr lang="zh-CN" altLang="en-US" b="1">
              <a:latin typeface="宋体" panose="02010600030101010101" pitchFamily="2" charset="-122"/>
            </a:endParaRPr>
          </a:p>
        </p:txBody>
      </p:sp>
      <p:pic>
        <p:nvPicPr>
          <p:cNvPr id="26628" name="图片 26627" descr="颐和园的德和殿"/>
          <p:cNvPicPr>
            <a:picLocks noChangeAspect="1" noChangeArrowheads="1"/>
          </p:cNvPicPr>
          <p:nvPr/>
        </p:nvPicPr>
        <p:blipFill>
          <a:blip r:embed="rId1" cstate="print"/>
          <a:srcRect/>
          <a:stretch>
            <a:fillRect/>
          </a:stretch>
        </p:blipFill>
        <p:spPr bwMode="auto">
          <a:xfrm>
            <a:off x="250825" y="1536700"/>
            <a:ext cx="2952750" cy="1892300"/>
          </a:xfrm>
          <a:prstGeom prst="rect">
            <a:avLst/>
          </a:prstGeom>
          <a:noFill/>
          <a:ln w="9525">
            <a:solidFill>
              <a:srgbClr val="FF0000"/>
            </a:solidFill>
            <a:miter lim="800000"/>
            <a:headEnd/>
            <a:tailEnd/>
          </a:ln>
        </p:spPr>
      </p:pic>
      <p:pic>
        <p:nvPicPr>
          <p:cNvPr id="26629" name="图片 26628" descr="颐仁寿殿"/>
          <p:cNvPicPr>
            <a:picLocks noChangeAspect="1" noChangeArrowheads="1"/>
          </p:cNvPicPr>
          <p:nvPr/>
        </p:nvPicPr>
        <p:blipFill>
          <a:blip r:embed="rId2" cstate="print"/>
          <a:srcRect/>
          <a:stretch>
            <a:fillRect/>
          </a:stretch>
        </p:blipFill>
        <p:spPr bwMode="auto">
          <a:xfrm>
            <a:off x="250825" y="3560763"/>
            <a:ext cx="2952750" cy="1884362"/>
          </a:xfrm>
          <a:prstGeom prst="rect">
            <a:avLst/>
          </a:prstGeom>
          <a:noFill/>
          <a:ln w="9525">
            <a:solidFill>
              <a:srgbClr val="FF0000"/>
            </a:solidFill>
            <a:miter lim="800000"/>
            <a:headEnd/>
            <a:tailEnd/>
          </a:ln>
        </p:spPr>
      </p:pic>
      <p:pic>
        <p:nvPicPr>
          <p:cNvPr id="26630" name="图片 26629" descr="B041"/>
          <p:cNvPicPr>
            <a:picLocks noChangeAspect="1" noChangeArrowheads="1"/>
          </p:cNvPicPr>
          <p:nvPr/>
        </p:nvPicPr>
        <p:blipFill>
          <a:blip r:embed="rId3" cstate="print"/>
          <a:srcRect/>
          <a:stretch>
            <a:fillRect/>
          </a:stretch>
        </p:blipFill>
        <p:spPr bwMode="auto">
          <a:xfrm>
            <a:off x="3348038" y="1536700"/>
            <a:ext cx="2879725" cy="1892300"/>
          </a:xfrm>
          <a:prstGeom prst="rect">
            <a:avLst/>
          </a:prstGeom>
          <a:noFill/>
          <a:ln w="9525">
            <a:solidFill>
              <a:srgbClr val="339966"/>
            </a:solidFill>
            <a:miter lim="800000"/>
            <a:headEnd/>
            <a:tailEnd/>
          </a:ln>
        </p:spPr>
      </p:pic>
      <p:pic>
        <p:nvPicPr>
          <p:cNvPr id="26631" name="图片 26630" descr="B043">
            <a:hlinkClick r:id="rId4" action="ppaction://hlinksldjump"/>
          </p:cNvPr>
          <p:cNvPicPr>
            <a:picLocks noChangeAspect="1" noChangeArrowheads="1"/>
          </p:cNvPicPr>
          <p:nvPr/>
        </p:nvPicPr>
        <p:blipFill>
          <a:blip r:embed="rId5" cstate="print"/>
          <a:srcRect/>
          <a:stretch>
            <a:fillRect/>
          </a:stretch>
        </p:blipFill>
        <p:spPr bwMode="auto">
          <a:xfrm>
            <a:off x="3348038" y="3571875"/>
            <a:ext cx="2879725" cy="1873250"/>
          </a:xfrm>
          <a:prstGeom prst="rect">
            <a:avLst/>
          </a:prstGeom>
          <a:noFill/>
          <a:ln w="9525">
            <a:solidFill>
              <a:srgbClr val="339966"/>
            </a:solidFill>
            <a:miter lim="800000"/>
            <a:headEnd/>
            <a:tailEnd/>
          </a:ln>
        </p:spPr>
      </p:pic>
      <p:sp>
        <p:nvSpPr>
          <p:cNvPr id="26632" name="文本框 26631"/>
          <p:cNvSpPr txBox="1"/>
          <p:nvPr/>
        </p:nvSpPr>
        <p:spPr>
          <a:xfrm>
            <a:off x="858838" y="5589588"/>
            <a:ext cx="1409700" cy="457200"/>
          </a:xfrm>
          <a:prstGeom prst="rect">
            <a:avLst/>
          </a:prstGeom>
          <a:solidFill>
            <a:srgbClr val="FF0000">
              <a:alpha val="93999"/>
            </a:srgbClr>
          </a:solidFill>
          <a:ln w="9525">
            <a:noFill/>
          </a:ln>
        </p:spPr>
        <p:txBody>
          <a:bodyPr wrap="none">
            <a:spAutoFit/>
          </a:bodyPr>
          <a:lstStyle/>
          <a:p>
            <a:r>
              <a:rPr lang="zh-CN" altLang="en-US"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cs typeface="+mn-ea"/>
              </a:rPr>
              <a:t>北京园林</a:t>
            </a:r>
            <a:endParaRPr lang="zh-CN" altLang="en-US"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endParaRPr>
          </a:p>
        </p:txBody>
      </p:sp>
      <p:sp>
        <p:nvSpPr>
          <p:cNvPr id="26633" name="文本框 26632"/>
          <p:cNvSpPr txBox="1"/>
          <p:nvPr/>
        </p:nvSpPr>
        <p:spPr>
          <a:xfrm>
            <a:off x="3954463" y="5589588"/>
            <a:ext cx="1409700" cy="457200"/>
          </a:xfrm>
          <a:prstGeom prst="rect">
            <a:avLst/>
          </a:prstGeom>
          <a:solidFill>
            <a:srgbClr val="008000">
              <a:alpha val="90999"/>
            </a:srgbClr>
          </a:solidFill>
          <a:ln w="9525">
            <a:noFill/>
          </a:ln>
        </p:spPr>
        <p:txBody>
          <a:bodyPr wrap="none">
            <a:spAutoFit/>
          </a:bodyPr>
          <a:lstStyle/>
          <a:p>
            <a:r>
              <a:rPr lang="zh-CN" altLang="en-US"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cs typeface="+mn-ea"/>
              </a:rPr>
              <a:t>苏州园林</a:t>
            </a:r>
            <a:endParaRPr lang="zh-CN" altLang="en-US" b="1" noProof="1">
              <a:solidFill>
                <a:srgbClr val="FFFF99"/>
              </a:solidFill>
              <a:effectLst>
                <a:outerShdw blurRad="38100" dist="38100" dir="2700000">
                  <a:srgbClr val="000000"/>
                </a:outerShdw>
              </a:effectLst>
              <a:latin typeface="Times New Roman" panose="02020603050405020304" pitchFamily="18" charset="0"/>
              <a:ea typeface="黑体" panose="02010600030101010101" pitchFamily="2" charset="-122"/>
            </a:endParaRPr>
          </a:p>
        </p:txBody>
      </p:sp>
      <p:sp>
        <p:nvSpPr>
          <p:cNvPr id="26634" name="文本框 26633"/>
          <p:cNvSpPr txBox="1"/>
          <p:nvPr/>
        </p:nvSpPr>
        <p:spPr>
          <a:xfrm>
            <a:off x="1187450" y="836613"/>
            <a:ext cx="4608513" cy="519112"/>
          </a:xfrm>
          <a:prstGeom prst="rect">
            <a:avLst/>
          </a:prstGeom>
          <a:noFill/>
          <a:ln w="9525">
            <a:noFill/>
          </a:ln>
        </p:spPr>
        <p:txBody>
          <a:bodyPr>
            <a:spAutoFit/>
          </a:bodyPr>
          <a:lstStyle/>
          <a:p>
            <a:r>
              <a:rPr lang="zh-CN" altLang="en-US" sz="2800" b="1"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ea"/>
              </a:rPr>
              <a:t>建　筑　的　色　彩　美</a:t>
            </a:r>
            <a:endParaRPr lang="zh-CN" altLang="en-US" sz="2800" b="1"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24586"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arn(inHorizontal)">
                                      <p:cBhvr>
                                        <p:cTn id="7" dur="500"/>
                                        <p:tgtEl>
                                          <p:spTgt spid="26628"/>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26629"/>
                                        </p:tgtEl>
                                        <p:attrNameLst>
                                          <p:attrName>style.visibility</p:attrName>
                                        </p:attrNameLst>
                                      </p:cBhvr>
                                      <p:to>
                                        <p:strVal val="visible"/>
                                      </p:to>
                                    </p:set>
                                    <p:animEffect transition="in" filter="barn(outHorizontal)">
                                      <p:cBhvr>
                                        <p:cTn id="11" dur="500"/>
                                        <p:tgtEl>
                                          <p:spTgt spid="2662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26632"/>
                                        </p:tgtEl>
                                        <p:attrNameLst>
                                          <p:attrName>style.visibility</p:attrName>
                                        </p:attrNameLst>
                                      </p:cBhvr>
                                      <p:to>
                                        <p:strVal val="visible"/>
                                      </p:to>
                                    </p:set>
                                    <p:animEffect transition="in" filter="slide(fromTop)">
                                      <p:cBhvr>
                                        <p:cTn id="16" dur="500"/>
                                        <p:tgtEl>
                                          <p:spTgt spid="2663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6630"/>
                                        </p:tgtEl>
                                        <p:attrNameLst>
                                          <p:attrName>style.visibility</p:attrName>
                                        </p:attrNameLst>
                                      </p:cBhvr>
                                      <p:to>
                                        <p:strVal val="visible"/>
                                      </p:to>
                                    </p:set>
                                    <p:animEffect transition="in" filter="wipe(left)">
                                      <p:cBhvr>
                                        <p:cTn id="21" dur="500"/>
                                        <p:tgtEl>
                                          <p:spTgt spid="26630"/>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26631"/>
                                        </p:tgtEl>
                                        <p:attrNameLst>
                                          <p:attrName>style.visibility</p:attrName>
                                        </p:attrNameLst>
                                      </p:cBhvr>
                                      <p:to>
                                        <p:strVal val="visible"/>
                                      </p:to>
                                    </p:set>
                                    <p:animEffect transition="in" filter="box(in)">
                                      <p:cBhvr>
                                        <p:cTn id="26" dur="500"/>
                                        <p:tgtEl>
                                          <p:spTgt spid="2663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26633"/>
                                        </p:tgtEl>
                                        <p:attrNameLst>
                                          <p:attrName>style.visibility</p:attrName>
                                        </p:attrNameLst>
                                      </p:cBhvr>
                                      <p:to>
                                        <p:strVal val="visible"/>
                                      </p:to>
                                    </p:set>
                                    <p:animEffect transition="in" filter="slide(fromTop)">
                                      <p:cBhvr>
                                        <p:cTn id="31" dur="500"/>
                                        <p:tgtEl>
                                          <p:spTgt spid="2663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grpId="0" nodeType="clickEffect">
                                  <p:stCondLst>
                                    <p:cond delay="0"/>
                                  </p:stCondLst>
                                  <p:childTnLst>
                                    <p:set>
                                      <p:cBhvr>
                                        <p:cTn id="35" dur="1" fill="hold">
                                          <p:stCondLst>
                                            <p:cond delay="0"/>
                                          </p:stCondLst>
                                        </p:cTn>
                                        <p:tgtEl>
                                          <p:spTgt spid="26627"/>
                                        </p:tgtEl>
                                        <p:attrNameLst>
                                          <p:attrName>style.visibility</p:attrName>
                                        </p:attrNameLst>
                                      </p:cBhvr>
                                      <p:to>
                                        <p:strVal val="visible"/>
                                      </p:to>
                                    </p:set>
                                    <p:animEffect transition="in" filter="slide(fromLeft)">
                                      <p:cBhvr>
                                        <p:cTn id="36"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ldLvl="0" animBg="1"/>
      <p:bldP spid="26632" grpId="0" bldLvl="0" animBg="1"/>
      <p:bldP spid="2663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文本框 27649"/>
          <p:cNvSpPr txBox="1">
            <a:spLocks noChangeArrowheads="1"/>
          </p:cNvSpPr>
          <p:nvPr/>
        </p:nvSpPr>
        <p:spPr bwMode="auto">
          <a:xfrm>
            <a:off x="250825" y="2633663"/>
            <a:ext cx="2438400" cy="1920875"/>
          </a:xfrm>
          <a:prstGeom prst="rect">
            <a:avLst/>
          </a:prstGeom>
          <a:noFill/>
          <a:ln w="9525">
            <a:noFill/>
            <a:miter lim="800000"/>
          </a:ln>
        </p:spPr>
        <p:txBody>
          <a:bodyPr>
            <a:spAutoFit/>
          </a:bodyPr>
          <a:lstStyle/>
          <a:p>
            <a:pPr>
              <a:spcBef>
                <a:spcPct val="50000"/>
              </a:spcBef>
            </a:pPr>
            <a:r>
              <a:rPr lang="zh-CN" altLang="en-US" b="1">
                <a:solidFill>
                  <a:srgbClr val="FF0000"/>
                </a:solidFill>
                <a:latin typeface="宋体" panose="02010600030101010101" pitchFamily="2" charset="-122"/>
              </a:rPr>
              <a:t>总体特征：</a:t>
            </a:r>
            <a:r>
              <a:rPr lang="zh-CN" altLang="en-US" b="1">
                <a:latin typeface="宋体" panose="02010600030101010101" pitchFamily="2" charset="-122"/>
              </a:rPr>
              <a:t>务必使游览者无论站在哪个点上，眼前总是一幅完美的</a:t>
            </a:r>
            <a:r>
              <a:rPr lang="zh-CN" altLang="en-US" b="1">
                <a:solidFill>
                  <a:srgbClr val="FF0000"/>
                </a:solidFill>
                <a:latin typeface="宋体" panose="02010600030101010101" pitchFamily="2" charset="-122"/>
              </a:rPr>
              <a:t>图画。</a:t>
            </a:r>
            <a:endParaRPr lang="zh-CN" altLang="en-US" b="1">
              <a:solidFill>
                <a:srgbClr val="FF0000"/>
              </a:solidFill>
              <a:latin typeface="宋体" panose="02010600030101010101" pitchFamily="2" charset="-122"/>
            </a:endParaRPr>
          </a:p>
        </p:txBody>
      </p:sp>
      <p:sp>
        <p:nvSpPr>
          <p:cNvPr id="27651" name="文本框 27650"/>
          <p:cNvSpPr txBox="1">
            <a:spLocks noChangeArrowheads="1"/>
          </p:cNvSpPr>
          <p:nvPr/>
        </p:nvSpPr>
        <p:spPr bwMode="auto">
          <a:xfrm>
            <a:off x="3429000" y="1462088"/>
            <a:ext cx="3395663" cy="457200"/>
          </a:xfrm>
          <a:prstGeom prst="rect">
            <a:avLst/>
          </a:prstGeom>
          <a:noFill/>
          <a:ln w="9525">
            <a:noFill/>
            <a:miter lim="800000"/>
          </a:ln>
        </p:spPr>
        <p:txBody>
          <a:bodyPr wrap="none">
            <a:spAutoFit/>
          </a:bodyPr>
          <a:lstStyle/>
          <a:p>
            <a:r>
              <a:rPr lang="en-US" altLang="zh-CN" b="1">
                <a:latin typeface="宋体" panose="02010600030101010101" pitchFamily="2" charset="-122"/>
              </a:rPr>
              <a:t>①</a:t>
            </a:r>
            <a:r>
              <a:rPr lang="zh-CN" altLang="en-US" b="1">
                <a:latin typeface="宋体" panose="02010600030101010101" pitchFamily="2" charset="-122"/>
              </a:rPr>
              <a:t>讲究亭台轩榭的布局</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2" name="文本框 27651"/>
          <p:cNvSpPr txBox="1">
            <a:spLocks noChangeArrowheads="1"/>
          </p:cNvSpPr>
          <p:nvPr/>
        </p:nvSpPr>
        <p:spPr bwMode="auto">
          <a:xfrm>
            <a:off x="3429000" y="2057400"/>
            <a:ext cx="38100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②</a:t>
            </a:r>
            <a:r>
              <a:rPr lang="zh-CN" altLang="en-US" b="1">
                <a:latin typeface="宋体" panose="02010600030101010101" pitchFamily="2" charset="-122"/>
              </a:rPr>
              <a:t>讲究假山池沼的配合</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3" name="文本框 27652"/>
          <p:cNvSpPr txBox="1">
            <a:spLocks noChangeArrowheads="1"/>
          </p:cNvSpPr>
          <p:nvPr/>
        </p:nvSpPr>
        <p:spPr bwMode="auto">
          <a:xfrm>
            <a:off x="3429000" y="2743200"/>
            <a:ext cx="43434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③</a:t>
            </a:r>
            <a:r>
              <a:rPr lang="zh-CN" altLang="en-US" b="1">
                <a:latin typeface="宋体" panose="02010600030101010101" pitchFamily="2" charset="-122"/>
              </a:rPr>
              <a:t>讲究花草树木的映衬</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4" name="文本框 27653"/>
          <p:cNvSpPr txBox="1">
            <a:spLocks noChangeArrowheads="1"/>
          </p:cNvSpPr>
          <p:nvPr/>
        </p:nvSpPr>
        <p:spPr bwMode="auto">
          <a:xfrm>
            <a:off x="3429000" y="3429000"/>
            <a:ext cx="41148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④</a:t>
            </a:r>
            <a:r>
              <a:rPr lang="zh-CN" altLang="en-US" b="1">
                <a:latin typeface="宋体" panose="02010600030101010101" pitchFamily="2" charset="-122"/>
              </a:rPr>
              <a:t>讲究近景远景的层次</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5" name="文本框 27654"/>
          <p:cNvSpPr txBox="1">
            <a:spLocks noChangeArrowheads="1"/>
          </p:cNvSpPr>
          <p:nvPr/>
        </p:nvSpPr>
        <p:spPr bwMode="auto">
          <a:xfrm>
            <a:off x="3429000" y="4129088"/>
            <a:ext cx="40386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⑤</a:t>
            </a:r>
            <a:r>
              <a:rPr lang="zh-CN" altLang="en-US" b="1">
                <a:latin typeface="宋体" panose="02010600030101010101" pitchFamily="2" charset="-122"/>
              </a:rPr>
              <a:t>角落的构图美</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6" name="文本框 27655"/>
          <p:cNvSpPr txBox="1">
            <a:spLocks noChangeArrowheads="1"/>
          </p:cNvSpPr>
          <p:nvPr/>
        </p:nvSpPr>
        <p:spPr bwMode="auto">
          <a:xfrm>
            <a:off x="3429000" y="4724400"/>
            <a:ext cx="38100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⑥</a:t>
            </a:r>
            <a:r>
              <a:rPr lang="zh-CN" altLang="en-US" b="1">
                <a:latin typeface="宋体" panose="02010600030101010101" pitchFamily="2" charset="-122"/>
              </a:rPr>
              <a:t>门窗的图案美</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7" name="文本框 27656"/>
          <p:cNvSpPr txBox="1">
            <a:spLocks noChangeArrowheads="1"/>
          </p:cNvSpPr>
          <p:nvPr/>
        </p:nvSpPr>
        <p:spPr bwMode="auto">
          <a:xfrm>
            <a:off x="3429000" y="5334000"/>
            <a:ext cx="3810000" cy="457200"/>
          </a:xfrm>
          <a:prstGeom prst="rect">
            <a:avLst/>
          </a:prstGeom>
          <a:noFill/>
          <a:ln w="9525">
            <a:noFill/>
            <a:miter lim="800000"/>
          </a:ln>
        </p:spPr>
        <p:txBody>
          <a:bodyPr>
            <a:spAutoFit/>
          </a:bodyPr>
          <a:lstStyle/>
          <a:p>
            <a:pPr>
              <a:spcBef>
                <a:spcPct val="50000"/>
              </a:spcBef>
            </a:pPr>
            <a:r>
              <a:rPr lang="en-US" altLang="zh-CN" b="1">
                <a:latin typeface="宋体" panose="02010600030101010101" pitchFamily="2" charset="-122"/>
              </a:rPr>
              <a:t>⑦</a:t>
            </a:r>
            <a:r>
              <a:rPr lang="zh-CN" altLang="en-US" b="1">
                <a:latin typeface="宋体" panose="02010600030101010101" pitchFamily="2" charset="-122"/>
              </a:rPr>
              <a:t>建筑的色彩美</a:t>
            </a:r>
            <a:r>
              <a:rPr lang="zh-CN" altLang="en-US">
                <a:latin typeface="宋体" panose="02010600030101010101" pitchFamily="2" charset="-122"/>
              </a:rPr>
              <a:t> </a:t>
            </a:r>
            <a:endParaRPr lang="zh-CN" altLang="en-US">
              <a:latin typeface="宋体" panose="02010600030101010101" pitchFamily="2" charset="-122"/>
            </a:endParaRPr>
          </a:p>
        </p:txBody>
      </p:sp>
      <p:sp>
        <p:nvSpPr>
          <p:cNvPr id="27658" name="左大括号 27657"/>
          <p:cNvSpPr/>
          <p:nvPr/>
        </p:nvSpPr>
        <p:spPr bwMode="auto">
          <a:xfrm>
            <a:off x="2743200" y="1600200"/>
            <a:ext cx="457200" cy="4114800"/>
          </a:xfrm>
          <a:prstGeom prst="leftBrace">
            <a:avLst>
              <a:gd name="adj1" fmla="val 75000"/>
              <a:gd name="adj2" fmla="val 50000"/>
            </a:avLst>
          </a:prstGeom>
          <a:noFill/>
          <a:ln w="9525">
            <a:solidFill>
              <a:schemeClr val="tx1"/>
            </a:solidFill>
            <a:round/>
          </a:ln>
        </p:spPr>
        <p:txBody>
          <a:bodyPr/>
          <a:lstStyle/>
          <a:p>
            <a:endParaRPr lang="zh-CN" altLang="en-US">
              <a:latin typeface="宋体" panose="02010600030101010101" pitchFamily="2" charset="-122"/>
            </a:endParaRPr>
          </a:p>
        </p:txBody>
      </p:sp>
      <p:sp>
        <p:nvSpPr>
          <p:cNvPr id="27659" name="右大括号 27658"/>
          <p:cNvSpPr/>
          <p:nvPr/>
        </p:nvSpPr>
        <p:spPr bwMode="auto">
          <a:xfrm>
            <a:off x="7086600" y="1524000"/>
            <a:ext cx="304800" cy="2286000"/>
          </a:xfrm>
          <a:prstGeom prst="rightBrace">
            <a:avLst>
              <a:gd name="adj1" fmla="val 62500"/>
              <a:gd name="adj2" fmla="val 50000"/>
            </a:avLst>
          </a:prstGeom>
          <a:noFill/>
          <a:ln w="9525">
            <a:solidFill>
              <a:schemeClr val="tx1"/>
            </a:solidFill>
            <a:round/>
          </a:ln>
        </p:spPr>
        <p:txBody>
          <a:bodyPr/>
          <a:lstStyle/>
          <a:p>
            <a:endParaRPr lang="zh-CN" altLang="en-US">
              <a:latin typeface="宋体" panose="02010600030101010101" pitchFamily="2" charset="-122"/>
            </a:endParaRPr>
          </a:p>
        </p:txBody>
      </p:sp>
      <p:sp>
        <p:nvSpPr>
          <p:cNvPr id="27660" name="右大括号 27659"/>
          <p:cNvSpPr/>
          <p:nvPr/>
        </p:nvSpPr>
        <p:spPr bwMode="auto">
          <a:xfrm>
            <a:off x="6400800" y="4267200"/>
            <a:ext cx="152400" cy="1524000"/>
          </a:xfrm>
          <a:prstGeom prst="rightBrace">
            <a:avLst>
              <a:gd name="adj1" fmla="val 83241"/>
              <a:gd name="adj2" fmla="val 50000"/>
            </a:avLst>
          </a:prstGeom>
          <a:noFill/>
          <a:ln w="9525">
            <a:solidFill>
              <a:schemeClr val="tx1"/>
            </a:solidFill>
            <a:round/>
          </a:ln>
        </p:spPr>
        <p:txBody>
          <a:bodyPr/>
          <a:lstStyle/>
          <a:p>
            <a:endParaRPr lang="zh-CN" altLang="en-US">
              <a:latin typeface="宋体" panose="02010600030101010101" pitchFamily="2" charset="-122"/>
            </a:endParaRPr>
          </a:p>
        </p:txBody>
      </p:sp>
      <p:sp>
        <p:nvSpPr>
          <p:cNvPr id="27661" name="文本框 27660"/>
          <p:cNvSpPr txBox="1">
            <a:spLocks noChangeArrowheads="1"/>
          </p:cNvSpPr>
          <p:nvPr/>
        </p:nvSpPr>
        <p:spPr bwMode="auto">
          <a:xfrm>
            <a:off x="7620000" y="2362200"/>
            <a:ext cx="1371600" cy="457200"/>
          </a:xfrm>
          <a:prstGeom prst="rect">
            <a:avLst/>
          </a:prstGeom>
          <a:noFill/>
          <a:ln w="9525">
            <a:noFill/>
            <a:miter lim="800000"/>
          </a:ln>
        </p:spPr>
        <p:txBody>
          <a:bodyPr>
            <a:spAutoFit/>
          </a:bodyPr>
          <a:lstStyle/>
          <a:p>
            <a:r>
              <a:rPr lang="zh-CN" altLang="en-US" b="1">
                <a:solidFill>
                  <a:srgbClr val="FF0000"/>
                </a:solidFill>
                <a:latin typeface="宋体" panose="02010600030101010101" pitchFamily="2" charset="-122"/>
              </a:rPr>
              <a:t>概括</a:t>
            </a:r>
            <a:endParaRPr lang="zh-CN" altLang="en-US" b="1">
              <a:solidFill>
                <a:srgbClr val="FF0000"/>
              </a:solidFill>
              <a:latin typeface="宋体" panose="02010600030101010101" pitchFamily="2" charset="-122"/>
            </a:endParaRPr>
          </a:p>
        </p:txBody>
      </p:sp>
      <p:sp>
        <p:nvSpPr>
          <p:cNvPr id="27662" name="文本框 27661"/>
          <p:cNvSpPr txBox="1">
            <a:spLocks noChangeArrowheads="1"/>
          </p:cNvSpPr>
          <p:nvPr/>
        </p:nvSpPr>
        <p:spPr bwMode="auto">
          <a:xfrm>
            <a:off x="7604125" y="4678363"/>
            <a:ext cx="1235075" cy="457200"/>
          </a:xfrm>
          <a:prstGeom prst="rect">
            <a:avLst/>
          </a:prstGeom>
          <a:noFill/>
          <a:ln w="9525">
            <a:noFill/>
            <a:miter lim="800000"/>
          </a:ln>
        </p:spPr>
        <p:txBody>
          <a:bodyPr>
            <a:spAutoFit/>
          </a:bodyPr>
          <a:lstStyle/>
          <a:p>
            <a:r>
              <a:rPr lang="zh-CN" altLang="en-US" b="1">
                <a:solidFill>
                  <a:srgbClr val="FF0000"/>
                </a:solidFill>
                <a:latin typeface="宋体" panose="02010600030101010101" pitchFamily="2" charset="-122"/>
              </a:rPr>
              <a:t>具体</a:t>
            </a:r>
            <a:endParaRPr lang="zh-CN" altLang="en-US" b="1">
              <a:solidFill>
                <a:srgbClr val="FF0000"/>
              </a:solidFill>
              <a:latin typeface="宋体" panose="02010600030101010101" pitchFamily="2" charset="-122"/>
            </a:endParaRPr>
          </a:p>
        </p:txBody>
      </p:sp>
      <p:sp>
        <p:nvSpPr>
          <p:cNvPr id="27663" name="文本框 27662"/>
          <p:cNvSpPr txBox="1">
            <a:spLocks noChangeArrowheads="1"/>
          </p:cNvSpPr>
          <p:nvPr/>
        </p:nvSpPr>
        <p:spPr bwMode="auto">
          <a:xfrm>
            <a:off x="1008063" y="715963"/>
            <a:ext cx="488950" cy="457200"/>
          </a:xfrm>
          <a:prstGeom prst="rect">
            <a:avLst/>
          </a:prstGeom>
          <a:noFill/>
          <a:ln w="9525">
            <a:noFill/>
            <a:miter lim="800000"/>
          </a:ln>
        </p:spPr>
        <p:txBody>
          <a:bodyPr wrap="none">
            <a:spAutoFit/>
          </a:bodyPr>
          <a:lstStyle/>
          <a:p>
            <a:r>
              <a:rPr lang="zh-CN" altLang="en-US" b="1">
                <a:solidFill>
                  <a:srgbClr val="DA9100"/>
                </a:solidFill>
                <a:latin typeface="宋体" panose="02010600030101010101" pitchFamily="2" charset="-122"/>
              </a:rPr>
              <a:t>总</a:t>
            </a:r>
            <a:endParaRPr lang="zh-CN" altLang="en-US" b="1">
              <a:solidFill>
                <a:srgbClr val="DA9100"/>
              </a:solidFill>
              <a:latin typeface="宋体" panose="02010600030101010101" pitchFamily="2" charset="-122"/>
            </a:endParaRPr>
          </a:p>
        </p:txBody>
      </p:sp>
      <p:sp>
        <p:nvSpPr>
          <p:cNvPr id="27664" name="文本框 27663"/>
          <p:cNvSpPr txBox="1">
            <a:spLocks noChangeArrowheads="1"/>
          </p:cNvSpPr>
          <p:nvPr/>
        </p:nvSpPr>
        <p:spPr bwMode="auto">
          <a:xfrm>
            <a:off x="5795963" y="692150"/>
            <a:ext cx="488950" cy="457200"/>
          </a:xfrm>
          <a:prstGeom prst="rect">
            <a:avLst/>
          </a:prstGeom>
          <a:noFill/>
          <a:ln w="9525">
            <a:noFill/>
            <a:miter lim="800000"/>
          </a:ln>
        </p:spPr>
        <p:txBody>
          <a:bodyPr wrap="none">
            <a:spAutoFit/>
          </a:bodyPr>
          <a:lstStyle/>
          <a:p>
            <a:r>
              <a:rPr lang="zh-CN" altLang="en-US" b="1">
                <a:solidFill>
                  <a:srgbClr val="DA9100"/>
                </a:solidFill>
                <a:latin typeface="宋体" panose="02010600030101010101" pitchFamily="2" charset="-122"/>
              </a:rPr>
              <a:t>分</a:t>
            </a:r>
            <a:endParaRPr lang="zh-CN" altLang="en-US" b="1">
              <a:solidFill>
                <a:srgbClr val="DA9100"/>
              </a:solidFill>
              <a:latin typeface="宋体" panose="02010600030101010101" pitchFamily="2" charset="-122"/>
            </a:endParaRPr>
          </a:p>
        </p:txBody>
      </p:sp>
      <p:sp>
        <p:nvSpPr>
          <p:cNvPr id="27665" name="直接连接符 27664"/>
          <p:cNvSpPr>
            <a:spLocks noChangeShapeType="1"/>
          </p:cNvSpPr>
          <p:nvPr/>
        </p:nvSpPr>
        <p:spPr bwMode="auto">
          <a:xfrm>
            <a:off x="8153400" y="2895600"/>
            <a:ext cx="0" cy="1828800"/>
          </a:xfrm>
          <a:prstGeom prst="line">
            <a:avLst/>
          </a:prstGeom>
          <a:noFill/>
          <a:ln w="9525">
            <a:solidFill>
              <a:srgbClr val="DA9100"/>
            </a:solidFill>
            <a:round/>
            <a:tailEnd type="triangle" w="med" len="med"/>
          </a:ln>
        </p:spPr>
        <p:txBody>
          <a:bodyPr/>
          <a:lstStyle/>
          <a:p>
            <a:endParaRPr lang="zh-CN" altLang="en-US"/>
          </a:p>
        </p:txBody>
      </p:sp>
      <p:sp>
        <p:nvSpPr>
          <p:cNvPr id="27666" name="直接连接符 27665"/>
          <p:cNvSpPr>
            <a:spLocks noChangeShapeType="1"/>
          </p:cNvSpPr>
          <p:nvPr/>
        </p:nvSpPr>
        <p:spPr bwMode="auto">
          <a:xfrm>
            <a:off x="1619250" y="981075"/>
            <a:ext cx="3960813" cy="0"/>
          </a:xfrm>
          <a:prstGeom prst="line">
            <a:avLst/>
          </a:prstGeom>
          <a:noFill/>
          <a:ln w="9525">
            <a:solidFill>
              <a:srgbClr val="DA9100"/>
            </a:solidFill>
            <a:round/>
            <a:tailEnd type="triangle" w="med" len="med"/>
          </a:ln>
        </p:spPr>
        <p:txBody>
          <a:bodyPr/>
          <a:lstStyle/>
          <a:p>
            <a:endParaRPr lang="zh-CN" altLang="en-US"/>
          </a:p>
        </p:txBody>
      </p:sp>
      <p:sp>
        <p:nvSpPr>
          <p:cNvPr id="27667" name="文本框 27666"/>
          <p:cNvSpPr txBox="1">
            <a:spLocks noChangeArrowheads="1"/>
          </p:cNvSpPr>
          <p:nvPr/>
        </p:nvSpPr>
        <p:spPr bwMode="auto">
          <a:xfrm>
            <a:off x="381000" y="457200"/>
            <a:ext cx="609600" cy="1066800"/>
          </a:xfrm>
          <a:prstGeom prst="rect">
            <a:avLst/>
          </a:prstGeom>
          <a:noFill/>
          <a:ln w="9525">
            <a:noFill/>
            <a:miter lim="800000"/>
          </a:ln>
        </p:spPr>
        <p:txBody>
          <a:bodyPr>
            <a:spAutoFit/>
          </a:bodyPr>
          <a:lstStyle/>
          <a:p>
            <a:pPr>
              <a:spcBef>
                <a:spcPct val="50000"/>
              </a:spcBef>
            </a:pPr>
            <a:r>
              <a:rPr lang="zh-CN" altLang="en-US" sz="3200">
                <a:latin typeface="Times New Roman" panose="02020603050405020304" pitchFamily="18" charset="0"/>
                <a:ea typeface="华文新魏" panose="02010800040101010101" pitchFamily="2" charset="-122"/>
              </a:rPr>
              <a:t>结构</a:t>
            </a:r>
            <a:endParaRPr lang="zh-CN" altLang="en-US" sz="3200">
              <a:latin typeface="Times New Roman" panose="02020603050405020304" pitchFamily="18" charset="0"/>
              <a:ea typeface="华文新魏" panose="02010800040101010101" pitchFamily="2" charset="-122"/>
            </a:endParaRPr>
          </a:p>
        </p:txBody>
      </p:sp>
      <p:sp>
        <p:nvSpPr>
          <p:cNvPr id="27668" name="文本框 27667"/>
          <p:cNvSpPr txBox="1">
            <a:spLocks noChangeArrowheads="1"/>
          </p:cNvSpPr>
          <p:nvPr/>
        </p:nvSpPr>
        <p:spPr bwMode="auto">
          <a:xfrm>
            <a:off x="7239000" y="1676400"/>
            <a:ext cx="1905000" cy="457200"/>
          </a:xfrm>
          <a:prstGeom prst="rect">
            <a:avLst/>
          </a:prstGeom>
          <a:noFill/>
          <a:ln w="9525">
            <a:noFill/>
            <a:miter lim="800000"/>
          </a:ln>
        </p:spPr>
        <p:txBody>
          <a:bodyPr>
            <a:spAutoFit/>
          </a:bodyPr>
          <a:lstStyle/>
          <a:p>
            <a:pPr>
              <a:spcBef>
                <a:spcPct val="50000"/>
              </a:spcBef>
            </a:pPr>
            <a:r>
              <a:rPr lang="zh-CN" altLang="en-US" b="1">
                <a:solidFill>
                  <a:srgbClr val="008000"/>
                </a:solidFill>
                <a:latin typeface="宋体" panose="02010600030101010101" pitchFamily="2" charset="-122"/>
              </a:rPr>
              <a:t>逻辑顺序</a:t>
            </a:r>
            <a:endParaRPr lang="zh-CN" altLang="en-US" b="1">
              <a:solidFill>
                <a:srgbClr val="008000"/>
              </a:solidFill>
              <a:latin typeface="宋体" panose="02010600030101010101" pitchFamily="2" charset="-122"/>
            </a:endParaRPr>
          </a:p>
        </p:txBody>
      </p:sp>
      <p:sp>
        <p:nvSpPr>
          <p:cNvPr id="25620"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par>
                          <p:cTn id="8" fill="hold">
                            <p:stCondLst>
                              <p:cond delay="500"/>
                            </p:stCondLst>
                            <p:childTnLst>
                              <p:par>
                                <p:cTn id="9" presetID="5" presetClass="entr" presetSubtype="5" fill="hold" nodeType="afterEffect">
                                  <p:stCondLst>
                                    <p:cond delay="0"/>
                                  </p:stCondLst>
                                  <p:childTnLst>
                                    <p:set>
                                      <p:cBhvr>
                                        <p:cTn id="10" dur="1" fill="hold">
                                          <p:stCondLst>
                                            <p:cond delay="0"/>
                                          </p:stCondLst>
                                        </p:cTn>
                                        <p:tgtEl>
                                          <p:spTgt spid="27658"/>
                                        </p:tgtEl>
                                        <p:attrNameLst>
                                          <p:attrName>style.visibility</p:attrName>
                                        </p:attrNameLst>
                                      </p:cBhvr>
                                      <p:to>
                                        <p:strVal val="visible"/>
                                      </p:to>
                                    </p:set>
                                    <p:animEffect transition="in" filter="checkerboard(down)">
                                      <p:cBhvr>
                                        <p:cTn id="11" dur="500"/>
                                        <p:tgtEl>
                                          <p:spTgt spid="2765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7651"/>
                                        </p:tgtEl>
                                        <p:attrNameLst>
                                          <p:attrName>style.visibility</p:attrName>
                                        </p:attrNameLst>
                                      </p:cBhvr>
                                      <p:to>
                                        <p:strVal val="visible"/>
                                      </p:to>
                                    </p:set>
                                    <p:animEffect transition="in" filter="dissolve">
                                      <p:cBhvr>
                                        <p:cTn id="16" dur="500"/>
                                        <p:tgtEl>
                                          <p:spTgt spid="2765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7652"/>
                                        </p:tgtEl>
                                        <p:attrNameLst>
                                          <p:attrName>style.visibility</p:attrName>
                                        </p:attrNameLst>
                                      </p:cBhvr>
                                      <p:to>
                                        <p:strVal val="visible"/>
                                      </p:to>
                                    </p:set>
                                    <p:animEffect transition="in" filter="dissolve">
                                      <p:cBhvr>
                                        <p:cTn id="21" dur="500"/>
                                        <p:tgtEl>
                                          <p:spTgt spid="27652"/>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7653"/>
                                        </p:tgtEl>
                                        <p:attrNameLst>
                                          <p:attrName>style.visibility</p:attrName>
                                        </p:attrNameLst>
                                      </p:cBhvr>
                                      <p:to>
                                        <p:strVal val="visible"/>
                                      </p:to>
                                    </p:set>
                                    <p:animEffect transition="in" filter="dissolve">
                                      <p:cBhvr>
                                        <p:cTn id="26" dur="500"/>
                                        <p:tgtEl>
                                          <p:spTgt spid="2765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7654"/>
                                        </p:tgtEl>
                                        <p:attrNameLst>
                                          <p:attrName>style.visibility</p:attrName>
                                        </p:attrNameLst>
                                      </p:cBhvr>
                                      <p:to>
                                        <p:strVal val="visible"/>
                                      </p:to>
                                    </p:set>
                                    <p:animEffect transition="in" filter="dissolve">
                                      <p:cBhvr>
                                        <p:cTn id="31" dur="500"/>
                                        <p:tgtEl>
                                          <p:spTgt spid="2765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dissolve">
                                      <p:cBhvr>
                                        <p:cTn id="36" dur="500"/>
                                        <p:tgtEl>
                                          <p:spTgt spid="27655"/>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7656"/>
                                        </p:tgtEl>
                                        <p:attrNameLst>
                                          <p:attrName>style.visibility</p:attrName>
                                        </p:attrNameLst>
                                      </p:cBhvr>
                                      <p:to>
                                        <p:strVal val="visible"/>
                                      </p:to>
                                    </p:set>
                                    <p:animEffect transition="in" filter="dissolve">
                                      <p:cBhvr>
                                        <p:cTn id="41" dur="500"/>
                                        <p:tgtEl>
                                          <p:spTgt spid="27656"/>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27657"/>
                                        </p:tgtEl>
                                        <p:attrNameLst>
                                          <p:attrName>style.visibility</p:attrName>
                                        </p:attrNameLst>
                                      </p:cBhvr>
                                      <p:to>
                                        <p:strVal val="visible"/>
                                      </p:to>
                                    </p:set>
                                    <p:animEffect transition="in" filter="dissolve">
                                      <p:cBhvr>
                                        <p:cTn id="46" dur="500"/>
                                        <p:tgtEl>
                                          <p:spTgt spid="27657"/>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27667"/>
                                        </p:tgtEl>
                                        <p:attrNameLst>
                                          <p:attrName>style.visibility</p:attrName>
                                        </p:attrNameLst>
                                      </p:cBhvr>
                                      <p:to>
                                        <p:strVal val="visible"/>
                                      </p:to>
                                    </p:set>
                                    <p:animEffect transition="in" filter="dissolve">
                                      <p:cBhvr>
                                        <p:cTn id="51" dur="500"/>
                                        <p:tgtEl>
                                          <p:spTgt spid="27667"/>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27663"/>
                                        </p:tgtEl>
                                        <p:attrNameLst>
                                          <p:attrName>style.visibility</p:attrName>
                                        </p:attrNameLst>
                                      </p:cBhvr>
                                      <p:to>
                                        <p:strVal val="visible"/>
                                      </p:to>
                                    </p:set>
                                    <p:anim calcmode="lin" valueType="num">
                                      <p:cBhvr>
                                        <p:cTn id="56" dur="500" fill="hold"/>
                                        <p:tgtEl>
                                          <p:spTgt spid="27663"/>
                                        </p:tgtEl>
                                        <p:attrNameLst>
                                          <p:attrName>ppt_w</p:attrName>
                                        </p:attrNameLst>
                                      </p:cBhvr>
                                      <p:tavLst>
                                        <p:tav tm="0">
                                          <p:val>
                                            <p:fltVal val="0"/>
                                          </p:val>
                                        </p:tav>
                                        <p:tav tm="100000">
                                          <p:val>
                                            <p:strVal val="#ppt_w"/>
                                          </p:val>
                                        </p:tav>
                                      </p:tavLst>
                                    </p:anim>
                                    <p:anim calcmode="lin" valueType="num">
                                      <p:cBhvr>
                                        <p:cTn id="57" dur="500" fill="hold"/>
                                        <p:tgtEl>
                                          <p:spTgt spid="27663"/>
                                        </p:tgtEl>
                                        <p:attrNameLst>
                                          <p:attrName>ppt_h</p:attrName>
                                        </p:attrNameLst>
                                      </p:cBhvr>
                                      <p:tavLst>
                                        <p:tav tm="0">
                                          <p:val>
                                            <p:fltVal val="0"/>
                                          </p:val>
                                        </p:tav>
                                        <p:tav tm="100000">
                                          <p:val>
                                            <p:strVal val="#ppt_h"/>
                                          </p:val>
                                        </p:tav>
                                      </p:tavLst>
                                    </p:anim>
                                  </p:childTnLst>
                                </p:cTn>
                              </p:par>
                            </p:childTnLst>
                          </p:cTn>
                        </p:par>
                        <p:par>
                          <p:cTn id="58" fill="hold">
                            <p:stCondLst>
                              <p:cond delay="500"/>
                            </p:stCondLst>
                            <p:childTnLst>
                              <p:par>
                                <p:cTn id="59" presetID="14" presetClass="entr" presetSubtype="10" fill="hold" nodeType="afterEffect">
                                  <p:stCondLst>
                                    <p:cond delay="0"/>
                                  </p:stCondLst>
                                  <p:childTnLst>
                                    <p:set>
                                      <p:cBhvr>
                                        <p:cTn id="60" dur="1" fill="hold">
                                          <p:stCondLst>
                                            <p:cond delay="0"/>
                                          </p:stCondLst>
                                        </p:cTn>
                                        <p:tgtEl>
                                          <p:spTgt spid="27666"/>
                                        </p:tgtEl>
                                        <p:attrNameLst>
                                          <p:attrName>style.visibility</p:attrName>
                                        </p:attrNameLst>
                                      </p:cBhvr>
                                      <p:to>
                                        <p:strVal val="visible"/>
                                      </p:to>
                                    </p:set>
                                    <p:animEffect transition="in" filter="randombar(horizontal)">
                                      <p:cBhvr>
                                        <p:cTn id="61" dur="500"/>
                                        <p:tgtEl>
                                          <p:spTgt spid="27666"/>
                                        </p:tgtEl>
                                      </p:cBhvr>
                                    </p:animEffect>
                                  </p:childTnLst>
                                </p:cTn>
                              </p:par>
                            </p:childTnLst>
                          </p:cTn>
                        </p:par>
                        <p:par>
                          <p:cTn id="62" fill="hold">
                            <p:stCondLst>
                              <p:cond delay="1000"/>
                            </p:stCondLst>
                            <p:childTnLst>
                              <p:par>
                                <p:cTn id="63" presetID="23" presetClass="entr" presetSubtype="16" fill="hold" grpId="0" nodeType="afterEffect">
                                  <p:stCondLst>
                                    <p:cond delay="0"/>
                                  </p:stCondLst>
                                  <p:childTnLst>
                                    <p:set>
                                      <p:cBhvr>
                                        <p:cTn id="64" dur="1" fill="hold">
                                          <p:stCondLst>
                                            <p:cond delay="0"/>
                                          </p:stCondLst>
                                        </p:cTn>
                                        <p:tgtEl>
                                          <p:spTgt spid="27664"/>
                                        </p:tgtEl>
                                        <p:attrNameLst>
                                          <p:attrName>style.visibility</p:attrName>
                                        </p:attrNameLst>
                                      </p:cBhvr>
                                      <p:to>
                                        <p:strVal val="visible"/>
                                      </p:to>
                                    </p:set>
                                    <p:anim calcmode="lin" valueType="num">
                                      <p:cBhvr>
                                        <p:cTn id="65" dur="500" fill="hold"/>
                                        <p:tgtEl>
                                          <p:spTgt spid="27664"/>
                                        </p:tgtEl>
                                        <p:attrNameLst>
                                          <p:attrName>ppt_w</p:attrName>
                                        </p:attrNameLst>
                                      </p:cBhvr>
                                      <p:tavLst>
                                        <p:tav tm="0">
                                          <p:val>
                                            <p:fltVal val="0"/>
                                          </p:val>
                                        </p:tav>
                                        <p:tav tm="100000">
                                          <p:val>
                                            <p:strVal val="#ppt_w"/>
                                          </p:val>
                                        </p:tav>
                                      </p:tavLst>
                                    </p:anim>
                                    <p:anim calcmode="lin" valueType="num">
                                      <p:cBhvr>
                                        <p:cTn id="66" dur="500" fill="hold"/>
                                        <p:tgtEl>
                                          <p:spTgt spid="27664"/>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7668"/>
                                        </p:tgtEl>
                                        <p:attrNameLst>
                                          <p:attrName>style.visibility</p:attrName>
                                        </p:attrNameLst>
                                      </p:cBhvr>
                                      <p:to>
                                        <p:strVal val="visible"/>
                                      </p:to>
                                    </p:set>
                                    <p:animEffect transition="in" filter="dissolve">
                                      <p:cBhvr>
                                        <p:cTn id="71" dur="500"/>
                                        <p:tgtEl>
                                          <p:spTgt spid="27668"/>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ntr" presetSubtype="5" fill="hold" nodeType="clickEffect">
                                  <p:stCondLst>
                                    <p:cond delay="0"/>
                                  </p:stCondLst>
                                  <p:childTnLst>
                                    <p:set>
                                      <p:cBhvr>
                                        <p:cTn id="75" dur="1" fill="hold">
                                          <p:stCondLst>
                                            <p:cond delay="0"/>
                                          </p:stCondLst>
                                        </p:cTn>
                                        <p:tgtEl>
                                          <p:spTgt spid="27659"/>
                                        </p:tgtEl>
                                        <p:attrNameLst>
                                          <p:attrName>style.visibility</p:attrName>
                                        </p:attrNameLst>
                                      </p:cBhvr>
                                      <p:to>
                                        <p:strVal val="visible"/>
                                      </p:to>
                                    </p:set>
                                    <p:animEffect transition="in" filter="checkerboard(down)">
                                      <p:cBhvr>
                                        <p:cTn id="76" dur="500"/>
                                        <p:tgtEl>
                                          <p:spTgt spid="27659"/>
                                        </p:tgtEl>
                                      </p:cBhvr>
                                    </p:animEffect>
                                  </p:childTnLst>
                                </p:cTn>
                              </p:par>
                            </p:childTnLst>
                          </p:cTn>
                        </p:par>
                        <p:par>
                          <p:cTn id="77" fill="hold">
                            <p:stCondLst>
                              <p:cond delay="500"/>
                            </p:stCondLst>
                            <p:childTnLst>
                              <p:par>
                                <p:cTn id="78" presetID="23" presetClass="entr" presetSubtype="16" fill="hold" grpId="0" nodeType="afterEffect">
                                  <p:stCondLst>
                                    <p:cond delay="0"/>
                                  </p:stCondLst>
                                  <p:childTnLst>
                                    <p:set>
                                      <p:cBhvr>
                                        <p:cTn id="79" dur="1" fill="hold">
                                          <p:stCondLst>
                                            <p:cond delay="0"/>
                                          </p:stCondLst>
                                        </p:cTn>
                                        <p:tgtEl>
                                          <p:spTgt spid="27661"/>
                                        </p:tgtEl>
                                        <p:attrNameLst>
                                          <p:attrName>style.visibility</p:attrName>
                                        </p:attrNameLst>
                                      </p:cBhvr>
                                      <p:to>
                                        <p:strVal val="visible"/>
                                      </p:to>
                                    </p:set>
                                    <p:anim calcmode="lin" valueType="num">
                                      <p:cBhvr>
                                        <p:cTn id="80" dur="500" fill="hold"/>
                                        <p:tgtEl>
                                          <p:spTgt spid="27661"/>
                                        </p:tgtEl>
                                        <p:attrNameLst>
                                          <p:attrName>ppt_w</p:attrName>
                                        </p:attrNameLst>
                                      </p:cBhvr>
                                      <p:tavLst>
                                        <p:tav tm="0">
                                          <p:val>
                                            <p:fltVal val="0"/>
                                          </p:val>
                                        </p:tav>
                                        <p:tav tm="100000">
                                          <p:val>
                                            <p:strVal val="#ppt_w"/>
                                          </p:val>
                                        </p:tav>
                                      </p:tavLst>
                                    </p:anim>
                                    <p:anim calcmode="lin" valueType="num">
                                      <p:cBhvr>
                                        <p:cTn id="81" dur="500" fill="hold"/>
                                        <p:tgtEl>
                                          <p:spTgt spid="27661"/>
                                        </p:tgtEl>
                                        <p:attrNameLst>
                                          <p:attrName>ppt_h</p:attrName>
                                        </p:attrNameLst>
                                      </p:cBhvr>
                                      <p:tavLst>
                                        <p:tav tm="0">
                                          <p:val>
                                            <p:fltVal val="0"/>
                                          </p:val>
                                        </p:tav>
                                        <p:tav tm="100000">
                                          <p:val>
                                            <p:strVal val="#ppt_h"/>
                                          </p:val>
                                        </p:tav>
                                      </p:tavLst>
                                    </p:anim>
                                  </p:childTnLst>
                                </p:cTn>
                              </p:par>
                            </p:childTnLst>
                          </p:cTn>
                        </p:par>
                        <p:par>
                          <p:cTn id="82" fill="hold">
                            <p:stCondLst>
                              <p:cond delay="1000"/>
                            </p:stCondLst>
                            <p:childTnLst>
                              <p:par>
                                <p:cTn id="83" presetID="14" presetClass="entr" presetSubtype="5" fill="hold" nodeType="afterEffect">
                                  <p:stCondLst>
                                    <p:cond delay="0"/>
                                  </p:stCondLst>
                                  <p:childTnLst>
                                    <p:set>
                                      <p:cBhvr>
                                        <p:cTn id="84" dur="1" fill="hold">
                                          <p:stCondLst>
                                            <p:cond delay="0"/>
                                          </p:stCondLst>
                                        </p:cTn>
                                        <p:tgtEl>
                                          <p:spTgt spid="27665"/>
                                        </p:tgtEl>
                                        <p:attrNameLst>
                                          <p:attrName>style.visibility</p:attrName>
                                        </p:attrNameLst>
                                      </p:cBhvr>
                                      <p:to>
                                        <p:strVal val="visible"/>
                                      </p:to>
                                    </p:set>
                                    <p:animEffect transition="in" filter="randombar(vertical)">
                                      <p:cBhvr>
                                        <p:cTn id="85" dur="500"/>
                                        <p:tgtEl>
                                          <p:spTgt spid="27665"/>
                                        </p:tgtEl>
                                      </p:cBhvr>
                                    </p:animEffect>
                                  </p:childTnLst>
                                </p:cTn>
                              </p:par>
                            </p:childTnLst>
                          </p:cTn>
                        </p:par>
                        <p:par>
                          <p:cTn id="86" fill="hold">
                            <p:stCondLst>
                              <p:cond delay="1500"/>
                            </p:stCondLst>
                            <p:childTnLst>
                              <p:par>
                                <p:cTn id="87" presetID="5" presetClass="entr" presetSubtype="10" fill="hold" nodeType="afterEffect">
                                  <p:stCondLst>
                                    <p:cond delay="0"/>
                                  </p:stCondLst>
                                  <p:childTnLst>
                                    <p:set>
                                      <p:cBhvr>
                                        <p:cTn id="88" dur="1" fill="hold">
                                          <p:stCondLst>
                                            <p:cond delay="0"/>
                                          </p:stCondLst>
                                        </p:cTn>
                                        <p:tgtEl>
                                          <p:spTgt spid="27660"/>
                                        </p:tgtEl>
                                        <p:attrNameLst>
                                          <p:attrName>style.visibility</p:attrName>
                                        </p:attrNameLst>
                                      </p:cBhvr>
                                      <p:to>
                                        <p:strVal val="visible"/>
                                      </p:to>
                                    </p:set>
                                    <p:animEffect transition="in" filter="checkerboard(across)">
                                      <p:cBhvr>
                                        <p:cTn id="89" dur="500"/>
                                        <p:tgtEl>
                                          <p:spTgt spid="27660"/>
                                        </p:tgtEl>
                                      </p:cBhvr>
                                    </p:animEffect>
                                  </p:childTnLst>
                                </p:cTn>
                              </p:par>
                            </p:childTnLst>
                          </p:cTn>
                        </p:par>
                        <p:par>
                          <p:cTn id="90" fill="hold">
                            <p:stCondLst>
                              <p:cond delay="2000"/>
                            </p:stCondLst>
                            <p:childTnLst>
                              <p:par>
                                <p:cTn id="91" presetID="23" presetClass="entr" presetSubtype="16" fill="hold" grpId="0" nodeType="afterEffect">
                                  <p:stCondLst>
                                    <p:cond delay="0"/>
                                  </p:stCondLst>
                                  <p:childTnLst>
                                    <p:set>
                                      <p:cBhvr>
                                        <p:cTn id="92" dur="1" fill="hold">
                                          <p:stCondLst>
                                            <p:cond delay="0"/>
                                          </p:stCondLst>
                                        </p:cTn>
                                        <p:tgtEl>
                                          <p:spTgt spid="27662"/>
                                        </p:tgtEl>
                                        <p:attrNameLst>
                                          <p:attrName>style.visibility</p:attrName>
                                        </p:attrNameLst>
                                      </p:cBhvr>
                                      <p:to>
                                        <p:strVal val="visible"/>
                                      </p:to>
                                    </p:set>
                                    <p:anim calcmode="lin" valueType="num">
                                      <p:cBhvr>
                                        <p:cTn id="93" dur="500" fill="hold"/>
                                        <p:tgtEl>
                                          <p:spTgt spid="27662"/>
                                        </p:tgtEl>
                                        <p:attrNameLst>
                                          <p:attrName>ppt_w</p:attrName>
                                        </p:attrNameLst>
                                      </p:cBhvr>
                                      <p:tavLst>
                                        <p:tav tm="0">
                                          <p:val>
                                            <p:fltVal val="0"/>
                                          </p:val>
                                        </p:tav>
                                        <p:tav tm="100000">
                                          <p:val>
                                            <p:strVal val="#ppt_w"/>
                                          </p:val>
                                        </p:tav>
                                      </p:tavLst>
                                    </p:anim>
                                    <p:anim calcmode="lin" valueType="num">
                                      <p:cBhvr>
                                        <p:cTn id="94" dur="500" fill="hold"/>
                                        <p:tgtEl>
                                          <p:spTgt spid="276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2" grpId="0"/>
      <p:bldP spid="27653" grpId="0"/>
      <p:bldP spid="27654" grpId="0"/>
      <p:bldP spid="27655" grpId="0"/>
      <p:bldP spid="27656" grpId="0"/>
      <p:bldP spid="27657" grpId="0"/>
      <p:bldP spid="27661" grpId="0"/>
      <p:bldP spid="27662" grpId="0"/>
      <p:bldP spid="27663" grpId="0"/>
      <p:bldP spid="27664" grpId="0"/>
      <p:bldP spid="27667" grpId="0"/>
      <p:bldP spid="2766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内容占位符 28673"/>
          <p:cNvSpPr>
            <a:spLocks noGrp="1"/>
          </p:cNvSpPr>
          <p:nvPr>
            <p:ph idx="1"/>
          </p:nvPr>
        </p:nvSpPr>
        <p:spPr>
          <a:xfrm>
            <a:off x="466725" y="1557338"/>
            <a:ext cx="8229600" cy="4525962"/>
          </a:xfrm>
        </p:spPr>
        <p:txBody>
          <a:bodyPr/>
          <a:lstStyle/>
          <a:p>
            <a:pPr>
              <a:lnSpc>
                <a:spcPct val="150000"/>
              </a:lnSpc>
              <a:spcBef>
                <a:spcPts val="0"/>
              </a:spcBef>
            </a:pPr>
            <a:endParaRPr lang="zh-CN" altLang="en-US" sz="2400" b="1" noProof="1">
              <a:latin typeface="宋体" panose="02010600030101010101" pitchFamily="2" charset="-122"/>
            </a:endParaRPr>
          </a:p>
          <a:p>
            <a:pPr marL="0" indent="0">
              <a:lnSpc>
                <a:spcPct val="150000"/>
              </a:lnSpc>
              <a:spcBef>
                <a:spcPts val="0"/>
              </a:spcBef>
              <a:buFontTx/>
              <a:buNone/>
            </a:pPr>
            <a:r>
              <a:rPr lang="zh-CN" altLang="en-US" sz="2400" b="1" noProof="1">
                <a:solidFill>
                  <a:srgbClr val="FF0000"/>
                </a:solidFill>
                <a:latin typeface="宋体" panose="02010600030101010101" pitchFamily="2" charset="-122"/>
              </a:rPr>
              <a:t>举例子</a:t>
            </a:r>
            <a:r>
              <a:rPr lang="zh-CN" altLang="en-US" sz="2400" b="1" noProof="1">
                <a:latin typeface="宋体" panose="02010600030101010101" pitchFamily="2" charset="-122"/>
              </a:rPr>
              <a:t>：建筑布局，假山池沼，花草树木等</a:t>
            </a:r>
            <a:endParaRPr lang="zh-CN" altLang="en-US" sz="2400" b="1" noProof="1">
              <a:latin typeface="宋体" panose="02010600030101010101" pitchFamily="2" charset="-122"/>
            </a:endParaRPr>
          </a:p>
          <a:p>
            <a:pPr marL="0" indent="0">
              <a:lnSpc>
                <a:spcPct val="150000"/>
              </a:lnSpc>
              <a:spcBef>
                <a:spcPts val="0"/>
              </a:spcBef>
              <a:buFontTx/>
              <a:buNone/>
            </a:pPr>
            <a:r>
              <a:rPr lang="zh-CN" altLang="en-US" sz="2400" b="1" noProof="1">
                <a:solidFill>
                  <a:srgbClr val="FF0000"/>
                </a:solidFill>
                <a:latin typeface="宋体" panose="02010600030101010101" pitchFamily="2" charset="-122"/>
              </a:rPr>
              <a:t>作比较</a:t>
            </a:r>
            <a:r>
              <a:rPr lang="zh-CN" altLang="en-US" sz="2400" b="1" noProof="1">
                <a:latin typeface="宋体" panose="02010600030101010101" pitchFamily="2" charset="-122"/>
              </a:rPr>
              <a:t>：与宫殿、 房屋，与北京园林</a:t>
            </a:r>
            <a:endParaRPr lang="zh-CN" altLang="en-US" sz="2400" b="1" noProof="1">
              <a:latin typeface="宋体" panose="02010600030101010101" pitchFamily="2" charset="-122"/>
            </a:endParaRPr>
          </a:p>
          <a:p>
            <a:pPr marL="0" indent="0">
              <a:lnSpc>
                <a:spcPct val="150000"/>
              </a:lnSpc>
              <a:spcBef>
                <a:spcPts val="0"/>
              </a:spcBef>
              <a:buFontTx/>
              <a:buNone/>
            </a:pPr>
            <a:r>
              <a:rPr lang="zh-CN" altLang="en-US" sz="2400" b="1" noProof="1">
                <a:solidFill>
                  <a:srgbClr val="FF0000"/>
                </a:solidFill>
                <a:latin typeface="宋体" panose="02010600030101010101" pitchFamily="2" charset="-122"/>
              </a:rPr>
              <a:t>打比方</a:t>
            </a:r>
            <a:r>
              <a:rPr lang="zh-CN" altLang="en-US" sz="2400" b="1" noProof="1">
                <a:latin typeface="宋体" panose="02010600030101010101" pitchFamily="2" charset="-122"/>
              </a:rPr>
              <a:t>：对称的建筑是图案画，园林式美术画。 </a:t>
            </a:r>
            <a:endParaRPr lang="zh-CN" altLang="en-US" sz="2400" b="1" noProof="1">
              <a:latin typeface="宋体" panose="02010600030101010101" pitchFamily="2" charset="-122"/>
            </a:endParaRPr>
          </a:p>
          <a:p>
            <a:pPr marL="0" indent="0">
              <a:lnSpc>
                <a:spcPct val="150000"/>
              </a:lnSpc>
              <a:spcBef>
                <a:spcPts val="0"/>
              </a:spcBef>
              <a:buFontTx/>
              <a:buNone/>
            </a:pPr>
            <a:r>
              <a:rPr lang="zh-CN" altLang="en-US" sz="2400" b="1" noProof="1">
                <a:solidFill>
                  <a:srgbClr val="FF0000"/>
                </a:solidFill>
                <a:latin typeface="宋体" panose="02010600030101010101" pitchFamily="2" charset="-122"/>
              </a:rPr>
              <a:t>列数字</a:t>
            </a:r>
            <a:r>
              <a:rPr lang="zh-CN" altLang="en-US" sz="2400" b="1" noProof="1">
                <a:latin typeface="宋体" panose="02010600030101010101" pitchFamily="2" charset="-122"/>
              </a:rPr>
              <a:t>：四扇、八扇、十二扇</a:t>
            </a:r>
            <a:endParaRPr lang="zh-CN" altLang="en-US" sz="2400" b="1" noProof="1">
              <a:latin typeface="宋体" panose="02010600030101010101" pitchFamily="2" charset="-122"/>
            </a:endParaRPr>
          </a:p>
          <a:p>
            <a:pPr marL="0" indent="0">
              <a:lnSpc>
                <a:spcPct val="150000"/>
              </a:lnSpc>
              <a:spcBef>
                <a:spcPts val="0"/>
              </a:spcBef>
              <a:buFontTx/>
              <a:buNone/>
            </a:pPr>
            <a:r>
              <a:rPr lang="zh-CN" altLang="en-US" sz="2400" b="1" noProof="1">
                <a:solidFill>
                  <a:srgbClr val="FF0000"/>
                </a:solidFill>
                <a:latin typeface="宋体" panose="02010600030101010101" pitchFamily="2" charset="-122"/>
              </a:rPr>
              <a:t>引用</a:t>
            </a:r>
            <a:r>
              <a:rPr lang="en-US" altLang="zh-CN" sz="2400" b="1" noProof="1">
                <a:latin typeface="宋体" panose="02010600030101010101" pitchFamily="2" charset="-122"/>
              </a:rPr>
              <a:t>:“ </a:t>
            </a:r>
            <a:r>
              <a:rPr lang="zh-CN" altLang="en-US" sz="2400" b="1" noProof="1">
                <a:latin typeface="宋体" panose="02010600030101010101" pitchFamily="2" charset="-122"/>
              </a:rPr>
              <a:t>如在图画中”，“鱼戏莲叶间”</a:t>
            </a:r>
            <a:endParaRPr lang="zh-CN" altLang="en-US" sz="2400" b="1" noProof="1">
              <a:latin typeface="宋体" panose="02010600030101010101" pitchFamily="2" charset="-122"/>
            </a:endParaRPr>
          </a:p>
        </p:txBody>
      </p:sp>
      <p:sp>
        <p:nvSpPr>
          <p:cNvPr id="28675" name="标题 28674"/>
          <p:cNvSpPr>
            <a:spLocks noGrp="1"/>
          </p:cNvSpPr>
          <p:nvPr>
            <p:ph type="title"/>
          </p:nvPr>
        </p:nvSpPr>
        <p:spPr>
          <a:xfrm>
            <a:off x="1619250" y="981075"/>
            <a:ext cx="4040188" cy="650875"/>
          </a:xfrm>
          <a:solidFill>
            <a:srgbClr val="FF0000">
              <a:alpha val="4999"/>
            </a:srgbClr>
          </a:solidFill>
          <a:ln>
            <a:solidFill>
              <a:srgbClr val="FF6600"/>
            </a:solidFill>
            <a:miter/>
          </a:ln>
        </p:spPr>
        <p:txBody>
          <a:bodyPr wrap="square" anchor="b"/>
          <a:lstStyle/>
          <a:p>
            <a:r>
              <a:rPr lang="zh-CN" altLang="en-US" sz="2800" b="1" noProof="1">
                <a:effectLst>
                  <a:outerShdw blurRad="38100" dist="38100" dir="2700000">
                    <a:srgbClr val="FFFFFF"/>
                  </a:outerShdw>
                </a:effectLst>
              </a:rPr>
              <a:t>说明方法</a:t>
            </a:r>
            <a:endParaRPr lang="zh-CN" altLang="en-US" sz="2800" b="1" noProof="1">
              <a:effectLst>
                <a:outerShdw blurRad="38100" dist="38100" dir="2700000">
                  <a:srgbClr val="FFFFFF"/>
                </a:outerShdw>
              </a:effectLst>
            </a:endParaRPr>
          </a:p>
        </p:txBody>
      </p:sp>
      <p:sp>
        <p:nvSpPr>
          <p:cNvPr id="2662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ransition spd="slow">
    <p:pull dir="ru"/>
  </p:transition>
  <p:timing>
    <p:tnLst>
      <p:par>
        <p:cTn id="1" dur="indefinite" restart="never" nodeType="tmRoot"/>
      </p:par>
    </p:tnLst>
    <p:bldLst>
      <p:bldP spid="28674"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29697"/>
          <p:cNvSpPr txBox="1">
            <a:spLocks noChangeArrowheads="1"/>
          </p:cNvSpPr>
          <p:nvPr/>
        </p:nvSpPr>
        <p:spPr bwMode="auto">
          <a:xfrm>
            <a:off x="684213" y="727075"/>
            <a:ext cx="7924800" cy="5029200"/>
          </a:xfrm>
          <a:prstGeom prst="rect">
            <a:avLst/>
          </a:prstGeom>
          <a:noFill/>
          <a:ln w="9525">
            <a:noFill/>
            <a:miter lim="800000"/>
          </a:ln>
        </p:spPr>
        <p:txBody>
          <a:bodyPr>
            <a:spAutoFit/>
          </a:bodyPr>
          <a:lstStyle/>
          <a:p>
            <a:pPr>
              <a:lnSpc>
                <a:spcPct val="150000"/>
              </a:lnSpc>
            </a:pPr>
            <a:r>
              <a:rPr lang="en-US" altLang="zh-CN" b="1">
                <a:latin typeface="Times New Roman" panose="02020603050405020304" pitchFamily="18" charset="0"/>
              </a:rPr>
              <a:t>1</a:t>
            </a:r>
            <a:r>
              <a:rPr lang="zh-CN" altLang="en-US" b="1">
                <a:latin typeface="Times New Roman" panose="02020603050405020304" pitchFamily="18" charset="0"/>
              </a:rPr>
              <a:t>．作比较：</a:t>
            </a:r>
            <a:endParaRPr lang="zh-CN" altLang="en-US" b="1">
              <a:latin typeface="Times New Roman" panose="02020603050405020304" pitchFamily="18" charset="0"/>
            </a:endParaRPr>
          </a:p>
          <a:p>
            <a:pPr>
              <a:lnSpc>
                <a:spcPct val="150000"/>
              </a:lnSpc>
            </a:pPr>
            <a:r>
              <a:rPr lang="en-US" altLang="zh-CN" b="1">
                <a:latin typeface="宋体" panose="02010600030101010101" pitchFamily="2" charset="-122"/>
              </a:rPr>
              <a:t>①</a:t>
            </a:r>
            <a:r>
              <a:rPr lang="zh-CN" altLang="en-US" b="1">
                <a:latin typeface="宋体" panose="02010600030101010101" pitchFamily="2" charset="-122"/>
              </a:rPr>
              <a:t>在介绍布局的时候，将苏州园林内亭台轩村的布局跟宫殿和住宅相比；突出了苏州园林讲究“自然之趣”的特点。</a:t>
            </a:r>
            <a:endParaRPr lang="zh-CN" altLang="en-US" b="1">
              <a:latin typeface="宋体" panose="02010600030101010101" pitchFamily="2" charset="-122"/>
            </a:endParaRPr>
          </a:p>
          <a:p>
            <a:pPr>
              <a:lnSpc>
                <a:spcPct val="150000"/>
              </a:lnSpc>
            </a:pPr>
            <a:r>
              <a:rPr lang="en-US" altLang="zh-CN" b="1">
                <a:latin typeface="宋体" panose="02010600030101010101" pitchFamily="2" charset="-122"/>
              </a:rPr>
              <a:t>②</a:t>
            </a:r>
            <a:r>
              <a:rPr lang="zh-CN" altLang="en-US" b="1">
                <a:latin typeface="宋体" panose="02010600030101010101" pitchFamily="2" charset="-122"/>
              </a:rPr>
              <a:t>在介绍花草树木时说，“没有修剪得像宝塔那样的松柏，没有阅兵式似的道旁树”。这既是比喻，又是比较，表现了我国传统的审美观点和民族的特有风格。</a:t>
            </a:r>
            <a:endParaRPr lang="zh-CN" altLang="en-US" b="1">
              <a:latin typeface="宋体" panose="02010600030101010101" pitchFamily="2" charset="-122"/>
            </a:endParaRPr>
          </a:p>
          <a:p>
            <a:pPr>
              <a:lnSpc>
                <a:spcPct val="150000"/>
              </a:lnSpc>
            </a:pPr>
            <a:r>
              <a:rPr lang="en-US" altLang="zh-CN" b="1">
                <a:latin typeface="宋体" panose="02010600030101010101" pitchFamily="2" charset="-122"/>
              </a:rPr>
              <a:t>③</a:t>
            </a:r>
            <a:r>
              <a:rPr lang="zh-CN" altLang="en-US" b="1">
                <a:latin typeface="宋体" panose="02010600030101010101" pitchFamily="2" charset="-122"/>
              </a:rPr>
              <a:t>在介绍建筑物的色彩时，又与北京的园林相较，</a:t>
            </a:r>
            <a:r>
              <a:rPr lang="en-US" altLang="zh-CN" b="1">
                <a:latin typeface="宋体" panose="02010600030101010101" pitchFamily="2" charset="-122"/>
              </a:rPr>
              <a:t>“</a:t>
            </a:r>
            <a:r>
              <a:rPr lang="zh-CN" altLang="en-US" b="1">
                <a:latin typeface="宋体" panose="02010600030101010101" pitchFamily="2" charset="-122"/>
              </a:rPr>
              <a:t>与北京的园林的不同，极少使用彩绘。梁和杜子以及门窗栏杆大多漆广漆，那是不刺眼的颜色”。</a:t>
            </a:r>
            <a:endParaRPr lang="zh-CN" altLang="en-US" b="1">
              <a:latin typeface="宋体" panose="02010600030101010101" pitchFamily="2" charset="-122"/>
            </a:endParaRPr>
          </a:p>
        </p:txBody>
      </p:sp>
      <p:sp>
        <p:nvSpPr>
          <p:cNvPr id="27650"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left)">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wipe(left)">
                                      <p:cBhvr>
                                        <p:cTn id="12" dur="500"/>
                                        <p:tgtEl>
                                          <p:spTgt spid="296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698">
                                            <p:txEl>
                                              <p:pRg st="2" end="2"/>
                                            </p:txEl>
                                          </p:spTgt>
                                        </p:tgtEl>
                                        <p:attrNameLst>
                                          <p:attrName>style.visibility</p:attrName>
                                        </p:attrNameLst>
                                      </p:cBhvr>
                                      <p:to>
                                        <p:strVal val="visible"/>
                                      </p:to>
                                    </p:set>
                                    <p:animEffect transition="in" filter="wipe(left)">
                                      <p:cBhvr>
                                        <p:cTn id="17" dur="500"/>
                                        <p:tgtEl>
                                          <p:spTgt spid="29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698">
                                            <p:txEl>
                                              <p:pRg st="3" end="3"/>
                                            </p:txEl>
                                          </p:spTgt>
                                        </p:tgtEl>
                                        <p:attrNameLst>
                                          <p:attrName>style.visibility</p:attrName>
                                        </p:attrNameLst>
                                      </p:cBhvr>
                                      <p:to>
                                        <p:strVal val="visible"/>
                                      </p:to>
                                    </p:set>
                                    <p:animEffect transition="in" filter="wipe(left)">
                                      <p:cBhvr>
                                        <p:cTn id="22" dur="500"/>
                                        <p:tgtEl>
                                          <p:spTgt spid="296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框 30721"/>
          <p:cNvSpPr txBox="1">
            <a:spLocks noChangeArrowheads="1"/>
          </p:cNvSpPr>
          <p:nvPr/>
        </p:nvSpPr>
        <p:spPr bwMode="auto">
          <a:xfrm>
            <a:off x="755650" y="550863"/>
            <a:ext cx="7856538" cy="5576887"/>
          </a:xfrm>
          <a:prstGeom prst="rect">
            <a:avLst/>
          </a:prstGeom>
          <a:noFill/>
          <a:ln w="9525">
            <a:noFill/>
            <a:miter lim="800000"/>
          </a:ln>
        </p:spPr>
        <p:txBody>
          <a:bodyPr>
            <a:spAutoFit/>
          </a:bodyPr>
          <a:lstStyle/>
          <a:p>
            <a:pPr>
              <a:lnSpc>
                <a:spcPct val="150000"/>
              </a:lnSpc>
            </a:pPr>
            <a:r>
              <a:rPr lang="en-US" altLang="zh-CN" b="1">
                <a:solidFill>
                  <a:srgbClr val="FF3300"/>
                </a:solidFill>
                <a:latin typeface="Times New Roman" panose="02020603050405020304" pitchFamily="18" charset="0"/>
              </a:rPr>
              <a:t>2</a:t>
            </a:r>
            <a:r>
              <a:rPr lang="zh-CN" altLang="en-US" b="1">
                <a:solidFill>
                  <a:srgbClr val="FF3300"/>
                </a:solidFill>
                <a:latin typeface="Times New Roman" panose="02020603050405020304" pitchFamily="18" charset="0"/>
              </a:rPr>
              <a:t>．举例子</a:t>
            </a:r>
            <a:endParaRPr lang="zh-CN" altLang="en-US" b="1">
              <a:solidFill>
                <a:srgbClr val="FF3300"/>
              </a:solidFill>
              <a:latin typeface="Times New Roman" panose="02020603050405020304" pitchFamily="18" charset="0"/>
            </a:endParaRPr>
          </a:p>
          <a:p>
            <a:pPr>
              <a:lnSpc>
                <a:spcPct val="150000"/>
              </a:lnSpc>
            </a:pPr>
            <a:r>
              <a:rPr lang="zh-CN" altLang="en-US" b="1">
                <a:latin typeface="Times New Roman" panose="02020603050405020304" pitchFamily="18" charset="0"/>
              </a:rPr>
              <a:t>例如：第</a:t>
            </a:r>
            <a:r>
              <a:rPr lang="en-US" altLang="zh-CN" b="1">
                <a:latin typeface="Times New Roman" panose="02020603050405020304" pitchFamily="18" charset="0"/>
              </a:rPr>
              <a:t>2</a:t>
            </a:r>
            <a:r>
              <a:rPr lang="zh-CN" altLang="en-US" b="1">
                <a:latin typeface="Times New Roman" panose="02020603050405020304" pitchFamily="18" charset="0"/>
              </a:rPr>
              <a:t>自然段，以游览都来到园里，没有一个不心里想着口头说着“如在图画中”的例子，说明苏州园林是一幅完美的图画的特点。再如第</a:t>
            </a:r>
            <a:r>
              <a:rPr lang="en-US" altLang="zh-CN" b="1">
                <a:latin typeface="Times New Roman" panose="02020603050405020304" pitchFamily="18" charset="0"/>
              </a:rPr>
              <a:t>5</a:t>
            </a:r>
            <a:r>
              <a:rPr lang="zh-CN" altLang="en-US" b="1">
                <a:latin typeface="Times New Roman" panose="02020603050405020304" pitchFamily="18" charset="0"/>
              </a:rPr>
              <a:t>自然段中，以几条园里的古藤为例，形象地说明了苏州园林花树的艺术风采。</a:t>
            </a:r>
            <a:endParaRPr lang="zh-CN" altLang="en-US" b="1">
              <a:latin typeface="Times New Roman" panose="02020603050405020304" pitchFamily="18" charset="0"/>
            </a:endParaRPr>
          </a:p>
          <a:p>
            <a:pPr>
              <a:lnSpc>
                <a:spcPct val="150000"/>
              </a:lnSpc>
            </a:pPr>
            <a:r>
              <a:rPr lang="en-US" altLang="zh-CN" b="1">
                <a:solidFill>
                  <a:srgbClr val="FF0000"/>
                </a:solidFill>
                <a:latin typeface="Times New Roman" panose="02020603050405020304" pitchFamily="18" charset="0"/>
              </a:rPr>
              <a:t>3</a:t>
            </a:r>
            <a:r>
              <a:rPr lang="zh-CN" altLang="en-US" b="1">
                <a:solidFill>
                  <a:srgbClr val="FF0000"/>
                </a:solidFill>
                <a:latin typeface="Times New Roman" panose="02020603050405020304" pitchFamily="18" charset="0"/>
              </a:rPr>
              <a:t>．摹状貌</a:t>
            </a:r>
            <a:endParaRPr lang="zh-CN" altLang="en-US" b="1">
              <a:solidFill>
                <a:srgbClr val="FF0000"/>
              </a:solidFill>
              <a:latin typeface="Times New Roman" panose="02020603050405020304" pitchFamily="18" charset="0"/>
            </a:endParaRPr>
          </a:p>
          <a:p>
            <a:pPr>
              <a:lnSpc>
                <a:spcPct val="150000"/>
              </a:lnSpc>
            </a:pPr>
            <a:r>
              <a:rPr lang="zh-CN" altLang="en-US" b="1">
                <a:latin typeface="Times New Roman" panose="02020603050405020304" pitchFamily="18" charset="0"/>
              </a:rPr>
              <a:t>例如第</a:t>
            </a:r>
            <a:r>
              <a:rPr lang="en-US" altLang="zh-CN" b="1">
                <a:latin typeface="Times New Roman" panose="02020603050405020304" pitchFamily="18" charset="0"/>
              </a:rPr>
              <a:t>5</a:t>
            </a:r>
            <a:r>
              <a:rPr lang="zh-CN" altLang="en-US" b="1">
                <a:latin typeface="Times New Roman" panose="02020603050405020304" pitchFamily="18" charset="0"/>
              </a:rPr>
              <a:t>自然段中，对苏州园林树木的栽种和修剪着眼在画意的描摹等。</a:t>
            </a:r>
            <a:endParaRPr lang="zh-CN" altLang="en-US" b="1">
              <a:latin typeface="Times New Roman" panose="02020603050405020304" pitchFamily="18" charset="0"/>
            </a:endParaRPr>
          </a:p>
          <a:p>
            <a:pPr>
              <a:lnSpc>
                <a:spcPct val="150000"/>
              </a:lnSpc>
            </a:pPr>
            <a:r>
              <a:rPr lang="zh-CN" altLang="en-US" b="1">
                <a:solidFill>
                  <a:srgbClr val="FF0000"/>
                </a:solidFill>
                <a:latin typeface="Times New Roman" panose="02020603050405020304" pitchFamily="18" charset="0"/>
              </a:rPr>
              <a:t>小结：</a:t>
            </a:r>
            <a:r>
              <a:rPr lang="zh-CN" altLang="en-US" b="1">
                <a:latin typeface="Times New Roman" panose="02020603050405020304" pitchFamily="18" charset="0"/>
              </a:rPr>
              <a:t>多种说明方法的运用，既突出了事物的特征，又使语言达到了准确、简明而又形象生动的要求。</a:t>
            </a:r>
            <a:endParaRPr lang="zh-CN" altLang="en-US" b="1">
              <a:latin typeface="Times New Roman" panose="02020603050405020304" pitchFamily="18" charset="0"/>
            </a:endParaRPr>
          </a:p>
        </p:txBody>
      </p:sp>
      <p:sp>
        <p:nvSpPr>
          <p:cNvPr id="28674"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wipe(left)">
                                      <p:cBhvr>
                                        <p:cTn id="7" dur="5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wipe(left)">
                                      <p:cBhvr>
                                        <p:cTn id="12" dur="500"/>
                                        <p:tgtEl>
                                          <p:spTgt spid="307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2">
                                            <p:txEl>
                                              <p:pRg st="2" end="2"/>
                                            </p:txEl>
                                          </p:spTgt>
                                        </p:tgtEl>
                                        <p:attrNameLst>
                                          <p:attrName>style.visibility</p:attrName>
                                        </p:attrNameLst>
                                      </p:cBhvr>
                                      <p:to>
                                        <p:strVal val="visible"/>
                                      </p:to>
                                    </p:set>
                                    <p:animEffect transition="in" filter="wipe(left)">
                                      <p:cBhvr>
                                        <p:cTn id="17" dur="500"/>
                                        <p:tgtEl>
                                          <p:spTgt spid="307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22">
                                            <p:txEl>
                                              <p:pRg st="3" end="3"/>
                                            </p:txEl>
                                          </p:spTgt>
                                        </p:tgtEl>
                                        <p:attrNameLst>
                                          <p:attrName>style.visibility</p:attrName>
                                        </p:attrNameLst>
                                      </p:cBhvr>
                                      <p:to>
                                        <p:strVal val="visible"/>
                                      </p:to>
                                    </p:set>
                                    <p:animEffect transition="in" filter="wipe(left)">
                                      <p:cBhvr>
                                        <p:cTn id="22" dur="500"/>
                                        <p:tgtEl>
                                          <p:spTgt spid="307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722">
                                            <p:txEl>
                                              <p:pRg st="4" end="4"/>
                                            </p:txEl>
                                          </p:spTgt>
                                        </p:tgtEl>
                                        <p:attrNameLst>
                                          <p:attrName>style.visibility</p:attrName>
                                        </p:attrNameLst>
                                      </p:cBhvr>
                                      <p:to>
                                        <p:strVal val="visible"/>
                                      </p:to>
                                    </p:set>
                                    <p:animEffect transition="in" filter="wipe(left)">
                                      <p:cBhvr>
                                        <p:cTn id="27" dur="500"/>
                                        <p:tgtEl>
                                          <p:spTgt spid="307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标题 31745"/>
          <p:cNvSpPr>
            <a:spLocks noGrp="1" noChangeArrowheads="1"/>
          </p:cNvSpPr>
          <p:nvPr>
            <p:ph type="title"/>
          </p:nvPr>
        </p:nvSpPr>
        <p:spPr bwMode="auto">
          <a:xfrm>
            <a:off x="457200" y="612775"/>
            <a:ext cx="2562225" cy="517525"/>
          </a:xfrm>
          <a:prstGeom prst="rect">
            <a:avLst/>
          </a:prstGeom>
          <a:solidFill>
            <a:srgbClr val="FF0000">
              <a:alpha val="4999"/>
            </a:srgbClr>
          </a:solidFill>
          <a:ln>
            <a:solidFill>
              <a:srgbClr val="FF6600"/>
            </a:solidFill>
            <a:miter lim="800000"/>
          </a:ln>
        </p:spPr>
        <p:txBody>
          <a:bodyPr vert="horz" wrap="square" lIns="91440" tIns="45720" rIns="91440" bIns="45720" numCol="1" anchor="b" anchorCtr="0" compatLnSpc="1"/>
          <a:lstStyle/>
          <a:p>
            <a:r>
              <a:rPr lang="zh-CN" altLang="en-US" sz="2400" b="1" smtClean="0">
                <a:solidFill>
                  <a:srgbClr val="FF0000"/>
                </a:solidFill>
                <a:latin typeface="宋体" panose="02010600030101010101" pitchFamily="2" charset="-122"/>
                <a:ea typeface="宋体" panose="02010600030101010101" pitchFamily="2" charset="-122"/>
              </a:rPr>
              <a:t>说明语言</a:t>
            </a:r>
            <a:endParaRPr lang="zh-CN" altLang="en-US" sz="2400" b="1" smtClean="0">
              <a:solidFill>
                <a:srgbClr val="FF0000"/>
              </a:solidFill>
              <a:latin typeface="宋体" panose="02010600030101010101" pitchFamily="2" charset="-122"/>
              <a:ea typeface="宋体" panose="02010600030101010101" pitchFamily="2" charset="-122"/>
            </a:endParaRPr>
          </a:p>
        </p:txBody>
      </p:sp>
      <p:sp>
        <p:nvSpPr>
          <p:cNvPr id="31747" name="内容占位符 31746"/>
          <p:cNvSpPr>
            <a:spLocks noGrp="1" noChangeArrowheads="1"/>
          </p:cNvSpPr>
          <p:nvPr>
            <p:ph idx="1"/>
          </p:nvPr>
        </p:nvSpPr>
        <p:spPr bwMode="auto">
          <a:xfrm>
            <a:off x="30163" y="1270000"/>
            <a:ext cx="8828087" cy="4937125"/>
          </a:xfrm>
          <a:prstGeom prst="rect">
            <a:avLst/>
          </a:prstGeom>
          <a:noFill/>
          <a:ln>
            <a:miter lim="800000"/>
          </a:ln>
        </p:spPr>
        <p:txBody>
          <a:bodyPr vert="horz" wrap="square" lIns="91440" tIns="45720" rIns="91440" bIns="45720" numCol="1" anchor="t" anchorCtr="0" compatLnSpc="1"/>
          <a:lstStyle/>
          <a:p>
            <a:pPr>
              <a:buFontTx/>
              <a:buNone/>
            </a:pPr>
            <a:r>
              <a:rPr lang="en-US" altLang="zh-CN" sz="2400" b="1" smtClean="0">
                <a:latin typeface="宋体" panose="02010600030101010101" pitchFamily="2" charset="-122"/>
                <a:ea typeface="微软雅黑" panose="020B0503020204020204" charset="-122"/>
              </a:rPr>
              <a:t>(1)</a:t>
            </a:r>
            <a:r>
              <a:rPr lang="zh-CN" altLang="en-US" sz="2400" b="1" smtClean="0">
                <a:latin typeface="宋体" panose="02010600030101010101" pitchFamily="2" charset="-122"/>
                <a:ea typeface="宋体" panose="02010600030101010101" pitchFamily="2" charset="-122"/>
              </a:rPr>
              <a:t>倘若要我说说总的印象</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我觉得苏州园林是各地的标本。</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标本是什么意思</a:t>
            </a:r>
            <a:r>
              <a:rPr lang="en-US" altLang="zh-CN" sz="2400" b="1" smtClean="0">
                <a:latin typeface="宋体" panose="02010600030101010101" pitchFamily="2" charset="-122"/>
                <a:ea typeface="微软雅黑" panose="020B0503020204020204" charset="-122"/>
              </a:rPr>
              <a:t>?)</a:t>
            </a:r>
            <a:endParaRPr lang="en-US" altLang="zh-CN" sz="2400" b="1" smtClean="0">
              <a:latin typeface="宋体" panose="02010600030101010101" pitchFamily="2" charset="-122"/>
              <a:ea typeface="微软雅黑" panose="020B0503020204020204" charset="-122"/>
            </a:endParaRPr>
          </a:p>
          <a:p>
            <a:pPr>
              <a:buFontTx/>
              <a:buNone/>
            </a:pPr>
            <a:r>
              <a:rPr lang="zh-CN" altLang="en-US" sz="2400" b="1" smtClean="0">
                <a:latin typeface="楷体" panose="02010609060101010101" pitchFamily="49" charset="-122"/>
                <a:ea typeface="楷体" panose="02010609060101010101" pitchFamily="49" charset="-122"/>
              </a:rPr>
              <a:t>  标本原指实物经过整理，供学习研究时参考用的动物、植物、矿物。这里是范本、样本的意思。用这个词简练地说明苏州园林在各地园林的重要地位以及对各地园林的影响。</a:t>
            </a:r>
            <a:endParaRPr lang="zh-CN" altLang="en-US" sz="2400" b="1" smtClean="0">
              <a:latin typeface="楷体" panose="02010609060101010101" pitchFamily="49" charset="-122"/>
              <a:ea typeface="楷体" panose="02010609060101010101" pitchFamily="49" charset="-122"/>
            </a:endParaRPr>
          </a:p>
          <a:p>
            <a:pPr>
              <a:buFontTx/>
              <a:buNone/>
            </a:pPr>
            <a:r>
              <a:rPr lang="en-US" altLang="zh-CN" sz="2400" b="1" smtClean="0">
                <a:latin typeface="宋体" panose="02010600030101010101" pitchFamily="2" charset="-122"/>
                <a:ea typeface="微软雅黑" panose="020B0503020204020204" charset="-122"/>
              </a:rPr>
              <a:t>(2)</a:t>
            </a:r>
            <a:r>
              <a:rPr lang="zh-CN" altLang="en-US" sz="2400" b="1" smtClean="0">
                <a:latin typeface="宋体" panose="02010600030101010101" pitchFamily="2" charset="-122"/>
                <a:ea typeface="宋体" panose="02010600030101010101" pitchFamily="2" charset="-122"/>
              </a:rPr>
              <a:t>谁如果要鉴赏我国的园林</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苏州园林就不改错过</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后半句能否改为谁就不该错过苏州园林</a:t>
            </a:r>
            <a:r>
              <a:rPr lang="en-US" altLang="zh-CN" sz="2400" b="1" smtClean="0">
                <a:latin typeface="宋体" panose="02010600030101010101" pitchFamily="2" charset="-122"/>
                <a:ea typeface="微软雅黑" panose="020B0503020204020204" charset="-122"/>
              </a:rPr>
              <a:t>)</a:t>
            </a:r>
            <a:endParaRPr lang="en-US" altLang="zh-CN" sz="2400" b="1" smtClean="0">
              <a:latin typeface="宋体" panose="02010600030101010101" pitchFamily="2" charset="-122"/>
              <a:ea typeface="微软雅黑" panose="020B0503020204020204" charset="-122"/>
            </a:endParaRPr>
          </a:p>
          <a:p>
            <a:pPr>
              <a:buFontTx/>
              <a:buNone/>
            </a:pPr>
            <a:r>
              <a:rPr lang="zh-CN" altLang="en-US" sz="2400" b="1" smtClean="0">
                <a:latin typeface="楷体" panose="02010609060101010101" pitchFamily="49" charset="-122"/>
                <a:ea typeface="楷体" panose="02010609060101010101" pitchFamily="49" charset="-122"/>
              </a:rPr>
              <a:t>  不能，原句突出了“苏州园林”</a:t>
            </a:r>
            <a:endParaRPr lang="zh-CN" altLang="en-US" sz="2400" b="1" smtClean="0">
              <a:latin typeface="楷体" panose="02010609060101010101" pitchFamily="49" charset="-122"/>
              <a:ea typeface="楷体" panose="02010609060101010101" pitchFamily="49" charset="-122"/>
            </a:endParaRPr>
          </a:p>
          <a:p>
            <a:pPr>
              <a:buFontTx/>
              <a:buNone/>
            </a:pPr>
            <a:r>
              <a:rPr lang="en-US" altLang="zh-CN" sz="2400" b="1" smtClean="0">
                <a:latin typeface="宋体" panose="02010600030101010101" pitchFamily="2" charset="-122"/>
                <a:ea typeface="微软雅黑" panose="020B0503020204020204" charset="-122"/>
              </a:rPr>
              <a:t>(3)</a:t>
            </a:r>
            <a:r>
              <a:rPr lang="zh-CN" altLang="en-US" sz="2400" b="1" smtClean="0">
                <a:latin typeface="宋体" panose="02010600030101010101" pitchFamily="2" charset="-122"/>
                <a:ea typeface="宋体" panose="02010600030101010101" pitchFamily="2" charset="-122"/>
              </a:rPr>
              <a:t>总之</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一切都要为构成完美的图画而存在</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决不允许欠美伤美的败笔</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去掉“一切”“决不”可以吗</a:t>
            </a:r>
            <a:r>
              <a:rPr lang="en-US" altLang="zh-CN" sz="2400" b="1" smtClean="0">
                <a:latin typeface="宋体" panose="02010600030101010101" pitchFamily="2" charset="-122"/>
                <a:ea typeface="微软雅黑" panose="020B0503020204020204" charset="-122"/>
              </a:rPr>
              <a:t>?)</a:t>
            </a:r>
            <a:endParaRPr lang="en-US" altLang="zh-CN" sz="2400" b="1" smtClean="0">
              <a:latin typeface="宋体" panose="02010600030101010101" pitchFamily="2" charset="-122"/>
              <a:ea typeface="微软雅黑" panose="020B0503020204020204" charset="-122"/>
            </a:endParaRPr>
          </a:p>
          <a:p>
            <a:pPr>
              <a:buFontTx/>
              <a:buNone/>
            </a:pPr>
            <a:r>
              <a:rPr lang="zh-CN" altLang="en-US" sz="2400" b="1" smtClean="0">
                <a:latin typeface="宋体" panose="02010600030101010101" pitchFamily="2" charset="-122"/>
                <a:ea typeface="宋体" panose="02010600030101010101" pitchFamily="2" charset="-122"/>
              </a:rPr>
              <a:t>  </a:t>
            </a:r>
            <a:r>
              <a:rPr lang="zh-CN" altLang="en-US" sz="2400" b="1" smtClean="0">
                <a:latin typeface="楷体" panose="02010609060101010101" pitchFamily="49" charset="-122"/>
                <a:ea typeface="楷体" panose="02010609060101010101" pitchFamily="49" charset="-122"/>
              </a:rPr>
              <a:t>似乎表明是作者细心观察和体悟。“一切”“决不”用肯定的语气介绍苏州园林的特征，是为了强调其共同点。</a:t>
            </a:r>
            <a:endParaRPr lang="zh-CN" altLang="en-US" sz="2400" b="1" smtClean="0">
              <a:latin typeface="楷体" panose="02010609060101010101" pitchFamily="49" charset="-122"/>
              <a:ea typeface="楷体" panose="02010609060101010101" pitchFamily="49" charset="-122"/>
            </a:endParaRPr>
          </a:p>
        </p:txBody>
      </p:sp>
      <p:sp>
        <p:nvSpPr>
          <p:cNvPr id="29699"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ppt_x</p:attrName>
                                        </p:attrNameLst>
                                      </p:cBhvr>
                                      <p:tavLst>
                                        <p:tav tm="0">
                                          <p:val>
                                            <p:strVal val="0-#ppt_w/2"/>
                                          </p:val>
                                        </p:tav>
                                        <p:tav tm="100000">
                                          <p:val>
                                            <p:strVal val="#ppt_x"/>
                                          </p:val>
                                        </p:tav>
                                      </p:tavLst>
                                    </p:anim>
                                    <p:anim calcmode="lin" valueType="num">
                                      <p:cBhvr>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xEl>
                                              <p:pRg st="0" end="0"/>
                                            </p:txEl>
                                          </p:spTgt>
                                        </p:tgtEl>
                                        <p:attrNameLst>
                                          <p:attrName>style.visibility</p:attrName>
                                        </p:attrNameLst>
                                      </p:cBhvr>
                                      <p:to>
                                        <p:strVal val="visible"/>
                                      </p:to>
                                    </p:set>
                                    <p:anim calcmode="lin" valueType="num">
                                      <p:cBhvr>
                                        <p:cTn id="13" dur="500" fill="hold"/>
                                        <p:tgtEl>
                                          <p:spTgt spid="31747">
                                            <p:txEl>
                                              <p:pRg st="0" end="0"/>
                                            </p:txEl>
                                          </p:spTgt>
                                        </p:tgtEl>
                                        <p:attrNameLst>
                                          <p:attrName>ppt_x</p:attrName>
                                        </p:attrNameLst>
                                      </p:cBhvr>
                                      <p:tavLst>
                                        <p:tav tm="0">
                                          <p:val>
                                            <p:strVal val="0-#ppt_w/2"/>
                                          </p:val>
                                        </p:tav>
                                        <p:tav tm="100000">
                                          <p:val>
                                            <p:strVal val="#ppt_x"/>
                                          </p:val>
                                        </p:tav>
                                      </p:tavLst>
                                    </p:anim>
                                    <p:anim calcmode="lin" valueType="num">
                                      <p:cBhvr>
                                        <p:cTn id="14" dur="5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7">
                                            <p:txEl>
                                              <p:pRg st="1" end="1"/>
                                            </p:txEl>
                                          </p:spTgt>
                                        </p:tgtEl>
                                        <p:attrNameLst>
                                          <p:attrName>style.visibility</p:attrName>
                                        </p:attrNameLst>
                                      </p:cBhvr>
                                      <p:to>
                                        <p:strVal val="visible"/>
                                      </p:to>
                                    </p:set>
                                    <p:anim calcmode="lin" valueType="num">
                                      <p:cBhvr>
                                        <p:cTn id="19" dur="500" fill="hold"/>
                                        <p:tgtEl>
                                          <p:spTgt spid="31747">
                                            <p:txEl>
                                              <p:pRg st="1" end="1"/>
                                            </p:txEl>
                                          </p:spTgt>
                                        </p:tgtEl>
                                        <p:attrNameLst>
                                          <p:attrName>ppt_x</p:attrName>
                                        </p:attrNameLst>
                                      </p:cBhvr>
                                      <p:tavLst>
                                        <p:tav tm="0">
                                          <p:val>
                                            <p:strVal val="0-#ppt_w/2"/>
                                          </p:val>
                                        </p:tav>
                                        <p:tav tm="100000">
                                          <p:val>
                                            <p:strVal val="#ppt_x"/>
                                          </p:val>
                                        </p:tav>
                                      </p:tavLst>
                                    </p:anim>
                                    <p:anim calcmode="lin" valueType="num">
                                      <p:cBhvr>
                                        <p:cTn id="20" dur="500" fill="hold"/>
                                        <p:tgtEl>
                                          <p:spTgt spid="31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47">
                                            <p:txEl>
                                              <p:pRg st="2" end="2"/>
                                            </p:txEl>
                                          </p:spTgt>
                                        </p:tgtEl>
                                        <p:attrNameLst>
                                          <p:attrName>style.visibility</p:attrName>
                                        </p:attrNameLst>
                                      </p:cBhvr>
                                      <p:to>
                                        <p:strVal val="visible"/>
                                      </p:to>
                                    </p:set>
                                    <p:anim calcmode="lin" valueType="num">
                                      <p:cBhvr>
                                        <p:cTn id="25" dur="500" fill="hold"/>
                                        <p:tgtEl>
                                          <p:spTgt spid="31747">
                                            <p:txEl>
                                              <p:pRg st="2" end="2"/>
                                            </p:txEl>
                                          </p:spTgt>
                                        </p:tgtEl>
                                        <p:attrNameLst>
                                          <p:attrName>ppt_x</p:attrName>
                                        </p:attrNameLst>
                                      </p:cBhvr>
                                      <p:tavLst>
                                        <p:tav tm="0">
                                          <p:val>
                                            <p:strVal val="0-#ppt_w/2"/>
                                          </p:val>
                                        </p:tav>
                                        <p:tav tm="100000">
                                          <p:val>
                                            <p:strVal val="#ppt_x"/>
                                          </p:val>
                                        </p:tav>
                                      </p:tavLst>
                                    </p:anim>
                                    <p:anim calcmode="lin" valueType="num">
                                      <p:cBhvr>
                                        <p:cTn id="26" dur="5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47">
                                            <p:txEl>
                                              <p:pRg st="3" end="3"/>
                                            </p:txEl>
                                          </p:spTgt>
                                        </p:tgtEl>
                                        <p:attrNameLst>
                                          <p:attrName>style.visibility</p:attrName>
                                        </p:attrNameLst>
                                      </p:cBhvr>
                                      <p:to>
                                        <p:strVal val="visible"/>
                                      </p:to>
                                    </p:set>
                                    <p:anim calcmode="lin" valueType="num">
                                      <p:cBhvr>
                                        <p:cTn id="31" dur="500" fill="hold"/>
                                        <p:tgtEl>
                                          <p:spTgt spid="31747">
                                            <p:txEl>
                                              <p:pRg st="3" end="3"/>
                                            </p:txEl>
                                          </p:spTgt>
                                        </p:tgtEl>
                                        <p:attrNameLst>
                                          <p:attrName>ppt_x</p:attrName>
                                        </p:attrNameLst>
                                      </p:cBhvr>
                                      <p:tavLst>
                                        <p:tav tm="0">
                                          <p:val>
                                            <p:strVal val="0-#ppt_w/2"/>
                                          </p:val>
                                        </p:tav>
                                        <p:tav tm="100000">
                                          <p:val>
                                            <p:strVal val="#ppt_x"/>
                                          </p:val>
                                        </p:tav>
                                      </p:tavLst>
                                    </p:anim>
                                    <p:anim calcmode="lin" valueType="num">
                                      <p:cBhvr>
                                        <p:cTn id="32" dur="500" fill="hold"/>
                                        <p:tgtEl>
                                          <p:spTgt spid="317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47">
                                            <p:txEl>
                                              <p:pRg st="4" end="4"/>
                                            </p:txEl>
                                          </p:spTgt>
                                        </p:tgtEl>
                                        <p:attrNameLst>
                                          <p:attrName>style.visibility</p:attrName>
                                        </p:attrNameLst>
                                      </p:cBhvr>
                                      <p:to>
                                        <p:strVal val="visible"/>
                                      </p:to>
                                    </p:set>
                                    <p:anim calcmode="lin" valueType="num">
                                      <p:cBhvr>
                                        <p:cTn id="37" dur="500" fill="hold"/>
                                        <p:tgtEl>
                                          <p:spTgt spid="31747">
                                            <p:txEl>
                                              <p:pRg st="4" end="4"/>
                                            </p:txEl>
                                          </p:spTgt>
                                        </p:tgtEl>
                                        <p:attrNameLst>
                                          <p:attrName>ppt_x</p:attrName>
                                        </p:attrNameLst>
                                      </p:cBhvr>
                                      <p:tavLst>
                                        <p:tav tm="0">
                                          <p:val>
                                            <p:strVal val="0-#ppt_w/2"/>
                                          </p:val>
                                        </p:tav>
                                        <p:tav tm="100000">
                                          <p:val>
                                            <p:strVal val="#ppt_x"/>
                                          </p:val>
                                        </p:tav>
                                      </p:tavLst>
                                    </p:anim>
                                    <p:anim calcmode="lin" valueType="num">
                                      <p:cBhvr>
                                        <p:cTn id="38" dur="500" fill="hold"/>
                                        <p:tgtEl>
                                          <p:spTgt spid="317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47">
                                            <p:txEl>
                                              <p:pRg st="5" end="5"/>
                                            </p:txEl>
                                          </p:spTgt>
                                        </p:tgtEl>
                                        <p:attrNameLst>
                                          <p:attrName>style.visibility</p:attrName>
                                        </p:attrNameLst>
                                      </p:cBhvr>
                                      <p:to>
                                        <p:strVal val="visible"/>
                                      </p:to>
                                    </p:set>
                                    <p:anim calcmode="lin" valueType="num">
                                      <p:cBhvr>
                                        <p:cTn id="43" dur="500" fill="hold"/>
                                        <p:tgtEl>
                                          <p:spTgt spid="31747">
                                            <p:txEl>
                                              <p:pRg st="5" end="5"/>
                                            </p:txEl>
                                          </p:spTgt>
                                        </p:tgtEl>
                                        <p:attrNameLst>
                                          <p:attrName>ppt_x</p:attrName>
                                        </p:attrNameLst>
                                      </p:cBhvr>
                                      <p:tavLst>
                                        <p:tav tm="0">
                                          <p:val>
                                            <p:strVal val="0-#ppt_w/2"/>
                                          </p:val>
                                        </p:tav>
                                        <p:tav tm="100000">
                                          <p:val>
                                            <p:strVal val="#ppt_x"/>
                                          </p:val>
                                        </p:tav>
                                      </p:tavLst>
                                    </p:anim>
                                    <p:anim calcmode="lin" valueType="num">
                                      <p:cBhvr>
                                        <p:cTn id="44" dur="500" fill="hold"/>
                                        <p:tgtEl>
                                          <p:spTgt spid="3174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P spid="31747"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内容占位符 32769"/>
          <p:cNvSpPr>
            <a:spLocks noGrp="1" noChangeArrowheads="1"/>
          </p:cNvSpPr>
          <p:nvPr>
            <p:ph idx="1"/>
          </p:nvPr>
        </p:nvSpPr>
        <p:spPr bwMode="auto">
          <a:xfrm>
            <a:off x="128588" y="549275"/>
            <a:ext cx="9028112" cy="6550025"/>
          </a:xfrm>
          <a:prstGeom prst="rect">
            <a:avLst/>
          </a:prstGeom>
          <a:noFill/>
          <a:ln>
            <a:miter lim="800000"/>
          </a:ln>
        </p:spPr>
        <p:txBody>
          <a:bodyPr vert="horz" wrap="square" lIns="91440" tIns="45720" rIns="91440" bIns="45720" numCol="1" anchor="t" anchorCtr="0" compatLnSpc="1"/>
          <a:lstStyle/>
          <a:p>
            <a:pPr>
              <a:lnSpc>
                <a:spcPct val="130000"/>
              </a:lnSpc>
              <a:spcBef>
                <a:spcPct val="0"/>
              </a:spcBef>
              <a:buFontTx/>
              <a:buNone/>
            </a:pPr>
            <a:r>
              <a:rPr lang="en-US" altLang="zh-CN" sz="2400" b="1" smtClean="0">
                <a:latin typeface="宋体" panose="02010600030101010101" pitchFamily="2" charset="-122"/>
                <a:ea typeface="微软雅黑" panose="020B0503020204020204" charset="-122"/>
              </a:rPr>
              <a:t>(4)</a:t>
            </a:r>
            <a:r>
              <a:rPr lang="zh-CN" altLang="en-US" sz="2400" b="1" smtClean="0">
                <a:latin typeface="宋体" panose="02010600030101010101" pitchFamily="2" charset="-122"/>
                <a:ea typeface="宋体" panose="02010600030101010101" pitchFamily="2" charset="-122"/>
              </a:rPr>
              <a:t>假山的堆叠</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可以说是一项艺术而不是技术。</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艺术与技 </a:t>
            </a:r>
            <a:endParaRPr lang="zh-CN" altLang="en-US" sz="2400" b="1" smtClean="0">
              <a:latin typeface="宋体" panose="02010600030101010101" pitchFamily="2" charset="-122"/>
              <a:ea typeface="宋体" panose="02010600030101010101" pitchFamily="2" charset="-122"/>
            </a:endParaRPr>
          </a:p>
          <a:p>
            <a:pPr>
              <a:lnSpc>
                <a:spcPct val="130000"/>
              </a:lnSpc>
              <a:spcBef>
                <a:spcPct val="0"/>
              </a:spcBef>
              <a:buFontTx/>
              <a:buNone/>
            </a:pPr>
            <a:r>
              <a:rPr lang="zh-CN" altLang="en-US" sz="2400" b="1" smtClean="0">
                <a:latin typeface="宋体" panose="02010600030101010101" pitchFamily="2" charset="-122"/>
                <a:ea typeface="宋体" panose="02010600030101010101" pitchFamily="2" charset="-122"/>
              </a:rPr>
              <a:t>   术有什么区别</a:t>
            </a:r>
            <a:r>
              <a:rPr lang="en-US" altLang="zh-CN" sz="2400" b="1" smtClean="0">
                <a:latin typeface="宋体" panose="02010600030101010101" pitchFamily="2" charset="-122"/>
                <a:ea typeface="微软雅黑" panose="020B0503020204020204" charset="-122"/>
              </a:rPr>
              <a:t>?)</a:t>
            </a:r>
            <a:endParaRPr lang="en-US" altLang="zh-CN" sz="2400" b="1" smtClean="0">
              <a:latin typeface="宋体" panose="02010600030101010101" pitchFamily="2" charset="-122"/>
              <a:ea typeface="微软雅黑" panose="020B0503020204020204" charset="-122"/>
            </a:endParaRPr>
          </a:p>
          <a:p>
            <a:pPr>
              <a:lnSpc>
                <a:spcPct val="130000"/>
              </a:lnSpc>
              <a:spcBef>
                <a:spcPct val="0"/>
              </a:spcBef>
              <a:buFontTx/>
              <a:buNone/>
            </a:pPr>
            <a:r>
              <a:rPr lang="zh-CN" altLang="en-US" sz="2400" b="1" smtClean="0">
                <a:latin typeface="宋体" panose="02010600030101010101" pitchFamily="2" charset="-122"/>
                <a:ea typeface="宋体" panose="02010600030101010101" pitchFamily="2" charset="-122"/>
              </a:rPr>
              <a:t> </a:t>
            </a:r>
            <a:r>
              <a:rPr lang="zh-CN" altLang="en-US" sz="2400" b="1" smtClean="0">
                <a:latin typeface="楷体" panose="02010609060101010101" pitchFamily="49" charset="-122"/>
                <a:ea typeface="楷体" panose="02010609060101010101" pitchFamily="49" charset="-122"/>
              </a:rPr>
              <a:t>  艺术是强调个人独创性的活动，其成果能给人以审美愉   </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zh-CN" altLang="en-US" sz="2400" b="1" smtClean="0">
                <a:latin typeface="楷体" panose="02010609060101010101" pitchFamily="49" charset="-122"/>
                <a:ea typeface="楷体" panose="02010609060101010101" pitchFamily="49" charset="-122"/>
              </a:rPr>
              <a:t>   悦，并且无法复制；技术意味着有固定的程序和手法， </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zh-CN" altLang="en-US" sz="2400" b="1" smtClean="0">
                <a:latin typeface="楷体" panose="02010609060101010101" pitchFamily="49" charset="-122"/>
                <a:ea typeface="楷体" panose="02010609060101010101" pitchFamily="49" charset="-122"/>
              </a:rPr>
              <a:t>   起成果是具有实际效用的东西，一般可以大量复制。</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en-US" altLang="zh-CN" sz="2400" b="1" smtClean="0">
                <a:latin typeface="宋体" panose="02010600030101010101" pitchFamily="2" charset="-122"/>
                <a:ea typeface="微软雅黑" panose="020B0503020204020204" charset="-122"/>
              </a:rPr>
              <a:t>(5)</a:t>
            </a:r>
            <a:r>
              <a:rPr lang="zh-CN" altLang="en-US" sz="2400" b="1" smtClean="0">
                <a:latin typeface="宋体" panose="02010600030101010101" pitchFamily="2" charset="-122"/>
                <a:ea typeface="宋体" panose="02010600030101010101" pitchFamily="2" charset="-122"/>
              </a:rPr>
              <a:t>水面假如成河道模样</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往往安排桥梁。</a:t>
            </a:r>
            <a:endParaRPr lang="zh-CN" altLang="en-US" sz="2400" b="1" smtClean="0">
              <a:latin typeface="宋体" panose="02010600030101010101" pitchFamily="2" charset="-122"/>
              <a:ea typeface="宋体" panose="02010600030101010101" pitchFamily="2" charset="-122"/>
            </a:endParaRPr>
          </a:p>
          <a:p>
            <a:pPr>
              <a:lnSpc>
                <a:spcPct val="130000"/>
              </a:lnSpc>
              <a:spcBef>
                <a:spcPct val="0"/>
              </a:spcBef>
              <a:buFontTx/>
              <a:buNone/>
            </a:pPr>
            <a:r>
              <a:rPr lang="zh-CN" altLang="en-US" sz="2400" b="1" smtClean="0">
                <a:latin typeface="宋体" panose="02010600030101010101" pitchFamily="2" charset="-122"/>
                <a:ea typeface="宋体" panose="02010600030101010101" pitchFamily="2" charset="-122"/>
              </a:rPr>
              <a:t> </a:t>
            </a:r>
            <a:r>
              <a:rPr lang="zh-CN" altLang="en-US" sz="2400" b="1" smtClean="0">
                <a:latin typeface="楷体" panose="02010609060101010101" pitchFamily="49" charset="-122"/>
                <a:ea typeface="楷体" panose="02010609060101010101" pitchFamily="49" charset="-122"/>
              </a:rPr>
              <a:t>  去掉“往往”，使表达失去分寸，原句强调“大多是这</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zh-CN" altLang="en-US" sz="2400" b="1" smtClean="0">
                <a:latin typeface="楷体" panose="02010609060101010101" pitchFamily="49" charset="-122"/>
                <a:ea typeface="楷体" panose="02010609060101010101" pitchFamily="49" charset="-122"/>
              </a:rPr>
              <a:t>   样，但不又不全是。</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en-US" altLang="zh-CN" sz="2400" b="1" smtClean="0">
                <a:latin typeface="宋体" panose="02010600030101010101" pitchFamily="2" charset="-122"/>
                <a:ea typeface="微软雅黑" panose="020B0503020204020204" charset="-122"/>
              </a:rPr>
              <a:t>(6)</a:t>
            </a:r>
            <a:r>
              <a:rPr lang="zh-CN" altLang="en-US" sz="2400" b="1" smtClean="0">
                <a:latin typeface="宋体" panose="02010600030101010101" pitchFamily="2" charset="-122"/>
                <a:ea typeface="宋体" panose="02010600030101010101" pitchFamily="2" charset="-122"/>
              </a:rPr>
              <a:t>有几个园里有古老的藤萝</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盘曲嶙峋的枝干就是一副好画。</a:t>
            </a:r>
            <a:endParaRPr lang="zh-CN" altLang="en-US" sz="2400" b="1" smtClean="0">
              <a:latin typeface="宋体" panose="02010600030101010101" pitchFamily="2" charset="-122"/>
              <a:ea typeface="宋体" panose="02010600030101010101" pitchFamily="2" charset="-122"/>
            </a:endParaRPr>
          </a:p>
          <a:p>
            <a:pPr>
              <a:lnSpc>
                <a:spcPct val="130000"/>
              </a:lnSpc>
              <a:spcBef>
                <a:spcPct val="0"/>
              </a:spcBef>
              <a:buFontTx/>
              <a:buNone/>
            </a:pPr>
            <a:r>
              <a:rPr lang="zh-CN" altLang="en-US" sz="2400" b="1" smtClean="0">
                <a:latin typeface="宋体" panose="02010600030101010101" pitchFamily="2" charset="-122"/>
                <a:ea typeface="宋体" panose="02010600030101010101" pitchFamily="2" charset="-122"/>
              </a:rPr>
              <a:t>   开花的时候满眼的珠光宝气</a:t>
            </a:r>
            <a:r>
              <a:rPr lang="en-US" altLang="zh-CN" sz="2400" b="1" smtClean="0">
                <a:latin typeface="宋体" panose="02010600030101010101" pitchFamily="2" charset="-122"/>
                <a:ea typeface="微软雅黑" panose="020B0503020204020204" charset="-122"/>
              </a:rPr>
              <a:t>.(</a:t>
            </a:r>
            <a:r>
              <a:rPr lang="zh-CN" altLang="en-US" sz="2400" b="1" smtClean="0">
                <a:latin typeface="宋体" panose="02010600030101010101" pitchFamily="2" charset="-122"/>
                <a:ea typeface="宋体" panose="02010600030101010101" pitchFamily="2" charset="-122"/>
              </a:rPr>
              <a:t>这个描写的句子有什么作用</a:t>
            </a:r>
            <a:r>
              <a:rPr lang="en-US" altLang="zh-CN" sz="2400" b="1" smtClean="0">
                <a:latin typeface="宋体" panose="02010600030101010101" pitchFamily="2" charset="-122"/>
                <a:ea typeface="微软雅黑" panose="020B0503020204020204" charset="-122"/>
              </a:rPr>
              <a:t>?)</a:t>
            </a:r>
            <a:endParaRPr lang="en-US" altLang="zh-CN" sz="2400" b="1" smtClean="0">
              <a:latin typeface="宋体" panose="02010600030101010101" pitchFamily="2" charset="-122"/>
              <a:ea typeface="微软雅黑" panose="020B0503020204020204" charset="-122"/>
            </a:endParaRPr>
          </a:p>
          <a:p>
            <a:pPr>
              <a:lnSpc>
                <a:spcPct val="130000"/>
              </a:lnSpc>
              <a:spcBef>
                <a:spcPct val="0"/>
              </a:spcBef>
              <a:buFontTx/>
              <a:buNone/>
            </a:pPr>
            <a:r>
              <a:rPr lang="zh-CN" altLang="en-US" sz="2400" b="1" smtClean="0">
                <a:latin typeface="楷体" panose="02010609060101010101" pitchFamily="49" charset="-122"/>
                <a:ea typeface="楷体" panose="02010609060101010101" pitchFamily="49" charset="-122"/>
              </a:rPr>
              <a:t>   这句子写出了藤萝争春的情景，烘托园林的繁华气氛，生机昂 </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r>
              <a:rPr lang="zh-CN" altLang="en-US" sz="2400" b="1" smtClean="0">
                <a:latin typeface="楷体" panose="02010609060101010101" pitchFamily="49" charset="-122"/>
                <a:ea typeface="楷体" panose="02010609060101010101" pitchFamily="49" charset="-122"/>
              </a:rPr>
              <a:t>   然，沁人心脾。</a:t>
            </a:r>
            <a:endParaRPr lang="zh-CN" altLang="en-US" sz="2400" b="1" smtClean="0">
              <a:latin typeface="楷体" panose="02010609060101010101" pitchFamily="49" charset="-122"/>
              <a:ea typeface="楷体" panose="02010609060101010101" pitchFamily="49" charset="-122"/>
            </a:endParaRPr>
          </a:p>
          <a:p>
            <a:pPr>
              <a:lnSpc>
                <a:spcPct val="130000"/>
              </a:lnSpc>
              <a:spcBef>
                <a:spcPct val="0"/>
              </a:spcBef>
              <a:buFontTx/>
              <a:buNone/>
            </a:pPr>
            <a:endParaRPr lang="zh-CN" altLang="en-US" sz="2400" b="1" smtClean="0">
              <a:latin typeface="宋体" panose="02010600030101010101" pitchFamily="2" charset="-122"/>
              <a:ea typeface="宋体" panose="02010600030101010101" pitchFamily="2" charset="-122"/>
            </a:endParaRPr>
          </a:p>
          <a:p>
            <a:pPr>
              <a:lnSpc>
                <a:spcPct val="90000"/>
              </a:lnSpc>
            </a:pPr>
            <a:endParaRPr lang="zh-CN" altLang="en-US" sz="2400" b="1" smtClean="0">
              <a:latin typeface="宋体" panose="02010600030101010101" pitchFamily="2" charset="-122"/>
              <a:ea typeface="宋体" panose="02010600030101010101" pitchFamily="2" charset="-122"/>
            </a:endParaRPr>
          </a:p>
        </p:txBody>
      </p:sp>
      <p:sp>
        <p:nvSpPr>
          <p:cNvPr id="30722"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0">
                                            <p:txEl>
                                              <p:pRg st="1" end="1"/>
                                            </p:txEl>
                                          </p:spTgt>
                                        </p:tgtEl>
                                        <p:attrNameLst>
                                          <p:attrName>style.visibility</p:attrName>
                                        </p:attrNameLst>
                                      </p:cBhvr>
                                      <p:to>
                                        <p:strVal val="visible"/>
                                      </p:to>
                                    </p:set>
                                    <p:anim calcmode="lin" valueType="num">
                                      <p:cBhvr additive="base">
                                        <p:cTn id="11"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7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2770">
                                            <p:txEl>
                                              <p:pRg st="2" end="2"/>
                                            </p:txEl>
                                          </p:spTgt>
                                        </p:tgtEl>
                                        <p:attrNameLst>
                                          <p:attrName>style.visibility</p:attrName>
                                        </p:attrNameLst>
                                      </p:cBhvr>
                                      <p:to>
                                        <p:strVal val="visible"/>
                                      </p:to>
                                    </p:set>
                                    <p:anim calcmode="lin" valueType="num">
                                      <p:cBhvr additive="base">
                                        <p:cTn id="17"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770">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2770">
                                            <p:txEl>
                                              <p:pRg st="3" end="3"/>
                                            </p:txEl>
                                          </p:spTgt>
                                        </p:tgtEl>
                                        <p:attrNameLst>
                                          <p:attrName>style.visibility</p:attrName>
                                        </p:attrNameLst>
                                      </p:cBhvr>
                                      <p:to>
                                        <p:strVal val="visible"/>
                                      </p:to>
                                    </p:set>
                                    <p:anim calcmode="lin" valueType="num">
                                      <p:cBhvr additive="base">
                                        <p:cTn id="21"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770">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2770">
                                            <p:txEl>
                                              <p:pRg st="4" end="4"/>
                                            </p:txEl>
                                          </p:spTgt>
                                        </p:tgtEl>
                                        <p:attrNameLst>
                                          <p:attrName>style.visibility</p:attrName>
                                        </p:attrNameLst>
                                      </p:cBhvr>
                                      <p:to>
                                        <p:strVal val="visible"/>
                                      </p:to>
                                    </p:set>
                                    <p:anim calcmode="lin" valueType="num">
                                      <p:cBhvr additive="base">
                                        <p:cTn id="25" dur="500" fill="hold"/>
                                        <p:tgtEl>
                                          <p:spTgt spid="3277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2770">
                                            <p:txEl>
                                              <p:pRg st="5" end="5"/>
                                            </p:txEl>
                                          </p:spTgt>
                                        </p:tgtEl>
                                        <p:attrNameLst>
                                          <p:attrName>style.visibility</p:attrName>
                                        </p:attrNameLst>
                                      </p:cBhvr>
                                      <p:to>
                                        <p:strVal val="visible"/>
                                      </p:to>
                                    </p:set>
                                    <p:anim calcmode="lin" valueType="num">
                                      <p:cBhvr additive="base">
                                        <p:cTn id="31" dur="500" fill="hold"/>
                                        <p:tgtEl>
                                          <p:spTgt spid="3277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77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2770">
                                            <p:txEl>
                                              <p:pRg st="6" end="6"/>
                                            </p:txEl>
                                          </p:spTgt>
                                        </p:tgtEl>
                                        <p:attrNameLst>
                                          <p:attrName>style.visibility</p:attrName>
                                        </p:attrNameLst>
                                      </p:cBhvr>
                                      <p:to>
                                        <p:strVal val="visible"/>
                                      </p:to>
                                    </p:set>
                                    <p:anim calcmode="lin" valueType="num">
                                      <p:cBhvr additive="base">
                                        <p:cTn id="37" dur="500" fill="hold"/>
                                        <p:tgtEl>
                                          <p:spTgt spid="32770">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770">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2770">
                                            <p:txEl>
                                              <p:pRg st="7" end="7"/>
                                            </p:txEl>
                                          </p:spTgt>
                                        </p:tgtEl>
                                        <p:attrNameLst>
                                          <p:attrName>style.visibility</p:attrName>
                                        </p:attrNameLst>
                                      </p:cBhvr>
                                      <p:to>
                                        <p:strVal val="visible"/>
                                      </p:to>
                                    </p:set>
                                    <p:anim calcmode="lin" valueType="num">
                                      <p:cBhvr additive="base">
                                        <p:cTn id="41" dur="500" fill="hold"/>
                                        <p:tgtEl>
                                          <p:spTgt spid="32770">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277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2770">
                                            <p:txEl>
                                              <p:pRg st="8" end="8"/>
                                            </p:txEl>
                                          </p:spTgt>
                                        </p:tgtEl>
                                        <p:attrNameLst>
                                          <p:attrName>style.visibility</p:attrName>
                                        </p:attrNameLst>
                                      </p:cBhvr>
                                      <p:to>
                                        <p:strVal val="visible"/>
                                      </p:to>
                                    </p:set>
                                    <p:anim calcmode="lin" valueType="num">
                                      <p:cBhvr additive="base">
                                        <p:cTn id="47" dur="500" fill="hold"/>
                                        <p:tgtEl>
                                          <p:spTgt spid="32770">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770">
                                            <p:txEl>
                                              <p:pRg st="8" end="8"/>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2770">
                                            <p:txEl>
                                              <p:pRg st="9" end="9"/>
                                            </p:txEl>
                                          </p:spTgt>
                                        </p:tgtEl>
                                        <p:attrNameLst>
                                          <p:attrName>style.visibility</p:attrName>
                                        </p:attrNameLst>
                                      </p:cBhvr>
                                      <p:to>
                                        <p:strVal val="visible"/>
                                      </p:to>
                                    </p:set>
                                    <p:anim calcmode="lin" valueType="num">
                                      <p:cBhvr additive="base">
                                        <p:cTn id="51" dur="500" fill="hold"/>
                                        <p:tgtEl>
                                          <p:spTgt spid="32770">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77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2770">
                                            <p:txEl>
                                              <p:pRg st="10" end="10"/>
                                            </p:txEl>
                                          </p:spTgt>
                                        </p:tgtEl>
                                        <p:attrNameLst>
                                          <p:attrName>style.visibility</p:attrName>
                                        </p:attrNameLst>
                                      </p:cBhvr>
                                      <p:to>
                                        <p:strVal val="visible"/>
                                      </p:to>
                                    </p:set>
                                    <p:anim calcmode="lin" valueType="num">
                                      <p:cBhvr additive="base">
                                        <p:cTn id="57" dur="500" fill="hold"/>
                                        <p:tgtEl>
                                          <p:spTgt spid="32770">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2770">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2770">
                                            <p:txEl>
                                              <p:pRg st="11" end="11"/>
                                            </p:txEl>
                                          </p:spTgt>
                                        </p:tgtEl>
                                        <p:attrNameLst>
                                          <p:attrName>style.visibility</p:attrName>
                                        </p:attrNameLst>
                                      </p:cBhvr>
                                      <p:to>
                                        <p:strVal val="visible"/>
                                      </p:to>
                                    </p:set>
                                    <p:anim calcmode="lin" valueType="num">
                                      <p:cBhvr additive="base">
                                        <p:cTn id="61" dur="500" fill="hold"/>
                                        <p:tgtEl>
                                          <p:spTgt spid="32770">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2770">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矩形 33793"/>
          <p:cNvSpPr>
            <a:spLocks noChangeArrowheads="1" noChangeShapeType="1" noTextEdit="1"/>
          </p:cNvSpPr>
          <p:nvPr/>
        </p:nvSpPr>
        <p:spPr bwMode="auto">
          <a:xfrm>
            <a:off x="539750" y="981075"/>
            <a:ext cx="3028950" cy="525463"/>
          </a:xfrm>
          <a:prstGeom prst="rect">
            <a:avLst/>
          </a:prstGeom>
        </p:spPr>
        <p:txBody>
          <a:bodyPr wrap="none" fromWordArt="1">
            <a:prstTxWarp prst="textPlain">
              <a:avLst>
                <a:gd name="adj" fmla="val 50000"/>
              </a:avLst>
            </a:prstTxWarp>
          </a:bodyPr>
          <a:lstStyle/>
          <a:p>
            <a:pPr algn="ctr"/>
            <a:r>
              <a:rPr lang="zh-CN" altLang="en-US" sz="80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panose="02010800040101010101" pitchFamily="2" charset="-122"/>
                <a:ea typeface="华文新魏" panose="02010800040101010101" pitchFamily="2" charset="-122"/>
              </a:rPr>
              <a:t>课堂小结</a:t>
            </a:r>
            <a:endParaRPr lang="zh-CN" altLang="en-US" sz="80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panose="02010800040101010101" pitchFamily="2" charset="-122"/>
              <a:ea typeface="华文新魏" panose="02010800040101010101" pitchFamily="2" charset="-122"/>
            </a:endParaRPr>
          </a:p>
        </p:txBody>
      </p:sp>
      <p:sp>
        <p:nvSpPr>
          <p:cNvPr id="33795" name="文本框 33794"/>
          <p:cNvSpPr txBox="1">
            <a:spLocks noChangeArrowheads="1"/>
          </p:cNvSpPr>
          <p:nvPr/>
        </p:nvSpPr>
        <p:spPr bwMode="auto">
          <a:xfrm>
            <a:off x="250825" y="1844675"/>
            <a:ext cx="8516938" cy="457200"/>
          </a:xfrm>
          <a:prstGeom prst="rect">
            <a:avLst/>
          </a:prstGeom>
          <a:noFill/>
          <a:ln w="9525">
            <a:noFill/>
            <a:miter lim="800000"/>
          </a:ln>
        </p:spPr>
        <p:txBody>
          <a:bodyPr>
            <a:spAutoFit/>
          </a:bodyPr>
          <a:lstStyle/>
          <a:p>
            <a:r>
              <a:rPr lang="en-US" altLang="zh-CN" b="1">
                <a:solidFill>
                  <a:srgbClr val="FF0000"/>
                </a:solidFill>
                <a:latin typeface="Times New Roman" panose="02020603050405020304" pitchFamily="18" charset="0"/>
              </a:rPr>
              <a:t>   1.</a:t>
            </a:r>
            <a:r>
              <a:rPr lang="zh-CN" altLang="en-US" b="1">
                <a:solidFill>
                  <a:srgbClr val="FF0000"/>
                </a:solidFill>
                <a:latin typeface="Times New Roman" panose="02020603050405020304" pitchFamily="18" charset="0"/>
              </a:rPr>
              <a:t>归纳本文的中心思想。 </a:t>
            </a:r>
            <a:endParaRPr lang="zh-CN" altLang="en-US" b="1">
              <a:solidFill>
                <a:srgbClr val="FF0000"/>
              </a:solidFill>
              <a:latin typeface="Times New Roman" panose="02020603050405020304" pitchFamily="18" charset="0"/>
            </a:endParaRPr>
          </a:p>
        </p:txBody>
      </p:sp>
      <p:sp>
        <p:nvSpPr>
          <p:cNvPr id="33796" name="矩形 33795"/>
          <p:cNvSpPr>
            <a:spLocks noChangeArrowheads="1"/>
          </p:cNvSpPr>
          <p:nvPr/>
        </p:nvSpPr>
        <p:spPr bwMode="auto">
          <a:xfrm>
            <a:off x="695325" y="2278063"/>
            <a:ext cx="8053388" cy="1041400"/>
          </a:xfrm>
          <a:prstGeom prst="rect">
            <a:avLst/>
          </a:prstGeom>
          <a:noFill/>
          <a:ln w="9525">
            <a:noFill/>
            <a:miter lim="800000"/>
          </a:ln>
        </p:spPr>
        <p:txBody>
          <a:bodyPr anchor="ctr">
            <a:spAutoFit/>
          </a:bodyPr>
          <a:lstStyle/>
          <a:p>
            <a:pPr>
              <a:lnSpc>
                <a:spcPct val="130000"/>
              </a:lnSpc>
            </a:pPr>
            <a:r>
              <a:rPr lang="zh-CN" altLang="en-US" b="1">
                <a:latin typeface="楷体" panose="02010609060101010101" pitchFamily="49" charset="-122"/>
                <a:ea typeface="楷体" panose="02010609060101010101" pitchFamily="49" charset="-122"/>
              </a:rPr>
              <a:t>文章介绍了苏州园林的共同特点，再现了它的画意美，显示了设计者和工匠们的智慧和我国园林艺术的高超。</a:t>
            </a:r>
            <a:endParaRPr lang="zh-CN" altLang="en-US" b="1">
              <a:latin typeface="楷体" panose="02010609060101010101" pitchFamily="49" charset="-122"/>
              <a:ea typeface="楷体" panose="02010609060101010101" pitchFamily="49" charset="-122"/>
            </a:endParaRPr>
          </a:p>
        </p:txBody>
      </p:sp>
      <p:sp>
        <p:nvSpPr>
          <p:cNvPr id="33797" name="文本框 33796"/>
          <p:cNvSpPr txBox="1">
            <a:spLocks noChangeArrowheads="1"/>
          </p:cNvSpPr>
          <p:nvPr/>
        </p:nvSpPr>
        <p:spPr bwMode="auto">
          <a:xfrm>
            <a:off x="468313" y="3498850"/>
            <a:ext cx="7632700" cy="457200"/>
          </a:xfrm>
          <a:prstGeom prst="rect">
            <a:avLst/>
          </a:prstGeom>
          <a:noFill/>
          <a:ln w="9525">
            <a:noFill/>
            <a:miter lim="800000"/>
          </a:ln>
        </p:spPr>
        <p:txBody>
          <a:bodyPr>
            <a:spAutoFit/>
          </a:bodyPr>
          <a:lstStyle/>
          <a:p>
            <a:pPr>
              <a:spcBef>
                <a:spcPct val="50000"/>
              </a:spcBef>
            </a:pPr>
            <a:r>
              <a:rPr lang="en-US" altLang="zh-CN" b="1">
                <a:solidFill>
                  <a:srgbClr val="FF0000"/>
                </a:solidFill>
                <a:latin typeface="Times New Roman" panose="02020603050405020304" pitchFamily="18" charset="0"/>
              </a:rPr>
              <a:t>2. </a:t>
            </a:r>
            <a:r>
              <a:rPr lang="zh-CN" altLang="en-US" b="1">
                <a:solidFill>
                  <a:srgbClr val="FF0000"/>
                </a:solidFill>
                <a:latin typeface="Times New Roman" panose="02020603050405020304" pitchFamily="18" charset="0"/>
              </a:rPr>
              <a:t>归纳说明文的一般特点，总结本文的写作特色。 </a:t>
            </a:r>
            <a:endParaRPr lang="zh-CN" altLang="en-US" b="1">
              <a:solidFill>
                <a:srgbClr val="FF0000"/>
              </a:solidFill>
              <a:latin typeface="Times New Roman" panose="02020603050405020304" pitchFamily="18" charset="0"/>
            </a:endParaRPr>
          </a:p>
        </p:txBody>
      </p:sp>
      <p:sp>
        <p:nvSpPr>
          <p:cNvPr id="33798" name="文本框 33797"/>
          <p:cNvSpPr txBox="1">
            <a:spLocks noChangeArrowheads="1"/>
          </p:cNvSpPr>
          <p:nvPr/>
        </p:nvSpPr>
        <p:spPr bwMode="auto">
          <a:xfrm>
            <a:off x="795338" y="4003675"/>
            <a:ext cx="7880350" cy="2466975"/>
          </a:xfrm>
          <a:prstGeom prst="rect">
            <a:avLst/>
          </a:prstGeom>
          <a:noFill/>
          <a:ln w="9525">
            <a:noFill/>
            <a:miter lim="800000"/>
          </a:ln>
        </p:spPr>
        <p:txBody>
          <a:bodyPr>
            <a:spAutoFit/>
          </a:bodyPr>
          <a:lstStyle/>
          <a:p>
            <a:pPr>
              <a:lnSpc>
                <a:spcPct val="130000"/>
              </a:lnSpc>
            </a:pPr>
            <a:r>
              <a:rPr lang="zh-CN" altLang="en-US" b="1">
                <a:latin typeface="楷体" panose="02010609060101010101" pitchFamily="49" charset="-122"/>
                <a:ea typeface="楷体" panose="02010609060101010101" pitchFamily="49" charset="-122"/>
              </a:rPr>
              <a:t>抓住说明对象的特征，恰当地安排说明顺序，灵活地运用多种说明方法，语言准确，明晰，表达充分、严密。这是一篇典范性说明文，构思缜密，脉络清楚。说明准确，叙述生动是本文的显著特点。</a:t>
            </a:r>
            <a:br>
              <a:rPr lang="zh-CN" altLang="en-US" b="1">
                <a:latin typeface="楷体" panose="02010609060101010101" pitchFamily="49" charset="-122"/>
                <a:ea typeface="楷体" panose="02010609060101010101" pitchFamily="49" charset="-122"/>
              </a:rPr>
            </a:br>
            <a:endParaRPr lang="zh-CN" altLang="en-US" b="1">
              <a:latin typeface="楷体" panose="02010609060101010101" pitchFamily="49" charset="-122"/>
              <a:ea typeface="楷体" panose="02010609060101010101" pitchFamily="49" charset="-122"/>
            </a:endParaRPr>
          </a:p>
        </p:txBody>
      </p:sp>
      <p:sp>
        <p:nvSpPr>
          <p:cNvPr id="31750"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课堂小结</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horizontal)">
                                      <p:cBhvr>
                                        <p:cTn id="7" dur="500"/>
                                        <p:tgtEl>
                                          <p:spTgt spid="3379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3796"/>
                                        </p:tgtEl>
                                        <p:attrNameLst>
                                          <p:attrName>style.visibility</p:attrName>
                                        </p:attrNameLst>
                                      </p:cBhvr>
                                      <p:to>
                                        <p:strVal val="visible"/>
                                      </p:to>
                                    </p:set>
                                    <p:anim calcmode="lin" valueType="num">
                                      <p:cBhvr>
                                        <p:cTn id="12" dur="500" fill="hold"/>
                                        <p:tgtEl>
                                          <p:spTgt spid="33796"/>
                                        </p:tgtEl>
                                        <p:attrNameLst>
                                          <p:attrName>ppt_x</p:attrName>
                                        </p:attrNameLst>
                                      </p:cBhvr>
                                      <p:tavLst>
                                        <p:tav tm="0">
                                          <p:val>
                                            <p:strVal val="#ppt_x"/>
                                          </p:val>
                                        </p:tav>
                                        <p:tav tm="100000">
                                          <p:val>
                                            <p:strVal val="#ppt_x"/>
                                          </p:val>
                                        </p:tav>
                                      </p:tavLst>
                                    </p:anim>
                                    <p:anim calcmode="lin" valueType="num">
                                      <p:cBhvr>
                                        <p:cTn id="13"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3797"/>
                                        </p:tgtEl>
                                        <p:attrNameLst>
                                          <p:attrName>style.visibility</p:attrName>
                                        </p:attrNameLst>
                                      </p:cBhvr>
                                      <p:to>
                                        <p:strVal val="visible"/>
                                      </p:to>
                                    </p:set>
                                    <p:animEffect transition="in" filter="blinds(horizontal)">
                                      <p:cBhvr>
                                        <p:cTn id="18" dur="500"/>
                                        <p:tgtEl>
                                          <p:spTgt spid="33797"/>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3798"/>
                                        </p:tgtEl>
                                        <p:attrNameLst>
                                          <p:attrName>style.visibility</p:attrName>
                                        </p:attrNameLst>
                                      </p:cBhvr>
                                      <p:to>
                                        <p:strVal val="visible"/>
                                      </p:to>
                                    </p:set>
                                    <p:animEffect transition="in" filter="diamond(in)">
                                      <p:cBhvr>
                                        <p:cTn id="23"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p:bldP spid="33797" grpId="0"/>
      <p:bldP spid="3379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内容占位符 34819"/>
          <p:cNvSpPr>
            <a:spLocks noGrp="1" noRot="1" noChangeArrowheads="1"/>
          </p:cNvSpPr>
          <p:nvPr>
            <p:ph idx="1"/>
          </p:nvPr>
        </p:nvSpPr>
        <p:spPr bwMode="auto">
          <a:xfrm>
            <a:off x="395288" y="1989138"/>
            <a:ext cx="8229600" cy="1438275"/>
          </a:xfrm>
          <a:prstGeom prst="rect">
            <a:avLst/>
          </a:prstGeom>
          <a:noFill/>
          <a:ln>
            <a:miter lim="800000"/>
          </a:ln>
        </p:spPr>
        <p:txBody>
          <a:bodyPr vert="horz" wrap="square" lIns="91440" tIns="45720" rIns="91440" bIns="45720" numCol="1" anchor="t" anchorCtr="0" compatLnSpc="1"/>
          <a:lstStyle/>
          <a:p>
            <a:pPr marL="0" indent="0">
              <a:lnSpc>
                <a:spcPct val="150000"/>
              </a:lnSpc>
              <a:spcBef>
                <a:spcPct val="0"/>
              </a:spcBef>
              <a:buFontTx/>
              <a:buNone/>
            </a:pPr>
            <a:r>
              <a:rPr lang="zh-CN" altLang="en-US" sz="2400" b="1" smtClean="0">
                <a:solidFill>
                  <a:srgbClr val="0000FF"/>
                </a:solidFill>
                <a:latin typeface="宋体" panose="02010600030101010101" pitchFamily="2" charset="-122"/>
                <a:ea typeface="宋体" panose="02010600030101010101" pitchFamily="2" charset="-122"/>
              </a:rPr>
              <a:t>有条理的介绍自己的校园，要求重点突出、层次分明、说明方法运用恰当、</a:t>
            </a:r>
            <a:r>
              <a:rPr lang="en-US" altLang="zh-CN" sz="2400" b="1" smtClean="0">
                <a:solidFill>
                  <a:srgbClr val="0000FF"/>
                </a:solidFill>
                <a:latin typeface="宋体" panose="02010600030101010101" pitchFamily="2" charset="-122"/>
                <a:ea typeface="微软雅黑" panose="020B0503020204020204" charset="-122"/>
              </a:rPr>
              <a:t>600</a:t>
            </a:r>
            <a:r>
              <a:rPr lang="zh-CN" altLang="en-US" sz="2400" b="1" smtClean="0">
                <a:solidFill>
                  <a:srgbClr val="0000FF"/>
                </a:solidFill>
                <a:latin typeface="宋体" panose="02010600030101010101" pitchFamily="2" charset="-122"/>
                <a:ea typeface="宋体" panose="02010600030101010101" pitchFamily="2" charset="-122"/>
              </a:rPr>
              <a:t>字左右。</a:t>
            </a:r>
            <a:endParaRPr lang="zh-CN" altLang="en-US" sz="2400" b="1" smtClean="0">
              <a:solidFill>
                <a:srgbClr val="0000FF"/>
              </a:solidFill>
              <a:latin typeface="宋体" panose="02010600030101010101" pitchFamily="2" charset="-122"/>
              <a:ea typeface="宋体" panose="02010600030101010101" pitchFamily="2" charset="-122"/>
            </a:endParaRPr>
          </a:p>
        </p:txBody>
      </p:sp>
      <p:sp>
        <p:nvSpPr>
          <p:cNvPr id="34821" name="矩形 34820"/>
          <p:cNvSpPr>
            <a:spLocks noChangeArrowheads="1" noChangeShapeType="1" noTextEdit="1"/>
          </p:cNvSpPr>
          <p:nvPr/>
        </p:nvSpPr>
        <p:spPr bwMode="auto">
          <a:xfrm>
            <a:off x="468313" y="1196975"/>
            <a:ext cx="1860550" cy="698500"/>
          </a:xfrm>
          <a:prstGeom prst="rect">
            <a:avLst/>
          </a:prstGeom>
        </p:spPr>
        <p:txBody>
          <a:bodyPr wrap="none" fromWordArt="1">
            <a:prstTxWarp prst="textPlain">
              <a:avLst>
                <a:gd name="adj" fmla="val 50000"/>
              </a:avLst>
            </a:prstTxWarp>
          </a:bodyPr>
          <a:lstStyle/>
          <a:p>
            <a:pPr algn="ctr"/>
            <a:r>
              <a:rPr lang="zh-CN" altLang="en-US" sz="9600" b="1" i="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panose="02010509060101010101" pitchFamily="49" charset="-122"/>
                <a:ea typeface="隶书" panose="02010509060101010101" pitchFamily="49" charset="-122"/>
              </a:rPr>
              <a:t>作业</a:t>
            </a:r>
            <a:endParaRPr lang="zh-CN" altLang="en-US" sz="9600" b="1" i="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panose="02010509060101010101" pitchFamily="49" charset="-122"/>
              <a:ea typeface="隶书" panose="02010509060101010101" pitchFamily="49" charset="-122"/>
            </a:endParaRPr>
          </a:p>
        </p:txBody>
      </p:sp>
      <p:sp>
        <p:nvSpPr>
          <p:cNvPr id="32771"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当堂检测</a:t>
            </a:r>
            <a:endParaRPr lang="zh-CN" altLang="zh-CN" sz="2000" b="1">
              <a:solidFill>
                <a:srgbClr val="006666"/>
              </a:solidFill>
              <a:ea typeface="方正姚体" pitchFamily="2" charset="-122"/>
            </a:endParaRPr>
          </a:p>
        </p:txBody>
      </p:sp>
      <p:pic>
        <p:nvPicPr>
          <p:cNvPr id="32773" name="Picture 5" descr="6"/>
          <p:cNvPicPr>
            <a:picLocks noChangeAspect="1" noChangeArrowheads="1"/>
          </p:cNvPicPr>
          <p:nvPr/>
        </p:nvPicPr>
        <p:blipFill>
          <a:blip r:embed="rId1" cstate="print"/>
          <a:srcRect/>
          <a:stretch>
            <a:fillRect/>
          </a:stretch>
        </p:blipFill>
        <p:spPr bwMode="auto">
          <a:xfrm>
            <a:off x="2411413" y="3429000"/>
            <a:ext cx="4392612" cy="2608263"/>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文本框 4103"/>
          <p:cNvSpPr txBox="1">
            <a:spLocks noChangeArrowheads="1"/>
          </p:cNvSpPr>
          <p:nvPr/>
        </p:nvSpPr>
        <p:spPr bwMode="auto">
          <a:xfrm>
            <a:off x="106363" y="44450"/>
            <a:ext cx="1295400" cy="400050"/>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导入新课</a:t>
            </a:r>
            <a:endParaRPr lang="zh-CN" altLang="en-US" sz="2000" b="1">
              <a:solidFill>
                <a:srgbClr val="006666"/>
              </a:solidFill>
              <a:ea typeface="方正姚体" pitchFamily="2" charset="-122"/>
            </a:endParaRPr>
          </a:p>
        </p:txBody>
      </p:sp>
      <p:sp>
        <p:nvSpPr>
          <p:cNvPr id="6146" name="文本框 10242"/>
          <p:cNvSpPr txBox="1">
            <a:spLocks noChangeArrowheads="1"/>
          </p:cNvSpPr>
          <p:nvPr/>
        </p:nvSpPr>
        <p:spPr bwMode="auto">
          <a:xfrm>
            <a:off x="395288" y="1052513"/>
            <a:ext cx="8135937" cy="4481512"/>
          </a:xfrm>
          <a:prstGeom prst="rect">
            <a:avLst/>
          </a:prstGeom>
          <a:solidFill>
            <a:schemeClr val="bg1"/>
          </a:solidFill>
          <a:ln w="9525">
            <a:noFill/>
            <a:miter lim="800000"/>
          </a:ln>
        </p:spPr>
        <p:txBody>
          <a:bodyPr>
            <a:spAutoFit/>
          </a:bodyPr>
          <a:lstStyle/>
          <a:p>
            <a:pPr>
              <a:lnSpc>
                <a:spcPct val="150000"/>
              </a:lnSpc>
            </a:pPr>
            <a:r>
              <a:rPr lang="en-US" altLang="zh-CN" b="1">
                <a:latin typeface="Times New Roman" panose="02020603050405020304" pitchFamily="18" charset="0"/>
              </a:rPr>
              <a:t>        </a:t>
            </a:r>
            <a:r>
              <a:rPr lang="zh-CN" altLang="en-US" b="1">
                <a:solidFill>
                  <a:srgbClr val="0000FF"/>
                </a:solidFill>
                <a:latin typeface="Times New Roman" panose="02020603050405020304" pitchFamily="18" charset="0"/>
              </a:rPr>
              <a:t>苏州是著名的历史文化名城和国家重点风景旅游城市，物华天宝，人杰地灵，自古以来被人们誉为“园林之城”，其盛名享誉海内外。苏州古典园林历史绵延</a:t>
            </a:r>
            <a:r>
              <a:rPr lang="en-US" altLang="zh-CN" b="1">
                <a:solidFill>
                  <a:srgbClr val="0000FF"/>
                </a:solidFill>
                <a:latin typeface="Times New Roman" panose="02020603050405020304" pitchFamily="18" charset="0"/>
              </a:rPr>
              <a:t>2000</a:t>
            </a:r>
            <a:r>
              <a:rPr lang="zh-CN" altLang="en-US" b="1">
                <a:solidFill>
                  <a:srgbClr val="0000FF"/>
                </a:solidFill>
                <a:latin typeface="Times New Roman" panose="02020603050405020304" pitchFamily="18" charset="0"/>
              </a:rPr>
              <a:t>余年，在世界造园史上有其独特的历史地位和价值，她以写意山水的高超艺术手法，蕴含浓厚的传统思想文化内涵，展示东方文明的造园艺术典范。实为中华民族的艺术瑰宝。在</a:t>
            </a:r>
            <a:r>
              <a:rPr lang="en-US" altLang="zh-CN" b="1">
                <a:solidFill>
                  <a:srgbClr val="0000FF"/>
                </a:solidFill>
                <a:latin typeface="Times New Roman" panose="02020603050405020304" pitchFamily="18" charset="0"/>
              </a:rPr>
              <a:t>1997</a:t>
            </a:r>
            <a:r>
              <a:rPr lang="zh-CN" altLang="en-US" b="1">
                <a:solidFill>
                  <a:srgbClr val="0000FF"/>
                </a:solidFill>
                <a:latin typeface="Times New Roman" panose="02020603050405020304" pitchFamily="18" charset="0"/>
              </a:rPr>
              <a:t>年</a:t>
            </a:r>
            <a:r>
              <a:rPr lang="en-US" altLang="zh-CN" b="1">
                <a:solidFill>
                  <a:srgbClr val="0000FF"/>
                </a:solidFill>
                <a:latin typeface="Times New Roman" panose="02020603050405020304" pitchFamily="18" charset="0"/>
              </a:rPr>
              <a:t>12</a:t>
            </a:r>
            <a:r>
              <a:rPr lang="zh-CN" altLang="en-US" b="1">
                <a:solidFill>
                  <a:srgbClr val="0000FF"/>
                </a:solidFill>
                <a:latin typeface="Times New Roman" panose="02020603050405020304" pitchFamily="18" charset="0"/>
              </a:rPr>
              <a:t>月，联合国教科文组织遗产委员会将苏州古典园林列入世界文化遗产名录。</a:t>
            </a:r>
            <a:endParaRPr lang="zh-CN" altLang="en-US" b="1">
              <a:solidFill>
                <a:schemeClr val="accent1"/>
              </a:solidFill>
              <a:latin typeface="Times New Roman" panose="02020603050405020304" pitchFamily="18" charset="0"/>
            </a:endParaRPr>
          </a:p>
        </p:txBody>
      </p:sp>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9" name="图片 11265" descr="B077">
            <a:hlinkClick r:id="rId1" action="ppaction://hlinksldjump"/>
          </p:cNvPr>
          <p:cNvPicPr>
            <a:picLocks noChangeAspect="1" noChangeArrowheads="1"/>
          </p:cNvPicPr>
          <p:nvPr/>
        </p:nvPicPr>
        <p:blipFill>
          <a:blip r:embed="rId2" cstate="print"/>
          <a:srcRect/>
          <a:stretch>
            <a:fillRect/>
          </a:stretch>
        </p:blipFill>
        <p:spPr bwMode="auto">
          <a:xfrm>
            <a:off x="685800" y="523875"/>
            <a:ext cx="1676400" cy="1257300"/>
          </a:xfrm>
          <a:prstGeom prst="rect">
            <a:avLst/>
          </a:prstGeom>
          <a:noFill/>
          <a:ln w="9525">
            <a:noFill/>
            <a:miter lim="800000"/>
            <a:headEnd/>
            <a:tailEnd/>
          </a:ln>
        </p:spPr>
      </p:pic>
      <p:pic>
        <p:nvPicPr>
          <p:cNvPr id="7170" name="图片 11266" descr="B015">
            <a:hlinkClick r:id="rId3" action="ppaction://hlinksldjump"/>
          </p:cNvPr>
          <p:cNvPicPr>
            <a:picLocks noChangeAspect="1" noChangeArrowheads="1"/>
          </p:cNvPicPr>
          <p:nvPr/>
        </p:nvPicPr>
        <p:blipFill>
          <a:blip r:embed="rId4" cstate="print"/>
          <a:srcRect/>
          <a:stretch>
            <a:fillRect/>
          </a:stretch>
        </p:blipFill>
        <p:spPr bwMode="auto">
          <a:xfrm>
            <a:off x="2895600" y="542925"/>
            <a:ext cx="1600200" cy="1200150"/>
          </a:xfrm>
          <a:prstGeom prst="rect">
            <a:avLst/>
          </a:prstGeom>
          <a:noFill/>
          <a:ln w="9525">
            <a:noFill/>
            <a:miter lim="800000"/>
            <a:headEnd/>
            <a:tailEnd/>
          </a:ln>
        </p:spPr>
      </p:pic>
      <p:pic>
        <p:nvPicPr>
          <p:cNvPr id="7171" name="图片 11267" descr="B011">
            <a:hlinkClick r:id="rId3" action="ppaction://hlinksldjump"/>
          </p:cNvPr>
          <p:cNvPicPr>
            <a:picLocks noChangeAspect="1" noChangeArrowheads="1"/>
          </p:cNvPicPr>
          <p:nvPr/>
        </p:nvPicPr>
        <p:blipFill>
          <a:blip r:embed="rId5" cstate="print"/>
          <a:srcRect/>
          <a:stretch>
            <a:fillRect/>
          </a:stretch>
        </p:blipFill>
        <p:spPr bwMode="auto">
          <a:xfrm>
            <a:off x="5105400" y="542925"/>
            <a:ext cx="1676400" cy="1257300"/>
          </a:xfrm>
          <a:prstGeom prst="rect">
            <a:avLst/>
          </a:prstGeom>
          <a:noFill/>
          <a:ln w="9525">
            <a:noFill/>
            <a:miter lim="800000"/>
            <a:headEnd/>
            <a:tailEnd/>
          </a:ln>
        </p:spPr>
      </p:pic>
      <p:pic>
        <p:nvPicPr>
          <p:cNvPr id="7172" name="图片 11268" descr="B084">
            <a:hlinkClick r:id="rId3" action="ppaction://hlinksldjump"/>
          </p:cNvPr>
          <p:cNvPicPr>
            <a:picLocks noChangeAspect="1" noChangeArrowheads="1"/>
          </p:cNvPicPr>
          <p:nvPr/>
        </p:nvPicPr>
        <p:blipFill>
          <a:blip r:embed="rId6" cstate="print"/>
          <a:srcRect/>
          <a:stretch>
            <a:fillRect/>
          </a:stretch>
        </p:blipFill>
        <p:spPr bwMode="auto">
          <a:xfrm>
            <a:off x="7162800" y="523875"/>
            <a:ext cx="1600200" cy="1257300"/>
          </a:xfrm>
          <a:prstGeom prst="rect">
            <a:avLst/>
          </a:prstGeom>
          <a:noFill/>
          <a:ln w="9525">
            <a:noFill/>
            <a:miter lim="800000"/>
            <a:headEnd/>
            <a:tailEnd/>
          </a:ln>
        </p:spPr>
      </p:pic>
      <p:pic>
        <p:nvPicPr>
          <p:cNvPr id="7173" name="图片 11269" descr="B080">
            <a:hlinkClick r:id="rId3" action="ppaction://hlinksldjump"/>
          </p:cNvPr>
          <p:cNvPicPr>
            <a:picLocks noChangeAspect="1" noChangeArrowheads="1"/>
          </p:cNvPicPr>
          <p:nvPr/>
        </p:nvPicPr>
        <p:blipFill>
          <a:blip r:embed="rId7" cstate="print"/>
          <a:srcRect/>
          <a:stretch>
            <a:fillRect/>
          </a:stretch>
        </p:blipFill>
        <p:spPr bwMode="auto">
          <a:xfrm>
            <a:off x="690563" y="1981200"/>
            <a:ext cx="1676400" cy="1257300"/>
          </a:xfrm>
          <a:prstGeom prst="rect">
            <a:avLst/>
          </a:prstGeom>
          <a:noFill/>
          <a:ln w="9525">
            <a:noFill/>
            <a:miter lim="800000"/>
            <a:headEnd/>
            <a:tailEnd/>
          </a:ln>
        </p:spPr>
      </p:pic>
      <p:pic>
        <p:nvPicPr>
          <p:cNvPr id="7174" name="图片 11270" descr="B014">
            <a:hlinkClick r:id="rId3" action="ppaction://hlinksldjump"/>
          </p:cNvPr>
          <p:cNvPicPr>
            <a:picLocks noChangeAspect="1" noChangeArrowheads="1"/>
          </p:cNvPicPr>
          <p:nvPr/>
        </p:nvPicPr>
        <p:blipFill>
          <a:blip r:embed="rId8" cstate="print"/>
          <a:srcRect/>
          <a:stretch>
            <a:fillRect/>
          </a:stretch>
        </p:blipFill>
        <p:spPr bwMode="auto">
          <a:xfrm>
            <a:off x="2900363" y="2019300"/>
            <a:ext cx="1600200" cy="1200150"/>
          </a:xfrm>
          <a:prstGeom prst="rect">
            <a:avLst/>
          </a:prstGeom>
          <a:noFill/>
          <a:ln w="9525">
            <a:noFill/>
            <a:miter lim="800000"/>
            <a:headEnd/>
            <a:tailEnd/>
          </a:ln>
        </p:spPr>
      </p:pic>
      <p:pic>
        <p:nvPicPr>
          <p:cNvPr id="7175" name="图片 11271" descr="B012">
            <a:hlinkClick r:id="rId3" action="ppaction://hlinksldjump"/>
          </p:cNvPr>
          <p:cNvPicPr>
            <a:picLocks noChangeAspect="1" noChangeArrowheads="1"/>
          </p:cNvPicPr>
          <p:nvPr/>
        </p:nvPicPr>
        <p:blipFill>
          <a:blip r:embed="rId9" cstate="print"/>
          <a:srcRect/>
          <a:stretch>
            <a:fillRect/>
          </a:stretch>
        </p:blipFill>
        <p:spPr bwMode="auto">
          <a:xfrm>
            <a:off x="5110163" y="2000250"/>
            <a:ext cx="1676400" cy="1257300"/>
          </a:xfrm>
          <a:prstGeom prst="rect">
            <a:avLst/>
          </a:prstGeom>
          <a:noFill/>
          <a:ln w="9525">
            <a:noFill/>
            <a:miter lim="800000"/>
            <a:headEnd/>
            <a:tailEnd/>
          </a:ln>
        </p:spPr>
      </p:pic>
      <p:pic>
        <p:nvPicPr>
          <p:cNvPr id="7176" name="图片 11272" descr="B082">
            <a:hlinkClick r:id="rId3" action="ppaction://hlinksldjump"/>
          </p:cNvPr>
          <p:cNvPicPr>
            <a:picLocks noChangeAspect="1" noChangeArrowheads="1"/>
          </p:cNvPicPr>
          <p:nvPr/>
        </p:nvPicPr>
        <p:blipFill>
          <a:blip r:embed="rId10" cstate="print"/>
          <a:srcRect/>
          <a:stretch>
            <a:fillRect/>
          </a:stretch>
        </p:blipFill>
        <p:spPr bwMode="auto">
          <a:xfrm>
            <a:off x="7162800" y="2076450"/>
            <a:ext cx="1600200" cy="1200150"/>
          </a:xfrm>
          <a:prstGeom prst="rect">
            <a:avLst/>
          </a:prstGeom>
          <a:noFill/>
          <a:ln w="9525">
            <a:noFill/>
            <a:miter lim="800000"/>
            <a:headEnd/>
            <a:tailEnd/>
          </a:ln>
        </p:spPr>
      </p:pic>
      <p:pic>
        <p:nvPicPr>
          <p:cNvPr id="7177" name="图片 11273" descr="B089">
            <a:hlinkClick r:id="rId11" action="ppaction://hlinksldjump"/>
          </p:cNvPr>
          <p:cNvPicPr>
            <a:picLocks noChangeAspect="1" noChangeArrowheads="1"/>
          </p:cNvPicPr>
          <p:nvPr/>
        </p:nvPicPr>
        <p:blipFill>
          <a:blip r:embed="rId12" cstate="print"/>
          <a:srcRect/>
          <a:stretch>
            <a:fillRect/>
          </a:stretch>
        </p:blipFill>
        <p:spPr bwMode="auto">
          <a:xfrm>
            <a:off x="690563" y="3495675"/>
            <a:ext cx="1752600" cy="1314450"/>
          </a:xfrm>
          <a:prstGeom prst="rect">
            <a:avLst/>
          </a:prstGeom>
          <a:noFill/>
          <a:ln w="9525">
            <a:noFill/>
            <a:miter lim="800000"/>
            <a:headEnd/>
            <a:tailEnd/>
          </a:ln>
        </p:spPr>
      </p:pic>
      <p:pic>
        <p:nvPicPr>
          <p:cNvPr id="7178" name="图片 11274" descr="B019">
            <a:hlinkClick r:id="rId11" action="ppaction://hlinksldjump"/>
          </p:cNvPr>
          <p:cNvPicPr>
            <a:picLocks noChangeAspect="1" noChangeArrowheads="1"/>
          </p:cNvPicPr>
          <p:nvPr/>
        </p:nvPicPr>
        <p:blipFill>
          <a:blip r:embed="rId13" cstate="print"/>
          <a:srcRect/>
          <a:stretch>
            <a:fillRect/>
          </a:stretch>
        </p:blipFill>
        <p:spPr bwMode="auto">
          <a:xfrm>
            <a:off x="2828925" y="3514725"/>
            <a:ext cx="1676400" cy="1314450"/>
          </a:xfrm>
          <a:prstGeom prst="rect">
            <a:avLst/>
          </a:prstGeom>
          <a:noFill/>
          <a:ln w="9525">
            <a:noFill/>
            <a:miter lim="800000"/>
            <a:headEnd/>
            <a:tailEnd/>
          </a:ln>
        </p:spPr>
      </p:pic>
      <p:pic>
        <p:nvPicPr>
          <p:cNvPr id="7179" name="图片 11275" descr="B086">
            <a:hlinkClick r:id="rId3" action="ppaction://hlinksldjump"/>
          </p:cNvPr>
          <p:cNvPicPr>
            <a:picLocks noChangeAspect="1" noChangeArrowheads="1"/>
          </p:cNvPicPr>
          <p:nvPr/>
        </p:nvPicPr>
        <p:blipFill>
          <a:blip r:embed="rId14" cstate="print"/>
          <a:srcRect/>
          <a:stretch>
            <a:fillRect/>
          </a:stretch>
        </p:blipFill>
        <p:spPr bwMode="auto">
          <a:xfrm>
            <a:off x="5105400" y="3590925"/>
            <a:ext cx="1676400" cy="1257300"/>
          </a:xfrm>
          <a:prstGeom prst="rect">
            <a:avLst/>
          </a:prstGeom>
          <a:noFill/>
          <a:ln w="9525">
            <a:noFill/>
            <a:miter lim="800000"/>
            <a:headEnd/>
            <a:tailEnd/>
          </a:ln>
        </p:spPr>
      </p:pic>
      <p:pic>
        <p:nvPicPr>
          <p:cNvPr id="7180" name="图片 11276" descr="B087">
            <a:hlinkClick r:id="rId3" action="ppaction://hlinksldjump"/>
          </p:cNvPr>
          <p:cNvPicPr>
            <a:picLocks noChangeAspect="1" noChangeArrowheads="1"/>
          </p:cNvPicPr>
          <p:nvPr/>
        </p:nvPicPr>
        <p:blipFill>
          <a:blip r:embed="rId15" cstate="print"/>
          <a:srcRect/>
          <a:stretch>
            <a:fillRect/>
          </a:stretch>
        </p:blipFill>
        <p:spPr bwMode="auto">
          <a:xfrm>
            <a:off x="7162800" y="3594100"/>
            <a:ext cx="1524000" cy="1143000"/>
          </a:xfrm>
          <a:prstGeom prst="rect">
            <a:avLst/>
          </a:prstGeom>
          <a:noFill/>
          <a:ln w="9525">
            <a:noFill/>
            <a:miter lim="800000"/>
            <a:headEnd/>
            <a:tailEnd/>
          </a:ln>
        </p:spPr>
      </p:pic>
      <p:pic>
        <p:nvPicPr>
          <p:cNvPr id="7181" name="图片 11277" descr="PM04">
            <a:hlinkClick r:id="rId3" action="ppaction://hlinksldjump"/>
          </p:cNvPr>
          <p:cNvPicPr>
            <a:picLocks noChangeAspect="1" noChangeArrowheads="1"/>
          </p:cNvPicPr>
          <p:nvPr/>
        </p:nvPicPr>
        <p:blipFill>
          <a:blip r:embed="rId16" cstate="print"/>
          <a:srcRect/>
          <a:stretch>
            <a:fillRect/>
          </a:stretch>
        </p:blipFill>
        <p:spPr bwMode="auto">
          <a:xfrm>
            <a:off x="766763" y="5156200"/>
            <a:ext cx="1676400" cy="1257300"/>
          </a:xfrm>
          <a:prstGeom prst="rect">
            <a:avLst/>
          </a:prstGeom>
          <a:noFill/>
          <a:ln w="9525">
            <a:noFill/>
            <a:miter lim="800000"/>
            <a:headEnd/>
            <a:tailEnd/>
          </a:ln>
        </p:spPr>
      </p:pic>
      <p:pic>
        <p:nvPicPr>
          <p:cNvPr id="7182" name="图片 11278" descr="LYS01">
            <a:hlinkClick r:id="rId3" action="ppaction://hlinksldjump"/>
          </p:cNvPr>
          <p:cNvPicPr>
            <a:picLocks noChangeAspect="1" noChangeArrowheads="1"/>
          </p:cNvPicPr>
          <p:nvPr/>
        </p:nvPicPr>
        <p:blipFill>
          <a:blip r:embed="rId17" cstate="print"/>
          <a:srcRect/>
          <a:stretch>
            <a:fillRect/>
          </a:stretch>
        </p:blipFill>
        <p:spPr bwMode="auto">
          <a:xfrm>
            <a:off x="2832100" y="5191125"/>
            <a:ext cx="1600200" cy="1219200"/>
          </a:xfrm>
          <a:prstGeom prst="rect">
            <a:avLst/>
          </a:prstGeom>
          <a:noFill/>
          <a:ln w="9525">
            <a:noFill/>
            <a:miter lim="800000"/>
            <a:headEnd/>
            <a:tailEnd/>
          </a:ln>
        </p:spPr>
      </p:pic>
      <p:pic>
        <p:nvPicPr>
          <p:cNvPr id="7183" name="图片 11279" descr="SH07">
            <a:hlinkClick r:id="rId3" action="ppaction://hlinksldjump"/>
          </p:cNvPr>
          <p:cNvPicPr>
            <a:picLocks noChangeAspect="1" noChangeArrowheads="1"/>
          </p:cNvPicPr>
          <p:nvPr/>
        </p:nvPicPr>
        <p:blipFill>
          <a:blip r:embed="rId18" cstate="print"/>
          <a:srcRect/>
          <a:stretch>
            <a:fillRect/>
          </a:stretch>
        </p:blipFill>
        <p:spPr bwMode="auto">
          <a:xfrm>
            <a:off x="5105400" y="5191125"/>
            <a:ext cx="1600200" cy="1200150"/>
          </a:xfrm>
          <a:prstGeom prst="rect">
            <a:avLst/>
          </a:prstGeom>
          <a:noFill/>
          <a:ln w="9525">
            <a:noFill/>
            <a:miter lim="800000"/>
            <a:headEnd/>
            <a:tailEnd/>
          </a:ln>
        </p:spPr>
      </p:pic>
      <p:pic>
        <p:nvPicPr>
          <p:cNvPr id="7184" name="图片 11280" descr="HSS02">
            <a:hlinkClick r:id="rId3" action="ppaction://hlinksldjump"/>
          </p:cNvPr>
          <p:cNvPicPr>
            <a:picLocks noChangeAspect="1" noChangeArrowheads="1"/>
          </p:cNvPicPr>
          <p:nvPr/>
        </p:nvPicPr>
        <p:blipFill>
          <a:blip r:embed="rId19" cstate="print"/>
          <a:srcRect/>
          <a:stretch>
            <a:fillRect/>
          </a:stretch>
        </p:blipFill>
        <p:spPr bwMode="auto">
          <a:xfrm>
            <a:off x="7162800" y="5191125"/>
            <a:ext cx="1524000" cy="1143000"/>
          </a:xfrm>
          <a:prstGeom prst="rect">
            <a:avLst/>
          </a:prstGeom>
          <a:noFill/>
          <a:ln w="9525">
            <a:noFill/>
            <a:miter lim="800000"/>
            <a:headEnd/>
            <a:tailEnd/>
          </a:ln>
        </p:spPr>
      </p:pic>
      <p:sp>
        <p:nvSpPr>
          <p:cNvPr id="7185" name="文本框 4103"/>
          <p:cNvSpPr txBox="1">
            <a:spLocks noChangeArrowheads="1"/>
          </p:cNvSpPr>
          <p:nvPr/>
        </p:nvSpPr>
        <p:spPr bwMode="auto">
          <a:xfrm>
            <a:off x="106363" y="44450"/>
            <a:ext cx="1295400" cy="400050"/>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导入新课</a:t>
            </a:r>
            <a:endParaRPr lang="zh-CN" altLang="en-US" sz="2000" b="1">
              <a:solidFill>
                <a:srgbClr val="006666"/>
              </a:solidFill>
              <a:ea typeface="方正姚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3" name="图片 12289" descr="C:/Users/doudou/Desktop/1.精品教学课件/13课件/http:/www.szgarden.sz.js.cn/garden/map.jpg"/>
          <p:cNvPicPr>
            <a:picLocks noChangeAspect="1" noChangeArrowheads="1"/>
          </p:cNvPicPr>
          <p:nvPr/>
        </p:nvPicPr>
        <p:blipFill>
          <a:blip r:embed="rId1" r:link="rId2" cstate="print"/>
          <a:srcRect/>
          <a:stretch>
            <a:fillRect/>
          </a:stretch>
        </p:blipFill>
        <p:spPr bwMode="auto">
          <a:xfrm>
            <a:off x="1403350" y="1052513"/>
            <a:ext cx="6754813" cy="5235575"/>
          </a:xfrm>
          <a:prstGeom prst="rect">
            <a:avLst/>
          </a:prstGeom>
          <a:noFill/>
          <a:ln w="9525">
            <a:noFill/>
            <a:miter lim="800000"/>
            <a:headEnd/>
            <a:tailEnd/>
          </a:ln>
        </p:spPr>
      </p:pic>
      <p:sp>
        <p:nvSpPr>
          <p:cNvPr id="12291" name="文本框 12290"/>
          <p:cNvSpPr txBox="1"/>
          <p:nvPr/>
        </p:nvSpPr>
        <p:spPr>
          <a:xfrm>
            <a:off x="3203575" y="476250"/>
            <a:ext cx="1466850" cy="457200"/>
          </a:xfrm>
          <a:prstGeom prst="rect">
            <a:avLst/>
          </a:prstGeom>
          <a:solidFill>
            <a:srgbClr val="FF0000"/>
          </a:solidFill>
          <a:ln w="9525">
            <a:noFill/>
          </a:ln>
        </p:spPr>
        <p:txBody>
          <a:bodyPr>
            <a:spAutoFit/>
          </a:bodyPr>
          <a:lstStyle/>
          <a:p>
            <a:pPr>
              <a:spcBef>
                <a:spcPct val="50000"/>
              </a:spcBef>
              <a:buClr>
                <a:srgbClr val="000000"/>
              </a:buClr>
            </a:pPr>
            <a:r>
              <a:rPr lang="zh-CN" altLang="en-US" b="1" noProof="1">
                <a:effectLst>
                  <a:outerShdw blurRad="38100" dist="38100" dir="2700000">
                    <a:srgbClr val="FFFFFF"/>
                  </a:outerShdw>
                </a:effectLst>
                <a:latin typeface="宋体" panose="02010600030101010101" pitchFamily="2" charset="-122"/>
                <a:ea typeface="宋体" panose="02010600030101010101" pitchFamily="2" charset="-122"/>
                <a:cs typeface="+mn-ea"/>
              </a:rPr>
              <a:t>园林分布</a:t>
            </a:r>
            <a:endParaRPr lang="zh-CN" altLang="en-US" b="1"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8195" name="文本框 4103"/>
          <p:cNvSpPr txBox="1">
            <a:spLocks noChangeArrowheads="1"/>
          </p:cNvSpPr>
          <p:nvPr/>
        </p:nvSpPr>
        <p:spPr bwMode="auto">
          <a:xfrm>
            <a:off x="106363" y="44450"/>
            <a:ext cx="1295400" cy="400050"/>
          </a:xfrm>
          <a:prstGeom prst="rect">
            <a:avLst/>
          </a:prstGeom>
          <a:noFill/>
          <a:ln w="9525">
            <a:noFill/>
            <a:miter lim="800000"/>
          </a:ln>
        </p:spPr>
        <p:txBody>
          <a:bodyPr lIns="90170" tIns="46990" rIns="90170" bIns="46990">
            <a:spAutoFit/>
          </a:bodyPr>
          <a:lstStyle/>
          <a:p>
            <a:r>
              <a:rPr lang="zh-CN" altLang="en-US" sz="2000" b="1">
                <a:solidFill>
                  <a:srgbClr val="006666"/>
                </a:solidFill>
                <a:ea typeface="方正姚体" pitchFamily="2" charset="-122"/>
              </a:rPr>
              <a:t>导入新课</a:t>
            </a:r>
            <a:endParaRPr lang="zh-CN" altLang="en-US" sz="2000" b="1">
              <a:solidFill>
                <a:srgbClr val="006666"/>
              </a:solidFill>
              <a:ea typeface="方正姚体" pitchFamily="2" charset="-122"/>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
        <p:nvSpPr>
          <p:cNvPr id="11" name="任意多边形 10"/>
          <p:cNvSpPr/>
          <p:nvPr/>
        </p:nvSpPr>
        <p:spPr>
          <a:xfrm>
            <a:off x="0" y="4865688"/>
            <a:ext cx="9144000" cy="1687512"/>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sp>
        <p:nvSpPr>
          <p:cNvPr id="7" name="任意多边形 6"/>
          <p:cNvSpPr/>
          <p:nvPr/>
        </p:nvSpPr>
        <p:spPr>
          <a:xfrm>
            <a:off x="0" y="51228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zh-CN" altLang="en-US" sz="1800"/>
          </a:p>
        </p:txBody>
      </p:sp>
      <p:pic>
        <p:nvPicPr>
          <p:cNvPr id="9220" name="图片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187575" y="1598613"/>
            <a:ext cx="4768850" cy="2709862"/>
          </a:xfrm>
          <a:prstGeom prst="rect">
            <a:avLst/>
          </a:prstGeom>
          <a:noFill/>
          <a:ln w="9525">
            <a:noFill/>
            <a:miter lim="800000"/>
            <a:headEnd/>
            <a:tailEnd/>
          </a:ln>
        </p:spPr>
      </p:pic>
      <p:sp>
        <p:nvSpPr>
          <p:cNvPr id="9221" name="Rectangle 2"/>
          <p:cNvSpPr txBox="1">
            <a:spLocks noChangeArrowheads="1"/>
          </p:cNvSpPr>
          <p:nvPr/>
        </p:nvSpPr>
        <p:spPr bwMode="auto">
          <a:xfrm>
            <a:off x="2047875" y="3287713"/>
            <a:ext cx="5116513" cy="904875"/>
          </a:xfrm>
          <a:prstGeom prst="rect">
            <a:avLst/>
          </a:prstGeom>
          <a:noFill/>
          <a:ln w="9525">
            <a:noFill/>
            <a:miter lim="800000"/>
          </a:ln>
        </p:spPr>
        <p:txBody>
          <a:bodyPr lIns="0" rIns="0" anchor="ctr"/>
          <a:lstStyle/>
          <a:p>
            <a:pPr algn="ctr">
              <a:lnSpc>
                <a:spcPct val="90000"/>
              </a:lnSpc>
            </a:pPr>
            <a:r>
              <a:rPr lang="zh-CN" altLang="en-US" sz="3600" b="1">
                <a:solidFill>
                  <a:srgbClr val="196666"/>
                </a:solidFill>
                <a:latin typeface="微软雅黑" panose="020B0503020204020204" charset="-122"/>
                <a:ea typeface="微软雅黑" panose="020B0503020204020204" charset="-122"/>
              </a:rPr>
              <a:t>预习课文    相关介绍</a:t>
            </a:r>
            <a:endParaRPr lang="zh-CN" altLang="en-US" sz="3600" b="1">
              <a:solidFill>
                <a:srgbClr val="196666"/>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241" name="组合 6147"/>
          <p:cNvGrpSpPr/>
          <p:nvPr/>
        </p:nvGrpSpPr>
        <p:grpSpPr bwMode="auto">
          <a:xfrm>
            <a:off x="325438" y="334963"/>
            <a:ext cx="2232025" cy="836612"/>
            <a:chOff x="0" y="0"/>
            <a:chExt cx="3516" cy="1316"/>
          </a:xfrm>
        </p:grpSpPr>
        <p:sp>
          <p:nvSpPr>
            <p:cNvPr id="10242" name="矩形 7"/>
            <p:cNvSpPr>
              <a:spLocks noChangeArrowheads="1"/>
            </p:cNvSpPr>
            <p:nvPr/>
          </p:nvSpPr>
          <p:spPr bwMode="auto">
            <a:xfrm>
              <a:off x="882" y="0"/>
              <a:ext cx="2634" cy="1200"/>
            </a:xfrm>
            <a:custGeom>
              <a:avLst/>
              <a:gdLst/>
              <a:ahLst/>
              <a:cxnLst>
                <a:cxn ang="0">
                  <a:pos x="0" y="1872208"/>
                </a:cxn>
                <a:cxn ang="0">
                  <a:pos x="2520280" y="1872208"/>
                </a:cxn>
                <a:cxn ang="0">
                  <a:pos x="0" y="1872208"/>
                </a:cxn>
                <a:cxn ang="0">
                  <a:pos x="0" y="0"/>
                </a:cxn>
                <a:cxn ang="0">
                  <a:pos x="916" y="0"/>
                </a:cxn>
                <a:cxn ang="0">
                  <a:pos x="0" y="0"/>
                </a:cxn>
              </a:cxnLst>
              <a:rect l="0" t="0"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rgbClr val="DDDDDD"/>
              </a:solidFill>
              <a:miter lim="800000"/>
            </a:ln>
          </p:spPr>
          <p:txBody>
            <a:bodyPr/>
            <a:lstStyle/>
            <a:p>
              <a:endParaRPr lang="zh-CN" altLang="en-US"/>
            </a:p>
          </p:txBody>
        </p:sp>
        <p:sp>
          <p:nvSpPr>
            <p:cNvPr id="10243" name="任意多边形 16"/>
            <p:cNvSpPr>
              <a:spLocks noChangeArrowheads="1"/>
            </p:cNvSpPr>
            <p:nvPr/>
          </p:nvSpPr>
          <p:spPr bwMode="auto">
            <a:xfrm>
              <a:off x="0" y="454"/>
              <a:ext cx="826" cy="760"/>
            </a:xfrm>
            <a:custGeom>
              <a:avLst/>
              <a:gdLst/>
              <a:ahLst/>
              <a:cxnLst>
                <a:cxn ang="0">
                  <a:pos x="0" y="0"/>
                </a:cxn>
                <a:cxn ang="0">
                  <a:pos x="459827" y="0"/>
                </a:cxn>
                <a:cxn ang="0">
                  <a:pos x="459827" y="236483"/>
                </a:cxn>
                <a:cxn ang="0">
                  <a:pos x="696310" y="236483"/>
                </a:cxn>
                <a:cxn ang="0">
                  <a:pos x="696310" y="696310"/>
                </a:cxn>
                <a:cxn ang="0">
                  <a:pos x="0" y="696310"/>
                </a:cxn>
                <a:cxn ang="0">
                  <a:pos x="0" y="0"/>
                </a:cxn>
              </a:cxnLst>
              <a:rect l="0" t="0" r="r" b="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round/>
            </a:ln>
          </p:spPr>
          <p:txBody>
            <a:bodyPr/>
            <a:lstStyle/>
            <a:p>
              <a:endParaRPr lang="zh-CN" altLang="en-US"/>
            </a:p>
          </p:txBody>
        </p:sp>
        <p:sp>
          <p:nvSpPr>
            <p:cNvPr id="10244" name="矩形 17"/>
            <p:cNvSpPr>
              <a:spLocks noChangeArrowheads="1"/>
            </p:cNvSpPr>
            <p:nvPr/>
          </p:nvSpPr>
          <p:spPr bwMode="auto">
            <a:xfrm>
              <a:off x="570" y="374"/>
              <a:ext cx="258" cy="265"/>
            </a:xfrm>
            <a:prstGeom prst="rect">
              <a:avLst/>
            </a:prstGeom>
            <a:solidFill>
              <a:srgbClr val="008080">
                <a:alpha val="50998"/>
              </a:srgbClr>
            </a:solidFill>
            <a:ln w="9525">
              <a:noFill/>
              <a:miter lim="800000"/>
            </a:ln>
          </p:spPr>
          <p:txBody>
            <a:bodyPr lIns="0" tIns="215900" rIns="179705" bIns="0" anchor="ctr"/>
            <a:lstStyle/>
            <a:p>
              <a:pPr algn="ctr"/>
              <a:endParaRPr lang="zh-CN" altLang="en-US" sz="400">
                <a:solidFill>
                  <a:srgbClr val="FFFFFF"/>
                </a:solidFill>
              </a:endParaRPr>
            </a:p>
          </p:txBody>
        </p:sp>
        <p:sp>
          <p:nvSpPr>
            <p:cNvPr id="10245" name="文本框 6151"/>
            <p:cNvSpPr txBox="1">
              <a:spLocks noChangeArrowheads="1"/>
            </p:cNvSpPr>
            <p:nvPr/>
          </p:nvSpPr>
          <p:spPr bwMode="auto">
            <a:xfrm>
              <a:off x="878" y="432"/>
              <a:ext cx="2530" cy="817"/>
            </a:xfrm>
            <a:prstGeom prst="rect">
              <a:avLst/>
            </a:prstGeom>
            <a:noFill/>
            <a:ln w="9525">
              <a:noFill/>
              <a:miter lim="800000"/>
            </a:ln>
          </p:spPr>
          <p:txBody>
            <a:bodyPr wrap="none">
              <a:spAutoFit/>
            </a:bodyPr>
            <a:lstStyle/>
            <a:p>
              <a:r>
                <a:rPr lang="zh-CN" altLang="en-US" sz="2800" b="1">
                  <a:solidFill>
                    <a:srgbClr val="006666"/>
                  </a:solidFill>
                  <a:latin typeface="微软雅黑" panose="020B0503020204020204" charset="-122"/>
                  <a:ea typeface="微软雅黑" panose="020B0503020204020204" charset="-122"/>
                  <a:sym typeface="宋体" panose="02010600030101010101" pitchFamily="2" charset="-122"/>
                </a:rPr>
                <a:t>检查预习</a:t>
              </a:r>
              <a:endParaRPr lang="zh-CN" altLang="en-US" sz="2800" b="1">
                <a:solidFill>
                  <a:srgbClr val="006666"/>
                </a:solidFill>
                <a:latin typeface="微软雅黑" panose="020B0503020204020204" charset="-122"/>
                <a:ea typeface="微软雅黑" panose="020B0503020204020204" charset="-122"/>
                <a:sym typeface="宋体" panose="02010600030101010101" pitchFamily="2" charset="-122"/>
              </a:endParaRPr>
            </a:p>
          </p:txBody>
        </p:sp>
        <p:sp>
          <p:nvSpPr>
            <p:cNvPr id="10246" name="文本框 6152"/>
            <p:cNvSpPr txBox="1">
              <a:spLocks noChangeArrowheads="1"/>
            </p:cNvSpPr>
            <p:nvPr/>
          </p:nvSpPr>
          <p:spPr bwMode="auto">
            <a:xfrm>
              <a:off x="0" y="453"/>
              <a:ext cx="872" cy="863"/>
            </a:xfrm>
            <a:prstGeom prst="rect">
              <a:avLst/>
            </a:prstGeom>
            <a:noFill/>
            <a:ln w="9525">
              <a:noFill/>
              <a:miter lim="800000"/>
            </a:ln>
          </p:spPr>
          <p:txBody>
            <a:bodyPr>
              <a:spAutoFit/>
            </a:bodyPr>
            <a:lstStyle/>
            <a:p>
              <a:r>
                <a:rPr lang="zh-CN" altLang="en-US" sz="2800">
                  <a:solidFill>
                    <a:schemeClr val="accent1"/>
                  </a:solidFill>
                  <a:latin typeface="微软雅黑" panose="020B0503020204020204" charset="-122"/>
                  <a:ea typeface="微软雅黑" panose="020B0503020204020204" charset="-122"/>
                </a:rPr>
                <a:t>一</a:t>
              </a:r>
              <a:endParaRPr lang="zh-CN" altLang="en-US" sz="2800">
                <a:solidFill>
                  <a:schemeClr val="accent1"/>
                </a:solidFill>
                <a:latin typeface="微软雅黑" panose="020B0503020204020204" charset="-122"/>
                <a:ea typeface="微软雅黑" panose="020B0503020204020204" charset="-122"/>
              </a:endParaRPr>
            </a:p>
          </p:txBody>
        </p:sp>
      </p:grpSp>
      <p:sp>
        <p:nvSpPr>
          <p:cNvPr id="1024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grpSp>
        <p:nvGrpSpPr>
          <p:cNvPr id="10248" name="组合 3"/>
          <p:cNvGrpSpPr/>
          <p:nvPr/>
        </p:nvGrpSpPr>
        <p:grpSpPr bwMode="auto">
          <a:xfrm>
            <a:off x="684213" y="1268413"/>
            <a:ext cx="1714500" cy="500062"/>
            <a:chOff x="1076" y="1998"/>
            <a:chExt cx="2699"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noProof="1"/>
            </a:p>
          </p:txBody>
        </p:sp>
        <p:sp>
          <p:nvSpPr>
            <p:cNvPr id="5125" name="文本框 4101"/>
            <p:cNvSpPr txBox="1"/>
            <p:nvPr/>
          </p:nvSpPr>
          <p:spPr>
            <a:xfrm>
              <a:off x="1076" y="1998"/>
              <a:ext cx="2699" cy="69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r>
                <a:rPr lang="zh-CN" altLang="en-US" sz="2300" b="1" noProof="1">
                  <a:solidFill>
                    <a:srgbClr val="FFFFFF"/>
                  </a:solidFill>
                  <a:latin typeface="宋体" panose="02010600030101010101" pitchFamily="2" charset="-122"/>
                  <a:ea typeface="幼圆" panose="02010509060101010101" pitchFamily="49" charset="-122"/>
                  <a:sym typeface="宋体" panose="02010600030101010101" pitchFamily="2" charset="-122"/>
                </a:rPr>
                <a:t>走近作者</a:t>
              </a:r>
              <a:endParaRPr lang="zh-CN" altLang="en-US" sz="2300" b="1" noProof="1">
                <a:solidFill>
                  <a:srgbClr val="FFFFFF"/>
                </a:solidFill>
                <a:latin typeface="宋体" panose="02010600030101010101" pitchFamily="2" charset="-122"/>
                <a:ea typeface="幼圆" panose="02010509060101010101" pitchFamily="49" charset="-122"/>
                <a:sym typeface="宋体" panose="02010600030101010101" pitchFamily="2" charset="-122"/>
              </a:endParaRPr>
            </a:p>
          </p:txBody>
        </p:sp>
      </p:grpSp>
      <p:pic>
        <p:nvPicPr>
          <p:cNvPr id="14339" name="图片 14338" descr="新建 ACDSee BMP 图像"/>
          <p:cNvPicPr>
            <a:picLocks noChangeAspect="1" noChangeArrowheads="1"/>
          </p:cNvPicPr>
          <p:nvPr/>
        </p:nvPicPr>
        <p:blipFill>
          <a:blip r:embed="rId1" cstate="print"/>
          <a:srcRect/>
          <a:stretch>
            <a:fillRect/>
          </a:stretch>
        </p:blipFill>
        <p:spPr bwMode="auto">
          <a:xfrm>
            <a:off x="682625" y="2133600"/>
            <a:ext cx="2244725" cy="3040063"/>
          </a:xfrm>
          <a:prstGeom prst="rect">
            <a:avLst/>
          </a:prstGeom>
          <a:noFill/>
          <a:ln w="9525">
            <a:noFill/>
            <a:miter lim="800000"/>
            <a:headEnd/>
            <a:tailEnd/>
          </a:ln>
        </p:spPr>
      </p:pic>
      <p:sp>
        <p:nvSpPr>
          <p:cNvPr id="14341" name="文本框 14340"/>
          <p:cNvSpPr txBox="1">
            <a:spLocks noChangeArrowheads="1"/>
          </p:cNvSpPr>
          <p:nvPr/>
        </p:nvSpPr>
        <p:spPr bwMode="auto">
          <a:xfrm>
            <a:off x="3348038" y="909638"/>
            <a:ext cx="5475287" cy="4479925"/>
          </a:xfrm>
          <a:prstGeom prst="rect">
            <a:avLst/>
          </a:prstGeom>
          <a:noFill/>
          <a:ln w="9525">
            <a:noFill/>
            <a:miter lim="800000"/>
          </a:ln>
        </p:spPr>
        <p:txBody>
          <a:bodyPr>
            <a:spAutoFit/>
          </a:bodyPr>
          <a:lstStyle/>
          <a:p>
            <a:pPr>
              <a:lnSpc>
                <a:spcPct val="150000"/>
              </a:lnSpc>
            </a:pPr>
            <a:r>
              <a:rPr lang="en-US" altLang="zh-CN" b="1">
                <a:latin typeface="宋体" panose="02010600030101010101" pitchFamily="2" charset="-122"/>
              </a:rPr>
              <a:t>    </a:t>
            </a:r>
            <a:r>
              <a:rPr lang="zh-CN" altLang="en-US" b="1">
                <a:latin typeface="宋体" panose="02010600030101010101" pitchFamily="2" charset="-122"/>
              </a:rPr>
              <a:t>现代作家、儿童文学作家、教育家。原名叶绍钧，字圣陶，苏州人。其早期小说有</a:t>
            </a:r>
            <a:r>
              <a:rPr lang="en-US" altLang="zh-CN" b="1">
                <a:latin typeface="宋体" panose="02010600030101010101" pitchFamily="2" charset="-122"/>
              </a:rPr>
              <a:t>《</a:t>
            </a:r>
            <a:r>
              <a:rPr lang="zh-CN" altLang="en-US" b="1">
                <a:latin typeface="宋体" panose="02010600030101010101" pitchFamily="2" charset="-122"/>
              </a:rPr>
              <a:t>潘先生在难中</a:t>
            </a:r>
            <a:r>
              <a:rPr lang="en-US" altLang="zh-CN" b="1">
                <a:latin typeface="宋体" panose="02010600030101010101" pitchFamily="2" charset="-122"/>
              </a:rPr>
              <a:t>》</a:t>
            </a:r>
            <a:r>
              <a:rPr lang="zh-CN" altLang="en-US" b="1">
                <a:latin typeface="宋体" panose="02010600030101010101" pitchFamily="2" charset="-122"/>
              </a:rPr>
              <a:t>、长篇小说</a:t>
            </a:r>
            <a:r>
              <a:rPr lang="en-US" altLang="zh-CN" b="1">
                <a:latin typeface="宋体" panose="02010600030101010101" pitchFamily="2" charset="-122"/>
              </a:rPr>
              <a:t>《</a:t>
            </a:r>
            <a:r>
              <a:rPr lang="zh-CN" altLang="en-US" b="1">
                <a:latin typeface="宋体" panose="02010600030101010101" pitchFamily="2" charset="-122"/>
              </a:rPr>
              <a:t>倪焕之</a:t>
            </a:r>
            <a:r>
              <a:rPr lang="en-US" altLang="zh-CN" b="1">
                <a:latin typeface="宋体" panose="02010600030101010101" pitchFamily="2" charset="-122"/>
              </a:rPr>
              <a:t>》</a:t>
            </a:r>
            <a:r>
              <a:rPr lang="zh-CN" altLang="en-US" b="1">
                <a:latin typeface="宋体" panose="02010600030101010101" pitchFamily="2" charset="-122"/>
              </a:rPr>
              <a:t>等，“九</a:t>
            </a:r>
            <a:r>
              <a:rPr lang="en-US" altLang="zh-CN" b="1">
                <a:latin typeface="宋体" panose="02010600030101010101" pitchFamily="2" charset="-122"/>
              </a:rPr>
              <a:t>·</a:t>
            </a:r>
            <a:r>
              <a:rPr lang="zh-CN" altLang="en-US" b="1">
                <a:latin typeface="宋体" panose="02010600030101010101" pitchFamily="2" charset="-122"/>
              </a:rPr>
              <a:t>一八”事变后，发表了</a:t>
            </a:r>
            <a:r>
              <a:rPr lang="en-US" altLang="zh-CN" b="1">
                <a:latin typeface="宋体" panose="02010600030101010101" pitchFamily="2" charset="-122"/>
              </a:rPr>
              <a:t>《</a:t>
            </a:r>
            <a:r>
              <a:rPr lang="zh-CN" altLang="en-US" b="1">
                <a:latin typeface="宋体" panose="02010600030101010101" pitchFamily="2" charset="-122"/>
              </a:rPr>
              <a:t>多收了三五斗</a:t>
            </a:r>
            <a:r>
              <a:rPr lang="en-US" altLang="zh-CN" b="1">
                <a:latin typeface="宋体" panose="02010600030101010101" pitchFamily="2" charset="-122"/>
              </a:rPr>
              <a:t>》</a:t>
            </a:r>
            <a:r>
              <a:rPr lang="zh-CN" altLang="en-US" b="1">
                <a:latin typeface="宋体" panose="02010600030101010101" pitchFamily="2" charset="-122"/>
              </a:rPr>
              <a:t>等著名的短篇小说。他还是中国现代童话创作的拓荒者。有童话集</a:t>
            </a:r>
            <a:r>
              <a:rPr lang="en-US" altLang="zh-CN" b="1">
                <a:latin typeface="宋体" panose="02010600030101010101" pitchFamily="2" charset="-122"/>
              </a:rPr>
              <a:t>《</a:t>
            </a:r>
            <a:r>
              <a:rPr lang="zh-CN" altLang="en-US" b="1">
                <a:latin typeface="宋体" panose="02010600030101010101" pitchFamily="2" charset="-122"/>
              </a:rPr>
              <a:t>稻草人</a:t>
            </a:r>
            <a:r>
              <a:rPr lang="en-US" altLang="zh-CN" b="1">
                <a:latin typeface="宋体" panose="02010600030101010101" pitchFamily="2" charset="-122"/>
              </a:rPr>
              <a:t>》</a:t>
            </a:r>
            <a:r>
              <a:rPr lang="zh-CN" altLang="en-US" b="1">
                <a:latin typeface="宋体" panose="02010600030101010101" pitchFamily="2" charset="-122"/>
              </a:rPr>
              <a:t>、</a:t>
            </a:r>
            <a:r>
              <a:rPr lang="en-US" altLang="zh-CN" b="1">
                <a:latin typeface="宋体" panose="02010600030101010101" pitchFamily="2" charset="-122"/>
              </a:rPr>
              <a:t>《</a:t>
            </a:r>
            <a:r>
              <a:rPr lang="zh-CN" altLang="en-US" b="1">
                <a:latin typeface="宋体" panose="02010600030101010101" pitchFamily="2" charset="-122"/>
              </a:rPr>
              <a:t>古代英雄的石像</a:t>
            </a:r>
            <a:r>
              <a:rPr lang="en-US" altLang="zh-CN" b="1">
                <a:latin typeface="宋体" panose="02010600030101010101" pitchFamily="2" charset="-122"/>
              </a:rPr>
              <a:t>》</a:t>
            </a:r>
            <a:r>
              <a:rPr lang="zh-CN" altLang="en-US" b="1">
                <a:latin typeface="宋体" panose="02010600030101010101" pitchFamily="2" charset="-122"/>
              </a:rPr>
              <a:t>等。</a:t>
            </a:r>
            <a:endParaRPr lang="zh-CN" altLang="en-US" b="1">
              <a:latin typeface="宋体" panose="02010600030101010101" pitchFamily="2" charset="-122"/>
            </a:endParaRPr>
          </a:p>
        </p:txBody>
      </p:sp>
      <p:sp>
        <p:nvSpPr>
          <p:cNvPr id="14340" name="文本框 14339"/>
          <p:cNvSpPr txBox="1">
            <a:spLocks noChangeArrowheads="1"/>
          </p:cNvSpPr>
          <p:nvPr/>
        </p:nvSpPr>
        <p:spPr bwMode="auto">
          <a:xfrm>
            <a:off x="250825" y="5445125"/>
            <a:ext cx="3657600" cy="457200"/>
          </a:xfrm>
          <a:prstGeom prst="rect">
            <a:avLst/>
          </a:prstGeom>
          <a:noFill/>
          <a:ln w="9525">
            <a:noFill/>
            <a:miter lim="800000"/>
          </a:ln>
        </p:spPr>
        <p:txBody>
          <a:bodyPr>
            <a:spAutoFit/>
          </a:bodyPr>
          <a:lstStyle/>
          <a:p>
            <a:pPr algn="ctr">
              <a:spcBef>
                <a:spcPct val="50000"/>
              </a:spcBef>
            </a:pPr>
            <a:r>
              <a:rPr lang="zh-CN" altLang="en-US" b="1">
                <a:latin typeface="宋体" panose="02010600030101010101" pitchFamily="2" charset="-122"/>
              </a:rPr>
              <a:t>叶圣陶（</a:t>
            </a:r>
            <a:r>
              <a:rPr lang="en-US" altLang="zh-CN" b="1">
                <a:latin typeface="宋体" panose="02010600030101010101" pitchFamily="2" charset="-122"/>
              </a:rPr>
              <a:t>1894-1988</a:t>
            </a:r>
            <a:r>
              <a:rPr lang="zh-CN" altLang="en-US" b="1">
                <a:latin typeface="宋体" panose="02010600030101010101" pitchFamily="2" charset="-122"/>
              </a:rPr>
              <a:t>）</a:t>
            </a:r>
            <a:endParaRPr lang="zh-CN" altLang="en-US"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341"/>
                                        </p:tgtEl>
                                        <p:attrNameLst>
                                          <p:attrName>style.visibility</p:attrName>
                                        </p:attrNameLst>
                                      </p:cBhvr>
                                      <p:to>
                                        <p:strVal val="visible"/>
                                      </p:to>
                                    </p:set>
                                    <p:animEffect transition="in" filter="blinds(horizontal)">
                                      <p:cBhvr>
                                        <p:cTn id="11" dur="500"/>
                                        <p:tgtEl>
                                          <p:spTgt spid="14341"/>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4340"/>
                                        </p:tgtEl>
                                        <p:attrNameLst>
                                          <p:attrName>style.visibility</p:attrName>
                                        </p:attrNameLst>
                                      </p:cBhvr>
                                      <p:to>
                                        <p:strVal val="visible"/>
                                      </p:to>
                                    </p:set>
                                    <p:animEffect transition="in" filter="dissolve">
                                      <p:cBhvr>
                                        <p:cTn id="15"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文本框 15362"/>
          <p:cNvSpPr txBox="1"/>
          <p:nvPr/>
        </p:nvSpPr>
        <p:spPr>
          <a:xfrm>
            <a:off x="827088" y="1052513"/>
            <a:ext cx="4824412" cy="457200"/>
          </a:xfrm>
          <a:prstGeom prst="rect">
            <a:avLst/>
          </a:prstGeom>
          <a:noFill/>
          <a:ln w="9525">
            <a:noFill/>
          </a:ln>
        </p:spPr>
        <p:txBody>
          <a:bodyPr>
            <a:spAutoFit/>
          </a:bodyPr>
          <a:lstStyle/>
          <a:p>
            <a:pPr>
              <a:spcBef>
                <a:spcPct val="50000"/>
              </a:spcBef>
            </a:pPr>
            <a:r>
              <a:rPr lang="en-US" altLang="zh-CN" b="1"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b="1" noProof="1">
                <a:effectLst>
                  <a:outerShdw blurRad="38100" dist="38100" dir="2700000">
                    <a:srgbClr val="FFFFFF"/>
                  </a:outerShdw>
                </a:effectLst>
                <a:latin typeface="宋体" panose="02010600030101010101" pitchFamily="2" charset="-122"/>
                <a:ea typeface="宋体" panose="02010600030101010101" pitchFamily="2" charset="-122"/>
                <a:cs typeface="+mn-ea"/>
              </a:rPr>
              <a:t>检查字词</a:t>
            </a:r>
            <a:r>
              <a:rPr lang="en-US" altLang="zh-CN" b="1"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b="1" noProof="1">
                <a:latin typeface="宋体" panose="02010600030101010101" pitchFamily="2" charset="-122"/>
                <a:ea typeface="宋体" panose="02010600030101010101" pitchFamily="2" charset="-122"/>
                <a:cs typeface="+mn-ea"/>
              </a:rPr>
              <a:t>读准字音</a:t>
            </a:r>
            <a:endParaRPr lang="zh-CN" altLang="en-US" b="1"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15365" name="文本框 15364"/>
          <p:cNvSpPr txBox="1">
            <a:spLocks noChangeArrowheads="1"/>
          </p:cNvSpPr>
          <p:nvPr/>
        </p:nvSpPr>
        <p:spPr bwMode="auto">
          <a:xfrm>
            <a:off x="250825" y="1773238"/>
            <a:ext cx="2287588"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xuān xiè</a:t>
            </a:r>
            <a:endParaRPr lang="en-US" altLang="zh-CN" sz="2800" b="1">
              <a:solidFill>
                <a:srgbClr val="FF0000"/>
              </a:solidFill>
              <a:latin typeface="宋体" panose="02010600030101010101" pitchFamily="2" charset="-122"/>
            </a:endParaRPr>
          </a:p>
        </p:txBody>
      </p:sp>
      <p:sp>
        <p:nvSpPr>
          <p:cNvPr id="11267" name="矩形 15365"/>
          <p:cNvSpPr>
            <a:spLocks noChangeArrowheads="1"/>
          </p:cNvSpPr>
          <p:nvPr/>
        </p:nvSpPr>
        <p:spPr bwMode="auto">
          <a:xfrm>
            <a:off x="2916238" y="2441575"/>
            <a:ext cx="1263650" cy="519113"/>
          </a:xfrm>
          <a:prstGeom prst="rect">
            <a:avLst/>
          </a:prstGeom>
          <a:noFill/>
          <a:ln w="9525">
            <a:noFill/>
            <a:miter lim="800000"/>
          </a:ln>
        </p:spPr>
        <p:txBody>
          <a:bodyPr anchor="ctr">
            <a:spAutoFit/>
          </a:bodyPr>
          <a:lstStyle/>
          <a:p>
            <a:r>
              <a:rPr lang="en-US" altLang="zh-CN" sz="2800" b="1">
                <a:solidFill>
                  <a:srgbClr val="FF0000"/>
                </a:solidFill>
                <a:latin typeface="宋体" panose="02010600030101010101" pitchFamily="2" charset="-122"/>
              </a:rPr>
              <a:t> </a:t>
            </a:r>
            <a:endParaRPr lang="en-US" altLang="zh-CN" sz="2800" b="1">
              <a:solidFill>
                <a:srgbClr val="FF0000"/>
              </a:solidFill>
              <a:latin typeface="宋体" panose="02010600030101010101" pitchFamily="2" charset="-122"/>
            </a:endParaRPr>
          </a:p>
        </p:txBody>
      </p:sp>
      <p:sp>
        <p:nvSpPr>
          <p:cNvPr id="15367" name="文本框 15366"/>
          <p:cNvSpPr txBox="1">
            <a:spLocks noChangeArrowheads="1"/>
          </p:cNvSpPr>
          <p:nvPr/>
        </p:nvSpPr>
        <p:spPr bwMode="auto">
          <a:xfrm>
            <a:off x="2484438" y="1773238"/>
            <a:ext cx="1317625"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bài bǐ</a:t>
            </a:r>
            <a:endParaRPr lang="en-US" altLang="zh-CN" sz="2800" b="1">
              <a:solidFill>
                <a:srgbClr val="FF0000"/>
              </a:solidFill>
              <a:latin typeface="宋体" panose="02010600030101010101" pitchFamily="2" charset="-122"/>
            </a:endParaRPr>
          </a:p>
        </p:txBody>
      </p:sp>
      <p:sp>
        <p:nvSpPr>
          <p:cNvPr id="15368" name="文本框 15367"/>
          <p:cNvSpPr txBox="1">
            <a:spLocks noChangeArrowheads="1"/>
          </p:cNvSpPr>
          <p:nvPr/>
        </p:nvSpPr>
        <p:spPr bwMode="auto">
          <a:xfrm>
            <a:off x="647700" y="2420938"/>
            <a:ext cx="8172450" cy="3084512"/>
          </a:xfrm>
          <a:prstGeom prst="rect">
            <a:avLst/>
          </a:prstGeom>
          <a:noFill/>
          <a:ln w="9525">
            <a:noFill/>
            <a:miter lim="800000"/>
          </a:ln>
        </p:spPr>
        <p:txBody>
          <a:bodyPr>
            <a:spAutoFit/>
          </a:bodyPr>
          <a:lstStyle/>
          <a:p>
            <a:pPr>
              <a:spcBef>
                <a:spcPct val="50000"/>
              </a:spcBef>
            </a:pPr>
            <a:r>
              <a:rPr lang="zh-CN" altLang="en-US" sz="2800" b="1" u="sng">
                <a:latin typeface="宋体" panose="02010600030101010101" pitchFamily="2" charset="-122"/>
              </a:rPr>
              <a:t>轩 榭</a:t>
            </a:r>
            <a:r>
              <a:rPr lang="zh-CN" altLang="en-US" sz="2800" b="1">
                <a:latin typeface="宋体" panose="02010600030101010101" pitchFamily="2" charset="-122"/>
              </a:rPr>
              <a:t>      </a:t>
            </a:r>
            <a:r>
              <a:rPr lang="zh-CN" altLang="en-US" sz="2800" b="1" u="sng">
                <a:latin typeface="宋体" panose="02010600030101010101" pitchFamily="2" charset="-122"/>
              </a:rPr>
              <a:t>败 笔</a:t>
            </a:r>
            <a:r>
              <a:rPr lang="zh-CN" altLang="en-US" sz="2800" b="1">
                <a:latin typeface="宋体" panose="02010600030101010101" pitchFamily="2" charset="-122"/>
              </a:rPr>
              <a:t>       </a:t>
            </a:r>
            <a:r>
              <a:rPr lang="zh-CN" altLang="en-US" sz="2800" b="1" u="sng">
                <a:latin typeface="宋体" panose="02010600030101010101" pitchFamily="2" charset="-122"/>
              </a:rPr>
              <a:t>邱  壑</a:t>
            </a:r>
            <a:r>
              <a:rPr lang="zh-CN" altLang="en-US" sz="2800" b="1">
                <a:latin typeface="宋体" panose="02010600030101010101" pitchFamily="2" charset="-122"/>
              </a:rPr>
              <a:t>      </a:t>
            </a:r>
            <a:r>
              <a:rPr lang="zh-CN" altLang="en-US" sz="2800" b="1" u="sng">
                <a:latin typeface="宋体" panose="02010600030101010101" pitchFamily="2" charset="-122"/>
              </a:rPr>
              <a:t>嶙  峋 </a:t>
            </a:r>
            <a:endParaRPr lang="zh-CN" altLang="en-US" sz="2800" b="1" u="sng">
              <a:latin typeface="宋体" panose="02010600030101010101" pitchFamily="2" charset="-122"/>
            </a:endParaRPr>
          </a:p>
          <a:p>
            <a:pPr>
              <a:spcBef>
                <a:spcPct val="50000"/>
              </a:spcBef>
            </a:pPr>
            <a:endParaRPr lang="zh-CN" altLang="en-US" sz="2800" b="1" u="sng">
              <a:latin typeface="宋体" panose="02010600030101010101" pitchFamily="2" charset="-122"/>
            </a:endParaRPr>
          </a:p>
          <a:p>
            <a:pPr>
              <a:spcBef>
                <a:spcPct val="50000"/>
              </a:spcBef>
            </a:pPr>
            <a:r>
              <a:rPr lang="zh-CN" altLang="en-US" sz="2800" b="1" u="sng">
                <a:latin typeface="宋体" panose="02010600030101010101" pitchFamily="2" charset="-122"/>
              </a:rPr>
              <a:t>镂 空</a:t>
            </a:r>
            <a:r>
              <a:rPr lang="zh-CN" altLang="en-US" sz="2800" b="1">
                <a:latin typeface="宋体" panose="02010600030101010101" pitchFamily="2" charset="-122"/>
              </a:rPr>
              <a:t>      </a:t>
            </a:r>
            <a:r>
              <a:rPr lang="zh-CN" altLang="en-US" sz="2800" b="1" u="sng">
                <a:latin typeface="宋体" panose="02010600030101010101" pitchFamily="2" charset="-122"/>
              </a:rPr>
              <a:t>蔷 薇</a:t>
            </a:r>
            <a:r>
              <a:rPr lang="zh-CN" altLang="en-US" sz="2800" b="1">
                <a:latin typeface="宋体" panose="02010600030101010101" pitchFamily="2" charset="-122"/>
              </a:rPr>
              <a:t>       </a:t>
            </a:r>
            <a:r>
              <a:rPr lang="zh-CN" altLang="en-US" sz="2800" b="1" u="sng">
                <a:latin typeface="宋体" panose="02010600030101010101" pitchFamily="2" charset="-122"/>
              </a:rPr>
              <a:t>明 艳</a:t>
            </a:r>
            <a:r>
              <a:rPr lang="zh-CN" altLang="en-US" sz="2800" b="1">
                <a:latin typeface="宋体" panose="02010600030101010101" pitchFamily="2" charset="-122"/>
              </a:rPr>
              <a:t>       </a:t>
            </a:r>
            <a:r>
              <a:rPr lang="zh-CN" altLang="en-US" sz="2800" b="1" u="sng">
                <a:latin typeface="宋体" panose="02010600030101010101" pitchFamily="2" charset="-122"/>
              </a:rPr>
              <a:t>因地制宜             </a:t>
            </a:r>
            <a:endParaRPr lang="zh-CN" altLang="en-US" sz="2800" b="1" u="sng">
              <a:latin typeface="宋体" panose="02010600030101010101" pitchFamily="2" charset="-122"/>
            </a:endParaRPr>
          </a:p>
          <a:p>
            <a:pPr>
              <a:spcBef>
                <a:spcPct val="50000"/>
              </a:spcBef>
            </a:pPr>
            <a:endParaRPr lang="zh-CN" altLang="en-US" sz="2800" b="1" u="sng">
              <a:latin typeface="宋体" panose="02010600030101010101" pitchFamily="2" charset="-122"/>
            </a:endParaRPr>
          </a:p>
          <a:p>
            <a:pPr>
              <a:spcBef>
                <a:spcPct val="50000"/>
              </a:spcBef>
            </a:pPr>
            <a:r>
              <a:rPr lang="zh-CN" altLang="en-US" sz="2800" b="1" u="sng">
                <a:latin typeface="宋体" panose="02010600030101010101" pitchFamily="2" charset="-122"/>
              </a:rPr>
              <a:t>重峦叠嶂 </a:t>
            </a:r>
            <a:endParaRPr lang="zh-CN" altLang="en-US" sz="2800" b="1" u="sng">
              <a:latin typeface="宋体" panose="02010600030101010101" pitchFamily="2" charset="-122"/>
            </a:endParaRPr>
          </a:p>
        </p:txBody>
      </p:sp>
      <p:sp>
        <p:nvSpPr>
          <p:cNvPr id="15369" name="文本框 15368"/>
          <p:cNvSpPr txBox="1">
            <a:spLocks noChangeArrowheads="1"/>
          </p:cNvSpPr>
          <p:nvPr/>
        </p:nvSpPr>
        <p:spPr bwMode="auto">
          <a:xfrm>
            <a:off x="4683125" y="1757363"/>
            <a:ext cx="1617663"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qiū hè</a:t>
            </a:r>
            <a:endParaRPr lang="en-US" altLang="zh-CN" sz="2800" b="1">
              <a:solidFill>
                <a:srgbClr val="FF0000"/>
              </a:solidFill>
              <a:latin typeface="宋体" panose="02010600030101010101" pitchFamily="2" charset="-122"/>
            </a:endParaRPr>
          </a:p>
        </p:txBody>
      </p:sp>
      <p:sp>
        <p:nvSpPr>
          <p:cNvPr id="15370" name="文本框 15369"/>
          <p:cNvSpPr txBox="1">
            <a:spLocks noChangeArrowheads="1"/>
          </p:cNvSpPr>
          <p:nvPr/>
        </p:nvSpPr>
        <p:spPr bwMode="auto">
          <a:xfrm>
            <a:off x="6715125" y="1757363"/>
            <a:ext cx="1601788"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lín xún</a:t>
            </a:r>
            <a:endParaRPr lang="en-US" altLang="zh-CN" sz="2800" b="1">
              <a:solidFill>
                <a:srgbClr val="FF0000"/>
              </a:solidFill>
              <a:latin typeface="宋体" panose="02010600030101010101" pitchFamily="2" charset="-122"/>
            </a:endParaRPr>
          </a:p>
        </p:txBody>
      </p:sp>
      <p:sp>
        <p:nvSpPr>
          <p:cNvPr id="15371" name="文本框 15370"/>
          <p:cNvSpPr txBox="1">
            <a:spLocks noChangeArrowheads="1"/>
          </p:cNvSpPr>
          <p:nvPr/>
        </p:nvSpPr>
        <p:spPr bwMode="auto">
          <a:xfrm>
            <a:off x="323850" y="3125788"/>
            <a:ext cx="1800225"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lòu  kōng</a:t>
            </a:r>
            <a:endParaRPr lang="en-US" altLang="zh-CN" sz="2800" b="1">
              <a:solidFill>
                <a:srgbClr val="FF0000"/>
              </a:solidFill>
              <a:latin typeface="宋体" panose="02010600030101010101" pitchFamily="2" charset="-122"/>
            </a:endParaRPr>
          </a:p>
        </p:txBody>
      </p:sp>
      <p:sp>
        <p:nvSpPr>
          <p:cNvPr id="15372" name="文本框 15371"/>
          <p:cNvSpPr txBox="1">
            <a:spLocks noChangeArrowheads="1"/>
          </p:cNvSpPr>
          <p:nvPr/>
        </p:nvSpPr>
        <p:spPr bwMode="auto">
          <a:xfrm>
            <a:off x="2339975" y="3125788"/>
            <a:ext cx="1943100"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qiáng wēi</a:t>
            </a:r>
            <a:endParaRPr lang="en-US" altLang="zh-CN" sz="2800" b="1">
              <a:solidFill>
                <a:srgbClr val="FF0000"/>
              </a:solidFill>
              <a:latin typeface="宋体" panose="02010600030101010101" pitchFamily="2" charset="-122"/>
            </a:endParaRPr>
          </a:p>
        </p:txBody>
      </p:sp>
      <p:sp>
        <p:nvSpPr>
          <p:cNvPr id="15373" name="文本框 15372"/>
          <p:cNvSpPr txBox="1">
            <a:spLocks noChangeArrowheads="1"/>
          </p:cNvSpPr>
          <p:nvPr/>
        </p:nvSpPr>
        <p:spPr bwMode="auto">
          <a:xfrm>
            <a:off x="4432300" y="3070225"/>
            <a:ext cx="1655763" cy="519113"/>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míng yàn</a:t>
            </a:r>
            <a:endParaRPr lang="en-US" altLang="zh-CN" sz="2800" b="1">
              <a:solidFill>
                <a:srgbClr val="FF0000"/>
              </a:solidFill>
              <a:latin typeface="宋体" panose="02010600030101010101" pitchFamily="2" charset="-122"/>
            </a:endParaRPr>
          </a:p>
        </p:txBody>
      </p:sp>
      <p:sp>
        <p:nvSpPr>
          <p:cNvPr id="15375" name="文本框 15374"/>
          <p:cNvSpPr txBox="1">
            <a:spLocks noChangeArrowheads="1"/>
          </p:cNvSpPr>
          <p:nvPr/>
        </p:nvSpPr>
        <p:spPr bwMode="auto">
          <a:xfrm>
            <a:off x="6462713" y="3068638"/>
            <a:ext cx="2681287" cy="519112"/>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yīn dì zhì yí</a:t>
            </a:r>
            <a:endParaRPr lang="en-US" altLang="zh-CN" sz="2800" b="1">
              <a:solidFill>
                <a:srgbClr val="FF0000"/>
              </a:solidFill>
              <a:latin typeface="宋体" panose="02010600030101010101" pitchFamily="2" charset="-122"/>
            </a:endParaRPr>
          </a:p>
        </p:txBody>
      </p:sp>
      <p:sp>
        <p:nvSpPr>
          <p:cNvPr id="15376" name="文本框 15375"/>
          <p:cNvSpPr txBox="1">
            <a:spLocks noChangeArrowheads="1"/>
          </p:cNvSpPr>
          <p:nvPr/>
        </p:nvSpPr>
        <p:spPr bwMode="auto">
          <a:xfrm>
            <a:off x="323850" y="4422775"/>
            <a:ext cx="3960813" cy="519113"/>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宋体" panose="02010600030101010101" pitchFamily="2" charset="-122"/>
              </a:rPr>
              <a:t>chóng luán dié zhàng</a:t>
            </a:r>
            <a:endParaRPr lang="en-US" altLang="zh-CN" sz="2800" b="1">
              <a:solidFill>
                <a:srgbClr val="FF0000"/>
              </a:solidFill>
              <a:latin typeface="宋体" panose="02010600030101010101" pitchFamily="2" charset="-122"/>
            </a:endParaRPr>
          </a:p>
        </p:txBody>
      </p:sp>
      <p:sp>
        <p:nvSpPr>
          <p:cNvPr id="11277"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8"/>
                                        </p:tgtEl>
                                        <p:attrNameLst>
                                          <p:attrName>style.visibility</p:attrName>
                                        </p:attrNameLst>
                                      </p:cBhvr>
                                      <p:to>
                                        <p:strVal val="visible"/>
                                      </p:to>
                                    </p:set>
                                    <p:anim calcmode="discrete" valueType="clr">
                                      <p:cBhvr override="childStyle">
                                        <p:cTn id="7" dur="80"/>
                                        <p:tgtEl>
                                          <p:spTgt spid="153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8"/>
                                        </p:tgtEl>
                                        <p:attrNameLst>
                                          <p:attrName>fillcolor</p:attrName>
                                        </p:attrNameLst>
                                      </p:cBhvr>
                                      <p:tavLst>
                                        <p:tav tm="0">
                                          <p:val>
                                            <p:clrVal>
                                              <a:schemeClr val="accent2"/>
                                            </p:clrVal>
                                          </p:val>
                                        </p:tav>
                                        <p:tav tm="50000">
                                          <p:val>
                                            <p:clrVal>
                                              <a:schemeClr val="hlink"/>
                                            </p:clrVal>
                                          </p:val>
                                        </p:tav>
                                      </p:tavLst>
                                    </p:anim>
                                    <p:set>
                                      <p:cBhvr>
                                        <p:cTn id="9" dur="80"/>
                                        <p:tgtEl>
                                          <p:spTgt spid="1536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365"/>
                                        </p:tgtEl>
                                        <p:attrNameLst>
                                          <p:attrName>style.visibility</p:attrName>
                                        </p:attrNameLst>
                                      </p:cBhvr>
                                      <p:to>
                                        <p:strVal val="visible"/>
                                      </p:to>
                                    </p:set>
                                    <p:animEffect transition="in" filter="blinds(horizontal)">
                                      <p:cBhvr>
                                        <p:cTn id="14" dur="500"/>
                                        <p:tgtEl>
                                          <p:spTgt spid="1536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animEffect transition="in" filter="blinds(horizontal)">
                                      <p:cBhvr>
                                        <p:cTn id="19" dur="500"/>
                                        <p:tgtEl>
                                          <p:spTgt spid="1536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369"/>
                                        </p:tgtEl>
                                        <p:attrNameLst>
                                          <p:attrName>style.visibility</p:attrName>
                                        </p:attrNameLst>
                                      </p:cBhvr>
                                      <p:to>
                                        <p:strVal val="visible"/>
                                      </p:to>
                                    </p:set>
                                    <p:animEffect transition="in" filter="blinds(horizontal)">
                                      <p:cBhvr>
                                        <p:cTn id="24" dur="500"/>
                                        <p:tgtEl>
                                          <p:spTgt spid="1536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5370"/>
                                        </p:tgtEl>
                                        <p:attrNameLst>
                                          <p:attrName>style.visibility</p:attrName>
                                        </p:attrNameLst>
                                      </p:cBhvr>
                                      <p:to>
                                        <p:strVal val="visible"/>
                                      </p:to>
                                    </p:set>
                                    <p:animEffect transition="in" filter="blinds(horizontal)">
                                      <p:cBhvr>
                                        <p:cTn id="29" dur="500"/>
                                        <p:tgtEl>
                                          <p:spTgt spid="1537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5371"/>
                                        </p:tgtEl>
                                        <p:attrNameLst>
                                          <p:attrName>style.visibility</p:attrName>
                                        </p:attrNameLst>
                                      </p:cBhvr>
                                      <p:to>
                                        <p:strVal val="visible"/>
                                      </p:to>
                                    </p:set>
                                    <p:animEffect transition="in" filter="blinds(horizontal)">
                                      <p:cBhvr>
                                        <p:cTn id="34" dur="500"/>
                                        <p:tgtEl>
                                          <p:spTgt spid="1537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372"/>
                                        </p:tgtEl>
                                        <p:attrNameLst>
                                          <p:attrName>style.visibility</p:attrName>
                                        </p:attrNameLst>
                                      </p:cBhvr>
                                      <p:to>
                                        <p:strVal val="visible"/>
                                      </p:to>
                                    </p:set>
                                    <p:animEffect transition="in" filter="blinds(horizontal)">
                                      <p:cBhvr>
                                        <p:cTn id="39" dur="500"/>
                                        <p:tgtEl>
                                          <p:spTgt spid="1537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5373"/>
                                        </p:tgtEl>
                                        <p:attrNameLst>
                                          <p:attrName>style.visibility</p:attrName>
                                        </p:attrNameLst>
                                      </p:cBhvr>
                                      <p:to>
                                        <p:strVal val="visible"/>
                                      </p:to>
                                    </p:set>
                                    <p:animEffect transition="in" filter="blinds(horizontal)">
                                      <p:cBhvr>
                                        <p:cTn id="44" dur="500"/>
                                        <p:tgtEl>
                                          <p:spTgt spid="1537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5375"/>
                                        </p:tgtEl>
                                        <p:attrNameLst>
                                          <p:attrName>style.visibility</p:attrName>
                                        </p:attrNameLst>
                                      </p:cBhvr>
                                      <p:to>
                                        <p:strVal val="visible"/>
                                      </p:to>
                                    </p:set>
                                    <p:animEffect transition="in" filter="blinds(horizontal)">
                                      <p:cBhvr>
                                        <p:cTn id="49" dur="500"/>
                                        <p:tgtEl>
                                          <p:spTgt spid="15375"/>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5376"/>
                                        </p:tgtEl>
                                        <p:attrNameLst>
                                          <p:attrName>style.visibility</p:attrName>
                                        </p:attrNameLst>
                                      </p:cBhvr>
                                      <p:to>
                                        <p:strVal val="visible"/>
                                      </p:to>
                                    </p:set>
                                    <p:animEffect transition="in" filter="blinds(horizontal)">
                                      <p:cBhvr>
                                        <p:cTn id="54"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7" grpId="0"/>
      <p:bldP spid="15368" grpId="0"/>
      <p:bldP spid="15369" grpId="0"/>
      <p:bldP spid="15370" grpId="0"/>
      <p:bldP spid="15371" grpId="0"/>
      <p:bldP spid="15372" grpId="0"/>
      <p:bldP spid="15373" grpId="0"/>
      <p:bldP spid="15375" grpId="0"/>
      <p:bldP spid="1537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标题 16385"/>
          <p:cNvSpPr>
            <a:spLocks noGrp="1" noChangeArrowheads="1"/>
          </p:cNvSpPr>
          <p:nvPr>
            <p:ph type="title"/>
          </p:nvPr>
        </p:nvSpPr>
        <p:spPr bwMode="auto">
          <a:xfrm>
            <a:off x="468313" y="692150"/>
            <a:ext cx="3362325" cy="695325"/>
          </a:xfrm>
          <a:prstGeom prst="rect">
            <a:avLst/>
          </a:prstGeom>
          <a:noFill/>
          <a:ln>
            <a:miter lim="800000"/>
          </a:ln>
        </p:spPr>
        <p:txBody>
          <a:bodyPr vert="horz" wrap="square" lIns="91440" tIns="45720" rIns="91440" bIns="45720" numCol="1" anchor="b" anchorCtr="0" compatLnSpc="1"/>
          <a:lstStyle/>
          <a:p>
            <a:pPr algn="l"/>
            <a:r>
              <a:rPr lang="zh-CN" altLang="en-US" sz="3200" b="1" smtClean="0">
                <a:latin typeface="宋体" panose="02010600030101010101" pitchFamily="2" charset="-122"/>
                <a:ea typeface="宋体" panose="02010600030101010101" pitchFamily="2" charset="-122"/>
              </a:rPr>
              <a:t>重点词语解释</a:t>
            </a:r>
            <a:endParaRPr lang="zh-CN" altLang="en-US" sz="3200" b="1" smtClean="0">
              <a:latin typeface="宋体" panose="02010600030101010101" pitchFamily="2" charset="-122"/>
              <a:ea typeface="宋体" panose="02010600030101010101" pitchFamily="2" charset="-122"/>
            </a:endParaRPr>
          </a:p>
        </p:txBody>
      </p:sp>
      <p:sp>
        <p:nvSpPr>
          <p:cNvPr id="12290" name="内容占位符 16386"/>
          <p:cNvSpPr>
            <a:spLocks noGrp="1" noChangeArrowheads="1"/>
          </p:cNvSpPr>
          <p:nvPr>
            <p:ph idx="1"/>
          </p:nvPr>
        </p:nvSpPr>
        <p:spPr bwMode="auto">
          <a:xfrm>
            <a:off x="457200" y="1600200"/>
            <a:ext cx="8229600" cy="3406775"/>
          </a:xfrm>
          <a:prstGeom prst="rect">
            <a:avLst/>
          </a:prstGeom>
          <a:noFill/>
          <a:ln>
            <a:miter lim="800000"/>
          </a:ln>
        </p:spPr>
        <p:txBody>
          <a:bodyPr vert="horz" wrap="square" lIns="91440" tIns="45720" rIns="91440" bIns="45720" numCol="1" anchor="t" anchorCtr="0" compatLnSpc="1"/>
          <a:lstStyle/>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标本：</a:t>
            </a:r>
            <a:endParaRPr lang="zh-CN" altLang="en-US" sz="2800" b="1" smtClean="0">
              <a:solidFill>
                <a:srgbClr val="FF0000"/>
              </a:solidFill>
              <a:latin typeface="宋体" panose="02010600030101010101" pitchFamily="2" charset="-122"/>
              <a:ea typeface="宋体" panose="02010600030101010101" pitchFamily="2" charset="-122"/>
            </a:endParaRPr>
          </a:p>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败笔：</a:t>
            </a:r>
            <a:endParaRPr lang="zh-CN" altLang="en-US" sz="2800" b="1" smtClean="0">
              <a:latin typeface="宋体" panose="02010600030101010101" pitchFamily="2" charset="-122"/>
              <a:ea typeface="宋体" panose="02010600030101010101" pitchFamily="2" charset="-122"/>
            </a:endParaRPr>
          </a:p>
          <a:p>
            <a:pPr marL="0" indent="0">
              <a:lnSpc>
                <a:spcPct val="130000"/>
              </a:lnSpc>
              <a:spcBef>
                <a:spcPct val="0"/>
              </a:spcBef>
              <a:buFontTx/>
              <a:buNone/>
            </a:pPr>
            <a:endParaRPr lang="zh-CN" altLang="en-US" sz="2800" b="1" smtClean="0">
              <a:latin typeface="宋体" panose="02010600030101010101" pitchFamily="2" charset="-122"/>
              <a:ea typeface="宋体" panose="02010600030101010101" pitchFamily="2" charset="-122"/>
            </a:endParaRPr>
          </a:p>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寂寞：    </a:t>
            </a:r>
            <a:endParaRPr lang="zh-CN" altLang="en-US" sz="2800" b="1" smtClean="0">
              <a:latin typeface="宋体" panose="02010600030101010101" pitchFamily="2" charset="-122"/>
              <a:ea typeface="宋体" panose="02010600030101010101" pitchFamily="2" charset="-122"/>
            </a:endParaRPr>
          </a:p>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珠光宝气：</a:t>
            </a:r>
            <a:endParaRPr lang="zh-CN" altLang="en-US" sz="2800" b="1" smtClean="0">
              <a:solidFill>
                <a:srgbClr val="FF0000"/>
              </a:solidFill>
              <a:latin typeface="宋体" panose="02010600030101010101" pitchFamily="2" charset="-122"/>
              <a:ea typeface="宋体" panose="02010600030101010101" pitchFamily="2" charset="-122"/>
            </a:endParaRPr>
          </a:p>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别具匠心：</a:t>
            </a:r>
            <a:endParaRPr lang="en-US" altLang="zh-CN" sz="2800" b="1" smtClean="0">
              <a:solidFill>
                <a:srgbClr val="FF0000"/>
              </a:solidFill>
              <a:latin typeface="宋体" panose="02010600030101010101" pitchFamily="2" charset="-122"/>
              <a:ea typeface="微软雅黑" panose="020B0503020204020204" charset="-122"/>
            </a:endParaRPr>
          </a:p>
          <a:p>
            <a:pPr marL="0" indent="0">
              <a:lnSpc>
                <a:spcPct val="130000"/>
              </a:lnSpc>
              <a:spcBef>
                <a:spcPct val="0"/>
              </a:spcBef>
              <a:buFontTx/>
              <a:buNone/>
            </a:pPr>
            <a:r>
              <a:rPr lang="zh-CN" altLang="en-US" sz="2800" b="1" smtClean="0">
                <a:latin typeface="宋体" panose="02010600030101010101" pitchFamily="2" charset="-122"/>
                <a:ea typeface="宋体" panose="02010600030101010101" pitchFamily="2" charset="-122"/>
              </a:rPr>
              <a:t>鉴赏：</a:t>
            </a:r>
            <a:endParaRPr lang="en-US" altLang="zh-CN" sz="2800" b="1" smtClean="0">
              <a:latin typeface="宋体" panose="02010600030101010101" pitchFamily="2" charset="-122"/>
              <a:ea typeface="微软雅黑" panose="020B0503020204020204" charset="-122"/>
            </a:endParaRPr>
          </a:p>
        </p:txBody>
      </p:sp>
      <p:sp>
        <p:nvSpPr>
          <p:cNvPr id="12291" name="文本框 4103"/>
          <p:cNvSpPr txBox="1">
            <a:spLocks noChangeArrowheads="1"/>
          </p:cNvSpPr>
          <p:nvPr/>
        </p:nvSpPr>
        <p:spPr bwMode="auto">
          <a:xfrm>
            <a:off x="106363" y="44450"/>
            <a:ext cx="1295400" cy="398463"/>
          </a:xfrm>
          <a:prstGeom prst="rect">
            <a:avLst/>
          </a:prstGeom>
          <a:noFill/>
          <a:ln w="9525">
            <a:noFill/>
            <a:miter lim="800000"/>
          </a:ln>
        </p:spPr>
        <p:txBody>
          <a:bodyPr lIns="90170" tIns="46990" rIns="90170" bIns="46990">
            <a:spAutoFit/>
          </a:bodyPr>
          <a:lstStyle/>
          <a:p>
            <a:r>
              <a:rPr lang="zh-CN" altLang="zh-CN" sz="2000" b="1">
                <a:solidFill>
                  <a:srgbClr val="006666"/>
                </a:solidFill>
                <a:ea typeface="方正姚体" pitchFamily="2" charset="-122"/>
              </a:rPr>
              <a:t>讲授新课</a:t>
            </a:r>
            <a:endParaRPr lang="zh-CN" altLang="zh-CN" sz="2000" b="1">
              <a:solidFill>
                <a:srgbClr val="006666"/>
              </a:solidFill>
              <a:ea typeface="方正姚体" pitchFamily="2" charset="-122"/>
            </a:endParaRPr>
          </a:p>
        </p:txBody>
      </p:sp>
      <p:sp>
        <p:nvSpPr>
          <p:cNvPr id="2" name="文本框 1"/>
          <p:cNvSpPr txBox="1">
            <a:spLocks noChangeArrowheads="1"/>
          </p:cNvSpPr>
          <p:nvPr/>
        </p:nvSpPr>
        <p:spPr bwMode="auto">
          <a:xfrm>
            <a:off x="1403350" y="1701800"/>
            <a:ext cx="6584950" cy="519113"/>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Arial" panose="020B0604020202020204" pitchFamily="34" charset="0"/>
              </a:rPr>
              <a:t>指在同一类事物中可以作为代表的事物。</a:t>
            </a:r>
            <a:endParaRPr lang="zh-CN" altLang="en-US" sz="2800"/>
          </a:p>
        </p:txBody>
      </p:sp>
      <p:sp>
        <p:nvSpPr>
          <p:cNvPr id="3" name="文本框 2"/>
          <p:cNvSpPr txBox="1">
            <a:spLocks noChangeArrowheads="1"/>
          </p:cNvSpPr>
          <p:nvPr/>
        </p:nvSpPr>
        <p:spPr bwMode="auto">
          <a:xfrm>
            <a:off x="1384300" y="2101850"/>
            <a:ext cx="6967538" cy="1203325"/>
          </a:xfrm>
          <a:prstGeom prst="rect">
            <a:avLst/>
          </a:prstGeom>
          <a:noFill/>
          <a:ln w="9525">
            <a:noFill/>
            <a:miter lim="800000"/>
          </a:ln>
        </p:spPr>
        <p:txBody>
          <a:bodyPr>
            <a:spAutoFit/>
          </a:bodyPr>
          <a:lstStyle/>
          <a:p>
            <a:pPr>
              <a:lnSpc>
                <a:spcPct val="130000"/>
              </a:lnSpc>
            </a:pPr>
            <a:r>
              <a:rPr lang="zh-CN" altLang="en-US" sz="2800" b="1">
                <a:solidFill>
                  <a:srgbClr val="FF0000"/>
                </a:solidFill>
                <a:latin typeface="宋体" panose="02010600030101010101" pitchFamily="2" charset="-122"/>
                <a:sym typeface="Arial" panose="020B0604020202020204" pitchFamily="34" charset="0"/>
              </a:rPr>
              <a:t>写字写得不好的一笔；绘画中画得不好的部分；诗文中写得不好的词句。</a:t>
            </a:r>
            <a:r>
              <a:rPr lang="zh-CN" altLang="en-US" sz="2800" b="1">
                <a:latin typeface="宋体" panose="02010600030101010101" pitchFamily="2" charset="-122"/>
                <a:sym typeface="Arial" panose="020B0604020202020204" pitchFamily="34" charset="0"/>
              </a:rPr>
              <a:t>  </a:t>
            </a:r>
            <a:endParaRPr lang="zh-CN" altLang="en-US" sz="2800"/>
          </a:p>
        </p:txBody>
      </p:sp>
      <p:sp>
        <p:nvSpPr>
          <p:cNvPr id="4" name="文本框 3"/>
          <p:cNvSpPr txBox="1">
            <a:spLocks noChangeArrowheads="1"/>
          </p:cNvSpPr>
          <p:nvPr/>
        </p:nvSpPr>
        <p:spPr bwMode="auto">
          <a:xfrm>
            <a:off x="1403350" y="3357563"/>
            <a:ext cx="1250950" cy="519112"/>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Arial" panose="020B0604020202020204" pitchFamily="34" charset="0"/>
              </a:rPr>
              <a:t>单调。</a:t>
            </a:r>
            <a:endParaRPr lang="zh-CN" altLang="en-US" sz="2800"/>
          </a:p>
        </p:txBody>
      </p:sp>
      <p:sp>
        <p:nvSpPr>
          <p:cNvPr id="5" name="文本框 4"/>
          <p:cNvSpPr txBox="1">
            <a:spLocks noChangeArrowheads="1"/>
          </p:cNvSpPr>
          <p:nvPr/>
        </p:nvSpPr>
        <p:spPr bwMode="auto">
          <a:xfrm>
            <a:off x="2124075" y="3933825"/>
            <a:ext cx="3740150" cy="519113"/>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Arial" panose="020B0604020202020204" pitchFamily="34" charset="0"/>
              </a:rPr>
              <a:t>形容花开得非常耀眼。</a:t>
            </a:r>
            <a:endParaRPr lang="zh-CN" altLang="en-US" sz="2800"/>
          </a:p>
        </p:txBody>
      </p:sp>
      <p:sp>
        <p:nvSpPr>
          <p:cNvPr id="6" name="文本框 5"/>
          <p:cNvSpPr txBox="1">
            <a:spLocks noChangeArrowheads="1"/>
          </p:cNvSpPr>
          <p:nvPr/>
        </p:nvSpPr>
        <p:spPr bwMode="auto">
          <a:xfrm>
            <a:off x="2124075" y="4508500"/>
            <a:ext cx="4806950" cy="519113"/>
          </a:xfrm>
          <a:prstGeom prst="rect">
            <a:avLst/>
          </a:prstGeom>
          <a:noFill/>
          <a:ln w="9525">
            <a:noFill/>
            <a:miter lim="800000"/>
          </a:ln>
        </p:spPr>
        <p:txBody>
          <a:bodyPr wrap="none">
            <a:spAutoFit/>
          </a:bodyPr>
          <a:lstStyle/>
          <a:p>
            <a:r>
              <a:rPr lang="zh-CN" altLang="en-US" sz="2800" b="1">
                <a:solidFill>
                  <a:srgbClr val="FF0000"/>
                </a:solidFill>
                <a:latin typeface="宋体" panose="02010600030101010101" pitchFamily="2" charset="-122"/>
                <a:sym typeface="Arial" panose="020B0604020202020204" pitchFamily="34" charset="0"/>
              </a:rPr>
              <a:t>具有与众不同的巧妙的构思。</a:t>
            </a:r>
            <a:endParaRPr lang="zh-CN" altLang="en-US" sz="2800"/>
          </a:p>
        </p:txBody>
      </p:sp>
      <p:sp>
        <p:nvSpPr>
          <p:cNvPr id="7" name="文本框 6"/>
          <p:cNvSpPr txBox="1">
            <a:spLocks noChangeArrowheads="1"/>
          </p:cNvSpPr>
          <p:nvPr/>
        </p:nvSpPr>
        <p:spPr bwMode="auto">
          <a:xfrm>
            <a:off x="1403350" y="4941888"/>
            <a:ext cx="5162550" cy="647700"/>
          </a:xfrm>
          <a:prstGeom prst="rect">
            <a:avLst/>
          </a:prstGeom>
          <a:noFill/>
          <a:ln w="9525">
            <a:noFill/>
            <a:miter lim="800000"/>
          </a:ln>
        </p:spPr>
        <p:txBody>
          <a:bodyPr wrap="none">
            <a:spAutoFit/>
          </a:bodyPr>
          <a:lstStyle/>
          <a:p>
            <a:pPr>
              <a:lnSpc>
                <a:spcPct val="130000"/>
              </a:lnSpc>
            </a:pPr>
            <a:r>
              <a:rPr lang="zh-CN" altLang="en-US" sz="2800" b="1">
                <a:solidFill>
                  <a:srgbClr val="FF0000"/>
                </a:solidFill>
                <a:latin typeface="宋体" panose="02010600030101010101" pitchFamily="2" charset="-122"/>
                <a:sym typeface="Arial" panose="020B0604020202020204" pitchFamily="34" charset="0"/>
              </a:rPr>
              <a:t>对世术品或文物的欣赏和评价。</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theme/theme1.xml><?xml version="1.0" encoding="utf-8"?>
<a:theme xmlns:a="http://schemas.openxmlformats.org/drawingml/2006/main" name="默认设计模板">
  <a:themeElements>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3108</Words>
  <Application>WPS 演示</Application>
  <PresentationFormat>全屏显示(4:3)</PresentationFormat>
  <Paragraphs>306</Paragraphs>
  <Slides>29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29</vt:i4>
      </vt:variant>
    </vt:vector>
  </HeadingPairs>
  <TitlesOfParts>
    <vt:vector size="43" baseType="lpstr">
      <vt:lpstr>Arial</vt:lpstr>
      <vt:lpstr>宋体</vt:lpstr>
      <vt:lpstr>Wingdings</vt:lpstr>
      <vt:lpstr>微软雅黑</vt:lpstr>
      <vt:lpstr>华文细黑</vt:lpstr>
      <vt:lpstr>隶书</vt:lpstr>
      <vt:lpstr>Times New Roman</vt:lpstr>
      <vt:lpstr>方正姚体</vt:lpstr>
      <vt:lpstr>幼圆</vt:lpstr>
      <vt:lpstr>黑体</vt:lpstr>
      <vt:lpstr>楷体</vt:lpstr>
      <vt:lpstr>Arial Black</vt:lpstr>
      <vt:lpstr>华文新魏</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重点词语解释</vt:lpstr>
      <vt:lpstr>PowerPoint 演示文稿</vt:lpstr>
      <vt:lpstr>PowerPoint 演示文稿</vt:lpstr>
      <vt:lpstr>苏州园林的主要特征是什么？</vt:lpstr>
      <vt:lpstr>文章从哪几方面说明这个特征？</vt:lpstr>
      <vt:lpstr>分类具体介绍苏州园林的艺术美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说明方法</vt:lpstr>
      <vt:lpstr>PowerPoint 演示文稿</vt:lpstr>
      <vt:lpstr>PowerPoint 演示文稿</vt:lpstr>
      <vt:lpstr>说明语言</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120</cp:revision>
  <dcterms:created xsi:type="dcterms:W3CDTF">2015-07-09T08:14:00Z</dcterms:created>
  <dcterms:modified xsi:type="dcterms:W3CDTF">2017-02-05T06:17:35Z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