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54" r:id="rId3"/>
    <p:sldId id="337" r:id="rId4"/>
    <p:sldId id="378" r:id="rId5"/>
    <p:sldId id="455" r:id="rId6"/>
    <p:sldId id="456" r:id="rId7"/>
    <p:sldId id="457" r:id="rId8"/>
    <p:sldId id="449" r:id="rId9"/>
    <p:sldId id="441" r:id="rId10"/>
    <p:sldId id="333" r:id="rId11"/>
    <p:sldId id="460" r:id="rId12"/>
    <p:sldId id="518" r:id="rId13"/>
    <p:sldId id="408" r:id="rId14"/>
    <p:sldId id="413" r:id="rId15"/>
    <p:sldId id="443" r:id="rId16"/>
    <p:sldId id="445" r:id="rId17"/>
    <p:sldId id="444" r:id="rId18"/>
    <p:sldId id="414" r:id="rId19"/>
    <p:sldId id="452" r:id="rId20"/>
    <p:sldId id="416" r:id="rId21"/>
    <p:sldId id="417" r:id="rId22"/>
    <p:sldId id="564" r:id="rId23"/>
    <p:sldId id="565" r:id="rId24"/>
    <p:sldId id="566" r:id="rId25"/>
    <p:sldId id="516" r:id="rId26"/>
    <p:sldId id="435" r:id="rId27"/>
    <p:sldId id="436" r:id="rId28"/>
    <p:sldId id="517" r:id="rId29"/>
    <p:sldId id="484" r:id="rId30"/>
    <p:sldId id="474" r:id="rId31"/>
    <p:sldId id="485" r:id="rId32"/>
    <p:sldId id="477" r:id="rId33"/>
    <p:sldId id="478" r:id="rId34"/>
    <p:sldId id="464" r:id="rId35"/>
    <p:sldId id="465" r:id="rId36"/>
    <p:sldId id="450" r:id="rId37"/>
    <p:sldId id="466" r:id="rId38"/>
    <p:sldId id="467" r:id="rId39"/>
    <p:sldId id="468" r:id="rId40"/>
    <p:sldId id="469" r:id="rId41"/>
    <p:sldId id="424" r:id="rId42"/>
    <p:sldId id="425" r:id="rId43"/>
    <p:sldId id="426" r:id="rId44"/>
    <p:sldId id="427" r:id="rId45"/>
    <p:sldId id="428" r:id="rId46"/>
    <p:sldId id="432" r:id="rId47"/>
    <p:sldId id="462" r:id="rId48"/>
    <p:sldId id="472" r:id="rId49"/>
    <p:sldId id="473" r:id="rId50"/>
    <p:sldId id="470" r:id="rId51"/>
    <p:sldId id="471" r:id="rId52"/>
    <p:sldId id="434" r:id="rId53"/>
    <p:sldId id="479" r:id="rId54"/>
    <p:sldId id="480" r:id="rId55"/>
    <p:sldId id="481" r:id="rId56"/>
    <p:sldId id="483" r:id="rId5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66"/>
    <a:srgbClr val="FF6600"/>
    <a:srgbClr val="FF0066"/>
    <a:srgbClr val="CC66FF"/>
    <a:srgbClr val="00FF99"/>
    <a:srgbClr val="66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3"/>
    <p:restoredTop sz="94659"/>
  </p:normalViewPr>
  <p:slideViewPr>
    <p:cSldViewPr showGuides="1">
      <p:cViewPr varScale="1">
        <p:scale>
          <a:sx n="71" d="100"/>
          <a:sy n="71" d="100"/>
        </p:scale>
        <p:origin x="-894" y="-108"/>
      </p:cViewPr>
      <p:guideLst>
        <p:guide orient="horz" pos="2160"/>
        <p:guide pos="28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64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6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media" Target="file:///F:\&#20843;&#19978;\&#20843;&#24180;&#32423;&#19978;&#20108;&#21333;&#20803;\9&#12289;&#32769;&#29579;&#35838;&#20214;&#19982;&#25945;&#26696;\&#32769;&#29579;&#26391;&#35835;.mp3" TargetMode="External"/><Relationship Id="rId3" Type="http://schemas.openxmlformats.org/officeDocument/2006/relationships/audio" Target="file:///F:\&#20843;&#19978;\&#20843;&#24180;&#32423;&#19978;&#20108;&#21333;&#20803;\9&#12289;&#32769;&#29579;&#35838;&#20214;&#19982;&#25945;&#26696;\&#32769;&#29579;&#26391;&#35835;.mp3" TargetMode="Externa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内容占位符 33793"/>
          <p:cNvSpPr>
            <a:spLocks noGrp="1"/>
          </p:cNvSpPr>
          <p:nvPr>
            <p:ph idx="1"/>
          </p:nvPr>
        </p:nvSpPr>
        <p:spPr>
          <a:xfrm>
            <a:off x="250825" y="1412875"/>
            <a:ext cx="5184775" cy="4256088"/>
          </a:xfrm>
        </p:spPr>
        <p:txBody>
          <a:bodyPr wrap="square" anchor="t">
            <a:spAutoFit/>
          </a:bodyPr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一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个车夫能跟作家成为朋友吗？一个幸运的人会怎样对待不幸的人呢</a:t>
            </a:r>
            <a:r>
              <a:rPr lang="en-US" altLang="zh-CN" b="1">
                <a:latin typeface="Times New Roman" panose="02020603050405020304" pitchFamily="18" charset="0"/>
                <a:ea typeface="华文楷体" pitchFamily="2" charset="-122"/>
              </a:rPr>
              <a:t>?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信赖真的能创造出美好的境界吗？今天，就让我们跟着杨绛，一起走近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老王</a:t>
            </a:r>
            <a:r>
              <a:rPr lang="en-US" altLang="zh-CN" b="1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b="1">
                <a:latin typeface="华文楷体" pitchFamily="2" charset="-122"/>
                <a:ea typeface="华文楷体" pitchFamily="2" charset="-122"/>
              </a:rPr>
              <a:t>，解开心中的谜团。</a:t>
            </a:r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795" name="图片 3379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1752600"/>
            <a:ext cx="27940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图片 33795" descr="ni_png_00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5232400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7" name="组合 33796"/>
          <p:cNvGrpSpPr/>
          <p:nvPr/>
        </p:nvGrpSpPr>
        <p:grpSpPr>
          <a:xfrm>
            <a:off x="2895600" y="457200"/>
            <a:ext cx="3200400" cy="990600"/>
            <a:chOff x="0" y="0"/>
            <a:chExt cx="2016" cy="624"/>
          </a:xfrm>
        </p:grpSpPr>
        <p:sp>
          <p:nvSpPr>
            <p:cNvPr id="2053" name="圆角矩形 33797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4" name="文本框 33798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导入新课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39937"/>
          <p:cNvSpPr txBox="1"/>
          <p:nvPr/>
        </p:nvSpPr>
        <p:spPr>
          <a:xfrm>
            <a:off x="311150" y="285750"/>
            <a:ext cx="23558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  <a:ea typeface="楷体" panose="02010609060101010101" charset="-122"/>
              </a:rPr>
              <a:t>整体感知</a:t>
            </a:r>
            <a:endParaRPr lang="zh-CN" altLang="en-US" sz="3600" b="1" dirty="0">
              <a:solidFill>
                <a:srgbClr val="9900CC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11266" name="文本框 39938"/>
          <p:cNvSpPr txBox="1"/>
          <p:nvPr/>
        </p:nvSpPr>
        <p:spPr>
          <a:xfrm>
            <a:off x="311150" y="1054100"/>
            <a:ext cx="79359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1.速读课文，找出本文的文眼。（原句回答）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1079500" y="1892300"/>
            <a:ext cx="72644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那是一个幸运的人对一个不幸者的愧怍。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311150" y="2730500"/>
            <a:ext cx="80740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2.本文是以什么为记叙线索的。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1079500" y="3498850"/>
            <a:ext cx="63357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本文以“我”与老王的交往为线索。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381000" y="4337050"/>
            <a:ext cx="82423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3.老王是一个什么样的人？请用两个关键词概括。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1" name="文本框 39943"/>
          <p:cNvSpPr txBox="1"/>
          <p:nvPr/>
        </p:nvSpPr>
        <p:spPr>
          <a:xfrm>
            <a:off x="2266950" y="6083300"/>
            <a:ext cx="3951288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1219200" y="5524500"/>
            <a:ext cx="29051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charset="-122"/>
              </a:rPr>
              <a:t>不幸、善良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ldLvl="0"/>
      <p:bldP spid="39941" grpId="0" bldLvl="0"/>
      <p:bldP spid="39942" grpId="0" bldLvl="0"/>
      <p:bldP spid="39943" grpId="0" bldLvl="0"/>
      <p:bldP spid="39945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7"/>
          <p:cNvSpPr/>
          <p:nvPr/>
        </p:nvSpPr>
        <p:spPr>
          <a:xfrm>
            <a:off x="142875" y="0"/>
            <a:ext cx="2357438" cy="708025"/>
          </a:xfrm>
          <a:prstGeom prst="rect">
            <a:avLst/>
          </a:prstGeom>
          <a:solidFill>
            <a:srgbClr val="0000FF">
              <a:alpha val="29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000" dirty="0">
                <a:solidFill>
                  <a:schemeClr val="folHlink"/>
                </a:solidFill>
                <a:latin typeface="Arial" panose="020B0604020202020204" pitchFamily="34" charset="0"/>
                <a:ea typeface="华文琥珀" pitchFamily="2" charset="-122"/>
              </a:rPr>
              <a:t>整体感知</a:t>
            </a:r>
            <a:endParaRPr lang="zh-CN" altLang="en-US" sz="40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Text Box 3"/>
          <p:cNvSpPr/>
          <p:nvPr/>
        </p:nvSpPr>
        <p:spPr>
          <a:xfrm>
            <a:off x="214313" y="857250"/>
            <a:ext cx="8643937" cy="1200150"/>
          </a:xfrm>
          <a:prstGeom prst="rect">
            <a:avLst/>
          </a:prstGeom>
          <a:solidFill>
            <a:srgbClr val="C0C0C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自由朗读课文，了解课文大意，并概括出文章要点，列出提纲。</a:t>
            </a:r>
            <a:endParaRPr lang="zh-CN" altLang="en-US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Text Box 3"/>
          <p:cNvSpPr/>
          <p:nvPr/>
        </p:nvSpPr>
        <p:spPr>
          <a:xfrm>
            <a:off x="357188" y="2143125"/>
            <a:ext cx="8572500" cy="4524375"/>
          </a:xfrm>
          <a:prstGeom prst="rect">
            <a:avLst/>
          </a:prstGeom>
          <a:solidFill>
            <a:srgbClr val="C0C0C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第一部分（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1-4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）：简介老王的个人情况（鳏夫、单干户、一只眼、住处塌败）。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第二部分（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5-16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）：记叙与老王交往的几件事（送冰、送人、拉“货”、送香油和鸡蛋）。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第三部分（</a:t>
            </a:r>
            <a:r>
              <a:rPr lang="en-US" altLang="x-none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17-22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）：写老王去世和“我”的心理。</a:t>
            </a:r>
            <a:endParaRPr lang="zh-CN" altLang="en-US" sz="3600" b="1" dirty="0">
              <a:latin typeface="Calibri" panose="020F050202020403020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20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>
                                            <p:txEl>
                                              <p:charRg st="3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0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2"/>
          <p:cNvSpPr txBox="1"/>
          <p:nvPr/>
        </p:nvSpPr>
        <p:spPr>
          <a:xfrm>
            <a:off x="900113" y="765175"/>
            <a:ext cx="4967287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72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研讨探究</a:t>
            </a:r>
            <a:endParaRPr lang="zh-CN" altLang="en-US" sz="72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1475" name="Text Box 3"/>
          <p:cNvSpPr txBox="1"/>
          <p:nvPr/>
        </p:nvSpPr>
        <p:spPr>
          <a:xfrm>
            <a:off x="827088" y="2852738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苦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12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6595" name="Rectangle 3"/>
          <p:cNvSpPr/>
          <p:nvPr/>
        </p:nvSpPr>
        <p:spPr>
          <a:xfrm>
            <a:off x="1476375" y="400050"/>
            <a:ext cx="706278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职业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靠一辆破旧三轮维持生活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6" name="Rectangle 4"/>
          <p:cNvSpPr/>
          <p:nvPr/>
        </p:nvSpPr>
        <p:spPr>
          <a:xfrm>
            <a:off x="1476375" y="1695450"/>
            <a:ext cx="4841875" cy="1465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生活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打了一辈子光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棍，孤苦伶仃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7" name="Rectangle 5"/>
          <p:cNvSpPr/>
          <p:nvPr/>
        </p:nvSpPr>
        <p:spPr>
          <a:xfrm>
            <a:off x="1403350" y="3403600"/>
            <a:ext cx="7489825" cy="1465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身体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眼睛残疾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生意受影响。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8" name="Rectangle 6"/>
          <p:cNvSpPr/>
          <p:nvPr/>
        </p:nvSpPr>
        <p:spPr>
          <a:xfrm>
            <a:off x="1476375" y="5059363"/>
            <a:ext cx="5761038" cy="1465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居住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荒僻的小胡同，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塌败的小屋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6599" name="Text Box 7"/>
          <p:cNvSpPr txBox="1"/>
          <p:nvPr/>
        </p:nvSpPr>
        <p:spPr>
          <a:xfrm>
            <a:off x="249238" y="1412875"/>
            <a:ext cx="793750" cy="4752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华文彩云" pitchFamily="2" charset="-122"/>
              </a:rPr>
              <a:t>凄凉艰难的老王</a:t>
            </a:r>
            <a:endParaRPr lang="zh-CN" altLang="en-US" sz="4000" b="1" dirty="0"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66600" name="AutoShape 8"/>
          <p:cNvSpPr/>
          <p:nvPr/>
        </p:nvSpPr>
        <p:spPr>
          <a:xfrm>
            <a:off x="1042988" y="765175"/>
            <a:ext cx="215900" cy="4968875"/>
          </a:xfrm>
          <a:prstGeom prst="leftBrace">
            <a:avLst>
              <a:gd name="adj1" fmla="val 19168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WordArt 10"/>
          <p:cNvSpPr>
            <a:spLocks noTextEdit="1"/>
          </p:cNvSpPr>
          <p:nvPr/>
        </p:nvSpPr>
        <p:spPr>
          <a:xfrm>
            <a:off x="6732588" y="2565400"/>
            <a:ext cx="1800225" cy="1944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397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苦</a:t>
            </a:r>
            <a:endParaRPr lang="zh-CN" altLang="en-US" sz="8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665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66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6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66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595" grpId="0"/>
      <p:bldP spid="366596" grpId="0"/>
      <p:bldP spid="366597" grpId="0"/>
      <p:bldP spid="366598" grpId="0"/>
      <p:bldP spid="366599" grpId="0"/>
      <p:bldP spid="3666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95288" y="692150"/>
            <a:ext cx="8229600" cy="1858963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课文第</a:t>
            </a:r>
            <a:r>
              <a:rPr lang="en-US" altLang="zh-CN" sz="3600" b="1">
                <a:solidFill>
                  <a:srgbClr val="FF0000"/>
                </a:solidFill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</a:rPr>
              <a:t>自然段写老王的生理残疾，还介绍了人们对老王的态度。别人如何对待老王？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99363" name="Rectangle 3"/>
          <p:cNvSpPr>
            <a:spLocks noGrp="1"/>
          </p:cNvSpPr>
          <p:nvPr>
            <p:ph idx="1"/>
          </p:nvPr>
        </p:nvSpPr>
        <p:spPr>
          <a:xfrm>
            <a:off x="684213" y="2997200"/>
            <a:ext cx="8218487" cy="2087563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 b="1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、不愿坐他的车；</a:t>
            </a:r>
            <a:endParaRPr lang="zh-CN" altLang="en-US" sz="3600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、叫他</a:t>
            </a:r>
            <a:r>
              <a:rPr lang="zh-CN" altLang="en-US" sz="3600" b="1" dirty="0">
                <a:solidFill>
                  <a:srgbClr val="990099"/>
                </a:solidFill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老光棍</a:t>
            </a:r>
            <a:r>
              <a:rPr lang="zh-CN" altLang="en-US" sz="3600" b="1" dirty="0">
                <a:solidFill>
                  <a:srgbClr val="990099"/>
                </a:solidFill>
                <a:ea typeface="楷体_GB2312" pitchFamily="49" charset="-122"/>
              </a:rPr>
              <a:t>”</a:t>
            </a:r>
            <a:r>
              <a:rPr lang="zh-CN" altLang="en-US" sz="36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sz="3600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sz="3600" b="1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、恶意的揣测他眼睛瞎掉的原因。</a:t>
            </a:r>
            <a:endParaRPr lang="zh-CN" altLang="en-US" sz="3600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endParaRPr lang="en-US" altLang="zh-CN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6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363">
                                            <p:txEl>
                                              <p:charRg st="1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363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3460" name="Rectangle 4"/>
          <p:cNvSpPr>
            <a:spLocks noGrp="1"/>
          </p:cNvSpPr>
          <p:nvPr>
            <p:ph idx="1"/>
          </p:nvPr>
        </p:nvSpPr>
        <p:spPr>
          <a:xfrm>
            <a:off x="539750" y="1773238"/>
            <a:ext cx="8229600" cy="4525962"/>
          </a:xfrm>
        </p:spPr>
        <p:txBody>
          <a:bodyPr wrap="square" lIns="91440" tIns="45720" rIns="91440" bIns="45720" anchor="t"/>
          <a:p>
            <a:pPr algn="ctr" eaLnBrk="1" hangingPunct="1">
              <a:buNone/>
            </a:pPr>
            <a:r>
              <a:rPr lang="zh-CN" altLang="en-US" sz="4000" b="1" dirty="0"/>
              <a:t>身体之苦：弯腰曲背，瞎眼残年。</a:t>
            </a:r>
            <a:endParaRPr lang="zh-CN" altLang="en-US" sz="4000" b="1" dirty="0"/>
          </a:p>
          <a:p>
            <a:pPr algn="ctr" eaLnBrk="1" hangingPunct="1">
              <a:buNone/>
            </a:pPr>
            <a:r>
              <a:rPr lang="zh-CN" altLang="en-US" sz="4000" b="1" dirty="0"/>
              <a:t>生活之苦：塌败小屋，三轮为生。</a:t>
            </a:r>
            <a:endParaRPr lang="zh-CN" altLang="en-US" sz="4000" b="1" dirty="0"/>
          </a:p>
          <a:p>
            <a:pPr algn="ctr" eaLnBrk="1" hangingPunct="1">
              <a:buNone/>
            </a:pPr>
            <a:r>
              <a:rPr lang="zh-CN" altLang="en-US" sz="4000" b="1" dirty="0"/>
              <a:t>精神之苦：孤独无亲，备受轻视。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346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3460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3460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6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2"/>
          <p:cNvSpPr txBox="1"/>
          <p:nvPr/>
        </p:nvSpPr>
        <p:spPr>
          <a:xfrm>
            <a:off x="755650" y="908050"/>
            <a:ext cx="532765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研讨探究</a:t>
            </a:r>
            <a:endParaRPr lang="zh-CN" altLang="en-US" sz="66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0387" name="Text Box 3"/>
          <p:cNvSpPr txBox="1"/>
          <p:nvPr/>
        </p:nvSpPr>
        <p:spPr>
          <a:xfrm>
            <a:off x="900113" y="2852738"/>
            <a:ext cx="7705725" cy="1006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 lvl="0" indent="0" algn="just">
              <a:spcBef>
                <a:spcPct val="50000"/>
              </a:spcBef>
            </a:pPr>
            <a:r>
              <a:rPr lang="en-US" altLang="zh-CN" sz="6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、研讨老王之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6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善</a:t>
            </a:r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endParaRPr lang="zh-CN" altLang="en-US" sz="6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0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7619" name="Rectangle 3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256212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>
                <a:ea typeface="黑体" panose="02010609060101010101" pitchFamily="2" charset="-122"/>
              </a:rPr>
              <a:t>          </a:t>
            </a:r>
            <a:r>
              <a:rPr lang="zh-CN" altLang="en-US" sz="3600" b="1" dirty="0">
                <a:ea typeface="黑体" panose="02010609060101010101" pitchFamily="2" charset="-122"/>
              </a:rPr>
              <a:t>朗读读课文</a:t>
            </a:r>
            <a:r>
              <a:rPr lang="en-US" altLang="zh-CN" sz="3600" b="1">
                <a:ea typeface="黑体" panose="02010609060101010101" pitchFamily="2" charset="-122"/>
              </a:rPr>
              <a:t>5—22</a:t>
            </a:r>
            <a:r>
              <a:rPr lang="zh-CN" altLang="en-US" sz="3600" b="1" dirty="0">
                <a:ea typeface="黑体" panose="02010609060101010101" pitchFamily="2" charset="-122"/>
              </a:rPr>
              <a:t>自然段，思考下列问题：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①作者记叙了与老王交往中的哪几件事？这几件事说明老王品质如何？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 eaLnBrk="1" hangingPunct="1">
              <a:buNone/>
            </a:pP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②老王所做的哪一件事最令你感动？为什么？</a:t>
            </a:r>
            <a:r>
              <a:rPr lang="zh-CN" altLang="en-US" sz="3600" b="1" dirty="0">
                <a:ea typeface="黑体" panose="02010609060101010101" pitchFamily="2" charset="-122"/>
              </a:rPr>
              <a:t> </a:t>
            </a:r>
            <a:endParaRPr lang="zh-CN" altLang="en-US" sz="3600" b="1" dirty="0">
              <a:ea typeface="黑体" panose="02010609060101010101" pitchFamily="2" charset="-122"/>
            </a:endParaRPr>
          </a:p>
          <a:p>
            <a:pPr algn="just" eaLnBrk="1" hangingPunct="1"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761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7619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7619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7619">
                                            <p:txEl>
                                              <p:charRg st="3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7619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7619">
                                            <p:txEl>
                                              <p:charRg st="67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charRg st="9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7619">
                                            <p:txEl>
                                              <p:charRg st="9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7619">
                                            <p:txEl>
                                              <p:charRg st="92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95375" y="260350"/>
            <a:ext cx="6572250" cy="1143000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37088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  <a:endParaRPr kumimoji="0" lang="zh-CN" alt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  <a:endParaRPr kumimoji="0" lang="zh-CN" alt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3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914400" y="260350"/>
            <a:ext cx="8229600" cy="1143000"/>
          </a:xfrm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>
                <a:solidFill>
                  <a:srgbClr val="990099"/>
                </a:solidFill>
              </a:rPr>
              <a:t>精读课文，填写下表</a:t>
            </a:r>
            <a:endParaRPr lang="zh-CN" altLang="en-US" sz="5400" b="1" dirty="0">
              <a:solidFill>
                <a:srgbClr val="990099"/>
              </a:solidFill>
            </a:endParaRPr>
          </a:p>
        </p:txBody>
      </p:sp>
      <p:graphicFrame>
        <p:nvGraphicFramePr>
          <p:cNvPr id="369667" name="Group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4185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132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事件</a:t>
                      </a:r>
                      <a:endParaRPr kumimoji="0" lang="zh-CN" altLang="en-US" sz="4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老王的品质</a:t>
                      </a:r>
                      <a:endParaRPr kumimoji="0" lang="zh-CN" alt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送冰块，车费减半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老实厚道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送钱先生看病，不要钱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重感情，讲仁义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临死前送来香油、鸡蛋</a:t>
                      </a:r>
                      <a:endParaRPr kumimoji="0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知恩必报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12994" name="Text Box 2"/>
          <p:cNvSpPr txBox="1"/>
          <p:nvPr/>
        </p:nvSpPr>
        <p:spPr>
          <a:xfrm>
            <a:off x="8027988" y="1628775"/>
            <a:ext cx="792162" cy="1746250"/>
          </a:xfrm>
          <a:prstGeom prst="rect">
            <a:avLst/>
          </a:prstGeom>
          <a:solidFill>
            <a:srgbClr val="C0C0C0">
              <a:alpha val="54117"/>
            </a:srgbClr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杨绛</a:t>
            </a:r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WordArt 6"/>
          <p:cNvSpPr>
            <a:spLocks noTextEdit="1"/>
          </p:cNvSpPr>
          <p:nvPr/>
        </p:nvSpPr>
        <p:spPr>
          <a:xfrm rot="5400000">
            <a:off x="5973763" y="1019175"/>
            <a:ext cx="2303462" cy="9318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老王</a:t>
            </a:r>
            <a:endParaRPr lang="zh-CN" altLang="en-US" sz="9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11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0692" name="Rectangle 4"/>
          <p:cNvSpPr/>
          <p:nvPr/>
        </p:nvSpPr>
        <p:spPr>
          <a:xfrm>
            <a:off x="1547813" y="608013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送冰块，车费减半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0693" name="Rectangle 5"/>
          <p:cNvSpPr/>
          <p:nvPr/>
        </p:nvSpPr>
        <p:spPr>
          <a:xfrm>
            <a:off x="1547813" y="2500313"/>
            <a:ext cx="47720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送钱先生看病，不要钱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0694" name="Rectangle 6"/>
          <p:cNvSpPr/>
          <p:nvPr/>
        </p:nvSpPr>
        <p:spPr>
          <a:xfrm>
            <a:off x="1403350" y="4292600"/>
            <a:ext cx="4321175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受人好处，总也不忘，临死前送来香油、鸡蛋感谢我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0695" name="Text Box 7"/>
          <p:cNvSpPr txBox="1"/>
          <p:nvPr/>
        </p:nvSpPr>
        <p:spPr>
          <a:xfrm>
            <a:off x="80963" y="1268413"/>
            <a:ext cx="854075" cy="42481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华文彩云" pitchFamily="2" charset="-122"/>
              </a:rPr>
              <a:t>善良淳朴的老王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70696" name="AutoShape 8"/>
          <p:cNvSpPr/>
          <p:nvPr/>
        </p:nvSpPr>
        <p:spPr>
          <a:xfrm>
            <a:off x="1042988" y="908050"/>
            <a:ext cx="288925" cy="5186363"/>
          </a:xfrm>
          <a:prstGeom prst="leftBrace">
            <a:avLst>
              <a:gd name="adj1" fmla="val 14950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WordArt 9"/>
          <p:cNvSpPr>
            <a:spLocks noTextEdit="1"/>
          </p:cNvSpPr>
          <p:nvPr/>
        </p:nvSpPr>
        <p:spPr>
          <a:xfrm>
            <a:off x="6659563" y="2060575"/>
            <a:ext cx="1800225" cy="19446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80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善</a:t>
            </a:r>
            <a:endParaRPr lang="zh-CN" altLang="en-US" sz="80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706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0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70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2" grpId="0"/>
      <p:bldP spid="370693" grpId="0"/>
      <p:bldP spid="370694" grpId="0"/>
      <p:bldP spid="370695" grpId="0"/>
      <p:bldP spid="3706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54087"/>
          </a:xfrm>
        </p:spPr>
        <p:txBody>
          <a:bodyPr anchor="ctr"/>
          <a:p>
            <a:endParaRPr lang="zh-CN" altLang="en-US" sz="2800" dirty="0"/>
          </a:p>
        </p:txBody>
      </p:sp>
      <p:sp>
        <p:nvSpPr>
          <p:cNvPr id="62467" name="内容占位符 62466"/>
          <p:cNvSpPr>
            <a:spLocks noGrp="1"/>
          </p:cNvSpPr>
          <p:nvPr>
            <p:ph idx="1"/>
          </p:nvPr>
        </p:nvSpPr>
        <p:spPr>
          <a:xfrm>
            <a:off x="468313" y="908050"/>
            <a:ext cx="8435975" cy="1828800"/>
          </a:xfrm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400" dirty="0"/>
              <a:t>有一天，我在家听到打门，开门看见老王直僵僵地镶嵌在门框里。这句话中“镶嵌”一词好在何处？</a:t>
            </a:r>
            <a:endParaRPr lang="zh-CN" altLang="en-US" sz="2400" dirty="0"/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FF0000"/>
                </a:solidFill>
              </a:rPr>
              <a:t>“镶嵌”一词运用了夸张的修辞手法，形象地写出了老王步履维艰，身体僵直的样子，暗示老王生命将逝。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2468" name="文本框 62467"/>
          <p:cNvSpPr txBox="1"/>
          <p:nvPr/>
        </p:nvSpPr>
        <p:spPr>
          <a:xfrm>
            <a:off x="3203575" y="2420938"/>
            <a:ext cx="23241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肖像描写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374650" y="2924175"/>
            <a:ext cx="8769350" cy="1552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“他面如死灰，两只眼上都结着一层翳，分不清哪一只瞎，哪一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只不瞎。说得可笑些，他简直像棺材里倒出来的，就像我想像里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的僵尸，骷髅上绷着一层枯黄的干皮，打上一棍就会散成一堆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白骨。” 这句肖像描写有什么作用？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0" name="文本框 62469"/>
          <p:cNvSpPr txBox="1"/>
          <p:nvPr/>
        </p:nvSpPr>
        <p:spPr>
          <a:xfrm>
            <a:off x="395605" y="4672330"/>
            <a:ext cx="831469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l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这段话用神态和外貌描写，暗示了老王的身体已经到了即将崩溃的境地，也流露出了作者的同情和悲酸。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4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67">
                                            <p:txEl>
                                              <p:charRg st="4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charRg st="45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  <p:bldP spid="62468" grpId="0"/>
      <p:bldP spid="62469" grpId="0"/>
      <p:bldP spid="6247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7000" y="227965"/>
            <a:ext cx="891667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“</a:t>
            </a:r>
            <a:r>
              <a:rPr lang="zh-CN" altLang="en-US" sz="4000">
                <a:sym typeface="+mn-ea"/>
              </a:rPr>
              <a:t>我强笑说：‘老王，这么新鲜的大鸡蛋，都给我们吃?’”怎样理解这句话中的“强笑”一词？ </a:t>
            </a:r>
            <a:endParaRPr lang="zh-CN" altLang="en-US" sz="4000"/>
          </a:p>
        </p:txBody>
      </p:sp>
      <p:sp>
        <p:nvSpPr>
          <p:cNvPr id="100" name="文本框 99"/>
          <p:cNvSpPr txBox="1"/>
          <p:nvPr/>
        </p:nvSpPr>
        <p:spPr>
          <a:xfrm>
            <a:off x="488315" y="3291840"/>
            <a:ext cx="8126095" cy="2103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en-US" altLang="zh-CN" sz="44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44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强笑”表现了作者看见老王直僵僵的身体时压抑不住的悲酸和感动。</a:t>
            </a:r>
            <a:endParaRPr lang="zh-CN" altLang="en-US" sz="4400" b="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56321"/>
          <p:cNvSpPr/>
          <p:nvPr/>
        </p:nvSpPr>
        <p:spPr>
          <a:xfrm>
            <a:off x="16510" y="198120"/>
            <a:ext cx="9007475" cy="1066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609600" lvl="0" indent="-609600">
              <a:spcBef>
                <a:spcPct val="2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老王说“我不是要钱”，为什么最后还收了钱，体现了他的什么品质？ 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56324" name="矩形 56323"/>
          <p:cNvSpPr/>
          <p:nvPr/>
        </p:nvSpPr>
        <p:spPr>
          <a:xfrm>
            <a:off x="211455" y="1465580"/>
            <a:ext cx="910971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老王怕“我”真的托人给他送钱，平白给“我”添麻烦。体现了老王朴实善良。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510" y="3492500"/>
            <a:ext cx="911415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6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我”拿钱给老王是为了帮助他，而作者为什么说“我却拿钱去侮辱他”？</a:t>
            </a:r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16510" y="4681220"/>
            <a:ext cx="9114155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/>
            <a:r>
              <a:rPr lang="zh-CN" altLang="en-US" sz="40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因为“我”没有“领受他的谢意”，没有接受他真诚的感激，连他临终前一个小小的愿望也没能实现。</a:t>
            </a:r>
            <a:endParaRPr lang="zh-CN" altLang="en-US" sz="4000" b="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362950" cy="1417638"/>
          </a:xfrm>
          <a:solidFill>
            <a:schemeClr val="bg1"/>
          </a:solidFill>
        </p:spPr>
        <p:txBody>
          <a:bodyPr wrap="square" lIns="91440" tIns="45720" rIns="91440" bIns="45720" anchor="ctr"/>
          <a:p>
            <a:pPr algn="l" eaLnBrk="1" hangingPunct="1"/>
            <a:r>
              <a:rPr lang="en-US" altLang="zh-CN" sz="4800" b="1" dirty="0">
                <a:solidFill>
                  <a:srgbClr val="99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zh-CN" altLang="en-US" sz="4800" b="1" dirty="0">
                <a:solidFill>
                  <a:srgbClr val="99009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老王所做的哪一件事最令你感动？为什么？</a:t>
            </a:r>
            <a:endParaRPr lang="zh-CN" altLang="en-US" sz="4800" b="1" dirty="0">
              <a:solidFill>
                <a:srgbClr val="9900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120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97225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   </a:t>
            </a:r>
            <a:r>
              <a:rPr lang="zh-CN" altLang="en-US" sz="4000" b="1" dirty="0">
                <a:solidFill>
                  <a:schemeClr val="tx2"/>
                </a:solidFill>
              </a:rPr>
              <a:t>受人好处，总也不忘，临死前送来香油、鸡蛋这件事最令我感动。</a:t>
            </a:r>
            <a:endParaRPr lang="zh-CN" altLang="en-US" sz="4000" b="1" dirty="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chemeClr val="tx2"/>
                </a:solidFill>
              </a:rPr>
              <a:t>   因为老王知恩图报，临死也要去谢谢好心人，最能体现老王心地善良，最能令人感动。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  <p:sp>
        <p:nvSpPr>
          <p:cNvPr id="22531" name="AutoShape 4">
            <a:hlinkClick r:id="rId1" action="ppaction://hlinksldjump"/>
          </p:cNvPr>
          <p:cNvSpPr/>
          <p:nvPr/>
        </p:nvSpPr>
        <p:spPr>
          <a:xfrm>
            <a:off x="8101013" y="6308725"/>
            <a:ext cx="647700" cy="288925"/>
          </a:xfrm>
          <a:custGeom>
            <a:avLst/>
            <a:gdLst/>
            <a:ahLst/>
            <a:cxnLst>
              <a:cxn ang="0">
                <a:pos x="0" y="1932360"/>
              </a:cxn>
              <a:cxn ang="0">
                <a:pos x="9711002" y="0"/>
              </a:cxn>
              <a:cxn ang="0">
                <a:pos x="19422005" y="1932360"/>
              </a:cxn>
              <a:cxn ang="0">
                <a:pos x="9711002" y="3864707"/>
              </a:cxn>
              <a:cxn ang="0">
                <a:pos x="0" y="1932360"/>
              </a:cxn>
              <a:cxn ang="0">
                <a:pos x="4855501" y="1932360"/>
              </a:cxn>
              <a:cxn ang="0">
                <a:pos x="9711002" y="2898533"/>
              </a:cxn>
              <a:cxn ang="0">
                <a:pos x="14566502" y="1932360"/>
              </a:cxn>
              <a:cxn ang="0">
                <a:pos x="9711002" y="966173"/>
              </a:cxn>
              <a:cxn ang="0">
                <a:pos x="4855501" y="1932360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03">
                                            <p:txEl>
                                              <p:charRg st="3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3">
                                            <p:txEl>
                                              <p:charRg st="3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22" name="Text Box 2"/>
          <p:cNvSpPr txBox="1"/>
          <p:nvPr/>
        </p:nvSpPr>
        <p:spPr>
          <a:xfrm>
            <a:off x="468313" y="188913"/>
            <a:ext cx="80645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思考：作者对老王的友好表现在哪里？体现出作者怎样的品质？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08" name="Text Box 3"/>
          <p:cNvSpPr txBox="1"/>
          <p:nvPr/>
        </p:nvSpPr>
        <p:spPr>
          <a:xfrm>
            <a:off x="323850" y="1341438"/>
            <a:ext cx="8675688" cy="3508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、照顾老王的生意，坐他车。（第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、老王再客气，也付给他应得的报酬。（第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、老王送来香油鸡蛋，不能让他白送，也给了钱。（第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、关心老王的生计：三轮车改装后，生意不好做，关切询问他是否能维持生活。（第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、她的女儿也如她一样善良，送老王大瓶鱼肝油，治好他的夜盲症。（第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段）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24" name="AutoShape 4"/>
          <p:cNvSpPr/>
          <p:nvPr/>
        </p:nvSpPr>
        <p:spPr>
          <a:xfrm>
            <a:off x="6781800" y="4652963"/>
            <a:ext cx="1752600" cy="2089150"/>
          </a:xfrm>
          <a:prstGeom prst="irregularSeal1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6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善</a:t>
            </a:r>
            <a:endParaRPr lang="zh-CN" altLang="en-US" sz="6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126" name="Rectangle 6"/>
          <p:cNvSpPr/>
          <p:nvPr/>
        </p:nvSpPr>
        <p:spPr>
          <a:xfrm>
            <a:off x="3492500" y="5445125"/>
            <a:ext cx="3455988" cy="576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 algn="ctr">
              <a:lnSpc>
                <a:spcPct val="90000"/>
              </a:lnSpc>
            </a:pP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  爱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lnSpc>
                <a:spcPct val="90000"/>
              </a:lnSpc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（人道主义精神）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27" name="AutoShape 7"/>
          <p:cNvSpPr/>
          <p:nvPr/>
        </p:nvSpPr>
        <p:spPr>
          <a:xfrm>
            <a:off x="900113" y="5086350"/>
            <a:ext cx="2773362" cy="16557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17694720">
                <a:pos x="2080021" y="0"/>
              </a:cxn>
              <a:cxn ang="11796480">
                <a:pos x="0" y="827882"/>
              </a:cxn>
              <a:cxn ang="5898240">
                <a:pos x="2080021" y="1655763"/>
              </a:cxn>
              <a:cxn ang="0">
                <a:pos x="2773362" y="827882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极富爱心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" fill="hold"/>
                                        <p:tgtEl>
                                          <p:spTgt spid="3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22" grpId="0"/>
      <p:bldP spid="21508" grpId="0"/>
      <p:bldP spid="389124" grpId="0" animBg="1"/>
      <p:bldP spid="389126" grpId="0"/>
      <p:bldP spid="3891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0146" name="Text Box 2"/>
          <p:cNvSpPr txBox="1"/>
          <p:nvPr/>
        </p:nvSpPr>
        <p:spPr>
          <a:xfrm>
            <a:off x="755650" y="1358900"/>
            <a:ext cx="8064500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那是一个幸运的人对一个不幸者的愧怍。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为什么作者觉得愧怍？假如你是作者，老王在生命最后的日子给你送来香油和鸡蛋时，你哪些地方会比杨绛做得更好？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0147" name="Text Box 3"/>
          <p:cNvSpPr txBox="1"/>
          <p:nvPr/>
        </p:nvSpPr>
        <p:spPr>
          <a:xfrm>
            <a:off x="755650" y="3716338"/>
            <a:ext cx="8064500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一个社会总有幸运者和不幸者，幸运者有责任关爱不幸者，帮助改善他们的处境。作者回想起来，觉得对老王的关爱还不够，所以感到“愧怍”。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971550" y="4941888"/>
            <a:ext cx="6121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sz="3200" b="1" dirty="0">
              <a:solidFill>
                <a:srgbClr val="008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90149" name="Rectangle 5"/>
          <p:cNvSpPr/>
          <p:nvPr/>
        </p:nvSpPr>
        <p:spPr>
          <a:xfrm>
            <a:off x="684213" y="404813"/>
            <a:ext cx="780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华文彩云" pitchFamily="2" charset="-122"/>
              </a:rPr>
              <a:t>找出揭示全文主旨的“文眼”的句子</a:t>
            </a:r>
            <a:endParaRPr lang="zh-CN" altLang="en-US" sz="4000" b="1" dirty="0">
              <a:solidFill>
                <a:srgbClr val="FF0066"/>
              </a:solidFill>
              <a:latin typeface="Arial" panose="020B0604020202020204" pitchFamily="34" charset="0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0146" grpId="0"/>
      <p:bldP spid="390147" grpId="0"/>
      <p:bldP spid="3901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57200" y="701675"/>
            <a:ext cx="8435975" cy="1143000"/>
          </a:xfrm>
          <a:solidFill>
            <a:schemeClr val="bg1"/>
          </a:solidFill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b="1" dirty="0"/>
              <a:t>对这一句话，你是怎样理解的？</a:t>
            </a:r>
            <a:endParaRPr lang="zh-CN" altLang="en-US" b="1" dirty="0"/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611188" y="2205038"/>
            <a:ext cx="8281987" cy="3744912"/>
          </a:xfrm>
          <a:solidFill>
            <a:schemeClr val="bg1"/>
          </a:solidFill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、这是本文的中心主旨句。也是本文的文眼所在。</a:t>
            </a:r>
            <a:endParaRPr lang="zh-CN" altLang="en-US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、一个社会总有幸运者和不幸者。作者回想过去，觉得对老王的关心还不够，所以</a:t>
            </a:r>
            <a:r>
              <a:rPr lang="zh-CN" altLang="en-US" b="1" dirty="0">
                <a:solidFill>
                  <a:srgbClr val="990099"/>
                </a:solidFill>
                <a:ea typeface="楷体_GB2312" pitchFamily="49" charset="-122"/>
              </a:rPr>
              <a:t>“</a:t>
            </a:r>
            <a:r>
              <a:rPr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愧怍</a:t>
            </a:r>
            <a:r>
              <a:rPr lang="zh-CN" altLang="en-US" b="1" dirty="0">
                <a:solidFill>
                  <a:srgbClr val="990099"/>
                </a:solidFill>
                <a:ea typeface="楷体_GB2312" pitchFamily="49" charset="-122"/>
              </a:rPr>
              <a:t>”</a:t>
            </a:r>
            <a:r>
              <a:rPr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rgbClr val="990099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>
                <a:solidFill>
                  <a:srgbClr val="990099"/>
                </a:solidFill>
                <a:latin typeface="Times New Roman" panose="02020603050405020304" pitchFamily="18" charset="0"/>
                <a:ea typeface="楷体_GB2312" pitchFamily="49" charset="-122"/>
              </a:rPr>
              <a:t>对老王的死，作者深表同情。为自己对老王的关爱不够和自己无力真正改善老王的境遇，作者感到愧怍，呼吁关爱不幸人。</a:t>
            </a:r>
            <a:endParaRPr lang="zh-CN" altLang="en-US" b="1" dirty="0">
              <a:solidFill>
                <a:srgbClr val="990099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3" name="AutoShape 4">
            <a:hlinkClick r:id="rId1" action="ppaction://hlinksldjump"/>
          </p:cNvPr>
          <p:cNvSpPr/>
          <p:nvPr/>
        </p:nvSpPr>
        <p:spPr>
          <a:xfrm>
            <a:off x="7956550" y="6237288"/>
            <a:ext cx="647700" cy="288925"/>
          </a:xfrm>
          <a:custGeom>
            <a:avLst/>
            <a:gdLst/>
            <a:ahLst/>
            <a:cxnLst>
              <a:cxn ang="0">
                <a:pos x="0" y="1932360"/>
              </a:cxn>
              <a:cxn ang="0">
                <a:pos x="9711002" y="0"/>
              </a:cxn>
              <a:cxn ang="0">
                <a:pos x="19422005" y="1932360"/>
              </a:cxn>
              <a:cxn ang="0">
                <a:pos x="9711002" y="3864707"/>
              </a:cxn>
              <a:cxn ang="0">
                <a:pos x="0" y="1932360"/>
              </a:cxn>
              <a:cxn ang="0">
                <a:pos x="4855501" y="1932360"/>
              </a:cxn>
              <a:cxn ang="0">
                <a:pos x="9711002" y="2898533"/>
              </a:cxn>
              <a:cxn ang="0">
                <a:pos x="14566502" y="1932360"/>
              </a:cxn>
              <a:cxn ang="0">
                <a:pos x="9711002" y="966173"/>
              </a:cxn>
              <a:cxn ang="0">
                <a:pos x="4855501" y="1932360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2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939">
                                            <p:txEl>
                                              <p:charRg st="2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939">
                                            <p:txEl>
                                              <p:charRg st="2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6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charRg st="6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charRg st="67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645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/>
              <a:t>内容主旨</a:t>
            </a:r>
            <a:endParaRPr lang="zh-CN" altLang="en-US" b="1" dirty="0"/>
          </a:p>
        </p:txBody>
      </p:sp>
      <p:sp>
        <p:nvSpPr>
          <p:cNvPr id="26626" name="文本占位符 64514"/>
          <p:cNvSpPr>
            <a:spLocks noGrp="1"/>
          </p:cNvSpPr>
          <p:nvPr>
            <p:ph idx="1"/>
          </p:nvPr>
        </p:nvSpPr>
        <p:spPr>
          <a:xfrm>
            <a:off x="-98425" y="1600200"/>
            <a:ext cx="9229725" cy="4526280"/>
          </a:xfrm>
        </p:spPr>
        <p:txBody>
          <a:bodyPr anchor="t"/>
          <a:p>
            <a:r>
              <a:rPr lang="zh-CN" altLang="en-US" sz="4400" dirty="0">
                <a:solidFill>
                  <a:srgbClr val="FF0066"/>
                </a:solidFill>
              </a:rPr>
              <a:t>这篇散文以“我”与老王的交往为线索，回忆了老王的几个生活片段，刻画了一个穷苦卑微但又心地善良、老实厚道的人物形象，表达了作者一家对老王那样的不幸者给予的关心、同情和尊重，同时也含蓄地提出了“关怀不幸者”这一社会问题。</a:t>
            </a:r>
            <a:endParaRPr lang="zh-CN" altLang="en-US" sz="4400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矩形 54273"/>
          <p:cNvSpPr/>
          <p:nvPr/>
        </p:nvSpPr>
        <p:spPr>
          <a:xfrm>
            <a:off x="1331913" y="2636838"/>
            <a:ext cx="6553200" cy="16303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⑴</a:t>
            </a:r>
            <a:r>
              <a:rPr lang="zh-CN" altLang="en-US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楷体_GB2312" pitchFamily="49" charset="-122"/>
              </a:rPr>
              <a:t>老王一生孤苦伶仃，作者一家对老王关爱较多，所以老王在病危之际，亲自来谢谢好心人。</a:t>
            </a:r>
            <a:endParaRPr lang="zh-CN" altLang="en-US" sz="2800" b="1">
              <a:solidFill>
                <a:schemeClr val="folHlink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1403350" y="4149725"/>
            <a:ext cx="4264025" cy="6048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⑵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恩图报、心地善良。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1447800" y="4606925"/>
            <a:ext cx="6781800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4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详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写。因为这件事更能表现老王的善良和他身上知恩图报的高尚品质。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4277" name="矩形 54276"/>
          <p:cNvSpPr/>
          <p:nvPr/>
        </p:nvSpPr>
        <p:spPr>
          <a:xfrm>
            <a:off x="684213" y="1196975"/>
            <a:ext cx="7696200" cy="150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10000"/>
              </a:lnSpc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 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1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、老王为什么在去世前给“我”送香油、鸡蛋？这件事体现了老王怎样的性格特点？这件事是详写还是略写？为什么要详写？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pic>
        <p:nvPicPr>
          <p:cNvPr id="54278" name="图片 54277" descr="ni_png_00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0"/>
            <a:ext cx="1625600" cy="162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279" name="组合 54278"/>
          <p:cNvGrpSpPr/>
          <p:nvPr/>
        </p:nvGrpSpPr>
        <p:grpSpPr>
          <a:xfrm>
            <a:off x="2916238" y="188913"/>
            <a:ext cx="3200400" cy="990600"/>
            <a:chOff x="0" y="0"/>
            <a:chExt cx="2016" cy="624"/>
          </a:xfrm>
        </p:grpSpPr>
        <p:sp>
          <p:nvSpPr>
            <p:cNvPr id="27655" name="圆角矩形 54279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文本框 54280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疑难解析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5427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  <p:bldP spid="542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0515" name="Text Box 3"/>
          <p:cNvSpPr txBox="1"/>
          <p:nvPr/>
        </p:nvSpPr>
        <p:spPr>
          <a:xfrm>
            <a:off x="2951163" y="0"/>
            <a:ext cx="6192837" cy="436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华文行楷" pitchFamily="2" charset="-122"/>
                <a:ea typeface="华文行楷" pitchFamily="2" charset="-122"/>
              </a:rPr>
              <a:t>   </a:t>
            </a:r>
            <a:r>
              <a:rPr lang="en-US" altLang="zh-CN" sz="2800" b="1"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杨绛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,钱钟书夫人，原名杨季康,生于1911年，江苏无锡人。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作家、文学翻译家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。1932年毕业于苏州东吴大学。1935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1938年留学英法，回国后曾在上海震旦女子文理学院、清华大学任教。1949年后，在中国社会科学院文学研究所、外国文学研究所工作。主要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译著有《堂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吉诃德》，散文集《干校六记》《将饮茶》等，长篇小说《洗澡》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0517" name="Text Box 5"/>
          <p:cNvSpPr txBox="1"/>
          <p:nvPr/>
        </p:nvSpPr>
        <p:spPr>
          <a:xfrm>
            <a:off x="71438" y="4556125"/>
            <a:ext cx="5580062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钱钟书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（1910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1998），江苏无锡人。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学者，</a:t>
            </a:r>
            <a:r>
              <a:rPr lang="zh-CN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作家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，著有小说《围城》和学术著作《谈艺录》《管锥编》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等。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20518" name="Picture 6" descr="杨绛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4149725"/>
            <a:ext cx="3384550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7" descr="杨绛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52750" cy="335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/>
      <p:bldP spid="3205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标题 655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l"/>
            <a:r>
              <a:rPr lang="zh-CN" altLang="en-US" sz="4000" dirty="0">
                <a:solidFill>
                  <a:srgbClr val="FF0000"/>
                </a:solidFill>
              </a:rPr>
              <a:t>哪一个段落暗示出作者一家曾经给予老王帮助？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5539" name="内容占位符 65538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dirty="0"/>
              <a:t>我谢了他的好香油，谢了他的大鸡蛋，然后转身进屋去。他赶忙止住我说：“我不是要钱。” </a:t>
            </a:r>
            <a:br>
              <a:rPr lang="zh-CN" altLang="en-US" dirty="0"/>
            </a:br>
            <a:endParaRPr lang="zh-CN" altLang="en-US" dirty="0"/>
          </a:p>
          <a:p>
            <a:r>
              <a:rPr lang="en-US" altLang="zh-CN">
                <a:solidFill>
                  <a:schemeClr val="folHlink"/>
                </a:solidFill>
              </a:rPr>
              <a:t>“</a:t>
            </a:r>
            <a:r>
              <a:rPr lang="zh-CN" altLang="en-US" dirty="0">
                <a:solidFill>
                  <a:schemeClr val="folHlink"/>
                </a:solidFill>
              </a:rPr>
              <a:t>转身进屋”的动作，是老王比较熟悉的</a:t>
            </a:r>
            <a:r>
              <a:rPr lang="en-US" altLang="zh-CN">
                <a:solidFill>
                  <a:schemeClr val="folHlink"/>
                </a:solidFill>
              </a:rPr>
              <a:t>-----</a:t>
            </a:r>
            <a:r>
              <a:rPr lang="zh-CN" altLang="en-US" dirty="0">
                <a:solidFill>
                  <a:schemeClr val="folHlink"/>
                </a:solidFill>
              </a:rPr>
              <a:t>进屋拿钱，所以他赶忙说：“我不是要钱。”这里也暗示出，作者一家是经常资助老王的。</a:t>
            </a:r>
            <a:endParaRPr lang="zh-CN" altLang="en-US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3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4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39">
                                            <p:txEl>
                                              <p:charRg st="4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charRg st="44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990600" y="2819400"/>
            <a:ext cx="7543800" cy="2714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最主要是平等观念。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人与人之间的关系应该是平等的，个人由于境遇不同，就有幸运与不幸的差别，甚至差别很大。所谓幸与不幸，包括天赋条件、成长条件、生理条件，幸运者只有关爱不幸者的责任，没有歧视不幸者的理由。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838200" y="1295400"/>
            <a:ext cx="739140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2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        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4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、作者一家对老王非常关心、爱护，你觉得除了性格善良之外，还要有怎样的精神才能做到尊重和关心像老王那样的不幸者？ 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内容占位符 58369"/>
          <p:cNvSpPr>
            <a:spLocks noGrp="1"/>
          </p:cNvSpPr>
          <p:nvPr>
            <p:ph idx="4294967295"/>
          </p:nvPr>
        </p:nvSpPr>
        <p:spPr>
          <a:xfrm>
            <a:off x="457200" y="274638"/>
            <a:ext cx="8686800" cy="2163762"/>
          </a:xfrm>
        </p:spPr>
        <p:txBody>
          <a:bodyPr anchor="t"/>
          <a:p>
            <a:pPr lvl="0" indent="-342900">
              <a:buNone/>
            </a:pPr>
            <a:r>
              <a:rPr lang="zh-CN" altLang="en-US">
                <a:latin typeface="Times New Roman" panose="02020603050405020304" pitchFamily="18" charset="0"/>
              </a:rPr>
              <a:t>   </a:t>
            </a:r>
            <a:r>
              <a:rPr lang="zh-CN" altLang="en-US" sz="3600">
                <a:latin typeface="Times New Roman" panose="02020603050405020304" pitchFamily="18" charset="0"/>
              </a:rPr>
              <a:t>   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8371" name="矩形 58370"/>
          <p:cNvSpPr/>
          <p:nvPr/>
        </p:nvSpPr>
        <p:spPr>
          <a:xfrm>
            <a:off x="990600" y="1066800"/>
            <a:ext cx="7543800" cy="2727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其次是人道主义精神。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现在，社会要求我们每个人都要有人道主义精神，要关心个人、同情个人，尊重个人对社会作出的贡献，尊重人格。作者一家全都对不幸者老王怀有一颗爱心，是具有人道主义精神的人。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8372" name="图片 58371" descr="4731"/>
          <p:cNvPicPr>
            <a:picLocks noChangeAspect="1"/>
          </p:cNvPicPr>
          <p:nvPr/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2667000" y="3810000"/>
            <a:ext cx="3810000" cy="2625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6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 Box 2"/>
          <p:cNvSpPr txBox="1"/>
          <p:nvPr/>
        </p:nvSpPr>
        <p:spPr>
          <a:xfrm>
            <a:off x="611188" y="908050"/>
            <a:ext cx="57610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4427538" y="1773238"/>
            <a:ext cx="7129462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340" name="Text Box 4"/>
          <p:cNvSpPr txBox="1"/>
          <p:nvPr/>
        </p:nvSpPr>
        <p:spPr>
          <a:xfrm>
            <a:off x="323850" y="1989138"/>
            <a:ext cx="8424863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82502"/>
                </a:solidFill>
                <a:latin typeface="Arial" panose="020B0604020202020204" pitchFamily="34" charset="0"/>
                <a:ea typeface="华文新魏" pitchFamily="2" charset="-122"/>
              </a:rPr>
              <a:t>        </a:t>
            </a:r>
            <a:r>
              <a:rPr lang="zh-CN" altLang="en-US" sz="3600" b="1" dirty="0">
                <a:solidFill>
                  <a:srgbClr val="F825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本文是写人记事的散文，材料琐碎，作者严密组织材料，使其成为一个有机整体。</a:t>
            </a:r>
            <a:endParaRPr lang="zh-CN" altLang="en-US" sz="3600" b="1" dirty="0">
              <a:solidFill>
                <a:srgbClr val="F8250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、本文在写老王的“苦”和“善”时，分别用了什么顺序？</a:t>
            </a:r>
            <a:endParaRPr lang="zh-CN" altLang="en-US" sz="3600" b="1" dirty="0">
              <a:solidFill>
                <a:srgbClr val="1402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600" b="1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1402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、贯穿全文的线索是什么？</a:t>
            </a:r>
            <a:endParaRPr lang="zh-CN" altLang="en-US" sz="3600" b="1" dirty="0">
              <a:solidFill>
                <a:srgbClr val="1402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2341" name="Oval 5"/>
          <p:cNvSpPr>
            <a:spLocks noChangeArrowheads="1"/>
          </p:cNvSpPr>
          <p:nvPr/>
        </p:nvSpPr>
        <p:spPr bwMode="auto">
          <a:xfrm>
            <a:off x="468313" y="333375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讨论探究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 Box 2"/>
          <p:cNvSpPr txBox="1"/>
          <p:nvPr/>
        </p:nvSpPr>
        <p:spPr>
          <a:xfrm>
            <a:off x="3492500" y="5373688"/>
            <a:ext cx="4167188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zh-CN" sz="3200" dirty="0">
              <a:solidFill>
                <a:srgbClr val="990033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363" name="Text Box 3"/>
          <p:cNvSpPr txBox="1"/>
          <p:nvPr/>
        </p:nvSpPr>
        <p:spPr>
          <a:xfrm>
            <a:off x="2843213" y="1628775"/>
            <a:ext cx="51562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1402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生理：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一只眼是瞎的，有夜盲症。</a:t>
            </a:r>
            <a:endParaRPr lang="zh-CN" altLang="en-US" sz="32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64" name="Text Box 4"/>
          <p:cNvSpPr txBox="1"/>
          <p:nvPr/>
        </p:nvSpPr>
        <p:spPr>
          <a:xfrm>
            <a:off x="2843213" y="4292600"/>
            <a:ext cx="52181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825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送钱先生看病，拿车费心不安。</a:t>
            </a:r>
            <a:endParaRPr lang="zh-CN" altLang="en-US" sz="3200" b="1" dirty="0">
              <a:solidFill>
                <a:srgbClr val="F825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Text Box 5"/>
          <p:cNvSpPr txBox="1"/>
          <p:nvPr/>
        </p:nvSpPr>
        <p:spPr>
          <a:xfrm>
            <a:off x="1042988" y="2409825"/>
            <a:ext cx="854075" cy="17176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 王</a:t>
            </a:r>
            <a:endParaRPr lang="zh-CN" altLang="en-US" sz="44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366" name="AutoShape 6"/>
          <p:cNvSpPr/>
          <p:nvPr/>
        </p:nvSpPr>
        <p:spPr>
          <a:xfrm>
            <a:off x="1763713" y="1341438"/>
            <a:ext cx="215900" cy="4248150"/>
          </a:xfrm>
          <a:prstGeom prst="leftBrace">
            <a:avLst>
              <a:gd name="adj1" fmla="val 163879"/>
              <a:gd name="adj2" fmla="val 49898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54000" rIns="54000" anchor="ctr"/>
          <a:p>
            <a:pPr lvl="0" indent="0" algn="ctr">
              <a:spcBef>
                <a:spcPct val="2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67" name="Text Box 7"/>
          <p:cNvSpPr txBox="1"/>
          <p:nvPr/>
        </p:nvSpPr>
        <p:spPr>
          <a:xfrm>
            <a:off x="1908175" y="1916113"/>
            <a:ext cx="7270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140200"/>
                </a:solidFill>
                <a:latin typeface="Times New Roman" panose="02020603050405020304" pitchFamily="18" charset="0"/>
                <a:ea typeface="隶书" pitchFamily="49" charset="-122"/>
              </a:rPr>
              <a:t>苦</a:t>
            </a:r>
            <a:endParaRPr lang="zh-CN" altLang="en-US" sz="4000" b="1" dirty="0">
              <a:solidFill>
                <a:srgbClr val="1402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368" name="Text Box 8"/>
          <p:cNvSpPr txBox="1"/>
          <p:nvPr/>
        </p:nvSpPr>
        <p:spPr>
          <a:xfrm>
            <a:off x="1908175" y="4652963"/>
            <a:ext cx="7953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善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43369" name="AutoShape 9"/>
          <p:cNvSpPr/>
          <p:nvPr/>
        </p:nvSpPr>
        <p:spPr>
          <a:xfrm>
            <a:off x="2555875" y="1412875"/>
            <a:ext cx="276225" cy="1727200"/>
          </a:xfrm>
          <a:prstGeom prst="leftBrace">
            <a:avLst>
              <a:gd name="adj1" fmla="val 52078"/>
              <a:gd name="adj2" fmla="val 50000"/>
            </a:avLst>
          </a:prstGeom>
          <a:noFill/>
          <a:ln w="2540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54000" rIns="54000" anchor="ctr"/>
          <a:p>
            <a:pPr lvl="0" indent="0" algn="ctr">
              <a:spcBef>
                <a:spcPct val="20000"/>
              </a:spcBef>
            </a:pP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70" name="Text Box 10"/>
          <p:cNvSpPr txBox="1"/>
          <p:nvPr/>
        </p:nvSpPr>
        <p:spPr>
          <a:xfrm>
            <a:off x="2843213" y="692150"/>
            <a:ext cx="55102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1402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职业：</a:t>
            </a:r>
            <a:r>
              <a:rPr lang="zh-CN" altLang="en-US" sz="3200" b="1" dirty="0">
                <a:solidFill>
                  <a:srgbClr val="000066"/>
                </a:solidFill>
                <a:latin typeface="黑体" panose="02010609060101010101" pitchFamily="2" charset="-122"/>
                <a:ea typeface="宋体" panose="02010600030101010101" pitchFamily="2" charset="-122"/>
              </a:rPr>
              <a:t>蹬破旧三轮，文革期间    被取缔。</a:t>
            </a:r>
            <a:endParaRPr lang="zh-CN" altLang="en-US" sz="3200" b="1" dirty="0">
              <a:solidFill>
                <a:srgbClr val="000066"/>
              </a:solidFill>
              <a:latin typeface="黑体" panose="0201060906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71" name="Text Box 11"/>
          <p:cNvSpPr txBox="1"/>
          <p:nvPr/>
        </p:nvSpPr>
        <p:spPr>
          <a:xfrm>
            <a:off x="2843213" y="2636838"/>
            <a:ext cx="50276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1402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居住：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荒僻的小胡同，小屋破烂。</a:t>
            </a:r>
            <a:endParaRPr lang="zh-CN" altLang="en-US" sz="3200" b="1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72" name="AutoShape 12"/>
          <p:cNvSpPr/>
          <p:nvPr/>
        </p:nvSpPr>
        <p:spPr>
          <a:xfrm>
            <a:off x="2555875" y="4149725"/>
            <a:ext cx="274638" cy="1800225"/>
          </a:xfrm>
          <a:prstGeom prst="leftBrace">
            <a:avLst>
              <a:gd name="adj1" fmla="val 54593"/>
              <a:gd name="adj2" fmla="val 50000"/>
            </a:avLst>
          </a:prstGeom>
          <a:noFill/>
          <a:ln w="25400" cap="flat" cmpd="sng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>
              <a:spcBef>
                <a:spcPct val="20000"/>
              </a:spcBef>
            </a:pP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73" name="Text Box 13"/>
          <p:cNvSpPr txBox="1"/>
          <p:nvPr/>
        </p:nvSpPr>
        <p:spPr>
          <a:xfrm>
            <a:off x="2843213" y="3860800"/>
            <a:ext cx="49688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8250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带送冰块，车费减半。</a:t>
            </a:r>
            <a:endParaRPr lang="zh-CN" altLang="en-US" sz="3200" b="1" dirty="0">
              <a:solidFill>
                <a:srgbClr val="F8250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74" name="Text Box 14"/>
          <p:cNvSpPr txBox="1"/>
          <p:nvPr/>
        </p:nvSpPr>
        <p:spPr>
          <a:xfrm>
            <a:off x="2843213" y="5229225"/>
            <a:ext cx="529431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8250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去世前一天，还拿香油、鸡蛋上门感谢。</a:t>
            </a:r>
            <a:endParaRPr lang="zh-CN" altLang="en-US" sz="3200" b="1" dirty="0">
              <a:solidFill>
                <a:srgbClr val="F8250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75" name="Line 15"/>
          <p:cNvSpPr/>
          <p:nvPr/>
        </p:nvSpPr>
        <p:spPr>
          <a:xfrm flipH="1">
            <a:off x="8459788" y="1412875"/>
            <a:ext cx="0" cy="446405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3376" name="Text Box 16"/>
          <p:cNvSpPr txBox="1"/>
          <p:nvPr/>
        </p:nvSpPr>
        <p:spPr>
          <a:xfrm>
            <a:off x="8410575" y="1557338"/>
            <a:ext cx="733425" cy="150971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82502"/>
                </a:solidFill>
                <a:latin typeface="Arial" panose="020B0604020202020204" pitchFamily="34" charset="0"/>
                <a:ea typeface="楷体_GB2312" pitchFamily="49" charset="-122"/>
              </a:rPr>
              <a:t>逻辑</a:t>
            </a:r>
            <a:endParaRPr lang="zh-CN" altLang="en-US" sz="3600" b="1" dirty="0">
              <a:solidFill>
                <a:srgbClr val="F825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377" name="Text Box 17"/>
          <p:cNvSpPr txBox="1"/>
          <p:nvPr/>
        </p:nvSpPr>
        <p:spPr>
          <a:xfrm>
            <a:off x="8410575" y="3789363"/>
            <a:ext cx="733425" cy="1657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82502"/>
                </a:solidFill>
                <a:latin typeface="Arial" panose="020B0604020202020204" pitchFamily="34" charset="0"/>
                <a:ea typeface="楷体_GB2312" pitchFamily="49" charset="-122"/>
              </a:rPr>
              <a:t>时间</a:t>
            </a:r>
            <a:endParaRPr lang="zh-CN" altLang="en-US" sz="3600" b="1" dirty="0">
              <a:solidFill>
                <a:srgbClr val="F8250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378" name="Line 18"/>
          <p:cNvSpPr/>
          <p:nvPr/>
        </p:nvSpPr>
        <p:spPr>
          <a:xfrm>
            <a:off x="939800" y="1449388"/>
            <a:ext cx="0" cy="432117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143379" name="Text Box 19"/>
          <p:cNvSpPr txBox="1"/>
          <p:nvPr/>
        </p:nvSpPr>
        <p:spPr>
          <a:xfrm>
            <a:off x="179388" y="692150"/>
            <a:ext cx="584200" cy="5616575"/>
          </a:xfrm>
          <a:prstGeom prst="rect">
            <a:avLst/>
          </a:prstGeom>
          <a:noFill/>
          <a:ln w="9525">
            <a:noFill/>
          </a:ln>
        </p:spPr>
        <p:txBody>
          <a:bodyPr vert="eaVert" lIns="18000" tIns="10800" rIns="18000" bIns="1080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以作者与老王的交往为线索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70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43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4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4" grpId="0"/>
      <p:bldP spid="143366" grpId="0" animBg="1"/>
      <p:bldP spid="143367" grpId="0"/>
      <p:bldP spid="143368" grpId="0"/>
      <p:bldP spid="143369" grpId="0" animBg="1"/>
      <p:bldP spid="143371" grpId="0"/>
      <p:bldP spid="143372" grpId="0" animBg="1"/>
      <p:bldP spid="143373" grpId="0"/>
      <p:bldP spid="143374" grpId="0"/>
      <p:bldP spid="143376" grpId="0"/>
      <p:bldP spid="143377" grpId="0"/>
      <p:bldP spid="14337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153400" cy="1112838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000000"/>
                </a:solidFill>
                <a:ea typeface="华文新魏" pitchFamily="2" charset="-122"/>
              </a:rPr>
              <a:t>献给老王</a:t>
            </a:r>
            <a:endParaRPr lang="zh-CN" altLang="en-US" b="1" dirty="0">
              <a:solidFill>
                <a:srgbClr val="000000"/>
              </a:solidFill>
              <a:ea typeface="华文新魏" pitchFamily="2" charset="-122"/>
            </a:endParaRPr>
          </a:p>
        </p:txBody>
      </p:sp>
      <p:sp>
        <p:nvSpPr>
          <p:cNvPr id="37891" name="Rectangle 3"/>
          <p:cNvSpPr>
            <a:spLocks noGrp="1"/>
          </p:cNvSpPr>
          <p:nvPr>
            <p:ph sz="half" idx="1"/>
          </p:nvPr>
        </p:nvSpPr>
        <p:spPr>
          <a:xfrm>
            <a:off x="0" y="908050"/>
            <a:ext cx="4716463" cy="5256213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哦，老王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茕茕孑立的身影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还有一辆破旧的三轮车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演绎着你的不幸的故事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书写着你的孤独的忧伤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/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哦，老王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你倒下的是病体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挺起的是脊梁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身子纵然伛偻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眼神纵然迷惘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　　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sz="half" idx="2"/>
          </p:nvPr>
        </p:nvSpPr>
        <p:spPr>
          <a:xfrm>
            <a:off x="4748213" y="1125538"/>
            <a:ext cx="4360862" cy="5472112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优质而廉价的冰块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却影射出你那腔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待人的热心肠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哦，老王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岁月侵蚀你的肌骨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病魔纠缠着你的心脏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就是全身直僵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也要把香油和鸡蛋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带着身体的最后一点余温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99"/>
                </a:solidFill>
                <a:latin typeface="+mn-lt"/>
                <a:ea typeface="+mn-ea"/>
                <a:cs typeface="+mn-cs"/>
              </a:rPr>
              <a:t>把感恩送进他人的心房</a:t>
            </a: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</a:pPr>
            <a:endParaRPr lang="zh-CN" altLang="en-US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1400" b="1" dirty="0">
              <a:solidFill>
                <a:srgbClr val="000099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3200" b="1">
              <a:solidFill>
                <a:srgbClr val="000099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8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Rectangle 2"/>
          <p:cNvSpPr>
            <a:spLocks noGrp="1"/>
          </p:cNvSpPr>
          <p:nvPr>
            <p:ph type="body"/>
          </p:nvPr>
        </p:nvSpPr>
        <p:spPr>
          <a:xfrm>
            <a:off x="971550" y="1743075"/>
            <a:ext cx="7921625" cy="2693988"/>
          </a:xfrm>
        </p:spPr>
        <p:txBody>
          <a:bodyPr wrap="square" lIns="91440" tIns="45720" rIns="91440" bIns="45720" anchor="t"/>
          <a:p>
            <a:pPr marL="457200" lvl="0" indent="-457200" eaLnBrk="1" hangingPunct="1"/>
            <a:r>
              <a:rPr lang="zh-CN" altLang="en-US" sz="3600" b="1" dirty="0">
                <a:solidFill>
                  <a:schemeClr val="tx2"/>
                </a:solidFill>
                <a:ea typeface="华文隶书" pitchFamily="2" charset="-122"/>
              </a:rPr>
              <a:t>爱是一种情感，更是一种美德，其实生活中我们每天都会看到象老王那样的人，你能说说印象深刻的有哪些吗？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华文隶书" pitchFamily="2" charset="-122"/>
              </a:rPr>
              <a:t>你是怎样对待他们的？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  <a:ea typeface="华文隶书" pitchFamily="2" charset="-122"/>
            </a:endParaRPr>
          </a:p>
          <a:p>
            <a:pPr marL="457200" lvl="0" indent="-457200" eaLnBrk="1" hangingPunct="1"/>
            <a:endParaRPr lang="zh-CN" altLang="en-US" sz="3600" dirty="0">
              <a:solidFill>
                <a:schemeClr val="tx2"/>
              </a:solidFill>
              <a:ea typeface="华文隶书" pitchFamily="2" charset="-122"/>
            </a:endParaRPr>
          </a:p>
          <a:p>
            <a:pPr marL="457200" lvl="0" indent="-457200" eaLnBrk="1" hangingPunct="1">
              <a:buNone/>
            </a:pPr>
            <a:endParaRPr lang="en-US" altLang="zh-CN" sz="3600">
              <a:solidFill>
                <a:schemeClr val="tx2"/>
              </a:solidFill>
              <a:ea typeface="华文隶书" pitchFamily="2" charset="-122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-323850" y="4581525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3600" b="1" dirty="0">
                <a:solidFill>
                  <a:srgbClr val="130C0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比如：城市美容师</a:t>
            </a:r>
            <a:r>
              <a:rPr lang="en-US" altLang="zh-CN" sz="3600" b="1">
                <a:solidFill>
                  <a:srgbClr val="130C0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130C0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环卫工人</a:t>
            </a:r>
            <a:endParaRPr lang="zh-CN" altLang="en-US" sz="3600" b="1" dirty="0">
              <a:solidFill>
                <a:srgbClr val="130C0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916" name="Text Box 7"/>
          <p:cNvSpPr txBox="1"/>
          <p:nvPr/>
        </p:nvSpPr>
        <p:spPr>
          <a:xfrm>
            <a:off x="1042988" y="260350"/>
            <a:ext cx="4176712" cy="10064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>
                <a:alpha val="79999"/>
              </a:schemeClr>
            </a:outerShdw>
          </a:effectLst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  <a:ea typeface="华文新魏" pitchFamily="2" charset="-122"/>
              </a:rPr>
              <a:t>智情迁移</a:t>
            </a:r>
            <a:endParaRPr lang="zh-CN" altLang="en-US" sz="6000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6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5410" name="Rectangle 2"/>
          <p:cNvSpPr/>
          <p:nvPr/>
        </p:nvSpPr>
        <p:spPr>
          <a:xfrm>
            <a:off x="1331913" y="3644900"/>
            <a:ext cx="6985000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C52707"/>
                </a:solidFill>
                <a:latin typeface="楷体_GB2312" pitchFamily="49" charset="-122"/>
                <a:ea typeface="楷体_GB2312" pitchFamily="49" charset="-122"/>
              </a:rPr>
              <a:t>幸运者，</a:t>
            </a:r>
            <a:endParaRPr lang="zh-CN" altLang="en-US" sz="4000" b="1" dirty="0">
              <a:solidFill>
                <a:srgbClr val="C52707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4000" b="1" dirty="0">
                <a:solidFill>
                  <a:srgbClr val="C52707"/>
                </a:solidFill>
                <a:latin typeface="楷体_GB2312" pitchFamily="49" charset="-122"/>
                <a:ea typeface="楷体_GB2312" pitchFamily="49" charset="-122"/>
              </a:rPr>
              <a:t>只有关爱帮助不幸者的责任，</a:t>
            </a:r>
            <a:endParaRPr lang="zh-CN" altLang="en-US" sz="4000" b="1" dirty="0">
              <a:solidFill>
                <a:srgbClr val="C52707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4000" b="1" dirty="0">
                <a:solidFill>
                  <a:srgbClr val="C52707"/>
                </a:solidFill>
                <a:latin typeface="楷体_GB2312" pitchFamily="49" charset="-122"/>
                <a:ea typeface="楷体_GB2312" pitchFamily="49" charset="-122"/>
              </a:rPr>
              <a:t>没有嘲笑歧视不幸者的理由。</a:t>
            </a:r>
            <a:endParaRPr lang="zh-CN" altLang="en-US" sz="4000" b="1" dirty="0">
              <a:solidFill>
                <a:srgbClr val="C52707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39" name="Rectangle 3"/>
          <p:cNvSpPr/>
          <p:nvPr/>
        </p:nvSpPr>
        <p:spPr>
          <a:xfrm>
            <a:off x="827088" y="2565400"/>
            <a:ext cx="727233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539750" y="1989138"/>
            <a:ext cx="82804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chemeClr val="hlink"/>
              </a:buClr>
              <a:buSzPct val="11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阅读学习过这篇文章，我们主要受到什么启示？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5413" name="Oval 5"/>
          <p:cNvSpPr>
            <a:spLocks noChangeArrowheads="1"/>
          </p:cNvSpPr>
          <p:nvPr/>
        </p:nvSpPr>
        <p:spPr bwMode="auto">
          <a:xfrm>
            <a:off x="539750" y="404813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交流讨论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4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7458" name="Rectangle 2"/>
          <p:cNvSpPr/>
          <p:nvPr/>
        </p:nvSpPr>
        <p:spPr>
          <a:xfrm>
            <a:off x="684213" y="2200275"/>
            <a:ext cx="7343775" cy="4357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5000"/>
              </a:lnSpc>
              <a:spcBef>
                <a:spcPct val="20000"/>
              </a:spcBef>
              <a:buSzPct val="85000"/>
            </a:pPr>
            <a:r>
              <a:rPr lang="en-US" altLang="zh-CN" sz="3600" b="1">
                <a:solidFill>
                  <a:srgbClr val="000003"/>
                </a:solidFill>
                <a:latin typeface="Times New Roman" panose="02020603050405020304" pitchFamily="18" charset="0"/>
                <a:ea typeface="ˎ̥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ˎ̥"/>
                <a:ea typeface="宋体" panose="02010600030101010101" pitchFamily="2" charset="-122"/>
              </a:rPr>
              <a:t>试以老王为第一人称，改写课文中老王给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ˎ̥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ˎ̥"/>
                <a:ea typeface="宋体" panose="02010600030101010101" pitchFamily="2" charset="-122"/>
              </a:rPr>
              <a:t>我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ˎ̥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ˎ̥"/>
                <a:ea typeface="宋体" panose="02010600030101010101" pitchFamily="2" charset="-122"/>
              </a:rPr>
              <a:t>送香油、鸡蛋这一部分。</a:t>
            </a:r>
            <a:endParaRPr lang="zh-CN" altLang="en-US" sz="3600" b="1" dirty="0">
              <a:solidFill>
                <a:srgbClr val="FF0000"/>
              </a:solidFill>
              <a:latin typeface="ˎ̥"/>
              <a:ea typeface="宋体" panose="02010600030101010101" pitchFamily="2" charset="-122"/>
            </a:endParaRPr>
          </a:p>
          <a:p>
            <a:pPr lvl="0" indent="0">
              <a:lnSpc>
                <a:spcPct val="125000"/>
              </a:lnSpc>
              <a:spcBef>
                <a:spcPct val="20000"/>
              </a:spcBef>
              <a:buSzPct val="85000"/>
            </a:pP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要求：以老王为第一人称，就要描写老王的心理活动，要在领会思想感情的基础上充分展开想像。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ˎ̥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7459" name="Oval 3"/>
          <p:cNvSpPr>
            <a:spLocks noChangeArrowheads="1"/>
          </p:cNvSpPr>
          <p:nvPr/>
        </p:nvSpPr>
        <p:spPr bwMode="auto">
          <a:xfrm>
            <a:off x="900113" y="692150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小练笔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4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2" name="Rectangle 2"/>
          <p:cNvSpPr>
            <a:spLocks noChangeArrowheads="1"/>
          </p:cNvSpPr>
          <p:nvPr/>
        </p:nvSpPr>
        <p:spPr bwMode="auto">
          <a:xfrm>
            <a:off x="539750" y="2060575"/>
            <a:ext cx="806608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tIns="10800" rIns="18000" bIns="10800"/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现实生活中，你所知道的有哪些不幸的人？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他有什么样的特点？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你觉得，在今后的日子里，你将会怎么去对待那些不幸的人？和同学讨论后，写在作业本上。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8483" name="Oval 3"/>
          <p:cNvSpPr>
            <a:spLocks noChangeArrowheads="1"/>
          </p:cNvSpPr>
          <p:nvPr/>
        </p:nvSpPr>
        <p:spPr bwMode="auto">
          <a:xfrm>
            <a:off x="827088" y="620713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探究思考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内容占位符 34817"/>
          <p:cNvSpPr>
            <a:spLocks noGrp="1"/>
          </p:cNvSpPr>
          <p:nvPr>
            <p:ph idx="1"/>
          </p:nvPr>
        </p:nvSpPr>
        <p:spPr>
          <a:xfrm>
            <a:off x="304800" y="1295400"/>
            <a:ext cx="8305800" cy="4114800"/>
          </a:xfrm>
        </p:spPr>
        <p:txBody>
          <a:bodyPr anchor="t"/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b="1">
                <a:solidFill>
                  <a:srgbClr val="0000CC"/>
                </a:solidFill>
                <a:latin typeface="黑体" panose="02010609060101010101" pitchFamily="2" charset="-122"/>
              </a:rPr>
              <a:t> 知识与能力：</a:t>
            </a:r>
            <a:endParaRPr lang="zh-CN" altLang="en-US" b="1">
              <a:solidFill>
                <a:srgbClr val="0000CC"/>
              </a:solidFill>
              <a:latin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、理解、积累重点词语。熟读课文，了解叙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述、描写等表达方式。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、品味作者平淡简洁而富有表现力的语言。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、学习通过几个生活片断表现人物的方法。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800" b="1">
                <a:solidFill>
                  <a:srgbClr val="0000CC"/>
                </a:solidFill>
                <a:latin typeface="黑体" panose="02010609060101010101" pitchFamily="2" charset="-122"/>
              </a:rPr>
              <a:t> 过程与方法：</a:t>
            </a:r>
            <a:endParaRPr lang="zh-CN" altLang="en-US" sz="2800" b="1">
              <a:solidFill>
                <a:srgbClr val="0000CC"/>
              </a:solidFill>
              <a:latin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</a:rPr>
              <a:t>学习自主、合作、探究的学习方式。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4819" name="组合 34818"/>
          <p:cNvGrpSpPr/>
          <p:nvPr/>
        </p:nvGrpSpPr>
        <p:grpSpPr>
          <a:xfrm>
            <a:off x="2743200" y="304800"/>
            <a:ext cx="3200400" cy="990600"/>
            <a:chOff x="0" y="0"/>
            <a:chExt cx="2016" cy="624"/>
          </a:xfrm>
        </p:grpSpPr>
        <p:sp>
          <p:nvSpPr>
            <p:cNvPr id="5123" name="圆角矩形 34819"/>
            <p:cNvSpPr/>
            <p:nvPr/>
          </p:nvSpPr>
          <p:spPr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文本框 34820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学习目标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</p:grpSp>
      <p:pic>
        <p:nvPicPr>
          <p:cNvPr id="34822" name="图片 34821" descr="illusticon204672s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4600" y="152400"/>
            <a:ext cx="150495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4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6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82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9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3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7858" name="Rectangle 2"/>
          <p:cNvSpPr>
            <a:spLocks noGrp="1"/>
          </p:cNvSpPr>
          <p:nvPr>
            <p:ph type="title"/>
          </p:nvPr>
        </p:nvSpPr>
        <p:spPr>
          <a:xfrm>
            <a:off x="1835150" y="2349500"/>
            <a:ext cx="5554663" cy="1295400"/>
          </a:xfrm>
          <a:solidFill>
            <a:schemeClr val="bg1"/>
          </a:solidFill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5400" b="1" dirty="0"/>
              <a:t>我们周围的“老王”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5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>
            <a:spLocks noGrp="1"/>
          </p:cNvSpPr>
          <p:nvPr>
            <p:ph idx="1"/>
          </p:nvPr>
        </p:nvSpPr>
        <p:spPr>
          <a:xfrm>
            <a:off x="698500" y="1665288"/>
            <a:ext cx="8750300" cy="5192712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>
                <a:solidFill>
                  <a:srgbClr val="004AAE"/>
                </a:solidFill>
                <a:ea typeface=",arial"/>
              </a:rPr>
              <a:t> </a:t>
            </a:r>
            <a:endParaRPr lang="en-US" altLang="zh-CN">
              <a:solidFill>
                <a:srgbClr val="004AAE"/>
              </a:solidFill>
              <a:ea typeface=",arial"/>
            </a:endParaRPr>
          </a:p>
        </p:txBody>
      </p:sp>
      <p:pic>
        <p:nvPicPr>
          <p:cNvPr id="44034" name="Picture 3" descr="3"/>
          <p:cNvPicPr>
            <a:picLocks noChangeAspect="1"/>
          </p:cNvPicPr>
          <p:nvPr/>
        </p:nvPicPr>
        <p:blipFill>
          <a:blip r:embed="rId1"/>
          <a:srcRect b="143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884" name="Text Box 4"/>
          <p:cNvSpPr txBox="1"/>
          <p:nvPr/>
        </p:nvSpPr>
        <p:spPr>
          <a:xfrm>
            <a:off x="5302250" y="6034088"/>
            <a:ext cx="38417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角落里的哭泣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Picture 4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906" name="Rectangle 2"/>
          <p:cNvSpPr>
            <a:spLocks noChangeArrowheads="1"/>
          </p:cNvSpPr>
          <p:nvPr/>
        </p:nvSpPr>
        <p:spPr bwMode="auto">
          <a:xfrm>
            <a:off x="2895600" y="457200"/>
            <a:ext cx="29860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哭泣的老人</a:t>
            </a: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9907" name="Rectangle 3"/>
          <p:cNvSpPr/>
          <p:nvPr/>
        </p:nvSpPr>
        <p:spPr>
          <a:xfrm>
            <a:off x="304800" y="1392238"/>
            <a:ext cx="8447088" cy="47037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zh-CN" sz="3600" b="1">
                <a:solidFill>
                  <a:srgbClr val="FF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这个在街上卖红薯老人的三轮车链条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被城管人员剪断，前轮钢丝被城管踩断。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城管干完就走了，老人靠着墙哭泣。好心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的路人纷纷向老人施出援手，大家帮他把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钱收到怀里。中国人是很好面子的，这个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老人也有面子。他现在不要面子了，老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泪纵横，必是伤心到了极致。</a:t>
            </a:r>
            <a:endParaRPr lang="zh-CN" altLang="en-US" sz="36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0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2" descr="照片 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0931" name="Text Box 3"/>
          <p:cNvSpPr txBox="1"/>
          <p:nvPr/>
        </p:nvSpPr>
        <p:spPr>
          <a:xfrm>
            <a:off x="4083050" y="6034088"/>
            <a:ext cx="50609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向往？茫然？</a:t>
            </a:r>
            <a:r>
              <a:rPr lang="en-US" altLang="zh-CN" sz="48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48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80932" name="Rectangle 4"/>
          <p:cNvSpPr/>
          <p:nvPr/>
        </p:nvSpPr>
        <p:spPr>
          <a:xfrm>
            <a:off x="539750" y="3716338"/>
            <a:ext cx="82804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王致中，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17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岁，在贵州以背煤为生。一筐煤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40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公斤，从煤坑向上爬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100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米，然后再走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1000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米山路，挣</a:t>
            </a:r>
            <a:r>
              <a:rPr lang="en-US" altLang="zh-CN" sz="3600" b="1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600" b="1" dirty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元人民币。</a:t>
            </a:r>
            <a:endParaRPr lang="zh-CN" altLang="en-US" sz="3600" b="1" dirty="0">
              <a:solidFill>
                <a:srgbClr val="FFFF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0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 animBg="1"/>
      <p:bldP spid="3809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Picture 2" descr="a1071043525_31924"/>
          <p:cNvPicPr>
            <a:picLocks noChangeAspect="1"/>
          </p:cNvPicPr>
          <p:nvPr/>
        </p:nvPicPr>
        <p:blipFill>
          <a:blip r:embed="rId1"/>
          <a:srcRect b="80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1955" name="Text Box 3"/>
          <p:cNvSpPr txBox="1">
            <a:spLocks noChangeArrowheads="1"/>
          </p:cNvSpPr>
          <p:nvPr/>
        </p:nvSpPr>
        <p:spPr bwMode="auto">
          <a:xfrm>
            <a:off x="4356100" y="6096000"/>
            <a:ext cx="4787900" cy="762000"/>
          </a:xfrm>
          <a:prstGeom prst="rect">
            <a:avLst/>
          </a:prstGeom>
          <a:solidFill>
            <a:srgbClr val="8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生活的旋律</a:t>
            </a: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  <a:endParaRPr kumimoji="1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1956" name="Rectangle 4"/>
          <p:cNvSpPr>
            <a:spLocks noChangeArrowheads="1"/>
          </p:cNvSpPr>
          <p:nvPr/>
        </p:nvSpPr>
        <p:spPr bwMode="auto">
          <a:xfrm>
            <a:off x="179388" y="549275"/>
            <a:ext cx="8748713" cy="2289175"/>
          </a:xfrm>
          <a:prstGeom prst="rect">
            <a:avLst/>
          </a:prstGeom>
          <a:solidFill>
            <a:srgbClr val="9900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我们的生活被太多假象所蒙骗，以至于缺少了真爱与关怀，在大多数人的眼里，街边的乞讨，都是有组织的集团操纵，为此人们忽略了真正需要帮助的人群。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1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55" grpId="0" animBg="1"/>
      <p:bldP spid="38195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2" descr="照片 0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6051" name="Text Box 3"/>
          <p:cNvSpPr txBox="1"/>
          <p:nvPr/>
        </p:nvSpPr>
        <p:spPr>
          <a:xfrm>
            <a:off x="6521450" y="6034088"/>
            <a:ext cx="2622550" cy="823912"/>
          </a:xfrm>
          <a:prstGeom prst="rect">
            <a:avLst/>
          </a:prstGeom>
          <a:solidFill>
            <a:srgbClr val="800080"/>
          </a:solidFill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itchFamily="2" charset="-122"/>
              </a:rPr>
              <a:t>午餐时刻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6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WordArt 4"/>
          <p:cNvSpPr/>
          <p:nvPr/>
        </p:nvSpPr>
        <p:spPr>
          <a:xfrm>
            <a:off x="642938" y="642938"/>
            <a:ext cx="187166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隶书" charset="0"/>
                <a:ea typeface="隶书" charset="0"/>
              </a:rPr>
              <a:t>说自己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49154" name="Rectangle 3"/>
          <p:cNvSpPr/>
          <p:nvPr/>
        </p:nvSpPr>
        <p:spPr>
          <a:xfrm>
            <a:off x="3643313" y="571500"/>
            <a:ext cx="4895850" cy="1106488"/>
          </a:xfrm>
          <a:prstGeom prst="rect">
            <a:avLst/>
          </a:prstGeom>
          <a:solidFill>
            <a:srgbClr val="0000FF">
              <a:alpha val="32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buFont typeface="Arial" panose="020B0604020202020204" pitchFamily="34" charset="0"/>
              <a:buNone/>
            </a:pP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关注身边的 “老王”</a:t>
            </a:r>
            <a:endParaRPr lang="zh-CN" altLang="en-US" sz="40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9155" name="Rectangle 2"/>
          <p:cNvSpPr txBox="1"/>
          <p:nvPr/>
        </p:nvSpPr>
        <p:spPr>
          <a:xfrm>
            <a:off x="611188" y="1844675"/>
            <a:ext cx="8075612" cy="4391025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90170" tIns="46990" rIns="90170" bIns="46990" anchor="t"/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总有一种声音让我们泪流满面。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总有一张照片让我们隐隐作痛。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在我们享受着幸福的时候，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不要忘记——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有一群本应该和我们一样的人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正在——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  <a:p>
            <a:pPr marL="342900" lvl="0" indent="-342900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苦苦挣扎</a:t>
            </a:r>
            <a:r>
              <a:rPr lang="zh-CN" altLang="en-US" sz="44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！</a:t>
            </a:r>
            <a:r>
              <a:rPr lang="zh-CN" altLang="en-US" sz="3200" b="1" dirty="0">
                <a:latin typeface="Calibri" panose="020F0502020204030204" charset="0"/>
                <a:ea typeface="华文新魏" pitchFamily="2" charset="-122"/>
              </a:rPr>
              <a:t>  </a:t>
            </a:r>
            <a:endParaRPr lang="zh-CN" altLang="en-US" sz="3200" b="1" dirty="0">
              <a:latin typeface="Calibri" panose="020F0502020204030204" charset="0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内容占位符 52225"/>
          <p:cNvSpPr>
            <a:spLocks noGrp="1"/>
          </p:cNvSpPr>
          <p:nvPr>
            <p:ph idx="1"/>
          </p:nvPr>
        </p:nvSpPr>
        <p:spPr>
          <a:xfrm>
            <a:off x="533400" y="1447800"/>
            <a:ext cx="8153400" cy="373380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①假如我是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一团火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，就要给别人送去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温暖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假如我是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一朵花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，就要给别人送去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芬芳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假如我是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一颗星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，就要给别人送去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光明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假如我是</a:t>
            </a:r>
            <a:r>
              <a:rPr lang="zh-CN" altLang="en-US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，就要</a:t>
            </a:r>
            <a:r>
              <a:rPr lang="zh-CN" altLang="en-US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     </a:t>
            </a: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。</a:t>
            </a:r>
            <a:endParaRPr lang="zh-CN" altLang="en-US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>
                <a:latin typeface="Times New Roman" panose="02020603050405020304" pitchFamily="18" charset="0"/>
                <a:ea typeface="仿宋_GB2312" panose="02010609030101010101" pitchFamily="49" charset="-122"/>
              </a:rPr>
              <a:t>   请大家以上面的形式，把你的心愿表达出来。</a:t>
            </a:r>
            <a:r>
              <a:rPr lang="zh-CN" altLang="en-US" sz="3600" b="1">
                <a:latin typeface="Times New Roman" panose="02020603050405020304" pitchFamily="18" charset="0"/>
                <a:ea typeface="仿宋_GB2312" panose="02010609030101010101" pitchFamily="49" charset="-122"/>
              </a:rPr>
              <a:t>    </a:t>
            </a:r>
            <a:endParaRPr lang="zh-CN" altLang="en-US" sz="3600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52227" name="矩形 52226"/>
          <p:cNvSpPr/>
          <p:nvPr/>
        </p:nvSpPr>
        <p:spPr>
          <a:xfrm>
            <a:off x="1042988" y="5084763"/>
            <a:ext cx="75438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范例：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假如我是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一泓泉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，就要给别人送去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清凉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假如我是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一片云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，就要给别人送去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甘霖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28" name="文本框 52227"/>
          <p:cNvSpPr txBox="1"/>
          <p:nvPr/>
        </p:nvSpPr>
        <p:spPr>
          <a:xfrm>
            <a:off x="1295400" y="7620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、仿句练习。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22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2226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52226">
                                            <p:txEl>
                                              <p:charRg st="4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6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2226">
                                            <p:txEl>
                                              <p:charRg st="67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119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52226">
                                            <p:txEl>
                                              <p:charRg st="119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  <p:bldP spid="52227" grpId="0"/>
      <p:bldP spid="5222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文本框 53249"/>
          <p:cNvSpPr txBox="1"/>
          <p:nvPr/>
        </p:nvSpPr>
        <p:spPr>
          <a:xfrm>
            <a:off x="762000" y="3886200"/>
            <a:ext cx="7772400" cy="1630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范例：爱心是一片冬日的阳光，使饥寒交迫的人感到人间的温暖；爱心是沙漠中的一泓清泉，使身处绝境的人重新看到生活的希望。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3251" name="矩形 53250"/>
          <p:cNvSpPr/>
          <p:nvPr/>
        </p:nvSpPr>
        <p:spPr>
          <a:xfrm>
            <a:off x="609600" y="914400"/>
            <a:ext cx="7912100" cy="3013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Times New Roman" panose="02020603050405020304" pitchFamily="18" charset="0"/>
                <a:ea typeface="仿宋_GB2312" panose="02010609030101010101" pitchFamily="49" charset="-122"/>
              </a:rPr>
              <a:t>②爱心是一片洒落在旱地上的甘霖，使心灵枯萎的人尝到情感的甜美；爱心是一首飘荡在夜间的歌谣，使孤苦无依的人获得心灵的慰藉；爱心是</a:t>
            </a:r>
            <a:r>
              <a:rPr lang="zh-CN" altLang="en-US" sz="3200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</a:t>
            </a:r>
            <a:r>
              <a:rPr lang="zh-CN" altLang="en-US" sz="3200" b="1">
                <a:latin typeface="Times New Roman" panose="02020603050405020304" pitchFamily="18" charset="0"/>
                <a:ea typeface="仿宋_GB2312" panose="02010609030101010101" pitchFamily="49" charset="-122"/>
              </a:rPr>
              <a:t>；爱心是</a:t>
            </a:r>
            <a:r>
              <a:rPr lang="zh-CN" altLang="en-US" sz="3200" b="1" u="sng">
                <a:latin typeface="Times New Roman" panose="02020603050405020304" pitchFamily="18" charset="0"/>
                <a:ea typeface="仿宋_GB2312" panose="02010609030101010101" pitchFamily="49" charset="-122"/>
              </a:rPr>
              <a:t>                       </a:t>
            </a:r>
            <a:r>
              <a:rPr lang="zh-CN" altLang="en-US" sz="3200" b="1">
                <a:latin typeface="Times New Roman" panose="02020603050405020304" pitchFamily="18" charset="0"/>
                <a:ea typeface="仿宋_GB2312" panose="02010609030101010101" pitchFamily="49" charset="-122"/>
              </a:rPr>
              <a:t> 。</a:t>
            </a:r>
            <a:endParaRPr lang="zh-CN" altLang="en-US" sz="3200" b="1"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6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4" name="Oval 2"/>
          <p:cNvSpPr>
            <a:spLocks noChangeArrowheads="1"/>
          </p:cNvSpPr>
          <p:nvPr/>
        </p:nvSpPr>
        <p:spPr bwMode="auto">
          <a:xfrm>
            <a:off x="611188" y="333375"/>
            <a:ext cx="3024188" cy="1008063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3175" cap="sq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lIns="18000" tIns="10800" rIns="18000" bIns="10800" anchor="ctr"/>
          <a:p>
            <a:pPr lvl="0" algn="ctr" eaLnBrk="0" fontAlgn="base" hangingPunct="0"/>
            <a:r>
              <a:rPr lang="zh-CN" altLang="en-US" sz="4400" b="1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迷你简启体" pitchFamily="1" charset="-122"/>
                <a:ea typeface="迷你简启体" pitchFamily="1" charset="-122"/>
                <a:cs typeface="+mn-ea"/>
              </a:rPr>
              <a:t>赠  言</a:t>
            </a:r>
            <a:endParaRPr lang="zh-CN" altLang="en-US" sz="4400" b="1" strike="noStrike" noProof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迷你简启体" pitchFamily="1" charset="-122"/>
              <a:ea typeface="迷你简启体" pitchFamily="1" charset="-122"/>
            </a:endParaRPr>
          </a:p>
        </p:txBody>
      </p:sp>
      <p:sp>
        <p:nvSpPr>
          <p:cNvPr id="50180" name="WordArt 3"/>
          <p:cNvSpPr>
            <a:spLocks noTextEdit="1"/>
          </p:cNvSpPr>
          <p:nvPr/>
        </p:nvSpPr>
        <p:spPr>
          <a:xfrm>
            <a:off x="395288" y="5300663"/>
            <a:ext cx="822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心存善良仁厚之意；胸怀平等博爱之念。</a:t>
            </a:r>
            <a:endParaRPr lang="zh-CN" altLang="en-US" sz="3600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1" name="WordArt 4"/>
          <p:cNvSpPr>
            <a:spLocks noTextEdit="1"/>
          </p:cNvSpPr>
          <p:nvPr/>
        </p:nvSpPr>
        <p:spPr>
          <a:xfrm>
            <a:off x="539750" y="4005263"/>
            <a:ext cx="8229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FF66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爱人者，人恒爱之；敬人者，人恒敬之。</a:t>
            </a:r>
            <a:endParaRPr lang="zh-CN" altLang="en-US" sz="3600">
              <a:ln w="190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6677" name="Text Box 5"/>
          <p:cNvSpPr txBox="1"/>
          <p:nvPr/>
        </p:nvSpPr>
        <p:spPr>
          <a:xfrm>
            <a:off x="430213" y="1341438"/>
            <a:ext cx="8713787" cy="2105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82502"/>
                </a:solidFill>
                <a:latin typeface="楷体_GB2312" pitchFamily="49" charset="-122"/>
                <a:ea typeface="楷体_GB2312" pitchFamily="49" charset="-122"/>
              </a:rPr>
              <a:t>平等    尊重   博爱</a:t>
            </a:r>
            <a:endParaRPr lang="zh-CN" altLang="en-US" sz="6000" b="1" dirty="0">
              <a:solidFill>
                <a:srgbClr val="F8250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140200"/>
                </a:solidFill>
                <a:latin typeface="华文中宋" pitchFamily="2" charset="-122"/>
                <a:ea typeface="华文中宋" pitchFamily="2" charset="-122"/>
              </a:rPr>
              <a:t>善待我们身边的每一位</a:t>
            </a:r>
            <a:r>
              <a:rPr lang="zh-CN" altLang="en-US" sz="4400" b="1" dirty="0">
                <a:solidFill>
                  <a:srgbClr val="1F10E2"/>
                </a:solidFill>
                <a:latin typeface="华文中宋" pitchFamily="2" charset="-122"/>
                <a:ea typeface="华文中宋" pitchFamily="2" charset="-122"/>
              </a:rPr>
              <a:t>“老王”</a:t>
            </a:r>
            <a:r>
              <a:rPr lang="zh-CN" altLang="en-US" sz="4800" dirty="0">
                <a:solidFill>
                  <a:srgbClr val="1402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4800" dirty="0">
              <a:solidFill>
                <a:srgbClr val="1402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3581400"/>
            <a:ext cx="2700338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35842"/>
          <p:cNvSpPr/>
          <p:nvPr/>
        </p:nvSpPr>
        <p:spPr>
          <a:xfrm>
            <a:off x="1219200" y="649288"/>
            <a:ext cx="7010400" cy="2813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情感、态度与价值观：</a:t>
            </a:r>
            <a:endParaRPr lang="zh-CN" altLang="en-US" sz="3200" b="1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、以善良体察善良，培养学生的爱心、同情心。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、学习劳动人民的优良品质，并以平等和人道主义的精神关注他们的疾苦。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2" descr="4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7027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3"/>
          <p:cNvSpPr/>
          <p:nvPr/>
        </p:nvSpPr>
        <p:spPr>
          <a:xfrm>
            <a:off x="71438" y="1484313"/>
            <a:ext cx="8964612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8000" b="1" dirty="0">
                <a:solidFill>
                  <a:srgbClr val="FFFF00"/>
                </a:solidFill>
                <a:latin typeface="Tahoma" panose="020B0604030504040204" pitchFamily="34" charset="0"/>
                <a:ea typeface="华文新魏" pitchFamily="2" charset="-122"/>
              </a:rPr>
              <a:t>        </a:t>
            </a:r>
            <a:r>
              <a:rPr lang="zh-CN" altLang="en-US" sz="8000" b="1" dirty="0">
                <a:solidFill>
                  <a:srgbClr val="003AF4"/>
                </a:solidFill>
                <a:latin typeface="Tahoma" panose="020B0604030504040204" pitchFamily="34" charset="0"/>
                <a:ea typeface="华文新魏" pitchFamily="2" charset="-122"/>
              </a:rPr>
              <a:t>请 记 住</a:t>
            </a:r>
            <a:endParaRPr lang="zh-CN" altLang="en-US" sz="8000" b="1" dirty="0">
              <a:solidFill>
                <a:srgbClr val="003AF4"/>
              </a:solidFill>
              <a:latin typeface="Tahoma" panose="020B0604030504040204" pitchFamily="34" charset="0"/>
              <a:ea typeface="华文新魏" pitchFamily="2" charset="-122"/>
            </a:endParaRPr>
          </a:p>
          <a:p>
            <a:pPr lvl="0" indent="0"/>
            <a:r>
              <a:rPr lang="zh-CN" altLang="en-US" sz="8000" b="1" dirty="0">
                <a:solidFill>
                  <a:srgbClr val="FFFF00"/>
                </a:solidFill>
                <a:latin typeface="Tahoma" panose="020B0604030504040204" pitchFamily="34" charset="0"/>
                <a:ea typeface="华文新魏" pitchFamily="2" charset="-122"/>
              </a:rPr>
              <a:t>送人玫瑰  手留余香</a:t>
            </a:r>
            <a:r>
              <a:rPr lang="zh-CN" altLang="en-US" sz="8000" b="1" dirty="0">
                <a:solidFill>
                  <a:srgbClr val="FFFF99"/>
                </a:solidFill>
                <a:latin typeface="Tahoma" panose="020B0604030504040204" pitchFamily="34" charset="0"/>
                <a:ea typeface="华文新魏" pitchFamily="2" charset="-122"/>
              </a:rPr>
              <a:t>        </a:t>
            </a:r>
            <a:endParaRPr lang="zh-CN" altLang="en-US" sz="8000" b="1" dirty="0">
              <a:solidFill>
                <a:srgbClr val="FFFF99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8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8099" name="Text Box 3"/>
          <p:cNvSpPr txBox="1"/>
          <p:nvPr/>
        </p:nvSpPr>
        <p:spPr>
          <a:xfrm>
            <a:off x="395288" y="2060575"/>
            <a:ext cx="8424862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你认为应如何对待自己周围的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老王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8100" name="Rectangle 4"/>
          <p:cNvSpPr/>
          <p:nvPr/>
        </p:nvSpPr>
        <p:spPr>
          <a:xfrm>
            <a:off x="468313" y="3644900"/>
            <a:ext cx="8424862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从许多人对不幸者弱者的冷漠</a:t>
            </a: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4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你认为现代人缺失的是什么</a:t>
            </a:r>
            <a:r>
              <a:rPr lang="en-US" altLang="zh-CN" sz="44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1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6" name="WordArt 7"/>
          <p:cNvSpPr>
            <a:spLocks noTextEdit="1"/>
          </p:cNvSpPr>
          <p:nvPr/>
        </p:nvSpPr>
        <p:spPr>
          <a:xfrm>
            <a:off x="611188" y="0"/>
            <a:ext cx="2232025" cy="18859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6600"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endParaRPr lang="zh-CN" altLang="en-US" sz="6600"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8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810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占位符 59393"/>
          <p:cNvSpPr>
            <a:spLocks noGrp="1"/>
          </p:cNvSpPr>
          <p:nvPr>
            <p:ph idx="1"/>
          </p:nvPr>
        </p:nvSpPr>
        <p:spPr>
          <a:xfrm>
            <a:off x="468313" y="1412875"/>
            <a:ext cx="8351838" cy="4840288"/>
          </a:xfrm>
        </p:spPr>
        <p:txBody>
          <a:bodyPr vert="horz" wrap="square" anchor="t">
            <a:spAutoFit/>
          </a:bodyPr>
          <a:p>
            <a:pPr mar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一、作者的善良有许多表现：照顾老王的生意，坐他的车；老王再客气，也付给他应得的报酬；老王送来香油鸡蛋，不能让他白送，也给了钱。作者的善良还表现在关心老王的生活，三轮车改为平板三轮，生意不好做，作者关切地询问他是否能维持生活。作者的女儿也像她一样善良，知道老王有夜盲症，送给他大瓶的鱼肝油。</a:t>
            </a:r>
            <a:endParaRPr lang="zh-CN" altLang="en-US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59395" name="组合 59394"/>
          <p:cNvGrpSpPr/>
          <p:nvPr/>
        </p:nvGrpSpPr>
        <p:grpSpPr>
          <a:xfrm>
            <a:off x="2590800" y="457200"/>
            <a:ext cx="5257800" cy="990600"/>
            <a:chOff x="0" y="0"/>
            <a:chExt cx="3312" cy="624"/>
          </a:xfrm>
        </p:grpSpPr>
        <p:sp>
          <p:nvSpPr>
            <p:cNvPr id="55299" name="圆角矩形 59395"/>
            <p:cNvSpPr/>
            <p:nvPr/>
          </p:nvSpPr>
          <p:spPr>
            <a:xfrm>
              <a:off x="48" y="0"/>
              <a:ext cx="2640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300" name="文本框 59396"/>
            <p:cNvSpPr txBox="1"/>
            <p:nvPr/>
          </p:nvSpPr>
          <p:spPr>
            <a:xfrm>
              <a:off x="0" y="48"/>
              <a:ext cx="259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研讨与练习答案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  <p:pic>
          <p:nvPicPr>
            <p:cNvPr id="55301" name="图片 59397" descr="ni_png_11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84" y="48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4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4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394">
                                            <p:txEl>
                                              <p:charRg st="0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内容占位符 60417"/>
          <p:cNvSpPr>
            <a:spLocks noGrp="1"/>
          </p:cNvSpPr>
          <p:nvPr>
            <p:ph/>
          </p:nvPr>
        </p:nvSpPr>
        <p:spPr>
          <a:xfrm>
            <a:off x="323850" y="260350"/>
            <a:ext cx="8640763" cy="6592888"/>
          </a:xfrm>
        </p:spPr>
        <p:txBody>
          <a:bodyPr vert="horz" wrap="square" anchor="t">
            <a:spAutoFit/>
          </a:bodyPr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老王的善良也有许多表现：“愿意给我们代送”冰块，车费减半；送钱先生看病，不要钱，拿了钱还不大放心，担心人家看病的钱够不够。老王的善良更表现在，受了人家的好处，总也不忘，总觉得欠了人情，去世前一天还硬撑着拿了香油、鸡蛋上门感谢。</a:t>
            </a:r>
            <a:endParaRPr lang="zh-CN" altLang="en-US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结尾一句话，应该这样理解：一个社会总有幸运者和不幸者，幸运者有责任关爱不幸者，关注他们的命运，让他们过上好日子，帮助改善他们的处境。作者回想起来，对老王的关爱还很不够，所以感到“愧怍”。</a:t>
            </a:r>
            <a:endParaRPr lang="zh-CN" altLang="en-US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内容占位符 61441"/>
          <p:cNvSpPr>
            <a:spLocks noGrp="1"/>
          </p:cNvSpPr>
          <p:nvPr>
            <p:ph/>
          </p:nvPr>
        </p:nvSpPr>
        <p:spPr>
          <a:xfrm>
            <a:off x="323850" y="476250"/>
            <a:ext cx="8496300" cy="6157913"/>
          </a:xfrm>
        </p:spPr>
        <p:txBody>
          <a:bodyPr vert="horz" wrap="square" anchor="t">
            <a:spAutoFit/>
          </a:bodyPr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二、</a:t>
            </a:r>
            <a:r>
              <a:rPr lang="en-US" altLang="zh-CN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、①句“前任”一词简练之至，大词小用，又很风趣。</a:t>
            </a:r>
            <a:endParaRPr lang="zh-CN" altLang="en-US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、①句“强笑”一词，不但准确，而且含蓄，透露自己见到老王病成那个样子，还拿东西来感谢“我们”，心里有说不出的悲酸和感动。</a:t>
            </a:r>
            <a:endParaRPr lang="zh-CN" altLang="en-US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、 ①句说“镶嵌在门框里”，夸张的手法，强调老王步履维艰、身体僵直的形态。</a:t>
            </a:r>
            <a:endParaRPr lang="zh-CN" altLang="en-US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三、略。</a:t>
            </a: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  <a:p>
            <a:pPr marL="0" lvl="0" indent="609600" fontAlgn="base">
              <a:lnSpc>
                <a:spcPct val="120000"/>
              </a:lnSpc>
              <a:spcBef>
                <a:spcPct val="0"/>
              </a:spcBef>
              <a:buNone/>
            </a:pP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占位符 63489"/>
          <p:cNvSpPr>
            <a:spLocks noGrp="1"/>
          </p:cNvSpPr>
          <p:nvPr>
            <p:ph type="body"/>
          </p:nvPr>
        </p:nvSpPr>
        <p:spPr>
          <a:xfrm>
            <a:off x="0" y="533400"/>
            <a:ext cx="9144000" cy="6324600"/>
          </a:xfrm>
        </p:spPr>
        <p:txBody>
          <a:bodyPr anchor="t"/>
          <a:p>
            <a:pPr lvl="0" indent="-34290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6600FF"/>
                </a:solidFill>
              </a:rPr>
              <a:t>①我</a:t>
            </a:r>
            <a:r>
              <a:rPr lang="zh-CN" altLang="en-US" b="1" dirty="0">
                <a:solidFill>
                  <a:srgbClr val="FF0000"/>
                </a:solidFill>
              </a:rPr>
              <a:t>强笑</a:t>
            </a:r>
            <a:r>
              <a:rPr lang="zh-CN" altLang="en-US" b="1" dirty="0">
                <a:solidFill>
                  <a:srgbClr val="6600FF"/>
                </a:solidFill>
              </a:rPr>
              <a:t>说：“老王，这么新鲜的大鸡蛋，都给我们吃</a:t>
            </a:r>
            <a:r>
              <a:rPr lang="en-US" altLang="zh-CN" b="1">
                <a:solidFill>
                  <a:srgbClr val="6600FF"/>
                </a:solidFill>
              </a:rPr>
              <a:t>?” </a:t>
            </a:r>
            <a:endParaRPr lang="en-US" altLang="zh-CN" b="1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r>
              <a:rPr lang="en-US" altLang="zh-CN" b="1">
                <a:solidFill>
                  <a:srgbClr val="6600FF"/>
                </a:solidFill>
              </a:rPr>
              <a:t>②</a:t>
            </a:r>
            <a:r>
              <a:rPr lang="zh-CN" altLang="en-US" b="1" dirty="0">
                <a:solidFill>
                  <a:srgbClr val="6600FF"/>
                </a:solidFill>
              </a:rPr>
              <a:t>我</a:t>
            </a:r>
            <a:r>
              <a:rPr lang="zh-CN" altLang="en-US" b="1" dirty="0">
                <a:solidFill>
                  <a:srgbClr val="FF0000"/>
                </a:solidFill>
              </a:rPr>
              <a:t>笑着</a:t>
            </a:r>
            <a:r>
              <a:rPr lang="zh-CN" altLang="en-US" b="1" dirty="0">
                <a:solidFill>
                  <a:srgbClr val="6600FF"/>
                </a:solidFill>
              </a:rPr>
              <a:t>说：“老王，这么新鲜的大鸡蛋，都给我们吃</a:t>
            </a:r>
            <a:r>
              <a:rPr lang="en-US" altLang="zh-CN" b="1">
                <a:solidFill>
                  <a:srgbClr val="6600FF"/>
                </a:solidFill>
              </a:rPr>
              <a:t>?”</a:t>
            </a:r>
            <a:endParaRPr lang="en-US" altLang="zh-CN" b="1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r>
              <a:rPr lang="en-US" altLang="zh-CN" b="1">
                <a:solidFill>
                  <a:srgbClr val="6600FF"/>
                </a:solidFill>
              </a:rPr>
              <a:t> </a:t>
            </a:r>
            <a:endParaRPr lang="en-US" altLang="zh-CN" b="1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r>
              <a:rPr lang="en-US" altLang="zh-CN" b="1">
                <a:solidFill>
                  <a:srgbClr val="6600FF"/>
                </a:solidFill>
              </a:rPr>
              <a:t>①</a:t>
            </a:r>
            <a:r>
              <a:rPr lang="zh-CN" altLang="en-US" b="1" dirty="0">
                <a:solidFill>
                  <a:srgbClr val="6600FF"/>
                </a:solidFill>
              </a:rPr>
              <a:t>我在家听到打门，开门看见老王直僵僵地</a:t>
            </a:r>
            <a:r>
              <a:rPr lang="zh-CN" altLang="en-US" b="1" dirty="0">
                <a:solidFill>
                  <a:srgbClr val="FF0000"/>
                </a:solidFill>
              </a:rPr>
              <a:t>镶嵌在门框里</a:t>
            </a:r>
            <a:r>
              <a:rPr lang="zh-CN" altLang="en-US" b="1" dirty="0">
                <a:solidFill>
                  <a:srgbClr val="6600FF"/>
                </a:solidFill>
              </a:rPr>
              <a:t>。</a:t>
            </a:r>
            <a:endParaRPr lang="zh-CN" altLang="en-US" b="1" dirty="0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6600FF"/>
                </a:solidFill>
              </a:rPr>
              <a:t>②我在家听到打门，开门看见老王直僵僵地</a:t>
            </a:r>
            <a:r>
              <a:rPr lang="zh-CN" altLang="en-US" b="1" dirty="0">
                <a:solidFill>
                  <a:srgbClr val="FF0000"/>
                </a:solidFill>
              </a:rPr>
              <a:t>站立在门口</a:t>
            </a:r>
            <a:r>
              <a:rPr lang="zh-CN" altLang="en-US" b="1" dirty="0">
                <a:solidFill>
                  <a:srgbClr val="0000CC"/>
                </a:solidFill>
              </a:rPr>
              <a:t>。</a:t>
            </a:r>
            <a:r>
              <a:rPr lang="zh-CN" altLang="en-US" b="1" dirty="0"/>
              <a:t> </a:t>
            </a:r>
            <a:endParaRPr lang="zh-CN" altLang="en-US" b="1" dirty="0"/>
          </a:p>
          <a:p>
            <a:pPr lvl="0" indent="-34290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6600FF"/>
                </a:solidFill>
              </a:rPr>
              <a:t>①他送的冰比他</a:t>
            </a:r>
            <a:r>
              <a:rPr lang="zh-CN" altLang="en-US" b="1" dirty="0">
                <a:solidFill>
                  <a:srgbClr val="FF0000"/>
                </a:solidFill>
              </a:rPr>
              <a:t>前任</a:t>
            </a:r>
            <a:r>
              <a:rPr lang="zh-CN" altLang="en-US" b="1" dirty="0">
                <a:solidFill>
                  <a:srgbClr val="6600FF"/>
                </a:solidFill>
              </a:rPr>
              <a:t>送的大一倍，冰价相等。</a:t>
            </a:r>
            <a:endParaRPr lang="zh-CN" altLang="en-US" b="1" dirty="0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6600FF"/>
                </a:solidFill>
              </a:rPr>
              <a:t>②他送的冰比</a:t>
            </a:r>
            <a:r>
              <a:rPr lang="zh-CN" altLang="en-US" b="1" dirty="0">
                <a:solidFill>
                  <a:srgbClr val="FF0000"/>
                </a:solidFill>
              </a:rPr>
              <a:t>前一个三轮车工人</a:t>
            </a:r>
            <a:r>
              <a:rPr lang="zh-CN" altLang="en-US" b="1" dirty="0">
                <a:solidFill>
                  <a:srgbClr val="6600FF"/>
                </a:solidFill>
              </a:rPr>
              <a:t>送的大一倍，冰价相等。</a:t>
            </a:r>
            <a:endParaRPr lang="zh-CN" altLang="en-US" b="1" dirty="0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endParaRPr lang="zh-CN" altLang="en-US" b="1" dirty="0"/>
          </a:p>
          <a:p>
            <a:pPr lvl="0" indent="-342900">
              <a:lnSpc>
                <a:spcPct val="90000"/>
              </a:lnSpc>
              <a:buNone/>
            </a:pPr>
            <a:endParaRPr lang="zh-CN" altLang="en-US" b="1">
              <a:solidFill>
                <a:srgbClr val="6600FF"/>
              </a:solidFill>
            </a:endParaRPr>
          </a:p>
          <a:p>
            <a:pPr lvl="0" indent="-342900">
              <a:lnSpc>
                <a:spcPct val="90000"/>
              </a:lnSpc>
              <a:buNone/>
            </a:pPr>
            <a:endParaRPr lang="zh-CN" altLang="en-US" b="1" dirty="0"/>
          </a:p>
        </p:txBody>
      </p:sp>
      <p:sp>
        <p:nvSpPr>
          <p:cNvPr id="58370" name="矩形 63490"/>
          <p:cNvSpPr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比较下边每组两个句子，联系上下文，说说①在表达上的好处。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8371" name="图片 63491" descr="线条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0" y="487680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2" name="图片 63492" descr="线条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0" y="2895600"/>
            <a:ext cx="9144000" cy="7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矩形 63493"/>
          <p:cNvSpPr/>
          <p:nvPr/>
        </p:nvSpPr>
        <p:spPr>
          <a:xfrm>
            <a:off x="1752600" y="6172200"/>
            <a:ext cx="6629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1" indent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前任”一词简练，小词大用，又很风趣。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5" name="矩形 63494"/>
          <p:cNvSpPr/>
          <p:nvPr/>
        </p:nvSpPr>
        <p:spPr>
          <a:xfrm>
            <a:off x="1371600" y="4495800"/>
            <a:ext cx="74676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1" indent="0" eaLnBrk="1" hangingPunct="1"/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镶嵌”，夸张手法，强调老王步履维艰，身体僵直的形态。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3496" name="矩形 63495"/>
          <p:cNvSpPr/>
          <p:nvPr/>
        </p:nvSpPr>
        <p:spPr>
          <a:xfrm>
            <a:off x="304800" y="2133600"/>
            <a:ext cx="8534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r"/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“强笑”不但准确，而且含蓄，透露作者见到老王病  得那么重，还来谢“我们”，心中有说不出的悲酸和感动。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63495" grpId="0"/>
      <p:bldP spid="634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36865"/>
          <p:cNvSpPr/>
          <p:nvPr/>
        </p:nvSpPr>
        <p:spPr>
          <a:xfrm>
            <a:off x="914400" y="1752600"/>
            <a:ext cx="7391400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、引导学生理解作者对不幸者同情、关爱的思想感情，激发爱心。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/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、揣摩语言，深入领会语句的意味。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indent="0"/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en-US" altLang="zh-CN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660066"/>
                </a:solidFill>
                <a:latin typeface="Times New Roman" panose="02020603050405020304" pitchFamily="18" charset="0"/>
                <a:ea typeface="楷体_GB2312" pitchFamily="49" charset="-122"/>
              </a:rPr>
              <a:t>、全面准确地理解课文内容，探究材料安排的特点。</a:t>
            </a:r>
            <a:endParaRPr lang="zh-CN" altLang="en-US" sz="2800" b="1">
              <a:solidFill>
                <a:srgbClr val="66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6867" name="图片 3686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8600" y="3733800"/>
            <a:ext cx="2003425" cy="2514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68" name="组合 36867"/>
          <p:cNvGrpSpPr/>
          <p:nvPr/>
        </p:nvGrpSpPr>
        <p:grpSpPr>
          <a:xfrm>
            <a:off x="2971800" y="685800"/>
            <a:ext cx="4114800" cy="990600"/>
            <a:chOff x="0" y="0"/>
            <a:chExt cx="2592" cy="624"/>
          </a:xfrm>
        </p:grpSpPr>
        <p:sp>
          <p:nvSpPr>
            <p:cNvPr id="7172" name="圆角矩形 36868"/>
            <p:cNvSpPr/>
            <p:nvPr/>
          </p:nvSpPr>
          <p:spPr>
            <a:xfrm>
              <a:off x="144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  <a:tileRect/>
            </a:gradFill>
            <a:ln w="28575" cap="flat" cmpd="sng">
              <a:solidFill>
                <a:srgbClr val="99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7763" dir="13499999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p>
              <a:pPr lvl="0" indent="0" algn="ctr"/>
              <a:endPara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文本框 36869"/>
            <p:cNvSpPr txBox="1"/>
            <p:nvPr/>
          </p:nvSpPr>
          <p:spPr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4400" b="1">
                  <a:solidFill>
                    <a:srgbClr val="CC0000"/>
                  </a:solidFill>
                  <a:latin typeface="Times New Roman" panose="02020603050405020304" pitchFamily="18" charset="0"/>
                  <a:ea typeface="方正姚体" pitchFamily="2" charset="-122"/>
                </a:rPr>
                <a:t>学习重难点</a:t>
              </a:r>
              <a:endParaRPr lang="zh-CN" altLang="en-US" sz="4400" b="1">
                <a:solidFill>
                  <a:srgbClr val="CC0000"/>
                </a:solidFill>
                <a:latin typeface="Times New Roman" panose="02020603050405020304" pitchFamily="18" charset="0"/>
                <a:ea typeface="方正姚体" pitchFamily="2" charset="-122"/>
              </a:endParaRPr>
            </a:p>
          </p:txBody>
        </p:sp>
        <p:pic>
          <p:nvPicPr>
            <p:cNvPr id="7174" name="图片 36870" descr="ni_png_11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4" y="48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8578" name="Text Box 2"/>
          <p:cNvSpPr txBox="1"/>
          <p:nvPr/>
        </p:nvSpPr>
        <p:spPr>
          <a:xfrm>
            <a:off x="250825" y="2060575"/>
            <a:ext cx="86106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　　文章作于</a:t>
            </a:r>
            <a:r>
              <a:rPr lang="en-US" altLang="zh-CN" sz="3600" b="1">
                <a:solidFill>
                  <a:srgbClr val="FF0000"/>
                </a:solidFill>
                <a:latin typeface="_x000B__x000C_"/>
                <a:ea typeface="宋体" panose="02010600030101010101" pitchFamily="2" charset="-122"/>
              </a:rPr>
              <a:t>1984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年。这是一篇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回忆性的散文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，作者记叙了自己从前同老王交往中的几个片段，当时正是“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文化大革命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”时期，作者夫妇被认为是“反动学术权威”，但是，任何歪风邪气对老王都没有丝毫影响，他照样尊重作者夫妇。由此与老王的交往深深的印刻在了作者的脑海之中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WordArt 4"/>
          <p:cNvSpPr>
            <a:spLocks noTextEdit="1"/>
          </p:cNvSpPr>
          <p:nvPr/>
        </p:nvSpPr>
        <p:spPr>
          <a:xfrm>
            <a:off x="2555875" y="404813"/>
            <a:ext cx="3352800" cy="1085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>
                <a:ln w="12700" cap="flat" cmpd="sng">
                  <a:solidFill>
                    <a:srgbClr val="3333CC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0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6600">
              <a:ln w="12700" cap="flat" cmpd="sng">
                <a:solidFill>
                  <a:srgbClr val="3333CC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00008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5" descr="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2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7786688" cy="1143000"/>
          </a:xfrm>
        </p:spPr>
        <p:txBody>
          <a:bodyPr vert="horz" wrap="square" lIns="91440" tIns="45720" rIns="91440" bIns="45720" numCol="1" anchor="ctr" anchorCtr="0" compatLnSpc="1"/>
          <a:p>
            <a:pPr eaLnBrk="1" fontAlgn="base" hangingPunct="1"/>
            <a:r>
              <a:rPr lang="zh-CN" altLang="en-US" sz="6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字 词</a:t>
            </a:r>
            <a:endParaRPr lang="zh-CN" altLang="en-US" sz="6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7315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052513"/>
            <a:ext cx="9217025" cy="4465638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伛               攥              惶恐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荒僻           塌败           取缔     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骷髅            翳              滞笨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愧怍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7316" name="Rectangle 4"/>
          <p:cNvSpPr>
            <a:spLocks noChangeArrowheads="1"/>
          </p:cNvSpPr>
          <p:nvPr/>
        </p:nvSpPr>
        <p:spPr bwMode="auto">
          <a:xfrm>
            <a:off x="1187450" y="1052513"/>
            <a:ext cx="7777163" cy="352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yǔ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zuàn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huáng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pì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tā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dì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kū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lóu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</a:t>
            </a:r>
            <a:r>
              <a:rPr kumimoji="0" lang="en-US" alt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yì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zhì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kuì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zuò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7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4" grpId="0"/>
      <p:bldP spid="397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1" name="Picture 1026" descr="车夫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3810000"/>
            <a:ext cx="41910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1" name="Text Box 1027"/>
          <p:cNvSpPr txBox="1"/>
          <p:nvPr/>
        </p:nvSpPr>
        <p:spPr>
          <a:xfrm>
            <a:off x="4427538" y="404813"/>
            <a:ext cx="4968875" cy="3381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54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5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请你带着问题，阅读课文，走进老王的心灵。</a:t>
            </a:r>
            <a:endParaRPr lang="zh-CN" altLang="en-US" sz="54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3" name="Picture 1028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6100" cy="494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1733" name="Oval 1029"/>
          <p:cNvSpPr/>
          <p:nvPr/>
        </p:nvSpPr>
        <p:spPr>
          <a:xfrm>
            <a:off x="539750" y="5013325"/>
            <a:ext cx="3240088" cy="1676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5400" dirty="0">
                <a:latin typeface="Arial" panose="020B0604020202020204" pitchFamily="34" charset="0"/>
                <a:ea typeface="方正舒体" pitchFamily="2" charset="-122"/>
              </a:rPr>
              <a:t>走近老王</a:t>
            </a:r>
            <a:endParaRPr lang="zh-CN" altLang="en-US" sz="5400" dirty="0">
              <a:latin typeface="Arial" panose="020B0604020202020204" pitchFamily="34" charset="0"/>
              <a:ea typeface="方正舒体" pitchFamily="2" charset="-122"/>
            </a:endParaRPr>
          </a:p>
        </p:txBody>
      </p:sp>
      <p:pic>
        <p:nvPicPr>
          <p:cNvPr id="9223" name="老王朗读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7538" y="3933825"/>
            <a:ext cx="1016000" cy="92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5883" fill="hold"/>
                                        <p:tgtEl>
                                          <p:spTgt spid="9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3"/>
                </p:tgtEl>
              </p:cMediaNode>
            </p:audio>
          </p:childTnLst>
        </p:cTn>
      </p:par>
    </p:tnLst>
    <p:bldLst>
      <p:bldP spid="201731" grpId="0"/>
      <p:bldP spid="201733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5894</Words>
  <Application>WPS 演示</Application>
  <PresentationFormat/>
  <Paragraphs>423</Paragraphs>
  <Slides>55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85" baseType="lpstr">
      <vt:lpstr>Arial</vt:lpstr>
      <vt:lpstr>宋体</vt:lpstr>
      <vt:lpstr>Wingdings</vt:lpstr>
      <vt:lpstr>华文楷体</vt:lpstr>
      <vt:lpstr>Times New Roman</vt:lpstr>
      <vt:lpstr>方正姚体</vt:lpstr>
      <vt:lpstr>黑体</vt:lpstr>
      <vt:lpstr>华文行楷</vt:lpstr>
      <vt:lpstr>楷体_GB2312</vt:lpstr>
      <vt:lpstr>_x000B__x000C_</vt:lpstr>
      <vt:lpstr>微软雅黑</vt:lpstr>
      <vt:lpstr>方正舒体</vt:lpstr>
      <vt:lpstr>楷体</vt:lpstr>
      <vt:lpstr>Calibri</vt:lpstr>
      <vt:lpstr>华文琥珀</vt:lpstr>
      <vt:lpstr>华文彩云</vt:lpstr>
      <vt:lpstr>华文行楷</vt:lpstr>
      <vt:lpstr>华文隶书</vt:lpstr>
      <vt:lpstr>仿宋_GB2312</vt:lpstr>
      <vt:lpstr>华文新魏</vt:lpstr>
      <vt:lpstr>迷你简启体</vt:lpstr>
      <vt:lpstr>隶书</vt:lpstr>
      <vt:lpstr>ˎ̥</vt:lpstr>
      <vt:lpstr>,arial</vt:lpstr>
      <vt:lpstr>隶书</vt:lpstr>
      <vt:lpstr>华文中宋</vt:lpstr>
      <vt:lpstr>Tahoma</vt:lpstr>
      <vt:lpstr>新宋体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字 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课文第3自然段写老王的生理残疾，还介绍了人们对老王的态度。别人如何对待老王？ </vt:lpstr>
      <vt:lpstr>PowerPoint 演示文稿</vt:lpstr>
      <vt:lpstr>PowerPoint 演示文稿</vt:lpstr>
      <vt:lpstr>PowerPoint 演示文稿</vt:lpstr>
      <vt:lpstr>精读课文，填写下表</vt:lpstr>
      <vt:lpstr>精读课文，填写下表</vt:lpstr>
      <vt:lpstr>PowerPoint 演示文稿</vt:lpstr>
      <vt:lpstr>动作描写</vt:lpstr>
      <vt:lpstr>PowerPoint 演示文稿</vt:lpstr>
      <vt:lpstr>PowerPoint 演示文稿</vt:lpstr>
      <vt:lpstr>        老王所做的哪一件事最令你感动？为什么？</vt:lpstr>
      <vt:lpstr>PowerPoint 演示文稿</vt:lpstr>
      <vt:lpstr>PowerPoint 演示文稿</vt:lpstr>
      <vt:lpstr>对这一句话，你是怎样理解的？</vt:lpstr>
      <vt:lpstr>内容主旨</vt:lpstr>
      <vt:lpstr>PowerPoint 演示文稿</vt:lpstr>
      <vt:lpstr>哪一个段落暗示出作者一家曾经给予老王帮助？</vt:lpstr>
      <vt:lpstr>PowerPoint 演示文稿</vt:lpstr>
      <vt:lpstr>PowerPoint 演示文稿</vt:lpstr>
      <vt:lpstr>PowerPoint 演示文稿</vt:lpstr>
      <vt:lpstr>PowerPoint 演示文稿</vt:lpstr>
      <vt:lpstr>献给老王</vt:lpstr>
      <vt:lpstr>PowerPoint 演示文稿</vt:lpstr>
      <vt:lpstr>PowerPoint 演示文稿</vt:lpstr>
      <vt:lpstr>PowerPoint 演示文稿</vt:lpstr>
      <vt:lpstr>PowerPoint 演示文稿</vt:lpstr>
      <vt:lpstr>我们周围的“老王”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kq</cp:lastModifiedBy>
  <cp:revision>182</cp:revision>
  <dcterms:created xsi:type="dcterms:W3CDTF">2003-10-06T05:01:00Z</dcterms:created>
  <dcterms:modified xsi:type="dcterms:W3CDTF">2017-03-03T01:22:12Z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