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wmf" ContentType="image/x-wmf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38" r:id="rId3"/>
    <p:sldId id="359" r:id="rId4"/>
    <p:sldId id="274" r:id="rId5"/>
    <p:sldId id="413" r:id="rId6"/>
    <p:sldId id="363" r:id="rId7"/>
    <p:sldId id="357" r:id="rId8"/>
    <p:sldId id="358" r:id="rId9"/>
    <p:sldId id="361" r:id="rId10"/>
    <p:sldId id="362" r:id="rId11"/>
    <p:sldId id="366" r:id="rId12"/>
    <p:sldId id="367" r:id="rId13"/>
    <p:sldId id="370" r:id="rId14"/>
    <p:sldId id="368" r:id="rId15"/>
    <p:sldId id="374" r:id="rId16"/>
    <p:sldId id="375" r:id="rId17"/>
    <p:sldId id="376" r:id="rId18"/>
    <p:sldId id="377" r:id="rId19"/>
    <p:sldId id="384" r:id="rId20"/>
    <p:sldId id="378" r:id="rId21"/>
    <p:sldId id="382" r:id="rId22"/>
    <p:sldId id="380" r:id="rId23"/>
    <p:sldId id="381" r:id="rId24"/>
    <p:sldId id="383" r:id="rId25"/>
    <p:sldId id="385" r:id="rId26"/>
    <p:sldId id="386" r:id="rId27"/>
    <p:sldId id="387" r:id="rId28"/>
    <p:sldId id="388" r:id="rId29"/>
    <p:sldId id="390" r:id="rId30"/>
    <p:sldId id="391" r:id="rId31"/>
    <p:sldId id="399" r:id="rId32"/>
    <p:sldId id="397" r:id="rId33"/>
    <p:sldId id="406" r:id="rId34"/>
    <p:sldId id="336" r:id="rId35"/>
    <p:sldId id="284" r:id="rId36"/>
    <p:sldId id="343" r:id="rId37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/>
    <p:restoredTop sz="94719"/>
  </p:normalViewPr>
  <p:slideViewPr>
    <p:cSldViewPr showGuides="1">
      <p:cViewPr varScale="1">
        <p:scale>
          <a:sx n="73" d="100"/>
          <a:sy n="73" d="100"/>
        </p:scale>
        <p:origin x="594" y="78"/>
      </p:cViewPr>
      <p:guideLst>
        <p:guide orient="horz" pos="2176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1095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1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3666" name="页眉占位符 1136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z="1200" strike="noStrike" noProof="1"/>
          </a:p>
        </p:txBody>
      </p:sp>
      <p:sp>
        <p:nvSpPr>
          <p:cNvPr id="113667" name="日期占位符 11366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3076" name="幻灯片图像占位符 113667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13668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113670" name="页脚占位符 11366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sz="1200" strike="noStrike" noProof="1"/>
          </a:p>
        </p:txBody>
      </p:sp>
      <p:sp>
        <p:nvSpPr>
          <p:cNvPr id="113671" name="灯片编号占位符 11367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en-US" altLang="zh-CN" sz="12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36867454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幻灯片图像占位符 11468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2" name="文本占位符 114690"/>
          <p:cNvSpPr>
            <a:spLocks noGrp="1"/>
          </p:cNvSpPr>
          <p:nvPr>
            <p:ph type="body" idx="1"/>
          </p:nvPr>
        </p:nvSpPr>
        <p:spPr/>
        <p:txBody>
          <a:bodyPr anchor="t" anchorCtr="0"/>
          <a:lstStyle/>
          <a:p>
            <a:pPr lvl="0" indent="0"/>
            <a:endParaRPr lang="zh-CN" altLang="en-US"/>
          </a:p>
        </p:txBody>
      </p:sp>
      <p:sp>
        <p:nvSpPr>
          <p:cNvPr id="5123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indent="0" algn="r"/>
            <a:fld id="{9A0DB2DC-4C9A-4742-B13C-FB6460FD3503}" type="slidenum">
              <a:rPr lang="zh-CN" altLang="en-US" sz="1200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18269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幻灯片图像占位符 11673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70" name="文本占位符 116738"/>
          <p:cNvSpPr>
            <a:spLocks noGrp="1"/>
          </p:cNvSpPr>
          <p:nvPr>
            <p:ph type="body" idx="1"/>
          </p:nvPr>
        </p:nvSpPr>
        <p:spPr/>
        <p:txBody>
          <a:bodyPr anchor="t" anchorCtr="0"/>
          <a:lstStyle/>
          <a:p>
            <a:pPr lvl="0" indent="0"/>
            <a:endParaRPr lang="zh-CN" altLang="en-US"/>
          </a:p>
        </p:txBody>
      </p:sp>
      <p:sp>
        <p:nvSpPr>
          <p:cNvPr id="717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indent="0" algn="r"/>
            <a:fld id="{9A0DB2DC-4C9A-4742-B13C-FB6460FD3503}" type="slidenum">
              <a:rPr lang="zh-CN" altLang="en-US" sz="120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73198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幻灯片图像占位符 1157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8" name="文本占位符 115714"/>
          <p:cNvSpPr>
            <a:spLocks noGrp="1"/>
          </p:cNvSpPr>
          <p:nvPr>
            <p:ph type="body" idx="1"/>
          </p:nvPr>
        </p:nvSpPr>
        <p:spPr/>
        <p:txBody>
          <a:bodyPr anchor="t" anchorCtr="0"/>
          <a:lstStyle/>
          <a:p>
            <a:pPr lvl="0" indent="0"/>
            <a:endParaRPr lang="zh-CN" altLang="en-US"/>
          </a:p>
        </p:txBody>
      </p:sp>
      <p:sp>
        <p:nvSpPr>
          <p:cNvPr id="9219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indent="0" algn="r"/>
            <a:fld id="{9A0DB2DC-4C9A-4742-B13C-FB6460FD3503}" type="slidenum">
              <a:rPr lang="zh-CN" altLang="en-US" sz="12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fld>
            <a:endParaRPr lang="zh-CN" altLang="en-US" sz="1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3677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幻灯片图像占位符 11673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116738"/>
          <p:cNvSpPr>
            <a:spLocks noGrp="1"/>
          </p:cNvSpPr>
          <p:nvPr>
            <p:ph type="body" idx="1"/>
          </p:nvPr>
        </p:nvSpPr>
        <p:spPr/>
        <p:txBody>
          <a:bodyPr anchor="t" anchorCtr="0"/>
          <a:lstStyle/>
          <a:p>
            <a:pPr lvl="0" indent="0"/>
            <a:endParaRPr lang="zh-CN" altLang="en-US"/>
          </a:p>
        </p:txBody>
      </p:sp>
      <p:sp>
        <p:nvSpPr>
          <p:cNvPr id="13315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indent="0" algn="r"/>
            <a:fld id="{9A0DB2DC-4C9A-4742-B13C-FB6460FD3503}" type="slidenum">
              <a:rPr lang="zh-CN" altLang="en-US" sz="1200"/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351154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幻灯片图像占位符 12902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6" name="文本占位符 129026"/>
          <p:cNvSpPr>
            <a:spLocks noGrp="1"/>
          </p:cNvSpPr>
          <p:nvPr>
            <p:ph type="body" idx="1"/>
          </p:nvPr>
        </p:nvSpPr>
        <p:spPr/>
        <p:txBody>
          <a:bodyPr anchor="t" anchorCtr="0"/>
          <a:lstStyle/>
          <a:p>
            <a:pPr lvl="0" indent="0"/>
            <a:endParaRPr lang="zh-CN" altLang="en-US"/>
          </a:p>
        </p:txBody>
      </p:sp>
      <p:sp>
        <p:nvSpPr>
          <p:cNvPr id="41987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indent="0" algn="r"/>
            <a:fld id="{9A0DB2DC-4C9A-4742-B13C-FB6460FD3503}" type="slidenum">
              <a:rPr lang="zh-CN" altLang="en-US" sz="1200"/>
              <a:t>33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047993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幻灯片图像占位符 1310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4" name="文本占位符 131074"/>
          <p:cNvSpPr>
            <a:spLocks noGrp="1"/>
          </p:cNvSpPr>
          <p:nvPr>
            <p:ph type="body" idx="1"/>
          </p:nvPr>
        </p:nvSpPr>
        <p:spPr/>
        <p:txBody>
          <a:bodyPr anchor="t" anchorCtr="0"/>
          <a:lstStyle/>
          <a:p>
            <a:pPr lvl="0" indent="0"/>
            <a:endParaRPr lang="zh-CN" altLang="en-US"/>
          </a:p>
        </p:txBody>
      </p:sp>
      <p:sp>
        <p:nvSpPr>
          <p:cNvPr id="44035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indent="0" algn="r"/>
            <a:fld id="{9A0DB2DC-4C9A-4742-B13C-FB6460FD3503}" type="slidenum">
              <a:rPr lang="zh-CN" altLang="en-US" sz="1200"/>
              <a:t>34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04474615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28673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28674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28675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" name="矩形 28676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4" name="组合 28677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28678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" name="矩形 28679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7" name="矩形 28680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8" name="矩形 28681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9" name="矩形 28682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84" name="标题 28683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8685" name="副标题 2868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8686" name="日期占位符 28685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endParaRPr lang="zh-CN" altLang="en-US" strike="noStrike" noProof="1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28687" name="页脚占位符 28686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endParaRPr lang="zh-CN" strike="noStrike" noProof="1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28688" name="灯片编号占位符 28687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fld id="{9A0DB2DC-4C9A-4742-B13C-FB6460FD3503}" type="slidenum">
              <a:rPr lang="en-US" altLang="zh-CN" strike="noStrike" noProof="1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audio" Target="../media/chimes1.wav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矩形 27649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lstStyle/>
          <a:p>
            <a:pPr lvl="0" indent="0"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7" name="矩形 27650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</a:ln>
        </p:spPr>
        <p:txBody>
          <a:bodyPr wrap="none" anchor="ctr" anchorCtr="0"/>
          <a:lstStyle/>
          <a:p>
            <a:pPr lvl="0" indent="0"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矩形 27651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lstStyle/>
          <a:p>
            <a:pPr lvl="0" indent="0"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矩形 27652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</a:ln>
        </p:spPr>
        <p:txBody>
          <a:bodyPr wrap="none" anchor="ctr" anchorCtr="0"/>
          <a:lstStyle/>
          <a:p>
            <a:pPr lvl="0" indent="0"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矩形 27653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</a:ln>
        </p:spPr>
        <p:txBody>
          <a:bodyPr wrap="none" anchor="ctr" anchorCtr="0"/>
          <a:lstStyle/>
          <a:p>
            <a:pPr lvl="0" indent="0"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1" name="矩形 27654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lstStyle/>
          <a:p>
            <a:pPr lvl="0" indent="0"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2" name="矩形 27655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</a:ln>
        </p:spPr>
        <p:txBody>
          <a:bodyPr wrap="none" anchor="ctr" anchorCtr="0"/>
          <a:lstStyle/>
          <a:p>
            <a:pPr lvl="0" indent="0"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3" name="标题 27656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034" name="文本占位符 27657"/>
          <p:cNvSpPr>
            <a:spLocks noGrp="1"/>
          </p:cNvSpPr>
          <p:nvPr>
            <p:ph type="body" idx="5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27659" name="日期占位符 27658"/>
          <p:cNvSpPr>
            <a:spLocks noGrp="1"/>
          </p:cNvSpPr>
          <p:nvPr>
            <p:ph type="dt" sz="half" idx="2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27660" name="页脚占位符 27659"/>
          <p:cNvSpPr>
            <a:spLocks noGrp="1"/>
          </p:cNvSpPr>
          <p:nvPr>
            <p:ph type="ftr" sz="quarter" idx="3"/>
          </p:nvPr>
        </p:nvSpPr>
        <p:spPr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27661" name="灯片编号占位符 27660"/>
          <p:cNvSpPr>
            <a:spLocks noGrp="1"/>
          </p:cNvSpPr>
          <p:nvPr>
            <p:ph type="sldNum" sz="quarter" idx="4"/>
          </p:nvPr>
        </p:nvSpPr>
        <p:spPr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  <p:sndAc>
      <p:stSnd>
        <p:snd r:embed="rId12" name="chimes.wav"/>
      </p:stSnd>
    </p:sndAc>
  </p:transition>
  <p:timing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audio" Target="../media/chimes1.wav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wmf" /><Relationship Id="rId3" Type="http://schemas.openxmlformats.org/officeDocument/2006/relationships/audio" Target="../media/chimes1.wav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wmf" /><Relationship Id="rId3" Type="http://schemas.openxmlformats.org/officeDocument/2006/relationships/audio" Target="../media/chimes1.wav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gif" /><Relationship Id="rId3" Type="http://schemas.openxmlformats.org/officeDocument/2006/relationships/audio" Target="../media/chimes1.wav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1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gif" /><Relationship Id="rId3" Type="http://schemas.openxmlformats.org/officeDocument/2006/relationships/audio" Target="../media/chimes1.wav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1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audio" Target="../media/hammer2.wav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1.wav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1.wav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1.wav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audio" Target="../media/breeze3.wav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chimes1.wav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5.xml" /><Relationship Id="rId4" Type="http://schemas.openxmlformats.org/officeDocument/2006/relationships/audio" Target="../media/camera4.wav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audio" Target="../media/chimes1.wav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1.wav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audio" Target="../media/chimes1.wav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1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audio" Target="../media/hammer2.wav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hyperlink" Target="http://ent.sh.sina.com.cn/d/48937.html" TargetMode="External" /><Relationship Id="rId4" Type="http://schemas.openxmlformats.org/officeDocument/2006/relationships/audio" Target="../media/chimes1.wav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audio" Target="../media/chimes1.wav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8546" name="标题 108545"/>
          <p:cNvSpPr>
            <a:spLocks noGrp="1"/>
          </p:cNvSpPr>
          <p:nvPr>
            <p:ph type="title"/>
          </p:nvPr>
        </p:nvSpPr>
        <p:spPr>
          <a:xfrm>
            <a:off x="2555875" y="333375"/>
            <a:ext cx="4249738" cy="638175"/>
          </a:xfrm>
          <a:ln>
            <a:solidFill>
              <a:srgbClr val="FF0000"/>
            </a:solidFill>
            <a:miter/>
          </a:ln>
        </p:spPr>
        <p:txBody>
          <a:bodyPr anchor="b" anchorCtr="0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请    客</a:t>
            </a:r>
          </a:p>
        </p:txBody>
      </p:sp>
      <p:sp>
        <p:nvSpPr>
          <p:cNvPr id="108547" name="内容占位符 108546"/>
          <p:cNvSpPr>
            <a:spLocks noGrp="1"/>
          </p:cNvSpPr>
          <p:nvPr>
            <p:ph idx="1"/>
          </p:nvPr>
        </p:nvSpPr>
        <p:spPr>
          <a:xfrm>
            <a:off x="900113" y="1196975"/>
            <a:ext cx="8054975" cy="5400675"/>
          </a:xfrm>
          <a:ln>
            <a:solidFill>
              <a:srgbClr val="FF0000"/>
            </a:solidFill>
            <a:miter/>
          </a:ln>
        </p:spPr>
        <p:txBody>
          <a:bodyPr anchor="t" anchorCtr="0"/>
          <a:lstStyle/>
          <a:p>
            <a:pPr>
              <a:buNone/>
            </a:pPr>
            <a:r>
              <a:rPr lang="en-US" altLang="zh-CN"/>
              <a:t>        </a:t>
            </a:r>
            <a:r>
              <a:rPr lang="zh-CN" altLang="en-US" b="1"/>
              <a:t>老张请客人吃饭。开饭的时间马上要到了，客人已经来了不少，并且围坐在了饭桌旁，可还有几位没来。老张很着急，在门口望望，回过头来说：“该来的怎么还没来？”已经坐好的客人一听，你看看我，我看看你，有几个人站起来就走了。老张更着急了。“不该走的倒走了。”还坐在桌旁的人一听，站起来也走了</a:t>
            </a:r>
            <a:r>
              <a:rPr lang="zh-CN" altLang="en-US"/>
              <a:t>。</a:t>
            </a:r>
          </a:p>
          <a:p>
            <a:pPr>
              <a:buNone/>
            </a:pPr>
            <a:r>
              <a:rPr lang="zh-CN" altLang="en-US"/>
              <a:t>         </a:t>
            </a:r>
            <a:r>
              <a:rPr lang="zh-CN" altLang="en-US" b="1">
                <a:solidFill>
                  <a:srgbClr val="FF0000"/>
                </a:solidFill>
              </a:rPr>
              <a:t>讨论</a:t>
            </a:r>
            <a:r>
              <a:rPr lang="zh-CN" altLang="en-US" b="1"/>
              <a:t>：客人怎么都走了？</a:t>
            </a:r>
          </a:p>
        </p:txBody>
      </p:sp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 uiExpand="1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4" name="文本框 20483"/>
          <p:cNvSpPr txBox="1"/>
          <p:nvPr/>
        </p:nvSpPr>
        <p:spPr>
          <a:xfrm>
            <a:off x="655638" y="812800"/>
            <a:ext cx="8229600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Tx/>
            </a:pP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一、注意适应场合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     交际的场合包括时间、地点、人物、氛围等。这里主要说氛围。交际的场合各种各样，有喜庆、哀伤之分，有庄重、轻松之别等等。场合不同了，表达用语也必须随之变化，因地而异，讲究分寸，巧妙用语，以求达到最佳表达效果。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7410" name="图片 20485" descr="BD07153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4800600"/>
            <a:ext cx="1646238" cy="1801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文本框 21507"/>
          <p:cNvSpPr txBox="1"/>
          <p:nvPr/>
        </p:nvSpPr>
        <p:spPr>
          <a:xfrm>
            <a:off x="1752600" y="457200"/>
            <a:ext cx="541020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生活场合</a:t>
            </a:r>
            <a:endParaRPr lang="zh-CN" altLang="en-US" sz="5400" b="1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434" name="文本框 21508"/>
          <p:cNvSpPr txBox="1"/>
          <p:nvPr/>
        </p:nvSpPr>
        <p:spPr>
          <a:xfrm>
            <a:off x="468313" y="1557338"/>
            <a:ext cx="8153400" cy="3937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3300"/>
                </a:solidFill>
                <a:latin typeface="华文中宋" pitchFamily="2" charset="-122"/>
                <a:ea typeface="华文中宋" pitchFamily="2" charset="-122"/>
              </a:rPr>
              <a:t>日常场合：</a:t>
            </a:r>
            <a:r>
              <a:rPr lang="zh-CN" altLang="en-US" sz="3600" b="1">
                <a:latin typeface="华文中宋" pitchFamily="2" charset="-122"/>
                <a:ea typeface="华文中宋" pitchFamily="2" charset="-122"/>
              </a:rPr>
              <a:t>  要亲切、自然、灵活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3300"/>
                </a:solidFill>
                <a:latin typeface="华文中宋" pitchFamily="2" charset="-122"/>
                <a:ea typeface="华文中宋" pitchFamily="2" charset="-122"/>
              </a:rPr>
              <a:t>正式场合：</a:t>
            </a:r>
            <a:r>
              <a:rPr lang="zh-CN" altLang="en-US" sz="3600" b="1">
                <a:latin typeface="华文中宋" pitchFamily="2" charset="-122"/>
                <a:ea typeface="华文中宋" pitchFamily="2" charset="-122"/>
              </a:rPr>
              <a:t> 要严肃、庄重、规范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3300"/>
                </a:solidFill>
                <a:latin typeface="华文中宋" pitchFamily="2" charset="-122"/>
                <a:ea typeface="华文中宋" pitchFamily="2" charset="-122"/>
              </a:rPr>
              <a:t>娱乐场合：</a:t>
            </a:r>
            <a:r>
              <a:rPr lang="zh-CN" altLang="en-US" sz="3600" b="1">
                <a:latin typeface="华文中宋" pitchFamily="2" charset="-122"/>
                <a:ea typeface="华文中宋" pitchFamily="2" charset="-122"/>
              </a:rPr>
              <a:t> 要幽默风趣、生动活泼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3300"/>
                </a:solidFill>
                <a:latin typeface="华文中宋" pitchFamily="2" charset="-122"/>
                <a:ea typeface="华文中宋" pitchFamily="2" charset="-122"/>
              </a:rPr>
              <a:t>悲伤场合：</a:t>
            </a:r>
            <a:r>
              <a:rPr lang="zh-CN" altLang="en-US" sz="3600" b="1">
                <a:latin typeface="华文中宋" pitchFamily="2" charset="-122"/>
                <a:ea typeface="华文中宋" pitchFamily="2" charset="-122"/>
              </a:rPr>
              <a:t> 严肃、低沉、哀挽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8435" name="图片 21509" descr="PE01846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4953000"/>
            <a:ext cx="53340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62" name="文本框 143361"/>
          <p:cNvSpPr txBox="1"/>
          <p:nvPr/>
        </p:nvSpPr>
        <p:spPr>
          <a:xfrm>
            <a:off x="0" y="609600"/>
            <a:ext cx="9144000" cy="62182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Tx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下列标语与所张贴的场所协调一致的一组是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</a:t>
            </a:r>
          </a:p>
          <a:p>
            <a:pPr algn="just">
              <a:spcBef>
                <a:spcPct val="50000"/>
              </a:spcBef>
              <a:buClrTx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、某山路旁：“放火烧山，牢底坐穿。”	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、盘山公路下山方向：陡坡，慢！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C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、某市交叉路口标语牌：多拉快跑，争分夺秒。 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D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、火葬场门口：经济搞上去，人口降下来。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E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、医院门口：宾到如归。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</a:t>
            </a:r>
            <a:r>
              <a:rPr 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F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、普及义务教育：“养女不读书，不如养头猪！养儿不读书，就像养头驴！ 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8" name="文本框 143362"/>
          <p:cNvSpPr txBox="1"/>
          <p:nvPr/>
        </p:nvSpPr>
        <p:spPr>
          <a:xfrm>
            <a:off x="228600" y="60325"/>
            <a:ext cx="8075613" cy="528638"/>
          </a:xfrm>
          <a:prstGeom prst="rect">
            <a:avLst/>
          </a:prstGeom>
          <a:noFill/>
          <a:ln w="9525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99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自主学习、合作探究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（分组合作讨论交流，探究语言得体的方法）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dir="in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2" name="文本框 22531"/>
          <p:cNvSpPr txBox="1"/>
          <p:nvPr/>
        </p:nvSpPr>
        <p:spPr>
          <a:xfrm>
            <a:off x="0" y="836613"/>
            <a:ext cx="9144000" cy="447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下列标语与所张贴的场所协调一致的是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  <a:buClrTx/>
            </a:pPr>
            <a:b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</a:b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1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、考场门口：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失败乃成功之母。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  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2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、花炮生产车间：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严禁吸烟！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3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、澡堂门口：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谢绝参观。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      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4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、火葬场门口：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把经济搞上去，把人口降下来。</a:t>
            </a:r>
            <a:b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</a:b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2533" name="图片 22532" descr="QT_0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2738"/>
            <a:ext cx="388938" cy="388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图片 61449" descr="20070402_608014638b5aad6e65b13P5RlzqEoyV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横卷形 61448"/>
          <p:cNvSpPr/>
          <p:nvPr/>
        </p:nvSpPr>
        <p:spPr>
          <a:xfrm>
            <a:off x="533400" y="304800"/>
            <a:ext cx="3733800" cy="914400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矩形 61443"/>
          <p:cNvSpPr/>
          <p:nvPr/>
        </p:nvSpPr>
        <p:spPr>
          <a:xfrm>
            <a:off x="1447800" y="2057400"/>
            <a:ext cx="6324600" cy="2473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310"/>
              </a:avLst>
            </a:prstTxWarp>
            <a:normAutofit/>
          </a:bodyPr>
          <a:lstStyle/>
          <a:p>
            <a:pPr algn="ctr"/>
            <a:r>
              <a:rPr lang="zh-CN" altLang="en-US" sz="4800" b="1">
                <a:ln w="9525" cap="flat" cmpd="sng">
                  <a:solidFill>
                    <a:srgbClr val="080808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3366FF">
                        <a:alpha val="100000"/>
                      </a:srgbClr>
                    </a:gs>
                    <a:gs pos="25000">
                      <a:srgbClr val="01A78F">
                        <a:alpha val="100000"/>
                      </a:srgbClr>
                    </a:gs>
                    <a:gs pos="50000">
                      <a:srgbClr val="FFFF00">
                        <a:alpha val="100000"/>
                      </a:srgbClr>
                    </a:gs>
                    <a:gs pos="75000">
                      <a:srgbClr val="FF6633">
                        <a:alpha val="100000"/>
                      </a:srgbClr>
                    </a:gs>
                    <a:gs pos="100000">
                      <a:srgbClr val="FF3399">
                        <a:alpha val="100000"/>
                      </a:srgbClr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注意对象</a:t>
            </a:r>
          </a:p>
        </p:txBody>
      </p:sp>
      <p:sp>
        <p:nvSpPr>
          <p:cNvPr id="21508" name="文本框 61444"/>
          <p:cNvSpPr txBox="1"/>
          <p:nvPr/>
        </p:nvSpPr>
        <p:spPr>
          <a:xfrm>
            <a:off x="838200" y="457200"/>
            <a:ext cx="32766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黑体" panose="02010609060101010101" pitchFamily="2" charset="-122"/>
              </a:rPr>
              <a:t>语言表达得体之二</a:t>
            </a:r>
          </a:p>
        </p:txBody>
      </p:sp>
      <p:pic>
        <p:nvPicPr>
          <p:cNvPr id="2150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95100" y="106426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>
    <p:fade thruBlk="1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1" name="文本框 63490"/>
          <p:cNvSpPr txBox="1"/>
          <p:nvPr/>
        </p:nvSpPr>
        <p:spPr>
          <a:xfrm>
            <a:off x="2895600" y="1279525"/>
            <a:ext cx="17526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Times New Roman" panose="02020603050405020304" pitchFamily="18" charset="0"/>
                <a:ea typeface="隶书" pitchFamily="49" charset="-122"/>
              </a:rPr>
              <a:t>听话人</a:t>
            </a:r>
            <a:endParaRPr lang="zh-CN" altLang="en-US" sz="400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3492" name="文本框 63491"/>
          <p:cNvSpPr txBox="1"/>
          <p:nvPr/>
        </p:nvSpPr>
        <p:spPr>
          <a:xfrm>
            <a:off x="5089525" y="152400"/>
            <a:ext cx="2378075" cy="283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latin typeface="Times New Roman" panose="02020603050405020304" pitchFamily="18" charset="0"/>
                <a:ea typeface="隶书" pitchFamily="49" charset="-122"/>
              </a:rPr>
              <a:t>年龄</a:t>
            </a:r>
          </a:p>
          <a:p>
            <a:r>
              <a:rPr lang="zh-CN" altLang="en-US" sz="3600">
                <a:latin typeface="Times New Roman" panose="02020603050405020304" pitchFamily="18" charset="0"/>
                <a:ea typeface="隶书" pitchFamily="49" charset="-122"/>
              </a:rPr>
              <a:t>身份</a:t>
            </a:r>
          </a:p>
          <a:p>
            <a:r>
              <a:rPr lang="zh-CN" altLang="en-US" sz="3600">
                <a:latin typeface="Times New Roman" panose="02020603050405020304" pitchFamily="18" charset="0"/>
                <a:ea typeface="隶书" pitchFamily="49" charset="-122"/>
              </a:rPr>
              <a:t>文化背景</a:t>
            </a:r>
          </a:p>
          <a:p>
            <a:r>
              <a:rPr lang="zh-CN" altLang="en-US" sz="3600">
                <a:latin typeface="Times New Roman" panose="02020603050405020304" pitchFamily="18" charset="0"/>
                <a:ea typeface="隶书" pitchFamily="49" charset="-122"/>
              </a:rPr>
              <a:t>性格</a:t>
            </a:r>
          </a:p>
          <a:p>
            <a:r>
              <a:rPr lang="zh-CN" altLang="en-US" sz="3600">
                <a:latin typeface="Times New Roman" panose="02020603050405020304" pitchFamily="18" charset="0"/>
                <a:ea typeface="隶书" pitchFamily="49" charset="-122"/>
              </a:rPr>
              <a:t>禁忌</a:t>
            </a:r>
            <a:endParaRPr lang="zh-CN" altLang="en-US" sz="360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3493" name="文本框 63492"/>
          <p:cNvSpPr txBox="1"/>
          <p:nvPr/>
        </p:nvSpPr>
        <p:spPr>
          <a:xfrm>
            <a:off x="2895600" y="4343400"/>
            <a:ext cx="17526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solidFill>
                  <a:srgbClr val="1C1C1C"/>
                </a:solidFill>
                <a:latin typeface="Times New Roman" panose="02020603050405020304" pitchFamily="18" charset="0"/>
                <a:ea typeface="隶书" pitchFamily="49" charset="-122"/>
              </a:rPr>
              <a:t>说话者</a:t>
            </a:r>
            <a:endParaRPr lang="zh-CN" altLang="en-US" sz="4000">
              <a:solidFill>
                <a:srgbClr val="1C1C1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3494" name="文本框 63493"/>
          <p:cNvSpPr txBox="1"/>
          <p:nvPr/>
        </p:nvSpPr>
        <p:spPr>
          <a:xfrm>
            <a:off x="4860925" y="3429000"/>
            <a:ext cx="2149475" cy="2289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1C1C1C"/>
                </a:solidFill>
                <a:latin typeface="Times New Roman" panose="02020603050405020304" pitchFamily="18" charset="0"/>
                <a:ea typeface="隶书" pitchFamily="49" charset="-122"/>
              </a:rPr>
              <a:t>年龄</a:t>
            </a:r>
          </a:p>
          <a:p>
            <a:r>
              <a:rPr lang="zh-CN" altLang="en-US" sz="3600">
                <a:solidFill>
                  <a:srgbClr val="1C1C1C"/>
                </a:solidFill>
                <a:latin typeface="Times New Roman" panose="02020603050405020304" pitchFamily="18" charset="0"/>
                <a:ea typeface="隶书" pitchFamily="49" charset="-122"/>
              </a:rPr>
              <a:t>身份</a:t>
            </a:r>
          </a:p>
          <a:p>
            <a:r>
              <a:rPr lang="zh-CN" altLang="en-US" sz="3600">
                <a:solidFill>
                  <a:srgbClr val="1C1C1C"/>
                </a:solidFill>
                <a:latin typeface="Times New Roman" panose="02020603050405020304" pitchFamily="18" charset="0"/>
                <a:ea typeface="隶书" pitchFamily="49" charset="-122"/>
              </a:rPr>
              <a:t>性格</a:t>
            </a:r>
          </a:p>
          <a:p>
            <a:r>
              <a:rPr lang="zh-CN" altLang="en-US" sz="3600">
                <a:solidFill>
                  <a:srgbClr val="1C1C1C"/>
                </a:solidFill>
                <a:latin typeface="Times New Roman" panose="02020603050405020304" pitchFamily="18" charset="0"/>
                <a:ea typeface="隶书" pitchFamily="49" charset="-122"/>
              </a:rPr>
              <a:t>文化程度</a:t>
            </a:r>
            <a:endParaRPr lang="zh-CN" altLang="en-US" sz="3600">
              <a:solidFill>
                <a:srgbClr val="1C1C1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2533" name="左大括号 63495"/>
          <p:cNvSpPr/>
          <p:nvPr/>
        </p:nvSpPr>
        <p:spPr>
          <a:xfrm>
            <a:off x="2590800" y="1600200"/>
            <a:ext cx="228600" cy="3200400"/>
          </a:xfrm>
          <a:prstGeom prst="leftBrace">
            <a:avLst>
              <a:gd name="adj1" fmla="val 11640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左大括号 63496"/>
          <p:cNvSpPr/>
          <p:nvPr/>
        </p:nvSpPr>
        <p:spPr>
          <a:xfrm>
            <a:off x="4572000" y="457200"/>
            <a:ext cx="533400" cy="2438400"/>
          </a:xfrm>
          <a:prstGeom prst="leftBrace">
            <a:avLst>
              <a:gd name="adj1" fmla="val 38010"/>
              <a:gd name="adj2" fmla="val 50000"/>
            </a:avLst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左大括号 63497"/>
          <p:cNvSpPr/>
          <p:nvPr/>
        </p:nvSpPr>
        <p:spPr>
          <a:xfrm>
            <a:off x="4572000" y="3657600"/>
            <a:ext cx="381000" cy="1905000"/>
          </a:xfrm>
          <a:prstGeom prst="leftBrace">
            <a:avLst>
              <a:gd name="adj1" fmla="val 41574"/>
              <a:gd name="adj2" fmla="val 50000"/>
            </a:avLst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矩形 63499"/>
          <p:cNvSpPr/>
          <p:nvPr/>
        </p:nvSpPr>
        <p:spPr>
          <a:xfrm rot="5400000">
            <a:off x="-304800" y="2895600"/>
            <a:ext cx="3962400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charset="0"/>
                <a:ea typeface="隶书" charset="0"/>
              </a:rPr>
              <a:t>注意对象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34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4" name="文本框 15363"/>
          <p:cNvSpPr txBox="1"/>
          <p:nvPr/>
        </p:nvSpPr>
        <p:spPr>
          <a:xfrm>
            <a:off x="736600" y="1057275"/>
            <a:ext cx="8077200" cy="39925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从前有个秀才到集市上去买柴，他对挑柴的客气地说：“荷薪（挑柴火）者过来。”挑夫只听懂了“过来”二个字，就过去了。秀才又问：“价钱几何？”挑夫只听懂“价钱”二个字，就开了个价。秀才于是讨价还价了：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“外实而内虚，烟多而焰少，请损之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（降价）”这回挑夫怎么也听不懂，于是挑起柴火走了。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463550" y="5219700"/>
            <a:ext cx="8153400" cy="10668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800000"/>
                </a:solidFill>
                <a:latin typeface="华文中宋" pitchFamily="2" charset="-122"/>
                <a:ea typeface="华文中宋" pitchFamily="2" charset="-122"/>
              </a:rPr>
              <a:t>要注意说话人和听话人的身份、地位、文化背景等因素。</a:t>
            </a:r>
            <a:r>
              <a:rPr lang="zh-CN" altLang="en-US" sz="32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文本框 33793"/>
          <p:cNvSpPr txBox="1"/>
          <p:nvPr/>
        </p:nvSpPr>
        <p:spPr>
          <a:xfrm>
            <a:off x="0" y="1700213"/>
            <a:ext cx="9144000" cy="3508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>
                <a:latin typeface="Arial Black" panose="020b0a040201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请将“欢迎对方按时参加”的意思，与具体的语言             环境进行连线</a:t>
            </a:r>
            <a:r>
              <a:rPr lang="zh-CN" altLang="en-US" sz="2800"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</a:p>
          <a:p>
            <a:r>
              <a:rPr lang="zh-CN" altLang="en-US" sz="2800">
                <a:latin typeface="Arial Black" panose="020b0a04020102020204" pitchFamily="34" charset="0"/>
                <a:ea typeface="宋体" panose="02010600030101010101" pitchFamily="2" charset="-122"/>
              </a:rPr>
              <a:t>  </a:t>
            </a:r>
          </a:p>
          <a:p>
            <a:r>
              <a:rPr lang="zh-CN" altLang="en-US" sz="2800">
                <a:latin typeface="Arial Black" panose="020b0a040201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Arial Black" panose="020b0a040201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Arial Black" panose="020b0a04020102020204" pitchFamily="34" charset="0"/>
                <a:ea typeface="宋体" panose="02010600030101010101" pitchFamily="2" charset="-122"/>
              </a:rPr>
              <a:t>） </a:t>
            </a: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商店里的广告                   </a:t>
            </a:r>
            <a:r>
              <a:rPr lang="en-US" altLang="zh-CN" sz="2800" b="1">
                <a:latin typeface="Arial Black" panose="020b0a04020102020204" pitchFamily="34" charset="0"/>
                <a:ea typeface="宋体" panose="02010600030101010101" pitchFamily="2" charset="-122"/>
              </a:rPr>
              <a:t>A  </a:t>
            </a: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务必准时出席</a:t>
            </a:r>
          </a:p>
          <a:p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Arial Black" panose="020b0a040201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） 给兄弟单位的请柬             </a:t>
            </a:r>
            <a:r>
              <a:rPr lang="en-US" altLang="zh-CN" sz="2800" b="1">
                <a:latin typeface="Arial Black" panose="020b0a04020102020204" pitchFamily="34" charset="0"/>
                <a:ea typeface="宋体" panose="02010600030101010101" pitchFamily="2" charset="-122"/>
              </a:rPr>
              <a:t>B  </a:t>
            </a: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欢迎您届时惠顾</a:t>
            </a:r>
          </a:p>
          <a:p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Arial Black" panose="020b0a040201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） 给下级的通知                   </a:t>
            </a:r>
            <a:r>
              <a:rPr lang="en-US" altLang="zh-CN" sz="2800" b="1">
                <a:latin typeface="Arial Black" panose="020b0a04020102020204" pitchFamily="34" charset="0"/>
                <a:ea typeface="宋体" panose="02010600030101010101" pitchFamily="2" charset="-122"/>
              </a:rPr>
              <a:t>C  </a:t>
            </a: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到时候一定得回来</a:t>
            </a:r>
          </a:p>
          <a:p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Arial Black" panose="020b0a040201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） 为家宴，父母给子             </a:t>
            </a:r>
            <a:r>
              <a:rPr lang="en-US" altLang="zh-CN" sz="2800" b="1">
                <a:latin typeface="Arial Black" panose="020b0a04020102020204" pitchFamily="34" charset="0"/>
                <a:ea typeface="宋体" panose="02010600030101010101" pitchFamily="2" charset="-122"/>
              </a:rPr>
              <a:t>D  </a:t>
            </a:r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敬请光临指导</a:t>
            </a:r>
          </a:p>
          <a:p>
            <a:r>
              <a:rPr lang="zh-CN" altLang="en-US" sz="2800" b="1">
                <a:latin typeface="Arial Black" panose="020b0a04020102020204" pitchFamily="34" charset="0"/>
                <a:ea typeface="宋体" panose="02010600030101010101" pitchFamily="2" charset="-122"/>
              </a:rPr>
              <a:t>        女的口头的通知</a:t>
            </a:r>
          </a:p>
        </p:txBody>
      </p:sp>
      <p:grpSp>
        <p:nvGrpSpPr>
          <p:cNvPr id="33795" name="组合 33794"/>
          <p:cNvGrpSpPr/>
          <p:nvPr/>
        </p:nvGrpSpPr>
        <p:grpSpPr>
          <a:xfrm>
            <a:off x="3635375" y="3284538"/>
            <a:ext cx="1944688" cy="1296987"/>
            <a:chExt cx="1678" cy="771"/>
          </a:xfrm>
        </p:grpSpPr>
        <p:sp>
          <p:nvSpPr>
            <p:cNvPr id="24579" name="直接连接符 33795"/>
            <p:cNvSpPr/>
            <p:nvPr/>
          </p:nvSpPr>
          <p:spPr>
            <a:xfrm>
              <a:off x="0" y="0"/>
              <a:ext cx="1678" cy="272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4580" name="直接连接符 33796"/>
            <p:cNvSpPr/>
            <p:nvPr/>
          </p:nvSpPr>
          <p:spPr>
            <a:xfrm>
              <a:off x="317" y="272"/>
              <a:ext cx="1316" cy="409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4581" name="直接连接符 33797"/>
            <p:cNvSpPr/>
            <p:nvPr/>
          </p:nvSpPr>
          <p:spPr>
            <a:xfrm flipV="1">
              <a:off x="227" y="46"/>
              <a:ext cx="1315" cy="408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4582" name="直接连接符 33798"/>
            <p:cNvSpPr/>
            <p:nvPr/>
          </p:nvSpPr>
          <p:spPr>
            <a:xfrm flipV="1">
              <a:off x="317" y="454"/>
              <a:ext cx="1270" cy="317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pic>
        <p:nvPicPr>
          <p:cNvPr id="24583" name="图片 33799" descr="复件 nBgeLyjs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260350"/>
            <a:ext cx="790575" cy="776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4" name="图片 33800" descr="复件 nBgeLyjs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188913"/>
            <a:ext cx="790575" cy="776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图片 73734" descr="200703061232308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1200" y="-857250"/>
            <a:ext cx="11125200" cy="771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73732"/>
          <p:cNvSpPr/>
          <p:nvPr/>
        </p:nvSpPr>
        <p:spPr>
          <a:xfrm rot="313136">
            <a:off x="1905000" y="1828800"/>
            <a:ext cx="6172200" cy="2060575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b="1" normalizeH="1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1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注意交际目的</a:t>
            </a:r>
          </a:p>
        </p:txBody>
      </p:sp>
      <p:sp>
        <p:nvSpPr>
          <p:cNvPr id="25603" name="横卷形 73737"/>
          <p:cNvSpPr/>
          <p:nvPr/>
        </p:nvSpPr>
        <p:spPr>
          <a:xfrm>
            <a:off x="1600200" y="0"/>
            <a:ext cx="4648200" cy="1143000"/>
          </a:xfrm>
          <a:prstGeom prst="horizontalScroll">
            <a:avLst>
              <a:gd name="adj" fmla="val 12500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矩形 73733"/>
          <p:cNvSpPr/>
          <p:nvPr/>
        </p:nvSpPr>
        <p:spPr>
          <a:xfrm>
            <a:off x="1752600" y="176213"/>
            <a:ext cx="4724400" cy="6397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语言表达要得体之三</a:t>
            </a:r>
          </a:p>
        </p:txBody>
      </p:sp>
    </p:spTree>
  </p:cSld>
  <p:clrMapOvr>
    <a:masterClrMapping/>
  </p:clrMapOvr>
  <p:transition spd="slow">
    <p:push dir="d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文本框 12291"/>
          <p:cNvSpPr txBox="1"/>
          <p:nvPr/>
        </p:nvSpPr>
        <p:spPr>
          <a:xfrm>
            <a:off x="468313" y="404813"/>
            <a:ext cx="8280400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381000" y="304800"/>
            <a:ext cx="8382000" cy="472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ea"/>
              </a:rPr>
              <a:t>三、注意表达目的</a:t>
            </a:r>
          </a:p>
          <a:p>
            <a:pPr algn="just">
              <a:spcBef>
                <a:spcPct val="50000"/>
              </a:spcBef>
              <a:buClrTx/>
            </a:pP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中宋" pitchFamily="2" charset="-122"/>
              <a:cs typeface="+mn-ea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ea"/>
              </a:rPr>
              <a:t>    在语言的实际运用中，根据表达目的的不同，选用的表达方式也应有所区别，即使是对同一事物的介绍，由于目的不同，语言表述也应有的放矢，准确得体，表述重点、角度也应有所不同。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文本占位符 4097"/>
          <p:cNvSpPr>
            <a:spLocks noGrp="1"/>
          </p:cNvSpPr>
          <p:nvPr>
            <p:ph idx="1"/>
          </p:nvPr>
        </p:nvSpPr>
        <p:spPr>
          <a:xfrm>
            <a:off x="533400" y="1981200"/>
            <a:ext cx="8305800" cy="4343400"/>
          </a:xfrm>
        </p:spPr>
        <p:txBody>
          <a:bodyPr anchor="t" anchorCtr="0"/>
          <a:lstStyle/>
          <a:p>
            <a:pPr>
              <a:lnSpc>
                <a:spcPct val="90000"/>
              </a:lnSpc>
            </a:pPr>
            <a:r>
              <a:rPr lang="en-US" altLang="zh-CN" sz="2800"/>
              <a:t>       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有个年过半百的财主老年得子，大摆宴席庆祝。酒过三巡，小孩抓周，众宾朋上前道好。张秀才说：“令郎定会大富大贵。”财主大喜。王秀才说：“令郎定会金榜题名。”财主又喜。李秀才见状，摇头晃脑的说：“令郎将来定会一命呜呼。”满座愕然。老财主大怒，令众家丁痛打李秀才。</a:t>
            </a:r>
            <a:endParaRPr lang="zh-CN" altLang="en-US" sz="36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6" name="矩形 4099"/>
          <p:cNvSpPr/>
          <p:nvPr/>
        </p:nvSpPr>
        <p:spPr>
          <a:xfrm>
            <a:off x="2057400" y="381000"/>
            <a:ext cx="5715000" cy="1371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solidFill>
                  <a:srgbClr val="0080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李秀才为何挨打？</a:t>
            </a:r>
          </a:p>
        </p:txBody>
      </p:sp>
      <p:grpSp>
        <p:nvGrpSpPr>
          <p:cNvPr id="4102" name="组合 4101"/>
          <p:cNvGrpSpPr/>
          <p:nvPr/>
        </p:nvGrpSpPr>
        <p:grpSpPr>
          <a:xfrm>
            <a:off x="6172200" y="5562600"/>
            <a:ext cx="2714625" cy="1295400"/>
            <a:chOff x="3300" y="3561"/>
            <a:chExt cx="1182" cy="567"/>
          </a:xfrm>
        </p:grpSpPr>
        <p:sp>
          <p:nvSpPr>
            <p:cNvPr id="6148" name="任意多边形 4102"/>
            <p:cNvSpPr/>
            <p:nvPr/>
          </p:nvSpPr>
          <p:spPr>
            <a:xfrm>
              <a:off x="3667" y="3662"/>
              <a:ext cx="448" cy="238"/>
            </a:xfrm>
            <a:custGeom>
              <a:rect l="0" t="0" r="0" b="0"/>
              <a:pathLst>
                <a:path w="448" h="477">
                  <a:moveTo>
                    <a:pt x="0" y="241"/>
                  </a:moveTo>
                  <a:lnTo>
                    <a:pt x="65" y="230"/>
                  </a:lnTo>
                  <a:lnTo>
                    <a:pt x="102" y="241"/>
                  </a:lnTo>
                  <a:lnTo>
                    <a:pt x="99" y="175"/>
                  </a:lnTo>
                  <a:lnTo>
                    <a:pt x="127" y="101"/>
                  </a:lnTo>
                  <a:lnTo>
                    <a:pt x="236" y="74"/>
                  </a:lnTo>
                  <a:lnTo>
                    <a:pt x="287" y="105"/>
                  </a:lnTo>
                  <a:lnTo>
                    <a:pt x="343" y="153"/>
                  </a:lnTo>
                  <a:lnTo>
                    <a:pt x="327" y="237"/>
                  </a:lnTo>
                  <a:lnTo>
                    <a:pt x="224" y="276"/>
                  </a:lnTo>
                  <a:lnTo>
                    <a:pt x="196" y="335"/>
                  </a:lnTo>
                  <a:lnTo>
                    <a:pt x="204" y="395"/>
                  </a:lnTo>
                  <a:lnTo>
                    <a:pt x="191" y="477"/>
                  </a:lnTo>
                  <a:lnTo>
                    <a:pt x="294" y="477"/>
                  </a:lnTo>
                  <a:lnTo>
                    <a:pt x="307" y="416"/>
                  </a:lnTo>
                  <a:lnTo>
                    <a:pt x="299" y="345"/>
                  </a:lnTo>
                  <a:lnTo>
                    <a:pt x="363" y="307"/>
                  </a:lnTo>
                  <a:lnTo>
                    <a:pt x="410" y="287"/>
                  </a:lnTo>
                  <a:lnTo>
                    <a:pt x="448" y="196"/>
                  </a:lnTo>
                  <a:lnTo>
                    <a:pt x="414" y="98"/>
                  </a:lnTo>
                  <a:lnTo>
                    <a:pt x="303" y="0"/>
                  </a:lnTo>
                  <a:lnTo>
                    <a:pt x="167" y="8"/>
                  </a:lnTo>
                  <a:lnTo>
                    <a:pt x="58" y="67"/>
                  </a:lnTo>
                  <a:lnTo>
                    <a:pt x="10" y="140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00B2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9" name="任意多边形 4103"/>
            <p:cNvSpPr/>
            <p:nvPr/>
          </p:nvSpPr>
          <p:spPr>
            <a:xfrm>
              <a:off x="3830" y="3918"/>
              <a:ext cx="144" cy="54"/>
            </a:xfrm>
            <a:custGeom>
              <a:rect l="0" t="0" r="0" b="0"/>
              <a:pathLst>
                <a:path w="144" h="109">
                  <a:moveTo>
                    <a:pt x="51" y="0"/>
                  </a:moveTo>
                  <a:lnTo>
                    <a:pt x="10" y="20"/>
                  </a:lnTo>
                  <a:lnTo>
                    <a:pt x="0" y="73"/>
                  </a:lnTo>
                  <a:lnTo>
                    <a:pt x="32" y="109"/>
                  </a:lnTo>
                  <a:lnTo>
                    <a:pt x="112" y="109"/>
                  </a:lnTo>
                  <a:lnTo>
                    <a:pt x="144" y="66"/>
                  </a:lnTo>
                  <a:lnTo>
                    <a:pt x="116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B2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0" name="任意多边形 4104"/>
            <p:cNvSpPr/>
            <p:nvPr/>
          </p:nvSpPr>
          <p:spPr>
            <a:xfrm>
              <a:off x="3300" y="3561"/>
              <a:ext cx="1182" cy="567"/>
            </a:xfrm>
            <a:custGeom>
              <a:rect l="0" t="0" r="0" b="0"/>
              <a:pathLst>
                <a:path w="1182" h="1022">
                  <a:moveTo>
                    <a:pt x="638" y="74"/>
                  </a:moveTo>
                  <a:lnTo>
                    <a:pt x="502" y="74"/>
                  </a:lnTo>
                  <a:lnTo>
                    <a:pt x="302" y="143"/>
                  </a:lnTo>
                  <a:lnTo>
                    <a:pt x="177" y="263"/>
                  </a:lnTo>
                  <a:lnTo>
                    <a:pt x="116" y="416"/>
                  </a:lnTo>
                  <a:lnTo>
                    <a:pt x="81" y="541"/>
                  </a:lnTo>
                  <a:lnTo>
                    <a:pt x="161" y="736"/>
                  </a:lnTo>
                  <a:lnTo>
                    <a:pt x="257" y="805"/>
                  </a:lnTo>
                  <a:lnTo>
                    <a:pt x="322" y="879"/>
                  </a:lnTo>
                  <a:lnTo>
                    <a:pt x="470" y="921"/>
                  </a:lnTo>
                  <a:lnTo>
                    <a:pt x="611" y="949"/>
                  </a:lnTo>
                  <a:lnTo>
                    <a:pt x="882" y="869"/>
                  </a:lnTo>
                  <a:lnTo>
                    <a:pt x="1042" y="729"/>
                  </a:lnTo>
                  <a:lnTo>
                    <a:pt x="1103" y="538"/>
                  </a:lnTo>
                  <a:lnTo>
                    <a:pt x="1103" y="378"/>
                  </a:lnTo>
                  <a:lnTo>
                    <a:pt x="1027" y="270"/>
                  </a:lnTo>
                  <a:lnTo>
                    <a:pt x="919" y="151"/>
                  </a:lnTo>
                  <a:lnTo>
                    <a:pt x="638" y="74"/>
                  </a:lnTo>
                  <a:lnTo>
                    <a:pt x="625" y="0"/>
                  </a:lnTo>
                  <a:lnTo>
                    <a:pt x="752" y="18"/>
                  </a:lnTo>
                  <a:lnTo>
                    <a:pt x="923" y="60"/>
                  </a:lnTo>
                  <a:lnTo>
                    <a:pt x="1011" y="149"/>
                  </a:lnTo>
                  <a:lnTo>
                    <a:pt x="1123" y="248"/>
                  </a:lnTo>
                  <a:lnTo>
                    <a:pt x="1182" y="464"/>
                  </a:lnTo>
                  <a:lnTo>
                    <a:pt x="1171" y="621"/>
                  </a:lnTo>
                  <a:lnTo>
                    <a:pt x="1095" y="760"/>
                  </a:lnTo>
                  <a:lnTo>
                    <a:pt x="987" y="882"/>
                  </a:lnTo>
                  <a:lnTo>
                    <a:pt x="750" y="991"/>
                  </a:lnTo>
                  <a:lnTo>
                    <a:pt x="562" y="1022"/>
                  </a:lnTo>
                  <a:lnTo>
                    <a:pt x="357" y="979"/>
                  </a:lnTo>
                  <a:lnTo>
                    <a:pt x="136" y="817"/>
                  </a:lnTo>
                  <a:lnTo>
                    <a:pt x="0" y="545"/>
                  </a:lnTo>
                  <a:lnTo>
                    <a:pt x="53" y="375"/>
                  </a:lnTo>
                  <a:lnTo>
                    <a:pt x="89" y="220"/>
                  </a:lnTo>
                  <a:lnTo>
                    <a:pt x="228" y="112"/>
                  </a:lnTo>
                  <a:lnTo>
                    <a:pt x="383" y="35"/>
                  </a:lnTo>
                  <a:lnTo>
                    <a:pt x="625" y="0"/>
                  </a:lnTo>
                  <a:lnTo>
                    <a:pt x="638" y="74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wheel spokes="8"/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49" name="图片 7475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5" name="文本框 74754"/>
          <p:cNvSpPr txBox="1"/>
          <p:nvPr/>
        </p:nvSpPr>
        <p:spPr>
          <a:xfrm>
            <a:off x="685800" y="2898775"/>
            <a:ext cx="7924800" cy="17494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我相貌堂堂，出手大方，善于揣摩别人的心思，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诗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云：“他人有心，予忖度之。”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我之谓也。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7651" name="文本框 74755"/>
          <p:cNvSpPr txBox="1"/>
          <p:nvPr/>
        </p:nvSpPr>
        <p:spPr>
          <a:xfrm>
            <a:off x="685800" y="1050925"/>
            <a:ext cx="7939088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2" charset="-122"/>
              </a:rPr>
              <a:t>某养猪厂招聘饲养员，一青年递交的自荐书：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7652" name="文本框 74756"/>
          <p:cNvSpPr txBox="1"/>
          <p:nvPr/>
        </p:nvSpPr>
        <p:spPr>
          <a:xfrm>
            <a:off x="152400" y="304800"/>
            <a:ext cx="1200150" cy="7016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判断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 anchor="b" anchorCtr="0"/>
          <a:lstStyle/>
          <a:p>
            <a:endParaRPr lang="zh-CN" altLang="en-US"/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/>
        <p:txBody>
          <a:bodyPr anchor="t" anchorCtr="0"/>
          <a:lstStyle/>
          <a:p>
            <a:endParaRPr lang="zh-CN" altLang="en-US"/>
          </a:p>
        </p:txBody>
      </p:sp>
      <p:sp>
        <p:nvSpPr>
          <p:cNvPr id="28675" name="文本框 12293"/>
          <p:cNvSpPr txBox="1"/>
          <p:nvPr/>
        </p:nvSpPr>
        <p:spPr>
          <a:xfrm>
            <a:off x="198438" y="534988"/>
            <a:ext cx="8820150" cy="30781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例</a:t>
            </a: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：根据下面的目的，选择相应的话来说明文具盒。</a:t>
            </a:r>
          </a:p>
          <a:p>
            <a:pPr algn="just">
              <a:spcBef>
                <a:spcPct val="50000"/>
              </a:spcBef>
            </a:pPr>
            <a:endParaRPr lang="zh-CN" altLang="en-US" sz="2800" b="1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2800" b="1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目的（一）：为找回自己的文具盒。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目的（二）：向别人介绍、推荐自己用的这种文具盒</a:t>
            </a:r>
            <a:r>
              <a:rPr lang="zh-CN" altLang="en-US" sz="28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12295" name="文本框 12294"/>
          <p:cNvSpPr txBox="1"/>
          <p:nvPr/>
        </p:nvSpPr>
        <p:spPr>
          <a:xfrm>
            <a:off x="457200" y="4910138"/>
            <a:ext cx="8229600" cy="13716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  </a:t>
            </a:r>
            <a:r>
              <a:rPr lang="en-US" altLang="zh-CN" sz="28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B</a:t>
            </a:r>
            <a:r>
              <a:rPr lang="zh-CN" altLang="en-US" sz="28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、它是一个橘红色的皮制文具盒，外面印有兔的图像，里面有两支圆珠笔（一支蓝色，一支红色）和一把小刀。 </a:t>
            </a:r>
          </a:p>
        </p:txBody>
      </p:sp>
      <p:sp>
        <p:nvSpPr>
          <p:cNvPr id="12296" name="文本框 12295"/>
          <p:cNvSpPr txBox="1"/>
          <p:nvPr/>
        </p:nvSpPr>
        <p:spPr>
          <a:xfrm>
            <a:off x="688975" y="3789363"/>
            <a:ext cx="8135938" cy="94456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A</a:t>
            </a:r>
            <a:r>
              <a:rPr lang="zh-CN" altLang="zh-CN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仿宋_GB2312" panose="02010609030101010101" pitchFamily="49" charset="-122"/>
              </a:rPr>
              <a:t>我这种文具盒款式新颖，结实耐用，且容积大，可存放多种文具，价格也不高。</a:t>
            </a: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12295" grpId="0"/>
      <p:bldP spid="122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6" name="文本框 13315"/>
          <p:cNvSpPr txBox="1"/>
          <p:nvPr/>
        </p:nvSpPr>
        <p:spPr>
          <a:xfrm>
            <a:off x="468313" y="404813"/>
            <a:ext cx="8077200" cy="618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说明：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1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、“为找回自己的文具盒”而写的一段文字，从本质上说，就是为别人为你服务提供方便，因此要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着重介绍文具盒的特点，如大小、颜色、质地以及里面具有标志性的物品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，以便拾到的人及时交给你。 　                                 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2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、向别人“介绍、推荐”这种文具盒，就带有一定的广告性质，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主要是介绍它的质量、功用及其他优点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，以引起人们的兴趣。否则就不得体。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文本占位符 18433"/>
          <p:cNvSpPr>
            <a:spLocks noGrp="1"/>
          </p:cNvSpPr>
          <p:nvPr>
            <p:ph idx="1"/>
          </p:nvPr>
        </p:nvSpPr>
        <p:spPr>
          <a:xfrm>
            <a:off x="539750" y="1196975"/>
            <a:ext cx="8229600" cy="5046663"/>
          </a:xfrm>
        </p:spPr>
        <p:txBody>
          <a:bodyPr anchor="t" anchorCtr="0"/>
          <a:lstStyle/>
          <a:p>
            <a:r>
              <a:rPr lang="zh-CN" altLang="en-US" sz="2800" b="1"/>
              <a:t>        某水库城区居民供水源是一条河流，一到夏季，它成了城区居民的天然游泳池，为此，市自来水公司在河边立过几次标语牌，效果都不好。最后一个聪明人拟写了一则告示后，再也没有人下河游泳了。你觉得聪明人拟的是下面四则中的哪一则？（           ）</a:t>
            </a:r>
          </a:p>
          <a:p>
            <a:pPr>
              <a:buNone/>
            </a:pPr>
            <a:r>
              <a:rPr lang="zh-CN" altLang="en-US" sz="2800" b="1"/>
              <a:t>    </a:t>
            </a:r>
            <a:r>
              <a:rPr lang="en-US" altLang="zh-CN" sz="2800" b="1"/>
              <a:t>A</a:t>
            </a:r>
            <a:r>
              <a:rPr lang="zh-CN" altLang="en-US" sz="2800" b="1"/>
              <a:t>、禁止游泳，违者罚款。      </a:t>
            </a:r>
          </a:p>
          <a:p>
            <a:pPr>
              <a:buNone/>
            </a:pPr>
            <a:r>
              <a:rPr lang="zh-CN" altLang="en-US" sz="2800" b="1"/>
              <a:t>    </a:t>
            </a:r>
            <a:r>
              <a:rPr lang="en-US" altLang="zh-CN" sz="2800" b="1"/>
              <a:t>B</a:t>
            </a:r>
            <a:r>
              <a:rPr lang="zh-CN" altLang="en-US" sz="2800" b="1"/>
              <a:t>、水很深，请你珍惜生命，不要在此游泳！</a:t>
            </a:r>
          </a:p>
          <a:p>
            <a:pPr>
              <a:buNone/>
            </a:pPr>
            <a:r>
              <a:rPr lang="zh-CN" altLang="en-US" sz="2800" b="1"/>
              <a:t>    </a:t>
            </a:r>
            <a:r>
              <a:rPr lang="en-US" altLang="zh-CN" sz="2800" b="1"/>
              <a:t>C</a:t>
            </a:r>
            <a:r>
              <a:rPr lang="zh-CN" altLang="en-US" sz="2800" b="1"/>
              <a:t>、禁止游泳，举报有奖。     </a:t>
            </a:r>
          </a:p>
          <a:p>
            <a:pPr>
              <a:buNone/>
            </a:pPr>
            <a:r>
              <a:rPr lang="zh-CN" altLang="en-US" sz="2800" b="1"/>
              <a:t>    </a:t>
            </a:r>
            <a:r>
              <a:rPr lang="en-US" altLang="zh-CN" sz="2800" b="1"/>
              <a:t>D</a:t>
            </a:r>
            <a:r>
              <a:rPr lang="zh-CN" altLang="en-US" sz="2800" b="1"/>
              <a:t>、您家的自来水取之于此。</a:t>
            </a:r>
          </a:p>
        </p:txBody>
      </p:sp>
      <p:sp>
        <p:nvSpPr>
          <p:cNvPr id="18435" name="文本框 18434"/>
          <p:cNvSpPr txBox="1"/>
          <p:nvPr/>
        </p:nvSpPr>
        <p:spPr>
          <a:xfrm>
            <a:off x="3059113" y="3213100"/>
            <a:ext cx="719137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18436" name="文本框 18435"/>
          <p:cNvSpPr txBox="1"/>
          <p:nvPr/>
        </p:nvSpPr>
        <p:spPr>
          <a:xfrm>
            <a:off x="611188" y="260350"/>
            <a:ext cx="3960812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试一试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184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图片 135169" descr="TRR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6800" y="-293687"/>
            <a:ext cx="11201400" cy="749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横卷形 135170"/>
          <p:cNvSpPr/>
          <p:nvPr/>
        </p:nvSpPr>
        <p:spPr>
          <a:xfrm>
            <a:off x="533400" y="381000"/>
            <a:ext cx="6705600" cy="1143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5172" name="矩形 135171"/>
          <p:cNvSpPr/>
          <p:nvPr/>
        </p:nvSpPr>
        <p:spPr>
          <a:xfrm>
            <a:off x="-2" y="2743198"/>
            <a:ext cx="9144000" cy="200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/>
            <a:r>
              <a:rPr lang="zh-CN" altLang="en-US" sz="3600" strike="noStrike" spc="-180" normalizeH="1" noProof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chemeClr val="tx1"/>
                    </a:gs>
                    <a:gs pos="50000">
                      <a:srgbClr val="FF6600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n-ea"/>
              </a:rPr>
              <a:t>注意谦敬词及</a:t>
            </a:r>
            <a:endParaRPr lang="zh-CN" altLang="en-US" sz="3600" strike="noStrike" spc="-180" normalizeH="1" noProof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chemeClr val="tx1"/>
                  </a:gs>
                  <a:gs pos="50000">
                    <a:srgbClr val="FF6600"/>
                  </a:gs>
                  <a:gs pos="100000">
                    <a:schemeClr val="tx1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 algn="ctr" fontAlgn="base"/>
            <a:r>
              <a:rPr lang="zh-CN" altLang="en-US" sz="3600" strike="noStrike" spc="-180" normalizeH="1" noProof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chemeClr val="tx1"/>
                    </a:gs>
                    <a:gs pos="50000">
                      <a:srgbClr val="FF6600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n-ea"/>
              </a:rPr>
              <a:t>礼貌用语的使用</a:t>
            </a:r>
            <a:endParaRPr lang="zh-CN" altLang="en-US" sz="3600" strike="noStrike" spc="-180" normalizeH="1" noProof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chemeClr val="tx1"/>
                  </a:gs>
                  <a:gs pos="50000">
                    <a:srgbClr val="FF6600"/>
                  </a:gs>
                  <a:gs pos="100000">
                    <a:schemeClr val="tx1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1748" name="矩形 135172"/>
          <p:cNvSpPr/>
          <p:nvPr/>
        </p:nvSpPr>
        <p:spPr>
          <a:xfrm>
            <a:off x="685800" y="449263"/>
            <a:ext cx="6354763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>
                <a:latin typeface="Arial" panose="020b0604020202020204" pitchFamily="34" charset="0"/>
                <a:ea typeface="华文新魏" pitchFamily="2" charset="-122"/>
              </a:rPr>
              <a:t>语言表达要得体之四</a:t>
            </a:r>
            <a:endParaRPr lang="en-US" altLang="zh-CN" sz="540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wedge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矩形 136193"/>
          <p:cNvSpPr/>
          <p:nvPr/>
        </p:nvSpPr>
        <p:spPr>
          <a:xfrm>
            <a:off x="0" y="0"/>
            <a:ext cx="9144000" cy="6683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>
                <a:solidFill>
                  <a:schemeClr val="folHlink"/>
                </a:solidFill>
                <a:latin typeface="Arial" panose="020b0604020202020204" pitchFamily="34" charset="0"/>
                <a:ea typeface="华文新魏" pitchFamily="2" charset="-122"/>
              </a:rPr>
              <a:t>               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家大舍小令外人”</a:t>
            </a:r>
          </a:p>
          <a:p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华文新魏" pitchFamily="2" charset="-122"/>
              </a:rPr>
              <a:t>      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对别人称自己的长辈和年长的平辈时冠以“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家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”，如家父（家严）、家母（家慈）、家叔、家兄等；对别人称比自己小的家人时则冠以“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舍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”，如舍弟、舍妹、舍侄等，称别人家中的人，则冠以“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令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”表示敬重，如令堂、令尊、令郎、令爱等。除“家”“舍”“令”外，谦词还有“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小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”（如小女，称自己的女儿）、“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拙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”（如拙见，称自己的见解）、“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鄙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’”（如鄙见，称自己的意见）、“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寒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”（如寒舍，称自己的家）、“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愚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”（如愚见，称自己的意见）等等。</a:t>
            </a:r>
          </a:p>
        </p:txBody>
      </p:sp>
    </p:spTree>
  </p:cSld>
  <p:clrMapOvr>
    <a:masterClrMapping/>
  </p:clrMapOvr>
  <p:transition spd="med">
    <p:fade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标题 137217"/>
          <p:cNvSpPr>
            <a:spLocks noGrp="1" noRot="1"/>
          </p:cNvSpPr>
          <p:nvPr>
            <p:ph type="title"/>
          </p:nvPr>
        </p:nvSpPr>
        <p:spPr>
          <a:xfrm>
            <a:off x="0" y="2781300"/>
            <a:ext cx="9372600" cy="1462088"/>
          </a:xfrm>
        </p:spPr>
        <p:txBody>
          <a:bodyPr anchor="ctr" anchorCtr="0"/>
          <a:lstStyle/>
          <a:p>
            <a:r>
              <a:rPr lang="zh-CN" altLang="en-US" sz="3600">
                <a:solidFill>
                  <a:srgbClr val="080808"/>
                </a:solidFill>
                <a:ea typeface="华文中宋" pitchFamily="2" charset="-122"/>
              </a:rPr>
              <a:t>常见的敬词：</a:t>
            </a:r>
            <a:b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</a:br>
            <a: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  <a:t>“贵” </a:t>
            </a:r>
            <a: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  <a:t>（称人年龄叫贵庚）</a:t>
            </a:r>
            <a:b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</a:br>
            <a: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  <a:t>“大” </a:t>
            </a:r>
            <a: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  <a:t>（称人作品叫大作）</a:t>
            </a:r>
            <a:b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</a:br>
            <a: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  <a:t>“高” </a:t>
            </a:r>
            <a: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  <a:t>（称人见解叫高见）</a:t>
            </a:r>
            <a:b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</a:br>
            <a: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  <a:t>“尊” </a:t>
            </a:r>
            <a: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  <a:t>（问人姓氏说尊姓）</a:t>
            </a:r>
            <a:b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</a:br>
            <a: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  <a:t>“光” </a:t>
            </a:r>
            <a: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  <a:t>（称人到来说光临）</a:t>
            </a:r>
            <a:b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</a:br>
            <a: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  <a:t>“拜” </a:t>
            </a:r>
            <a: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  <a:t>（托人办事叫拜托）</a:t>
            </a:r>
            <a:b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</a:br>
            <a: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  <a:t>“赐” </a:t>
            </a:r>
            <a: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  <a:t>（请人指教叫赐教）</a:t>
            </a:r>
            <a: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  <a:t> </a:t>
            </a:r>
            <a:b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</a:br>
            <a: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  <a:t>“雅” </a:t>
            </a:r>
            <a: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  <a:t>（请人指正叫雅正）</a:t>
            </a:r>
            <a:b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</a:br>
            <a: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  <a:t>“惠” </a:t>
            </a:r>
            <a:r>
              <a:rPr lang="zh-CN" altLang="en-US" sz="3600">
                <a:solidFill>
                  <a:srgbClr val="0000FF"/>
                </a:solidFill>
                <a:ea typeface="华文中宋" pitchFamily="2" charset="-122"/>
              </a:rPr>
              <a:t>（对方到来称惠顾）</a:t>
            </a:r>
            <a: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  <a:t> </a:t>
            </a:r>
            <a:br>
              <a:rPr lang="zh-CN" altLang="en-US" sz="3600">
                <a:solidFill>
                  <a:srgbClr val="FF0000"/>
                </a:solidFill>
                <a:ea typeface="华文中宋" pitchFamily="2" charset="-122"/>
              </a:rPr>
            </a:br>
            <a:endParaRPr lang="zh-CN" altLang="en-US" sz="400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8242" name="文本框 138241"/>
          <p:cNvSpPr txBox="1"/>
          <p:nvPr/>
        </p:nvSpPr>
        <p:spPr>
          <a:xfrm>
            <a:off x="0" y="609600"/>
            <a:ext cx="9144000" cy="59436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下列句中加点的传统的礼貌称谓使用正确的一项是（      ）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A. 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这是您</a:t>
            </a:r>
            <a:r>
              <a:rPr lang="zh-CN" altLang="en-US" sz="3200" b="1" u="sng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家母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托我买的，您直接交给他老人家就行了。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B. </a:t>
            </a:r>
            <a:r>
              <a:rPr lang="zh-CN" altLang="en-US" sz="3200" b="1" u="sng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令爱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这次在儿童画展上获奖，多亏您悉心指导，我们全家很感激您。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C. 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我们家家教很严，</a:t>
            </a:r>
            <a:r>
              <a:rPr lang="zh-CN" altLang="en-US" sz="3200" b="1" u="sng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令尊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常常告诫我们，到社会上要清清白白做人。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D. </a:t>
            </a:r>
            <a:r>
              <a:rPr lang="zh-CN" altLang="en-US" sz="3200" b="1" u="sng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令郎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不愧是丹青世家子弟，他画的画惟妙惟肖、栩栩如生。</a:t>
            </a:r>
          </a:p>
        </p:txBody>
      </p:sp>
      <p:sp>
        <p:nvSpPr>
          <p:cNvPr id="138243" name="文本框 138242"/>
          <p:cNvSpPr txBox="1"/>
          <p:nvPr/>
        </p:nvSpPr>
        <p:spPr>
          <a:xfrm>
            <a:off x="533400" y="990600"/>
            <a:ext cx="457200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40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D</a:t>
            </a:r>
            <a:endParaRPr lang="en-US" altLang="zh-CN" sz="4000" b="1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19" name="文本框 138243"/>
          <p:cNvSpPr txBox="1"/>
          <p:nvPr/>
        </p:nvSpPr>
        <p:spPr>
          <a:xfrm>
            <a:off x="228600" y="80963"/>
            <a:ext cx="2138363" cy="528637"/>
          </a:xfrm>
          <a:prstGeom prst="rect">
            <a:avLst/>
          </a:prstGeom>
          <a:noFill/>
          <a:ln w="9525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课堂演练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1-1</a:t>
            </a: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2338" name="文本框 142337"/>
          <p:cNvSpPr txBox="1"/>
          <p:nvPr/>
        </p:nvSpPr>
        <p:spPr>
          <a:xfrm>
            <a:off x="0" y="609600"/>
            <a:ext cx="9144000" cy="336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组：哪个选项正确？为什么？</a:t>
            </a:r>
          </a:p>
          <a:p>
            <a:pPr algn="just"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下列对联，最适合祝贺老师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70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岁寿辰的一联是（    ）</a:t>
            </a:r>
          </a:p>
          <a:p>
            <a:pPr algn="just"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、碧桃献岁宜家受福，花甲逢春获寿延年。</a:t>
            </a:r>
          </a:p>
          <a:p>
            <a:pPr algn="just"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、为学有宗古稀成庆，诲人无倦恩重及门。</a:t>
            </a:r>
          </a:p>
          <a:p>
            <a:pPr algn="just"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、乐道安贫音容宛在，因材施教手泽犹存。</a:t>
            </a:r>
          </a:p>
          <a:p>
            <a:pPr algn="just"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、执掌教坛垂七十载，栽培桃李满三千株。</a:t>
            </a:r>
          </a:p>
          <a:p>
            <a:pPr algn="just">
              <a:spcBef>
                <a:spcPct val="50000"/>
              </a:spcBef>
            </a:pP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2" name="文本框 142338"/>
          <p:cNvSpPr txBox="1"/>
          <p:nvPr/>
        </p:nvSpPr>
        <p:spPr>
          <a:xfrm>
            <a:off x="228600" y="60325"/>
            <a:ext cx="8075613" cy="528638"/>
          </a:xfrm>
          <a:prstGeom prst="rect">
            <a:avLst/>
          </a:prstGeom>
          <a:noFill/>
          <a:ln w="9525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99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自主学习、合作探究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（分组合作讨论交流，探究语言得体的方法）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340" name="文本框 142339"/>
          <p:cNvSpPr txBox="1"/>
          <p:nvPr/>
        </p:nvSpPr>
        <p:spPr>
          <a:xfrm>
            <a:off x="457200" y="3733800"/>
            <a:ext cx="8183563" cy="22828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　正确答案为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B  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对联题，不仅要考虑形式上的对仗整齐，</a:t>
            </a: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更要注意同实际的联系，用语得体。本题着眼点有二：一</a:t>
            </a: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是祝贺老师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70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岁寿辰，二是评价老师（或业绩，或风格）。</a:t>
            </a:r>
          </a:p>
          <a:p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能体现贺寿，但“花甲”一词指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岁，与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70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寿辰不符。</a:t>
            </a:r>
          </a:p>
          <a:p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C“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音容宛在”用在挽联中，用在这里欠妥当。也没有体现</a:t>
            </a: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贺寿的主题。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看不出祝贺老师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70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寿辰的主题。</a:t>
            </a: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5" name="图片 92163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5" name="矩形 92164"/>
          <p:cNvSpPr/>
          <p:nvPr/>
        </p:nvSpPr>
        <p:spPr>
          <a:xfrm>
            <a:off x="1295400" y="2209800"/>
            <a:ext cx="7848600" cy="2820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en-US" altLang="zh-CN" sz="6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ea"/>
              </a:rPr>
              <a:t>    </a:t>
            </a:r>
            <a:r>
              <a:rPr lang="zh-CN" altLang="en-US" sz="80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ea"/>
              </a:rPr>
              <a:t>注意</a:t>
            </a:r>
            <a:r>
              <a:rPr lang="zh-CN" altLang="en-US" sz="8000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ea"/>
              </a:rPr>
              <a:t>语体特点</a:t>
            </a:r>
            <a:endParaRPr lang="zh-CN" altLang="en-US" sz="8000" strike="noStrike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  <a:p>
            <a:pPr lvl="0" fontAlgn="base">
              <a:spcBef>
                <a:spcPct val="50000"/>
              </a:spcBef>
            </a:pPr>
            <a:r>
              <a:rPr lang="zh-CN" altLang="en-US" sz="66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ea"/>
              </a:rPr>
              <a:t>      </a:t>
            </a:r>
            <a:endParaRPr lang="zh-CN" altLang="en-US" sz="6600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6867" name="横卷形 92165"/>
          <p:cNvSpPr/>
          <p:nvPr/>
        </p:nvSpPr>
        <p:spPr>
          <a:xfrm>
            <a:off x="762000" y="228600"/>
            <a:ext cx="3962400" cy="11430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00FF00"/>
              </a:gs>
              <a:gs pos="50000">
                <a:schemeClr val="bg1"/>
              </a:gs>
              <a:gs pos="100000">
                <a:srgbClr val="00FF00"/>
              </a:gs>
            </a:gsLst>
            <a:lin ang="5400000" scaled="1"/>
          </a:gradFill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华文中宋" pitchFamily="2" charset="-122"/>
              </a:rPr>
              <a:t>语言表达要得体之五</a:t>
            </a:r>
          </a:p>
        </p:txBody>
      </p:sp>
    </p:spTree>
  </p:cSld>
  <p:clrMapOvr>
    <a:masterClrMapping/>
  </p:clrMapOvr>
  <p:transition>
    <p:fad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0">
          <a:gsLst>
            <a:gs pos="0">
              <a:srgbClr val="5D75EB"/>
            </a:gs>
            <a:gs pos="50000">
              <a:srgbClr val="73FF73"/>
            </a:gs>
            <a:gs pos="100000">
              <a:srgbClr val="5D75E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ctrTitle"/>
          </p:nvPr>
        </p:nvSpPr>
        <p:spPr>
          <a:xfrm>
            <a:off x="1258888" y="1916113"/>
            <a:ext cx="3581400" cy="1943100"/>
          </a:xfrm>
        </p:spPr>
        <p:txBody>
          <a:bodyPr anchor="b" anchorCtr="0"/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7200" b="1" kern="1200" baseline="0">
                <a:solidFill>
                  <a:schemeClr val="hlink"/>
                </a:solidFill>
                <a:latin typeface="+mj-lt"/>
                <a:ea typeface="华文彩云" pitchFamily="2" charset="-122"/>
                <a:cs typeface="+mj-cs"/>
              </a:rPr>
              <a:t>语言要</a:t>
            </a:r>
            <a:endParaRPr lang="zh-CN" altLang="en-US" sz="9600" kern="1200" baseline="0">
              <a:solidFill>
                <a:schemeClr val="hlink"/>
              </a:solidFill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  <p:sp>
        <p:nvSpPr>
          <p:cNvPr id="1027" name="矩形 1026"/>
          <p:cNvSpPr/>
          <p:nvPr/>
        </p:nvSpPr>
        <p:spPr>
          <a:xfrm>
            <a:off x="3995738" y="1484313"/>
            <a:ext cx="4081462" cy="3087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8000"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得体</a:t>
            </a:r>
          </a:p>
        </p:txBody>
      </p:sp>
    </p:spTree>
  </p:cSld>
  <p:clrMapOvr>
    <a:masterClrMapping/>
  </p:clrMapOvr>
  <p:transition spd="med">
    <p:wheel spokes="8"/>
    <p:sndAc>
      <p:stSnd>
        <p:snd r:embed="rId3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文本框 21505"/>
          <p:cNvSpPr txBox="1"/>
          <p:nvPr/>
        </p:nvSpPr>
        <p:spPr>
          <a:xfrm>
            <a:off x="-252412" y="2205038"/>
            <a:ext cx="1281112" cy="293846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把握语体</a:t>
            </a:r>
          </a:p>
          <a:p>
            <a:endParaRPr lang="zh-CN" altLang="en-US" b="1">
              <a:solidFill>
                <a:srgbClr val="0033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0" name="左大括号 21506"/>
          <p:cNvSpPr/>
          <p:nvPr/>
        </p:nvSpPr>
        <p:spPr>
          <a:xfrm>
            <a:off x="1042988" y="836613"/>
            <a:ext cx="381000" cy="4968875"/>
          </a:xfrm>
          <a:prstGeom prst="leftBrace">
            <a:avLst>
              <a:gd name="adj1" fmla="val 10837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矩形 21507"/>
          <p:cNvSpPr/>
          <p:nvPr/>
        </p:nvSpPr>
        <p:spPr>
          <a:xfrm>
            <a:off x="1258888" y="908050"/>
            <a:ext cx="2286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口头语体</a:t>
            </a:r>
          </a:p>
        </p:txBody>
      </p:sp>
      <p:sp>
        <p:nvSpPr>
          <p:cNvPr id="37892" name="矩形 21508"/>
          <p:cNvSpPr/>
          <p:nvPr/>
        </p:nvSpPr>
        <p:spPr>
          <a:xfrm>
            <a:off x="1331913" y="3933825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书面语体</a:t>
            </a:r>
          </a:p>
        </p:txBody>
      </p:sp>
      <p:sp>
        <p:nvSpPr>
          <p:cNvPr id="37893" name="左大括号 21509"/>
          <p:cNvSpPr/>
          <p:nvPr/>
        </p:nvSpPr>
        <p:spPr>
          <a:xfrm>
            <a:off x="3563938" y="692150"/>
            <a:ext cx="358775" cy="2344738"/>
          </a:xfrm>
          <a:prstGeom prst="leftBrace">
            <a:avLst>
              <a:gd name="adj1" fmla="val 543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4" name="左大括号 21510"/>
          <p:cNvSpPr/>
          <p:nvPr/>
        </p:nvSpPr>
        <p:spPr>
          <a:xfrm>
            <a:off x="3635375" y="3716338"/>
            <a:ext cx="288925" cy="2447925"/>
          </a:xfrm>
          <a:prstGeom prst="leftBrace">
            <a:avLst>
              <a:gd name="adj1" fmla="val 7040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5" name="矩形 21511"/>
          <p:cNvSpPr/>
          <p:nvPr/>
        </p:nvSpPr>
        <p:spPr>
          <a:xfrm>
            <a:off x="4067175" y="3500438"/>
            <a:ext cx="3509963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公文事务语体</a:t>
            </a:r>
          </a:p>
        </p:txBody>
      </p:sp>
      <p:sp>
        <p:nvSpPr>
          <p:cNvPr id="37896" name="矩形 21512"/>
          <p:cNvSpPr/>
          <p:nvPr/>
        </p:nvSpPr>
        <p:spPr>
          <a:xfrm>
            <a:off x="4067175" y="4221163"/>
            <a:ext cx="2560638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政论语体</a:t>
            </a:r>
          </a:p>
        </p:txBody>
      </p:sp>
      <p:sp>
        <p:nvSpPr>
          <p:cNvPr id="37897" name="矩形 21513"/>
          <p:cNvSpPr/>
          <p:nvPr/>
        </p:nvSpPr>
        <p:spPr>
          <a:xfrm>
            <a:off x="4067175" y="4941888"/>
            <a:ext cx="2566988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科技语体</a:t>
            </a:r>
          </a:p>
        </p:txBody>
      </p:sp>
      <p:sp>
        <p:nvSpPr>
          <p:cNvPr id="37898" name="矩形 21514"/>
          <p:cNvSpPr/>
          <p:nvPr/>
        </p:nvSpPr>
        <p:spPr>
          <a:xfrm>
            <a:off x="4067175" y="5589588"/>
            <a:ext cx="28194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文艺语体</a:t>
            </a:r>
          </a:p>
        </p:txBody>
      </p:sp>
      <p:sp>
        <p:nvSpPr>
          <p:cNvPr id="37899" name="矩形 21515"/>
          <p:cNvSpPr/>
          <p:nvPr/>
        </p:nvSpPr>
        <p:spPr>
          <a:xfrm>
            <a:off x="4067175" y="47625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日常生活用语</a:t>
            </a:r>
          </a:p>
        </p:txBody>
      </p:sp>
      <p:sp>
        <p:nvSpPr>
          <p:cNvPr id="37900" name="矩形 21516"/>
          <p:cNvSpPr/>
          <p:nvPr/>
        </p:nvSpPr>
        <p:spPr>
          <a:xfrm>
            <a:off x="3851275" y="1125538"/>
            <a:ext cx="5148263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②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文学作品中的人物对话</a:t>
            </a:r>
          </a:p>
        </p:txBody>
      </p:sp>
      <p:sp>
        <p:nvSpPr>
          <p:cNvPr id="37901" name="矩形 21517"/>
          <p:cNvSpPr/>
          <p:nvPr/>
        </p:nvSpPr>
        <p:spPr>
          <a:xfrm>
            <a:off x="4067175" y="2420938"/>
            <a:ext cx="27432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④演说辩论</a:t>
            </a:r>
          </a:p>
        </p:txBody>
      </p:sp>
      <p:sp>
        <p:nvSpPr>
          <p:cNvPr id="37902" name="矩形 21518"/>
          <p:cNvSpPr/>
          <p:nvPr/>
        </p:nvSpPr>
        <p:spPr>
          <a:xfrm>
            <a:off x="4067175" y="1773238"/>
            <a:ext cx="1865313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广播</a:t>
            </a:r>
          </a:p>
        </p:txBody>
      </p:sp>
      <p:sp>
        <p:nvSpPr>
          <p:cNvPr id="21520" name="矩形 21519"/>
          <p:cNvSpPr/>
          <p:nvPr/>
        </p:nvSpPr>
        <p:spPr>
          <a:xfrm>
            <a:off x="1476375" y="1628775"/>
            <a:ext cx="2286000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i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通俗易懂</a:t>
            </a:r>
          </a:p>
          <a:p>
            <a:r>
              <a:rPr lang="zh-CN" altLang="en-US" sz="2800" b="1" i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亲切自然</a:t>
            </a:r>
          </a:p>
        </p:txBody>
      </p:sp>
      <p:sp>
        <p:nvSpPr>
          <p:cNvPr id="21521" name="矩形 21520"/>
          <p:cNvSpPr/>
          <p:nvPr/>
        </p:nvSpPr>
        <p:spPr>
          <a:xfrm>
            <a:off x="1619250" y="4508500"/>
            <a:ext cx="2286000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i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典雅庄重</a:t>
            </a:r>
          </a:p>
          <a:p>
            <a:r>
              <a:rPr lang="zh-CN" altLang="en-US" sz="2800" b="1" i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简明严谨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0" grpId="0"/>
      <p:bldP spid="215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20481"/>
          <p:cNvSpPr txBox="1"/>
          <p:nvPr/>
        </p:nvSpPr>
        <p:spPr>
          <a:xfrm>
            <a:off x="6443663" y="333375"/>
            <a:ext cx="576262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</a:p>
        </p:txBody>
      </p:sp>
      <p:sp>
        <p:nvSpPr>
          <p:cNvPr id="38914" name="文本框 20482"/>
          <p:cNvSpPr txBox="1"/>
          <p:nvPr/>
        </p:nvSpPr>
        <p:spPr>
          <a:xfrm>
            <a:off x="0" y="0"/>
            <a:ext cx="89154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5" name="文本框 20483"/>
          <p:cNvSpPr txBox="1"/>
          <p:nvPr/>
        </p:nvSpPr>
        <p:spPr>
          <a:xfrm>
            <a:off x="2484438" y="476250"/>
            <a:ext cx="723582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选择用语得体的一项（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  ）</a:t>
            </a:r>
          </a:p>
        </p:txBody>
      </p:sp>
      <p:sp>
        <p:nvSpPr>
          <p:cNvPr id="38916" name="文本框 20484"/>
          <p:cNvSpPr txBox="1"/>
          <p:nvPr/>
        </p:nvSpPr>
        <p:spPr>
          <a:xfrm>
            <a:off x="125413" y="1157288"/>
            <a:ext cx="8893175" cy="7040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广播稿：自从我省东部地区发生特大洪水以来，我市各界对灾区人民生活甚是关心，积极开展赈灾活动，捐款（包括实物折款）累计已逾百万之巨。 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B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法院公告：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18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日，该犯与两个哥们一同到博物馆踩点，回来合计好行动步骤，当晚乘月黑风高之机，盗窃有价值的文物。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C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工具书：梅，落叶乔木，品种很多，性耐寒；叶子卵形，早春开花，花瓣五片；果实球形，青色，可吃，味酸。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D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请示报告：我校教室一共六间，有四间处于风雨飘摇之中，东倒西歪，气息奄奄，人命危浅，朝不虑夕，迫切希望教委拨款修整维护！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468313" y="333375"/>
            <a:ext cx="3960812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试一试</a:t>
            </a: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9937" name="图片 92163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5" name="矩形 92164"/>
          <p:cNvSpPr/>
          <p:nvPr/>
        </p:nvSpPr>
        <p:spPr>
          <a:xfrm>
            <a:off x="1295400" y="2209800"/>
            <a:ext cx="7848600" cy="4038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en-US" altLang="zh-CN" sz="6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ea"/>
              </a:rPr>
              <a:t>    </a:t>
            </a:r>
            <a:r>
              <a:rPr lang="zh-CN" altLang="en-US" sz="80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ea"/>
              </a:rPr>
              <a:t>注意</a:t>
            </a:r>
            <a:r>
              <a:rPr lang="zh-CN" altLang="en-US" sz="8000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ea"/>
              </a:rPr>
              <a:t>尊重对方用语注意分寸</a:t>
            </a:r>
          </a:p>
          <a:p>
            <a:pPr lvl="0" fontAlgn="base">
              <a:spcBef>
                <a:spcPct val="50000"/>
              </a:spcBef>
            </a:pPr>
            <a:r>
              <a:rPr lang="zh-CN" altLang="en-US" sz="66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ea"/>
              </a:rPr>
              <a:t>      </a:t>
            </a:r>
            <a:endParaRPr lang="zh-CN" altLang="en-US" sz="6600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9939" name="横卷形 92165"/>
          <p:cNvSpPr/>
          <p:nvPr/>
        </p:nvSpPr>
        <p:spPr>
          <a:xfrm>
            <a:off x="762000" y="228600"/>
            <a:ext cx="3962400" cy="11430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00FF00"/>
              </a:gs>
              <a:gs pos="50000">
                <a:schemeClr val="bg1"/>
              </a:gs>
              <a:gs pos="100000">
                <a:srgbClr val="00FF00"/>
              </a:gs>
            </a:gsLst>
            <a:lin ang="5400000" scaled="1"/>
          </a:gradFill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华文中宋" pitchFamily="2" charset="-122"/>
              </a:rPr>
              <a:t>语言表达要得体之六</a:t>
            </a:r>
            <a:endParaRPr lang="en-US" altLang="zh-CN" sz="3200" b="1">
              <a:solidFill>
                <a:srgbClr val="000099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ransition>
    <p:fade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椭圆 96257"/>
          <p:cNvSpPr/>
          <p:nvPr/>
        </p:nvSpPr>
        <p:spPr>
          <a:xfrm>
            <a:off x="250825" y="692150"/>
            <a:ext cx="2057400" cy="1066800"/>
          </a:xfrm>
          <a:prstGeom prst="ellipse">
            <a:avLst/>
          </a:prstGeom>
          <a:solidFill>
            <a:srgbClr val="3366FF"/>
          </a:solidFill>
          <a:ln w="952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3" name="矩形 96258"/>
          <p:cNvSpPr/>
          <p:nvPr/>
        </p:nvSpPr>
        <p:spPr>
          <a:xfrm>
            <a:off x="539750" y="836613"/>
            <a:ext cx="145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练习</a:t>
            </a:r>
            <a:r>
              <a:rPr lang="en-US" altLang="zh-CN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1</a:t>
            </a:r>
          </a:p>
        </p:txBody>
      </p:sp>
      <p:sp>
        <p:nvSpPr>
          <p:cNvPr id="40964" name="文本框 96259"/>
          <p:cNvSpPr txBox="1"/>
          <p:nvPr/>
        </p:nvSpPr>
        <p:spPr>
          <a:xfrm>
            <a:off x="990600" y="765175"/>
            <a:ext cx="81534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3" name="矩形 96262"/>
          <p:cNvSpPr/>
          <p:nvPr/>
        </p:nvSpPr>
        <p:spPr>
          <a:xfrm>
            <a:off x="7092950" y="5776913"/>
            <a:ext cx="1871663" cy="1081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28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加油啊！</a:t>
            </a:r>
          </a:p>
        </p:txBody>
      </p:sp>
      <p:sp>
        <p:nvSpPr>
          <p:cNvPr id="96264" name="文本框 96263"/>
          <p:cNvSpPr txBox="1"/>
          <p:nvPr/>
        </p:nvSpPr>
        <p:spPr>
          <a:xfrm>
            <a:off x="3733800" y="1981200"/>
            <a:ext cx="5334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>
                <a:latin typeface="Tahoma" panose="020b0604030504040204" pitchFamily="34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40967" name="矩形 96264"/>
          <p:cNvSpPr/>
          <p:nvPr/>
        </p:nvSpPr>
        <p:spPr>
          <a:xfrm>
            <a:off x="685800" y="2557463"/>
            <a:ext cx="7848600" cy="3821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．我这老头子能与年轻人一同获奖，首先感谢评委的公正，一视同仁。 </a:t>
            </a:r>
            <a:b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．长江后浪推前浪，一代更比一代强，年轻人能赶上我，我十分欣慰。 </a:t>
            </a:r>
            <a:b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．我虽然是个老头子，但我的心态年轻，我永不服老，所以能与年轻人同台获奖。 </a:t>
            </a:r>
            <a:b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200" b="1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．一个人年轻时同老头子一同获奖，表示他已经成名。可年老时还能同小伙子一同获奖，说明他尚未落伍。</a:t>
            </a:r>
          </a:p>
        </p:txBody>
      </p:sp>
      <p:sp>
        <p:nvSpPr>
          <p:cNvPr id="40968" name="矩形 96266"/>
          <p:cNvSpPr/>
          <p:nvPr/>
        </p:nvSpPr>
        <p:spPr>
          <a:xfrm>
            <a:off x="2308225" y="274638"/>
            <a:ext cx="7119938" cy="22828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台湾诗人余光中参加一次文艺大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奖颁奖仪式，获奖者大都是黑发晚辈，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只有余光中是白发老者。余光中风趣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睿智的致辞赢得了满堂喝彩，他的致</a:t>
            </a: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辞是（   ）</a:t>
            </a:r>
          </a:p>
        </p:txBody>
      </p:sp>
      <p:sp>
        <p:nvSpPr>
          <p:cNvPr id="40969" name="文本框 96267"/>
          <p:cNvSpPr txBox="1"/>
          <p:nvPr/>
        </p:nvSpPr>
        <p:spPr>
          <a:xfrm>
            <a:off x="0" y="0"/>
            <a:ext cx="2592388" cy="7112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实战训练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8"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5" name="内容占位符 38914"/>
          <p:cNvSpPr>
            <a:spLocks noGrp="1"/>
          </p:cNvSpPr>
          <p:nvPr>
            <p:ph idx="1"/>
          </p:nvPr>
        </p:nvSpPr>
        <p:spPr>
          <a:xfrm>
            <a:off x="611188" y="1196975"/>
            <a:ext cx="8229600" cy="5400675"/>
          </a:xfrm>
        </p:spPr>
        <p:txBody>
          <a:bodyPr anchor="t" anchorCtr="0"/>
          <a:lstStyle/>
          <a:p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有一位顾客买菜时，把白菜外层还不算太老的叶给摘了，售货员要劝阻她，话该怎样说 ，请选出语气最委婉而又能收到效果的一句。</a:t>
            </a:r>
          </a:p>
          <a:p>
            <a:r>
              <a:rPr lang="en-US" altLang="zh-CN" b="1"/>
              <a:t>A.</a:t>
            </a:r>
            <a:r>
              <a:rPr lang="zh-CN" altLang="en-US" b="1"/>
              <a:t>同志，请小心，别把菜叶碰掉了。    </a:t>
            </a:r>
          </a:p>
          <a:p>
            <a:r>
              <a:rPr lang="en-US" altLang="zh-CN" b="1"/>
              <a:t>B.</a:t>
            </a:r>
            <a:r>
              <a:rPr lang="zh-CN" altLang="en-US" b="1"/>
              <a:t>同志，请不要摘菜叶</a:t>
            </a:r>
            <a:r>
              <a:rPr lang="en-US" altLang="zh-CN" b="1"/>
              <a:t>!    </a:t>
            </a:r>
          </a:p>
          <a:p>
            <a:r>
              <a:rPr lang="en-US" altLang="zh-CN" b="1"/>
              <a:t>C.</a:t>
            </a:r>
            <a:r>
              <a:rPr lang="zh-CN" altLang="en-US" b="1"/>
              <a:t>同志，请别那么自私</a:t>
            </a:r>
            <a:r>
              <a:rPr lang="en-US" altLang="zh-CN" b="1"/>
              <a:t>!   </a:t>
            </a:r>
          </a:p>
          <a:p>
            <a:r>
              <a:rPr lang="en-US" altLang="zh-CN" b="1"/>
              <a:t>D.</a:t>
            </a:r>
            <a:r>
              <a:rPr lang="zh-CN" altLang="en-US" b="1"/>
              <a:t>同志，您不喜欢这菜吗</a:t>
            </a:r>
            <a:r>
              <a:rPr lang="en-US" altLang="zh-CN" b="1"/>
              <a:t>?</a:t>
            </a:r>
          </a:p>
        </p:txBody>
      </p:sp>
      <p:sp>
        <p:nvSpPr>
          <p:cNvPr id="43010" name="矩形 38915"/>
          <p:cNvSpPr/>
          <p:nvPr/>
        </p:nvSpPr>
        <p:spPr>
          <a:xfrm>
            <a:off x="755650" y="260350"/>
            <a:ext cx="2305050" cy="7016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练习</a:t>
            </a:r>
            <a:r>
              <a:rPr lang="en-US" altLang="zh-CN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</p:txBody>
      </p:sp>
      <p:sp>
        <p:nvSpPr>
          <p:cNvPr id="38917" name="文本框 38916"/>
          <p:cNvSpPr txBox="1"/>
          <p:nvPr/>
        </p:nvSpPr>
        <p:spPr>
          <a:xfrm>
            <a:off x="5795963" y="2708275"/>
            <a:ext cx="431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5410" name="标题 145409"/>
          <p:cNvSpPr>
            <a:spLocks noGrp="1"/>
          </p:cNvSpPr>
          <p:nvPr>
            <p:ph type="title"/>
          </p:nvPr>
        </p:nvSpPr>
        <p:spPr>
          <a:xfrm>
            <a:off x="1150938" y="188913"/>
            <a:ext cx="7793037" cy="1152525"/>
          </a:xfrm>
        </p:spPr>
        <p:txBody>
          <a:bodyPr anchor="b" anchorCtr="0"/>
          <a:lstStyle/>
          <a:p>
            <a:r>
              <a:rPr lang="zh-CN" altLang="en-US">
                <a:solidFill>
                  <a:srgbClr val="FF0000"/>
                </a:solidFill>
              </a:rPr>
              <a:t>练习</a:t>
            </a:r>
            <a:r>
              <a:rPr lang="en-US" altLang="zh-CN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5411" name="内容占位符 145410"/>
          <p:cNvSpPr>
            <a:spLocks noGrp="1"/>
          </p:cNvSpPr>
          <p:nvPr>
            <p:ph idx="1"/>
          </p:nvPr>
        </p:nvSpPr>
        <p:spPr>
          <a:xfrm>
            <a:off x="395288" y="1989138"/>
            <a:ext cx="8559800" cy="3455987"/>
          </a:xfrm>
        </p:spPr>
        <p:txBody>
          <a:bodyPr anchor="t" anchorCtr="0"/>
          <a:lstStyle/>
          <a:p>
            <a:pPr>
              <a:lnSpc>
                <a:spcPct val="80000"/>
              </a:lnSpc>
              <a:buNone/>
            </a:pPr>
            <a:r>
              <a:rPr lang="zh-CN" altLang="en-US" sz="2800">
                <a:solidFill>
                  <a:srgbClr val="0000FF"/>
                </a:solidFill>
              </a:rPr>
              <a:t>一位自尊心极强的同学做错了某件事</a:t>
            </a:r>
            <a:r>
              <a:rPr lang="en-US" altLang="zh-CN" sz="2800">
                <a:solidFill>
                  <a:srgbClr val="0000FF"/>
                </a:solidFill>
              </a:rPr>
              <a:t>,</a:t>
            </a:r>
            <a:r>
              <a:rPr lang="zh-CN" altLang="en-US" sz="2800">
                <a:solidFill>
                  <a:srgbClr val="0000FF"/>
                </a:solidFill>
              </a:rPr>
              <a:t>建议他去道歉</a:t>
            </a:r>
            <a:r>
              <a:rPr lang="en-US" altLang="zh-CN" sz="2800">
                <a:solidFill>
                  <a:srgbClr val="0000FF"/>
                </a:solidFill>
              </a:rPr>
              <a:t>,</a:t>
            </a:r>
            <a:r>
              <a:rPr lang="zh-CN" altLang="en-US" sz="2800">
                <a:solidFill>
                  <a:srgbClr val="0000FF"/>
                </a:solidFill>
              </a:rPr>
              <a:t>最得体的一项是    </a:t>
            </a:r>
            <a:endParaRPr lang="zh-CN" altLang="en-US" sz="280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>
                <a:solidFill>
                  <a:srgbClr val="0000FF"/>
                </a:solidFill>
              </a:rPr>
              <a:t>A.</a:t>
            </a:r>
            <a:r>
              <a:rPr lang="zh-CN" altLang="en-US" sz="2800">
                <a:solidFill>
                  <a:srgbClr val="0000FF"/>
                </a:solidFill>
              </a:rPr>
              <a:t>这事你错了</a:t>
            </a:r>
            <a:r>
              <a:rPr lang="en-US" altLang="zh-CN" sz="2800">
                <a:solidFill>
                  <a:srgbClr val="0000FF"/>
                </a:solidFill>
              </a:rPr>
              <a:t>,</a:t>
            </a:r>
            <a:r>
              <a:rPr lang="zh-CN" altLang="en-US" sz="2800">
                <a:solidFill>
                  <a:srgbClr val="0000FF"/>
                </a:solidFill>
              </a:rPr>
              <a:t>该赔礼道歉去</a:t>
            </a:r>
            <a:r>
              <a:rPr lang="en-US" altLang="zh-CN" sz="2800">
                <a:solidFill>
                  <a:srgbClr val="0000FF"/>
                </a:solidFill>
              </a:rPr>
              <a:t>.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800">
                <a:solidFill>
                  <a:srgbClr val="0000FF"/>
                </a:solidFill>
              </a:rPr>
              <a:t>B.</a:t>
            </a:r>
            <a:r>
              <a:rPr lang="zh-CN" altLang="en-US" sz="2800">
                <a:solidFill>
                  <a:srgbClr val="0000FF"/>
                </a:solidFill>
              </a:rPr>
              <a:t>这事咱们也有不对</a:t>
            </a:r>
            <a:r>
              <a:rPr lang="en-US" altLang="zh-CN" sz="2800">
                <a:solidFill>
                  <a:srgbClr val="0000FF"/>
                </a:solidFill>
              </a:rPr>
              <a:t>,</a:t>
            </a:r>
            <a:r>
              <a:rPr lang="zh-CN" altLang="en-US" sz="2800">
                <a:solidFill>
                  <a:srgbClr val="0000FF"/>
                </a:solidFill>
              </a:rPr>
              <a:t>最好还是去向人家说清楚</a:t>
            </a:r>
            <a:r>
              <a:rPr lang="en-US" altLang="zh-CN" sz="2800">
                <a:solidFill>
                  <a:srgbClr val="0000FF"/>
                </a:solidFill>
              </a:rPr>
              <a:t>.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800">
                <a:solidFill>
                  <a:srgbClr val="0000FF"/>
                </a:solidFill>
              </a:rPr>
              <a:t>C.</a:t>
            </a:r>
            <a:r>
              <a:rPr lang="zh-CN" altLang="en-US" sz="2800">
                <a:solidFill>
                  <a:srgbClr val="0000FF"/>
                </a:solidFill>
              </a:rPr>
              <a:t>这事你难道没做错吗</a:t>
            </a:r>
            <a:r>
              <a:rPr lang="en-US" altLang="zh-CN" sz="2800">
                <a:solidFill>
                  <a:srgbClr val="0000FF"/>
                </a:solidFill>
              </a:rPr>
              <a:t>?</a:t>
            </a:r>
            <a:r>
              <a:rPr lang="zh-CN" altLang="en-US" sz="2800">
                <a:solidFill>
                  <a:srgbClr val="0000FF"/>
                </a:solidFill>
              </a:rPr>
              <a:t>赶快去认错</a:t>
            </a:r>
            <a:r>
              <a:rPr lang="en-US" altLang="zh-CN" sz="2800">
                <a:solidFill>
                  <a:srgbClr val="0000FF"/>
                </a:solidFill>
              </a:rPr>
              <a:t>!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800">
                <a:solidFill>
                  <a:srgbClr val="0000FF"/>
                </a:solidFill>
              </a:rPr>
              <a:t>D.</a:t>
            </a:r>
            <a:r>
              <a:rPr lang="zh-CN" altLang="en-US" sz="2800">
                <a:solidFill>
                  <a:srgbClr val="0000FF"/>
                </a:solidFill>
              </a:rPr>
              <a:t>这事你确实做错了</a:t>
            </a:r>
            <a:r>
              <a:rPr lang="en-US" altLang="zh-CN" sz="2800">
                <a:solidFill>
                  <a:srgbClr val="0000FF"/>
                </a:solidFill>
              </a:rPr>
              <a:t>,</a:t>
            </a:r>
            <a:r>
              <a:rPr lang="zh-CN" altLang="en-US" sz="2800">
                <a:solidFill>
                  <a:srgbClr val="0000FF"/>
                </a:solidFill>
              </a:rPr>
              <a:t>还不去认错</a:t>
            </a:r>
            <a:r>
              <a:rPr lang="en-US" altLang="zh-CN" sz="2800">
                <a:solidFill>
                  <a:srgbClr val="0000FF"/>
                </a:solidFill>
              </a:rPr>
              <a:t>?</a:t>
            </a:r>
          </a:p>
          <a:p>
            <a:pPr>
              <a:lnSpc>
                <a:spcPct val="80000"/>
              </a:lnSpc>
              <a:buNone/>
            </a:pPr>
            <a:endParaRPr lang="en-US" altLang="zh-CN" sz="2800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/>
              <a:t>                                           </a:t>
            </a:r>
          </a:p>
          <a:p>
            <a:pPr>
              <a:lnSpc>
                <a:spcPct val="80000"/>
              </a:lnSpc>
              <a:buNone/>
            </a:pPr>
            <a:endParaRPr lang="en-US" altLang="zh-CN" sz="2800"/>
          </a:p>
        </p:txBody>
      </p:sp>
      <p:sp>
        <p:nvSpPr>
          <p:cNvPr id="145413" name="文本框 145412"/>
          <p:cNvSpPr txBox="1"/>
          <p:nvPr/>
        </p:nvSpPr>
        <p:spPr>
          <a:xfrm>
            <a:off x="5508625" y="4941888"/>
            <a:ext cx="223202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5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5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00" name="文本框 4099"/>
          <p:cNvSpPr txBox="1"/>
          <p:nvPr/>
        </p:nvSpPr>
        <p:spPr>
          <a:xfrm>
            <a:off x="1258888" y="549275"/>
            <a:ext cx="7100888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88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ea"/>
              </a:rPr>
              <a:t>你会说话吗？</a:t>
            </a:r>
            <a:endParaRPr lang="zh-CN" altLang="en-US" sz="880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539750" y="1989138"/>
            <a:ext cx="8280400" cy="399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Tx/>
            </a:pPr>
            <a:r>
              <a:rPr lang="en-US" altLang="zh-CN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</a:t>
            </a: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古人说：  舌为利害本，口是祸福门。   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   良言 一句三冬暖，恶语伤人六月寒。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   俗语说：  当着矮人，别说短话。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algn="just">
              <a:spcBef>
                <a:spcPct val="50000"/>
              </a:spcBef>
              <a:buClrTx/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ea"/>
              </a:rPr>
              <a:t>    言谈既能促进事业发展，生活如意，也能伤害别人，招来灾祸。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102" name="图片 4101" descr="FLOW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5445125"/>
            <a:ext cx="3962400" cy="1112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文本框 11267"/>
          <p:cNvSpPr txBox="1"/>
          <p:nvPr/>
        </p:nvSpPr>
        <p:spPr>
          <a:xfrm>
            <a:off x="561975" y="990600"/>
            <a:ext cx="1238250" cy="3810000"/>
          </a:xfrm>
          <a:prstGeom prst="rect">
            <a:avLst/>
          </a:prstGeom>
          <a:solidFill>
            <a:srgbClr val="33CCCC"/>
          </a:solidFill>
          <a:ln w="476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6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ea"/>
              </a:rPr>
              <a:t>语言得体</a:t>
            </a:r>
            <a:endParaRPr lang="zh-CN" altLang="en-US" sz="66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266" name="文本框 11268"/>
          <p:cNvSpPr txBox="1"/>
          <p:nvPr/>
        </p:nvSpPr>
        <p:spPr>
          <a:xfrm>
            <a:off x="2590800" y="533400"/>
            <a:ext cx="5334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、注意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适应场合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7" name="文本框 11270"/>
          <p:cNvSpPr txBox="1"/>
          <p:nvPr/>
        </p:nvSpPr>
        <p:spPr>
          <a:xfrm>
            <a:off x="2628900" y="1352550"/>
            <a:ext cx="47244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、注意交际对象。</a:t>
            </a:r>
          </a:p>
        </p:txBody>
      </p:sp>
      <p:sp>
        <p:nvSpPr>
          <p:cNvPr id="2" name="文本框 11271"/>
          <p:cNvSpPr txBox="1"/>
          <p:nvPr/>
        </p:nvSpPr>
        <p:spPr>
          <a:xfrm>
            <a:off x="2568575" y="2114550"/>
            <a:ext cx="4784725" cy="2165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、注意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表达目的。</a:t>
            </a:r>
            <a:endParaRPr lang="zh-CN" altLang="en-US" sz="4000" b="1">
              <a:latin typeface="华文中宋" pitchFamily="2" charset="-122"/>
              <a:ea typeface="华文中宋" pitchFamily="2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文本框 11272"/>
          <p:cNvSpPr txBox="1"/>
          <p:nvPr/>
        </p:nvSpPr>
        <p:spPr>
          <a:xfrm>
            <a:off x="2590800" y="2919413"/>
            <a:ext cx="6153150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、注意谦词和敬词及礼貌用语的正确使用</a:t>
            </a:r>
          </a:p>
        </p:txBody>
      </p:sp>
      <p:sp>
        <p:nvSpPr>
          <p:cNvPr id="11270" name="文本框 11273"/>
          <p:cNvSpPr txBox="1"/>
          <p:nvPr/>
        </p:nvSpPr>
        <p:spPr>
          <a:xfrm>
            <a:off x="2568575" y="4230688"/>
            <a:ext cx="5791200" cy="700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、注意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文体、语体特点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1" name="文本框 11274"/>
          <p:cNvSpPr txBox="1"/>
          <p:nvPr/>
        </p:nvSpPr>
        <p:spPr>
          <a:xfrm>
            <a:off x="2628900" y="4930775"/>
            <a:ext cx="5865813" cy="1858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6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、注意尊重对方，掌握分寸。</a:t>
            </a:r>
          </a:p>
          <a:p>
            <a:pPr>
              <a:spcBef>
                <a:spcPct val="50000"/>
              </a:spcBef>
            </a:pPr>
            <a:endParaRPr lang="zh-CN" altLang="en-US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矩形 4099"/>
          <p:cNvSpPr/>
          <p:nvPr/>
        </p:nvSpPr>
        <p:spPr>
          <a:xfrm>
            <a:off x="696913" y="2300288"/>
            <a:ext cx="7237412" cy="243363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solidFill>
                  <a:srgbClr val="0080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语段赏析</a:t>
            </a:r>
          </a:p>
        </p:txBody>
      </p:sp>
    </p:spTree>
  </p:cSld>
  <p:clrMapOvr>
    <a:masterClrMapping/>
  </p:clrMapOvr>
  <p:transition spd="med">
    <p:wheel spokes="8"/>
    <p:sndAc>
      <p:stSnd>
        <p:snd r:embed="rId3" name="hammer.wav"/>
      </p:stSnd>
    </p:sndAc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3075" descr="28-17-708_01s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625725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文本框 3076"/>
          <p:cNvSpPr txBox="1"/>
          <p:nvPr/>
        </p:nvSpPr>
        <p:spPr>
          <a:xfrm>
            <a:off x="2819400" y="152400"/>
            <a:ext cx="6096000" cy="679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著名的节目主持人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杨澜</a:t>
            </a: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一次在主持晚会时不慎被绊倒，全场一片哗然，这对一个主持人来说是再尴尬不过的事了，只见她从容站起，拾起话筒面带微笑对观众说：“</a:t>
            </a: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”现场观众立即报以热烈掌声。</a:t>
            </a: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8" name="文本框 3077"/>
          <p:cNvSpPr txBox="1"/>
          <p:nvPr/>
        </p:nvSpPr>
        <p:spPr>
          <a:xfrm>
            <a:off x="3132138" y="4365625"/>
            <a:ext cx="5562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ea"/>
              </a:rPr>
              <a:t>谢谢大家，是你们的热情让我倾倒！</a:t>
            </a:r>
            <a:endParaRPr lang="zh-CN" altLang="en-US" sz="40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79" name="文本框 3078"/>
          <p:cNvSpPr txBox="1"/>
          <p:nvPr/>
        </p:nvSpPr>
        <p:spPr>
          <a:xfrm>
            <a:off x="395288" y="3716338"/>
            <a:ext cx="1828800" cy="3382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7200" b="1" i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ea"/>
              </a:rPr>
              <a:t>机智！</a:t>
            </a:r>
            <a:endParaRPr lang="zh-CN" altLang="en-US" sz="7200" b="1" i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3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1"/>
      <p:bldP spid="30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5538" name="图片 65537" descr="得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150"/>
            <a:ext cx="9144000" cy="580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文本框 65538"/>
          <p:cNvSpPr txBox="1"/>
          <p:nvPr/>
        </p:nvSpPr>
        <p:spPr>
          <a:xfrm>
            <a:off x="76200" y="123825"/>
            <a:ext cx="6265863" cy="619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华文中宋" pitchFamily="2" charset="-122"/>
                <a:cs typeface="+mn-ea"/>
              </a:rPr>
              <a:t> </a:t>
            </a:r>
            <a:r>
              <a:rPr lang="zh-CN" altLang="en-US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华文中宋" pitchFamily="2" charset="-122"/>
                <a:cs typeface="+mn-ea"/>
              </a:rPr>
              <a:t>看图画</a:t>
            </a:r>
            <a:r>
              <a:rPr lang="en-US" altLang="zh-CN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华文中宋" pitchFamily="2" charset="-122"/>
                <a:cs typeface="+mn-ea"/>
              </a:rPr>
              <a:t>,</a:t>
            </a:r>
            <a:r>
              <a:rPr lang="zh-CN" altLang="en-US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华文中宋" pitchFamily="2" charset="-122"/>
                <a:cs typeface="+mn-ea"/>
              </a:rPr>
              <a:t>思考</a:t>
            </a:r>
            <a:r>
              <a:rPr lang="en-US" altLang="zh-CN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华文中宋" pitchFamily="2" charset="-122"/>
                <a:cs typeface="+mn-ea"/>
              </a:rPr>
              <a:t>:</a:t>
            </a:r>
            <a:r>
              <a:rPr lang="zh-CN" altLang="en-US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华文中宋" pitchFamily="2" charset="-122"/>
                <a:cs typeface="+mn-ea"/>
              </a:rPr>
              <a:t>为什么会这样</a:t>
            </a:r>
            <a:r>
              <a:rPr lang="en-US" altLang="zh-CN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华文中宋" pitchFamily="2" charset="-122"/>
                <a:cs typeface="+mn-ea"/>
              </a:rPr>
              <a:t>?</a:t>
            </a:r>
            <a:endParaRPr lang="en-US" altLang="zh-CN" sz="3200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1314" name="文本框 141313"/>
          <p:cNvSpPr txBox="1"/>
          <p:nvPr/>
        </p:nvSpPr>
        <p:spPr>
          <a:xfrm>
            <a:off x="42863" y="165100"/>
            <a:ext cx="9144000" cy="374967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想想朱军犯了什么错误？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2007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日播出的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艺术人生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采访了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恰同学少年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剧组。节目进行过半的时候，朱军请上了毛泽东的嫡孙、毛岸青的儿子毛新宇来讲述爷爷的故事。两人谈话一开始，朱军就语气沉痛地说：“不久前，毛岸青去世了，首先，向家父的过世表示哀悼。”此语一出，观众哗然。</a:t>
            </a:r>
          </a:p>
        </p:txBody>
      </p:sp>
      <p:sp>
        <p:nvSpPr>
          <p:cNvPr id="141317" name="文本框 141316"/>
          <p:cNvSpPr txBox="1"/>
          <p:nvPr/>
        </p:nvSpPr>
        <p:spPr>
          <a:xfrm>
            <a:off x="457200" y="3971925"/>
            <a:ext cx="8315325" cy="26479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的观众则直批朱军“没有文化”，根本不知道“家父”和</a:t>
            </a: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“令尊”的区别，“当务之急是应该再回去好好学习一下”。</a:t>
            </a: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大多数网友因此质疑主持人的专业素质，要求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艺术人生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改版或者更换主持人。为什么朱军会遭遇职业上的危机？</a:t>
            </a: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道理很简单，在和人沟通交流时把 “家父”和“令尊” 用错了。</a:t>
            </a: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概括地讲，是朱军语言不得体。具体地说是朱军没有把握好</a:t>
            </a: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谦辞和敬辞。 </a:t>
            </a: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7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DF8FF"/>
    </a:accent5>
    <a:accent6>
      <a:srgbClr val="E5CAB0"/>
    </a:accent6>
    <a:hlink>
      <a:srgbClr val="0066CC"/>
    </a:hlink>
    <a:folHlink>
      <a:srgbClr val="9F9FBF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179</Paragraphs>
  <Slides>35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54">
      <vt:lpstr>Arial</vt:lpstr>
      <vt:lpstr>Tahoma</vt:lpstr>
      <vt:lpstr>宋体</vt:lpstr>
      <vt:lpstr>Wingdings</vt:lpstr>
      <vt:lpstr>Times New Roman</vt:lpstr>
      <vt:lpstr>Cambria</vt:lpstr>
      <vt:lpstr>Calibri</vt:lpstr>
      <vt:lpstr>华文楷体</vt:lpstr>
      <vt:lpstr>华文彩云</vt:lpstr>
      <vt:lpstr>华文行楷</vt:lpstr>
      <vt:lpstr>华文中宋</vt:lpstr>
      <vt:lpstr>隶书</vt:lpstr>
      <vt:lpstr>华文新魏</vt:lpstr>
      <vt:lpstr>Comic Sans MS</vt:lpstr>
      <vt:lpstr>楷体_GB2312</vt:lpstr>
      <vt:lpstr>黑体</vt:lpstr>
      <vt:lpstr>Arial Black</vt:lpstr>
      <vt:lpstr>仿宋_GB2312</vt:lpstr>
      <vt:lpstr>Blends</vt:lpstr>
      <vt:lpstr>请    客</vt:lpstr>
      <vt:lpstr>PowerPoint Presentation</vt:lpstr>
      <vt:lpstr>语言要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常见的敬词：“贵” （称人年龄叫贵庚）“大” （称人作品叫大作）“高” （称人见解叫高见）“尊” （问人姓氏说尊姓）“光” （称人到来说光临）“拜” （托人办事叫拜托）“赐” （请人指教叫赐教） “雅” （请人指正叫雅正）“惠” （对方到来称惠顾）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练习3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2021-06-07T13:33:01.458</cp:lastPrinted>
  <dcterms:created xsi:type="dcterms:W3CDTF">2021-06-07T13:33:01Z</dcterms:created>
  <dcterms:modified xsi:type="dcterms:W3CDTF">2021-06-07T05:33:03Z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