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5" r:id="rId3"/>
    <p:sldId id="258" r:id="rId4"/>
    <p:sldId id="260" r:id="rId5"/>
    <p:sldId id="261" r:id="rId6"/>
    <p:sldId id="263" r:id="rId7"/>
    <p:sldId id="292" r:id="rId8"/>
    <p:sldId id="264" r:id="rId9"/>
    <p:sldId id="266" r:id="rId10"/>
    <p:sldId id="295" r:id="rId11"/>
    <p:sldId id="324" r:id="rId12"/>
    <p:sldId id="293" r:id="rId13"/>
    <p:sldId id="325" r:id="rId14"/>
    <p:sldId id="328" r:id="rId15"/>
    <p:sldId id="327" r:id="rId16"/>
    <p:sldId id="272" r:id="rId17"/>
    <p:sldId id="273" r:id="rId18"/>
    <p:sldId id="274" r:id="rId19"/>
    <p:sldId id="329" r:id="rId20"/>
    <p:sldId id="330" r:id="rId21"/>
    <p:sldId id="280" r:id="rId22"/>
    <p:sldId id="281" r:id="rId23"/>
    <p:sldId id="331" r:id="rId24"/>
    <p:sldId id="282" r:id="rId25"/>
    <p:sldId id="283" r:id="rId26"/>
    <p:sldId id="285" r:id="rId27"/>
    <p:sldId id="286" r:id="rId28"/>
    <p:sldId id="287" r:id="rId29"/>
    <p:sldId id="288" r:id="rId30"/>
    <p:sldId id="332" r:id="rId31"/>
    <p:sldId id="33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8">
          <p15:clr>
            <a:srgbClr val="A4A3A4"/>
          </p15:clr>
        </p15:guide>
        <p15:guide id="2" pos="39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78"/>
        <p:guide pos="39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bac1bfd66134cf6a593389d6fde7755_t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" y="182880"/>
            <a:ext cx="11677015" cy="6492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1583690" y="1049655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4</a:t>
            </a:r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   大学之道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361430" y="5203190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《礼记》</a:t>
            </a:r>
            <a:endParaRPr lang="en-US" altLang="zh-CN" sz="6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661670"/>
            <a:ext cx="115347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（1）大学之道：大学的宗旨。“大学”一词在古代有两种含义：一是“博 学”的意思；二是相对于小学而言的“大人之学”。古人八岁入小学，学习 “洒扫应对进退、礼乐射御书数”等文化基础知识和礼节；十五岁入大学，学 习伦理、政治、哲学等“穷理正心，修己治人”的学问。所以，后一种含义 其实也和前一种含义有相通的地方，同样有“博学”的意思。”道“的本义是 道路，引申为规律、原则等，在中国古代哲学、政治学里，也指宇宙万物的 本原、个体，一定的政治观或思想体系等，在不同的上下文环境里有不同的 意思。 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524565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sym typeface="+mn-ea"/>
              </a:rPr>
              <a:t>（2）明明德：前一个“明”作动词，有使动的意味，即“使彰明”， 也就是发扬、弘扬的意思。后一个“明”作形容词，明德也就是光明正大的 品德。 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（3）亲民：亲近爱抚民众。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（4）知止：知道要达到的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至善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境界。 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（5）定：坚定不移。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（</a:t>
            </a:r>
            <a:r>
              <a:rPr lang="en-US" altLang="zh-CN" sz="2800">
                <a:sym typeface="+mn-ea"/>
              </a:rPr>
              <a:t>6</a:t>
            </a:r>
            <a:r>
              <a:rPr lang="zh-CN" altLang="en-US" sz="2800">
                <a:sym typeface="+mn-ea"/>
              </a:rPr>
              <a:t>）得：处事合宜。 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（</a:t>
            </a:r>
            <a:r>
              <a:rPr lang="en-US" altLang="zh-CN" sz="2800">
                <a:sym typeface="+mn-ea"/>
              </a:rPr>
              <a:t>7</a:t>
            </a:r>
            <a:r>
              <a:rPr lang="zh-CN" altLang="en-US" sz="2800">
                <a:sym typeface="+mn-ea"/>
              </a:rPr>
              <a:t>）近：动词，接近。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6545" y="118745"/>
            <a:ext cx="1159827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>
                <a:sym typeface="+mn-ea"/>
              </a:rPr>
              <a:t>       </a:t>
            </a:r>
            <a:r>
              <a:rPr lang="zh-CN" altLang="en-US" sz="3600" u="sng">
                <a:sym typeface="+mn-ea"/>
              </a:rPr>
              <a:t>古之欲明明德于天下者</a:t>
            </a:r>
            <a:r>
              <a:rPr lang="zh-CN" altLang="en-US" sz="3600">
                <a:sym typeface="+mn-ea"/>
              </a:rPr>
              <a:t>，先治其国。欲治其国者，先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齐其家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8</a:t>
            </a:r>
            <a:r>
              <a:rPr lang="zh-CN" altLang="en-US" sz="3600">
                <a:sym typeface="+mn-ea"/>
              </a:rPr>
              <a:t>）。 欲齐其家者，先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修其身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9</a:t>
            </a:r>
            <a:r>
              <a:rPr lang="zh-CN" altLang="en-US" sz="3600">
                <a:sym typeface="+mn-ea"/>
              </a:rPr>
              <a:t>）。欲修其身者，先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正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10</a:t>
            </a:r>
            <a:r>
              <a:rPr lang="zh-CN" altLang="en-US" sz="3600">
                <a:sym typeface="+mn-ea"/>
              </a:rPr>
              <a:t>）其心。欲正其心者， 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诚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11</a:t>
            </a:r>
            <a:r>
              <a:rPr lang="zh-CN" altLang="en-US" sz="3600">
                <a:sym typeface="+mn-ea"/>
              </a:rPr>
              <a:t>）其意。欲诚其意者，先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致其知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12</a:t>
            </a:r>
            <a:r>
              <a:rPr lang="zh-CN" altLang="en-US" sz="3600">
                <a:sym typeface="+mn-ea"/>
              </a:rPr>
              <a:t>）。致知在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格物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13</a:t>
            </a:r>
            <a:r>
              <a:rPr lang="zh-CN" altLang="en-US" sz="3600">
                <a:sym typeface="+mn-ea"/>
              </a:rPr>
              <a:t>）。 物格而后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知至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14</a:t>
            </a:r>
            <a:r>
              <a:rPr lang="zh-CN" altLang="en-US" sz="3600">
                <a:sym typeface="+mn-ea"/>
              </a:rPr>
              <a:t>），知至而后意诚，意诚而后心正，心正而后身 修，身修而后家齐，家齐而后国治，国治而后天下平。 自天子以至于庶人（1</a:t>
            </a:r>
            <a:r>
              <a:rPr lang="en-US" altLang="zh-CN" sz="3600">
                <a:sym typeface="+mn-ea"/>
              </a:rPr>
              <a:t>5</a:t>
            </a:r>
            <a:r>
              <a:rPr lang="zh-CN" altLang="en-US" sz="3600">
                <a:sym typeface="+mn-ea"/>
              </a:rPr>
              <a:t>），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壹是</a:t>
            </a:r>
            <a:r>
              <a:rPr lang="zh-CN" altLang="en-US" sz="3600">
                <a:sym typeface="+mn-ea"/>
              </a:rPr>
              <a:t>皆以修身为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本</a:t>
            </a:r>
            <a:r>
              <a:rPr lang="zh-CN" altLang="en-US" sz="3600">
                <a:sym typeface="+mn-ea"/>
              </a:rPr>
              <a:t>（1</a:t>
            </a:r>
            <a:r>
              <a:rPr lang="en-US" altLang="zh-CN" sz="3600">
                <a:sym typeface="+mn-ea"/>
              </a:rPr>
              <a:t>6</a:t>
            </a:r>
            <a:r>
              <a:rPr lang="zh-CN" altLang="en-US" sz="3600">
                <a:sym typeface="+mn-ea"/>
              </a:rPr>
              <a:t>）。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145" y="208280"/>
            <a:ext cx="11649710" cy="55822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8</a:t>
            </a:r>
            <a:r>
              <a:rPr lang="zh-CN" altLang="en-US" sz="2700">
                <a:sym typeface="+mn-ea"/>
              </a:rPr>
              <a:t>）齐其家：管理好自己的家庭或家族，使家 庭或家族和和美美，蒸蒸日上，兴旺发达。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9</a:t>
            </a:r>
            <a:r>
              <a:rPr lang="zh-CN" altLang="en-US" sz="2700">
                <a:sym typeface="+mn-ea"/>
              </a:rPr>
              <a:t>）修其身：修养自身的品性。 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10</a:t>
            </a:r>
            <a:r>
              <a:rPr lang="zh-CN" altLang="en-US" sz="2700">
                <a:sym typeface="+mn-ea"/>
              </a:rPr>
              <a:t>）正：形容词的使动用法，使</a:t>
            </a:r>
            <a:r>
              <a:rPr lang="en-US" altLang="zh-CN" sz="2700">
                <a:sym typeface="+mn-ea"/>
              </a:rPr>
              <a:t>……</a:t>
            </a:r>
            <a:r>
              <a:rPr lang="zh-CN" altLang="en-US" sz="2700">
                <a:sym typeface="+mn-ea"/>
              </a:rPr>
              <a:t>端正。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11</a:t>
            </a:r>
            <a:r>
              <a:rPr lang="zh-CN" altLang="en-US" sz="2700">
                <a:sym typeface="+mn-ea"/>
              </a:rPr>
              <a:t>）诚：形容词的使动用法，使</a:t>
            </a:r>
            <a:r>
              <a:rPr lang="en-US" altLang="zh-CN" sz="2700">
                <a:sym typeface="+mn-ea"/>
              </a:rPr>
              <a:t>……</a:t>
            </a:r>
            <a:r>
              <a:rPr lang="zh-CN" altLang="en-US" sz="2700">
                <a:sym typeface="+mn-ea"/>
              </a:rPr>
              <a:t>真诚。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12</a:t>
            </a:r>
            <a:r>
              <a:rPr lang="zh-CN" altLang="en-US" sz="2700">
                <a:sym typeface="+mn-ea"/>
              </a:rPr>
              <a:t>）致其知：使自己获得知识。 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13</a:t>
            </a:r>
            <a:r>
              <a:rPr lang="zh-CN" altLang="en-US" sz="2700">
                <a:sym typeface="+mn-ea"/>
              </a:rPr>
              <a:t>） 格物：推究事物的原理（认识、研究万事万物）。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</a:t>
            </a:r>
            <a:r>
              <a:rPr lang="en-US" altLang="zh-CN" sz="2700">
                <a:sym typeface="+mn-ea"/>
              </a:rPr>
              <a:t>14</a:t>
            </a:r>
            <a:r>
              <a:rPr lang="zh-CN" altLang="en-US" sz="2700">
                <a:sym typeface="+mn-ea"/>
              </a:rPr>
              <a:t>） </a:t>
            </a:r>
            <a:r>
              <a:rPr lang="zh-CN" altLang="en-US" sz="2700">
                <a:solidFill>
                  <a:schemeClr val="tx1"/>
                </a:solidFill>
                <a:sym typeface="+mn-ea"/>
              </a:rPr>
              <a:t>知至：对外物之理认识充分。</a:t>
            </a:r>
            <a:endParaRPr lang="zh-CN" altLang="en-US" sz="2700">
              <a:sym typeface="+mn-ea"/>
            </a:endParaRP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（1</a:t>
            </a:r>
            <a:r>
              <a:rPr lang="en-US" altLang="zh-CN" sz="2700">
                <a:sym typeface="+mn-ea"/>
              </a:rPr>
              <a:t>5</a:t>
            </a:r>
            <a:r>
              <a:rPr lang="zh-CN" altLang="en-US" sz="2700">
                <a:sym typeface="+mn-ea"/>
              </a:rPr>
              <a:t>）庶人：指平民百姓。 </a:t>
            </a:r>
          </a:p>
          <a:p>
            <a:pPr marL="0" indent="0">
              <a:buNone/>
            </a:pPr>
            <a:r>
              <a:rPr lang="zh-CN" altLang="en-US" sz="2700">
                <a:sym typeface="+mn-ea"/>
              </a:rPr>
              <a:t>（1</a:t>
            </a:r>
            <a:r>
              <a:rPr lang="en-US" altLang="zh-CN" sz="2700">
                <a:sym typeface="+mn-ea"/>
              </a:rPr>
              <a:t>6</a:t>
            </a:r>
            <a:r>
              <a:rPr lang="zh-CN" altLang="en-US" sz="2700">
                <a:sym typeface="+mn-ea"/>
              </a:rPr>
              <a:t>）壹是：一概，一律，都是。本：根本。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0" y="481400"/>
            <a:ext cx="10969200" cy="705600"/>
          </a:xfrm>
        </p:spPr>
        <p:txBody>
          <a:bodyPr/>
          <a:lstStyle/>
          <a:p>
            <a:r>
              <a:rPr lang="zh-CN" altLang="en-US"/>
              <a:t>任务二：理清思路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70840" y="1446530"/>
          <a:ext cx="11429365" cy="5087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105"/>
                <a:gridCol w="1197610"/>
                <a:gridCol w="998855"/>
                <a:gridCol w="7884795"/>
              </a:tblGrid>
              <a:tr h="845820">
                <a:tc rowSpan="5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大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学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之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道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三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纲</a:t>
                      </a: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32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616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32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458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3600" b="1"/>
                    </a:p>
                    <a:p>
                      <a:pPr algn="l">
                        <a:buNone/>
                      </a:pPr>
                      <a:r>
                        <a:rPr lang="zh-CN" altLang="en-US" sz="3600" b="1"/>
                        <a:t>八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 b="1"/>
                        <a:t>目</a:t>
                      </a: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          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445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/>
                        <a:t>修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/>
                        <a:t>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修身的方法：</a:t>
                      </a:r>
                    </a:p>
                  </a:txBody>
                  <a:tcPr anchor="ctr"/>
                </a:tc>
              </a:tr>
              <a:tr h="16897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修身的功用：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0" y="481400"/>
            <a:ext cx="10969200" cy="705600"/>
          </a:xfrm>
        </p:spPr>
        <p:txBody>
          <a:bodyPr/>
          <a:lstStyle/>
          <a:p>
            <a:r>
              <a:rPr lang="zh-CN" altLang="en-US"/>
              <a:t>任务二：理清思路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55955" y="1541780"/>
          <a:ext cx="10906760" cy="4708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75"/>
                <a:gridCol w="1143635"/>
                <a:gridCol w="953135"/>
                <a:gridCol w="7524115"/>
              </a:tblGrid>
              <a:tr h="740410">
                <a:tc rowSpan="5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大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学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之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道</a:t>
                      </a: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三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</a:rPr>
                        <a:t>纲</a:t>
                      </a: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明明德、亲民、止于至善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5501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知止       定          静         安        虑         得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7404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3600" b="1"/>
                    </a:p>
                    <a:p>
                      <a:pPr algn="l">
                        <a:buNone/>
                      </a:pPr>
                      <a:r>
                        <a:rPr lang="zh-CN" altLang="en-US" sz="3600" b="1"/>
                        <a:t>八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 b="1"/>
                        <a:t>目</a:t>
                      </a:r>
                    </a:p>
                  </a:txBody>
                  <a:tcPr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国       家      </a:t>
                      </a:r>
                      <a:r>
                        <a:rPr lang="zh-CN" altLang="en-US" sz="3200">
                          <a:sym typeface="+mn-ea"/>
                        </a:rPr>
                        <a:t>身</a:t>
                      </a:r>
                      <a:r>
                        <a:rPr lang="zh-CN" altLang="en-US" sz="3200"/>
                        <a:t>            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931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600"/>
                        <a:t>修</a:t>
                      </a:r>
                    </a:p>
                    <a:p>
                      <a:pPr algn="l">
                        <a:buNone/>
                      </a:pPr>
                      <a:r>
                        <a:rPr lang="zh-CN" altLang="en-US" sz="3600"/>
                        <a:t>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修身的方法：格物、致知、诚意、正心</a:t>
                      </a:r>
                    </a:p>
                  </a:txBody>
                  <a:tcPr anchor="ctr"/>
                </a:tc>
              </a:tr>
              <a:tr h="14795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/>
                        <a:t>修身的功用：齐家、治国、平天下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>
            <a:off x="4037330" y="2652395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335905" y="2652395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7014210" y="2652395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8325485" y="2652395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9686925" y="2652395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736340" y="3429000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4734560" y="3429000"/>
            <a:ext cx="601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3150" y="248165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/>
              <a:t>任务二：精读交流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   </a:t>
            </a:r>
            <a:r>
              <a:rPr lang="zh-CN" altLang="en-US"/>
              <a:t>理解文章内容，体会深刻含义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136650"/>
            <a:ext cx="11677650" cy="1062355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1．本文第一段告诉人们什么道理？请结合文本进行分析。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175" y="1875155"/>
            <a:ext cx="11677650" cy="450850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答案　第一段将“三纲”依次展开之后，紧接着用一连串的逻辑推理，论述了“知止”，也就是说明了明确目标的重要性和必要性：“知止而后有定，定而后能静，静而后能安，安而后能虑，虑而后能得。物有本末，事有终始，知所先后，则近道矣。”在思想道德修养上，不同的人有不同的所止，但殊途同归，他们最终的目标应是“止于至善”。人若不知其所止，就会成为随波逐流的过客，碌碌无为，虚度此生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7205" y="222250"/>
            <a:ext cx="1096899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/>
              <a:t>       2.</a:t>
            </a:r>
            <a:r>
              <a:rPr lang="en-US" altLang="zh-CN" sz="3600">
                <a:sym typeface="+mn-ea"/>
              </a:rPr>
              <a:t> </a:t>
            </a:r>
            <a:r>
              <a:rPr sz="3600">
                <a:sym typeface="+mn-ea"/>
              </a:rPr>
              <a:t>“三纲”之间的关系是并列的还是层层递进的？</a:t>
            </a:r>
            <a:endParaRPr lang="zh-CN" altLang="en-US" sz="360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06070" y="1033780"/>
            <a:ext cx="11580495" cy="410908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3600"/>
              <a:t>答案　“三纲”之间是层层递进的关系。“明明德”，就是要彰显人性中美好的品德，这是儒家人生哲学和政治哲学的根本要求。“亲民”，有一种解释就是要使人去旧立新、去恶向善，强调只有不断革新，永不停滞地加强自身的思想道德修养，才能使人性中美好的品德得以弘扬。“止于至善”，就是要使人达到善的最高境界，告诉人们要明确自己的目标是什么。这三者之间是一个循序渐进、有始有终的过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39160"/>
            <a:ext cx="10969200" cy="705600"/>
          </a:xfrm>
        </p:spPr>
        <p:txBody>
          <a:bodyPr/>
          <a:lstStyle/>
          <a:p>
            <a:r>
              <a:rPr lang="en-US" altLang="zh-CN"/>
              <a:t>3.</a:t>
            </a:r>
            <a:r>
              <a:rPr lang="zh-CN" altLang="en-US"/>
              <a:t>如何理解“八目”的含义及其内在联系？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1158240"/>
            <a:ext cx="1168082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/>
              <a:t>答案　“格物”就是全面透彻地研究世界上的万事万物。“致知”就是要获得对世界上万事万物的正确认识。“诚意”指的是在修养自身的过程中，能够做到诚实、不自欺。“正心”就是教人防止个人情感的偏向。“修身”是使个人修养达到完善的程度，它是《大学》中对人的培养的最高要求，处在“八目”的中枢地位，是“齐家、治国、平天下”的根本。“齐家”是善于处理好家族内部的各种关系。“治国”和“平天下”是“齐家”的扩大和延伸。“八目”实际上包括“内修”和“外治”两大方面：前面四级“格物、致知、诚意、正心”是“内修”；后面三级“齐家、治国、平天下”是“外治”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465" y="2472125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+mn-ea"/>
              </a:rPr>
              <a:t>任务群一</a:t>
            </a:r>
            <a:r>
              <a:rPr lang="en-US" altLang="zh-CN" sz="6600">
                <a:sym typeface="+mn-ea"/>
              </a:rPr>
              <a:t> </a:t>
            </a:r>
            <a:r>
              <a:rPr lang="zh-CN" altLang="en-US" sz="6600">
                <a:sym typeface="+mn-ea"/>
              </a:rPr>
              <a:t>积累基础知识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ym typeface="+mn-ea"/>
              </a:rPr>
              <a:t>而其中间的“修身”一环，则是联结“内修”和“外治”两方面的枢纽，它与前面的“内修”项目连在一起，是“独善其身”；它与后面的“外治”项目连在一起，是“兼善天下”。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8086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/>
              <a:t>任务三</a:t>
            </a:r>
            <a:r>
              <a:rPr lang="en-US" altLang="zh-CN" sz="6000"/>
              <a:t>    </a:t>
            </a:r>
            <a:r>
              <a:rPr lang="zh-CN" altLang="en-US" sz="6000"/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90" y="283845"/>
            <a:ext cx="11691620" cy="1569085"/>
          </a:xfrm>
        </p:spPr>
        <p:txBody>
          <a:bodyPr>
            <a:normAutofit/>
          </a:bodyPr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本文阐述了什么道理？具有怎样的意义和作用？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1758315"/>
            <a:ext cx="11691620" cy="4759325"/>
          </a:xfrm>
        </p:spPr>
        <p:txBody>
          <a:bodyPr>
            <a:noAutofit/>
          </a:bodyPr>
          <a:lstStyle/>
          <a:p>
            <a:r>
              <a:rPr lang="zh-CN" altLang="en-US" sz="2800"/>
              <a:t>答案　(1)本文第一段阐明“大学之道”在于“明明德”“亲民”“止于至善”，从“知止”到“能得”，“知止”是开端，“能得”是结果。这告诉人们要明白每件事物都有本末始终，要知道事物发展的规律。第二段从明德修身和治国理政方面层层推进，最终推到人要学习并掌握知识、明白事理、修身养性、培养道德情操。这段话强调通过学习知识建立自己的道德人格，修养自己的品性，仁德修养是治国、平天下的基础，也是关键。本文阐述的是“修己以安百姓”的道理，将“大学之道”阐述得非常透彻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(2)本文深刻地体现了儒家学派“内圣外王”的思想，打通了个人与社会、道德与政治之间的关系，带有强烈的道德理想主义色彩。这一思想经宋明理学的大力提倡，对以后的中国社会和文化产生了极为深远的影响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595" y="608330"/>
            <a:ext cx="11496040" cy="70548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2.</a:t>
            </a:r>
            <a:r>
              <a:rPr lang="zh-CN" altLang="en-US" sz="4445">
                <a:sym typeface="+mn-ea"/>
              </a:rPr>
              <a:t>文章采用了怎样的论证结构？</a:t>
            </a:r>
            <a:br>
              <a:rPr lang="zh-CN" altLang="en-US" sz="4445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1490345"/>
            <a:ext cx="1149540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答案　文章首先提出“三纲”(明明德、亲民、止于至善)，然后提出“八目”(格物、致知、诚意、正心、修身、齐家、治国、平天下)，浑然一体。结构严谨，说理透彻。</a:t>
            </a:r>
            <a:br>
              <a:rPr lang="zh-CN" altLang="en-US" sz="3200">
                <a:sym typeface="+mn-ea"/>
              </a:rPr>
            </a:b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075" y="137160"/>
            <a:ext cx="10968990" cy="148971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活动</a:t>
            </a:r>
            <a:r>
              <a:rPr lang="en-US" altLang="zh-CN"/>
              <a:t>3</a:t>
            </a:r>
            <a:r>
              <a:rPr lang="zh-CN" altLang="en-US"/>
              <a:t>：“</a:t>
            </a:r>
            <a:r>
              <a:rPr lang="zh-CN" altLang="en-US">
                <a:sym typeface="+mn-ea"/>
              </a:rPr>
              <a:t>文章使用了顶真的手法，请简要分析。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6050" y="1609090"/>
            <a:ext cx="11779250" cy="3639185"/>
          </a:xfrm>
        </p:spPr>
        <p:txBody>
          <a:bodyPr>
            <a:noAutofit/>
          </a:bodyPr>
          <a:lstStyle/>
          <a:p>
            <a:r>
              <a:rPr lang="zh-CN" altLang="en-US" sz="3200"/>
              <a:t>答案　顶真的使用，使文章逻辑更加严密。《大学之道》属于议论文，说理时使用顶真的修辞手法，使逻辑推理性强，论证条理清晰，表达周密准确。如文章在阐述治国平天下与修身正心之理时，先连用顶真的修辞手法，从“天下”“国”“家”到“修身”“正心”“诚意”“致知”“格物”，由社会治理到个人修养，层层深入、句句推进、环环相扣，周详严密地论证了深刻的治国之理。句与句首尾蝉联，形成了严密的逻辑和不容置疑的说理气势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7102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000"/>
              <a:t>学习任务群三　综合拓展任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50361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任务一：</a:t>
            </a:r>
            <a:r>
              <a:rPr lang="zh-CN" altLang="en-US">
                <a:sym typeface="+mn-ea"/>
              </a:rPr>
              <a:t>结合“大学之道，在明明德，在亲民，在止于至善”应怎样理解“大学之道”？请谈谈你的看法。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5440" y="486410"/>
            <a:ext cx="11538585" cy="5322570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答案　【参考示例】(观点一)我认为“大学之道”是讲修身的学问。</a:t>
            </a: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“明德”相当于《道德经》中的上德，也就是最上等、最高明之德，甚至可以说是接近、等同于道的德，而“明明德”的第一个“明”，以及“亲民”可以这样理解，假如把“大学”只视为修身之学，那第一个“明”就是探索明了，而“亲民”是对自身的要求。这句话可以理解为大学之道在探索、掌握明德，并要去亲近民众，把这些事都做到最好是修身的最高境界。</a:t>
            </a:r>
            <a:br>
              <a:rPr lang="zh-CN" altLang="en-US" sz="3200">
                <a:sym typeface="+mn-ea"/>
              </a:rPr>
            </a:b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658495"/>
            <a:ext cx="10968990" cy="5591175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(观点二)我认为“大学之道”是指传道。</a:t>
            </a: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“大学”不只是修身的学问，其根本精神在传道，“明明德”的第一个“明”可以理解为揭示、昭示，而“亲民”是让“明德”去亲近民众。这句话就应该理解为“大学之道”在于揭示明德，让其昭示天下，让“明德”去亲近民众，使民众都能了解掌握它。“平天下”就是让明德昭示于天下，使民众都掌握明德，人人都成为圣贤，那天下自然太平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360" y="363220"/>
            <a:ext cx="11452225" cy="60915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1.作者：戴圣(生卒年不详)，字次君，祖籍梁国甾县(今河南省商丘市民权县)，出生于梁国睢阳(今河南省商丘市睢阳区)。西汉时期学者、礼学家、汉代今文经学的开创者。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主要作品：《礼记》。</a:t>
            </a: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大学》是儒家的经典著作，对中国的政治、文化等诸多方面有着深远的影响。《大学》的主体是“三纲”“八目”。在学习本文时，要了解文中所包含的基本思想，分析“三纲”“八目”之间的内在逻辑联系，探究《大学》论述过程中的思想脉络，领会其思想的严密性和深刻含义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4695" y="449580"/>
            <a:ext cx="10968990" cy="86487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任务二：修身”在“八目”中处于核心地位吗？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【参考示例】(观点一)处于核心地位。“八目”中的“修身”是根本，也是连接前四目与后三目的中间环节。前四目即“格物、致知、诚意、正心”，是修身的方法，是实现“内圣”的途径；后三目即“齐家、治国、平天下”，是修身的功用，是实现“外王”的目标。儒家“内圣外王”的思想集中体现在“八目”中。</a:t>
            </a:r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ym typeface="+mn-ea"/>
              </a:rPr>
              <a:t>(观点二)不处于核心地位。“八目”中“格物、致知、诚意、正心、修身”都是侧重于个人修养的提升的，从层次上来说，局限于个人。“齐家”是为“治国”服务的，而“平天下”应该在“八目”中处于终极目标的位置，所以应该处于“八目”中的核心地位。</a:t>
            </a:r>
            <a:endParaRPr lang="zh-CN" altLang="en-US" sz="3200"/>
          </a:p>
          <a:p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37900" y="11480800"/>
            <a:ext cx="3556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28340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时代背景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833755"/>
            <a:ext cx="11951970" cy="5563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《大学》原是《礼记》中的一篇。在宋代以前，《大学》在儒家思想中的地位并不是很突出，但由于它论述了儒家为学治世的基本原理、原则、方针和步骤，所以中唐之后，它逐渐受到儒家学者的重视。到南宋时，朱熹力作《大学章句》使《大学》成为儒家经典中重要的篇章，后朱熹又将它与《中庸》《论语》《孟子》合编成一书，进行注解，这就是《四书章句集注》。后来，《四书章句集注》被历代统治者推崇，甚至被作为学校官定的教科书和科举考试的标准答案。原属于《礼记》中的《大学》，也从此获得了官方的正式认可与推崇，这对古代教育，甚至中国的传统文化乃至整个社会都产生了极大的影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8450" y="206375"/>
            <a:ext cx="9799320" cy="8337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3.</a:t>
            </a:r>
            <a:r>
              <a:rPr lang="zh-CN" altLang="zh-CN"/>
              <a:t>常识梳理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59105" y="1437005"/>
            <a:ext cx="11873865" cy="4923155"/>
          </a:xfrm>
        </p:spPr>
        <p:txBody>
          <a:bodyPr>
            <a:noAutofit/>
          </a:bodyPr>
          <a:lstStyle/>
          <a:p>
            <a:pPr algn="l"/>
            <a:r>
              <a:rPr lang="en-US" altLang="zh-CN" sz="2700"/>
              <a:t>      </a:t>
            </a:r>
            <a:r>
              <a:rPr lang="zh-CN" altLang="en-US" sz="2700"/>
              <a:t>（</a:t>
            </a:r>
            <a:r>
              <a:rPr lang="en-US" altLang="zh-CN" sz="2700"/>
              <a:t>1</a:t>
            </a:r>
            <a:r>
              <a:rPr lang="zh-CN" altLang="en-US" sz="2700"/>
              <a:t>）文学常识</a:t>
            </a:r>
            <a:endParaRPr lang="en-US" altLang="zh-CN" sz="2700">
              <a:sym typeface="+mn-ea"/>
            </a:endParaRPr>
          </a:p>
          <a:p>
            <a:pPr algn="l"/>
            <a:r>
              <a:rPr lang="en-US" altLang="zh-CN" sz="2700">
                <a:sym typeface="+mn-ea"/>
              </a:rPr>
              <a:t>       </a:t>
            </a:r>
            <a:r>
              <a:rPr lang="en-US" altLang="zh-CN" sz="2700">
                <a:latin typeface="Calibri" panose="020F0502020204030204" charset="0"/>
                <a:sym typeface="+mn-ea"/>
              </a:rPr>
              <a:t>①</a:t>
            </a:r>
            <a:r>
              <a:rPr sz="2700"/>
              <a:t>《礼记》</a:t>
            </a:r>
          </a:p>
          <a:p>
            <a:pPr algn="l"/>
            <a:r>
              <a:rPr sz="2700">
                <a:sym typeface="+mn-ea"/>
              </a:rPr>
              <a:t>     《礼记》</a:t>
            </a:r>
            <a:r>
              <a:rPr sz="2700"/>
              <a:t>是中国古代一部重要的典章制度选集，共二十卷四十九篇，书中主要的内容是写先秦的礼制，体现了先秦儒家的哲学思想(如天道观、宇宙观、人生观)、教育思想(如个人修身、教育制度、教学方法、学校管理)、政治思想(如以教化政、大同社会、礼制与刑律)、美学思想(如物动心感说、礼乐中和说)，是研究先秦社会的重要资料，是一部儒家思想的资料汇编。《礼记》不仅阐述了精湛的学术思想，而且展示了一种纯熟、凝练而又文采绚烂的文学语言。《礼记》中记载的古代文化史知识及思想学说，对儒家文化传承、当代文化教育和德行教养，以及社会主义和谐社会建设有着重要的影响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8075" y="905510"/>
            <a:ext cx="1070292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>
                <a:latin typeface="Calibri" panose="020F0502020204030204" charset="0"/>
              </a:rPr>
              <a:t>②</a:t>
            </a:r>
            <a:r>
              <a:rPr lang="zh-CN" altLang="en-US" sz="2800"/>
              <a:t>“四书五经”</a:t>
            </a: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“四书五经”</a:t>
            </a:r>
            <a:r>
              <a:rPr lang="zh-CN" altLang="en-US" sz="2800"/>
              <a:t>，是“四书”与“五经”的合称。在中国传统文化的诸多文学作品中，“四书五经”占据着相当重要的位置。“四书五经”翔实地记载了我国早期思想文化发展史上政治、军事、外交、文化等各个方面的史实资料以及孔孟等思想家的重要思想。</a:t>
            </a:r>
          </a:p>
          <a:p>
            <a:pPr marL="0" indent="0">
              <a:buNone/>
            </a:pPr>
            <a:r>
              <a:rPr lang="zh-CN" altLang="en-US" sz="2800"/>
              <a:t>        四书”指《大学》《中庸》《论语》《孟子》四部作品，“五经”指《诗经》《尚书》《礼记》《周易》《春秋》五部作品。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420370"/>
            <a:ext cx="10968990" cy="6016625"/>
          </a:xfrm>
        </p:spPr>
        <p:txBody>
          <a:bodyPr>
            <a:normAutofit fontScale="90000"/>
          </a:bodyPr>
          <a:lstStyle/>
          <a:p>
            <a:r>
              <a:t>(2)文化常识</a:t>
            </a:r>
            <a:br/>
            <a:r>
              <a:t>     ①致知：获得知识。一说，把自己对事物的认识推到极致。</a:t>
            </a:r>
            <a:br/>
            <a:r>
              <a:t>     ②格物：推究事物的原理，尊重科学规律。</a:t>
            </a:r>
            <a:br/>
            <a:r>
              <a:t>     ③庶人：泛指无官爵的平民、百姓。周代族居在国中(城内)及国郊的，称为“国人”。国人中的上层为卿、大夫、士，下层为庶人。大部分庶人居于城郊，耕种贵族分给的土地，享有贵族给予的政治军事权利。秦以后，除奴婢外，无官爵及品秩者均泛称“庶人”。史籍中常见夺官的官吏及削籍的宗室被免为“庶人”的记载。唐以后，庶人一词使用渐少，逐渐为“民”“百姓”“黎庶”“庶民”等所取代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07664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任务群二</a:t>
            </a:r>
            <a:r>
              <a:rPr lang="en-US" altLang="zh-CN" sz="6600"/>
              <a:t>   </a:t>
            </a:r>
            <a:r>
              <a:rPr lang="zh-CN" altLang="en-US" sz="6600"/>
              <a:t>文本研习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611505" y="316230"/>
            <a:ext cx="10968990" cy="99949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/>
              <a:t>任务一：阅读文本，梳理大意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1505" y="1544320"/>
            <a:ext cx="11155680" cy="4300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90000"/>
              </a:lnSpc>
            </a:pPr>
            <a:r>
              <a:rPr lang="en-US" altLang="zh-CN" sz="3600"/>
              <a:t>       </a:t>
            </a:r>
            <a:r>
              <a:rPr lang="zh-CN" altLang="en-US" sz="3600"/>
              <a:t>大学之</a:t>
            </a:r>
            <a:r>
              <a:rPr lang="zh-CN" altLang="en-US" sz="3600">
                <a:solidFill>
                  <a:srgbClr val="FF0000"/>
                </a:solidFill>
              </a:rPr>
              <a:t>道</a:t>
            </a:r>
            <a:r>
              <a:rPr lang="zh-CN" altLang="en-US" sz="3600"/>
              <a:t>（1），在</a:t>
            </a:r>
            <a:r>
              <a:rPr lang="zh-CN" altLang="en-US" sz="3600">
                <a:solidFill>
                  <a:srgbClr val="FF0000"/>
                </a:solidFill>
              </a:rPr>
              <a:t>明明德</a:t>
            </a:r>
            <a:r>
              <a:rPr lang="zh-CN" altLang="en-US" sz="3600"/>
              <a:t>（2），在</a:t>
            </a:r>
            <a:r>
              <a:rPr lang="zh-CN" altLang="en-US" sz="3600">
                <a:solidFill>
                  <a:srgbClr val="FF0000"/>
                </a:solidFill>
              </a:rPr>
              <a:t>亲民</a:t>
            </a:r>
            <a:r>
              <a:rPr lang="zh-CN" altLang="en-US" sz="3600"/>
              <a:t>（3），</a:t>
            </a:r>
            <a:r>
              <a:rPr lang="zh-CN" altLang="en-US" sz="3600" u="sng"/>
              <a:t>在止于至善。</a:t>
            </a:r>
            <a:r>
              <a:rPr lang="zh-CN" altLang="en-US" sz="3600"/>
              <a:t> </a:t>
            </a:r>
            <a:r>
              <a:rPr lang="zh-CN" altLang="en-US" sz="3600">
                <a:solidFill>
                  <a:srgbClr val="FF0000"/>
                </a:solidFill>
              </a:rPr>
              <a:t>知止</a:t>
            </a:r>
            <a:r>
              <a:rPr lang="zh-CN" altLang="en-US" sz="3600"/>
              <a:t>（4）而后有定；</a:t>
            </a:r>
            <a:r>
              <a:rPr lang="zh-CN" altLang="en-US" sz="3600">
                <a:solidFill>
                  <a:srgbClr val="FF0000"/>
                </a:solidFill>
              </a:rPr>
              <a:t>定</a:t>
            </a:r>
            <a:r>
              <a:rPr lang="zh-CN" altLang="en-US" sz="3600">
                <a:sym typeface="+mn-ea"/>
              </a:rPr>
              <a:t>（5）</a:t>
            </a:r>
            <a:r>
              <a:rPr lang="zh-CN" altLang="en-US" sz="3600"/>
              <a:t>而后能静；静而后能安；安而后能虑；虑而后能</a:t>
            </a:r>
            <a:r>
              <a:rPr lang="zh-CN" altLang="en-US" sz="3600">
                <a:solidFill>
                  <a:srgbClr val="FF0000"/>
                </a:solidFill>
              </a:rPr>
              <a:t>得</a:t>
            </a:r>
            <a:r>
              <a:rPr lang="zh-CN" altLang="en-US" sz="3600"/>
              <a:t>（</a:t>
            </a:r>
            <a:r>
              <a:rPr lang="en-US" altLang="zh-CN" sz="3600"/>
              <a:t>6</a:t>
            </a:r>
            <a:r>
              <a:rPr lang="zh-CN" altLang="en-US" sz="3600"/>
              <a:t>）。 物有本末，事有终始。知所先后，则</a:t>
            </a:r>
            <a:r>
              <a:rPr lang="zh-CN" altLang="en-US" sz="3600">
                <a:solidFill>
                  <a:srgbClr val="FF0000"/>
                </a:solidFill>
              </a:rPr>
              <a:t>近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7</a:t>
            </a:r>
            <a:r>
              <a:rPr lang="zh-CN" altLang="en-US" sz="3600">
                <a:sym typeface="+mn-ea"/>
              </a:rPr>
              <a:t>）</a:t>
            </a:r>
            <a:r>
              <a:rPr lang="zh-CN" altLang="en-US" sz="3600"/>
              <a:t>道矣。 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461b95-87fd-40be-8545-3ffd1a494847}"/>
  <p:tag name="TABLE_ENDDRAG_ORIGIN_RECT" val="899*400"/>
  <p:tag name="TABLE_ENDDRAG_RECT" val="40*120*899*4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461b95-87fd-40be-8545-3ffd1a494847}"/>
  <p:tag name="TABLE_ENDDRAG_ORIGIN_RECT" val="858*349"/>
  <p:tag name="TABLE_ENDDRAG_RECT" val="52*137*858*34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1554</Words>
  <Application>Microsoft Office PowerPoint</Application>
  <PresentationFormat>自定义</PresentationFormat>
  <Paragraphs>92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第4课   大学之道 </vt:lpstr>
      <vt:lpstr>任务群一 积累基础知识</vt:lpstr>
      <vt:lpstr>PowerPoint 演示文稿</vt:lpstr>
      <vt:lpstr>2.时代背景</vt:lpstr>
      <vt:lpstr>3.常识梳理</vt:lpstr>
      <vt:lpstr>PowerPoint 演示文稿</vt:lpstr>
      <vt:lpstr>(2)文化常识      ①致知：获得知识。一说，把自己对事物的认识推到极致。      ②格物：推究事物的原理，尊重科学规律。      ③庶人：泛指无官爵的平民、百姓。周代族居在国中(城内)及国郊的，称为“国人”。国人中的上层为卿、大夫、士，下层为庶人。大部分庶人居于城郊，耕种贵族分给的土地，享有贵族给予的政治军事权利。秦以后，除奴婢外，无官爵及品秩者均泛称“庶人”。史籍中常见夺官的官吏及削籍的宗室被免为“庶人”的记载。唐以后，庶人一词使用渐少，逐渐为“民”“百姓”“黎庶”“庶民”等所取代。</vt:lpstr>
      <vt:lpstr>任务群二   文本研习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任务二：理清思路</vt:lpstr>
      <vt:lpstr>任务二：理清思路</vt:lpstr>
      <vt:lpstr>任务二：精读交流</vt:lpstr>
      <vt:lpstr>活动1：   理解文章内容，体会深刻含义</vt:lpstr>
      <vt:lpstr>PowerPoint 演示文稿</vt:lpstr>
      <vt:lpstr>3.如何理解“八目”的含义及其内在联系？</vt:lpstr>
      <vt:lpstr>PowerPoint 演示文稿</vt:lpstr>
      <vt:lpstr>任务三    合作探究</vt:lpstr>
      <vt:lpstr>活动1：本文阐述了什么道理？具有怎样的意义和作用？</vt:lpstr>
      <vt:lpstr>PowerPoint 演示文稿</vt:lpstr>
      <vt:lpstr>活动2.文章采用了怎样的论证结构？ </vt:lpstr>
      <vt:lpstr>活动3：“文章使用了顶真的手法，请简要分析。</vt:lpstr>
      <vt:lpstr>学习任务群三　综合拓展任</vt:lpstr>
      <vt:lpstr>任务一：结合“大学之道，在明明德，在亲民，在止于至善”应怎样理解“大学之道”？请谈谈你的看法。 </vt:lpstr>
      <vt:lpstr>PowerPoint 演示文稿</vt:lpstr>
      <vt:lpstr>PowerPoint 演示文稿</vt:lpstr>
      <vt:lpstr>任务二：修身”在“八目”中处于核心地位吗？ 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第4课   大学之道 </dc:title>
  <dc:creator>rbm.xkw.com</dc:creator>
  <cp:lastModifiedBy>hj</cp:lastModifiedBy>
  <cp:revision>2</cp:revision>
  <cp:lastPrinted>2021-08-22T11:32:42Z</cp:lastPrinted>
  <dcterms:created xsi:type="dcterms:W3CDTF">2021-08-22T11:32:42Z</dcterms:created>
  <dcterms:modified xsi:type="dcterms:W3CDTF">2021-08-26T10:11:26Z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