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61" r:id="rId3"/>
    <p:sldId id="362" r:id="rId4"/>
    <p:sldId id="363" r:id="rId5"/>
    <p:sldId id="286" r:id="rId6"/>
    <p:sldId id="257" r:id="rId7"/>
    <p:sldId id="364" r:id="rId8"/>
    <p:sldId id="365" r:id="rId9"/>
    <p:sldId id="366" r:id="rId10"/>
    <p:sldId id="368" r:id="rId11"/>
    <p:sldId id="369" r:id="rId12"/>
    <p:sldId id="370" r:id="rId13"/>
    <p:sldId id="258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260" r:id="rId24"/>
    <p:sldId id="261" r:id="rId25"/>
    <p:sldId id="394" r:id="rId26"/>
    <p:sldId id="395" r:id="rId27"/>
    <p:sldId id="266" r:id="rId28"/>
    <p:sldId id="267" r:id="rId29"/>
    <p:sldId id="268" r:id="rId30"/>
    <p:sldId id="269" r:id="rId31"/>
    <p:sldId id="271" r:id="rId32"/>
    <p:sldId id="272" r:id="rId34"/>
    <p:sldId id="325" r:id="rId35"/>
    <p:sldId id="277" r:id="rId36"/>
    <p:sldId id="308" r:id="rId37"/>
    <p:sldId id="278" r:id="rId38"/>
    <p:sldId id="396" r:id="rId39"/>
    <p:sldId id="397" r:id="rId40"/>
    <p:sldId id="398" r:id="rId41"/>
    <p:sldId id="399" r:id="rId42"/>
    <p:sldId id="400" r:id="rId43"/>
    <p:sldId id="401" r:id="rId44"/>
  </p:sldIdLst>
  <p:sldSz cx="12192000" cy="6858000"/>
  <p:notesSz cx="6858000" cy="9144000"/>
  <p:embeddedFontLs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汉语拼音" panose="000B0604020202020204" pitchFamily="34" charset="0"/>
      <p:regular r:id="rId50"/>
    </p:embeddedFont>
    <p:embeddedFont>
      <p:font typeface="等线 Light" panose="02010600030101010101" charset="-122"/>
      <p:regular r:id="rId51"/>
    </p:embeddedFont>
    <p:embeddedFont>
      <p:font typeface="方正清刻本悦宋简体" panose="02000000000000000000" charset="0"/>
      <p:regular r:id="rId52"/>
    </p:embeddedFont>
    <p:embeddedFont>
      <p:font typeface="等线" panose="02010600030101010101" charset="-122"/>
      <p:regular r:id="rId53"/>
    </p:embeddedFont>
    <p:embeddedFont>
      <p:font typeface="微软雅黑" panose="020B0503020204020204" charset="-122"/>
      <p:regular r:id="rId54"/>
    </p:embeddedFont>
    <p:embeddedFont>
      <p:font typeface="Impact" panose="020B0806030902050204" pitchFamily="34" charset="0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3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86" y="427"/>
      </p:cViewPr>
      <p:guideLst>
        <p:guide orient="horz" pos="666"/>
        <p:guide pos="506"/>
        <p:guide pos="6970"/>
        <p:guide orient="horz" pos="916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3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E7C79-5F84-4AC8-8929-1E76B3BEBA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61341-41A7-4CE3-A47C-19E50D7462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502815" y="4381776"/>
            <a:ext cx="2683527" cy="257461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9761344" y="748116"/>
            <a:ext cx="2097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MU LAN SHI</a:t>
            </a:r>
            <a:endParaRPr lang="zh-CN" altLang="en-US" spc="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18781-A757-4690-977B-4596836B0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0831F-DE33-4170-A05F-E152055C93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hdphoto2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8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hdphoto2.wdp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9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hdphoto2.wdp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hdphoto2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microsoft.com/office/2007/relationships/hdphoto" Target="../media/hdphoto3.wdp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microsoft.com/office/2007/relationships/hdphoto" Target="../media/hdphoto4.wdp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6.jpeg"/><Relationship Id="rId1" Type="http://schemas.openxmlformats.org/officeDocument/2006/relationships/hyperlink" Target="https://www.bilibili.com/video/BV1XA411v7D8?t=172.6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www.bilibili.com/video/BV1Gt411g7Cv?t=65.3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1961515"/>
            <a:ext cx="6105525" cy="1470025"/>
          </a:xfrm>
        </p:spPr>
        <p:txBody>
          <a:bodyPr anchor="ctr">
            <a:normAutofit/>
          </a:bodyPr>
          <a:lstStyle/>
          <a:p>
            <a:r>
              <a:rPr lang="en-US" altLang="zh-CN" sz="54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9.</a:t>
            </a:r>
            <a:r>
              <a:rPr lang="zh-CN" altLang="en-US" sz="54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木兰诗</a:t>
            </a:r>
            <a:endParaRPr lang="zh-CN" altLang="en-US" sz="54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94" b="100000" l="0" r="97345">
                        <a14:backgroundMark x1="49853" y1="9339" x2="46018" y2="22568"/>
                        <a14:backgroundMark x1="52507" y1="12711" x2="51327" y2="20233"/>
                        <a14:backgroundMark x1="69912" y1="24903" x2="74926" y2="1712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65340" y="2652395"/>
            <a:ext cx="4867910" cy="369062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896993" y="1488349"/>
            <a:ext cx="352649" cy="3465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" name="图片 4" descr="1066007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5029171" y="1284638"/>
            <a:ext cx="836771" cy="2257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685" y="3740785"/>
            <a:ext cx="4408170" cy="3081020"/>
          </a:xfrm>
          <a:prstGeom prst="rect">
            <a:avLst/>
          </a:prstGeom>
        </p:spPr>
      </p:pic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2940050" y="3117215"/>
            <a:ext cx="1656080" cy="62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第一课时</a:t>
            </a:r>
            <a:endParaRPr lang="zh-CN" altLang="en-US" sz="3600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63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239184" y="1081617"/>
            <a:ext cx="11533716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骏马，西市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鞍鞯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ānjiān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，南市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pèi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头，北市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长鞭。旦辞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爷娘去，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黄河边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唤女声，但闻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黄河流水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溅溅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jiān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旦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黄河去，暮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黑山头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唤女声，但闻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燕山胡骑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啾啾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jiū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róng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机，关山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度若飞。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shuò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tuò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，寒光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照铁衣。将军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百战死，壮士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十年归。</a:t>
            </a:r>
            <a:endParaRPr lang="zh-CN" altLang="en-US" sz="3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74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43933" y="836084"/>
            <a:ext cx="11808884" cy="599694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见天子，天子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坐明堂。策勋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十二转，赏赐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百千强。可汗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问所欲，木兰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尚书郎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千里足，送儿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还故乡。</a:t>
            </a:r>
            <a:endParaRPr lang="zh-CN" altLang="zh-CN" sz="3200" b="1" dirty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闻女来，出郭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相扶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jiāng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闻妹来，当户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理红妆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闻姊来，磨刀霍霍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向猪羊。开我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东阁门，坐我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西阁床。脱我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战时袍，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zhuó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旧时裳。当窗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理云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bìn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帖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tiē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花黄。出门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看火伴，火伴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皆惊忙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十二年，不知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木兰是女郎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脚扑朔，雌兔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眼迷离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傍地走，安能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是雄</a:t>
            </a:r>
            <a:r>
              <a:rPr lang="zh-CN" altLang="zh-CN" sz="3200" b="1" dirty="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雌</a:t>
            </a:r>
            <a:r>
              <a:rPr lang="zh-CN" altLang="en-US" sz="3200" b="1" dirty="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请读准字音噢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226193" y="2114172"/>
            <a:ext cx="93153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唧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唧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机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杼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军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帖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可汗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鞍鞯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辔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头</a:t>
            </a:r>
            <a:endParaRPr lang="zh-CN" altLang="en-US" sz="3600" b="1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226193" y="3590547"/>
            <a:ext cx="92304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鸣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溅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溅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燕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山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鸣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啾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啾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戎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机 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朔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气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金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柝</a:t>
            </a:r>
            <a:endParaRPr lang="zh-CN" altLang="en-US" sz="36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226193" y="5066922"/>
            <a:ext cx="100526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红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妆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 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著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  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帖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花黄</a:t>
            </a:r>
            <a:r>
              <a:rPr lang="zh-CN" altLang="en-US" sz="3600" b="1" spc="300" dirty="0">
                <a:solidFill>
                  <a:srgbClr val="3333FF"/>
                </a:solidFill>
                <a:latin typeface="+mj-ea"/>
                <a:ea typeface="+mj-ea"/>
              </a:rPr>
              <a:t>  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傍     姊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妹</a:t>
            </a:r>
            <a:r>
              <a:rPr lang="zh-CN" altLang="en-US" sz="3600" b="1" spc="300" dirty="0">
                <a:solidFill>
                  <a:srgbClr val="0033CC"/>
                </a:solidFill>
                <a:latin typeface="+mj-ea"/>
                <a:ea typeface="+mj-ea"/>
              </a:rPr>
              <a:t>  </a:t>
            </a:r>
            <a:r>
              <a:rPr lang="zh-CN" altLang="en-US" sz="36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云</a:t>
            </a:r>
            <a:r>
              <a:rPr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鬓</a:t>
            </a:r>
            <a:endParaRPr lang="zh-CN" altLang="en-US" sz="36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93700" y="1690370"/>
            <a:ext cx="11798300" cy="340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ea"/>
                <a:ea typeface="+mj-ea"/>
              </a:rPr>
              <a:t>              </a:t>
            </a:r>
            <a:r>
              <a:rPr lang="en-US" altLang="zh-CN" sz="2800" b="1" dirty="0" err="1">
                <a:latin typeface="+mj-ea"/>
                <a:ea typeface="+mj-ea"/>
              </a:rPr>
              <a:t>jī</a:t>
            </a:r>
            <a:r>
              <a:rPr lang="en-US" altLang="zh-CN" sz="2800" b="1" dirty="0">
                <a:latin typeface="+mj-ea"/>
                <a:ea typeface="+mj-ea"/>
              </a:rPr>
              <a:t>            </a:t>
            </a:r>
            <a:r>
              <a:rPr lang="en-US" altLang="zh-CN" sz="2800" b="1" dirty="0" err="1">
                <a:latin typeface="+mj-ea"/>
                <a:ea typeface="+mj-ea"/>
              </a:rPr>
              <a:t>zhù</a:t>
            </a:r>
            <a:r>
              <a:rPr lang="en-US" altLang="zh-CN" sz="2800" b="1" dirty="0">
                <a:latin typeface="+mj-ea"/>
                <a:ea typeface="+mj-ea"/>
              </a:rPr>
              <a:t>       </a:t>
            </a:r>
            <a:r>
              <a:rPr lang="en-US" altLang="zh-CN" sz="2800" b="1" dirty="0" err="1">
                <a:latin typeface="+mj-ea"/>
                <a:ea typeface="+mj-ea"/>
              </a:rPr>
              <a:t>tiě</a:t>
            </a:r>
            <a:r>
              <a:rPr lang="en-US" altLang="zh-CN" sz="2800" b="1" dirty="0">
                <a:latin typeface="+mj-ea"/>
                <a:ea typeface="+mj-ea"/>
              </a:rPr>
              <a:t>       </a:t>
            </a:r>
            <a:r>
              <a:rPr lang="en-US" altLang="zh-CN" sz="2800" b="1" dirty="0" err="1">
                <a:latin typeface="+mj-ea"/>
                <a:ea typeface="+mj-ea"/>
              </a:rPr>
              <a:t>kèhán</a:t>
            </a:r>
            <a:r>
              <a:rPr lang="en-US" altLang="zh-CN" sz="2800" b="1" dirty="0">
                <a:latin typeface="+mj-ea"/>
                <a:ea typeface="+mj-ea"/>
              </a:rPr>
              <a:t>     </a:t>
            </a:r>
            <a:r>
              <a:rPr lang="en-US" altLang="zh-CN" sz="2800" b="1" dirty="0" err="1">
                <a:latin typeface="+mj-ea"/>
                <a:ea typeface="+mj-ea"/>
              </a:rPr>
              <a:t>ānjiān</a:t>
            </a:r>
            <a:r>
              <a:rPr lang="en-US" altLang="zh-CN" sz="2800" b="1" dirty="0">
                <a:latin typeface="+mj-ea"/>
                <a:ea typeface="+mj-ea"/>
              </a:rPr>
              <a:t>      </a:t>
            </a:r>
            <a:r>
              <a:rPr lang="en-US" altLang="zh-CN" sz="2800" b="1" dirty="0" err="1">
                <a:latin typeface="+mj-ea"/>
                <a:ea typeface="+mj-ea"/>
              </a:rPr>
              <a:t>pèi</a:t>
            </a:r>
            <a:endParaRPr lang="en-US" altLang="zh-CN" sz="2800" b="1" dirty="0"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+mj-ea"/>
                <a:ea typeface="+mj-ea"/>
              </a:rPr>
              <a:t> </a:t>
            </a:r>
            <a:br>
              <a:rPr lang="en-US" altLang="zh-CN" sz="2800" b="1" dirty="0">
                <a:latin typeface="+mj-ea"/>
                <a:ea typeface="+mj-ea"/>
              </a:rPr>
            </a:br>
            <a:r>
              <a:rPr lang="en-US" altLang="zh-CN" sz="2800" b="1" dirty="0">
                <a:latin typeface="+mj-ea"/>
                <a:ea typeface="+mj-ea"/>
              </a:rPr>
              <a:t> </a:t>
            </a:r>
            <a:br>
              <a:rPr lang="en-US" altLang="zh-CN" sz="2800" b="1" dirty="0">
                <a:latin typeface="+mj-ea"/>
                <a:ea typeface="+mj-ea"/>
              </a:rPr>
            </a:br>
            <a:r>
              <a:rPr lang="en-US" altLang="zh-CN" sz="2800" b="1" dirty="0">
                <a:latin typeface="+mj-ea"/>
                <a:ea typeface="+mj-ea"/>
              </a:rPr>
              <a:t>             </a:t>
            </a:r>
            <a:r>
              <a:rPr lang="en-US" altLang="zh-CN" sz="2800" b="1" dirty="0" err="1">
                <a:latin typeface="+mj-ea"/>
                <a:ea typeface="+mj-ea"/>
              </a:rPr>
              <a:t>jiān</a:t>
            </a:r>
            <a:r>
              <a:rPr lang="en-US" altLang="zh-CN" sz="2800" b="1" dirty="0">
                <a:latin typeface="+mj-ea"/>
                <a:ea typeface="+mj-ea"/>
              </a:rPr>
              <a:t>        </a:t>
            </a:r>
            <a:r>
              <a:rPr lang="en-US" altLang="zh-CN" sz="2800" b="1" dirty="0" err="1">
                <a:latin typeface="+mj-ea"/>
                <a:ea typeface="+mj-ea"/>
              </a:rPr>
              <a:t>yān</a:t>
            </a:r>
            <a:r>
              <a:rPr lang="en-US" altLang="zh-CN" sz="2800" b="1" dirty="0">
                <a:latin typeface="+mj-ea"/>
                <a:ea typeface="+mj-ea"/>
              </a:rPr>
              <a:t>          </a:t>
            </a:r>
            <a:r>
              <a:rPr lang="en-US" altLang="zh-CN" sz="2800" b="1" dirty="0" err="1">
                <a:latin typeface="+mj-ea"/>
                <a:ea typeface="+mj-ea"/>
              </a:rPr>
              <a:t>jīu</a:t>
            </a:r>
            <a:r>
              <a:rPr lang="en-US" altLang="zh-CN" sz="2800" b="1" dirty="0">
                <a:latin typeface="+mj-ea"/>
                <a:ea typeface="+mj-ea"/>
              </a:rPr>
              <a:t>        </a:t>
            </a:r>
            <a:r>
              <a:rPr lang="en-US" altLang="zh-CN" sz="2800" b="1" dirty="0" err="1">
                <a:latin typeface="+mj-ea"/>
                <a:ea typeface="+mj-ea"/>
              </a:rPr>
              <a:t>róng</a:t>
            </a:r>
            <a:r>
              <a:rPr lang="en-US" altLang="zh-CN" sz="2800" b="1" dirty="0">
                <a:latin typeface="+mj-ea"/>
                <a:ea typeface="+mj-ea"/>
              </a:rPr>
              <a:t>          </a:t>
            </a:r>
            <a:r>
              <a:rPr lang="en-US" altLang="zh-CN" sz="2800" b="1" dirty="0" err="1">
                <a:latin typeface="+mj-ea"/>
                <a:ea typeface="+mj-ea"/>
              </a:rPr>
              <a:t>shuò</a:t>
            </a:r>
            <a:r>
              <a:rPr lang="en-US" altLang="zh-CN" sz="2800" b="1" dirty="0">
                <a:latin typeface="+mj-ea"/>
                <a:ea typeface="+mj-ea"/>
              </a:rPr>
              <a:t>          </a:t>
            </a:r>
            <a:r>
              <a:rPr lang="en-US" altLang="zh-CN" sz="2800" b="1" dirty="0" err="1">
                <a:latin typeface="+mj-ea"/>
                <a:ea typeface="+mj-ea"/>
              </a:rPr>
              <a:t>tuò</a:t>
            </a:r>
            <a:r>
              <a:rPr lang="en-US" altLang="zh-CN" sz="2800" b="1" dirty="0">
                <a:latin typeface="+mj-ea"/>
                <a:ea typeface="+mj-ea"/>
              </a:rPr>
              <a:t>  </a:t>
            </a:r>
            <a:br>
              <a:rPr lang="en-US" altLang="zh-CN" sz="2800" b="1" dirty="0">
                <a:latin typeface="+mj-ea"/>
                <a:ea typeface="+mj-ea"/>
              </a:rPr>
            </a:br>
            <a:br>
              <a:rPr lang="en-US" altLang="zh-CN" sz="2800" b="1" dirty="0">
                <a:latin typeface="+mj-ea"/>
                <a:ea typeface="+mj-ea"/>
              </a:rPr>
            </a:br>
            <a:br>
              <a:rPr lang="en-US" altLang="zh-CN" sz="2800" b="1" dirty="0">
                <a:latin typeface="+mj-ea"/>
                <a:ea typeface="+mj-ea"/>
              </a:rPr>
            </a:br>
            <a:r>
              <a:rPr lang="en-US" altLang="zh-CN" sz="2800" b="1" dirty="0">
                <a:latin typeface="+mj-ea"/>
                <a:ea typeface="+mj-ea"/>
              </a:rPr>
              <a:t>            </a:t>
            </a:r>
            <a:r>
              <a:rPr lang="en-US" altLang="zh-CN" sz="2800" b="1" dirty="0" err="1">
                <a:latin typeface="+mj-ea"/>
                <a:ea typeface="+mj-ea"/>
              </a:rPr>
              <a:t>zhuāng</a:t>
            </a:r>
            <a:r>
              <a:rPr lang="en-US" altLang="zh-CN" sz="2800" b="1" dirty="0">
                <a:latin typeface="+mj-ea"/>
                <a:ea typeface="+mj-ea"/>
              </a:rPr>
              <a:t>         </a:t>
            </a:r>
            <a:r>
              <a:rPr lang="en-US" altLang="zh-CN" sz="2800" b="1" dirty="0" err="1">
                <a:latin typeface="+mj-ea"/>
                <a:ea typeface="+mj-ea"/>
              </a:rPr>
              <a:t>zhuó</a:t>
            </a:r>
            <a:r>
              <a:rPr lang="en-US" altLang="zh-CN" sz="2800" b="1" dirty="0">
                <a:latin typeface="+mj-ea"/>
                <a:ea typeface="+mj-ea"/>
              </a:rPr>
              <a:t>        </a:t>
            </a:r>
            <a:r>
              <a:rPr lang="en-US" altLang="zh-CN" sz="2800" b="1" dirty="0" err="1">
                <a:latin typeface="+mj-ea"/>
                <a:ea typeface="+mj-ea"/>
              </a:rPr>
              <a:t>tiē</a:t>
            </a:r>
            <a:r>
              <a:rPr lang="en-US" altLang="zh-CN" sz="2800" b="1" dirty="0">
                <a:latin typeface="+mj-ea"/>
                <a:ea typeface="+mj-ea"/>
              </a:rPr>
              <a:t>            </a:t>
            </a:r>
            <a:r>
              <a:rPr lang="en-US" altLang="zh-CN" sz="2800" b="1" dirty="0" err="1">
                <a:latin typeface="+mj-ea"/>
                <a:ea typeface="+mj-ea"/>
              </a:rPr>
              <a:t>bàng</a:t>
            </a:r>
            <a:r>
              <a:rPr lang="en-US" altLang="zh-CN" sz="2800" b="1" dirty="0">
                <a:latin typeface="+mj-ea"/>
                <a:ea typeface="+mj-ea"/>
              </a:rPr>
              <a:t>       </a:t>
            </a:r>
            <a:r>
              <a:rPr lang="en-US" altLang="zh-CN" sz="2800" b="1" dirty="0" err="1">
                <a:latin typeface="+mj-ea"/>
                <a:ea typeface="+mj-ea"/>
              </a:rPr>
              <a:t>zǐ</a:t>
            </a:r>
            <a:r>
              <a:rPr lang="en-US" altLang="zh-CN" sz="2800" b="1" dirty="0">
                <a:latin typeface="+mj-ea"/>
                <a:ea typeface="+mj-ea"/>
              </a:rPr>
              <a:t>            </a:t>
            </a:r>
            <a:r>
              <a:rPr lang="en-US" altLang="zh-CN" sz="2800" b="1" dirty="0" err="1">
                <a:latin typeface="+mj-ea"/>
                <a:ea typeface="+mj-ea"/>
              </a:rPr>
              <a:t>bìn</a:t>
            </a:r>
            <a:endParaRPr lang="en-US" altLang="zh-CN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1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79880" y="1217930"/>
            <a:ext cx="83140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 err="1">
                <a:latin typeface="+mj-ea"/>
                <a:ea typeface="+mj-ea"/>
              </a:rPr>
              <a:t>胡骑（jì）     十二</a:t>
            </a:r>
            <a:r>
              <a:rPr lang="en-US" altLang="zh-CN" sz="3600" b="1" dirty="0" err="1">
                <a:solidFill>
                  <a:srgbClr val="FF0000"/>
                </a:solidFill>
                <a:latin typeface="+mj-ea"/>
                <a:ea typeface="+mj-ea"/>
              </a:rPr>
              <a:t>转</a:t>
            </a:r>
            <a:r>
              <a:rPr lang="en-US" altLang="zh-CN" sz="3600" b="1" dirty="0" err="1">
                <a:latin typeface="+mj-ea"/>
                <a:ea typeface="+mj-ea"/>
              </a:rPr>
              <a:t>（</a:t>
            </a:r>
            <a:r>
              <a:rPr lang="en-US" altLang="zh-CN" sz="3600" b="1" dirty="0" err="1">
                <a:solidFill>
                  <a:srgbClr val="FF0000"/>
                </a:solidFill>
                <a:latin typeface="+mj-ea"/>
                <a:ea typeface="+mj-ea"/>
              </a:rPr>
              <a:t>zhuǎn</a:t>
            </a:r>
            <a:r>
              <a:rPr lang="en-US" altLang="zh-CN" sz="3600" b="1" dirty="0" err="1">
                <a:latin typeface="+mj-ea"/>
                <a:ea typeface="+mj-ea"/>
              </a:rPr>
              <a:t>）  </a:t>
            </a:r>
            <a:endParaRPr lang="en-US" altLang="zh-CN" sz="3600" b="1" dirty="0" err="1">
              <a:latin typeface="+mj-ea"/>
              <a:ea typeface="+mj-ea"/>
            </a:endParaRPr>
          </a:p>
          <a:p>
            <a:endParaRPr lang="en-US" altLang="zh-CN" sz="3600" b="1" dirty="0" err="1">
              <a:latin typeface="+mj-ea"/>
              <a:ea typeface="+mj-ea"/>
            </a:endParaRPr>
          </a:p>
          <a:p>
            <a:r>
              <a:rPr lang="en-US" altLang="zh-CN" sz="3600" b="1" dirty="0" err="1">
                <a:latin typeface="+mj-ea"/>
                <a:ea typeface="+mj-ea"/>
              </a:rPr>
              <a:t>傍地（bàng）     旧时</a:t>
            </a:r>
            <a:r>
              <a:rPr lang="en-US" altLang="zh-CN" sz="3600" b="1" dirty="0" err="1">
                <a:solidFill>
                  <a:srgbClr val="FF0000"/>
                </a:solidFill>
                <a:latin typeface="+mj-ea"/>
                <a:ea typeface="+mj-ea"/>
              </a:rPr>
              <a:t>裳</a:t>
            </a:r>
            <a:r>
              <a:rPr lang="en-US" altLang="zh-CN" sz="3600" b="1" dirty="0" err="1">
                <a:latin typeface="+mj-ea"/>
                <a:ea typeface="+mj-ea"/>
              </a:rPr>
              <a:t>（</a:t>
            </a:r>
            <a:r>
              <a:rPr lang="en-US" altLang="zh-CN" sz="3600" b="1" dirty="0" err="1">
                <a:solidFill>
                  <a:srgbClr val="FF0000"/>
                </a:solidFill>
                <a:latin typeface="+mj-ea"/>
                <a:ea typeface="+mj-ea"/>
              </a:rPr>
              <a:t>cháng</a:t>
            </a:r>
            <a:r>
              <a:rPr lang="en-US" altLang="zh-CN" sz="3600" b="1" dirty="0" err="1">
                <a:latin typeface="+mj-ea"/>
                <a:ea typeface="+mj-ea"/>
              </a:rPr>
              <a:t>）</a:t>
            </a:r>
            <a:endParaRPr lang="en-US" altLang="zh-CN" sz="3600" b="1" dirty="0" err="1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3828415"/>
            <a:ext cx="95345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转（zhuǎn）</a:t>
            </a:r>
            <a:r>
              <a:rPr lang="zh-CN" altLang="en-US" sz="2400"/>
              <a:t>，这里表示：勋位的等级，每升一级就加一转（zhuǎn）。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>
                <a:solidFill>
                  <a:schemeClr val="tx1"/>
                </a:solidFill>
              </a:rPr>
              <a:t>旧时</a:t>
            </a:r>
            <a:r>
              <a:rPr lang="zh-CN" altLang="en-US" sz="2400" b="1">
                <a:solidFill>
                  <a:srgbClr val="FF0000"/>
                </a:solidFill>
              </a:rPr>
              <a:t>裳（cháng）</a:t>
            </a:r>
            <a:r>
              <a:rPr lang="zh-CN" altLang="en-US" sz="2400"/>
              <a:t>，古人很讲究，把我们上身穿的衣服称为“衣”，把下身的衣裙称为“裳（cháng）”，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20" y="637540"/>
            <a:ext cx="91522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同学们，我们读诗不仅要读准音，还要注重诗歌的节奏，我们来看一看，这首诗的节奏。</a:t>
            </a:r>
            <a:endParaRPr lang="zh-CN" altLang="en-US" sz="2800" b="1"/>
          </a:p>
          <a:p>
            <a:endParaRPr lang="zh-CN" altLang="en-US"/>
          </a:p>
          <a:p>
            <a:r>
              <a:rPr lang="zh-CN" altLang="en-US">
                <a:solidFill>
                  <a:schemeClr val="tx1"/>
                </a:solidFill>
              </a:rPr>
              <a:t>这首诗以</a:t>
            </a:r>
            <a:r>
              <a:rPr lang="zh-CN" altLang="en-US" b="1">
                <a:solidFill>
                  <a:srgbClr val="FF0000"/>
                </a:solidFill>
              </a:rPr>
              <a:t>五字句</a:t>
            </a:r>
            <a:r>
              <a:rPr lang="zh-CN" altLang="en-US">
                <a:solidFill>
                  <a:schemeClr val="tx1"/>
                </a:solidFill>
              </a:rPr>
              <a:t>为主，读法是</a:t>
            </a:r>
            <a:r>
              <a:rPr lang="zh-CN" altLang="en-US" b="1">
                <a:solidFill>
                  <a:srgbClr val="FF0000"/>
                </a:solidFill>
              </a:rPr>
              <a:t>二字三字一</a:t>
            </a:r>
            <a:r>
              <a:rPr lang="zh-CN" altLang="en-US">
                <a:solidFill>
                  <a:schemeClr val="tx1"/>
                </a:solidFill>
              </a:rPr>
              <a:t>停顿，而后三字之中又可根据意思又有</a:t>
            </a:r>
            <a:r>
              <a:rPr lang="zh-CN" altLang="en-US" b="1">
                <a:solidFill>
                  <a:srgbClr val="FF0000"/>
                </a:solidFill>
              </a:rPr>
              <a:t>二字一字</a:t>
            </a:r>
            <a:r>
              <a:rPr lang="zh-CN" altLang="en-US">
                <a:solidFill>
                  <a:schemeClr val="tx1"/>
                </a:solidFill>
              </a:rPr>
              <a:t>停顿，或</a:t>
            </a:r>
            <a:r>
              <a:rPr lang="zh-CN" altLang="en-US">
                <a:solidFill>
                  <a:srgbClr val="FF0000"/>
                </a:solidFill>
              </a:rPr>
              <a:t>一字二</a:t>
            </a:r>
            <a:r>
              <a:rPr lang="zh-CN" altLang="en-US">
                <a:solidFill>
                  <a:schemeClr val="tx1"/>
                </a:solidFill>
              </a:rPr>
              <a:t>字停顿。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/>
              <a:t>比如说：</a:t>
            </a:r>
            <a:endParaRPr lang="zh-CN" altLang="en-US"/>
          </a:p>
          <a:p>
            <a:r>
              <a:rPr lang="zh-CN" altLang="en-US" b="1"/>
              <a:t>不闻/机杼声，惟闻/女叹息。</a:t>
            </a:r>
            <a:endParaRPr lang="zh-CN" altLang="en-US" b="1"/>
          </a:p>
          <a:p>
            <a:r>
              <a:rPr lang="zh-CN" altLang="en-US" b="1"/>
              <a:t>问女/何所思，问女/何所忆。  </a:t>
            </a:r>
            <a:r>
              <a:rPr lang="zh-CN" altLang="en-US" b="1">
                <a:solidFill>
                  <a:srgbClr val="FF0000"/>
                </a:solidFill>
              </a:rPr>
              <a:t>“二三节拍”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/>
              <a:t>愿为/市鞍马，从此/替爷征。</a:t>
            </a:r>
            <a:endParaRPr lang="zh-CN" altLang="en-US"/>
          </a:p>
          <a:p>
            <a:endParaRPr lang="zh-CN" altLang="en-US"/>
          </a:p>
          <a:p>
            <a:pPr algn="l">
              <a:buNone/>
            </a:pPr>
            <a:r>
              <a:rPr lang="zh-CN" altLang="en-US" b="1"/>
              <a:t>唧唧／复／唧唧   昨夜／见／军帖   </a:t>
            </a:r>
            <a:endParaRPr lang="zh-CN" altLang="en-US" b="1"/>
          </a:p>
          <a:p>
            <a:pPr algn="l">
              <a:buNone/>
            </a:pPr>
            <a:r>
              <a:rPr lang="zh-CN" altLang="en-US" b="1"/>
              <a:t>可汗／大／点兵   万里／赴／戎机   </a:t>
            </a:r>
            <a:r>
              <a:rPr lang="zh-CN" altLang="en-US" b="1">
                <a:solidFill>
                  <a:srgbClr val="FF0000"/>
                </a:solidFill>
              </a:rPr>
              <a:t>“二一二节拍”</a:t>
            </a:r>
            <a:endParaRPr lang="zh-CN" altLang="en-US" b="1">
              <a:solidFill>
                <a:srgbClr val="FF0000"/>
              </a:solidFill>
            </a:endParaRPr>
          </a:p>
          <a:p>
            <a:pPr algn="l">
              <a:buNone/>
            </a:pPr>
            <a:r>
              <a:rPr lang="zh-CN" altLang="en-US" b="1"/>
              <a:t>归来／见／天子   天子／坐／明堂</a:t>
            </a:r>
            <a:endParaRPr lang="zh-CN" altLang="en-US" b="1"/>
          </a:p>
          <a:p>
            <a:endParaRPr lang="zh-CN" altLang="en-US"/>
          </a:p>
          <a:p>
            <a:r>
              <a:rPr lang="zh-CN" altLang="en-US" b="1"/>
              <a:t>将军／百战／死，壮士／十年／归  ——   </a:t>
            </a:r>
            <a:r>
              <a:rPr lang="zh-CN" altLang="en-US" b="1">
                <a:solidFill>
                  <a:srgbClr val="FF0000"/>
                </a:solidFill>
              </a:rPr>
              <a:t>“二 二一节拍”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/>
              <a:t>不闻／爷娘／唤女声，但闻／黄河／流水／鸣溅溅 ——  </a:t>
            </a:r>
            <a:r>
              <a:rPr lang="zh-CN" altLang="en-US" b="1">
                <a:solidFill>
                  <a:srgbClr val="FF0000"/>
                </a:solidFill>
              </a:rPr>
              <a:t>“二 二三节拍”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8840" y="539115"/>
            <a:ext cx="907288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chemeClr val="tx1"/>
                </a:solidFill>
                <a:hlinkClick r:id="rId1" action="ppaction://hlinksldjump"/>
              </a:rPr>
              <a:t>读出感情</a:t>
            </a:r>
            <a:endParaRPr lang="zh-CN" altLang="en-US" sz="4400" b="1">
              <a:solidFill>
                <a:schemeClr val="tx1"/>
              </a:solidFill>
            </a:endParaRPr>
          </a:p>
          <a:p>
            <a:r>
              <a:rPr lang="zh-CN" altLang="en-US" sz="3200"/>
              <a:t>第1、2段的感情基调是：</a:t>
            </a:r>
            <a:r>
              <a:rPr lang="zh-CN" altLang="en-US" sz="3200" b="1">
                <a:solidFill>
                  <a:srgbClr val="FF0000"/>
                </a:solidFill>
              </a:rPr>
              <a:t> 哀愁无奈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/>
              <a:t>第3段的感情基调是：</a:t>
            </a:r>
            <a:r>
              <a:rPr lang="zh-CN" altLang="en-US" sz="3200" b="1">
                <a:solidFill>
                  <a:srgbClr val="FF0000"/>
                </a:solidFill>
              </a:rPr>
              <a:t>紧张急迫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/>
              <a:t>第4段的感情基调是：</a:t>
            </a:r>
            <a:r>
              <a:rPr lang="zh-CN" altLang="en-US" sz="3200" b="1">
                <a:solidFill>
                  <a:srgbClr val="FF0000"/>
                </a:solidFill>
              </a:rPr>
              <a:t>英勇悲壮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/>
              <a:t>第5-7段的感情基调是：</a:t>
            </a:r>
            <a:r>
              <a:rPr lang="zh-CN" altLang="en-US" sz="3200" b="1">
                <a:solidFill>
                  <a:srgbClr val="FF0000"/>
                </a:solidFill>
              </a:rPr>
              <a:t>喜悦欢快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1961515"/>
            <a:ext cx="6105525" cy="1470025"/>
          </a:xfrm>
        </p:spPr>
        <p:txBody>
          <a:bodyPr anchor="ctr">
            <a:normAutofit/>
          </a:bodyPr>
          <a:lstStyle/>
          <a:p>
            <a:r>
              <a:rPr lang="en-US" altLang="zh-CN" sz="54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9.</a:t>
            </a:r>
            <a:r>
              <a:rPr lang="zh-CN" altLang="en-US" sz="54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木兰诗</a:t>
            </a:r>
            <a:endParaRPr lang="zh-CN" altLang="en-US" sz="54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94" b="100000" l="0" r="97345">
                        <a14:backgroundMark x1="49853" y1="9339" x2="46018" y2="22568"/>
                        <a14:backgroundMark x1="52507" y1="12711" x2="51327" y2="20233"/>
                        <a14:backgroundMark x1="69912" y1="24903" x2="74926" y2="1712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65340" y="2652395"/>
            <a:ext cx="4867910" cy="369062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896993" y="1488349"/>
            <a:ext cx="352649" cy="3465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" name="图片 4" descr="1066007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5029171" y="1284638"/>
            <a:ext cx="836771" cy="2257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685" y="3740785"/>
            <a:ext cx="4408170" cy="3081020"/>
          </a:xfrm>
          <a:prstGeom prst="rect">
            <a:avLst/>
          </a:prstGeom>
        </p:spPr>
      </p:pic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2940050" y="3117215"/>
            <a:ext cx="1656080" cy="62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spc="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第二课时</a:t>
            </a:r>
            <a:endParaRPr lang="zh-CN" altLang="en-US" sz="3600" spc="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94" b="100000" l="0" r="97345">
                        <a14:backgroundMark x1="49853" y1="9339" x2="46018" y2="22568"/>
                        <a14:backgroundMark x1="52507" y1="12711" x2="51327" y2="20233"/>
                        <a14:backgroundMark x1="69912" y1="24903" x2="74926" y2="1712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106660" y="5253990"/>
            <a:ext cx="2067560" cy="1567815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896993" y="1488349"/>
            <a:ext cx="352649" cy="3465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" name="图片 4" descr="1066007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5029171" y="1284638"/>
            <a:ext cx="836771" cy="2257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685" y="3740785"/>
            <a:ext cx="4408170" cy="308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0500" y="2207260"/>
            <a:ext cx="4354830" cy="1769110"/>
          </a:xfrm>
          <a:prstGeom prst="rect">
            <a:avLst/>
          </a:prstGeom>
        </p:spPr>
      </p:pic>
      <p:sp>
        <p:nvSpPr>
          <p:cNvPr id="7" name="文本框 2"/>
          <p:cNvSpPr txBox="1"/>
          <p:nvPr/>
        </p:nvSpPr>
        <p:spPr>
          <a:xfrm>
            <a:off x="5702300" y="1284605"/>
            <a:ext cx="6472555" cy="400939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1、重要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文言词语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的积累。</a:t>
            </a:r>
            <a:endParaRPr lang="zh-CN" altLang="en-US" sz="2800" b="1" strike="noStrike" cap="none" spc="600" dirty="0">
              <a:latin typeface="+mj-ea"/>
              <a:ea typeface="+mj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2、结合注释理清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文章大意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，准确、完整地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复述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、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背诵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课文。</a:t>
            </a:r>
            <a:endParaRPr lang="zh-CN" altLang="en-US" sz="2800" b="1" strike="noStrike" cap="none" spc="600" dirty="0">
              <a:latin typeface="+mj-ea"/>
              <a:ea typeface="+mj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3、理清文章的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情节结构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；学习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详略得当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的写法。</a:t>
            </a:r>
            <a:endParaRPr lang="zh-CN" altLang="en-US" sz="2800" b="1" strike="noStrike" cap="none" spc="600" dirty="0">
              <a:latin typeface="+mj-ea"/>
              <a:ea typeface="+mj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4、领会其情节曲折，富于</a:t>
            </a:r>
            <a:r>
              <a:rPr lang="zh-CN" altLang="en-US" sz="28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戏剧性</a:t>
            </a:r>
            <a:r>
              <a:rPr lang="zh-CN" altLang="en-US" sz="2800" b="1" strike="noStrike" cap="none" spc="600" dirty="0">
                <a:latin typeface="+mj-ea"/>
                <a:ea typeface="+mj-ea"/>
                <a:sym typeface="+mn-lt"/>
              </a:rPr>
              <a:t>，充满传奇色彩的特点。</a:t>
            </a:r>
            <a:endParaRPr lang="zh-CN" altLang="en-US" sz="2800" b="1" strike="noStrike" cap="none" spc="600" dirty="0">
              <a:latin typeface="+mj-ea"/>
              <a:ea typeface="+mj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uiExpan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53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朗读感知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431800" y="2338917"/>
            <a:ext cx="112395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唧唧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复唧唧，木兰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当户织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杼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声，唯闻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女叹息。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何所思，问女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何所忆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无所思，女亦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无所忆。昨夜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见军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帖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tiě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kè hán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大点兵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十二卷，卷卷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有爷名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无大儿，木兰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无长兄，愿为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马，从此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替爷征。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矩形 1"/>
          <p:cNvSpPr>
            <a:spLocks noChangeArrowheads="1"/>
          </p:cNvSpPr>
          <p:nvPr/>
        </p:nvSpPr>
        <p:spPr bwMode="auto">
          <a:xfrm>
            <a:off x="620184" y="793751"/>
            <a:ext cx="11140016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读准字音，朗读时注意节奏和断句。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4751917" y="160443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木兰诗</a:t>
            </a:r>
            <a:endParaRPr lang="zh-CN" altLang="en-US" sz="2400"/>
          </a:p>
        </p:txBody>
      </p:sp>
      <p:pic>
        <p:nvPicPr>
          <p:cNvPr id="3" name="牟云 - 木兰诗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13675" y="160464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93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63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239184" y="1081617"/>
            <a:ext cx="11533716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骏马，西市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鞍鞯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ānjiān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，南市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pèi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头，北市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长鞭。旦辞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爷娘去，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黄河边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唤女声，但闻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黄河流水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溅溅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jiān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旦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黄河去，暮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黑山头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唤女声，但闻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燕山胡骑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啾啾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jiū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róng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机，关山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度若飞。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shuò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tuò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，寒光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照铁衣。将军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百战死，壮士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十年归。</a:t>
            </a:r>
            <a:endParaRPr lang="zh-CN" altLang="en-US" sz="32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594" b="100000" l="0" r="97345">
                        <a14:backgroundMark x1="49853" y1="9339" x2="46018" y2="22568"/>
                        <a14:backgroundMark x1="52507" y1="12711" x2="51327" y2="20233"/>
                        <a14:backgroundMark x1="69912" y1="24903" x2="74926" y2="1712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106660" y="5253990"/>
            <a:ext cx="2067560" cy="1567815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896993" y="1488349"/>
            <a:ext cx="352649" cy="34655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" name="图片 4" descr="1066007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5029171" y="1284638"/>
            <a:ext cx="836771" cy="2257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685" y="3740785"/>
            <a:ext cx="4408170" cy="308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0500" y="2207260"/>
            <a:ext cx="4354830" cy="1769110"/>
          </a:xfrm>
          <a:prstGeom prst="rect">
            <a:avLst/>
          </a:prstGeom>
        </p:spPr>
      </p:pic>
      <p:sp>
        <p:nvSpPr>
          <p:cNvPr id="7" name="文本框 2"/>
          <p:cNvSpPr txBox="1"/>
          <p:nvPr/>
        </p:nvSpPr>
        <p:spPr>
          <a:xfrm>
            <a:off x="5702300" y="1284605"/>
            <a:ext cx="6472555" cy="265112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1．</a:t>
            </a:r>
            <a:r>
              <a:rPr lang="zh-CN" altLang="en-US" sz="32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正确流利</a:t>
            </a: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朗读课文。</a:t>
            </a:r>
            <a:endParaRPr lang="zh-CN" altLang="en-US" sz="3200" b="1" strike="noStrike" cap="none" spc="600" dirty="0">
              <a:latin typeface="+mj-ea"/>
              <a:ea typeface="+mj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2．</a:t>
            </a:r>
            <a:r>
              <a:rPr lang="zh-CN" altLang="en-US" sz="32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识记</a:t>
            </a: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文学常识。</a:t>
            </a:r>
            <a:endParaRPr lang="zh-CN" altLang="en-US" sz="3200" b="1" strike="noStrike" cap="none" spc="600" dirty="0">
              <a:latin typeface="+mj-ea"/>
              <a:ea typeface="+mj-ea"/>
              <a:sym typeface="+mn-lt"/>
            </a:endParaRPr>
          </a:p>
          <a:p>
            <a:pPr marL="0" indent="0" algn="l" defTabSz="914400" eaLnBrk="0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3．反复诵读，感受诗歌的</a:t>
            </a:r>
            <a:r>
              <a:rPr lang="zh-CN" altLang="en-US" sz="32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语言特点</a:t>
            </a: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，并</a:t>
            </a:r>
            <a:r>
              <a:rPr lang="zh-CN" altLang="en-US" sz="3200" b="1" strike="noStrike" cap="none" spc="6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背诵</a:t>
            </a:r>
            <a:r>
              <a:rPr lang="zh-CN" altLang="en-US" sz="3200" b="1" strike="noStrike" cap="none" spc="600" dirty="0">
                <a:latin typeface="+mj-ea"/>
                <a:ea typeface="+mj-ea"/>
                <a:sym typeface="+mn-lt"/>
              </a:rPr>
              <a:t>全诗。</a:t>
            </a:r>
            <a:endParaRPr lang="zh-CN" altLang="en-US" sz="3200" b="1" strike="noStrike" cap="none" spc="600" dirty="0">
              <a:latin typeface="+mj-ea"/>
              <a:ea typeface="+mj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uiExpan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74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43933" y="836084"/>
            <a:ext cx="11808884" cy="599694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见天子，天子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坐明堂。策勋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十二转，赏赐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百千强。可汗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问所欲，木兰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尚书郎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千里足，送儿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还故乡。</a:t>
            </a:r>
            <a:endParaRPr lang="zh-CN" altLang="zh-CN" sz="3200" b="1" dirty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爷娘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闻女来，出郭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相扶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jiāng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闻妹来，当户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理红妆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闻姊来，磨刀霍霍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向猪羊。开我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东阁门，坐我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西阁床。脱我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战时袍，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zhuó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旧时裳。当窗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理云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bìn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帖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tiē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花黄。出门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看火伴，火伴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皆惊忙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十二年，不知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木兰是女郎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脚扑朔，雌兔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眼迷离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傍地走，安能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是雄</a:t>
            </a:r>
            <a:r>
              <a:rPr lang="zh-CN" altLang="zh-CN" sz="3200" b="1" dirty="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雌</a:t>
            </a:r>
            <a:r>
              <a:rPr lang="zh-CN" altLang="en-US" sz="3200" b="1" dirty="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-121554" y="3310497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6690" y="1336921"/>
            <a:ext cx="10938619" cy="183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000" b="1" spc="300" dirty="0">
                <a:solidFill>
                  <a:srgbClr val="FF0000"/>
                </a:solidFill>
                <a:latin typeface="+mj-ea"/>
                <a:ea typeface="+mj-ea"/>
              </a:rPr>
              <a:t>唧唧</a:t>
            </a:r>
            <a:r>
              <a:rPr kumimoji="1" lang="zh-CN" altLang="en-US" sz="4000" b="1" spc="300" dirty="0">
                <a:latin typeface="+mj-ea"/>
                <a:ea typeface="+mj-ea"/>
              </a:rPr>
              <a:t>复唧唧，木兰</a:t>
            </a:r>
            <a:r>
              <a:rPr kumimoji="1" lang="zh-CN" altLang="en-US" sz="4000" b="1" spc="300" dirty="0">
                <a:solidFill>
                  <a:srgbClr val="FF0000"/>
                </a:solidFill>
                <a:latin typeface="+mj-ea"/>
                <a:ea typeface="+mj-ea"/>
              </a:rPr>
              <a:t>当户织</a:t>
            </a:r>
            <a:r>
              <a:rPr kumimoji="1" lang="zh-CN" altLang="en-US" sz="4000" b="1" spc="300" dirty="0">
                <a:latin typeface="+mj-ea"/>
                <a:ea typeface="+mj-ea"/>
              </a:rPr>
              <a:t>。不闻机杼声，</a:t>
            </a:r>
            <a:r>
              <a:rPr kumimoji="1" lang="zh-CN" altLang="en-US" sz="4000" b="1" spc="300" dirty="0">
                <a:solidFill>
                  <a:srgbClr val="FF0000"/>
                </a:solidFill>
                <a:latin typeface="+mj-ea"/>
                <a:ea typeface="+mj-ea"/>
              </a:rPr>
              <a:t>惟</a:t>
            </a:r>
            <a:r>
              <a:rPr kumimoji="1" lang="zh-CN" altLang="en-US" sz="4000" b="1" spc="300" dirty="0">
                <a:latin typeface="+mj-ea"/>
                <a:ea typeface="+mj-ea"/>
              </a:rPr>
              <a:t>闻女叹息。</a:t>
            </a:r>
            <a:endParaRPr kumimoji="1" lang="en-US" altLang="zh-CN" sz="2000" b="1" spc="300" dirty="0">
              <a:latin typeface="+mj-ea"/>
              <a:ea typeface="+mj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122744" y="4172500"/>
            <a:ext cx="8640762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spc="600" dirty="0">
                <a:solidFill>
                  <a:srgbClr val="FF0000"/>
                </a:solidFill>
                <a:latin typeface="+mj-ea"/>
                <a:ea typeface="+mj-ea"/>
              </a:rPr>
              <a:t>唧唧：叹息的声音      惟：只</a:t>
            </a:r>
            <a:endParaRPr kumimoji="1" lang="zh-CN" altLang="en-US" sz="3200" b="1" spc="6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spc="600" dirty="0">
                <a:latin typeface="+mj-ea"/>
                <a:ea typeface="+mj-ea"/>
              </a:rPr>
              <a:t>当户织：对着门织布   杼：织布梭子</a:t>
            </a:r>
            <a:endParaRPr kumimoji="1" lang="zh-CN" altLang="en-US" sz="3200" b="1" spc="6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spc="600" dirty="0">
                <a:solidFill>
                  <a:srgbClr val="FF0000"/>
                </a:solidFill>
                <a:latin typeface="+mj-ea"/>
                <a:ea typeface="+mj-ea"/>
              </a:rPr>
              <a:t>机抒声：织布机发出的声音</a:t>
            </a:r>
            <a:endParaRPr kumimoji="1" lang="zh-CN" altLang="en-US" sz="3200" b="1" spc="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5" grpId="0" bldLvl="0" animBg="1" autoUpdateAnimBg="0"/>
      <p:bldP spid="6" grpId="0" bldLvl="0" animBg="1" autoUpdateAnimBg="0"/>
      <p:bldP spid="8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2904" y="1267022"/>
            <a:ext cx="10926504" cy="203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spc="300" dirty="0">
                <a:latin typeface="+mj-ea"/>
                <a:ea typeface="+mj-ea"/>
              </a:rPr>
              <a:t>问女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何所思</a:t>
            </a:r>
            <a:r>
              <a:rPr kumimoji="1" lang="zh-CN" altLang="en-US" sz="2800" b="1" spc="300" dirty="0">
                <a:latin typeface="+mj-ea"/>
                <a:ea typeface="+mj-ea"/>
              </a:rPr>
              <a:t>，问女何所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忆</a:t>
            </a:r>
            <a:r>
              <a:rPr kumimoji="1" lang="zh-CN" altLang="en-US" sz="2800" b="1" spc="300" dirty="0">
                <a:latin typeface="+mj-ea"/>
                <a:ea typeface="+mj-ea"/>
              </a:rPr>
              <a:t>。女亦无所思，女亦无所忆。昨夜见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军帖</a:t>
            </a:r>
            <a:r>
              <a:rPr kumimoji="1" lang="zh-CN" altLang="en-US" sz="2800" b="1" spc="300" dirty="0">
                <a:latin typeface="+mj-ea"/>
                <a:ea typeface="+mj-ea"/>
              </a:rPr>
              <a:t>，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可汗大点兵</a:t>
            </a:r>
            <a:r>
              <a:rPr kumimoji="1" lang="zh-CN" altLang="en-US" sz="2800" b="1" spc="300" dirty="0">
                <a:latin typeface="+mj-ea"/>
                <a:ea typeface="+mj-ea"/>
              </a:rPr>
              <a:t>，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军书十二卷</a:t>
            </a:r>
            <a:r>
              <a:rPr kumimoji="1" lang="zh-CN" altLang="en-US" sz="2800" b="1" spc="300" dirty="0">
                <a:latin typeface="+mj-ea"/>
                <a:ea typeface="+mj-ea"/>
              </a:rPr>
              <a:t>，卷卷有爷名。阿爷无大儿，木兰无长兄，</a:t>
            </a:r>
            <a:r>
              <a:rPr kumimoji="1"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愿为市鞍马</a:t>
            </a:r>
            <a:r>
              <a:rPr kumimoji="1" lang="zh-CN" altLang="en-US" sz="2800" b="1" spc="300" dirty="0">
                <a:latin typeface="+mj-ea"/>
                <a:ea typeface="+mj-ea"/>
              </a:rPr>
              <a:t>，从此替爷征。</a:t>
            </a:r>
            <a:endParaRPr kumimoji="1" lang="zh-CN" altLang="en-US" sz="2800" b="1" spc="300" dirty="0"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79094" y="3852157"/>
            <a:ext cx="10833906" cy="301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何所思：想什么，倒装句</a:t>
            </a: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，宾语前置，应“所思何</a:t>
            </a:r>
            <a:r>
              <a:rPr kumimoji="1" lang="en-US" altLang="zh-CN" sz="2000" b="1" spc="300" dirty="0">
                <a:solidFill>
                  <a:schemeClr val="tx1"/>
                </a:solidFill>
                <a:latin typeface="+mj-ea"/>
                <a:ea typeface="+mj-ea"/>
              </a:rPr>
              <a:t>”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忆：思念  军帖：军中的文告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可汗大点兵：皇上大规模地征兵。可汗，我国古代一些少数民族最高统治者的称号</a:t>
            </a:r>
            <a:endParaRPr kumimoji="1" lang="zh-CN" altLang="en-US" sz="20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军书：军中的文书，这里指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征兵名册</a:t>
            </a: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十二卷：指很多卷       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愿为</a:t>
            </a:r>
            <a:r>
              <a:rPr kumimoji="1" lang="zh-CN" altLang="en-US" sz="2000" b="1" spc="300" dirty="0">
                <a:latin typeface="+mj-ea"/>
                <a:ea typeface="+mj-ea"/>
              </a:rPr>
              <a:t>市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鞍马：</a:t>
            </a: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为：四声调，介词，为了。市：买（名作动）</a:t>
            </a:r>
            <a:endParaRPr kumimoji="1" lang="zh-CN" altLang="en-US" sz="2000" b="1" spc="3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愿意为此去</a:t>
            </a:r>
            <a:r>
              <a:rPr kumimoji="1" lang="zh-CN" altLang="en-US" sz="2000" b="1" spc="300" dirty="0">
                <a:latin typeface="+mj-ea"/>
                <a:ea typeface="+mj-ea"/>
              </a:rPr>
              <a:t>买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鞍马。省略句</a:t>
            </a:r>
            <a:endParaRPr kumimoji="1" lang="zh-CN" altLang="en-US" sz="2000" b="1" spc="300" dirty="0"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-121554" y="3328940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3" grpId="0" bldLvl="0" animBg="1" autoUpdateAnimBg="0"/>
      <p:bldP spid="5" grpId="0" bldLvl="0" animBg="1" autoUpdateAnimBg="0"/>
      <p:bldP spid="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48182" y="1277271"/>
            <a:ext cx="10695008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u="sng" spc="300" dirty="0">
                <a:latin typeface="+mj-ea"/>
                <a:ea typeface="+mj-ea"/>
              </a:rPr>
              <a:t>东</a:t>
            </a:r>
            <a:r>
              <a:rPr kumimoji="1" lang="zh-CN" altLang="en-US" sz="2400" b="1" u="sng" spc="300" dirty="0">
                <a:solidFill>
                  <a:srgbClr val="FF0000"/>
                </a:solidFill>
                <a:latin typeface="+mj-ea"/>
                <a:ea typeface="+mj-ea"/>
              </a:rPr>
              <a:t>市</a:t>
            </a:r>
            <a:r>
              <a:rPr kumimoji="1" lang="zh-CN" altLang="en-US" sz="2400" b="1" u="sng" spc="300" dirty="0">
                <a:latin typeface="+mj-ea"/>
                <a:ea typeface="+mj-ea"/>
              </a:rPr>
              <a:t>买骏马，西市买鞍</a:t>
            </a:r>
            <a:r>
              <a:rPr kumimoji="1" lang="zh-CN" altLang="en-US" sz="2400" b="1" u="sng" spc="300" dirty="0">
                <a:solidFill>
                  <a:srgbClr val="FF0000"/>
                </a:solidFill>
                <a:latin typeface="+mj-ea"/>
                <a:ea typeface="+mj-ea"/>
              </a:rPr>
              <a:t>鞯</a:t>
            </a:r>
            <a:r>
              <a:rPr kumimoji="1" lang="zh-CN" altLang="en-US" sz="2400" b="1" u="sng" spc="300" dirty="0">
                <a:latin typeface="+mj-ea"/>
                <a:ea typeface="+mj-ea"/>
              </a:rPr>
              <a:t>，南市买</a:t>
            </a:r>
            <a:r>
              <a:rPr kumimoji="1" lang="zh-CN" altLang="en-US" sz="2400" b="1" u="sng" spc="300" dirty="0">
                <a:solidFill>
                  <a:srgbClr val="FF0000"/>
                </a:solidFill>
                <a:latin typeface="+mj-ea"/>
                <a:ea typeface="+mj-ea"/>
              </a:rPr>
              <a:t>辔头</a:t>
            </a:r>
            <a:r>
              <a:rPr kumimoji="1" lang="zh-CN" altLang="en-US" sz="2400" b="1" u="sng" spc="300" dirty="0">
                <a:latin typeface="+mj-ea"/>
                <a:ea typeface="+mj-ea"/>
              </a:rPr>
              <a:t>，北市买长鞭。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旦辞</a:t>
            </a:r>
            <a:r>
              <a:rPr kumimoji="1" lang="zh-CN" altLang="en-US" sz="2400" b="1" spc="300" dirty="0">
                <a:latin typeface="+mj-ea"/>
                <a:ea typeface="+mj-ea"/>
              </a:rPr>
              <a:t>爷娘去，暮宿黄河边，不闻爷娘唤女声，但闻黄河流水鸣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溅溅</a:t>
            </a:r>
            <a:r>
              <a:rPr kumimoji="1" lang="zh-CN" altLang="en-US" sz="2400" b="1" spc="300" dirty="0">
                <a:latin typeface="+mj-ea"/>
                <a:ea typeface="+mj-ea"/>
              </a:rPr>
              <a:t>。旦辞黄河去，</a:t>
            </a:r>
            <a:r>
              <a:rPr kumimoji="1" lang="zh-CN" altLang="en-US" sz="2400" b="1" spc="300" dirty="0">
                <a:solidFill>
                  <a:schemeClr val="tx1"/>
                </a:solidFill>
                <a:latin typeface="+mj-ea"/>
                <a:ea typeface="+mj-ea"/>
              </a:rPr>
              <a:t>暮至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黑山</a:t>
            </a:r>
            <a:r>
              <a:rPr kumimoji="1" lang="zh-CN" altLang="en-US" sz="2400" b="1" spc="300" dirty="0">
                <a:latin typeface="+mj-ea"/>
                <a:ea typeface="+mj-ea"/>
              </a:rPr>
              <a:t>头，不闻爷娘唤女声，但闻燕山胡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骑</a:t>
            </a:r>
            <a:r>
              <a:rPr kumimoji="1" lang="zh-CN" altLang="en-US" sz="2400" b="1" spc="300" dirty="0">
                <a:latin typeface="+mj-ea"/>
                <a:ea typeface="+mj-ea"/>
              </a:rPr>
              <a:t>鸣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啾啾</a:t>
            </a:r>
            <a:r>
              <a:rPr kumimoji="1" lang="zh-CN" altLang="en-US" sz="3200" b="1" spc="300" dirty="0">
                <a:solidFill>
                  <a:schemeClr val="tx2"/>
                </a:solidFill>
                <a:latin typeface="+mj-ea"/>
                <a:ea typeface="+mj-ea"/>
              </a:rPr>
              <a:t>。</a:t>
            </a:r>
            <a:endParaRPr kumimoji="1" lang="zh-CN" altLang="en-US" sz="3200" b="1" spc="3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17803" y="4047102"/>
            <a:ext cx="9055401" cy="23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市：集市</a:t>
            </a:r>
            <a:r>
              <a:rPr kumimoji="1" lang="zh-CN" altLang="en-US" sz="1100" b="1" spc="300" dirty="0">
                <a:solidFill>
                  <a:srgbClr val="FF0000"/>
                </a:solidFill>
                <a:latin typeface="+mj-ea"/>
                <a:ea typeface="+mj-ea"/>
              </a:rPr>
              <a:t>                                   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鞯：马鞍下的垫子            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辔头：驾驭牲口用的嚼子或缰绳</a:t>
            </a:r>
            <a:endParaRPr kumimoji="1" lang="zh-CN" altLang="en-US" sz="20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旦：早晨             辞：离开、辞行       溅溅：水流激射的声音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黑山：和下文的燕山，都是当时北方的山名      啾啾：马叫的声音</a:t>
            </a:r>
            <a:endParaRPr kumimoji="1" lang="zh-CN" altLang="en-US" sz="2000" b="1" spc="300" dirty="0">
              <a:latin typeface="+mj-ea"/>
              <a:ea typeface="+mj-ea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-121554" y="3328940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 descr="85B8B81E6E8751B1A65B95FA14624DEC"/>
          <p:cNvPicPr>
            <a:picLocks noChangeAspect="1"/>
          </p:cNvPicPr>
          <p:nvPr/>
        </p:nvPicPr>
        <p:blipFill>
          <a:blip r:embed="rId1"/>
          <a:srcRect l="-3171" t="25343" r="3171" b="18897"/>
          <a:stretch>
            <a:fillRect/>
          </a:stretch>
        </p:blipFill>
        <p:spPr>
          <a:xfrm rot="16200000">
            <a:off x="3259455" y="-198120"/>
            <a:ext cx="5673090" cy="670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335280" y="413385"/>
            <a:ext cx="5529580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46429" y="1522154"/>
            <a:ext cx="955606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 spc="300" dirty="0">
                <a:solidFill>
                  <a:srgbClr val="00B0F0"/>
                </a:solidFill>
                <a:latin typeface="+mj-ea"/>
                <a:ea typeface="+mj-ea"/>
              </a:rPr>
              <a:t>关于</a:t>
            </a:r>
            <a:r>
              <a:rPr kumimoji="1" lang="en-US" altLang="zh-CN" sz="3200" b="1" spc="300" dirty="0">
                <a:solidFill>
                  <a:srgbClr val="00B0F0"/>
                </a:solidFill>
                <a:latin typeface="+mj-ea"/>
                <a:ea typeface="+mj-ea"/>
              </a:rPr>
              <a:t>“</a:t>
            </a:r>
            <a:r>
              <a:rPr kumimoji="1" lang="zh-CN" altLang="en-US" sz="3200" b="1" spc="300" dirty="0">
                <a:solidFill>
                  <a:srgbClr val="00B0F0"/>
                </a:solidFill>
                <a:latin typeface="+mj-ea"/>
                <a:ea typeface="+mj-ea"/>
              </a:rPr>
              <a:t>互文</a:t>
            </a:r>
            <a:r>
              <a:rPr kumimoji="1" lang="en-US" altLang="zh-CN" sz="3200" b="1" spc="300" dirty="0">
                <a:solidFill>
                  <a:srgbClr val="00B0F0"/>
                </a:solidFill>
                <a:latin typeface="+mj-ea"/>
                <a:ea typeface="+mj-ea"/>
              </a:rPr>
              <a:t>”</a:t>
            </a:r>
            <a:endParaRPr kumimoji="1" lang="en-US" altLang="zh-CN" sz="3200" b="1" spc="300" dirty="0">
              <a:solidFill>
                <a:srgbClr val="00B0F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00B0F0"/>
                </a:solidFill>
                <a:latin typeface="+mj-ea"/>
                <a:ea typeface="+mj-ea"/>
              </a:rPr>
              <a:t>互文</a:t>
            </a:r>
            <a:r>
              <a:rPr kumimoji="1" lang="zh-CN" altLang="en-US" sz="2000" b="1" spc="300" dirty="0">
                <a:latin typeface="+mj-ea"/>
                <a:ea typeface="+mj-ea"/>
              </a:rPr>
              <a:t>是指一联中的两句词语意思互相补充，结合起来表示一个完整意思的修辞手法。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（上下两句或一句话的两个部分，看似各说一件事，实则是互相呼应，互相阐发，互相补充，说的是一件事。）</a:t>
            </a:r>
            <a:r>
              <a:rPr kumimoji="1" lang="zh-CN" altLang="en-US" sz="2000" b="1" spc="300" dirty="0">
                <a:latin typeface="+mj-ea"/>
                <a:ea typeface="+mj-ea"/>
              </a:rPr>
              <a:t>如：</a:t>
            </a:r>
            <a:endParaRPr kumimoji="1" lang="zh-CN" altLang="en-US" sz="20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2000" b="1" spc="3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5425" y="3953510"/>
            <a:ext cx="3996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 spc="300" dirty="0">
                <a:solidFill>
                  <a:srgbClr val="00B050"/>
                </a:solidFill>
                <a:latin typeface="+mj-ea"/>
                <a:ea typeface="+mj-ea"/>
                <a:sym typeface="+mn-ea"/>
              </a:rPr>
              <a:t>“</a:t>
            </a:r>
            <a:r>
              <a:rPr kumimoji="1" lang="zh-CN" altLang="en-US" sz="2000" b="1" spc="300" dirty="0">
                <a:solidFill>
                  <a:srgbClr val="00B050"/>
                </a:solidFill>
                <a:latin typeface="+mj-ea"/>
                <a:ea typeface="+mj-ea"/>
                <a:sym typeface="+mn-ea"/>
              </a:rPr>
              <a:t>将军百战死，壮士十年归</a:t>
            </a:r>
            <a:r>
              <a:rPr kumimoji="1" lang="en-US" altLang="zh-CN" sz="2000" b="1" spc="300" dirty="0">
                <a:solidFill>
                  <a:srgbClr val="00B050"/>
                </a:solidFill>
                <a:latin typeface="+mj-ea"/>
                <a:ea typeface="+mj-ea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7355" y="5095240"/>
            <a:ext cx="65684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  <a:sym typeface="+mn-ea"/>
              </a:rPr>
              <a:t>说的是多年的征战，将军和壮士们身经百战，有的将军和壮士战死沙场，有的将军和壮士胜利归来。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77785" y="4237355"/>
            <a:ext cx="44513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将军经过数百次战争牺牲了，而壮士勇士经历多年战争胜利归来了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2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177800" y="280035"/>
            <a:ext cx="5274310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品味语言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——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互文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71331" y="1319514"/>
            <a:ext cx="1039354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>
                <a:latin typeface="+mj-ea"/>
                <a:ea typeface="+mj-ea"/>
              </a:rPr>
              <a:t>“东市</a:t>
            </a:r>
            <a:r>
              <a:rPr kumimoji="1" lang="en-US" altLang="zh-CN" sz="2000" b="1" spc="300">
                <a:latin typeface="+mj-ea"/>
                <a:ea typeface="+mj-ea"/>
              </a:rPr>
              <a:t>……</a:t>
            </a:r>
            <a:r>
              <a:rPr kumimoji="1" lang="zh-CN" altLang="en-US" sz="2000" b="1" spc="300">
                <a:latin typeface="+mj-ea"/>
                <a:ea typeface="+mj-ea"/>
              </a:rPr>
              <a:t>西市</a:t>
            </a:r>
            <a:r>
              <a:rPr kumimoji="1" lang="en-US" altLang="zh-CN" sz="2000" b="1" spc="300">
                <a:latin typeface="+mj-ea"/>
                <a:ea typeface="+mj-ea"/>
              </a:rPr>
              <a:t>……</a:t>
            </a:r>
            <a:r>
              <a:rPr kumimoji="1" lang="zh-CN" altLang="en-US" sz="2000" b="1" spc="300">
                <a:latin typeface="+mj-ea"/>
                <a:ea typeface="+mj-ea"/>
              </a:rPr>
              <a:t>南市</a:t>
            </a:r>
            <a:r>
              <a:rPr kumimoji="1" lang="en-US" altLang="zh-CN" sz="2000" b="1" spc="300">
                <a:latin typeface="+mj-ea"/>
                <a:ea typeface="+mj-ea"/>
              </a:rPr>
              <a:t>……</a:t>
            </a:r>
            <a:r>
              <a:rPr kumimoji="1" lang="zh-CN" altLang="en-US" sz="2000" b="1" spc="300">
                <a:latin typeface="+mj-ea"/>
                <a:ea typeface="+mj-ea"/>
              </a:rPr>
              <a:t>北市</a:t>
            </a:r>
            <a:r>
              <a:rPr kumimoji="1" lang="en-US" altLang="zh-CN" sz="2000" b="1" spc="300">
                <a:latin typeface="+mj-ea"/>
                <a:ea typeface="+mj-ea"/>
              </a:rPr>
              <a:t>……”</a:t>
            </a:r>
            <a:r>
              <a:rPr kumimoji="1" lang="zh-CN" altLang="en-US" sz="2000" b="1" spc="300">
                <a:latin typeface="+mj-ea"/>
                <a:ea typeface="+mj-ea"/>
              </a:rPr>
              <a:t>四句：</a:t>
            </a:r>
            <a:endParaRPr kumimoji="1" lang="zh-CN" altLang="en-US" sz="2000" b="1" spc="300"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71331" y="2026433"/>
            <a:ext cx="1039354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>
                <a:solidFill>
                  <a:srgbClr val="FF0000"/>
                </a:solidFill>
                <a:latin typeface="+mj-ea"/>
                <a:ea typeface="+mj-ea"/>
              </a:rPr>
              <a:t>意思是：跑遍了许多市集，购齐了出征所需之物。</a:t>
            </a:r>
            <a:r>
              <a:rPr kumimoji="1" lang="zh-CN" altLang="en-US" sz="2000" b="1" spc="300" dirty="0">
                <a:solidFill>
                  <a:srgbClr val="00B0F0"/>
                </a:solidFill>
                <a:latin typeface="+mj-ea"/>
                <a:ea typeface="+mj-ea"/>
              </a:rPr>
              <a:t>（不是在某一个市集上只买一件东西。）</a:t>
            </a:r>
            <a:endParaRPr kumimoji="1" lang="zh-CN" altLang="en-US" sz="2000" b="1" spc="300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71331" y="3153087"/>
            <a:ext cx="1039354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 spc="300" dirty="0">
                <a:latin typeface="+mj-ea"/>
                <a:ea typeface="+mj-ea"/>
              </a:rPr>
              <a:t>“</a:t>
            </a:r>
            <a:r>
              <a:rPr kumimoji="1" lang="zh-CN" altLang="en-US" sz="2000" b="1" spc="300" dirty="0">
                <a:latin typeface="+mj-ea"/>
                <a:ea typeface="+mj-ea"/>
              </a:rPr>
              <a:t>开我东阁门，坐我西阁床</a:t>
            </a:r>
            <a:r>
              <a:rPr kumimoji="1" lang="en-US" altLang="zh-CN" sz="2000" b="1" spc="300" dirty="0">
                <a:latin typeface="+mj-ea"/>
                <a:ea typeface="+mj-ea"/>
              </a:rPr>
              <a:t>”</a:t>
            </a:r>
            <a:r>
              <a:rPr kumimoji="1" lang="zh-CN" altLang="en-US" sz="2000" b="1" spc="300" dirty="0">
                <a:latin typeface="+mj-ea"/>
                <a:ea typeface="+mj-ea"/>
              </a:rPr>
              <a:t>两句：</a:t>
            </a:r>
            <a:endParaRPr kumimoji="1" lang="zh-CN" altLang="en-US" sz="2000" b="1" spc="300" dirty="0"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71331" y="3902552"/>
            <a:ext cx="10393543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意思是：每间房子都要开了门进去坐坐。</a:t>
            </a:r>
            <a:r>
              <a:rPr kumimoji="1" lang="zh-CN" altLang="en-US" sz="2000" b="1" spc="300" dirty="0">
                <a:solidFill>
                  <a:srgbClr val="00B0F0"/>
                </a:solidFill>
                <a:latin typeface="+mj-ea"/>
                <a:ea typeface="+mj-ea"/>
              </a:rPr>
              <a:t>（不是开了东阁门不进去，转身又去坐了西阁床。）</a:t>
            </a:r>
            <a:endParaRPr kumimoji="1" lang="zh-CN" altLang="en-US" sz="2000" b="1" spc="300" dirty="0">
              <a:solidFill>
                <a:srgbClr val="00B0F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71331" y="4917752"/>
            <a:ext cx="10393543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 spc="300" dirty="0">
                <a:latin typeface="+mj-ea"/>
                <a:ea typeface="+mj-ea"/>
              </a:rPr>
              <a:t>“</a:t>
            </a:r>
            <a:r>
              <a:rPr kumimoji="1" lang="zh-CN" altLang="en-US" sz="2000" b="1" spc="300" dirty="0">
                <a:latin typeface="+mj-ea"/>
                <a:ea typeface="+mj-ea"/>
              </a:rPr>
              <a:t>当窗理云鬓，对镜贴花黄</a:t>
            </a:r>
            <a:r>
              <a:rPr kumimoji="1" lang="en-US" altLang="zh-CN" sz="2000" b="1" spc="300" dirty="0">
                <a:latin typeface="+mj-ea"/>
                <a:ea typeface="+mj-ea"/>
              </a:rPr>
              <a:t>”</a:t>
            </a:r>
            <a:r>
              <a:rPr kumimoji="1" lang="zh-CN" altLang="en-US" sz="2000" b="1" spc="300" dirty="0">
                <a:latin typeface="+mj-ea"/>
                <a:ea typeface="+mj-ea"/>
              </a:rPr>
              <a:t>两句：</a:t>
            </a:r>
            <a:endParaRPr kumimoji="1" lang="zh-CN" altLang="en-US" sz="2000" b="1" spc="300" dirty="0">
              <a:latin typeface="+mj-ea"/>
              <a:ea typeface="+mj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71331" y="5470367"/>
            <a:ext cx="10393543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意思是：当着窗子，对着镜子，先理云鬓，后贴花黄。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00B0F0"/>
                </a:solidFill>
                <a:latin typeface="+mj-ea"/>
                <a:ea typeface="+mj-ea"/>
              </a:rPr>
              <a:t>（不是对着窗子理云鬓。转过来面对镜子贴花黄。）</a:t>
            </a:r>
            <a:endParaRPr kumimoji="1" lang="zh-CN" altLang="en-US" sz="2000" b="1" spc="300" dirty="0">
              <a:solidFill>
                <a:srgbClr val="00B0F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2" grpId="0" bldLvl="0" animBg="1" autoUpdateAnimBg="0"/>
      <p:bldP spid="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78263" y="24306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87047" y="1004900"/>
            <a:ext cx="10289893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万里赴戎机</a:t>
            </a:r>
            <a:r>
              <a:rPr kumimoji="1" lang="zh-CN" altLang="en-US" sz="3600" b="1" spc="300" dirty="0">
                <a:latin typeface="+mj-ea"/>
                <a:ea typeface="+mj-ea"/>
              </a:rPr>
              <a:t>，</a:t>
            </a: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关山度若飞</a:t>
            </a:r>
            <a:r>
              <a:rPr kumimoji="1" lang="zh-CN" altLang="en-US" sz="3600" b="1" spc="300" dirty="0">
                <a:latin typeface="+mj-ea"/>
                <a:ea typeface="+mj-ea"/>
              </a:rPr>
              <a:t>。</a:t>
            </a: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朔气传金柝</a:t>
            </a:r>
            <a:r>
              <a:rPr kumimoji="1" lang="zh-CN" altLang="en-US" sz="3600" b="1" spc="300" dirty="0">
                <a:latin typeface="+mj-ea"/>
                <a:ea typeface="+mj-ea"/>
              </a:rPr>
              <a:t>，寒光照</a:t>
            </a: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铁衣</a:t>
            </a:r>
            <a:r>
              <a:rPr kumimoji="1" lang="zh-CN" altLang="en-US" sz="3600" b="1" spc="300" dirty="0">
                <a:latin typeface="+mj-ea"/>
                <a:ea typeface="+mj-ea"/>
              </a:rPr>
              <a:t>。</a:t>
            </a:r>
            <a:r>
              <a:rPr kumimoji="1" lang="zh-CN" altLang="en-US" sz="3600" b="1" spc="300" dirty="0">
                <a:solidFill>
                  <a:srgbClr val="00B050"/>
                </a:solidFill>
                <a:latin typeface="+mj-ea"/>
                <a:ea typeface="+mj-ea"/>
              </a:rPr>
              <a:t>将军百战死，壮士十年归。</a:t>
            </a:r>
            <a:endParaRPr kumimoji="1" lang="zh-CN" altLang="en-US" sz="3600" b="1" spc="300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59105" y="3441065"/>
            <a:ext cx="11498580" cy="363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万里赴戎机：不远万里，奔赴战场。 </a:t>
            </a:r>
            <a:r>
              <a:rPr kumimoji="1" lang="zh-CN" altLang="en-US" sz="2000" b="1" spc="300" dirty="0">
                <a:solidFill>
                  <a:schemeClr val="tx2"/>
                </a:solidFill>
                <a:latin typeface="+mj-ea"/>
                <a:ea typeface="+mj-ea"/>
              </a:rPr>
              <a:t>戎机，战事</a:t>
            </a:r>
            <a:endParaRPr kumimoji="1" lang="zh-CN" altLang="en-US" sz="2000" b="1" spc="300" dirty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关山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度</a:t>
            </a:r>
            <a:r>
              <a:rPr kumimoji="1" lang="zh-CN" altLang="en-US" sz="2000" b="1" spc="300" dirty="0">
                <a:latin typeface="+mj-ea"/>
                <a:ea typeface="+mj-ea"/>
              </a:rPr>
              <a:t>若飞：像飞一样地跨过一道道的关，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越过</a:t>
            </a:r>
            <a:r>
              <a:rPr kumimoji="1" lang="zh-CN" altLang="en-US" sz="2000" b="1" spc="300" dirty="0">
                <a:latin typeface="+mj-ea"/>
                <a:ea typeface="+mj-ea"/>
              </a:rPr>
              <a:t>一座座的山</a:t>
            </a:r>
            <a:endParaRPr kumimoji="1" lang="zh-CN" altLang="en-US" sz="20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朔气传金柝：北方的寒气传送着打更的声音      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寒光照铁衣：冰冷的月光照在将士们的铠甲上</a:t>
            </a:r>
            <a:endParaRPr kumimoji="1" lang="zh-CN" altLang="en-US" sz="20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+mj-ea"/>
                <a:ea typeface="+mj-ea"/>
              </a:rPr>
              <a:t>将军百战死，壮士十年归：将士们身经百战，有的为国捐躯，有的转战多年胜利归来！</a:t>
            </a:r>
            <a:endParaRPr kumimoji="1" lang="zh-CN" altLang="en-US" sz="2000" b="1" spc="30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2000" b="1" spc="30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+mj-ea"/>
              <a:ea typeface="+mj-ea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-133619" y="2740295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6" grpId="0" bldLvl="0" animBg="1" autoUpdateAnimBg="0"/>
      <p:bldP spid="9" grpId="0" bldLvl="0" animBg="1" autoUpdateAnimBg="0"/>
      <p:bldP spid="11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2906" y="1323204"/>
            <a:ext cx="10706583" cy="140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000" b="1" spc="300" dirty="0">
                <a:latin typeface="+mj-ea"/>
                <a:ea typeface="+mj-ea"/>
              </a:rPr>
              <a:t>归来见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天子</a:t>
            </a:r>
            <a:r>
              <a:rPr kumimoji="1" lang="zh-CN" altLang="en-US" sz="3000" b="1" spc="300" dirty="0">
                <a:latin typeface="+mj-ea"/>
                <a:ea typeface="+mj-ea"/>
              </a:rPr>
              <a:t>，天子坐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明堂</a:t>
            </a:r>
            <a:r>
              <a:rPr kumimoji="1" lang="zh-CN" altLang="en-US" sz="3000" b="1" spc="300" dirty="0">
                <a:latin typeface="+mj-ea"/>
                <a:ea typeface="+mj-ea"/>
              </a:rPr>
              <a:t>。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策勋十二转</a:t>
            </a:r>
            <a:r>
              <a:rPr kumimoji="1" lang="zh-CN" altLang="en-US" sz="3000" b="1" spc="300" dirty="0">
                <a:latin typeface="+mj-ea"/>
                <a:ea typeface="+mj-ea"/>
              </a:rPr>
              <a:t>，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赏赐百千强</a:t>
            </a:r>
            <a:r>
              <a:rPr kumimoji="1" lang="zh-CN" altLang="en-US" sz="3000" b="1" spc="300" dirty="0">
                <a:latin typeface="+mj-ea"/>
                <a:ea typeface="+mj-ea"/>
              </a:rPr>
              <a:t>。可汗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问所欲</a:t>
            </a:r>
            <a:r>
              <a:rPr kumimoji="1" lang="zh-CN" altLang="en-US" sz="3000" b="1" spc="300" dirty="0">
                <a:latin typeface="+mj-ea"/>
                <a:ea typeface="+mj-ea"/>
              </a:rPr>
              <a:t>，木兰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不用尚书郎</a:t>
            </a:r>
            <a:r>
              <a:rPr kumimoji="1" lang="zh-CN" altLang="en-US" sz="3000" b="1" spc="300" dirty="0">
                <a:latin typeface="+mj-ea"/>
                <a:ea typeface="+mj-ea"/>
              </a:rPr>
              <a:t>；</a:t>
            </a:r>
            <a:r>
              <a:rPr kumimoji="1" lang="zh-CN" altLang="en-US" sz="3000" b="1" spc="300" dirty="0">
                <a:solidFill>
                  <a:srgbClr val="FF0000"/>
                </a:solidFill>
                <a:latin typeface="+mj-ea"/>
                <a:ea typeface="+mj-ea"/>
              </a:rPr>
              <a:t>愿驰千里足</a:t>
            </a:r>
            <a:r>
              <a:rPr kumimoji="1" lang="zh-CN" altLang="en-US" sz="3000" b="1" spc="300" dirty="0">
                <a:latin typeface="+mj-ea"/>
                <a:ea typeface="+mj-ea"/>
              </a:rPr>
              <a:t>，送儿还故乡。</a:t>
            </a:r>
            <a:endParaRPr kumimoji="1" lang="zh-CN" altLang="en-US" sz="3000" b="1" spc="300" dirty="0"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2906" y="4057362"/>
            <a:ext cx="9144000" cy="257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200" b="1" spc="300" dirty="0">
                <a:solidFill>
                  <a:srgbClr val="FF0000"/>
                </a:solidFill>
                <a:latin typeface="+mj-ea"/>
                <a:ea typeface="+mj-ea"/>
              </a:rPr>
              <a:t>天子：指上文的“可汗”  明堂：古代帝王举行大典的朝堂</a:t>
            </a:r>
            <a:endParaRPr kumimoji="1" lang="zh-CN" altLang="en-US" sz="22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 spc="300" dirty="0">
                <a:latin typeface="+mj-ea"/>
                <a:ea typeface="+mj-ea"/>
              </a:rPr>
              <a:t>策勋十二转：记很大的功  赏赐百千强：赏赐很多的财物</a:t>
            </a:r>
            <a:endParaRPr kumimoji="1" lang="zh-CN" altLang="en-US" sz="22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 spc="300" dirty="0">
                <a:solidFill>
                  <a:srgbClr val="FF0000"/>
                </a:solidFill>
                <a:latin typeface="+mj-ea"/>
                <a:ea typeface="+mj-ea"/>
              </a:rPr>
              <a:t>问所欲：问（木兰）想要什么      不用：不愿做</a:t>
            </a:r>
            <a:endParaRPr kumimoji="1" lang="zh-CN" altLang="en-US" sz="22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 spc="300" dirty="0">
                <a:latin typeface="+mj-ea"/>
                <a:ea typeface="+mj-ea"/>
              </a:rPr>
              <a:t>尚书郎：尚书省的官。</a:t>
            </a:r>
            <a:endParaRPr kumimoji="1" lang="zh-CN" altLang="en-US" sz="2200" b="1" spc="3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200" b="1" spc="300" dirty="0">
                <a:solidFill>
                  <a:srgbClr val="FF0000"/>
                </a:solidFill>
                <a:latin typeface="+mj-ea"/>
                <a:ea typeface="+mj-ea"/>
              </a:rPr>
              <a:t>愿驰千里足：希望骑上千里马</a:t>
            </a:r>
            <a:endParaRPr kumimoji="1" lang="zh-CN" altLang="en-US" sz="22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-121554" y="3328940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3" grpId="0" autoUpdateAnimBg="0"/>
      <p:bldP spid="5" grpId="0" autoUpdateAnimBg="0"/>
      <p:bldP spid="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621443" y="27227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59755" y="918998"/>
            <a:ext cx="10671859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spc="300" dirty="0">
                <a:latin typeface="+mj-ea"/>
                <a:ea typeface="+mj-ea"/>
              </a:rPr>
              <a:t>爷娘闻女来，出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郭</a:t>
            </a:r>
            <a:r>
              <a:rPr kumimoji="1" lang="zh-CN" altLang="en-US" sz="2400" b="1" spc="300" dirty="0">
                <a:latin typeface="+mj-ea"/>
                <a:ea typeface="+mj-ea"/>
              </a:rPr>
              <a:t>相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扶将</a:t>
            </a:r>
            <a:r>
              <a:rPr kumimoji="1" lang="zh-CN" altLang="en-US" sz="2400" b="1" spc="300" dirty="0">
                <a:latin typeface="+mj-ea"/>
                <a:ea typeface="+mj-ea"/>
              </a:rPr>
              <a:t>；阿姊闻妹来，当户理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红妆</a:t>
            </a:r>
            <a:r>
              <a:rPr kumimoji="1" lang="zh-CN" altLang="en-US" sz="2400" b="1" spc="300" dirty="0">
                <a:latin typeface="+mj-ea"/>
                <a:ea typeface="+mj-ea"/>
              </a:rPr>
              <a:t>；小弟闻姊来，磨刀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霍霍</a:t>
            </a:r>
            <a:r>
              <a:rPr kumimoji="1" lang="zh-CN" altLang="en-US" sz="2400" b="1" spc="300" dirty="0">
                <a:latin typeface="+mj-ea"/>
                <a:ea typeface="+mj-ea"/>
              </a:rPr>
              <a:t>向猪羊。开我东阁门，坐我西阁床，脱我战时袍，著我旧时裳，当窗理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云鬓</a:t>
            </a:r>
            <a:r>
              <a:rPr kumimoji="1" lang="zh-CN" altLang="en-US" sz="2400" b="1" spc="300" dirty="0">
                <a:latin typeface="+mj-ea"/>
                <a:ea typeface="+mj-ea"/>
              </a:rPr>
              <a:t>，对镜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帖花黄</a:t>
            </a:r>
            <a:r>
              <a:rPr kumimoji="1" lang="zh-CN" altLang="en-US" sz="2400" b="1" spc="300" dirty="0">
                <a:latin typeface="+mj-ea"/>
                <a:ea typeface="+mj-ea"/>
              </a:rPr>
              <a:t>。出门看火伴，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火伴</a:t>
            </a:r>
            <a:r>
              <a:rPr kumimoji="1" lang="zh-CN" altLang="en-US" sz="2400" b="1" spc="300" dirty="0">
                <a:latin typeface="+mj-ea"/>
                <a:ea typeface="+mj-ea"/>
              </a:rPr>
              <a:t>皆惊忙：同行十二年，不知木兰是女郎。</a:t>
            </a:r>
            <a:endParaRPr kumimoji="1" lang="zh-CN" altLang="en-US" sz="2400" b="1" spc="300" dirty="0"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1760" y="3652520"/>
            <a:ext cx="11558905" cy="332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郭：外城，古代有外城与内城之分。     扶将：扶持  </a:t>
            </a: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 理：整理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红妆：指女子的艳丽装束    </a:t>
            </a:r>
            <a:r>
              <a:rPr kumimoji="1" lang="zh-CN" altLang="en-US" sz="2000" b="1" spc="300" dirty="0">
                <a:latin typeface="+mj-ea"/>
                <a:ea typeface="+mj-ea"/>
              </a:rPr>
              <a:t>霍霍：模拟磨刀的声音       </a:t>
            </a:r>
            <a:r>
              <a:rPr kumimoji="1" lang="zh-CN" altLang="en-US" sz="2000" b="1" spc="300" dirty="0">
                <a:solidFill>
                  <a:srgbClr val="00B0F0"/>
                </a:solidFill>
                <a:latin typeface="+mj-ea"/>
                <a:ea typeface="+mj-ea"/>
              </a:rPr>
              <a:t>磨刀霍霍：常用来形容为做好某一件事而提前做充分的准备、跃跃欲试的样子。也形容敌人在行动前频繁活动。</a:t>
            </a:r>
            <a:endParaRPr kumimoji="1" lang="zh-CN" altLang="en-US" sz="2000" b="1" spc="300" dirty="0">
              <a:solidFill>
                <a:srgbClr val="00B0F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latin typeface="+mj-ea"/>
                <a:ea typeface="+mj-ea"/>
              </a:rPr>
              <a:t>云鬓：像云那样的鬓发，形容好看的头发    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帖花黄：帖，通“贴”。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花黄，古代妇女的一种面部装饰物   </a:t>
            </a:r>
            <a:r>
              <a:rPr kumimoji="1" lang="zh-CN" altLang="en-US" sz="2000" b="1" spc="300" dirty="0">
                <a:latin typeface="+mj-ea"/>
                <a:ea typeface="+mj-ea"/>
              </a:rPr>
              <a:t>火伴：同伍的士兵。当时规定若干士兵同一个灶吃饭，所以称“同伙”。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</a:rPr>
              <a:t>行（háng）：古代军队编制，25人为一行。</a:t>
            </a: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-58689" y="3225964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3" grpId="0" bldLvl="0" animBg="1" autoUpdateAnimBg="0"/>
      <p:bldP spid="5" grpId="0" bldLvl="0" animBg="1" autoUpdateAnimBg="0"/>
      <p:bldP spid="6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59757" y="1273215"/>
            <a:ext cx="914400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雄兔脚扑朔，雌兔眼迷离；双兔傍地</a:t>
            </a:r>
            <a:r>
              <a:rPr kumimoji="1" lang="zh-CN" altLang="en-US" sz="3600" b="1" spc="300" dirty="0">
                <a:latin typeface="+mj-ea"/>
                <a:ea typeface="+mj-ea"/>
              </a:rPr>
              <a:t>走</a:t>
            </a: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kumimoji="1" lang="zh-CN" altLang="en-US" sz="3600" b="1" spc="300" dirty="0">
                <a:latin typeface="+mj-ea"/>
                <a:ea typeface="+mj-ea"/>
              </a:rPr>
              <a:t>安</a:t>
            </a:r>
            <a:r>
              <a:rPr kumimoji="1" lang="zh-CN" altLang="en-US" sz="3600" b="1" spc="300" dirty="0">
                <a:solidFill>
                  <a:srgbClr val="FF0000"/>
                </a:solidFill>
                <a:latin typeface="+mj-ea"/>
                <a:ea typeface="+mj-ea"/>
              </a:rPr>
              <a:t>能辨我是雄雌。</a:t>
            </a:r>
            <a:endParaRPr kumimoji="1" lang="zh-CN" altLang="en-US" sz="36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9465" y="4142920"/>
            <a:ext cx="914400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雄兔脚扑朔，雌兔眼迷离</a:t>
            </a:r>
            <a:r>
              <a:rPr kumimoji="1" lang="zh-CN" altLang="en-US" sz="2000" b="1" spc="300" dirty="0">
                <a:solidFill>
                  <a:schemeClr val="tx2"/>
                </a:solidFill>
                <a:latin typeface="+mj-ea"/>
                <a:ea typeface="+mj-ea"/>
              </a:rPr>
              <a:t>：傍：靠近、临近。走：跑。  安：怎么。</a:t>
            </a:r>
            <a:endParaRPr kumimoji="1" lang="zh-CN" altLang="en-US" sz="2000" b="1" spc="300" dirty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 spc="300" dirty="0">
                <a:solidFill>
                  <a:srgbClr val="00B050"/>
                </a:solidFill>
                <a:latin typeface="+mj-ea"/>
                <a:ea typeface="+mj-ea"/>
              </a:rPr>
              <a:t>据说，提着兔子的耳朵悬在半空时，雄兔两只前脚时时动弹，雌兔两只眼睛时常眯着，所以容易辨认</a:t>
            </a:r>
            <a:endParaRPr kumimoji="1" lang="zh-CN" altLang="en-US" sz="2000" b="1" spc="300" dirty="0">
              <a:solidFill>
                <a:srgbClr val="00B05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kumimoji="1" lang="zh-CN" altLang="en-US" sz="20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-121554" y="3427259"/>
            <a:ext cx="316865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字词解释：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0460" y="2611755"/>
            <a:ext cx="56705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B0F0"/>
                </a:solidFill>
              </a:rPr>
              <a:t>扑朔迷离：原指难辨兔的雄雌，比喻辨认不清是男是女。现用于形容事情错综复杂，难于辨别。</a:t>
            </a:r>
            <a:endParaRPr lang="zh-CN" altLang="en-US" sz="20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5674995"/>
            <a:ext cx="80892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kumimoji="1" lang="zh-CN" altLang="en-US" sz="2000" b="1" spc="300" dirty="0">
                <a:latin typeface="+mj-ea"/>
                <a:ea typeface="+mj-ea"/>
                <a:sym typeface="+mn-ea"/>
              </a:rPr>
              <a:t>双兔傍地走，安能辨我是雄雌：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雄雌两兔一起并排着</a:t>
            </a:r>
            <a:r>
              <a:rPr kumimoji="1" lang="zh-CN" altLang="en-US" sz="2000" b="1" spc="3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+mj-ea"/>
                <a:ea typeface="+mj-ea"/>
                <a:sym typeface="+mn-ea"/>
              </a:rPr>
              <a:t>跑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，</a:t>
            </a:r>
            <a:r>
              <a:rPr kumimoji="1" lang="zh-CN" altLang="en-US" sz="2000" b="1" spc="3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+mj-ea"/>
                <a:ea typeface="+mj-ea"/>
                <a:sym typeface="+mn-ea"/>
              </a:rPr>
              <a:t>怎能辨别</a:t>
            </a:r>
            <a:r>
              <a:rPr kumimoji="1" lang="zh-CN" altLang="en-US" sz="2000" b="1" spc="3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哪个是雄兔，哪个是雌兔呢？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5" grpId="0" bldLvl="0" animBg="1" autoUpdateAnimBg="0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63220" y="4077472"/>
            <a:ext cx="10104418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 spc="300" dirty="0">
                <a:latin typeface="+mj-ea"/>
                <a:ea typeface="+mj-ea"/>
              </a:rPr>
              <a:t>什么叫“</a:t>
            </a:r>
            <a:r>
              <a:rPr kumimoji="1" lang="zh-CN" altLang="en-US" sz="3200" b="1" spc="300" dirty="0">
                <a:solidFill>
                  <a:srgbClr val="FF0000"/>
                </a:solidFill>
                <a:latin typeface="+mj-ea"/>
                <a:ea typeface="+mj-ea"/>
              </a:rPr>
              <a:t>巾帼英雄</a:t>
            </a:r>
            <a:r>
              <a:rPr kumimoji="1" lang="zh-CN" altLang="en-US" sz="3200" b="1" spc="300" dirty="0">
                <a:latin typeface="+mj-ea"/>
                <a:ea typeface="+mj-ea"/>
              </a:rPr>
              <a:t>”？</a:t>
            </a:r>
            <a:endParaRPr kumimoji="1" lang="zh-CN" altLang="en-US" sz="3200" b="1" spc="300" dirty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 spc="300" dirty="0">
                <a:latin typeface="+mj-ea"/>
                <a:ea typeface="+mj-ea"/>
              </a:rPr>
              <a:t>——</a:t>
            </a:r>
            <a:r>
              <a:rPr kumimoji="1" lang="zh-CN" altLang="en-US" sz="3200" b="1" spc="300" dirty="0">
                <a:solidFill>
                  <a:srgbClr val="FF0000"/>
                </a:solidFill>
                <a:latin typeface="+mj-ea"/>
                <a:ea typeface="+mj-ea"/>
              </a:rPr>
              <a:t>女性中的英雄人物。</a:t>
            </a:r>
            <a:r>
              <a:rPr kumimoji="1" lang="zh-CN" altLang="en-US" sz="3200" b="1" spc="300" dirty="0">
                <a:latin typeface="+mj-ea"/>
                <a:ea typeface="+mj-ea"/>
              </a:rPr>
              <a:t>“巾”和“帼”是古代妇女戴的头巾和发饰，“巾帼”借指妇女。</a:t>
            </a:r>
            <a:endParaRPr kumimoji="1" lang="zh-CN" altLang="en-US" sz="3200" b="1" spc="300" dirty="0">
              <a:latin typeface="+mj-ea"/>
              <a:ea typeface="+mj-ea"/>
            </a:endParaRPr>
          </a:p>
        </p:txBody>
      </p:sp>
      <p:pic>
        <p:nvPicPr>
          <p:cNvPr id="3" name="图片 2" descr="WechatIMG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0960" y="-64770"/>
            <a:ext cx="4157980" cy="514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1411260" y="1860369"/>
            <a:ext cx="82296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3333CC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zh-CN" altLang="en-US" sz="3600" kern="10" dirty="0">
              <a:gradFill rotWithShape="0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长城古印体繁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>
          <a:xfrm>
            <a:off x="13255320" y="4750138"/>
            <a:ext cx="11140633" cy="2963468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kumimoji="1" lang="zh-CN" altLang="en-US" sz="1600" dirty="0"/>
          </a:p>
        </p:txBody>
      </p:sp>
      <p:sp>
        <p:nvSpPr>
          <p:cNvPr id="2" name="矩形 1"/>
          <p:cNvSpPr/>
          <p:nvPr/>
        </p:nvSpPr>
        <p:spPr>
          <a:xfrm>
            <a:off x="4418168" y="2518501"/>
            <a:ext cx="319307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/>
              <a:t>用简介的语言</a:t>
            </a:r>
            <a:r>
              <a:rPr lang="zh-CN" altLang="en-US" sz="3200" b="1" spc="300" dirty="0">
                <a:solidFill>
                  <a:schemeClr val="accent1"/>
                </a:solidFill>
              </a:rPr>
              <a:t>概括每节内容</a:t>
            </a:r>
            <a:endParaRPr lang="zh-CN" altLang="en-US" sz="3200" b="1" spc="300" dirty="0">
              <a:solidFill>
                <a:schemeClr val="accent1"/>
              </a:solidFill>
            </a:endParaRPr>
          </a:p>
        </p:txBody>
      </p:sp>
      <p:sp>
        <p:nvSpPr>
          <p:cNvPr id="15" name="ïšlïḑê"/>
          <p:cNvSpPr/>
          <p:nvPr/>
        </p:nvSpPr>
        <p:spPr bwMode="auto">
          <a:xfrm>
            <a:off x="741156" y="5174748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ï$ļîḑè"/>
          <p:cNvSpPr/>
          <p:nvPr/>
        </p:nvSpPr>
        <p:spPr bwMode="auto">
          <a:xfrm>
            <a:off x="8119221" y="1742139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90785" y="2936561"/>
            <a:ext cx="338613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119360" y="4308161"/>
            <a:ext cx="3357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Slïḋè"/>
          <p:cNvSpPr/>
          <p:nvPr/>
        </p:nvSpPr>
        <p:spPr bwMode="auto">
          <a:xfrm>
            <a:off x="686060" y="1742573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2">
              <a:lumMod val="75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îŝlíḓe"/>
          <p:cNvSpPr/>
          <p:nvPr/>
        </p:nvSpPr>
        <p:spPr bwMode="auto">
          <a:xfrm>
            <a:off x="686060" y="2917524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ï$líḍê"/>
          <p:cNvSpPr/>
          <p:nvPr/>
        </p:nvSpPr>
        <p:spPr bwMode="auto">
          <a:xfrm>
            <a:off x="712730" y="4086759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12234" y="2936561"/>
            <a:ext cx="338613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0809" y="4308161"/>
            <a:ext cx="3357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4"/>
          <p:cNvSpPr txBox="1"/>
          <p:nvPr/>
        </p:nvSpPr>
        <p:spPr>
          <a:xfrm>
            <a:off x="685632" y="5780960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木兰征战沙场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26" name="TextBox 34"/>
          <p:cNvSpPr txBox="1"/>
          <p:nvPr/>
        </p:nvSpPr>
        <p:spPr>
          <a:xfrm>
            <a:off x="7994482" y="4600306"/>
            <a:ext cx="36067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讴歌英雄（附文，吟唱着对木兰的赞词）。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28" name="TextBox 34"/>
          <p:cNvSpPr txBox="1"/>
          <p:nvPr/>
        </p:nvSpPr>
        <p:spPr>
          <a:xfrm>
            <a:off x="652784" y="2213692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木兰停机叹息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29" name="TextBox 34"/>
          <p:cNvSpPr txBox="1"/>
          <p:nvPr/>
        </p:nvSpPr>
        <p:spPr>
          <a:xfrm>
            <a:off x="685804" y="3425718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木兰代父从军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741026" y="4600278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木兰奔赴战场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5" name="ïšlïḑê"/>
          <p:cNvSpPr/>
          <p:nvPr/>
        </p:nvSpPr>
        <p:spPr bwMode="auto">
          <a:xfrm>
            <a:off x="8119221" y="2917958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 lnSpcReduction="10000"/>
          </a:bodyPr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ï$ļîḑè"/>
          <p:cNvSpPr/>
          <p:nvPr/>
        </p:nvSpPr>
        <p:spPr bwMode="auto">
          <a:xfrm>
            <a:off x="8119221" y="4086559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rmAutofit lnSpcReduction="10000"/>
          </a:bodyPr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Impact" panose="020B0806030902050204" pitchFamily="34" charset="0"/>
              </a:rPr>
              <a:t>07</a:t>
            </a:r>
            <a:endParaRPr lang="en-US" altLang="zh-CN" sz="1600" spc="3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8090539" y="3502553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木兰合家欢聚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  <p:sp>
        <p:nvSpPr>
          <p:cNvPr id="9" name="TextBox 34"/>
          <p:cNvSpPr txBox="1"/>
          <p:nvPr/>
        </p:nvSpPr>
        <p:spPr>
          <a:xfrm>
            <a:off x="8090539" y="2213503"/>
            <a:ext cx="36067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b="1" spc="600" dirty="0">
                <a:latin typeface="+mj-ea"/>
                <a:ea typeface="+mj-ea"/>
              </a:rPr>
              <a:t>木兰还朝辞官</a:t>
            </a:r>
            <a:endParaRPr lang="zh-CN" altLang="en-US" sz="2000" b="1" spc="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5" grpId="0"/>
      <p:bldP spid="26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17405" y="194612"/>
            <a:ext cx="139192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spc="300" dirty="0">
                <a:latin typeface="+mj-ea"/>
                <a:ea typeface="+mj-ea"/>
              </a:rPr>
              <a:t>                      </a:t>
            </a:r>
            <a:endParaRPr kumimoji="1" lang="en-US" altLang="zh-CN" sz="24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en-US" altLang="zh-CN" sz="24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600" b="1" spc="300" dirty="0">
                <a:latin typeface="+mj-ea"/>
                <a:ea typeface="+mj-ea"/>
              </a:rPr>
              <a:t>(</a:t>
            </a:r>
            <a:r>
              <a:rPr kumimoji="1" lang="zh-CN" altLang="en-US" sz="2600" b="1" spc="300" dirty="0">
                <a:latin typeface="+mj-ea"/>
                <a:ea typeface="+mj-ea"/>
              </a:rPr>
              <a:t>一</a:t>
            </a:r>
            <a:r>
              <a:rPr kumimoji="1" lang="en-US" altLang="zh-CN" sz="2600" b="1" spc="300" dirty="0">
                <a:latin typeface="+mj-ea"/>
                <a:ea typeface="+mj-ea"/>
              </a:rPr>
              <a:t>) </a:t>
            </a:r>
            <a:r>
              <a:rPr kumimoji="1" lang="zh-CN" altLang="en-US" sz="2600" b="1" spc="300" dirty="0">
                <a:latin typeface="+mj-ea"/>
                <a:ea typeface="+mj-ea"/>
              </a:rPr>
              <a:t>详</a:t>
            </a:r>
            <a:endParaRPr kumimoji="1" lang="zh-CN" altLang="en-US" sz="26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spc="300" dirty="0">
                <a:latin typeface="+mj-ea"/>
                <a:ea typeface="+mj-ea"/>
              </a:rPr>
              <a:t>                      </a:t>
            </a:r>
            <a:endParaRPr kumimoji="1" lang="zh-CN" altLang="en-US" sz="2400" b="1" spc="300" dirty="0">
              <a:latin typeface="+mj-ea"/>
              <a:ea typeface="+mj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361115" y="81280"/>
            <a:ext cx="2286000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500" b="1" spc="300" dirty="0">
                <a:latin typeface="+mj-ea"/>
                <a:ea typeface="+mj-ea"/>
              </a:rPr>
              <a:t>①</a:t>
            </a:r>
            <a:r>
              <a:rPr kumimoji="1" lang="zh-CN" altLang="en-US" sz="2500" b="1" spc="300" dirty="0">
                <a:latin typeface="+mj-ea"/>
                <a:ea typeface="+mj-ea"/>
              </a:rPr>
              <a:t>停机叹息   </a:t>
            </a: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500" b="1" spc="300" dirty="0">
                <a:solidFill>
                  <a:schemeClr val="accent1"/>
                </a:solidFill>
                <a:latin typeface="+mj-ea"/>
                <a:ea typeface="+mj-ea"/>
              </a:rPr>
              <a:t>②代父从军</a:t>
            </a:r>
            <a:endParaRPr kumimoji="1" lang="zh-CN" altLang="en-US" sz="2500" b="1" spc="3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500" b="1" spc="300" dirty="0">
                <a:latin typeface="+mj-ea"/>
                <a:ea typeface="+mj-ea"/>
              </a:rPr>
              <a:t>                      ③奔赴战场</a:t>
            </a:r>
            <a:endParaRPr kumimoji="1" lang="zh-CN" altLang="en-US" sz="2500" b="1" spc="300" dirty="0">
              <a:latin typeface="+mj-ea"/>
              <a:ea typeface="+mj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17405" y="3250565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spc="300" dirty="0">
                <a:latin typeface="+mj-ea"/>
                <a:ea typeface="+mj-ea"/>
              </a:rPr>
              <a:t>(</a:t>
            </a:r>
            <a:r>
              <a:rPr kumimoji="1" lang="zh-CN" altLang="en-US" sz="2400" b="1" spc="300" dirty="0">
                <a:latin typeface="+mj-ea"/>
                <a:ea typeface="+mj-ea"/>
              </a:rPr>
              <a:t>二</a:t>
            </a:r>
            <a:r>
              <a:rPr kumimoji="1" lang="en-US" altLang="zh-CN" sz="2400" b="1" spc="300" dirty="0">
                <a:latin typeface="+mj-ea"/>
                <a:ea typeface="+mj-ea"/>
              </a:rPr>
              <a:t>)</a:t>
            </a:r>
            <a:r>
              <a:rPr kumimoji="1" lang="zh-CN" altLang="en-US" sz="2400" b="1" spc="300" dirty="0">
                <a:latin typeface="+mj-ea"/>
                <a:ea typeface="+mj-ea"/>
              </a:rPr>
              <a:t>略</a:t>
            </a:r>
            <a:endParaRPr kumimoji="1" lang="zh-CN" altLang="en-US" sz="2400" b="1" spc="300" dirty="0">
              <a:latin typeface="+mj-ea"/>
              <a:ea typeface="+mj-ea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989005" y="351409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 spc="300">
              <a:latin typeface="+mj-ea"/>
              <a:ea typeface="+mj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22405" y="3276600"/>
            <a:ext cx="2306320" cy="47561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500" b="1" spc="300" dirty="0">
                <a:solidFill>
                  <a:schemeClr val="bg1"/>
                </a:solidFill>
                <a:latin typeface="+mj-ea"/>
                <a:ea typeface="+mj-ea"/>
              </a:rPr>
              <a:t>④</a:t>
            </a:r>
            <a:r>
              <a:rPr kumimoji="1" lang="zh-CN" altLang="en-US" sz="2500" b="1" spc="300" dirty="0">
                <a:solidFill>
                  <a:schemeClr val="bg1"/>
                </a:solidFill>
                <a:latin typeface="+mj-ea"/>
                <a:ea typeface="+mj-ea"/>
              </a:rPr>
              <a:t>征战沙场</a:t>
            </a:r>
            <a:endParaRPr kumimoji="1" lang="zh-CN" altLang="en-US" sz="25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17405" y="50673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spc="300">
                <a:latin typeface="+mj-ea"/>
                <a:ea typeface="+mj-ea"/>
              </a:rPr>
              <a:t>(</a:t>
            </a:r>
            <a:r>
              <a:rPr kumimoji="1" lang="zh-CN" altLang="en-US" sz="2400" b="1" spc="300">
                <a:latin typeface="+mj-ea"/>
                <a:ea typeface="+mj-ea"/>
              </a:rPr>
              <a:t>三</a:t>
            </a:r>
            <a:r>
              <a:rPr kumimoji="1" lang="en-US" altLang="zh-CN" sz="2400" b="1" spc="300">
                <a:latin typeface="+mj-ea"/>
                <a:ea typeface="+mj-ea"/>
              </a:rPr>
              <a:t>)</a:t>
            </a:r>
            <a:r>
              <a:rPr kumimoji="1" lang="zh-CN" altLang="en-US" sz="2400" b="1" spc="300">
                <a:latin typeface="+mj-ea"/>
                <a:ea typeface="+mj-ea"/>
              </a:rPr>
              <a:t>详</a:t>
            </a:r>
            <a:endParaRPr kumimoji="1" lang="zh-CN" altLang="en-US" sz="2400" b="1" spc="300">
              <a:latin typeface="+mj-ea"/>
              <a:ea typeface="+mj-ea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380165" y="3916680"/>
            <a:ext cx="25908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500" b="1" spc="300" dirty="0">
                <a:latin typeface="+mj-ea"/>
                <a:ea typeface="+mj-ea"/>
              </a:rPr>
              <a:t>⑤</a:t>
            </a:r>
            <a:r>
              <a:rPr kumimoji="1" lang="zh-CN" altLang="en-US" sz="2500" b="1" spc="300" dirty="0">
                <a:latin typeface="+mj-ea"/>
                <a:ea typeface="+mj-ea"/>
              </a:rPr>
              <a:t>辞官还乡</a:t>
            </a: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endParaRPr kumimoji="1" lang="zh-CN" altLang="en-US" sz="2500" b="1" spc="300" dirty="0"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500" b="1" spc="300" dirty="0">
                <a:solidFill>
                  <a:schemeClr val="accent1"/>
                </a:solidFill>
                <a:latin typeface="+mj-ea"/>
                <a:ea typeface="+mj-ea"/>
              </a:rPr>
              <a:t>⑥合家欢聚</a:t>
            </a:r>
            <a:endParaRPr kumimoji="1" lang="zh-CN" altLang="en-US" sz="2500" b="1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2009325" y="4114800"/>
            <a:ext cx="228600" cy="2362200"/>
          </a:xfrm>
          <a:prstGeom prst="leftBrace">
            <a:avLst>
              <a:gd name="adj1" fmla="val 86111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spc="300">
              <a:latin typeface="+mj-ea"/>
              <a:ea typeface="+mj-ea"/>
            </a:endParaRPr>
          </a:p>
        </p:txBody>
      </p:sp>
      <p:sp>
        <p:nvSpPr>
          <p:cNvPr id="13" name="AutoShape 11"/>
          <p:cNvSpPr/>
          <p:nvPr/>
        </p:nvSpPr>
        <p:spPr bwMode="auto">
          <a:xfrm>
            <a:off x="1989005" y="304800"/>
            <a:ext cx="228600" cy="2438400"/>
          </a:xfrm>
          <a:prstGeom prst="leftBrace">
            <a:avLst>
              <a:gd name="adj1" fmla="val 88889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spc="300">
              <a:latin typeface="+mj-ea"/>
              <a:ea typeface="+mj-ea"/>
            </a:endParaRPr>
          </a:p>
        </p:txBody>
      </p:sp>
      <p:sp>
        <p:nvSpPr>
          <p:cNvPr id="2" name="AutoShape 11"/>
          <p:cNvSpPr/>
          <p:nvPr/>
        </p:nvSpPr>
        <p:spPr bwMode="auto">
          <a:xfrm rot="10800000">
            <a:off x="4647115" y="447040"/>
            <a:ext cx="228600" cy="2438400"/>
          </a:xfrm>
          <a:prstGeom prst="leftBrace">
            <a:avLst>
              <a:gd name="adj1" fmla="val 88889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 spc="300">
              <a:latin typeface="+mj-ea"/>
              <a:ea typeface="+mj-ea"/>
            </a:endParaRPr>
          </a:p>
        </p:txBody>
      </p:sp>
      <p:sp>
        <p:nvSpPr>
          <p:cNvPr id="7" name="AutoShape 11"/>
          <p:cNvSpPr/>
          <p:nvPr/>
        </p:nvSpPr>
        <p:spPr bwMode="auto">
          <a:xfrm rot="10800000">
            <a:off x="4647115" y="4038600"/>
            <a:ext cx="228600" cy="2438400"/>
          </a:xfrm>
          <a:prstGeom prst="leftBrace">
            <a:avLst>
              <a:gd name="adj1" fmla="val 88889"/>
              <a:gd name="adj2" fmla="val 50000"/>
            </a:avLst>
          </a:pr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 spc="300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6545" y="1339850"/>
            <a:ext cx="3129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上战场之前</a:t>
            </a:r>
            <a:endParaRPr lang="zh-CN" altLang="en-US" sz="4400"/>
          </a:p>
        </p:txBody>
      </p:sp>
      <p:sp>
        <p:nvSpPr>
          <p:cNvPr id="16" name="文本框 15"/>
          <p:cNvSpPr txBox="1"/>
          <p:nvPr/>
        </p:nvSpPr>
        <p:spPr>
          <a:xfrm>
            <a:off x="5376545" y="3126105"/>
            <a:ext cx="4152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在战场之中</a:t>
            </a:r>
            <a:endParaRPr lang="zh-CN" altLang="en-US" sz="4400"/>
          </a:p>
        </p:txBody>
      </p:sp>
      <p:sp>
        <p:nvSpPr>
          <p:cNvPr id="17" name="文本框 16"/>
          <p:cNvSpPr txBox="1"/>
          <p:nvPr/>
        </p:nvSpPr>
        <p:spPr>
          <a:xfrm>
            <a:off x="5376545" y="4912360"/>
            <a:ext cx="39751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下战场之后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5" grpId="0" bldLvl="0" animBg="1"/>
      <p:bldP spid="12" grpId="0" bldLvl="0" animBg="1"/>
      <p:bldP spid="9" grpId="0" bldLvl="0" animBg="1"/>
      <p:bldP spid="2" grpId="0" bldLvl="0" animBg="1"/>
      <p:bldP spid="7" grpId="0" bldLvl="0" animBg="1"/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078230" y="4028440"/>
            <a:ext cx="6746875" cy="267652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木兰：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勤劳、善良、淳朴、谨慎、孝顺、爱美、恋家</a:t>
            </a:r>
            <a:r>
              <a:rPr kumimoji="1" lang="en-US" altLang="zh-CN" sz="2800" b="1" spc="3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（女儿性情）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机智、勇敢、刚毅、英勇善战、淡泊名利、深明大义</a:t>
            </a:r>
            <a:r>
              <a:rPr kumimoji="1" lang="en-US" altLang="zh-CN" sz="2800" b="1" spc="3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r>
              <a:rPr kumimoji="1" lang="zh-CN" altLang="en-US" sz="2800" b="1" spc="300" dirty="0">
                <a:solidFill>
                  <a:schemeClr val="bg1"/>
                </a:solidFill>
                <a:latin typeface="+mj-ea"/>
                <a:ea typeface="+mj-ea"/>
              </a:rPr>
              <a:t>（英雄气概）</a:t>
            </a:r>
            <a:endParaRPr kumimoji="1" lang="zh-CN" altLang="en-US" sz="28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440" y="485775"/>
            <a:ext cx="8998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一、文章为什么会这样安排详略？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548005" y="1416050"/>
            <a:ext cx="84683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文章主旨不是表现古代战争，而是塑造木兰这样的一位传奇女子！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005" y="2829560"/>
            <a:ext cx="10652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二、详读文章，找出描写木兰的语句，并且体会木兰的性格特点。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320675" y="1077595"/>
            <a:ext cx="11106785" cy="175323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D4362E"/>
            </a:solidFill>
          </a:ln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  <a:sym typeface="微软雅黑" panose="020B0503020204020204" charset="-122"/>
              </a:rPr>
              <a:t>详写</a:t>
            </a:r>
            <a:r>
              <a:rPr kumimoji="1" lang="zh-CN" altLang="en-US" sz="2400" b="1" spc="3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charset="-122"/>
              </a:rPr>
              <a:t>女儿情态，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  <a:sym typeface="微软雅黑" panose="020B0503020204020204" charset="-122"/>
              </a:rPr>
              <a:t>略写</a:t>
            </a:r>
            <a:r>
              <a:rPr kumimoji="1" lang="zh-CN" altLang="en-US" sz="2400" b="1" spc="3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charset="-122"/>
              </a:rPr>
              <a:t>英雄气概。因为这首诗所要突出的是对木兰</a:t>
            </a:r>
            <a:r>
              <a:rPr kumimoji="1" lang="zh-CN" altLang="en-US" sz="2400" b="1" spc="300" dirty="0">
                <a:solidFill>
                  <a:srgbClr val="FF0000"/>
                </a:solidFill>
                <a:latin typeface="+mj-ea"/>
                <a:ea typeface="+mj-ea"/>
                <a:sym typeface="+mn-lt"/>
              </a:rPr>
              <a:t>孝敬父母、深明大义、勇担重任</a:t>
            </a:r>
            <a:r>
              <a:rPr kumimoji="1" lang="zh-CN" altLang="en-US" sz="2400" b="1" spc="30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的</a:t>
            </a:r>
            <a:r>
              <a:rPr kumimoji="1" lang="zh-CN" altLang="en-US" sz="2400" b="1" spc="3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charset="-122"/>
              </a:rPr>
              <a:t>性格的颂扬。隐含作者对美好生活的向往和对战争的冷淡。</a:t>
            </a:r>
            <a:endParaRPr kumimoji="1" lang="zh-CN" altLang="en-US" sz="2400" b="1" spc="3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/>
      <p:bldP spid="4" grpId="0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06055" y="1336297"/>
            <a:ext cx="91440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200" b="1" spc="300" dirty="0">
                <a:latin typeface="+mj-ea"/>
                <a:ea typeface="+mj-ea"/>
              </a:rPr>
              <a:t>这首诗的</a:t>
            </a:r>
            <a:r>
              <a:rPr kumimoji="1" lang="zh-CN" altLang="en-US" sz="4200" b="1" spc="300" dirty="0">
                <a:solidFill>
                  <a:srgbClr val="FF0000"/>
                </a:solidFill>
                <a:latin typeface="+mj-ea"/>
                <a:ea typeface="+mj-ea"/>
              </a:rPr>
              <a:t>中心思想：</a:t>
            </a:r>
            <a:endParaRPr kumimoji="1" lang="zh-CN" altLang="en-US" sz="4200" b="1" spc="300" dirty="0"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3275" y="2566807"/>
            <a:ext cx="10104418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 spc="300" dirty="0">
                <a:latin typeface="+mj-ea"/>
                <a:ea typeface="+mj-ea"/>
              </a:rPr>
              <a:t>这首诗通过</a:t>
            </a:r>
            <a:r>
              <a:rPr kumimoji="1" lang="zh-CN" altLang="en-US" sz="3200" b="1" spc="300" dirty="0">
                <a:solidFill>
                  <a:schemeClr val="accent1"/>
                </a:solidFill>
                <a:latin typeface="+mj-ea"/>
                <a:ea typeface="+mj-ea"/>
              </a:rPr>
              <a:t>木兰女扮男装、替父从军的故事，</a:t>
            </a:r>
            <a:r>
              <a:rPr kumimoji="1" lang="zh-CN" altLang="en-US" sz="3200" b="1" spc="300" dirty="0">
                <a:latin typeface="+mj-ea"/>
                <a:ea typeface="+mj-ea"/>
              </a:rPr>
              <a:t>表现了古代劳动人民</a:t>
            </a:r>
            <a:r>
              <a:rPr kumimoji="1" lang="zh-CN" altLang="en-US" sz="3200" b="1" spc="300" dirty="0">
                <a:solidFill>
                  <a:schemeClr val="accent1"/>
                </a:solidFill>
                <a:latin typeface="+mj-ea"/>
                <a:ea typeface="+mj-ea"/>
              </a:rPr>
              <a:t>乐观勇敢的爱国精神</a:t>
            </a:r>
            <a:r>
              <a:rPr kumimoji="1" lang="zh-CN" altLang="en-US" sz="3200" b="1" spc="300" dirty="0">
                <a:latin typeface="+mj-ea"/>
                <a:ea typeface="+mj-ea"/>
              </a:rPr>
              <a:t>，以及</a:t>
            </a:r>
            <a:r>
              <a:rPr kumimoji="1" lang="zh-CN" altLang="en-US" sz="3200" b="1" spc="300" dirty="0">
                <a:solidFill>
                  <a:schemeClr val="accent1"/>
                </a:solidFill>
                <a:latin typeface="+mj-ea"/>
                <a:ea typeface="+mj-ea"/>
              </a:rPr>
              <a:t>对和平劳动生活的向往。 </a:t>
            </a:r>
            <a:endParaRPr kumimoji="1" lang="zh-CN" altLang="en-US" sz="3200" b="1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3" grpId="0" bldLvl="0" animBg="1" autoUpdateAnimBg="0"/>
      <p:bldP spid="4" grpId="0" bldLvl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335280" y="413385"/>
            <a:ext cx="5529580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》——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品味语言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803275" y="1454956"/>
            <a:ext cx="9144000" cy="55308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>
                <a:solidFill>
                  <a:schemeClr val="bg1"/>
                </a:solidFill>
                <a:latin typeface="+mj-ea"/>
                <a:ea typeface="+mj-ea"/>
              </a:rPr>
              <a:t>品析</a:t>
            </a:r>
            <a:r>
              <a:rPr kumimoji="1" lang="en-US" altLang="zh-CN" sz="2000" b="1" spc="300">
                <a:solidFill>
                  <a:schemeClr val="bg1"/>
                </a:solidFill>
                <a:latin typeface="+mj-ea"/>
                <a:ea typeface="+mj-ea"/>
              </a:rPr>
              <a:t>“</a:t>
            </a:r>
            <a:r>
              <a:rPr kumimoji="1" lang="zh-CN" altLang="en-US" sz="2000" b="1" spc="300">
                <a:solidFill>
                  <a:schemeClr val="bg1"/>
                </a:solidFill>
                <a:latin typeface="+mj-ea"/>
                <a:ea typeface="+mj-ea"/>
              </a:rPr>
              <a:t>双兔傍地走，安能辨我是雄雌？</a:t>
            </a:r>
            <a:r>
              <a:rPr kumimoji="1" lang="en-US" altLang="zh-CN" sz="2000" b="1" spc="300">
                <a:solidFill>
                  <a:schemeClr val="bg1"/>
                </a:solidFill>
                <a:latin typeface="+mj-ea"/>
                <a:ea typeface="+mj-ea"/>
              </a:rPr>
              <a:t>”</a:t>
            </a:r>
            <a:endParaRPr kumimoji="1" lang="en-US" altLang="zh-CN" sz="2000" b="1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3274" y="2618799"/>
            <a:ext cx="955606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修辞</a:t>
            </a:r>
            <a:r>
              <a:rPr kumimoji="1" lang="zh-CN" altLang="en-US" sz="2000" b="1" spc="3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j-ea"/>
                <a:ea typeface="+mj-ea"/>
              </a:rPr>
              <a:t>：反问、比喻，</a:t>
            </a: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以双兔为喻。</a:t>
            </a:r>
            <a:endParaRPr kumimoji="1" lang="zh-CN" altLang="en-US" sz="2000" b="1" spc="30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+mj-ea"/>
              <a:ea typeface="+mj-ea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rgbClr val="C00000"/>
                </a:solidFill>
                <a:latin typeface="+mj-ea"/>
                <a:ea typeface="+mj-ea"/>
              </a:rPr>
              <a:t>木兰从军多年未被发现是女郎，赞美了木兰的谨慎、机智。</a:t>
            </a:r>
            <a:endParaRPr kumimoji="1" lang="zh-CN" altLang="en-US" sz="2000" b="1" spc="300" dirty="0">
              <a:solidFill>
                <a:srgbClr val="C00000"/>
              </a:solidFill>
              <a:latin typeface="+mj-ea"/>
              <a:ea typeface="+mj-ea"/>
            </a:endParaRPr>
          </a:p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spc="300" dirty="0">
                <a:solidFill>
                  <a:schemeClr val="tx1"/>
                </a:solidFill>
                <a:latin typeface="+mj-ea"/>
                <a:ea typeface="+mj-ea"/>
              </a:rPr>
              <a:t>同时也体现了对十分亲切和非常喜爱的感情。</a:t>
            </a:r>
            <a:endParaRPr kumimoji="1" lang="zh-CN" altLang="en-US" sz="2000" b="1" spc="3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235" y="4909185"/>
            <a:ext cx="82581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再读诗歌，边读边感受文章大意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温习巩固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556333" y="2422525"/>
            <a:ext cx="3455987" cy="719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5200" b="1" dirty="0">
              <a:solidFill>
                <a:srgbClr val="CC0066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15601" y="1578025"/>
            <a:ext cx="10477118" cy="46815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(1）《木兰诗》中描述战争旷日持久，战斗激烈悲壮的诗句是</a:t>
            </a:r>
            <a:r>
              <a:rPr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将军百战死，壮士十年归</a:t>
            </a:r>
            <a:endParaRPr lang="zh-CN" altLang="en-US" sz="24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（2）《木兰诗》中表现木兰操办军备物资急切而又井然有序的诗句是</a:t>
            </a:r>
            <a:r>
              <a:rPr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东市买骏马，西市买鞍鞯，南市买辔头，北市买长鞭。</a:t>
            </a: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endParaRPr lang="zh-CN" altLang="en-US" sz="2400" b="1" spc="300" dirty="0">
              <a:solidFill>
                <a:schemeClr val="tx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(3) 《木兰诗》中描述木兰矫健的英姿和行军之快的诗句是</a:t>
            </a:r>
            <a:r>
              <a:rPr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万里赴戎机，关山度若飞。</a:t>
            </a:r>
            <a:endParaRPr lang="zh-CN" altLang="en-US" sz="2400" b="1" spc="3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spc="300" dirty="0">
                <a:solidFill>
                  <a:schemeClr val="tx2"/>
                </a:solidFill>
                <a:latin typeface="+mj-ea"/>
                <a:ea typeface="+mj-ea"/>
              </a:rPr>
              <a:t>(4)写木兰从军后艰苦的战地生活和恶劣的环境的诗句是</a:t>
            </a:r>
            <a:r>
              <a:rPr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朔气传金柝，寒光照铁衣。</a:t>
            </a:r>
            <a:endParaRPr lang="zh-CN" altLang="en-US" sz="24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3" grpId="0" autoUpdateAnimBg="0"/>
      <p:bldP spid="4" grpId="0" autoUpdateAnimBg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723008" y="593304"/>
            <a:ext cx="8568952" cy="576064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865">
                <a:latin typeface="+mn-lt"/>
                <a:ea typeface="+mn-ea"/>
                <a:cs typeface="+mn-ea"/>
                <a:sym typeface="+mn-lt"/>
              </a:rPr>
              <a:t>连连看</a:t>
            </a:r>
            <a:endParaRPr lang="zh-CN" altLang="en-US" sz="586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95016" y="1529408"/>
            <a:ext cx="5328592" cy="532859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>
                <a:cs typeface="+mn-ea"/>
                <a:sym typeface="+mn-lt"/>
              </a:rPr>
              <a:t>   </a:t>
            </a:r>
            <a:r>
              <a:rPr lang="en-US" altLang="zh-CN" sz="2800" b="1">
                <a:cs typeface="+mn-ea"/>
                <a:sym typeface="+mn-lt"/>
              </a:rPr>
              <a:t>1</a:t>
            </a:r>
            <a:r>
              <a:rPr lang="zh-CN" altLang="en-US" sz="2800" b="1">
                <a:cs typeface="+mn-ea"/>
                <a:sym typeface="+mn-lt"/>
              </a:rPr>
              <a:t>、昨夜见军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帖</a:t>
            </a:r>
            <a:r>
              <a:rPr lang="zh-CN" altLang="en-US" sz="2800" b="1">
                <a:cs typeface="+mn-ea"/>
                <a:sym typeface="+mn-lt"/>
              </a:rPr>
              <a:t>。</a:t>
            </a:r>
            <a:endParaRPr lang="en-US" altLang="zh-CN" sz="2800" b="1">
              <a:cs typeface="+mn-ea"/>
              <a:sym typeface="+mn-lt"/>
            </a:endParaRPr>
          </a:p>
          <a:p>
            <a:r>
              <a:rPr lang="en-US" altLang="zh-CN" sz="2800" b="1">
                <a:cs typeface="+mn-ea"/>
                <a:sym typeface="+mn-lt"/>
              </a:rPr>
              <a:t>2</a:t>
            </a:r>
            <a:r>
              <a:rPr lang="zh-CN" altLang="en-US" sz="2800" b="1">
                <a:cs typeface="+mn-ea"/>
                <a:sym typeface="+mn-lt"/>
              </a:rPr>
              <a:t>、对镜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帖</a:t>
            </a:r>
            <a:r>
              <a:rPr lang="zh-CN" altLang="en-US" sz="2800" b="1">
                <a:cs typeface="+mn-ea"/>
                <a:sym typeface="+mn-lt"/>
              </a:rPr>
              <a:t>花黄。</a:t>
            </a:r>
            <a:endParaRPr lang="zh-CN" altLang="en-US" sz="2800" b="1">
              <a:cs typeface="+mn-ea"/>
              <a:sym typeface="+mn-lt"/>
            </a:endParaRPr>
          </a:p>
          <a:p>
            <a:r>
              <a:rPr lang="en-US" altLang="zh-CN" sz="2800" b="1">
                <a:cs typeface="+mn-ea"/>
                <a:sym typeface="+mn-lt"/>
              </a:rPr>
              <a:t>3</a:t>
            </a:r>
            <a:r>
              <a:rPr lang="zh-CN" altLang="en-US" sz="2800" b="1">
                <a:cs typeface="+mn-ea"/>
                <a:sym typeface="+mn-lt"/>
              </a:rPr>
              <a:t>、万里赴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戎机</a:t>
            </a:r>
            <a:endParaRPr lang="en-US" altLang="zh-CN" sz="2800" b="1">
              <a:cs typeface="+mn-ea"/>
              <a:sym typeface="+mn-lt"/>
            </a:endParaRPr>
          </a:p>
          <a:p>
            <a:r>
              <a:rPr lang="en-US" altLang="zh-CN" sz="2800" b="1">
                <a:cs typeface="+mn-ea"/>
                <a:sym typeface="+mn-lt"/>
              </a:rPr>
              <a:t>4</a:t>
            </a:r>
            <a:r>
              <a:rPr lang="zh-CN" altLang="en-US" sz="2800" b="1">
                <a:cs typeface="+mn-ea"/>
                <a:sym typeface="+mn-lt"/>
              </a:rPr>
              <a:t>、关山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度</a:t>
            </a:r>
            <a:r>
              <a:rPr lang="zh-CN" altLang="en-US" sz="2800" b="1">
                <a:cs typeface="+mn-ea"/>
                <a:sym typeface="+mn-lt"/>
              </a:rPr>
              <a:t>若飞。</a:t>
            </a:r>
            <a:endParaRPr lang="zh-CN" altLang="en-US" sz="2800" b="1">
              <a:cs typeface="+mn-ea"/>
              <a:sym typeface="+mn-lt"/>
            </a:endParaRPr>
          </a:p>
          <a:p>
            <a:r>
              <a:rPr lang="en-US" altLang="zh-CN" sz="2800" b="1">
                <a:cs typeface="+mn-ea"/>
                <a:sym typeface="+mn-lt"/>
              </a:rPr>
              <a:t>5</a:t>
            </a:r>
            <a:r>
              <a:rPr lang="zh-CN" altLang="en-US" sz="2800" b="1">
                <a:cs typeface="+mn-ea"/>
                <a:sym typeface="+mn-lt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策勋</a:t>
            </a:r>
            <a:r>
              <a:rPr lang="zh-CN" altLang="en-US" sz="2800" b="1">
                <a:cs typeface="+mn-ea"/>
                <a:sym typeface="+mn-lt"/>
              </a:rPr>
              <a:t>十二转。</a:t>
            </a:r>
            <a:endParaRPr lang="en-US" altLang="zh-CN" sz="2800" b="1">
              <a:cs typeface="+mn-ea"/>
              <a:sym typeface="+mn-lt"/>
            </a:endParaRPr>
          </a:p>
          <a:p>
            <a:r>
              <a:rPr lang="en-US" altLang="zh-CN" sz="2800" b="1">
                <a:cs typeface="+mn-ea"/>
                <a:sym typeface="+mn-lt"/>
              </a:rPr>
              <a:t>6</a:t>
            </a:r>
            <a:r>
              <a:rPr lang="zh-CN" altLang="en-US" sz="2800" b="1">
                <a:cs typeface="+mn-ea"/>
                <a:sym typeface="+mn-lt"/>
              </a:rPr>
              <a:t>、木兰不</a:t>
            </a:r>
            <a:r>
              <a:rPr lang="zh-CN" altLang="en-US" sz="2800" b="1">
                <a:solidFill>
                  <a:srgbClr val="FF0066"/>
                </a:solidFill>
                <a:cs typeface="+mn-ea"/>
                <a:sym typeface="+mn-lt"/>
              </a:rPr>
              <a:t>用</a:t>
            </a:r>
            <a:r>
              <a:rPr lang="zh-CN" altLang="en-US" sz="2800" b="1">
                <a:cs typeface="+mn-ea"/>
                <a:sym typeface="+mn-lt"/>
              </a:rPr>
              <a:t>尚书郎。</a:t>
            </a:r>
            <a:endParaRPr lang="zh-CN" altLang="en-US" sz="2800" b="1">
              <a:cs typeface="+mn-ea"/>
              <a:sym typeface="+mn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23608" y="1457400"/>
            <a:ext cx="5328592" cy="532859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A.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越过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B.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记功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C.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文书。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D.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愿意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E.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战争。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F.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通“贴”，粘贴。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675336" y="1889448"/>
            <a:ext cx="2448272" cy="13681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623760" y="2725925"/>
            <a:ext cx="2499849" cy="28359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623760" y="3473624"/>
            <a:ext cx="2499849" cy="129614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3641419" y="1889448"/>
            <a:ext cx="2499849" cy="22322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3675336" y="2725924"/>
            <a:ext cx="2499849" cy="22322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endCxn id="4" idx="1"/>
          </p:cNvCxnSpPr>
          <p:nvPr/>
        </p:nvCxnSpPr>
        <p:spPr>
          <a:xfrm flipV="1">
            <a:off x="4323408" y="4121697"/>
            <a:ext cx="1800200" cy="151375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52203" y="1267049"/>
            <a:ext cx="5328592" cy="532859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1</a:t>
            </a:r>
            <a:r>
              <a:rPr lang="zh-CN" altLang="en-US" sz="2800" b="1">
                <a:cs typeface="+mn-ea"/>
                <a:sym typeface="+mn-lt"/>
              </a:rPr>
              <a:t>、问女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何</a:t>
            </a:r>
            <a:r>
              <a:rPr lang="zh-CN" altLang="en-US" sz="2800" b="1">
                <a:cs typeface="+mn-ea"/>
                <a:sym typeface="+mn-lt"/>
              </a:rPr>
              <a:t>所思</a:t>
            </a:r>
            <a:endParaRPr lang="zh-CN" altLang="en-US" sz="2800" b="1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2</a:t>
            </a:r>
            <a:r>
              <a:rPr lang="zh-CN" altLang="en-US" sz="2800" b="1">
                <a:cs typeface="+mn-ea"/>
                <a:sym typeface="+mn-lt"/>
              </a:rPr>
              <a:t>、愿为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市</a:t>
            </a:r>
            <a:r>
              <a:rPr lang="zh-CN" altLang="en-US" sz="2800" b="1">
                <a:cs typeface="+mn-ea"/>
                <a:sym typeface="+mn-lt"/>
              </a:rPr>
              <a:t>鞍马   </a:t>
            </a:r>
            <a:endParaRPr lang="zh-CN" altLang="en-US" sz="2800" b="1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3</a:t>
            </a:r>
            <a:r>
              <a:rPr lang="zh-CN" altLang="en-US" sz="2800" b="1">
                <a:cs typeface="+mn-ea"/>
                <a:sym typeface="+mn-lt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但</a:t>
            </a:r>
            <a:r>
              <a:rPr lang="zh-CN" altLang="en-US" sz="2800" b="1">
                <a:cs typeface="+mn-ea"/>
                <a:sym typeface="+mn-lt"/>
              </a:rPr>
              <a:t>闻黄河</a:t>
            </a:r>
            <a:r>
              <a:rPr lang="en-US" altLang="zh-CN" sz="2800" b="1">
                <a:cs typeface="+mn-ea"/>
                <a:sym typeface="+mn-lt"/>
              </a:rPr>
              <a:t>……</a:t>
            </a:r>
            <a:endParaRPr lang="en-US" altLang="zh-CN" sz="2800" b="1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4</a:t>
            </a:r>
            <a:r>
              <a:rPr lang="zh-CN" altLang="en-US" sz="2800" b="1">
                <a:cs typeface="+mn-ea"/>
                <a:sym typeface="+mn-lt"/>
              </a:rPr>
              <a:t>、出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郭</a:t>
            </a:r>
            <a:r>
              <a:rPr lang="zh-CN" altLang="en-US" sz="2800" b="1">
                <a:cs typeface="+mn-ea"/>
                <a:sym typeface="+mn-lt"/>
              </a:rPr>
              <a:t>相扶将</a:t>
            </a:r>
            <a:endParaRPr lang="zh-CN" altLang="en-US" sz="2800" b="1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5</a:t>
            </a:r>
            <a:r>
              <a:rPr lang="zh-CN" altLang="en-US" sz="2800" b="1">
                <a:cs typeface="+mn-ea"/>
                <a:sym typeface="+mn-lt"/>
              </a:rPr>
              <a:t>、当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户</a:t>
            </a:r>
            <a:r>
              <a:rPr lang="zh-CN" altLang="en-US" sz="2800" b="1">
                <a:cs typeface="+mn-ea"/>
                <a:sym typeface="+mn-lt"/>
              </a:rPr>
              <a:t>理红妆</a:t>
            </a:r>
            <a:endParaRPr lang="zh-CN" altLang="en-US" sz="2800" b="1"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cs typeface="+mn-ea"/>
                <a:sym typeface="+mn-lt"/>
              </a:rPr>
              <a:t>6</a:t>
            </a:r>
            <a:r>
              <a:rPr lang="zh-CN" altLang="en-US" sz="2800" b="1">
                <a:cs typeface="+mn-ea"/>
                <a:sym typeface="+mn-lt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cs typeface="+mn-ea"/>
                <a:sym typeface="+mn-lt"/>
              </a:rPr>
              <a:t>著</a:t>
            </a:r>
            <a:r>
              <a:rPr lang="zh-CN" altLang="en-US" sz="2800" b="1">
                <a:cs typeface="+mn-ea"/>
                <a:sym typeface="+mn-lt"/>
              </a:rPr>
              <a:t>我旧时裳</a:t>
            </a:r>
            <a:endParaRPr lang="zh-CN" altLang="en-US" sz="2800" b="1">
              <a:cs typeface="+mn-ea"/>
              <a:sym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480795" y="1258427"/>
            <a:ext cx="5328592" cy="5328592"/>
          </a:xfrm>
          <a:prstGeom prst="rect">
            <a:avLst/>
          </a:prstGeom>
        </p:spPr>
        <p:txBody>
          <a:bodyPr lIns="91440" tIns="45720" rIns="91440" bIns="45720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A.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买。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B.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门。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C.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什么。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D.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城墙。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E.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穿上。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F.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只。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816499" y="1627089"/>
            <a:ext cx="2664296" cy="13681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3740001" y="1627091"/>
            <a:ext cx="2740796" cy="77207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980945" y="3211265"/>
            <a:ext cx="2517507" cy="208823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3740001" y="3787329"/>
            <a:ext cx="2740796" cy="720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3716184" y="2311165"/>
            <a:ext cx="2764615" cy="23846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3740001" y="4579419"/>
            <a:ext cx="2740796" cy="87327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51049" y="717277"/>
            <a:ext cx="10964739" cy="6669360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>
                <a:cs typeface="+mn-ea"/>
                <a:sym typeface="+mn-lt"/>
              </a:rPr>
              <a:t>练一练：对“昨夜见军帖，可汗大点兵”一句中的“大”字的理解准确的一项是（       ）</a:t>
            </a:r>
            <a:endParaRPr lang="zh-CN" altLang="en-US" sz="3600" b="1"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A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．表明了可汗的积极性很高。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B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．“大”就是大规模的意思。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C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．显现战争紧张、频繁、涉及范围广。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D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．意思是非常、十分。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952385" y="1667671"/>
            <a:ext cx="718999" cy="720080"/>
          </a:xfrm>
          <a:prstGeom prst="rect">
            <a:avLst/>
          </a:prstGeo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b="1">
                <a:solidFill>
                  <a:srgbClr val="FF0066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en-US" altLang="zh-CN" sz="4800" b="1">
              <a:solidFill>
                <a:srgbClr val="FF00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57251" y="757237"/>
            <a:ext cx="10372725" cy="58052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b="1" dirty="0">
                <a:cs typeface="+mn-ea"/>
                <a:sym typeface="+mn-lt"/>
              </a:rPr>
              <a:t>练一练：对“但闻黄河流水鸣溅溅”“但闻燕山胡骑鸣啾啾”两句理解正确的一项是（　    ）</a:t>
            </a:r>
            <a:endParaRPr lang="zh-CN" altLang="en-US" sz="32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A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．写征程的遥远和军情的急迫。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B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．写战争到来的悲凉气氛。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C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．以宿营地空旷寂凉烘托木兰离家思亲的情怀。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  D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．写行军旅途的欢快。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287765" y="1500188"/>
            <a:ext cx="1056767" cy="91653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b="1">
                <a:solidFill>
                  <a:srgbClr val="FF0066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en-US" altLang="zh-CN" sz="4800" b="1">
              <a:solidFill>
                <a:srgbClr val="FF00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5675" y="983848"/>
            <a:ext cx="6281833" cy="6328796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32644" y="1856007"/>
            <a:ext cx="5823909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1400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                                                                 </a:t>
            </a:r>
            <a:r>
              <a:rPr lang="en-US" altLang="zh-CN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木兰诗</a:t>
            </a:r>
            <a:r>
              <a:rPr lang="en-US" altLang="zh-CN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又叫</a:t>
            </a:r>
            <a:r>
              <a:rPr lang="en-US" altLang="zh-CN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《</a:t>
            </a:r>
            <a:r>
              <a:rPr lang="zh-CN" altLang="en-US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木兰辞</a:t>
            </a:r>
            <a:r>
              <a:rPr lang="en-US" altLang="zh-CN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，选自</a:t>
            </a:r>
            <a:r>
              <a:rPr lang="zh-CN" altLang="en-US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宋朝郭茂倩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编的</a:t>
            </a:r>
            <a:r>
              <a:rPr lang="en-US" altLang="zh-CN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乐府诗集</a:t>
            </a:r>
            <a:r>
              <a:rPr lang="en-US" altLang="zh-CN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》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，这是南北朝时北方的一首民歌，是</a:t>
            </a:r>
            <a:r>
              <a:rPr lang="zh-CN" altLang="en-US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北朝民歌的代表作</a:t>
            </a: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。北朝民歌以《乐府诗集》所载“梁鼓角横吹曲” 为主，是当时北方民歌一种在马上演奏的军乐，因为乐器有鼓角，所以也叫“鼓角横吹曲”。</a:t>
            </a:r>
            <a:endParaRPr lang="zh-CN" altLang="en-US" sz="1600" b="1" u="sng" spc="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《木兰诗》与《孔雀东南飞》被称为</a:t>
            </a:r>
            <a:r>
              <a:rPr lang="en-US" altLang="zh-CN" sz="1600" b="1" u="sng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“</a:t>
            </a:r>
            <a:r>
              <a:rPr lang="zh-CN" altLang="en-US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乐府双璧</a:t>
            </a:r>
            <a:r>
              <a:rPr lang="en-US" altLang="zh-CN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en-US" sz="1600" b="1" u="sng" spc="600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1600" b="1" u="sng" spc="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83954" y="690385"/>
            <a:ext cx="2097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600" dirty="0">
                <a:latin typeface="+mj-ea"/>
                <a:ea typeface="+mj-ea"/>
              </a:rPr>
              <a:t>MU LAN SHI</a:t>
            </a:r>
            <a:endParaRPr lang="zh-CN" altLang="en-US" spc="600" dirty="0">
              <a:latin typeface="+mj-ea"/>
              <a:ea typeface="+mj-ea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简介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 autoUpdateAnimBg="0"/>
      <p:bldP spid="13" grpId="1" bldLvl="0" animBg="1"/>
      <p:bldP spid="7" grpId="0" bldLvl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74289" y="528035"/>
            <a:ext cx="8064947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600" b="1">
                <a:solidFill>
                  <a:srgbClr val="CC3300"/>
                </a:solidFill>
                <a:latin typeface="+mn-lt"/>
                <a:ea typeface="+mn-ea"/>
                <a:cs typeface="+mn-ea"/>
                <a:sym typeface="+mn-lt"/>
              </a:rPr>
              <a:t>采用了互文修辞手法的句子有：</a:t>
            </a:r>
            <a:endParaRPr kumimoji="1" lang="zh-CN" altLang="en-US" sz="3600" b="1">
              <a:solidFill>
                <a:srgbClr val="CC33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92003" y="1974224"/>
            <a:ext cx="6096000" cy="4114800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7530" indent="-557530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sz="3600" b="1" dirty="0">
                <a:solidFill>
                  <a:srgbClr val="002060"/>
                </a:solidFill>
                <a:cs typeface="+mn-ea"/>
                <a:sym typeface="+mn-lt"/>
              </a:rPr>
              <a:t>东市买骏马，西市买鞍鞯，</a:t>
            </a:r>
            <a:endParaRPr kumimoji="1" lang="zh-CN" altLang="en-US" sz="3600" b="1" dirty="0">
              <a:solidFill>
                <a:srgbClr val="002060"/>
              </a:solidFill>
              <a:cs typeface="+mn-ea"/>
              <a:sym typeface="+mn-lt"/>
            </a:endParaRPr>
          </a:p>
          <a:p>
            <a:pPr marL="557530" indent="-557530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sz="3600" b="1" dirty="0">
                <a:solidFill>
                  <a:srgbClr val="002060"/>
                </a:solidFill>
                <a:cs typeface="+mn-ea"/>
                <a:sym typeface="+mn-lt"/>
              </a:rPr>
              <a:t>南市买辔头，北市买长鞭。</a:t>
            </a:r>
            <a:endParaRPr kumimoji="1" lang="zh-CN" altLang="en-US" sz="3600" b="1" dirty="0">
              <a:solidFill>
                <a:srgbClr val="002060"/>
              </a:solidFill>
              <a:cs typeface="+mn-ea"/>
              <a:sym typeface="+mn-lt"/>
            </a:endParaRPr>
          </a:p>
          <a:p>
            <a:pPr marL="557530" indent="-557530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sz="3600" b="1" dirty="0">
                <a:solidFill>
                  <a:srgbClr val="002060"/>
                </a:solidFill>
                <a:cs typeface="+mn-ea"/>
                <a:sym typeface="+mn-lt"/>
              </a:rPr>
              <a:t>将军百战死，壮士十年归。</a:t>
            </a:r>
            <a:endParaRPr kumimoji="1" lang="zh-CN" altLang="en-US" sz="3600" b="1" dirty="0">
              <a:solidFill>
                <a:srgbClr val="002060"/>
              </a:solidFill>
              <a:cs typeface="+mn-ea"/>
              <a:sym typeface="+mn-lt"/>
            </a:endParaRPr>
          </a:p>
          <a:p>
            <a:pPr marL="557530" indent="-557530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sz="3600" b="1" dirty="0">
                <a:solidFill>
                  <a:srgbClr val="002060"/>
                </a:solidFill>
                <a:cs typeface="+mn-ea"/>
                <a:sym typeface="+mn-lt"/>
              </a:rPr>
              <a:t>开我东阁门，坐我西阁床。</a:t>
            </a:r>
            <a:endParaRPr kumimoji="1" lang="zh-CN" altLang="en-US" sz="3600" b="1" dirty="0">
              <a:solidFill>
                <a:srgbClr val="002060"/>
              </a:solidFill>
              <a:cs typeface="+mn-ea"/>
              <a:sym typeface="+mn-lt"/>
            </a:endParaRPr>
          </a:p>
          <a:p>
            <a:pPr marL="557530" indent="-557530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sz="3600" b="1" dirty="0">
                <a:solidFill>
                  <a:srgbClr val="002060"/>
                </a:solidFill>
                <a:cs typeface="+mn-ea"/>
                <a:sym typeface="+mn-lt"/>
              </a:rPr>
              <a:t>当窗理云鬓，对镜帖花黄。</a:t>
            </a:r>
            <a:r>
              <a:rPr lang="zh-CN" altLang="en-US" sz="3735" b="1" dirty="0">
                <a:solidFill>
                  <a:srgbClr val="025245"/>
                </a:solidFill>
                <a:cs typeface="+mn-ea"/>
                <a:sym typeface="+mn-lt"/>
              </a:rPr>
              <a:t> </a:t>
            </a:r>
            <a:endParaRPr lang="zh-CN" altLang="en-US" sz="3735" b="1" dirty="0">
              <a:solidFill>
                <a:srgbClr val="02524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9265" y="694055"/>
            <a:ext cx="115824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FF0000"/>
                </a:solidFill>
                <a:cs typeface="+mn-ea"/>
              </a:rPr>
              <a:t>作业</a:t>
            </a:r>
            <a:r>
              <a:rPr lang="zh-CN" altLang="en-US" sz="3600" b="1">
                <a:cs typeface="+mn-ea"/>
              </a:rPr>
              <a:t>1、完整梳理诗歌大意2、背诵全文3、找出描写木兰的语句，并且体会木兰的性格特点。</a:t>
            </a:r>
            <a:endParaRPr lang="zh-CN" altLang="en-US" sz="3600" b="1">
              <a:cs typeface="+mn-ea"/>
            </a:endParaRPr>
          </a:p>
          <a:p>
            <a:pPr indent="0"/>
            <a:r>
              <a:rPr lang="en-US" altLang="zh-CN" sz="3600" b="1">
                <a:cs typeface="+mn-ea"/>
              </a:rPr>
              <a:t>4</a:t>
            </a:r>
            <a:r>
              <a:rPr lang="zh-CN" altLang="en-US" sz="3600" b="1">
                <a:cs typeface="+mn-ea"/>
              </a:rPr>
              <a:t>、找出运用修辞手法的句子，体会运用作用。</a:t>
            </a:r>
            <a:endParaRPr lang="zh-CN" altLang="en-US" sz="3600" b="1">
              <a:cs typeface="+mn-ea"/>
            </a:endParaRPr>
          </a:p>
          <a:p>
            <a:pPr indent="0"/>
            <a:endParaRPr lang="zh-CN" altLang="en-US" sz="3600" b="1">
              <a:cs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木兰诗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简介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06720" y="1957388"/>
            <a:ext cx="6362107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 spc="300" dirty="0">
                <a:latin typeface="+mj-ea"/>
                <a:ea typeface="+mj-ea"/>
              </a:rPr>
              <a:t>《</a:t>
            </a:r>
            <a:r>
              <a:rPr lang="zh-CN" altLang="en-US" sz="2400" b="1" spc="300" dirty="0">
                <a:latin typeface="+mj-ea"/>
                <a:ea typeface="+mj-ea"/>
              </a:rPr>
              <a:t>木兰诗</a:t>
            </a:r>
            <a:r>
              <a:rPr lang="en-US" altLang="zh-CN" sz="2400" b="1" spc="300" dirty="0">
                <a:latin typeface="+mj-ea"/>
                <a:ea typeface="+mj-ea"/>
              </a:rPr>
              <a:t>》</a:t>
            </a:r>
            <a:r>
              <a:rPr lang="zh-CN" altLang="en-US" sz="2400" b="1" spc="300" dirty="0">
                <a:latin typeface="+mj-ea"/>
                <a:ea typeface="+mj-ea"/>
              </a:rPr>
              <a:t>是北朝民歌的代表作</a:t>
            </a:r>
            <a:r>
              <a:rPr lang="zh-CN" altLang="en-US" sz="2400" b="1" spc="300" dirty="0">
                <a:solidFill>
                  <a:srgbClr val="FF0000"/>
                </a:solidFill>
                <a:latin typeface="+mj-ea"/>
                <a:ea typeface="+mj-ea"/>
              </a:rPr>
              <a:t>属于叙事诗，叙述了古代女英雄木兰代父从军、建功立业的传奇故事。</a:t>
            </a:r>
            <a:r>
              <a:rPr lang="zh-CN" altLang="en-US" sz="2400" spc="30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zh-CN" altLang="en-US" sz="2000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9" name="Picture 5" descr="木兰祠"/>
          <p:cNvPicPr>
            <a:picLocks noChangeAspect="1" noChangeArrowheads="1"/>
          </p:cNvPicPr>
          <p:nvPr/>
        </p:nvPicPr>
        <p:blipFill>
          <a:blip r:embed="rId1">
            <a:lum contrast="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47303" y="1957982"/>
            <a:ext cx="4222750" cy="2412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10386" y="4933709"/>
            <a:ext cx="3696584" cy="66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spc="300" dirty="0">
                <a:solidFill>
                  <a:srgbClr val="FF0000"/>
                </a:solidFill>
                <a:latin typeface="+mj-ea"/>
                <a:ea typeface="+mj-ea"/>
              </a:rPr>
              <a:t>河南虞城花木兰祠</a:t>
            </a:r>
            <a:endParaRPr lang="zh-CN" altLang="en-US" sz="2800" b="1" spc="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乐府诗</a:t>
            </a:r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简介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65810" y="1536700"/>
            <a:ext cx="1024509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Bef>
                <a:spcPct val="50000"/>
              </a:spcBef>
            </a:pPr>
            <a:r>
              <a:rPr sz="2400" spc="300" dirty="0">
                <a:latin typeface="+mj-ea"/>
                <a:ea typeface="+mj-ea"/>
              </a:rPr>
              <a:t>“乐府”本是汉武帝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设立的音乐机构</a:t>
            </a:r>
            <a:r>
              <a:rPr sz="2400" spc="300" dirty="0">
                <a:latin typeface="+mj-ea"/>
                <a:ea typeface="+mj-ea"/>
              </a:rPr>
              <a:t>，负责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制定乐谱</a:t>
            </a:r>
            <a:r>
              <a:rPr sz="2400" spc="300" dirty="0">
                <a:latin typeface="+mj-ea"/>
                <a:ea typeface="+mj-ea"/>
              </a:rPr>
              <a:t>，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训练乐工</a:t>
            </a:r>
            <a:r>
              <a:rPr sz="2400" spc="300" dirty="0">
                <a:latin typeface="+mj-ea"/>
                <a:ea typeface="+mj-ea"/>
              </a:rPr>
              <a:t>，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采集歌词</a:t>
            </a:r>
            <a:r>
              <a:rPr sz="2400" spc="300" dirty="0">
                <a:latin typeface="+mj-ea"/>
                <a:ea typeface="+mj-ea"/>
              </a:rPr>
              <a:t>。专门收集民歌，以供朝廷祭祀宴享时演唱，并可以观察风土人情，考见政治得失。魏晋南北朝时将乐府收集编录的诗称为“乐府诗”、“乐府”，乐府诗以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五言</a:t>
            </a:r>
            <a:r>
              <a:rPr sz="2400" spc="300" dirty="0">
                <a:latin typeface="+mj-ea"/>
                <a:ea typeface="+mj-ea"/>
              </a:rPr>
              <a:t>为主，兼有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七言</a:t>
            </a:r>
            <a:r>
              <a:rPr sz="2400" spc="300" dirty="0">
                <a:latin typeface="+mj-ea"/>
                <a:ea typeface="+mj-ea"/>
              </a:rPr>
              <a:t>及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杂言</a:t>
            </a:r>
            <a:r>
              <a:rPr sz="2400" spc="300" dirty="0">
                <a:latin typeface="+mj-ea"/>
                <a:ea typeface="+mj-ea"/>
              </a:rPr>
              <a:t>，成为了一种</a:t>
            </a:r>
            <a:r>
              <a:rPr sz="2400" spc="300" dirty="0">
                <a:solidFill>
                  <a:srgbClr val="FF0000"/>
                </a:solidFill>
                <a:latin typeface="+mj-ea"/>
                <a:ea typeface="+mj-ea"/>
              </a:rPr>
              <a:t>音乐性的诗体</a:t>
            </a:r>
            <a:r>
              <a:rPr sz="2400" spc="300" dirty="0">
                <a:latin typeface="+mj-ea"/>
                <a:ea typeface="+mj-ea"/>
              </a:rPr>
              <a:t>。</a:t>
            </a:r>
            <a:endParaRPr sz="2400" spc="3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590328" y="413243"/>
            <a:ext cx="4849812" cy="64516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600" dirty="0">
                <a:solidFill>
                  <a:schemeClr val="bg1"/>
                </a:solidFill>
                <a:latin typeface="+mj-ea"/>
                <a:ea typeface="+mj-ea"/>
              </a:rPr>
              <a:t>《花木兰》</a:t>
            </a:r>
            <a:r>
              <a:rPr lang="zh-CN" sz="3600" dirty="0">
                <a:solidFill>
                  <a:schemeClr val="bg1"/>
                </a:solidFill>
                <a:latin typeface="+mj-ea"/>
                <a:ea typeface="+mj-ea"/>
              </a:rPr>
              <a:t>片段</a:t>
            </a:r>
            <a:endParaRPr 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61940" y="696913"/>
            <a:ext cx="6362107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Bef>
                <a:spcPct val="50000"/>
              </a:spcBef>
            </a:pPr>
            <a:r>
              <a:rPr sz="2400" spc="300" dirty="0">
                <a:latin typeface="+mj-ea"/>
                <a:ea typeface="+mj-ea"/>
              </a:rPr>
              <a:t>千百年来，她的巾帼英雄形象家喻户晓，美国迪斯尼公司还将她的艺术形象搬上了银幕。下面我们就来欣赏一下这位女英雄的飒爽英姿。教师利用多媒体播放电影《花木兰》片断。</a:t>
            </a:r>
            <a:endParaRPr sz="2400" spc="300" dirty="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125" y="4910455"/>
            <a:ext cx="36436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https://www.bilibili.com/video/</a:t>
            </a:r>
            <a:r>
              <a:rPr lang="zh-CN" altLang="en-US">
                <a:hlinkClick r:id="rId1" action="ppaction://hlinkfile"/>
              </a:rPr>
              <a:t>BV1XA411v7D8</a:t>
            </a:r>
            <a:r>
              <a:rPr lang="zh-CN" altLang="en-US"/>
              <a:t>?t=172.6</a:t>
            </a:r>
            <a:endParaRPr lang="zh-CN" altLang="en-US"/>
          </a:p>
        </p:txBody>
      </p:sp>
      <p:pic>
        <p:nvPicPr>
          <p:cNvPr id="3" name="图片 2" descr="WechatIMG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30" y="1345565"/>
            <a:ext cx="2649220" cy="327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1665" y="1773555"/>
            <a:ext cx="94392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sz="3200" b="1" spc="300" dirty="0">
                <a:latin typeface="+mj-ea"/>
                <a:ea typeface="+mj-ea"/>
              </a:rPr>
              <a:t>播放课文朗读，学生听读，要求听准字音，初步感知诗意。请大家注意红色字词的读音，并体会朗读的音韵和节奏。</a:t>
            </a:r>
            <a:r>
              <a:rPr sz="3200" b="0" spc="300" dirty="0">
                <a:latin typeface="+mj-ea"/>
                <a:ea typeface="+mj-ea"/>
                <a:hlinkClick r:id="rId1" action="ppaction://hlinkfile"/>
              </a:rPr>
              <a:t>https://www.bilibili.com/video/BV1Gt411g7Cv?t=65.3</a:t>
            </a:r>
            <a:endParaRPr lang="zh-CN" altLang="en-US" sz="3200" b="0" spc="3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/>
          <p:cNvGrpSpPr/>
          <p:nvPr/>
        </p:nvGrpSpPr>
        <p:grpSpPr bwMode="auto">
          <a:xfrm>
            <a:off x="0" y="-27517"/>
            <a:ext cx="2675467" cy="666289"/>
            <a:chOff x="70" y="-63"/>
            <a:chExt cx="3161" cy="786"/>
          </a:xfrm>
        </p:grpSpPr>
        <p:sp>
          <p:nvSpPr>
            <p:cNvPr id="153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461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735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kumimoji="1" lang="zh-CN" altLang="en-US" sz="3735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431800" y="2338917"/>
            <a:ext cx="112395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唧唧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复唧唧，木兰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当户织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杼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zhù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声，唯闻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女叹息。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何所思，问女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何所忆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无所思，女亦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无所忆。昨夜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见军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帖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tiě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可汗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kè hán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大点兵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军书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十二卷，卷卷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有爷名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无大儿，木兰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无长兄，愿为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鞍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ān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马，从此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替爷征。</a:t>
            </a:r>
            <a:endParaRPr lang="zh-CN" altLang="zh-CN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矩形 1"/>
          <p:cNvSpPr>
            <a:spLocks noChangeArrowheads="1"/>
          </p:cNvSpPr>
          <p:nvPr/>
        </p:nvSpPr>
        <p:spPr bwMode="auto">
          <a:xfrm>
            <a:off x="620184" y="793751"/>
            <a:ext cx="11140016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对照注释扫除语音障碍，朗读时注意节奏和断句。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4751917" y="160443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木兰诗</a:t>
            </a:r>
            <a:endParaRPr lang="zh-CN" altLang="en-US" sz="2400"/>
          </a:p>
        </p:txBody>
      </p:sp>
      <p:pic>
        <p:nvPicPr>
          <p:cNvPr id="3" name="牟云 - 木兰诗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13675" y="160464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93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D1252F"/>
      </a:accent1>
      <a:accent2>
        <a:srgbClr val="990005"/>
      </a:accent2>
      <a:accent3>
        <a:srgbClr val="FE585C"/>
      </a:accent3>
      <a:accent4>
        <a:srgbClr val="E57378"/>
      </a:accent4>
      <a:accent5>
        <a:srgbClr val="939393"/>
      </a:accent5>
      <a:accent6>
        <a:srgbClr val="B3B3B3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方正清刻本悦宋简体"/>
        <a:cs typeface=""/>
      </a:majorFont>
      <a:minorFont>
        <a:latin typeface="等线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D1252F"/>
    </a:accent1>
    <a:accent2>
      <a:srgbClr val="990005"/>
    </a:accent2>
    <a:accent3>
      <a:srgbClr val="FE585C"/>
    </a:accent3>
    <a:accent4>
      <a:srgbClr val="E57378"/>
    </a:accent4>
    <a:accent5>
      <a:srgbClr val="939393"/>
    </a:accent5>
    <a:accent6>
      <a:srgbClr val="B3B3B3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5996</Words>
  <Application>WPS 演示</Application>
  <PresentationFormat>宽屏</PresentationFormat>
  <Paragraphs>392</Paragraphs>
  <Slides>41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汉语拼音</vt:lpstr>
      <vt:lpstr>等线 Light</vt:lpstr>
      <vt:lpstr>方正清刻本悦宋简体</vt:lpstr>
      <vt:lpstr>等线</vt:lpstr>
      <vt:lpstr>微软雅黑</vt:lpstr>
      <vt:lpstr>Arial Unicode MS</vt:lpstr>
      <vt:lpstr>长城古印体繁</vt:lpstr>
      <vt:lpstr>Impact</vt:lpstr>
      <vt:lpstr>Segoe Print</vt:lpstr>
      <vt:lpstr>Office 主题​​</vt:lpstr>
      <vt:lpstr>9.木兰诗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9.木兰诗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喻 维成</dc:creator>
  <cp:lastModifiedBy>Administrator</cp:lastModifiedBy>
  <cp:revision>41</cp:revision>
  <dcterms:created xsi:type="dcterms:W3CDTF">2020-02-19T09:10:00Z</dcterms:created>
  <dcterms:modified xsi:type="dcterms:W3CDTF">2022-03-13T02:51:10Z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